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56" r:id="rId2"/>
    <p:sldId id="257" r:id="rId3"/>
    <p:sldId id="335" r:id="rId4"/>
    <p:sldId id="301" r:id="rId5"/>
    <p:sldId id="300" r:id="rId6"/>
    <p:sldId id="282" r:id="rId7"/>
    <p:sldId id="329" r:id="rId8"/>
    <p:sldId id="259" r:id="rId9"/>
    <p:sldId id="261" r:id="rId10"/>
    <p:sldId id="312" r:id="rId11"/>
    <p:sldId id="262" r:id="rId12"/>
    <p:sldId id="283" r:id="rId13"/>
    <p:sldId id="308" r:id="rId14"/>
    <p:sldId id="330" r:id="rId15"/>
    <p:sldId id="326" r:id="rId16"/>
    <p:sldId id="331" r:id="rId17"/>
    <p:sldId id="322" r:id="rId18"/>
    <p:sldId id="332" r:id="rId19"/>
    <p:sldId id="274" r:id="rId20"/>
    <p:sldId id="275" r:id="rId21"/>
    <p:sldId id="276" r:id="rId22"/>
    <p:sldId id="305" r:id="rId23"/>
    <p:sldId id="306" r:id="rId24"/>
    <p:sldId id="307" r:id="rId25"/>
    <p:sldId id="285" r:id="rId26"/>
    <p:sldId id="288" r:id="rId27"/>
    <p:sldId id="294" r:id="rId28"/>
    <p:sldId id="317" r:id="rId29"/>
    <p:sldId id="318" r:id="rId30"/>
    <p:sldId id="319" r:id="rId31"/>
    <p:sldId id="320" r:id="rId32"/>
    <p:sldId id="313" r:id="rId33"/>
    <p:sldId id="296" r:id="rId34"/>
    <p:sldId id="297" r:id="rId35"/>
    <p:sldId id="302" r:id="rId36"/>
    <p:sldId id="309" r:id="rId37"/>
    <p:sldId id="310" r:id="rId38"/>
    <p:sldId id="311" r:id="rId39"/>
    <p:sldId id="336"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89"/>
    <a:srgbClr val="352A86"/>
    <a:srgbClr val="85BDD3"/>
    <a:srgbClr val="88A873"/>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6837" autoAdjust="0"/>
  </p:normalViewPr>
  <p:slideViewPr>
    <p:cSldViewPr>
      <p:cViewPr varScale="1">
        <p:scale>
          <a:sx n="123" d="100"/>
          <a:sy n="123" d="100"/>
        </p:scale>
        <p:origin x="618" y="114"/>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C0D9FCD5-2727-422C-9330-8D2108EDB96B}" type="datetimeFigureOut">
              <a:rPr lang="en-GB"/>
              <a:pPr>
                <a:defRPr/>
              </a:pPr>
              <a:t>21/05/2019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7BADFA62-02A3-47F4-90B8-CEC854BCB388}" type="slidenum">
              <a:rPr lang="en-GB"/>
              <a:pPr>
                <a:defRPr/>
              </a:pPr>
              <a:t>‹#›</a:t>
            </a:fld>
            <a:endParaRPr lang="en-GB"/>
          </a:p>
        </p:txBody>
      </p:sp>
    </p:spTree>
    <p:extLst>
      <p:ext uri="{BB962C8B-B14F-4D97-AF65-F5344CB8AC3E}">
        <p14:creationId xmlns:p14="http://schemas.microsoft.com/office/powerpoint/2010/main" val="3056825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ADFA62-02A3-47F4-90B8-CEC854BCB388}" type="slidenum">
              <a:rPr lang="en-GB" smtClean="0"/>
              <a:pPr>
                <a:defRPr/>
              </a:pPr>
              <a:t>39</a:t>
            </a:fld>
            <a:endParaRPr lang="en-GB"/>
          </a:p>
        </p:txBody>
      </p:sp>
    </p:spTree>
    <p:extLst>
      <p:ext uri="{BB962C8B-B14F-4D97-AF65-F5344CB8AC3E}">
        <p14:creationId xmlns:p14="http://schemas.microsoft.com/office/powerpoint/2010/main" val="3702034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a:lvl1pPr>
          </a:lstStyle>
          <a:p>
            <a:pPr>
              <a:defRPr/>
            </a:pPr>
            <a:endParaRPr lang="en-US" altLang="en-US"/>
          </a:p>
        </p:txBody>
      </p:sp>
    </p:spTree>
    <p:extLst>
      <p:ext uri="{BB962C8B-B14F-4D97-AF65-F5344CB8AC3E}">
        <p14:creationId xmlns:p14="http://schemas.microsoft.com/office/powerpoint/2010/main" val="18695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19DBA86-EBA2-4C4B-9365-3EB9B3623BE4}" type="slidenum">
              <a:rPr lang="en-US" altLang="en-US"/>
              <a:pPr>
                <a:defRPr/>
              </a:pPr>
              <a:t>‹#›</a:t>
            </a:fld>
            <a:endParaRPr lang="en-US" altLang="en-US"/>
          </a:p>
        </p:txBody>
      </p:sp>
    </p:spTree>
    <p:extLst>
      <p:ext uri="{BB962C8B-B14F-4D97-AF65-F5344CB8AC3E}">
        <p14:creationId xmlns:p14="http://schemas.microsoft.com/office/powerpoint/2010/main" val="193763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61AC5DA-FB4A-4D30-9C25-99E200727B16}" type="slidenum">
              <a:rPr lang="en-US" altLang="en-US"/>
              <a:pPr>
                <a:defRPr/>
              </a:pPr>
              <a:t>‹#›</a:t>
            </a:fld>
            <a:endParaRPr lang="en-US" altLang="en-US"/>
          </a:p>
        </p:txBody>
      </p:sp>
    </p:spTree>
    <p:extLst>
      <p:ext uri="{BB962C8B-B14F-4D97-AF65-F5344CB8AC3E}">
        <p14:creationId xmlns:p14="http://schemas.microsoft.com/office/powerpoint/2010/main" val="396516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864766"/>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1916832"/>
            <a:ext cx="8489950" cy="4249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9600287-FDBA-4116-9725-428430E0FED9}" type="slidenum">
              <a:rPr lang="en-US" altLang="en-US"/>
              <a:pPr>
                <a:defRPr/>
              </a:pPr>
              <a:t>‹#›</a:t>
            </a:fld>
            <a:endParaRPr lang="en-US" altLang="en-US"/>
          </a:p>
        </p:txBody>
      </p:sp>
    </p:spTree>
    <p:extLst>
      <p:ext uri="{BB962C8B-B14F-4D97-AF65-F5344CB8AC3E}">
        <p14:creationId xmlns:p14="http://schemas.microsoft.com/office/powerpoint/2010/main" val="245083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2C2947F-1363-4F1B-9FA0-CC7470F57994}" type="slidenum">
              <a:rPr lang="en-US" altLang="en-US"/>
              <a:pPr>
                <a:defRPr/>
              </a:pPr>
              <a:t>‹#›</a:t>
            </a:fld>
            <a:endParaRPr lang="en-US" altLang="en-US"/>
          </a:p>
        </p:txBody>
      </p:sp>
    </p:spTree>
    <p:extLst>
      <p:ext uri="{BB962C8B-B14F-4D97-AF65-F5344CB8AC3E}">
        <p14:creationId xmlns:p14="http://schemas.microsoft.com/office/powerpoint/2010/main" val="391208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A2ACA884-419F-4784-AB51-185DB1C15980}" type="slidenum">
              <a:rPr lang="en-US" altLang="en-US"/>
              <a:pPr>
                <a:defRPr/>
              </a:pPr>
              <a:t>‹#›</a:t>
            </a:fld>
            <a:endParaRPr lang="en-US" altLang="en-US"/>
          </a:p>
        </p:txBody>
      </p:sp>
    </p:spTree>
    <p:extLst>
      <p:ext uri="{BB962C8B-B14F-4D97-AF65-F5344CB8AC3E}">
        <p14:creationId xmlns:p14="http://schemas.microsoft.com/office/powerpoint/2010/main" val="215752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B91C392E-D4A0-4139-AB8C-D17F02FC2514}" type="slidenum">
              <a:rPr lang="en-US" altLang="en-US"/>
              <a:pPr>
                <a:defRPr/>
              </a:pPr>
              <a:t>‹#›</a:t>
            </a:fld>
            <a:endParaRPr lang="en-US" altLang="en-US"/>
          </a:p>
        </p:txBody>
      </p:sp>
    </p:spTree>
    <p:extLst>
      <p:ext uri="{BB962C8B-B14F-4D97-AF65-F5344CB8AC3E}">
        <p14:creationId xmlns:p14="http://schemas.microsoft.com/office/powerpoint/2010/main" val="23797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3850F22E-6E03-4468-A3A6-212E184A991A}" type="slidenum">
              <a:rPr lang="en-US" altLang="en-US"/>
              <a:pPr>
                <a:defRPr/>
              </a:pPr>
              <a:t>‹#›</a:t>
            </a:fld>
            <a:endParaRPr lang="en-US" altLang="en-US"/>
          </a:p>
        </p:txBody>
      </p:sp>
    </p:spTree>
    <p:extLst>
      <p:ext uri="{BB962C8B-B14F-4D97-AF65-F5344CB8AC3E}">
        <p14:creationId xmlns:p14="http://schemas.microsoft.com/office/powerpoint/2010/main" val="225774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1502FF7-8358-4723-A540-CD96AB3CFEF8}" type="slidenum">
              <a:rPr lang="en-US" altLang="en-US"/>
              <a:pPr>
                <a:defRPr/>
              </a:pPr>
              <a:t>‹#›</a:t>
            </a:fld>
            <a:endParaRPr lang="en-US" altLang="en-US"/>
          </a:p>
        </p:txBody>
      </p:sp>
    </p:spTree>
    <p:extLst>
      <p:ext uri="{BB962C8B-B14F-4D97-AF65-F5344CB8AC3E}">
        <p14:creationId xmlns:p14="http://schemas.microsoft.com/office/powerpoint/2010/main" val="178136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84085D-D059-459A-AD49-9482E9516F67}" type="slidenum">
              <a:rPr lang="en-US" altLang="en-US"/>
              <a:pPr>
                <a:defRPr/>
              </a:pPr>
              <a:t>‹#›</a:t>
            </a:fld>
            <a:endParaRPr lang="en-US" altLang="en-US"/>
          </a:p>
        </p:txBody>
      </p:sp>
    </p:spTree>
    <p:extLst>
      <p:ext uri="{BB962C8B-B14F-4D97-AF65-F5344CB8AC3E}">
        <p14:creationId xmlns:p14="http://schemas.microsoft.com/office/powerpoint/2010/main" val="212877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A024420-5F2A-4CCD-BF66-186F2F67F7FD}" type="slidenum">
              <a:rPr lang="en-US" altLang="en-US"/>
              <a:pPr>
                <a:defRPr/>
              </a:pPr>
              <a:t>‹#›</a:t>
            </a:fld>
            <a:endParaRPr lang="en-US" altLang="en-US"/>
          </a:p>
        </p:txBody>
      </p:sp>
    </p:spTree>
    <p:extLst>
      <p:ext uri="{BB962C8B-B14F-4D97-AF65-F5344CB8AC3E}">
        <p14:creationId xmlns:p14="http://schemas.microsoft.com/office/powerpoint/2010/main" val="8781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F86C00C-851C-4BAC-BB84-FC8839916920}" type="slidenum">
              <a:rPr lang="en-US" altLang="en-US"/>
              <a:pPr>
                <a:defRPr/>
              </a:pPr>
              <a:t>‹#›</a:t>
            </a:fld>
            <a:endParaRPr lang="en-US" altLang="en-US"/>
          </a:p>
        </p:txBody>
      </p:sp>
      <p:pic>
        <p:nvPicPr>
          <p:cNvPr id="1029" name="Picture 12" descr="Black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65.png"/><Relationship Id="rId1" Type="http://schemas.openxmlformats.org/officeDocument/2006/relationships/slideLayout" Target="../slideLayouts/slideLayout6.xml"/><Relationship Id="rId11" Type="http://schemas.openxmlformats.org/officeDocument/2006/relationships/image" Target="../media/image64.png"/><Relationship Id="rId10" Type="http://schemas.openxmlformats.org/officeDocument/2006/relationships/image" Target="../media/image63.png"/><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il.ion.ucl.ac.uk/~wpenny/" TargetMode="External"/><Relationship Id="rId2" Type="http://schemas.openxmlformats.org/officeDocument/2006/relationships/hyperlink" Target="https://github.com/pzeidman/dcm-peb-example" TargetMode="Externa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emf"/><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emf"/><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6.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2.png"/><Relationship Id="rId4" Type="http://schemas.openxmlformats.org/officeDocument/2006/relationships/image" Target="../media/image980.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GB" altLang="en-US" smtClean="0"/>
              <a:t>Bayesian Model Selection and Averaging</a:t>
            </a:r>
          </a:p>
        </p:txBody>
      </p:sp>
      <p:sp>
        <p:nvSpPr>
          <p:cNvPr id="4099" name="Rectangle 3"/>
          <p:cNvSpPr>
            <a:spLocks noGrp="1" noChangeArrowheads="1"/>
          </p:cNvSpPr>
          <p:nvPr>
            <p:ph type="subTitle" idx="1"/>
          </p:nvPr>
        </p:nvSpPr>
        <p:spPr/>
        <p:txBody>
          <a:bodyPr/>
          <a:lstStyle/>
          <a:p>
            <a:pPr algn="ctr" eaLnBrk="1" hangingPunct="1"/>
            <a:r>
              <a:rPr lang="en-GB" altLang="en-US" dirty="0" smtClean="0"/>
              <a:t>SPM for MEG/EEG course</a:t>
            </a:r>
          </a:p>
          <a:p>
            <a:pPr algn="ctr" eaLnBrk="1" hangingPunct="1"/>
            <a:endParaRPr lang="en-GB" altLang="en-US" dirty="0" smtClean="0"/>
          </a:p>
          <a:p>
            <a:pPr algn="ctr" eaLnBrk="1" hangingPunct="1"/>
            <a:r>
              <a:rPr lang="en-GB" altLang="en-US" dirty="0" smtClean="0"/>
              <a:t>Peter Zeidman</a:t>
            </a:r>
          </a:p>
          <a:p>
            <a:pPr algn="ctr" eaLnBrk="1" hangingPunct="1"/>
            <a:endParaRPr lang="en-GB" altLang="en-US" dirty="0"/>
          </a:p>
          <a:p>
            <a:pPr algn="ctr" eaLnBrk="1" hangingPunct="1"/>
            <a:endParaRPr lang="en-GB" altLang="en-US" dirty="0" smtClean="0"/>
          </a:p>
          <a:p>
            <a:pPr algn="ctr" eaLnBrk="1" hangingPunct="1"/>
            <a:r>
              <a:rPr lang="en-GB" altLang="en-US" dirty="0" smtClean="0"/>
              <a:t>May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0200" y="1556792"/>
                <a:ext cx="8489950" cy="936104"/>
              </a:xfrm>
            </p:spPr>
            <p:txBody>
              <a:bodyPr/>
              <a:lstStyle/>
              <a:p>
                <a:pPr marL="0" indent="0">
                  <a:buNone/>
                </a:pPr>
                <a:r>
                  <a:rPr lang="en-GB" sz="2000" dirty="0" smtClean="0"/>
                  <a:t>Example:</a:t>
                </a:r>
              </a:p>
              <a:p>
                <a:pPr marL="0" indent="0">
                  <a:buNone/>
                </a:pPr>
                <a:endParaRPr lang="en-GB" sz="2000" dirty="0" smtClean="0"/>
              </a:p>
              <a:p>
                <a:r>
                  <a:rPr lang="en-GB" sz="2000" dirty="0"/>
                  <a:t>The free energy for model </a:t>
                </a:r>
                <a14:m>
                  <m:oMath xmlns:m="http://schemas.openxmlformats.org/officeDocument/2006/math">
                    <m:r>
                      <a:rPr lang="en-GB" sz="2000" i="1" dirty="0" smtClean="0">
                        <a:latin typeface="Cambria Math" panose="02040503050406030204" pitchFamily="18" charset="0"/>
                      </a:rPr>
                      <m:t>𝑗</m:t>
                    </m:r>
                  </m:oMath>
                </a14:m>
                <a:r>
                  <a:rPr lang="en-GB" sz="2000" dirty="0" smtClean="0"/>
                  <a:t> </a:t>
                </a:r>
                <a:r>
                  <a:rPr lang="en-GB" sz="2000" dirty="0"/>
                  <a:t>is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𝐹</m:t>
                        </m:r>
                      </m:e>
                      <m:sub>
                        <m:r>
                          <a:rPr lang="en-GB" sz="2000" b="0" i="1" smtClean="0">
                            <a:latin typeface="Cambria Math" panose="02040503050406030204" pitchFamily="18" charset="0"/>
                          </a:rPr>
                          <m:t>𝑗</m:t>
                        </m:r>
                      </m:sub>
                    </m:sSub>
                    <m:r>
                      <a:rPr lang="en-GB" sz="2000" b="0" i="1" smtClean="0">
                        <a:latin typeface="Cambria Math" panose="02040503050406030204" pitchFamily="18" charset="0"/>
                      </a:rPr>
                      <m:t>=2</m:t>
                    </m:r>
                    <m:r>
                      <a:rPr lang="en-GB" sz="2000" b="0" i="0" smtClean="0">
                        <a:latin typeface="Cambria Math" panose="02040503050406030204" pitchFamily="18" charset="0"/>
                      </a:rPr>
                      <m:t>3</m:t>
                    </m:r>
                  </m:oMath>
                </a14:m>
                <a:r>
                  <a:rPr lang="en-GB" sz="2000" dirty="0" smtClean="0"/>
                  <a:t> and </a:t>
                </a:r>
                <a:r>
                  <a:rPr lang="en-GB" sz="2000" dirty="0"/>
                  <a:t>the free energy </a:t>
                </a:r>
                <a:r>
                  <a:rPr lang="en-GB" sz="2000" dirty="0" smtClean="0"/>
                  <a:t>for model </a:t>
                </a:r>
                <a14:m>
                  <m:oMath xmlns:m="http://schemas.openxmlformats.org/officeDocument/2006/math">
                    <m:r>
                      <a:rPr lang="en-GB" sz="2000" i="1" dirty="0" smtClean="0">
                        <a:latin typeface="Cambria Math" panose="02040503050406030204" pitchFamily="18" charset="0"/>
                      </a:rPr>
                      <m:t>𝑖</m:t>
                    </m:r>
                  </m:oMath>
                </a14:m>
                <a:r>
                  <a:rPr lang="en-GB" sz="2000" dirty="0" smtClean="0"/>
                  <a:t> is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𝐹</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=20</m:t>
                    </m:r>
                  </m:oMath>
                </a14:m>
                <a:r>
                  <a:rPr lang="en-GB" sz="2000" dirty="0" smtClean="0"/>
                  <a:t>. So the log Bayes factor in favour of model </a:t>
                </a:r>
                <a14:m>
                  <m:oMath xmlns:m="http://schemas.openxmlformats.org/officeDocument/2006/math">
                    <m:r>
                      <a:rPr lang="en-GB" sz="2000" i="1" dirty="0" smtClean="0">
                        <a:latin typeface="Cambria Math" panose="02040503050406030204" pitchFamily="18" charset="0"/>
                      </a:rPr>
                      <m:t>𝑗</m:t>
                    </m:r>
                  </m:oMath>
                </a14:m>
                <a:r>
                  <a:rPr lang="en-GB" sz="2000" dirty="0" smtClean="0"/>
                  <a:t> is:</a:t>
                </a:r>
                <a:endParaRPr lang="en-GB" sz="2000" dirty="0"/>
              </a:p>
              <a:p>
                <a:endParaRPr lang="en-GB" sz="2000" dirty="0"/>
              </a:p>
              <a:p>
                <a:endParaRPr lang="en-GB" sz="2000" dirty="0" smtClean="0"/>
              </a:p>
              <a:p>
                <a:endParaRPr lang="en-GB" sz="2000" dirty="0"/>
              </a:p>
              <a:p>
                <a:endParaRPr lang="en-GB" sz="2000" dirty="0" smtClean="0"/>
              </a:p>
              <a:p>
                <a:r>
                  <a:rPr lang="en-GB" sz="2000" dirty="0" smtClean="0"/>
                  <a:t>We remove the log using the exponential function:</a:t>
                </a:r>
                <a:endParaRPr lang="en-GB"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0200" y="1556792"/>
                <a:ext cx="8489950" cy="936104"/>
              </a:xfrm>
              <a:blipFill>
                <a:blip r:embed="rId2"/>
                <a:stretch>
                  <a:fillRect l="-718" t="-2597" b="-262338"/>
                </a:stretch>
              </a:blipFill>
            </p:spPr>
            <p:txBody>
              <a:bodyPr/>
              <a:lstStyle/>
              <a:p>
                <a:r>
                  <a:rPr lang="en-GB">
                    <a:noFill/>
                  </a:rPr>
                  <a:t> </a:t>
                </a:r>
              </a:p>
            </p:txBody>
          </p:sp>
        </mc:Fallback>
      </mc:AlternateContent>
      <p:sp>
        <p:nvSpPr>
          <p:cNvPr id="5" name="Title 4"/>
          <p:cNvSpPr>
            <a:spLocks noGrp="1"/>
          </p:cNvSpPr>
          <p:nvPr>
            <p:ph type="title"/>
          </p:nvPr>
        </p:nvSpPr>
        <p:spPr>
          <a:xfrm>
            <a:off x="330200" y="692150"/>
            <a:ext cx="8489950" cy="865188"/>
          </a:xfrm>
        </p:spPr>
        <p:txBody>
          <a:bodyPr/>
          <a:lstStyle/>
          <a:p>
            <a:pPr eaLnBrk="1" hangingPunct="1"/>
            <a:r>
              <a:rPr lang="en-GB" altLang="en-US" dirty="0" smtClean="0"/>
              <a:t>Bayes Factors</a:t>
            </a:r>
          </a:p>
        </p:txBody>
      </p:sp>
      <mc:AlternateContent xmlns:mc="http://schemas.openxmlformats.org/markup-compatibility/2006" xmlns:a14="http://schemas.microsoft.com/office/drawing/2010/main">
        <mc:Choice Requires="a14">
          <p:sp>
            <p:nvSpPr>
              <p:cNvPr id="6" name="TextBox 5"/>
              <p:cNvSpPr txBox="1"/>
              <p:nvPr/>
            </p:nvSpPr>
            <p:spPr>
              <a:xfrm>
                <a:off x="1475656" y="3492261"/>
                <a:ext cx="6036076" cy="411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sSub>
                            <m:sSubPr>
                              <m:ctrlPr>
                                <a:rPr lang="en-GB" i="1">
                                  <a:latin typeface="Cambria Math" panose="02040503050406030204" pitchFamily="18" charset="0"/>
                                </a:rPr>
                              </m:ctrlPr>
                            </m:sSubPr>
                            <m:e>
                              <m:r>
                                <a:rPr lang="en-GB" i="1">
                                  <a:latin typeface="Cambria Math" panose="02040503050406030204" pitchFamily="18" charset="0"/>
                                </a:rPr>
                                <m:t>𝐵</m:t>
                              </m:r>
                              <m:r>
                                <a:rPr lang="en-GB" b="0" i="1" smtClean="0">
                                  <a:latin typeface="Cambria Math" panose="02040503050406030204" pitchFamily="18" charset="0"/>
                                </a:rPr>
                                <m:t>𝐹</m:t>
                              </m:r>
                            </m:e>
                            <m:sub>
                              <m:r>
                                <a:rPr lang="en-GB" b="0" i="1" smtClean="0">
                                  <a:latin typeface="Cambria Math" panose="02040503050406030204" pitchFamily="18" charset="0"/>
                                </a:rPr>
                                <m:t>𝑗</m:t>
                              </m:r>
                            </m:sub>
                          </m:sSub>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𝑦</m:t>
                              </m:r>
                            </m:e>
                            <m:e>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b="0" i="1" smtClean="0">
                                      <a:latin typeface="Cambria Math" panose="02040503050406030204" pitchFamily="18" charset="0"/>
                                    </a:rPr>
                                    <m:t>𝑗</m:t>
                                  </m:r>
                                </m:sub>
                              </m:sSub>
                            </m:e>
                          </m:d>
                        </m:e>
                      </m:func>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𝑦</m:t>
                              </m:r>
                            </m:e>
                            <m:e>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b="0" i="1" smtClean="0">
                                      <a:latin typeface="Cambria Math" panose="02040503050406030204" pitchFamily="18" charset="0"/>
                                    </a:rPr>
                                    <m:t>𝑖</m:t>
                                  </m:r>
                                </m:sub>
                              </m:sSub>
                            </m:e>
                          </m:d>
                        </m:e>
                      </m:fun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𝑖</m:t>
                          </m:r>
                        </m:sub>
                      </m:sSub>
                      <m:r>
                        <a:rPr lang="en-GB" b="0" i="1" smtClean="0">
                          <a:latin typeface="Cambria Math" panose="02040503050406030204" pitchFamily="18" charset="0"/>
                        </a:rPr>
                        <m:t>=23−20=3</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475656" y="3492261"/>
                <a:ext cx="6036076" cy="411395"/>
              </a:xfrm>
              <a:prstGeom prst="rect">
                <a:avLst/>
              </a:prstGeom>
              <a:blipFill>
                <a:blip r:embed="rId3"/>
                <a:stretch>
                  <a:fillRect b="-74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31840" y="5085184"/>
                <a:ext cx="2118722" cy="391646"/>
              </a:xfrm>
              <a:prstGeom prst="rect">
                <a:avLst/>
              </a:prstGeom>
              <a:noFill/>
            </p:spPr>
            <p:txBody>
              <a:bodyPr wrap="none" rtlCol="0">
                <a:spAutoFit/>
              </a:bodyPr>
              <a:lstStyle/>
              <a:p>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𝐵𝐹</m:t>
                        </m:r>
                      </m:e>
                      <m:sub>
                        <m:r>
                          <a:rPr lang="en-GB" b="0" i="1" smtClean="0">
                            <a:latin typeface="Cambria Math" panose="02040503050406030204" pitchFamily="18" charset="0"/>
                          </a:rPr>
                          <m:t>𝑗</m:t>
                        </m:r>
                      </m:sub>
                    </m:sSub>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20</m:t>
                        </m:r>
                      </m:e>
                    </m:func>
                  </m:oMath>
                </a14:m>
                <a:r>
                  <a:rPr lang="en-GB" dirty="0" smtClean="0"/>
                  <a:t> </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131840" y="5085184"/>
                <a:ext cx="2118722" cy="391646"/>
              </a:xfrm>
              <a:prstGeom prst="rect">
                <a:avLst/>
              </a:prstGeom>
              <a:blipFill>
                <a:blip r:embed="rId4"/>
                <a:stretch>
                  <a:fillRect b="-9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31640" y="5949280"/>
                <a:ext cx="6120680" cy="646331"/>
              </a:xfrm>
              <a:prstGeom prst="rect">
                <a:avLst/>
              </a:prstGeom>
              <a:noFill/>
              <a:ln>
                <a:solidFill>
                  <a:schemeClr val="tx1"/>
                </a:solidFill>
              </a:ln>
            </p:spPr>
            <p:txBody>
              <a:bodyPr wrap="square" rtlCol="0">
                <a:spAutoFit/>
              </a:bodyPr>
              <a:lstStyle/>
              <a:p>
                <a:pPr algn="ctr"/>
                <a:r>
                  <a:rPr lang="en-GB" dirty="0" smtClean="0"/>
                  <a:t>A difference in free energy of 3 means approximately 20 times stronger evidence for model </a:t>
                </a:r>
                <a14:m>
                  <m:oMath xmlns:m="http://schemas.openxmlformats.org/officeDocument/2006/math">
                    <m:r>
                      <a:rPr lang="en-GB" b="0" i="1" smtClean="0">
                        <a:latin typeface="Cambria Math" panose="02040503050406030204" pitchFamily="18" charset="0"/>
                      </a:rPr>
                      <m:t>𝑗</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331640" y="5949280"/>
                <a:ext cx="6120680" cy="646331"/>
              </a:xfrm>
              <a:prstGeom prst="rect">
                <a:avLst/>
              </a:prstGeom>
              <a:blipFill>
                <a:blip r:embed="rId5"/>
                <a:stretch>
                  <a:fillRect t="-4630" b="-12963"/>
                </a:stretch>
              </a:blipFill>
              <a:ln>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207861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330200" y="692150"/>
            <a:ext cx="8489950" cy="865188"/>
          </a:xfrm>
        </p:spPr>
        <p:txBody>
          <a:bodyPr/>
          <a:lstStyle/>
          <a:p>
            <a:pPr eaLnBrk="1" hangingPunct="1"/>
            <a:r>
              <a:rPr lang="en-GB" altLang="en-US" smtClean="0"/>
              <a:t>Bayes Factors cont.</a:t>
            </a:r>
          </a:p>
        </p:txBody>
      </p:sp>
      <p:sp>
        <p:nvSpPr>
          <p:cNvPr id="8" name="Content Placeholder 7"/>
          <p:cNvSpPr>
            <a:spLocks noGrp="1" noRot="1" noChangeAspect="1" noMove="1" noResize="1" noEditPoints="1" noAdjustHandles="1" noChangeArrowheads="1" noChangeShapeType="1" noTextEdit="1"/>
          </p:cNvSpPr>
          <p:nvPr>
            <p:ph idx="1"/>
          </p:nvPr>
        </p:nvSpPr>
        <p:spPr>
          <a:xfrm>
            <a:off x="330200" y="1310796"/>
            <a:ext cx="8489950" cy="863921"/>
          </a:xfrm>
          <a:blipFill rotWithShape="0">
            <a:blip r:embed="rId2"/>
            <a:stretch>
              <a:fillRect l="-574" t="-3521" r="-144"/>
            </a:stretch>
          </a:blipFill>
          <a:extLst/>
        </p:spPr>
        <p:txBody>
          <a:bodyPr/>
          <a:lstStyle/>
          <a:p>
            <a:pPr>
              <a:defRPr/>
            </a:pPr>
            <a:r>
              <a:rPr lang="en-GB">
                <a:noFill/>
              </a:rPr>
              <a:t> </a:t>
            </a:r>
          </a:p>
        </p:txBody>
      </p:sp>
      <p:sp>
        <p:nvSpPr>
          <p:cNvPr id="2" name="TextBox 1"/>
          <p:cNvSpPr txBox="1">
            <a:spLocks noRot="1" noChangeAspect="1" noMove="1" noResize="1" noEditPoints="1" noAdjustHandles="1" noChangeArrowheads="1" noChangeShapeType="1" noTextEdit="1"/>
          </p:cNvSpPr>
          <p:nvPr/>
        </p:nvSpPr>
        <p:spPr>
          <a:xfrm>
            <a:off x="-332926" y="2043605"/>
            <a:ext cx="4076116" cy="576825"/>
          </a:xfrm>
          <a:prstGeom prst="rect">
            <a:avLst/>
          </a:prstGeom>
          <a:blipFill rotWithShape="0">
            <a:blip r:embed="rId3"/>
            <a:stretch>
              <a:fillRect/>
            </a:stretch>
          </a:blipFill>
        </p:spPr>
        <p:txBody>
          <a:bodyPr/>
          <a:lstStyle/>
          <a:p>
            <a:pPr>
              <a:defRPr/>
            </a:pPr>
            <a:r>
              <a:rPr lang="en-GB">
                <a:noFill/>
              </a:rPr>
              <a:t> </a:t>
            </a:r>
          </a:p>
        </p:txBody>
      </p:sp>
      <p:sp>
        <p:nvSpPr>
          <p:cNvPr id="3" name="Rectangle 2"/>
          <p:cNvSpPr>
            <a:spLocks noRot="1" noChangeAspect="1" noMove="1" noResize="1" noEditPoints="1" noAdjustHandles="1" noChangeArrowheads="1" noChangeShapeType="1" noTextEdit="1"/>
          </p:cNvSpPr>
          <p:nvPr/>
        </p:nvSpPr>
        <p:spPr>
          <a:xfrm>
            <a:off x="1461926" y="3335991"/>
            <a:ext cx="2007601" cy="908197"/>
          </a:xfrm>
          <a:prstGeom prst="rect">
            <a:avLst/>
          </a:prstGeom>
          <a:blipFill rotWithShape="0">
            <a:blip r:embed="rId4"/>
            <a:stretch>
              <a:fillRect/>
            </a:stretch>
          </a:blipFill>
        </p:spPr>
        <p:txBody>
          <a:bodyPr/>
          <a:lstStyle/>
          <a:p>
            <a:pPr>
              <a:defRPr/>
            </a:pPr>
            <a:r>
              <a:rPr lang="en-GB">
                <a:noFill/>
              </a:rPr>
              <a:t> </a:t>
            </a:r>
          </a:p>
        </p:txBody>
      </p:sp>
      <p:sp>
        <p:nvSpPr>
          <p:cNvPr id="4" name="Rectangle 3"/>
          <p:cNvSpPr>
            <a:spLocks noRot="1" noChangeAspect="1" noMove="1" noResize="1" noEditPoints="1" noAdjustHandles="1" noChangeArrowheads="1" noChangeShapeType="1" noTextEdit="1"/>
          </p:cNvSpPr>
          <p:nvPr/>
        </p:nvSpPr>
        <p:spPr>
          <a:xfrm>
            <a:off x="1467274" y="2673401"/>
            <a:ext cx="2989216" cy="669094"/>
          </a:xfrm>
          <a:prstGeom prst="rect">
            <a:avLst/>
          </a:prstGeom>
          <a:blipFill rotWithShape="0">
            <a:blip r:embed="rId5"/>
            <a:stretch>
              <a:fillRect/>
            </a:stretch>
          </a:blipFill>
        </p:spPr>
        <p:txBody>
          <a:bodyPr/>
          <a:lstStyle/>
          <a:p>
            <a:pPr>
              <a:defRPr/>
            </a:pPr>
            <a:r>
              <a:rPr lang="en-GB">
                <a:noFill/>
              </a:rPr>
              <a:t> </a:t>
            </a:r>
          </a:p>
        </p:txBody>
      </p:sp>
      <p:sp>
        <p:nvSpPr>
          <p:cNvPr id="10" name="TextBox 9"/>
          <p:cNvSpPr txBox="1">
            <a:spLocks noRot="1" noChangeAspect="1" noMove="1" noResize="1" noEditPoints="1" noAdjustHandles="1" noChangeArrowheads="1" noChangeShapeType="1" noTextEdit="1"/>
          </p:cNvSpPr>
          <p:nvPr/>
        </p:nvSpPr>
        <p:spPr>
          <a:xfrm>
            <a:off x="1605942" y="4382493"/>
            <a:ext cx="980140" cy="598562"/>
          </a:xfrm>
          <a:prstGeom prst="rect">
            <a:avLst/>
          </a:prstGeom>
          <a:blipFill rotWithShape="0">
            <a:blip r:embed="rId6"/>
            <a:stretch>
              <a:fillRect/>
            </a:stretch>
          </a:blipFill>
        </p:spPr>
        <p:txBody>
          <a:bodyPr/>
          <a:lstStyle/>
          <a:p>
            <a:pPr>
              <a:defRPr/>
            </a:pPr>
            <a:r>
              <a:rPr lang="en-GB">
                <a:noFill/>
              </a:rPr>
              <a:t> </a:t>
            </a:r>
          </a:p>
        </p:txBody>
      </p:sp>
      <p:sp>
        <p:nvSpPr>
          <p:cNvPr id="20" name="TextBox 19"/>
          <p:cNvSpPr txBox="1">
            <a:spLocks noRot="1" noChangeAspect="1" noMove="1" noResize="1" noEditPoints="1" noAdjustHandles="1" noChangeArrowheads="1" noChangeShapeType="1" noTextEdit="1"/>
          </p:cNvSpPr>
          <p:nvPr/>
        </p:nvSpPr>
        <p:spPr>
          <a:xfrm>
            <a:off x="1605942" y="5221568"/>
            <a:ext cx="2026067" cy="598562"/>
          </a:xfrm>
          <a:prstGeom prst="rect">
            <a:avLst/>
          </a:prstGeom>
          <a:blipFill rotWithShape="0">
            <a:blip r:embed="rId7"/>
            <a:stretch>
              <a:fillRect/>
            </a:stretch>
          </a:blipFill>
        </p:spPr>
        <p:txBody>
          <a:bodyPr/>
          <a:lstStyle/>
          <a:p>
            <a:pPr>
              <a:defRPr/>
            </a:pPr>
            <a:r>
              <a:rPr lang="en-GB">
                <a:noFill/>
              </a:rPr>
              <a:t> </a:t>
            </a:r>
          </a:p>
        </p:txBody>
      </p:sp>
      <p:sp>
        <p:nvSpPr>
          <p:cNvPr id="22" name="TextBox 21"/>
          <p:cNvSpPr txBox="1">
            <a:spLocks noRot="1" noChangeAspect="1" noMove="1" noResize="1" noEditPoints="1" noAdjustHandles="1" noChangeArrowheads="1" noChangeShapeType="1" noTextEdit="1"/>
          </p:cNvSpPr>
          <p:nvPr/>
        </p:nvSpPr>
        <p:spPr>
          <a:xfrm>
            <a:off x="1605942" y="5877272"/>
            <a:ext cx="2207719" cy="598562"/>
          </a:xfrm>
          <a:prstGeom prst="rect">
            <a:avLst/>
          </a:prstGeom>
          <a:blipFill rotWithShape="0">
            <a:blip r:embed="rId8"/>
            <a:stretch>
              <a:fillRect/>
            </a:stretch>
          </a:blipFill>
        </p:spPr>
        <p:txBody>
          <a:bodyPr/>
          <a:lstStyle/>
          <a:p>
            <a:pPr>
              <a:defRPr/>
            </a:pPr>
            <a:r>
              <a:rPr lang="en-GB">
                <a:noFill/>
              </a:rPr>
              <a:t> </a:t>
            </a:r>
          </a:p>
        </p:txBody>
      </p:sp>
      <p:sp>
        <p:nvSpPr>
          <p:cNvPr id="12" name="Oval 11"/>
          <p:cNvSpPr/>
          <p:nvPr/>
        </p:nvSpPr>
        <p:spPr>
          <a:xfrm>
            <a:off x="1476375" y="5876925"/>
            <a:ext cx="2511425" cy="752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6825" y="2871788"/>
            <a:ext cx="34877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flipH="1" flipV="1">
            <a:off x="4067175" y="6176963"/>
            <a:ext cx="720725" cy="204787"/>
          </a:xfrm>
          <a:prstGeom prst="straightConnector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a:spLocks noChangeArrowheads="1"/>
          </p:cNvSpPr>
          <p:nvPr/>
        </p:nvSpPr>
        <p:spPr bwMode="auto">
          <a:xfrm>
            <a:off x="4805363" y="6169025"/>
            <a:ext cx="36083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Posterior probability of a model is </a:t>
            </a:r>
          </a:p>
          <a:p>
            <a:pPr eaLnBrk="1" hangingPunct="1">
              <a:spcBef>
                <a:spcPct val="0"/>
              </a:spcBef>
              <a:buFontTx/>
              <a:buNone/>
            </a:pPr>
            <a:r>
              <a:rPr lang="en-GB" altLang="en-US" sz="1400"/>
              <a:t>the sigmoid function of the log Bayes factor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p:cNvPicPr>
          <p:nvPr/>
        </p:nvPicPr>
        <p:blipFill>
          <a:blip r:embed="rId2">
            <a:extLst>
              <a:ext uri="{28A0092B-C50C-407E-A947-70E740481C1C}">
                <a14:useLocalDpi xmlns:a14="http://schemas.microsoft.com/office/drawing/2010/main" val="0"/>
              </a:ext>
            </a:extLst>
          </a:blip>
          <a:srcRect b="3001"/>
          <a:stretch>
            <a:fillRect/>
          </a:stretch>
        </p:blipFill>
        <p:spPr bwMode="auto">
          <a:xfrm>
            <a:off x="2484438" y="620713"/>
            <a:ext cx="42037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258888" y="2276475"/>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863" y="1965325"/>
            <a:ext cx="2441575" cy="293688"/>
          </a:xfrm>
          <a:prstGeom prst="rect">
            <a:avLst/>
          </a:prstGeom>
          <a:noFill/>
        </p:spPr>
        <p:txBody>
          <a:bodyPr wrap="none">
            <a:spAutoFit/>
          </a:bodyPr>
          <a:lstStyle/>
          <a:p>
            <a:pPr eaLnBrk="1" hangingPunct="1">
              <a:defRPr/>
            </a:pPr>
            <a:r>
              <a:rPr lang="en-GB" sz="1300" dirty="0">
                <a:solidFill>
                  <a:schemeClr val="accent6">
                    <a:lumMod val="75000"/>
                  </a:schemeClr>
                </a:solidFill>
              </a:rPr>
              <a:t>Log BF relative to worst model</a:t>
            </a:r>
          </a:p>
        </p:txBody>
      </p:sp>
      <p:sp>
        <p:nvSpPr>
          <p:cNvPr id="14" name="TextBox 13"/>
          <p:cNvSpPr txBox="1"/>
          <p:nvPr/>
        </p:nvSpPr>
        <p:spPr>
          <a:xfrm>
            <a:off x="323850" y="4797425"/>
            <a:ext cx="1790700" cy="292100"/>
          </a:xfrm>
          <a:prstGeom prst="rect">
            <a:avLst/>
          </a:prstGeom>
          <a:noFill/>
        </p:spPr>
        <p:txBody>
          <a:bodyPr wrap="none">
            <a:spAutoFit/>
          </a:bodyPr>
          <a:lstStyle/>
          <a:p>
            <a:pPr eaLnBrk="1" hangingPunct="1">
              <a:defRPr/>
            </a:pPr>
            <a:r>
              <a:rPr lang="en-GB" sz="1300" dirty="0">
                <a:solidFill>
                  <a:schemeClr val="accent6">
                    <a:lumMod val="75000"/>
                  </a:schemeClr>
                </a:solidFill>
              </a:rPr>
              <a:t>Posterior probabilities</a:t>
            </a:r>
          </a:p>
        </p:txBody>
      </p:sp>
      <p:sp>
        <p:nvSpPr>
          <p:cNvPr id="15" name="TextBox 14"/>
          <p:cNvSpPr txBox="1">
            <a:spLocks noRot="1" noChangeAspect="1" noMove="1" noResize="1" noEditPoints="1" noAdjustHandles="1" noChangeArrowheads="1" noChangeShapeType="1" noTextEdit="1"/>
          </p:cNvSpPr>
          <p:nvPr/>
        </p:nvSpPr>
        <p:spPr>
          <a:xfrm>
            <a:off x="694496" y="2492896"/>
            <a:ext cx="1136850" cy="288477"/>
          </a:xfrm>
          <a:prstGeom prst="rect">
            <a:avLst/>
          </a:prstGeom>
          <a:blipFill rotWithShape="0">
            <a:blip r:embed="rId3"/>
            <a:stretch>
              <a:fillRect l="-4301" t="-6383" r="-3763" b="-8511"/>
            </a:stretch>
          </a:blipFill>
        </p:spPr>
        <p:txBody>
          <a:bodyPr/>
          <a:lstStyle/>
          <a:p>
            <a:pPr>
              <a:defRPr/>
            </a:pPr>
            <a:r>
              <a:rPr lang="en-GB">
                <a:noFill/>
              </a:rPr>
              <a:t> </a:t>
            </a:r>
          </a:p>
        </p:txBody>
      </p:sp>
      <p:sp>
        <p:nvSpPr>
          <p:cNvPr id="16" name="TextBox 15"/>
          <p:cNvSpPr txBox="1">
            <a:spLocks noRot="1" noChangeAspect="1" noMove="1" noResize="1" noEditPoints="1" noAdjustHandles="1" noChangeArrowheads="1" noChangeShapeType="1" noTextEdit="1"/>
          </p:cNvSpPr>
          <p:nvPr/>
        </p:nvSpPr>
        <p:spPr>
          <a:xfrm>
            <a:off x="694496" y="2781373"/>
            <a:ext cx="1136850" cy="288477"/>
          </a:xfrm>
          <a:prstGeom prst="rect">
            <a:avLst/>
          </a:prstGeom>
          <a:blipFill rotWithShape="0">
            <a:blip r:embed="rId4"/>
            <a:stretch>
              <a:fillRect l="-4301" t="-6250" r="-3763" b="-8333"/>
            </a:stretch>
          </a:blipFill>
        </p:spPr>
        <p:txBody>
          <a:bodyPr/>
          <a:lstStyle/>
          <a:p>
            <a:pPr>
              <a:defRPr/>
            </a:pPr>
            <a:r>
              <a:rPr lang="en-GB">
                <a:noFill/>
              </a:rPr>
              <a:t> </a:t>
            </a:r>
          </a:p>
        </p:txBody>
      </p:sp>
      <p:sp>
        <p:nvSpPr>
          <p:cNvPr id="17" name="TextBox 16"/>
          <p:cNvSpPr txBox="1">
            <a:spLocks noRot="1" noChangeAspect="1" noMove="1" noResize="1" noEditPoints="1" noAdjustHandles="1" noChangeArrowheads="1" noChangeShapeType="1" noTextEdit="1"/>
          </p:cNvSpPr>
          <p:nvPr/>
        </p:nvSpPr>
        <p:spPr>
          <a:xfrm>
            <a:off x="691207" y="3069867"/>
            <a:ext cx="1136850" cy="288477"/>
          </a:xfrm>
          <a:prstGeom prst="rect">
            <a:avLst/>
          </a:prstGeom>
          <a:blipFill rotWithShape="0">
            <a:blip r:embed="rId5"/>
            <a:stretch>
              <a:fillRect l="-3743" t="-6383" r="-3743" b="-8511"/>
            </a:stretch>
          </a:blipFill>
        </p:spPr>
        <p:txBody>
          <a:bodyPr/>
          <a:lstStyle/>
          <a:p>
            <a:pPr>
              <a:defRPr/>
            </a:pPr>
            <a:r>
              <a:rPr lang="en-GB">
                <a:noFill/>
              </a:rPr>
              <a:t> </a:t>
            </a:r>
          </a:p>
        </p:txBody>
      </p:sp>
      <p:sp>
        <p:nvSpPr>
          <p:cNvPr id="18" name="TextBox 17"/>
          <p:cNvSpPr txBox="1">
            <a:spLocks noRot="1" noChangeAspect="1" noMove="1" noResize="1" noEditPoints="1" noAdjustHandles="1" noChangeArrowheads="1" noChangeShapeType="1" noTextEdit="1"/>
          </p:cNvSpPr>
          <p:nvPr/>
        </p:nvSpPr>
        <p:spPr>
          <a:xfrm>
            <a:off x="691207" y="3374125"/>
            <a:ext cx="1136850" cy="288477"/>
          </a:xfrm>
          <a:prstGeom prst="rect">
            <a:avLst/>
          </a:prstGeom>
          <a:blipFill rotWithShape="0">
            <a:blip r:embed="rId6"/>
            <a:stretch>
              <a:fillRect l="-3743" t="-6250" r="-3743" b="-8333"/>
            </a:stretch>
          </a:blipFill>
        </p:spPr>
        <p:txBody>
          <a:bodyPr/>
          <a:lstStyle/>
          <a:p>
            <a:pPr>
              <a:defRPr/>
            </a:pPr>
            <a:r>
              <a:rPr lang="en-GB">
                <a:noFill/>
              </a:rPr>
              <a:t> </a:t>
            </a:r>
          </a:p>
        </p:txBody>
      </p:sp>
      <p:cxnSp>
        <p:nvCxnSpPr>
          <p:cNvPr id="19" name="Straight Arrow Connector 18"/>
          <p:cNvCxnSpPr/>
          <p:nvPr/>
        </p:nvCxnSpPr>
        <p:spPr>
          <a:xfrm>
            <a:off x="1255713" y="5157788"/>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0200" y="908050"/>
            <a:ext cx="8489950" cy="865188"/>
          </a:xfrm>
        </p:spPr>
        <p:txBody>
          <a:bodyPr/>
          <a:lstStyle/>
          <a:p>
            <a:pPr eaLnBrk="1" hangingPunct="1"/>
            <a:r>
              <a:rPr lang="en-GB" altLang="en-US" dirty="0" smtClean="0"/>
              <a:t>Interim summary</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46" t="-574"/>
            </a:stretch>
          </a:blipFill>
          <a:extLst/>
        </p:spPr>
        <p:txBody>
          <a:bodyPr/>
          <a:lstStyle/>
          <a:p>
            <a:pPr>
              <a:defRPr/>
            </a:pPr>
            <a:r>
              <a:rPr lang="en-GB">
                <a:noFill/>
              </a:rPr>
              <a:t> </a:t>
            </a:r>
          </a:p>
        </p:txBody>
      </p:sp>
    </p:spTree>
    <p:extLst>
      <p:ext uri="{BB962C8B-B14F-4D97-AF65-F5344CB8AC3E}">
        <p14:creationId xmlns:p14="http://schemas.microsoft.com/office/powerpoint/2010/main" val="20461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t>DCM recap</a:t>
            </a:r>
            <a:br>
              <a:rPr lang="en-GB" altLang="en-US" sz="2000" dirty="0" smtClean="0"/>
            </a:br>
            <a:endParaRPr lang="en-GB" altLang="en-US" sz="2000" dirty="0" smtClean="0"/>
          </a:p>
          <a:p>
            <a:pPr eaLnBrk="1" hangingPunct="1">
              <a:defRPr/>
            </a:pPr>
            <a:r>
              <a:rPr lang="en-GB" altLang="en-US" sz="2000" dirty="0" smtClean="0"/>
              <a:t>Comparing models</a:t>
            </a:r>
            <a:r>
              <a:rPr lang="en-GB" altLang="en-US" sz="2000" b="1" dirty="0" smtClean="0"/>
              <a:t/>
            </a:r>
            <a:br>
              <a:rPr lang="en-GB" altLang="en-US" sz="2000" b="1" dirty="0" smtClean="0"/>
            </a:br>
            <a:r>
              <a:rPr lang="en-GB" altLang="en-US" sz="2000" dirty="0" smtClean="0">
                <a:solidFill>
                  <a:schemeClr val="accent6">
                    <a:lumMod val="75000"/>
                  </a:schemeClr>
                </a:solidFill>
              </a:rPr>
              <a:t>Bayes rule for models, Bayes Factors</a:t>
            </a:r>
            <a:br>
              <a:rPr lang="en-GB" altLang="en-US" sz="2000" dirty="0" smtClean="0">
                <a:solidFill>
                  <a:schemeClr val="accent6">
                    <a:lumMod val="75000"/>
                  </a:schemeClr>
                </a:solidFill>
              </a:rPr>
            </a:br>
            <a:endParaRPr lang="en-GB" altLang="en-US" sz="2000" dirty="0" smtClean="0">
              <a:solidFill>
                <a:schemeClr val="accent6">
                  <a:lumMod val="75000"/>
                </a:schemeClr>
              </a:solidFill>
            </a:endParaRPr>
          </a:p>
          <a:p>
            <a:pPr eaLnBrk="1" hangingPunct="1">
              <a:defRPr/>
            </a:pPr>
            <a:r>
              <a:rPr lang="en-GB" altLang="en-US" sz="2000" b="1" dirty="0" smtClean="0"/>
              <a:t>Rapidly evaluating models</a:t>
            </a:r>
            <a:r>
              <a:rPr lang="en-GB" altLang="en-US" sz="2000" dirty="0" smtClean="0"/>
              <a:t/>
            </a:r>
            <a:br>
              <a:rPr lang="en-GB" altLang="en-US" sz="2000" dirty="0" smtClean="0"/>
            </a:br>
            <a:r>
              <a:rPr lang="en-GB" altLang="en-US" sz="2000" dirty="0">
                <a:solidFill>
                  <a:schemeClr val="accent6">
                    <a:lumMod val="75000"/>
                  </a:schemeClr>
                </a:solidFill>
              </a:rPr>
              <a:t>Bayesian </a:t>
            </a:r>
            <a:r>
              <a:rPr lang="en-GB" altLang="en-US" sz="2000" dirty="0" smtClean="0">
                <a:solidFill>
                  <a:schemeClr val="accent6">
                    <a:lumMod val="75000"/>
                  </a:schemeClr>
                </a:solidFill>
              </a:rPr>
              <a:t>Model Reduction</a:t>
            </a:r>
            <a:r>
              <a:rPr lang="en-GB" altLang="en-US" sz="2000" dirty="0" smtClean="0"/>
              <a:t/>
            </a:r>
            <a:br>
              <a:rPr lang="en-GB" altLang="en-US" sz="2000" dirty="0" smtClean="0"/>
            </a:br>
            <a:endParaRPr lang="en-GB" altLang="en-US" sz="2000" dirty="0" smtClean="0"/>
          </a:p>
          <a:p>
            <a:pPr eaLnBrk="1" hangingPunct="1">
              <a:defRPr/>
            </a:pPr>
            <a:r>
              <a:rPr lang="en-GB" altLang="en-US" sz="2000" dirty="0" smtClean="0"/>
              <a:t>Investigating the parameters</a:t>
            </a:r>
            <a:br>
              <a:rPr lang="en-GB" altLang="en-US" sz="2000" dirty="0" smtClean="0"/>
            </a:br>
            <a:r>
              <a:rPr lang="en-GB" altLang="en-US" sz="2000" dirty="0" smtClean="0">
                <a:solidFill>
                  <a:schemeClr val="accent6">
                    <a:lumMod val="75000"/>
                  </a:schemeClr>
                </a:solidFill>
              </a:rPr>
              <a:t>Bayesian Model Averaging</a:t>
            </a:r>
          </a:p>
          <a:p>
            <a:pPr eaLnBrk="1" hangingPunct="1">
              <a:defRPr/>
            </a:pPr>
            <a:endParaRPr lang="en-GB" altLang="en-US" sz="2000" dirty="0" smtClean="0"/>
          </a:p>
          <a:p>
            <a:pPr eaLnBrk="1" hangingPunct="1">
              <a:defRPr/>
            </a:pPr>
            <a:r>
              <a:rPr lang="en-GB" altLang="en-US" sz="2000" dirty="0" smtClean="0"/>
              <a:t>Multi-subject analysis</a:t>
            </a:r>
            <a:br>
              <a:rPr lang="en-GB" altLang="en-US" sz="2000" dirty="0" smtClean="0"/>
            </a:br>
            <a:r>
              <a:rPr lang="en-GB" altLang="en-US" sz="2000" dirty="0" smtClean="0">
                <a:solidFill>
                  <a:schemeClr val="accent6">
                    <a:lumMod val="75000"/>
                  </a:schemeClr>
                </a:solidFill>
              </a:rPr>
              <a:t>Parametric Empirical Bayes</a:t>
            </a:r>
          </a:p>
        </p:txBody>
      </p:sp>
    </p:spTree>
    <p:extLst>
      <p:ext uri="{BB962C8B-B14F-4D97-AF65-F5344CB8AC3E}">
        <p14:creationId xmlns:p14="http://schemas.microsoft.com/office/powerpoint/2010/main" val="1440272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altLang="en-US" dirty="0" smtClean="0"/>
              <a:t>Bayesian model reduction (BMR)</a:t>
            </a:r>
          </a:p>
        </p:txBody>
      </p:sp>
      <p:sp>
        <p:nvSpPr>
          <p:cNvPr id="4" name="Oval 3"/>
          <p:cNvSpPr/>
          <p:nvPr/>
        </p:nvSpPr>
        <p:spPr>
          <a:xfrm>
            <a:off x="1122363" y="1881188"/>
            <a:ext cx="612775"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Oval 4"/>
          <p:cNvSpPr/>
          <p:nvPr/>
        </p:nvSpPr>
        <p:spPr>
          <a:xfrm>
            <a:off x="2386013" y="2493963"/>
            <a:ext cx="612775"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1031875" y="3106738"/>
            <a:ext cx="614363"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8" name="Straight Arrow Connector 7"/>
          <p:cNvCxnSpPr>
            <a:stCxn id="6" idx="0"/>
            <a:endCxn id="4" idx="4"/>
          </p:cNvCxnSpPr>
          <p:nvPr/>
        </p:nvCxnSpPr>
        <p:spPr>
          <a:xfrm flipV="1">
            <a:off x="1338263" y="2493963"/>
            <a:ext cx="90487" cy="612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6"/>
            <a:endCxn id="5" idx="1"/>
          </p:cNvCxnSpPr>
          <p:nvPr/>
        </p:nvCxnSpPr>
        <p:spPr>
          <a:xfrm>
            <a:off x="1735138" y="2187575"/>
            <a:ext cx="741362" cy="3952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4" idx="5"/>
          </p:cNvCxnSpPr>
          <p:nvPr/>
        </p:nvCxnSpPr>
        <p:spPr>
          <a:xfrm flipH="1" flipV="1">
            <a:off x="1646238" y="2403475"/>
            <a:ext cx="739775" cy="396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5500" y="1808163"/>
            <a:ext cx="2343150" cy="20050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61" name="Group 60"/>
          <p:cNvGrpSpPr>
            <a:grpSpLocks/>
          </p:cNvGrpSpPr>
          <p:nvPr/>
        </p:nvGrpSpPr>
        <p:grpSpPr bwMode="auto">
          <a:xfrm>
            <a:off x="3168650" y="2297113"/>
            <a:ext cx="3106738" cy="1006475"/>
            <a:chOff x="3169227" y="2296388"/>
            <a:chExt cx="3106882" cy="1007922"/>
          </a:xfrm>
        </p:grpSpPr>
        <p:cxnSp>
          <p:nvCxnSpPr>
            <p:cNvPr id="17" name="Straight Arrow Connector 16"/>
            <p:cNvCxnSpPr>
              <a:stCxn id="15" idx="3"/>
            </p:cNvCxnSpPr>
            <p:nvPr/>
          </p:nvCxnSpPr>
          <p:spPr>
            <a:xfrm flipV="1">
              <a:off x="3169227" y="2801939"/>
              <a:ext cx="523899" cy="9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3126" y="2449007"/>
              <a:ext cx="1897151" cy="71540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Model inversion (VB)</a:t>
              </a:r>
            </a:p>
          </p:txBody>
        </p:sp>
        <p:cxnSp>
          <p:nvCxnSpPr>
            <p:cNvPr id="20" name="Straight Arrow Connector 19"/>
            <p:cNvCxnSpPr/>
            <p:nvPr/>
          </p:nvCxnSpPr>
          <p:spPr>
            <a:xfrm flipV="1">
              <a:off x="5585514" y="2296388"/>
              <a:ext cx="690595" cy="503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85514" y="2800348"/>
              <a:ext cx="690595" cy="503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a:grpSpLocks/>
          </p:cNvGrpSpPr>
          <p:nvPr/>
        </p:nvGrpSpPr>
        <p:grpSpPr bwMode="auto">
          <a:xfrm>
            <a:off x="6496050" y="2127250"/>
            <a:ext cx="2241550" cy="1328738"/>
            <a:chOff x="6496092" y="2127037"/>
            <a:chExt cx="2241896" cy="1328393"/>
          </a:xfrm>
        </p:grpSpPr>
        <p:sp>
          <p:nvSpPr>
            <p:cNvPr id="29" name="TextBox 28"/>
            <p:cNvSpPr txBox="1">
              <a:spLocks noRot="1" noChangeAspect="1" noMove="1" noResize="1" noEditPoints="1" noAdjustHandles="1" noChangeArrowheads="1" noChangeShapeType="1" noTextEdit="1"/>
            </p:cNvSpPr>
            <p:nvPr/>
          </p:nvSpPr>
          <p:spPr>
            <a:xfrm>
              <a:off x="6496092" y="2127037"/>
              <a:ext cx="2241896" cy="369332"/>
            </a:xfrm>
            <a:prstGeom prst="rect">
              <a:avLst/>
            </a:prstGeom>
            <a:blipFill rotWithShape="0">
              <a:blip r:embed="rId2"/>
              <a:stretch>
                <a:fillRect l="-2997" r="-4632" b="-32787"/>
              </a:stretch>
            </a:blipFill>
          </p:spPr>
          <p:txBody>
            <a:bodyPr/>
            <a:lstStyle/>
            <a:p>
              <a:pPr>
                <a:defRPr/>
              </a:pPr>
              <a:r>
                <a:rPr lang="en-GB">
                  <a:noFill/>
                  <a:latin typeface="Calibri" charset="0"/>
                  <a:ea typeface="ＭＳ Ｐゴシック" charset="0"/>
                </a:rPr>
                <a:t> </a:t>
              </a:r>
            </a:p>
          </p:txBody>
        </p:sp>
        <p:sp>
          <p:nvSpPr>
            <p:cNvPr id="30" name="TextBox 29"/>
            <p:cNvSpPr txBox="1">
              <a:spLocks noRot="1" noChangeAspect="1" noMove="1" noResize="1" noEditPoints="1" noAdjustHandles="1" noChangeArrowheads="1" noChangeShapeType="1" noTextEdit="1"/>
            </p:cNvSpPr>
            <p:nvPr/>
          </p:nvSpPr>
          <p:spPr>
            <a:xfrm>
              <a:off x="6496092" y="3086098"/>
              <a:ext cx="1924245" cy="369332"/>
            </a:xfrm>
            <a:prstGeom prst="rect">
              <a:avLst/>
            </a:prstGeom>
            <a:blipFill rotWithShape="0">
              <a:blip r:embed="rId3"/>
              <a:stretch>
                <a:fillRect l="-3492" r="-5397" b="-34426"/>
              </a:stretch>
            </a:blipFill>
          </p:spPr>
          <p:txBody>
            <a:bodyPr/>
            <a:lstStyle/>
            <a:p>
              <a:pPr>
                <a:defRPr/>
              </a:pPr>
              <a:r>
                <a:rPr lang="en-GB">
                  <a:noFill/>
                  <a:latin typeface="Calibri" charset="0"/>
                  <a:ea typeface="ＭＳ Ｐゴシック" charset="0"/>
                </a:rPr>
                <a:t> </a:t>
              </a:r>
            </a:p>
          </p:txBody>
        </p:sp>
      </p:grpSp>
      <p:cxnSp>
        <p:nvCxnSpPr>
          <p:cNvPr id="43" name="Straight Arrow Connector 42"/>
          <p:cNvCxnSpPr>
            <a:endCxn id="44" idx="1"/>
          </p:cNvCxnSpPr>
          <p:nvPr/>
        </p:nvCxnSpPr>
        <p:spPr>
          <a:xfrm>
            <a:off x="3179763" y="5453063"/>
            <a:ext cx="2159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a:grpSpLocks/>
          </p:cNvGrpSpPr>
          <p:nvPr/>
        </p:nvGrpSpPr>
        <p:grpSpPr bwMode="auto">
          <a:xfrm>
            <a:off x="7232650" y="4773613"/>
            <a:ext cx="1308100" cy="1328737"/>
            <a:chOff x="7232076" y="4774091"/>
            <a:chExt cx="1309229" cy="1328393"/>
          </a:xfrm>
        </p:grpSpPr>
        <p:cxnSp>
          <p:nvCxnSpPr>
            <p:cNvPr id="45" name="Straight Arrow Connector 44"/>
            <p:cNvCxnSpPr/>
            <p:nvPr/>
          </p:nvCxnSpPr>
          <p:spPr>
            <a:xfrm flipV="1">
              <a:off x="7232076" y="4943909"/>
              <a:ext cx="691159" cy="503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232076" y="5447017"/>
              <a:ext cx="691159" cy="504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a:spLocks noRot="1" noChangeAspect="1" noMove="1" noResize="1" noEditPoints="1" noAdjustHandles="1" noChangeArrowheads="1" noChangeShapeType="1" noTextEdit="1"/>
            </p:cNvSpPr>
            <p:nvPr/>
          </p:nvSpPr>
          <p:spPr>
            <a:xfrm>
              <a:off x="8143055" y="4774091"/>
              <a:ext cx="389850" cy="369332"/>
            </a:xfrm>
            <a:prstGeom prst="rect">
              <a:avLst/>
            </a:prstGeom>
            <a:blipFill rotWithShape="0">
              <a:blip r:embed="rId4"/>
              <a:stretch>
                <a:fillRect l="-18750" r="-6250" b="-13115"/>
              </a:stretch>
            </a:blipFill>
          </p:spPr>
          <p:txBody>
            <a:bodyPr/>
            <a:lstStyle/>
            <a:p>
              <a:pPr>
                <a:defRPr/>
              </a:pPr>
              <a:r>
                <a:rPr lang="en-GB">
                  <a:noFill/>
                  <a:latin typeface="Calibri" charset="0"/>
                  <a:ea typeface="ＭＳ Ｐゴシック" charset="0"/>
                </a:rPr>
                <a:t> </a:t>
              </a:r>
            </a:p>
          </p:txBody>
        </p:sp>
        <p:sp>
          <p:nvSpPr>
            <p:cNvPr id="48" name="TextBox 47"/>
            <p:cNvSpPr txBox="1">
              <a:spLocks noRot="1" noChangeAspect="1" noMove="1" noResize="1" noEditPoints="1" noAdjustHandles="1" noChangeArrowheads="1" noChangeShapeType="1" noTextEdit="1"/>
            </p:cNvSpPr>
            <p:nvPr/>
          </p:nvSpPr>
          <p:spPr>
            <a:xfrm>
              <a:off x="8143055" y="5733152"/>
              <a:ext cx="398250" cy="369332"/>
            </a:xfrm>
            <a:prstGeom prst="rect">
              <a:avLst/>
            </a:prstGeom>
            <a:blipFill rotWithShape="0">
              <a:blip r:embed="rId5"/>
              <a:stretch>
                <a:fillRect l="-18462" r="-4615" b="-13115"/>
              </a:stretch>
            </a:blipFill>
          </p:spPr>
          <p:txBody>
            <a:bodyPr/>
            <a:lstStyle/>
            <a:p>
              <a:pPr>
                <a:defRPr/>
              </a:pPr>
              <a:r>
                <a:rPr lang="en-GB">
                  <a:noFill/>
                  <a:latin typeface="Calibri" charset="0"/>
                  <a:ea typeface="ＭＳ Ｐゴシック" charset="0"/>
                </a:rPr>
                <a:t> </a:t>
              </a:r>
            </a:p>
          </p:txBody>
        </p:sp>
      </p:grpSp>
      <p:grpSp>
        <p:nvGrpSpPr>
          <p:cNvPr id="64" name="Group 63"/>
          <p:cNvGrpSpPr>
            <a:grpSpLocks/>
          </p:cNvGrpSpPr>
          <p:nvPr/>
        </p:nvGrpSpPr>
        <p:grpSpPr bwMode="auto">
          <a:xfrm>
            <a:off x="3297238" y="5095875"/>
            <a:ext cx="3940175" cy="715963"/>
            <a:chOff x="3296738" y="5095281"/>
            <a:chExt cx="3940534" cy="716972"/>
          </a:xfrm>
        </p:grpSpPr>
        <p:sp>
          <p:nvSpPr>
            <p:cNvPr id="44" name="Rectangle 43"/>
            <p:cNvSpPr/>
            <p:nvPr/>
          </p:nvSpPr>
          <p:spPr>
            <a:xfrm>
              <a:off x="5340036" y="5095281"/>
              <a:ext cx="1897236" cy="71697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Bayesian Model Reduction (BMR)</a:t>
              </a:r>
            </a:p>
          </p:txBody>
        </p:sp>
        <p:sp>
          <p:nvSpPr>
            <p:cNvPr id="53" name="TextBox 52"/>
            <p:cNvSpPr txBox="1">
              <a:spLocks noRot="1" noChangeAspect="1" noMove="1" noResize="1" noEditPoints="1" noAdjustHandles="1" noChangeArrowheads="1" noChangeShapeType="1" noTextEdit="1"/>
            </p:cNvSpPr>
            <p:nvPr/>
          </p:nvSpPr>
          <p:spPr>
            <a:xfrm>
              <a:off x="3296738" y="5154937"/>
              <a:ext cx="1826397" cy="276999"/>
            </a:xfrm>
            <a:prstGeom prst="rect">
              <a:avLst/>
            </a:prstGeom>
            <a:blipFill rotWithShape="0">
              <a:blip r:embed="rId6"/>
              <a:stretch>
                <a:fillRect l="-2676" r="-669" b="-26667"/>
              </a:stretch>
            </a:blipFill>
          </p:spPr>
          <p:txBody>
            <a:bodyPr/>
            <a:lstStyle/>
            <a:p>
              <a:pPr>
                <a:defRPr/>
              </a:pPr>
              <a:r>
                <a:rPr lang="en-GB">
                  <a:noFill/>
                  <a:latin typeface="Calibri" charset="0"/>
                  <a:ea typeface="ＭＳ Ｐゴシック" charset="0"/>
                </a:rPr>
                <a:t> </a:t>
              </a:r>
            </a:p>
          </p:txBody>
        </p:sp>
      </p:grpSp>
      <p:sp>
        <p:nvSpPr>
          <p:cNvPr id="54" name="TextBox 53"/>
          <p:cNvSpPr txBox="1">
            <a:spLocks noRot="1" noChangeAspect="1" noMove="1" noResize="1" noEditPoints="1" noAdjustHandles="1" noChangeArrowheads="1" noChangeShapeType="1" noTextEdit="1"/>
          </p:cNvSpPr>
          <p:nvPr/>
        </p:nvSpPr>
        <p:spPr>
          <a:xfrm>
            <a:off x="1541941" y="3830964"/>
            <a:ext cx="1009225" cy="369332"/>
          </a:xfrm>
          <a:prstGeom prst="rect">
            <a:avLst/>
          </a:prstGeom>
          <a:blipFill rotWithShape="0">
            <a:blip r:embed="rId7"/>
            <a:stretch>
              <a:fillRect b="-13115"/>
            </a:stretch>
          </a:blipFill>
        </p:spPr>
        <p:txBody>
          <a:bodyPr/>
          <a:lstStyle/>
          <a:p>
            <a:pPr>
              <a:defRPr/>
            </a:pPr>
            <a:r>
              <a:rPr lang="en-GB">
                <a:noFill/>
                <a:latin typeface="Calibri" charset="0"/>
                <a:ea typeface="ＭＳ Ｐゴシック" charset="0"/>
              </a:rPr>
              <a:t> </a:t>
            </a:r>
          </a:p>
        </p:txBody>
      </p:sp>
      <p:sp>
        <p:nvSpPr>
          <p:cNvPr id="24591" name="TextBox 54"/>
          <p:cNvSpPr txBox="1">
            <a:spLocks noChangeArrowheads="1"/>
          </p:cNvSpPr>
          <p:nvPr/>
        </p:nvSpPr>
        <p:spPr bwMode="auto">
          <a:xfrm>
            <a:off x="1404938" y="1466850"/>
            <a:ext cx="1166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solidFill>
                  <a:srgbClr val="548235"/>
                </a:solidFill>
              </a:rPr>
              <a:t>Full model</a:t>
            </a:r>
          </a:p>
        </p:txBody>
      </p:sp>
      <p:sp>
        <p:nvSpPr>
          <p:cNvPr id="24592" name="TextBox 55"/>
          <p:cNvSpPr txBox="1">
            <a:spLocks noChangeArrowheads="1"/>
          </p:cNvSpPr>
          <p:nvPr/>
        </p:nvSpPr>
        <p:spPr bwMode="auto">
          <a:xfrm>
            <a:off x="755650" y="3830638"/>
            <a:ext cx="78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t>Priors:</a:t>
            </a:r>
          </a:p>
        </p:txBody>
      </p:sp>
      <p:grpSp>
        <p:nvGrpSpPr>
          <p:cNvPr id="63" name="Group 62"/>
          <p:cNvGrpSpPr>
            <a:grpSpLocks/>
          </p:cNvGrpSpPr>
          <p:nvPr/>
        </p:nvGrpSpPr>
        <p:grpSpPr bwMode="auto">
          <a:xfrm>
            <a:off x="755650" y="4144963"/>
            <a:ext cx="2495550" cy="2713037"/>
            <a:chOff x="755315" y="4144704"/>
            <a:chExt cx="2495331" cy="2713295"/>
          </a:xfrm>
        </p:grpSpPr>
        <p:sp>
          <p:nvSpPr>
            <p:cNvPr id="31" name="Oval 30"/>
            <p:cNvSpPr/>
            <p:nvPr/>
          </p:nvSpPr>
          <p:spPr>
            <a:xfrm>
              <a:off x="1121996" y="4571782"/>
              <a:ext cx="612721" cy="612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 name="Oval 31"/>
            <p:cNvSpPr/>
            <p:nvPr/>
          </p:nvSpPr>
          <p:spPr>
            <a:xfrm>
              <a:off x="2387122" y="5184615"/>
              <a:ext cx="612721" cy="612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 name="Oval 32"/>
            <p:cNvSpPr/>
            <p:nvPr/>
          </p:nvSpPr>
          <p:spPr>
            <a:xfrm>
              <a:off x="1033104" y="5797448"/>
              <a:ext cx="612721" cy="614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34" name="Straight Arrow Connector 33"/>
            <p:cNvCxnSpPr>
              <a:stCxn id="33" idx="0"/>
              <a:endCxn id="31" idx="4"/>
            </p:cNvCxnSpPr>
            <p:nvPr/>
          </p:nvCxnSpPr>
          <p:spPr>
            <a:xfrm flipV="1">
              <a:off x="1339464" y="5184615"/>
              <a:ext cx="88892" cy="612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6"/>
              <a:endCxn id="32" idx="1"/>
            </p:cNvCxnSpPr>
            <p:nvPr/>
          </p:nvCxnSpPr>
          <p:spPr>
            <a:xfrm>
              <a:off x="1734717" y="4878199"/>
              <a:ext cx="741297" cy="3969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1" idx="5"/>
            </p:cNvCxnSpPr>
            <p:nvPr/>
          </p:nvCxnSpPr>
          <p:spPr>
            <a:xfrm flipH="1" flipV="1">
              <a:off x="1645825" y="5095706"/>
              <a:ext cx="741297" cy="39532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26747" y="4498750"/>
              <a:ext cx="2342944" cy="20052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601" name="TextBox 41"/>
            <p:cNvSpPr txBox="1">
              <a:spLocks noChangeArrowheads="1"/>
            </p:cNvSpPr>
            <p:nvPr/>
          </p:nvSpPr>
          <p:spPr bwMode="auto">
            <a:xfrm>
              <a:off x="1866853" y="5080698"/>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b="1">
                  <a:solidFill>
                    <a:srgbClr val="C00000"/>
                  </a:solidFill>
                </a:rPr>
                <a:t>X</a:t>
              </a:r>
            </a:p>
          </p:txBody>
        </p:sp>
        <p:sp>
          <p:nvSpPr>
            <p:cNvPr id="57" name="TextBox 56"/>
            <p:cNvSpPr txBox="1">
              <a:spLocks noRot="1" noChangeAspect="1" noMove="1" noResize="1" noEditPoints="1" noAdjustHandles="1" noChangeArrowheads="1" noChangeShapeType="1" noTextEdit="1"/>
            </p:cNvSpPr>
            <p:nvPr/>
          </p:nvSpPr>
          <p:spPr>
            <a:xfrm>
              <a:off x="1541941" y="6488667"/>
              <a:ext cx="1009225" cy="369332"/>
            </a:xfrm>
            <a:prstGeom prst="rect">
              <a:avLst/>
            </a:prstGeom>
            <a:blipFill rotWithShape="0">
              <a:blip r:embed="rId8"/>
              <a:stretch>
                <a:fillRect b="-13115"/>
              </a:stretch>
            </a:blipFill>
          </p:spPr>
          <p:txBody>
            <a:bodyPr/>
            <a:lstStyle/>
            <a:p>
              <a:pPr>
                <a:defRPr/>
              </a:pPr>
              <a:r>
                <a:rPr lang="en-GB">
                  <a:noFill/>
                  <a:latin typeface="Calibri" charset="0"/>
                  <a:ea typeface="ＭＳ Ｐゴシック" charset="0"/>
                </a:rPr>
                <a:t> </a:t>
              </a:r>
            </a:p>
          </p:txBody>
        </p:sp>
        <p:sp>
          <p:nvSpPr>
            <p:cNvPr id="24603" name="TextBox 57"/>
            <p:cNvSpPr txBox="1">
              <a:spLocks noChangeArrowheads="1"/>
            </p:cNvSpPr>
            <p:nvPr/>
          </p:nvSpPr>
          <p:spPr bwMode="auto">
            <a:xfrm>
              <a:off x="755315" y="6488667"/>
              <a:ext cx="786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t>Priors:</a:t>
              </a:r>
            </a:p>
          </p:txBody>
        </p:sp>
        <p:sp>
          <p:nvSpPr>
            <p:cNvPr id="24604" name="TextBox 59"/>
            <p:cNvSpPr txBox="1">
              <a:spLocks noChangeArrowheads="1"/>
            </p:cNvSpPr>
            <p:nvPr/>
          </p:nvSpPr>
          <p:spPr bwMode="auto">
            <a:xfrm>
              <a:off x="786574" y="4144704"/>
              <a:ext cx="2464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solidFill>
                    <a:srgbClr val="548235"/>
                  </a:solidFill>
                </a:rPr>
                <a:t>Nested / reduced model</a:t>
              </a:r>
            </a:p>
          </p:txBody>
        </p:sp>
      </p:grpSp>
      <p:sp>
        <p:nvSpPr>
          <p:cNvPr id="42" name="Rectangle 41"/>
          <p:cNvSpPr/>
          <p:nvPr/>
        </p:nvSpPr>
        <p:spPr>
          <a:xfrm>
            <a:off x="6858000" y="6551766"/>
            <a:ext cx="2286000" cy="261610"/>
          </a:xfrm>
          <a:prstGeom prst="rect">
            <a:avLst/>
          </a:prstGeom>
        </p:spPr>
        <p:txBody>
          <a:bodyPr wrap="square">
            <a:spAutoFit/>
          </a:bodyPr>
          <a:lstStyle/>
          <a:p>
            <a:r>
              <a:rPr lang="en-GB" sz="1100" dirty="0" smtClean="0">
                <a:solidFill>
                  <a:schemeClr val="tx1">
                    <a:lumMod val="50000"/>
                    <a:lumOff val="50000"/>
                  </a:schemeClr>
                </a:solidFill>
              </a:rPr>
              <a:t>Friston et al., </a:t>
            </a:r>
            <a:r>
              <a:rPr lang="en-GB" sz="1100" dirty="0" err="1" smtClean="0">
                <a:solidFill>
                  <a:schemeClr val="tx1">
                    <a:lumMod val="50000"/>
                    <a:lumOff val="50000"/>
                  </a:schemeClr>
                </a:solidFill>
              </a:rPr>
              <a:t>Neuroimage</a:t>
            </a:r>
            <a:r>
              <a:rPr lang="en-GB" sz="1100" dirty="0" smtClean="0">
                <a:solidFill>
                  <a:schemeClr val="tx1">
                    <a:lumMod val="50000"/>
                    <a:lumOff val="50000"/>
                  </a:schemeClr>
                </a:solidFill>
              </a:rPr>
              <a:t>, 2016</a:t>
            </a:r>
            <a:endParaRPr lang="en-GB" sz="1100" dirty="0">
              <a:solidFill>
                <a:schemeClr val="tx1">
                  <a:lumMod val="50000"/>
                  <a:lumOff val="50000"/>
                </a:schemeClr>
              </a:solidFill>
            </a:endParaRPr>
          </a:p>
        </p:txBody>
      </p:sp>
    </p:spTree>
    <p:extLst>
      <p:ext uri="{BB962C8B-B14F-4D97-AF65-F5344CB8AC3E}">
        <p14:creationId xmlns:p14="http://schemas.microsoft.com/office/powerpoint/2010/main" val="3774959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t>DCM recap</a:t>
            </a:r>
            <a:br>
              <a:rPr lang="en-GB" altLang="en-US" sz="2000" dirty="0" smtClean="0"/>
            </a:br>
            <a:endParaRPr lang="en-GB" altLang="en-US" sz="2000" dirty="0" smtClean="0"/>
          </a:p>
          <a:p>
            <a:pPr eaLnBrk="1" hangingPunct="1">
              <a:defRPr/>
            </a:pPr>
            <a:r>
              <a:rPr lang="en-GB" altLang="en-US" sz="2000" dirty="0" smtClean="0"/>
              <a:t>Comparing models</a:t>
            </a:r>
            <a:r>
              <a:rPr lang="en-GB" altLang="en-US" sz="2000" b="1" dirty="0" smtClean="0"/>
              <a:t/>
            </a:r>
            <a:br>
              <a:rPr lang="en-GB" altLang="en-US" sz="2000" b="1" dirty="0" smtClean="0"/>
            </a:br>
            <a:r>
              <a:rPr lang="en-GB" altLang="en-US" sz="2000" dirty="0" smtClean="0">
                <a:solidFill>
                  <a:schemeClr val="accent6">
                    <a:lumMod val="75000"/>
                  </a:schemeClr>
                </a:solidFill>
              </a:rPr>
              <a:t>Bayes rule for models, Bayes Factors</a:t>
            </a:r>
            <a:br>
              <a:rPr lang="en-GB" altLang="en-US" sz="2000" dirty="0" smtClean="0">
                <a:solidFill>
                  <a:schemeClr val="accent6">
                    <a:lumMod val="75000"/>
                  </a:schemeClr>
                </a:solidFill>
              </a:rPr>
            </a:br>
            <a:endParaRPr lang="en-GB" altLang="en-US" sz="2000" dirty="0" smtClean="0">
              <a:solidFill>
                <a:schemeClr val="accent6">
                  <a:lumMod val="75000"/>
                </a:schemeClr>
              </a:solidFill>
            </a:endParaRPr>
          </a:p>
          <a:p>
            <a:pPr eaLnBrk="1" hangingPunct="1">
              <a:defRPr/>
            </a:pPr>
            <a:r>
              <a:rPr lang="en-GB" altLang="en-US" sz="2000" dirty="0" smtClean="0"/>
              <a:t>Rapidly evaluating models</a:t>
            </a:r>
            <a:br>
              <a:rPr lang="en-GB" altLang="en-US" sz="2000" dirty="0" smtClean="0"/>
            </a:br>
            <a:r>
              <a:rPr lang="en-GB" altLang="en-US" sz="2000" dirty="0">
                <a:solidFill>
                  <a:schemeClr val="accent6">
                    <a:lumMod val="75000"/>
                  </a:schemeClr>
                </a:solidFill>
              </a:rPr>
              <a:t>Bayesian </a:t>
            </a:r>
            <a:r>
              <a:rPr lang="en-GB" altLang="en-US" sz="2000" dirty="0" smtClean="0">
                <a:solidFill>
                  <a:schemeClr val="accent6">
                    <a:lumMod val="75000"/>
                  </a:schemeClr>
                </a:solidFill>
              </a:rPr>
              <a:t>Model Reduction</a:t>
            </a:r>
            <a:r>
              <a:rPr lang="en-GB" altLang="en-US" sz="2000" dirty="0" smtClean="0"/>
              <a:t/>
            </a:r>
            <a:br>
              <a:rPr lang="en-GB" altLang="en-US" sz="2000" dirty="0" smtClean="0"/>
            </a:br>
            <a:endParaRPr lang="en-GB" altLang="en-US" sz="2000" dirty="0" smtClean="0"/>
          </a:p>
          <a:p>
            <a:pPr eaLnBrk="1" hangingPunct="1">
              <a:defRPr/>
            </a:pPr>
            <a:r>
              <a:rPr lang="en-GB" altLang="en-US" sz="2000" b="1" dirty="0" smtClean="0"/>
              <a:t>Investigating the parameters</a:t>
            </a:r>
            <a:r>
              <a:rPr lang="en-GB" altLang="en-US" sz="2000" dirty="0" smtClean="0"/>
              <a:t/>
            </a:r>
            <a:br>
              <a:rPr lang="en-GB" altLang="en-US" sz="2000" dirty="0" smtClean="0"/>
            </a:br>
            <a:r>
              <a:rPr lang="en-GB" altLang="en-US" sz="2000" dirty="0" smtClean="0">
                <a:solidFill>
                  <a:schemeClr val="accent6">
                    <a:lumMod val="75000"/>
                  </a:schemeClr>
                </a:solidFill>
              </a:rPr>
              <a:t>Bayesian Model Averaging</a:t>
            </a:r>
          </a:p>
          <a:p>
            <a:pPr eaLnBrk="1" hangingPunct="1">
              <a:defRPr/>
            </a:pPr>
            <a:endParaRPr lang="en-GB" altLang="en-US" sz="2000" dirty="0" smtClean="0"/>
          </a:p>
          <a:p>
            <a:pPr eaLnBrk="1" hangingPunct="1">
              <a:defRPr/>
            </a:pPr>
            <a:r>
              <a:rPr lang="en-GB" altLang="en-US" sz="2000" dirty="0" smtClean="0"/>
              <a:t>Multi-subject analysis</a:t>
            </a:r>
            <a:br>
              <a:rPr lang="en-GB" altLang="en-US" sz="2000" dirty="0" smtClean="0"/>
            </a:br>
            <a:r>
              <a:rPr lang="en-GB" altLang="en-US" sz="2000" dirty="0" smtClean="0">
                <a:solidFill>
                  <a:schemeClr val="accent6">
                    <a:lumMod val="75000"/>
                  </a:schemeClr>
                </a:solidFill>
              </a:rPr>
              <a:t>Parametric Empirical Bayes</a:t>
            </a:r>
          </a:p>
        </p:txBody>
      </p:sp>
    </p:spTree>
    <p:extLst>
      <p:ext uri="{BB962C8B-B14F-4D97-AF65-F5344CB8AC3E}">
        <p14:creationId xmlns:p14="http://schemas.microsoft.com/office/powerpoint/2010/main" val="2604622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52693"/>
          <a:stretch>
            <a:fillRect/>
          </a:stretch>
        </p:blipFill>
        <p:spPr bwMode="auto">
          <a:xfrm>
            <a:off x="468313" y="3068638"/>
            <a:ext cx="38925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4"/>
          <p:cNvSpPr>
            <a:spLocks noGrp="1"/>
          </p:cNvSpPr>
          <p:nvPr>
            <p:ph type="title"/>
          </p:nvPr>
        </p:nvSpPr>
        <p:spPr>
          <a:xfrm>
            <a:off x="330200" y="692150"/>
            <a:ext cx="8489950" cy="865188"/>
          </a:xfrm>
        </p:spPr>
        <p:txBody>
          <a:bodyPr/>
          <a:lstStyle/>
          <a:p>
            <a:pPr eaLnBrk="1" hangingPunct="1"/>
            <a:r>
              <a:rPr lang="en-GB" altLang="en-US" smtClean="0"/>
              <a:t>Bayesian Model Averaging (BMA)</a:t>
            </a:r>
          </a:p>
        </p:txBody>
      </p:sp>
      <p:sp>
        <p:nvSpPr>
          <p:cNvPr id="20484" name="Content Placeholder 5"/>
          <p:cNvSpPr>
            <a:spLocks noGrp="1"/>
          </p:cNvSpPr>
          <p:nvPr>
            <p:ph idx="1"/>
          </p:nvPr>
        </p:nvSpPr>
        <p:spPr>
          <a:xfrm>
            <a:off x="330200" y="1628775"/>
            <a:ext cx="8489950" cy="792163"/>
          </a:xfrm>
        </p:spPr>
        <p:txBody>
          <a:bodyPr/>
          <a:lstStyle/>
          <a:p>
            <a:pPr marL="0" indent="0" eaLnBrk="1" hangingPunct="1">
              <a:buFontTx/>
              <a:buNone/>
            </a:pPr>
            <a:r>
              <a:rPr lang="en-GB" altLang="en-US" sz="1800" smtClean="0"/>
              <a:t>Having compared models, we can look at the parameters (connection strengths). We average over models, weighted by the posterior probability of each model. This can be limited to models within the winning family.</a:t>
            </a:r>
          </a:p>
        </p:txBody>
      </p:sp>
      <p:sp>
        <p:nvSpPr>
          <p:cNvPr id="7" name="TextBox 6"/>
          <p:cNvSpPr txBox="1">
            <a:spLocks noRot="1" noChangeAspect="1" noMove="1" noResize="1" noEditPoints="1" noAdjustHandles="1" noChangeArrowheads="1" noChangeShapeType="1" noTextEdit="1"/>
          </p:cNvSpPr>
          <p:nvPr/>
        </p:nvSpPr>
        <p:spPr>
          <a:xfrm>
            <a:off x="4609956" y="3096057"/>
            <a:ext cx="3727046" cy="821572"/>
          </a:xfrm>
          <a:prstGeom prst="rect">
            <a:avLst/>
          </a:prstGeom>
          <a:blipFill rotWithShape="0">
            <a:blip r:embed="rId3"/>
            <a:stretch>
              <a:fillRect/>
            </a:stretch>
          </a:blipFill>
        </p:spPr>
        <p:txBody>
          <a:bodyPr/>
          <a:lstStyle/>
          <a:p>
            <a:pPr>
              <a:defRPr/>
            </a:pPr>
            <a:r>
              <a:rPr lang="en-GB">
                <a:noFill/>
              </a:rPr>
              <a:t> </a:t>
            </a:r>
          </a:p>
        </p:txBody>
      </p:sp>
      <p:sp>
        <p:nvSpPr>
          <p:cNvPr id="11" name="TextBox 10"/>
          <p:cNvSpPr txBox="1">
            <a:spLocks noRot="1" noChangeAspect="1" noMove="1" noResize="1" noEditPoints="1" noAdjustHandles="1" noChangeArrowheads="1" noChangeShapeType="1" noTextEdit="1"/>
          </p:cNvSpPr>
          <p:nvPr/>
        </p:nvSpPr>
        <p:spPr>
          <a:xfrm>
            <a:off x="4575175" y="2699630"/>
            <a:ext cx="3417730" cy="369332"/>
          </a:xfrm>
          <a:prstGeom prst="rect">
            <a:avLst/>
          </a:prstGeom>
          <a:blipFill rotWithShape="0">
            <a:blip r:embed="rId4"/>
            <a:stretch>
              <a:fillRect l="-1607" t="-10000" r="-714" b="-26667"/>
            </a:stretch>
          </a:blipFill>
        </p:spPr>
        <p:txBody>
          <a:bodyPr/>
          <a:lstStyle/>
          <a:p>
            <a:pPr>
              <a:defRPr/>
            </a:pPr>
            <a:r>
              <a:rPr lang="en-GB">
                <a:no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4592638"/>
            <a:ext cx="1325562" cy="195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4610100" y="4005263"/>
            <a:ext cx="3275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SPM does this using sampling</a:t>
            </a:r>
          </a:p>
        </p:txBody>
      </p:sp>
    </p:spTree>
    <p:extLst>
      <p:ext uri="{BB962C8B-B14F-4D97-AF65-F5344CB8AC3E}">
        <p14:creationId xmlns:p14="http://schemas.microsoft.com/office/powerpoint/2010/main" val="2536404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t>DCM recap</a:t>
            </a:r>
            <a:br>
              <a:rPr lang="en-GB" altLang="en-US" sz="2000" dirty="0" smtClean="0"/>
            </a:br>
            <a:endParaRPr lang="en-GB" altLang="en-US" sz="2000" dirty="0" smtClean="0"/>
          </a:p>
          <a:p>
            <a:pPr eaLnBrk="1" hangingPunct="1">
              <a:defRPr/>
            </a:pPr>
            <a:r>
              <a:rPr lang="en-GB" altLang="en-US" sz="2000" dirty="0" smtClean="0"/>
              <a:t>Comparing models</a:t>
            </a:r>
            <a:r>
              <a:rPr lang="en-GB" altLang="en-US" sz="2000" b="1" dirty="0" smtClean="0"/>
              <a:t/>
            </a:r>
            <a:br>
              <a:rPr lang="en-GB" altLang="en-US" sz="2000" b="1" dirty="0" smtClean="0"/>
            </a:br>
            <a:r>
              <a:rPr lang="en-GB" altLang="en-US" sz="2000" dirty="0" smtClean="0">
                <a:solidFill>
                  <a:schemeClr val="accent6">
                    <a:lumMod val="75000"/>
                  </a:schemeClr>
                </a:solidFill>
              </a:rPr>
              <a:t>Bayes rule for models, Bayes Factors</a:t>
            </a:r>
            <a:br>
              <a:rPr lang="en-GB" altLang="en-US" sz="2000" dirty="0" smtClean="0">
                <a:solidFill>
                  <a:schemeClr val="accent6">
                    <a:lumMod val="75000"/>
                  </a:schemeClr>
                </a:solidFill>
              </a:rPr>
            </a:br>
            <a:endParaRPr lang="en-GB" altLang="en-US" sz="2000" dirty="0" smtClean="0">
              <a:solidFill>
                <a:schemeClr val="accent6">
                  <a:lumMod val="75000"/>
                </a:schemeClr>
              </a:solidFill>
            </a:endParaRPr>
          </a:p>
          <a:p>
            <a:pPr eaLnBrk="1" hangingPunct="1">
              <a:defRPr/>
            </a:pPr>
            <a:r>
              <a:rPr lang="en-GB" altLang="en-US" sz="2000" dirty="0" smtClean="0"/>
              <a:t>Rapidly evaluating models</a:t>
            </a:r>
            <a:br>
              <a:rPr lang="en-GB" altLang="en-US" sz="2000" dirty="0" smtClean="0"/>
            </a:br>
            <a:r>
              <a:rPr lang="en-GB" altLang="en-US" sz="2000" dirty="0">
                <a:solidFill>
                  <a:schemeClr val="accent6">
                    <a:lumMod val="75000"/>
                  </a:schemeClr>
                </a:solidFill>
              </a:rPr>
              <a:t>Bayesian </a:t>
            </a:r>
            <a:r>
              <a:rPr lang="en-GB" altLang="en-US" sz="2000" dirty="0" smtClean="0">
                <a:solidFill>
                  <a:schemeClr val="accent6">
                    <a:lumMod val="75000"/>
                  </a:schemeClr>
                </a:solidFill>
              </a:rPr>
              <a:t>Model Reduction</a:t>
            </a:r>
            <a:r>
              <a:rPr lang="en-GB" altLang="en-US" sz="2000" dirty="0" smtClean="0"/>
              <a:t/>
            </a:r>
            <a:br>
              <a:rPr lang="en-GB" altLang="en-US" sz="2000" dirty="0" smtClean="0"/>
            </a:br>
            <a:endParaRPr lang="en-GB" altLang="en-US" sz="2000" dirty="0" smtClean="0"/>
          </a:p>
          <a:p>
            <a:pPr eaLnBrk="1" hangingPunct="1">
              <a:defRPr/>
            </a:pPr>
            <a:r>
              <a:rPr lang="en-GB" altLang="en-US" sz="2000" dirty="0" smtClean="0"/>
              <a:t>Investigating the parameters</a:t>
            </a:r>
            <a:br>
              <a:rPr lang="en-GB" altLang="en-US" sz="2000" dirty="0" smtClean="0"/>
            </a:br>
            <a:r>
              <a:rPr lang="en-GB" altLang="en-US" sz="2000" dirty="0" smtClean="0">
                <a:solidFill>
                  <a:schemeClr val="accent6">
                    <a:lumMod val="75000"/>
                  </a:schemeClr>
                </a:solidFill>
              </a:rPr>
              <a:t>Bayesian Model Averaging</a:t>
            </a:r>
          </a:p>
          <a:p>
            <a:pPr eaLnBrk="1" hangingPunct="1">
              <a:defRPr/>
            </a:pPr>
            <a:endParaRPr lang="en-GB" altLang="en-US" sz="2000" dirty="0" smtClean="0"/>
          </a:p>
          <a:p>
            <a:pPr eaLnBrk="1" hangingPunct="1">
              <a:defRPr/>
            </a:pPr>
            <a:r>
              <a:rPr lang="en-GB" altLang="en-US" sz="2000" b="1" dirty="0" smtClean="0"/>
              <a:t>Multi-subject analysis</a:t>
            </a:r>
            <a:r>
              <a:rPr lang="en-GB" altLang="en-US" sz="2000" dirty="0" smtClean="0"/>
              <a:t/>
            </a:r>
            <a:br>
              <a:rPr lang="en-GB" altLang="en-US" sz="2000" dirty="0" smtClean="0"/>
            </a:br>
            <a:r>
              <a:rPr lang="en-GB" altLang="en-US" sz="2000" dirty="0" smtClean="0">
                <a:solidFill>
                  <a:schemeClr val="accent6">
                    <a:lumMod val="75000"/>
                  </a:schemeClr>
                </a:solidFill>
              </a:rPr>
              <a:t>Parametric Empirical Bayes</a:t>
            </a:r>
          </a:p>
        </p:txBody>
      </p:sp>
    </p:spTree>
    <p:extLst>
      <p:ext uri="{BB962C8B-B14F-4D97-AF65-F5344CB8AC3E}">
        <p14:creationId xmlns:p14="http://schemas.microsoft.com/office/powerpoint/2010/main" val="2752743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altLang="en-US" dirty="0" smtClean="0"/>
              <a:t>Hierarchical model of parameters</a:t>
            </a:r>
          </a:p>
        </p:txBody>
      </p:sp>
      <p:grpSp>
        <p:nvGrpSpPr>
          <p:cNvPr id="28675" name="Group 14"/>
          <p:cNvGrpSpPr>
            <a:grpSpLocks/>
          </p:cNvGrpSpPr>
          <p:nvPr/>
        </p:nvGrpSpPr>
        <p:grpSpPr bwMode="auto">
          <a:xfrm>
            <a:off x="589952" y="4327282"/>
            <a:ext cx="2224088" cy="1527175"/>
            <a:chOff x="6147593" y="3296194"/>
            <a:chExt cx="1342713" cy="922421"/>
          </a:xfrm>
        </p:grpSpPr>
        <p:sp>
          <p:nvSpPr>
            <p:cNvPr id="17" name="Oval 16"/>
            <p:cNvSpPr/>
            <p:nvPr/>
          </p:nvSpPr>
          <p:spPr>
            <a:xfrm>
              <a:off x="6363232"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Oval 18"/>
            <p:cNvSpPr/>
            <p:nvPr/>
          </p:nvSpPr>
          <p:spPr>
            <a:xfrm>
              <a:off x="7201829" y="3296194"/>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Oval 19"/>
            <p:cNvSpPr/>
            <p:nvPr/>
          </p:nvSpPr>
          <p:spPr>
            <a:xfrm>
              <a:off x="6660335" y="3929999"/>
              <a:ext cx="288477" cy="28861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1" name="Straight Arrow Connector 20"/>
            <p:cNvCxnSpPr/>
            <p:nvPr/>
          </p:nvCxnSpPr>
          <p:spPr>
            <a:xfrm>
              <a:off x="6147593" y="3432352"/>
              <a:ext cx="207972" cy="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6"/>
              <a:endCxn id="19" idx="2"/>
            </p:cNvCxnSpPr>
            <p:nvPr/>
          </p:nvCxnSpPr>
          <p:spPr>
            <a:xfrm>
              <a:off x="6651709" y="3440982"/>
              <a:ext cx="550119"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3"/>
              <a:endCxn id="20" idx="7"/>
            </p:cNvCxnSpPr>
            <p:nvPr/>
          </p:nvCxnSpPr>
          <p:spPr>
            <a:xfrm flipH="1">
              <a:off x="6906643" y="3542621"/>
              <a:ext cx="337355" cy="42956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8676" name="Group 23"/>
          <p:cNvGrpSpPr>
            <a:grpSpLocks/>
          </p:cNvGrpSpPr>
          <p:nvPr/>
        </p:nvGrpSpPr>
        <p:grpSpPr bwMode="auto">
          <a:xfrm>
            <a:off x="913802" y="2995370"/>
            <a:ext cx="1617663" cy="955675"/>
            <a:chOff x="2145524" y="3064817"/>
            <a:chExt cx="1618713" cy="955472"/>
          </a:xfrm>
        </p:grpSpPr>
        <p:pic>
          <p:nvPicPr>
            <p:cNvPr id="25" name="Picture 2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48830" t="-468" r="30351" b="57135"/>
            <a:stretch/>
          </p:blipFill>
          <p:spPr>
            <a:xfrm>
              <a:off x="2805651" y="3458452"/>
              <a:ext cx="269924" cy="561837"/>
            </a:xfrm>
            <a:prstGeom prst="rect">
              <a:avLst/>
            </a:prstGeom>
          </p:spPr>
        </p:pic>
        <p:sp>
          <p:nvSpPr>
            <p:cNvPr id="28690" name="TextBox 25"/>
            <p:cNvSpPr txBox="1">
              <a:spLocks noChangeArrowheads="1"/>
            </p:cNvSpPr>
            <p:nvPr/>
          </p:nvSpPr>
          <p:spPr bwMode="auto">
            <a:xfrm>
              <a:off x="2145524" y="3064817"/>
              <a:ext cx="1618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latin typeface="Calibri" panose="020F0502020204030204" pitchFamily="34" charset="0"/>
                  <a:ea typeface="MS PGothic" panose="020B0600070205080204" pitchFamily="34" charset="-128"/>
                </a:rPr>
                <a:t>First level DCM</a:t>
              </a:r>
            </a:p>
          </p:txBody>
        </p:sp>
      </p:grpSp>
      <p:sp>
        <p:nvSpPr>
          <p:cNvPr id="2" name="Rectangle 1"/>
          <p:cNvSpPr/>
          <p:nvPr/>
        </p:nvSpPr>
        <p:spPr>
          <a:xfrm>
            <a:off x="467715" y="4119320"/>
            <a:ext cx="2489200" cy="18732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 name="TextBox 28"/>
          <p:cNvSpPr txBox="1"/>
          <p:nvPr/>
        </p:nvSpPr>
        <p:spPr>
          <a:xfrm>
            <a:off x="5796136" y="6548079"/>
            <a:ext cx="3127375" cy="276225"/>
          </a:xfrm>
          <a:prstGeom prst="rect">
            <a:avLst/>
          </a:prstGeom>
          <a:noFill/>
        </p:spPr>
        <p:txBody>
          <a:bodyPr wrap="none">
            <a:spAutoFit/>
          </a:bodyPr>
          <a:lstStyle/>
          <a:p>
            <a:pPr eaLnBrk="1" hangingPunct="1">
              <a:defRPr/>
            </a:pPr>
            <a:r>
              <a:rPr lang="en-GB" sz="1200" dirty="0">
                <a:solidFill>
                  <a:schemeClr val="tx1">
                    <a:lumMod val="50000"/>
                    <a:lumOff val="50000"/>
                  </a:schemeClr>
                </a:solidFill>
              </a:rPr>
              <a:t>Image credit: Wilson Joseph from Noun Project</a:t>
            </a:r>
          </a:p>
        </p:txBody>
      </p:sp>
      <p:cxnSp>
        <p:nvCxnSpPr>
          <p:cNvPr id="6" name="Straight Arrow Connector 5"/>
          <p:cNvCxnSpPr/>
          <p:nvPr/>
        </p:nvCxnSpPr>
        <p:spPr>
          <a:xfrm flipH="1">
            <a:off x="2815627" y="3485907"/>
            <a:ext cx="2125663" cy="1717675"/>
          </a:xfrm>
          <a:prstGeom prst="straightConnector1">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b="14970"/>
          <a:stretch>
            <a:fillRect/>
          </a:stretch>
        </p:blipFill>
        <p:spPr bwMode="auto">
          <a:xfrm>
            <a:off x="3323627" y="2420695"/>
            <a:ext cx="10556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a:spLocks noChangeArrowheads="1"/>
          </p:cNvSpPr>
          <p:nvPr/>
        </p:nvSpPr>
        <p:spPr bwMode="auto">
          <a:xfrm>
            <a:off x="3458565" y="1785695"/>
            <a:ext cx="781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a:latin typeface="Calibri" panose="020F0502020204030204" pitchFamily="34" charset="0"/>
                <a:ea typeface="MS PGothic" panose="020B0600070205080204" pitchFamily="34" charset="-128"/>
              </a:rPr>
              <a:t>Group</a:t>
            </a:r>
          </a:p>
          <a:p>
            <a:pPr algn="ctr" eaLnBrk="1" hangingPunct="1">
              <a:spcBef>
                <a:spcPct val="0"/>
              </a:spcBef>
              <a:buFontTx/>
              <a:buNone/>
            </a:pPr>
            <a:r>
              <a:rPr lang="en-GB" altLang="en-US" sz="1800" b="1">
                <a:latin typeface="Calibri" panose="020F0502020204030204" pitchFamily="34" charset="0"/>
                <a:ea typeface="MS PGothic" panose="020B0600070205080204" pitchFamily="34" charset="-128"/>
              </a:rPr>
              <a:t>Mean</a:t>
            </a:r>
          </a:p>
        </p:txBody>
      </p:sp>
      <p:sp>
        <p:nvSpPr>
          <p:cNvPr id="3" name="Oval 2"/>
          <p:cNvSpPr/>
          <p:nvPr/>
        </p:nvSpPr>
        <p:spPr>
          <a:xfrm>
            <a:off x="2169515" y="4944820"/>
            <a:ext cx="552450" cy="5016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6" name="Straight Arrow Connector 35"/>
          <p:cNvCxnSpPr/>
          <p:nvPr/>
        </p:nvCxnSpPr>
        <p:spPr>
          <a:xfrm flipH="1">
            <a:off x="2725140" y="3517657"/>
            <a:ext cx="1058862" cy="1517650"/>
          </a:xfrm>
          <a:prstGeom prst="straightConnector1">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43" name="Picture 4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56322"/>
          <a:stretch/>
        </p:blipFill>
        <p:spPr>
          <a:xfrm>
            <a:off x="4572000" y="2420888"/>
            <a:ext cx="1055381" cy="460967"/>
          </a:xfrm>
          <a:prstGeom prst="rect">
            <a:avLst/>
          </a:prstGeom>
        </p:spPr>
      </p:pic>
      <p:sp>
        <p:nvSpPr>
          <p:cNvPr id="44" name="TextBox 43"/>
          <p:cNvSpPr txBox="1">
            <a:spLocks noChangeArrowheads="1"/>
          </p:cNvSpPr>
          <p:nvPr/>
        </p:nvSpPr>
        <p:spPr bwMode="auto">
          <a:xfrm>
            <a:off x="4644427" y="1828557"/>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latin typeface="Calibri" panose="020F0502020204030204" pitchFamily="34" charset="0"/>
                <a:ea typeface="MS PGothic" panose="020B0600070205080204" pitchFamily="34" charset="-128"/>
              </a:rPr>
              <a:t>Disease</a:t>
            </a:r>
          </a:p>
        </p:txBody>
      </p:sp>
      <p:pic>
        <p:nvPicPr>
          <p:cNvPr id="45" name="Picture 4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43016" b="14971"/>
          <a:stretch/>
        </p:blipFill>
        <p:spPr>
          <a:xfrm>
            <a:off x="4560982" y="2881854"/>
            <a:ext cx="1055381" cy="44340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336202" y="5064024"/>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C00000"/>
                          </a:solidFill>
                          <a:latin typeface="Cambria Math" panose="02040503050406030204" pitchFamily="18" charset="0"/>
                        </a:rPr>
                        <m:t>𝜃</m:t>
                      </m:r>
                    </m:oMath>
                  </m:oMathPara>
                </a14:m>
                <a:endParaRPr lang="en-GB"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36202" y="5064024"/>
                <a:ext cx="200696" cy="276999"/>
              </a:xfrm>
              <a:prstGeom prst="rect">
                <a:avLst/>
              </a:prstGeom>
              <a:blipFill>
                <a:blip r:embed="rId4"/>
                <a:stretch>
                  <a:fillRect l="-24242" r="-21212"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986983" y="1628800"/>
                <a:ext cx="2999854" cy="452431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t>What’s the average connection strength </a:t>
                </a:r>
                <a14:m>
                  <m:oMath xmlns:m="http://schemas.openxmlformats.org/officeDocument/2006/math">
                    <m:r>
                      <a:rPr lang="en-GB" b="0" i="1" smtClean="0">
                        <a:solidFill>
                          <a:srgbClr val="C00000"/>
                        </a:solidFill>
                        <a:latin typeface="Cambria Math" panose="02040503050406030204" pitchFamily="18" charset="0"/>
                      </a:rPr>
                      <m:t>𝜃</m:t>
                    </m:r>
                  </m:oMath>
                </a14:m>
                <a:r>
                  <a:rPr lang="en-GB" dirty="0" smtClean="0"/>
                  <a:t>?</a:t>
                </a:r>
                <a:br>
                  <a:rPr lang="en-GB" dirty="0" smtClean="0"/>
                </a:br>
                <a:endParaRPr lang="en-GB" dirty="0" smtClean="0"/>
              </a:p>
              <a:p>
                <a:pPr marL="285750" indent="-285750">
                  <a:buFont typeface="Arial" panose="020B0604020202020204" pitchFamily="34" charset="0"/>
                  <a:buChar char="•"/>
                </a:pPr>
                <a:r>
                  <a:rPr lang="en-GB" dirty="0" smtClean="0"/>
                  <a:t>Is there an effect of disease on this connection?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Could we predict a new subject’s disease status using our estimate of this connection?</a:t>
                </a:r>
              </a:p>
              <a:p>
                <a:pPr marL="285750" indent="-285750">
                  <a:buFont typeface="Arial" panose="020B0604020202020204" pitchFamily="34" charset="0"/>
                  <a:buChar char="•"/>
                </a:pPr>
                <a:endParaRPr lang="en-GB" dirty="0"/>
              </a:p>
              <a:p>
                <a:r>
                  <a:rPr lang="en-GB" dirty="0" smtClean="0"/>
                  <a:t>+ Could we get better estimates of connection strengths knowing what’s typical for the group?</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986983" y="1628800"/>
                <a:ext cx="2999854" cy="4524315"/>
              </a:xfrm>
              <a:prstGeom prst="rect">
                <a:avLst/>
              </a:prstGeom>
              <a:blipFill>
                <a:blip r:embed="rId5"/>
                <a:stretch>
                  <a:fillRect l="-1417" t="-538" b="-1075"/>
                </a:stretch>
              </a:blipFill>
              <a:ln>
                <a:solidFill>
                  <a:schemeClr val="tx1"/>
                </a:solidFill>
              </a:ln>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animBg="1"/>
      <p:bldP spid="44" grpId="0"/>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t>DCM recap</a:t>
            </a:r>
            <a:br>
              <a:rPr lang="en-GB" altLang="en-US" sz="2000" dirty="0" smtClean="0"/>
            </a:br>
            <a:endParaRPr lang="en-GB" altLang="en-US" sz="2000" dirty="0" smtClean="0"/>
          </a:p>
          <a:p>
            <a:pPr eaLnBrk="1" hangingPunct="1">
              <a:defRPr/>
            </a:pPr>
            <a:r>
              <a:rPr lang="en-GB" altLang="en-US" sz="2000" dirty="0" smtClean="0"/>
              <a:t>Comparing models</a:t>
            </a:r>
            <a:br>
              <a:rPr lang="en-GB" altLang="en-US" sz="2000" dirty="0" smtClean="0"/>
            </a:br>
            <a:r>
              <a:rPr lang="en-GB" altLang="en-US" sz="2000" dirty="0" smtClean="0">
                <a:solidFill>
                  <a:schemeClr val="accent6">
                    <a:lumMod val="75000"/>
                  </a:schemeClr>
                </a:solidFill>
              </a:rPr>
              <a:t>Bayes rule for models, Bayes Factors</a:t>
            </a:r>
            <a:br>
              <a:rPr lang="en-GB" altLang="en-US" sz="2000" dirty="0" smtClean="0">
                <a:solidFill>
                  <a:schemeClr val="accent6">
                    <a:lumMod val="75000"/>
                  </a:schemeClr>
                </a:solidFill>
              </a:rPr>
            </a:br>
            <a:endParaRPr lang="en-GB" altLang="en-US" sz="2000" dirty="0" smtClean="0">
              <a:solidFill>
                <a:schemeClr val="accent6">
                  <a:lumMod val="75000"/>
                </a:schemeClr>
              </a:solidFill>
            </a:endParaRPr>
          </a:p>
          <a:p>
            <a:pPr eaLnBrk="1" hangingPunct="1">
              <a:defRPr/>
            </a:pPr>
            <a:r>
              <a:rPr lang="en-GB" altLang="en-US" sz="2000" dirty="0" smtClean="0"/>
              <a:t>Rapidly evaluating models</a:t>
            </a:r>
            <a:br>
              <a:rPr lang="en-GB" altLang="en-US" sz="2000" dirty="0" smtClean="0"/>
            </a:br>
            <a:r>
              <a:rPr lang="en-GB" altLang="en-US" sz="2000" dirty="0">
                <a:solidFill>
                  <a:schemeClr val="accent6">
                    <a:lumMod val="75000"/>
                  </a:schemeClr>
                </a:solidFill>
              </a:rPr>
              <a:t>Bayesian </a:t>
            </a:r>
            <a:r>
              <a:rPr lang="en-GB" altLang="en-US" sz="2000" dirty="0" smtClean="0">
                <a:solidFill>
                  <a:schemeClr val="accent6">
                    <a:lumMod val="75000"/>
                  </a:schemeClr>
                </a:solidFill>
              </a:rPr>
              <a:t>Model Reduction</a:t>
            </a:r>
            <a:r>
              <a:rPr lang="en-GB" altLang="en-US" sz="2000" dirty="0" smtClean="0"/>
              <a:t/>
            </a:r>
            <a:br>
              <a:rPr lang="en-GB" altLang="en-US" sz="2000" dirty="0" smtClean="0"/>
            </a:br>
            <a:endParaRPr lang="en-GB" altLang="en-US" sz="2000" dirty="0" smtClean="0"/>
          </a:p>
          <a:p>
            <a:pPr eaLnBrk="1" hangingPunct="1">
              <a:defRPr/>
            </a:pPr>
            <a:r>
              <a:rPr lang="en-GB" altLang="en-US" sz="2000" dirty="0" smtClean="0"/>
              <a:t>Investigating the parameters</a:t>
            </a:r>
            <a:br>
              <a:rPr lang="en-GB" altLang="en-US" sz="2000" dirty="0" smtClean="0"/>
            </a:br>
            <a:r>
              <a:rPr lang="en-GB" altLang="en-US" sz="2000" dirty="0" smtClean="0">
                <a:solidFill>
                  <a:schemeClr val="accent6">
                    <a:lumMod val="75000"/>
                  </a:schemeClr>
                </a:solidFill>
              </a:rPr>
              <a:t>Bayesian Model Averaging</a:t>
            </a:r>
          </a:p>
          <a:p>
            <a:pPr eaLnBrk="1" hangingPunct="1">
              <a:defRPr/>
            </a:pPr>
            <a:endParaRPr lang="en-GB" altLang="en-US" sz="2000" dirty="0" smtClean="0"/>
          </a:p>
          <a:p>
            <a:pPr eaLnBrk="1" hangingPunct="1">
              <a:defRPr/>
            </a:pPr>
            <a:r>
              <a:rPr lang="en-GB" altLang="en-US" sz="2000" dirty="0" smtClean="0"/>
              <a:t>Multi-subject analysis</a:t>
            </a:r>
            <a:br>
              <a:rPr lang="en-GB" altLang="en-US" sz="2000" dirty="0" smtClean="0"/>
            </a:br>
            <a:r>
              <a:rPr lang="en-GB" altLang="en-US" sz="2000" dirty="0" smtClean="0">
                <a:solidFill>
                  <a:schemeClr val="accent6">
                    <a:lumMod val="75000"/>
                  </a:schemeClr>
                </a:solidFill>
              </a:rPr>
              <a:t>Parametric Empirical Bayes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smtClean="0"/>
              <a:t>Hierarchical model of parameters</a:t>
            </a:r>
          </a:p>
        </p:txBody>
      </p:sp>
      <p:grpSp>
        <p:nvGrpSpPr>
          <p:cNvPr id="30" name="Group 29"/>
          <p:cNvGrpSpPr>
            <a:grpSpLocks/>
          </p:cNvGrpSpPr>
          <p:nvPr/>
        </p:nvGrpSpPr>
        <p:grpSpPr bwMode="auto">
          <a:xfrm>
            <a:off x="1697038" y="3897313"/>
            <a:ext cx="3735387" cy="1212850"/>
            <a:chOff x="2317434" y="3400776"/>
            <a:chExt cx="3735256" cy="1212272"/>
          </a:xfrm>
        </p:grpSpPr>
        <p:sp>
          <p:nvSpPr>
            <p:cNvPr id="7" name="Rectangle 6"/>
            <p:cNvSpPr>
              <a:spLocks noRot="1" noChangeAspect="1" noMove="1" noResize="1" noEditPoints="1" noAdjustHandles="1" noChangeArrowheads="1" noChangeShapeType="1" noTextEdit="1"/>
            </p:cNvSpPr>
            <p:nvPr/>
          </p:nvSpPr>
          <p:spPr>
            <a:xfrm>
              <a:off x="2317434" y="3400776"/>
              <a:ext cx="3302827" cy="486672"/>
            </a:xfrm>
            <a:prstGeom prst="rect">
              <a:avLst/>
            </a:prstGeom>
            <a:blipFill rotWithShape="0">
              <a:blip r:embed="rId2"/>
              <a:stretch>
                <a:fillRect/>
              </a:stretch>
            </a:blipFill>
          </p:spPr>
          <p:txBody>
            <a:bodyPr/>
            <a:lstStyle/>
            <a:p>
              <a:pPr eaLnBrk="1" hangingPunct="1">
                <a:defRPr/>
              </a:pPr>
              <a:r>
                <a:rPr lang="en-GB">
                  <a:noFill/>
                  <a:latin typeface="Calibri" charset="0"/>
                  <a:ea typeface="ＭＳ Ｐゴシック" charset="0"/>
                </a:rPr>
                <a:t> </a:t>
              </a:r>
            </a:p>
          </p:txBody>
        </p:sp>
        <p:cxnSp>
          <p:nvCxnSpPr>
            <p:cNvPr id="16" name="Straight Arrow Connector 15"/>
            <p:cNvCxnSpPr/>
            <p:nvPr/>
          </p:nvCxnSpPr>
          <p:spPr>
            <a:xfrm flipV="1">
              <a:off x="3396896" y="3978351"/>
              <a:ext cx="0" cy="309414"/>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7" name="TextBox 16"/>
            <p:cNvSpPr txBox="1">
              <a:spLocks noChangeArrowheads="1"/>
            </p:cNvSpPr>
            <p:nvPr/>
          </p:nvSpPr>
          <p:spPr bwMode="auto">
            <a:xfrm>
              <a:off x="3072387" y="4243716"/>
              <a:ext cx="298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548235"/>
                  </a:solidFill>
                  <a:ea typeface="MS PGothic" panose="020B0600070205080204" pitchFamily="34" charset="-128"/>
                </a:rPr>
                <a:t>Second level (linear) model</a:t>
              </a:r>
            </a:p>
          </p:txBody>
        </p:sp>
      </p:grpSp>
      <p:grpSp>
        <p:nvGrpSpPr>
          <p:cNvPr id="31" name="Group 30"/>
          <p:cNvGrpSpPr>
            <a:grpSpLocks/>
          </p:cNvGrpSpPr>
          <p:nvPr/>
        </p:nvGrpSpPr>
        <p:grpSpPr bwMode="auto">
          <a:xfrm>
            <a:off x="1708150" y="2351088"/>
            <a:ext cx="4449763" cy="1171575"/>
            <a:chOff x="2313969" y="4789705"/>
            <a:chExt cx="4450968" cy="1170699"/>
          </a:xfrm>
        </p:grpSpPr>
        <p:sp>
          <p:nvSpPr>
            <p:cNvPr id="10" name="Rectangle 9"/>
            <p:cNvSpPr>
              <a:spLocks noRot="1" noChangeAspect="1" noMove="1" noResize="1" noEditPoints="1" noAdjustHandles="1" noChangeArrowheads="1" noChangeShapeType="1" noTextEdit="1"/>
            </p:cNvSpPr>
            <p:nvPr/>
          </p:nvSpPr>
          <p:spPr>
            <a:xfrm>
              <a:off x="2313969" y="4789705"/>
              <a:ext cx="2193806" cy="486672"/>
            </a:xfrm>
            <a:prstGeom prst="rect">
              <a:avLst/>
            </a:prstGeom>
            <a:blipFill rotWithShape="0">
              <a:blip r:embed="rId3"/>
              <a:stretch>
                <a:fillRect/>
              </a:stretch>
            </a:blipFill>
          </p:spPr>
          <p:txBody>
            <a:bodyPr/>
            <a:lstStyle/>
            <a:p>
              <a:pPr eaLnBrk="1" hangingPunct="1">
                <a:defRPr/>
              </a:pPr>
              <a:r>
                <a:rPr lang="en-GB">
                  <a:noFill/>
                  <a:latin typeface="Calibri" charset="0"/>
                  <a:ea typeface="ＭＳ Ｐゴシック" charset="0"/>
                </a:rPr>
                <a:t> </a:t>
              </a:r>
            </a:p>
          </p:txBody>
        </p:sp>
        <p:cxnSp>
          <p:nvCxnSpPr>
            <p:cNvPr id="18" name="Straight Arrow Connector 17"/>
            <p:cNvCxnSpPr/>
            <p:nvPr/>
          </p:nvCxnSpPr>
          <p:spPr>
            <a:xfrm flipV="1">
              <a:off x="3403289" y="5325879"/>
              <a:ext cx="0" cy="30933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4" name="TextBox 18"/>
            <p:cNvSpPr txBox="1">
              <a:spLocks noChangeArrowheads="1"/>
            </p:cNvSpPr>
            <p:nvPr/>
          </p:nvSpPr>
          <p:spPr bwMode="auto">
            <a:xfrm>
              <a:off x="3079313" y="5591072"/>
              <a:ext cx="3685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548235"/>
                  </a:solidFill>
                  <a:ea typeface="MS PGothic" panose="020B0600070205080204" pitchFamily="34" charset="-128"/>
                </a:rPr>
                <a:t>Priors on second level parameters</a:t>
              </a:r>
            </a:p>
          </p:txBody>
        </p:sp>
      </p:grpSp>
      <p:sp>
        <p:nvSpPr>
          <p:cNvPr id="29701" name="TextBox 31"/>
          <p:cNvSpPr txBox="1">
            <a:spLocks noChangeArrowheads="1"/>
          </p:cNvSpPr>
          <p:nvPr/>
        </p:nvSpPr>
        <p:spPr bwMode="auto">
          <a:xfrm>
            <a:off x="628650" y="1549400"/>
            <a:ext cx="270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u="sng">
                <a:latin typeface="Calibri" panose="020F0502020204030204" pitchFamily="34" charset="0"/>
                <a:ea typeface="MS PGothic" panose="020B0600070205080204" pitchFamily="34" charset="-128"/>
              </a:rPr>
              <a:t>Parametric Empirical Bayes</a:t>
            </a:r>
          </a:p>
        </p:txBody>
      </p:sp>
      <p:sp>
        <p:nvSpPr>
          <p:cNvPr id="29" name="Oval 28"/>
          <p:cNvSpPr/>
          <p:nvPr/>
        </p:nvSpPr>
        <p:spPr>
          <a:xfrm>
            <a:off x="4271963" y="3870325"/>
            <a:ext cx="619125" cy="52705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2" name="Straight Arrow Connector 31"/>
          <p:cNvCxnSpPr/>
          <p:nvPr/>
        </p:nvCxnSpPr>
        <p:spPr>
          <a:xfrm flipH="1" flipV="1">
            <a:off x="4891088" y="4238625"/>
            <a:ext cx="407987" cy="158750"/>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5299075" y="4232275"/>
            <a:ext cx="237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latin typeface="Calibri" panose="020F0502020204030204" pitchFamily="34" charset="0"/>
                <a:ea typeface="MS PGothic" panose="020B0600070205080204" pitchFamily="34" charset="-128"/>
              </a:rPr>
              <a:t>Between-subject error</a:t>
            </a:r>
          </a:p>
        </p:txBody>
      </p:sp>
      <p:cxnSp>
        <p:nvCxnSpPr>
          <p:cNvPr id="34" name="Straight Connector 33"/>
          <p:cNvCxnSpPr/>
          <p:nvPr/>
        </p:nvCxnSpPr>
        <p:spPr>
          <a:xfrm>
            <a:off x="0" y="3629025"/>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p:cNvGrpSpPr>
          <p:nvPr/>
        </p:nvGrpSpPr>
        <p:grpSpPr bwMode="auto">
          <a:xfrm>
            <a:off x="0" y="5240338"/>
            <a:ext cx="9144000" cy="1263650"/>
            <a:chOff x="0" y="5239906"/>
            <a:chExt cx="9144000" cy="1264132"/>
          </a:xfrm>
        </p:grpSpPr>
        <p:grpSp>
          <p:nvGrpSpPr>
            <p:cNvPr id="29711" name="Group 1"/>
            <p:cNvGrpSpPr>
              <a:grpSpLocks/>
            </p:cNvGrpSpPr>
            <p:nvPr/>
          </p:nvGrpSpPr>
          <p:grpSpPr bwMode="auto">
            <a:xfrm>
              <a:off x="2126859" y="5395177"/>
              <a:ext cx="4086225" cy="1108861"/>
              <a:chOff x="2743806" y="2124877"/>
              <a:chExt cx="4086225" cy="1108861"/>
            </a:xfrm>
          </p:grpSpPr>
          <p:sp>
            <p:nvSpPr>
              <p:cNvPr id="5" name="TextBox 4"/>
              <p:cNvSpPr txBox="1">
                <a:spLocks noRot="1" noChangeAspect="1" noMove="1" noResize="1" noEditPoints="1" noAdjustHandles="1" noChangeArrowheads="1" noChangeShapeType="1" noTextEdit="1"/>
              </p:cNvSpPr>
              <p:nvPr/>
            </p:nvSpPr>
            <p:spPr>
              <a:xfrm>
                <a:off x="2743806" y="2124877"/>
                <a:ext cx="4086225" cy="470129"/>
              </a:xfrm>
              <a:prstGeom prst="rect">
                <a:avLst/>
              </a:prstGeom>
              <a:blipFill rotWithShape="0">
                <a:blip r:embed="rId4"/>
                <a:stretch>
                  <a:fillRect/>
                </a:stretch>
              </a:blipFill>
            </p:spPr>
            <p:txBody>
              <a:bodyPr/>
              <a:lstStyle/>
              <a:p>
                <a:pPr eaLnBrk="1" hangingPunct="1">
                  <a:defRPr/>
                </a:pPr>
                <a:r>
                  <a:rPr lang="en-GB">
                    <a:noFill/>
                    <a:latin typeface="Calibri" charset="0"/>
                    <a:ea typeface="ＭＳ Ｐゴシック" charset="0"/>
                  </a:rPr>
                  <a:t> </a:t>
                </a:r>
              </a:p>
            </p:txBody>
          </p:sp>
          <p:cxnSp>
            <p:nvCxnSpPr>
              <p:cNvPr id="13" name="Straight Arrow Connector 12"/>
              <p:cNvCxnSpPr/>
              <p:nvPr/>
            </p:nvCxnSpPr>
            <p:spPr>
              <a:xfrm flipV="1">
                <a:off x="3401422" y="2600083"/>
                <a:ext cx="0" cy="30968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1" name="TextBox 14"/>
              <p:cNvSpPr txBox="1">
                <a:spLocks noChangeArrowheads="1"/>
              </p:cNvSpPr>
              <p:nvPr/>
            </p:nvSpPr>
            <p:spPr bwMode="auto">
              <a:xfrm>
                <a:off x="3076575" y="2865438"/>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548235"/>
                    </a:solidFill>
                    <a:ea typeface="MS PGothic" panose="020B0600070205080204" pitchFamily="34" charset="-128"/>
                  </a:rPr>
                  <a:t>DCM for subject i</a:t>
                </a:r>
              </a:p>
            </p:txBody>
          </p:sp>
        </p:grpSp>
        <p:sp>
          <p:nvSpPr>
            <p:cNvPr id="12" name="Oval 11"/>
            <p:cNvSpPr/>
            <p:nvPr/>
          </p:nvSpPr>
          <p:spPr>
            <a:xfrm>
              <a:off x="4271963" y="5382835"/>
              <a:ext cx="619125" cy="5272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9" name="Straight Arrow Connector 18"/>
            <p:cNvCxnSpPr/>
            <p:nvPr/>
          </p:nvCxnSpPr>
          <p:spPr>
            <a:xfrm flipH="1" flipV="1">
              <a:off x="4891088" y="5751276"/>
              <a:ext cx="407987" cy="158811"/>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9714" name="TextBox 19"/>
            <p:cNvSpPr txBox="1">
              <a:spLocks noChangeArrowheads="1"/>
            </p:cNvSpPr>
            <p:nvPr/>
          </p:nvSpPr>
          <p:spPr bwMode="auto">
            <a:xfrm>
              <a:off x="5298683" y="5744121"/>
              <a:ext cx="2063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latin typeface="Calibri" panose="020F0502020204030204" pitchFamily="34" charset="0"/>
                  <a:ea typeface="MS PGothic" panose="020B0600070205080204" pitchFamily="34" charset="-128"/>
                </a:rPr>
                <a:t>Measurement noise</a:t>
              </a:r>
            </a:p>
          </p:txBody>
        </p:sp>
        <p:cxnSp>
          <p:nvCxnSpPr>
            <p:cNvPr id="22" name="Straight Connector 21"/>
            <p:cNvCxnSpPr/>
            <p:nvPr/>
          </p:nvCxnSpPr>
          <p:spPr>
            <a:xfrm>
              <a:off x="0" y="5239906"/>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9716" name="Group 35"/>
            <p:cNvGrpSpPr>
              <a:grpSpLocks/>
            </p:cNvGrpSpPr>
            <p:nvPr/>
          </p:nvGrpSpPr>
          <p:grpSpPr bwMode="auto">
            <a:xfrm>
              <a:off x="177410" y="5470197"/>
              <a:ext cx="1074012" cy="922421"/>
              <a:chOff x="2145524" y="3097868"/>
              <a:chExt cx="1074012" cy="922421"/>
            </a:xfrm>
          </p:grpSpPr>
          <p:pic>
            <p:nvPicPr>
              <p:cNvPr id="29717" name="Picture 36"/>
              <p:cNvPicPr>
                <a:picLocks noChangeAspect="1"/>
              </p:cNvPicPr>
              <p:nvPr/>
            </p:nvPicPr>
            <p:blipFill>
              <a:blip r:embed="rId5">
                <a:extLst>
                  <a:ext uri="{28A0092B-C50C-407E-A947-70E740481C1C}">
                    <a14:useLocalDpi xmlns:a14="http://schemas.microsoft.com/office/drawing/2010/main" val="0"/>
                  </a:ext>
                </a:extLst>
              </a:blip>
              <a:srcRect l="48830" t="-468" r="30351" b="57135"/>
              <a:stretch>
                <a:fillRect/>
              </a:stretch>
            </p:blipFill>
            <p:spPr bwMode="auto">
              <a:xfrm>
                <a:off x="2562495" y="3458452"/>
                <a:ext cx="269924" cy="56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TextBox 37"/>
              <p:cNvSpPr txBox="1">
                <a:spLocks noChangeArrowheads="1"/>
              </p:cNvSpPr>
              <p:nvPr/>
            </p:nvSpPr>
            <p:spPr bwMode="auto">
              <a:xfrm>
                <a:off x="2145524" y="3097868"/>
                <a:ext cx="107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Calibri" panose="020F0502020204030204" pitchFamily="34" charset="0"/>
                    <a:ea typeface="MS PGothic" panose="020B0600070205080204" pitchFamily="34" charset="-128"/>
                  </a:rPr>
                  <a:t>First level</a:t>
                </a:r>
              </a:p>
            </p:txBody>
          </p:sp>
        </p:grpSp>
      </p:grpSp>
      <p:grpSp>
        <p:nvGrpSpPr>
          <p:cNvPr id="39" name="Group 38"/>
          <p:cNvGrpSpPr>
            <a:grpSpLocks/>
          </p:cNvGrpSpPr>
          <p:nvPr/>
        </p:nvGrpSpPr>
        <p:grpSpPr bwMode="auto">
          <a:xfrm>
            <a:off x="61913" y="3803650"/>
            <a:ext cx="1358900" cy="1323975"/>
            <a:chOff x="2051288" y="1236214"/>
            <a:chExt cx="1357551" cy="1323864"/>
          </a:xfrm>
        </p:grpSpPr>
        <p:pic>
          <p:nvPicPr>
            <p:cNvPr id="29709" name="Picture 39"/>
            <p:cNvPicPr>
              <a:picLocks noChangeAspect="1"/>
            </p:cNvPicPr>
            <p:nvPr/>
          </p:nvPicPr>
          <p:blipFill>
            <a:blip r:embed="rId6">
              <a:extLst>
                <a:ext uri="{28A0092B-C50C-407E-A947-70E740481C1C}">
                  <a14:useLocalDpi xmlns:a14="http://schemas.microsoft.com/office/drawing/2010/main" val="0"/>
                </a:ext>
              </a:extLst>
            </a:blip>
            <a:srcRect b="14970"/>
            <a:stretch>
              <a:fillRect/>
            </a:stretch>
          </p:blipFill>
          <p:spPr bwMode="auto">
            <a:xfrm>
              <a:off x="2154840" y="1662696"/>
              <a:ext cx="1055381" cy="89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Box 40"/>
            <p:cNvSpPr txBox="1">
              <a:spLocks noChangeArrowheads="1"/>
            </p:cNvSpPr>
            <p:nvPr/>
          </p:nvSpPr>
          <p:spPr bwMode="auto">
            <a:xfrm>
              <a:off x="2051288" y="1236214"/>
              <a:ext cx="1357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Calibri" panose="020F0502020204030204" pitchFamily="34" charset="0"/>
                  <a:ea typeface="MS PGothic" panose="020B0600070205080204" pitchFamily="34" charset="-128"/>
                </a:rPr>
                <a:t>Second level</a:t>
              </a:r>
            </a:p>
          </p:txBody>
        </p:sp>
      </p:grpSp>
      <p:sp>
        <p:nvSpPr>
          <p:cNvPr id="42" name="TextBox 41"/>
          <p:cNvSpPr txBox="1"/>
          <p:nvPr/>
        </p:nvSpPr>
        <p:spPr>
          <a:xfrm>
            <a:off x="5798060" y="6539783"/>
            <a:ext cx="3127375" cy="276225"/>
          </a:xfrm>
          <a:prstGeom prst="rect">
            <a:avLst/>
          </a:prstGeom>
          <a:noFill/>
        </p:spPr>
        <p:txBody>
          <a:bodyPr wrap="none">
            <a:spAutoFit/>
          </a:bodyPr>
          <a:lstStyle/>
          <a:p>
            <a:pPr eaLnBrk="1" hangingPunct="1">
              <a:defRPr/>
            </a:pPr>
            <a:r>
              <a:rPr lang="en-GB" sz="1200" dirty="0">
                <a:solidFill>
                  <a:schemeClr val="tx1">
                    <a:lumMod val="50000"/>
                    <a:lumOff val="50000"/>
                  </a:schemeClr>
                </a:solidFill>
              </a:rPr>
              <a:t>Image credit: Wilson Joseph from Noun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dirty="0" smtClean="0"/>
              <a:t>GLM of connectivity parameters</a:t>
            </a:r>
          </a:p>
        </p:txBody>
      </p:sp>
      <p:grpSp>
        <p:nvGrpSpPr>
          <p:cNvPr id="153" name="Group 152"/>
          <p:cNvGrpSpPr>
            <a:grpSpLocks/>
          </p:cNvGrpSpPr>
          <p:nvPr/>
        </p:nvGrpSpPr>
        <p:grpSpPr bwMode="auto">
          <a:xfrm>
            <a:off x="3654518" y="2185876"/>
            <a:ext cx="2595582" cy="675703"/>
            <a:chOff x="4970646" y="2223689"/>
            <a:chExt cx="2594869" cy="675914"/>
          </a:xfrm>
        </p:grpSpPr>
        <p:cxnSp>
          <p:nvCxnSpPr>
            <p:cNvPr id="13" name="Straight Arrow Connector 12"/>
            <p:cNvCxnSpPr/>
            <p:nvPr/>
          </p:nvCxnSpPr>
          <p:spPr>
            <a:xfrm flipV="1">
              <a:off x="5007084" y="2223689"/>
              <a:ext cx="0" cy="309659"/>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865" name="TextBox 13"/>
            <p:cNvSpPr txBox="1">
              <a:spLocks noChangeArrowheads="1"/>
            </p:cNvSpPr>
            <p:nvPr/>
          </p:nvSpPr>
          <p:spPr bwMode="auto">
            <a:xfrm>
              <a:off x="4970646" y="2530156"/>
              <a:ext cx="2594869" cy="36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smtClean="0">
                  <a:solidFill>
                    <a:srgbClr val="548235"/>
                  </a:solidFill>
                  <a:ea typeface="MS PGothic" panose="020B0600070205080204" pitchFamily="34" charset="-128"/>
                </a:rPr>
                <a:t>Group level parameters</a:t>
              </a:r>
              <a:endParaRPr lang="en-GB" altLang="en-US" sz="1800" dirty="0">
                <a:solidFill>
                  <a:srgbClr val="548235"/>
                </a:solidFill>
                <a:ea typeface="MS PGothic" panose="020B0600070205080204" pitchFamily="34" charset="-128"/>
              </a:endParaRPr>
            </a:p>
          </p:txBody>
        </p:sp>
      </p:grpSp>
      <p:grpSp>
        <p:nvGrpSpPr>
          <p:cNvPr id="30727" name="Group 151"/>
          <p:cNvGrpSpPr>
            <a:grpSpLocks/>
          </p:cNvGrpSpPr>
          <p:nvPr/>
        </p:nvGrpSpPr>
        <p:grpSpPr bwMode="auto">
          <a:xfrm>
            <a:off x="1960071" y="2194292"/>
            <a:ext cx="1595438" cy="965241"/>
            <a:chOff x="2959556" y="2223689"/>
            <a:chExt cx="1595309" cy="965674"/>
          </a:xfrm>
        </p:grpSpPr>
        <p:cxnSp>
          <p:nvCxnSpPr>
            <p:cNvPr id="11" name="Straight Arrow Connector 10"/>
            <p:cNvCxnSpPr/>
            <p:nvPr/>
          </p:nvCxnSpPr>
          <p:spPr>
            <a:xfrm flipV="1">
              <a:off x="4446924" y="2223689"/>
              <a:ext cx="0" cy="30970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774" name="TextBox 11"/>
            <p:cNvSpPr txBox="1">
              <a:spLocks noChangeArrowheads="1"/>
            </p:cNvSpPr>
            <p:nvPr/>
          </p:nvSpPr>
          <p:spPr bwMode="auto">
            <a:xfrm>
              <a:off x="2959556" y="2543032"/>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548235"/>
                  </a:solidFill>
                  <a:ea typeface="MS PGothic" panose="020B0600070205080204" pitchFamily="34" charset="-128"/>
                </a:rPr>
                <a:t>Design matrix</a:t>
              </a:r>
            </a:p>
            <a:p>
              <a:pPr eaLnBrk="1" hangingPunct="1">
                <a:spcBef>
                  <a:spcPct val="0"/>
                </a:spcBef>
                <a:buFontTx/>
                <a:buNone/>
              </a:pPr>
              <a:r>
                <a:rPr lang="en-GB" altLang="en-US" sz="1800" dirty="0">
                  <a:solidFill>
                    <a:srgbClr val="548235"/>
                  </a:solidFill>
                  <a:ea typeface="MS PGothic" panose="020B0600070205080204" pitchFamily="34" charset="-128"/>
                </a:rPr>
                <a:t>(covariates)</a:t>
              </a:r>
            </a:p>
          </p:txBody>
        </p:sp>
      </p:grpSp>
      <mc:AlternateContent xmlns:mc="http://schemas.openxmlformats.org/markup-compatibility/2006" xmlns:a14="http://schemas.microsoft.com/office/drawing/2010/main">
        <mc:Choice Requires="a14">
          <p:sp>
            <p:nvSpPr>
              <p:cNvPr id="4" name="TextBox 3"/>
              <p:cNvSpPr txBox="1"/>
              <p:nvPr/>
            </p:nvSpPr>
            <p:spPr>
              <a:xfrm>
                <a:off x="2401317" y="1741465"/>
                <a:ext cx="2580963" cy="384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𝜃</m:t>
                          </m:r>
                        </m:e>
                        <m:sup>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𝑋</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𝜃</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𝜖</m:t>
                          </m:r>
                        </m:e>
                        <m:sup>
                          <m:r>
                            <a:rPr lang="en-GB" sz="2400" b="0" i="1" smtClean="0">
                              <a:latin typeface="Cambria Math" panose="02040503050406030204" pitchFamily="18" charset="0"/>
                            </a:rPr>
                            <m:t>(2)</m:t>
                          </m:r>
                        </m:sup>
                      </m:sSup>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401317" y="1741465"/>
                <a:ext cx="2580963" cy="384657"/>
              </a:xfrm>
              <a:prstGeom prst="rect">
                <a:avLst/>
              </a:prstGeom>
              <a:blipFill>
                <a:blip r:embed="rId7"/>
                <a:stretch>
                  <a:fillRect/>
                </a:stretch>
              </a:blipFill>
            </p:spPr>
            <p:txBody>
              <a:bodyPr/>
              <a:lstStyle/>
              <a:p>
                <a:r>
                  <a:rPr lang="en-GB">
                    <a:noFill/>
                  </a:rPr>
                  <a:t> </a:t>
                </a:r>
              </a:p>
            </p:txBody>
          </p:sp>
        </mc:Fallback>
      </mc:AlternateContent>
      <p:sp>
        <p:nvSpPr>
          <p:cNvPr id="125" name="TextBox 13"/>
          <p:cNvSpPr txBox="1">
            <a:spLocks noChangeArrowheads="1"/>
          </p:cNvSpPr>
          <p:nvPr/>
        </p:nvSpPr>
        <p:spPr bwMode="auto">
          <a:xfrm>
            <a:off x="5275258" y="1752847"/>
            <a:ext cx="27696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smtClean="0">
                <a:solidFill>
                  <a:srgbClr val="548235"/>
                </a:solidFill>
                <a:ea typeface="MS PGothic" panose="020B0600070205080204" pitchFamily="34" charset="-128"/>
              </a:rPr>
              <a:t>Unexplained between-subject variability</a:t>
            </a:r>
            <a:endParaRPr lang="en-GB" altLang="en-US" sz="1800" dirty="0">
              <a:solidFill>
                <a:srgbClr val="548235"/>
              </a:solidFill>
              <a:ea typeface="MS PGothic" panose="020B0600070205080204" pitchFamily="34" charset="-128"/>
            </a:endParaRPr>
          </a:p>
        </p:txBody>
      </p:sp>
      <p:cxnSp>
        <p:nvCxnSpPr>
          <p:cNvPr id="126" name="Straight Arrow Connector 125"/>
          <p:cNvCxnSpPr/>
          <p:nvPr/>
        </p:nvCxnSpPr>
        <p:spPr bwMode="auto">
          <a:xfrm rot="16200000" flipV="1">
            <a:off x="5113053" y="1779012"/>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123728" y="3443263"/>
            <a:ext cx="6810858" cy="2927276"/>
            <a:chOff x="2123728" y="3443263"/>
            <a:chExt cx="6810858" cy="2927276"/>
          </a:xfrm>
        </p:grpSpPr>
        <p:sp>
          <p:nvSpPr>
            <p:cNvPr id="5" name="Rectangle 4"/>
            <p:cNvSpPr/>
            <p:nvPr/>
          </p:nvSpPr>
          <p:spPr>
            <a:xfrm rot="5400000">
              <a:off x="5517894" y="3915436"/>
              <a:ext cx="648000" cy="177741"/>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52" name="TextBox 151"/>
                <p:cNvSpPr txBox="1"/>
                <p:nvPr/>
              </p:nvSpPr>
              <p:spPr>
                <a:xfrm>
                  <a:off x="5657650" y="5960930"/>
                  <a:ext cx="638252"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𝜃</m:t>
                            </m:r>
                          </m:e>
                          <m:sup>
                            <m:r>
                              <a:rPr lang="en-GB" b="0" i="1" smtClean="0">
                                <a:latin typeface="Cambria Math" panose="02040503050406030204" pitchFamily="18" charset="0"/>
                              </a:rPr>
                              <m:t>(2)</m:t>
                            </m:r>
                          </m:sup>
                        </m:sSup>
                      </m:oMath>
                    </m:oMathPara>
                  </a14:m>
                  <a:endParaRPr lang="en-GB" dirty="0"/>
                </a:p>
              </p:txBody>
            </p:sp>
          </mc:Choice>
          <mc:Fallback>
            <p:sp>
              <p:nvSpPr>
                <p:cNvPr id="152" name="TextBox 151"/>
                <p:cNvSpPr txBox="1">
                  <a:spLocks noRot="1" noChangeAspect="1" noMove="1" noResize="1" noEditPoints="1" noAdjustHandles="1" noChangeArrowheads="1" noChangeShapeType="1" noTextEdit="1"/>
                </p:cNvSpPr>
                <p:nvPr/>
              </p:nvSpPr>
              <p:spPr>
                <a:xfrm>
                  <a:off x="5657650" y="5960930"/>
                  <a:ext cx="638252" cy="3808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5428420" y="4543364"/>
                  <a:ext cx="2292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5428420" y="4543364"/>
                  <a:ext cx="229230" cy="276999"/>
                </a:xfrm>
                <a:prstGeom prst="rect">
                  <a:avLst/>
                </a:prstGeom>
                <a:blipFill>
                  <a:blip r:embed="rId9"/>
                  <a:stretch>
                    <a:fillRect l="-15789" r="-13158" b="-2174"/>
                  </a:stretch>
                </a:blipFill>
              </p:spPr>
              <p:txBody>
                <a:bodyPr/>
                <a:lstStyle/>
                <a:p>
                  <a:r>
                    <a:rPr lang="en-GB">
                      <a:noFill/>
                    </a:rPr>
                    <a:t> </a:t>
                  </a:r>
                </a:p>
              </p:txBody>
            </p:sp>
          </mc:Fallback>
        </mc:AlternateContent>
        <p:sp>
          <p:nvSpPr>
            <p:cNvPr id="154" name="Rectangle 153"/>
            <p:cNvSpPr/>
            <p:nvPr/>
          </p:nvSpPr>
          <p:spPr>
            <a:xfrm rot="5400000">
              <a:off x="1592960" y="4548394"/>
              <a:ext cx="1916783" cy="165106"/>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55" name="TextBox 154"/>
                <p:cNvSpPr txBox="1"/>
                <p:nvPr/>
              </p:nvSpPr>
              <p:spPr>
                <a:xfrm>
                  <a:off x="2338400" y="5959015"/>
                  <a:ext cx="364462" cy="3808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𝜃</m:t>
                            </m:r>
                          </m:e>
                          <m:sup>
                            <m:r>
                              <a:rPr lang="en-GB" b="0" i="1" dirty="0" smtClean="0">
                                <a:latin typeface="Cambria Math" panose="02040503050406030204" pitchFamily="18" charset="0"/>
                              </a:rPr>
                              <m:t>(1)</m:t>
                            </m:r>
                          </m:sup>
                        </m:sSup>
                      </m:oMath>
                    </m:oMathPara>
                  </a14:m>
                  <a:endParaRPr lang="en-GB" dirty="0"/>
                </a:p>
              </p:txBody>
            </p:sp>
          </mc:Choice>
          <mc:Fallback>
            <p:sp>
              <p:nvSpPr>
                <p:cNvPr id="155" name="TextBox 154"/>
                <p:cNvSpPr txBox="1">
                  <a:spLocks noRot="1" noChangeAspect="1" noMove="1" noResize="1" noEditPoints="1" noAdjustHandles="1" noChangeArrowheads="1" noChangeShapeType="1" noTextEdit="1"/>
                </p:cNvSpPr>
                <p:nvPr/>
              </p:nvSpPr>
              <p:spPr>
                <a:xfrm>
                  <a:off x="2338400" y="5959015"/>
                  <a:ext cx="364462" cy="380810"/>
                </a:xfrm>
                <a:prstGeom prst="rect">
                  <a:avLst/>
                </a:prstGeom>
                <a:blipFill>
                  <a:blip r:embed="rId10"/>
                  <a:stretch>
                    <a:fillRect r="-5423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625692" y="4475998"/>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m:t>
                        </m:r>
                      </m:oMath>
                    </m:oMathPara>
                  </a14:m>
                  <a:endParaRPr lang="en-GB" dirty="0"/>
                </a:p>
              </p:txBody>
            </p:sp>
          </mc:Choice>
          <mc:Fallback>
            <p:sp>
              <p:nvSpPr>
                <p:cNvPr id="7" name="TextBox 6"/>
                <p:cNvSpPr txBox="1">
                  <a:spLocks noRot="1" noChangeAspect="1" noMove="1" noResize="1" noEditPoints="1" noAdjustHandles="1" noChangeArrowheads="1" noChangeShapeType="1" noTextEdit="1"/>
                </p:cNvSpPr>
                <p:nvPr/>
              </p:nvSpPr>
              <p:spPr>
                <a:xfrm>
                  <a:off x="2625692" y="4475998"/>
                  <a:ext cx="421910" cy="369332"/>
                </a:xfrm>
                <a:prstGeom prst="rect">
                  <a:avLst/>
                </a:prstGeom>
                <a:blipFill>
                  <a:blip r:embed="rId11"/>
                  <a:stretch>
                    <a:fillRect/>
                  </a:stretch>
                </a:blipFill>
              </p:spPr>
              <p:txBody>
                <a:bodyPr/>
                <a:lstStyle/>
                <a:p>
                  <a:r>
                    <a:rPr lang="en-GB">
                      <a:noFill/>
                    </a:rPr>
                    <a:t> </a:t>
                  </a:r>
                </a:p>
              </p:txBody>
            </p:sp>
          </mc:Fallback>
        </mc:AlternateContent>
        <p:sp>
          <p:nvSpPr>
            <p:cNvPr id="157" name="Rectangle 100"/>
            <p:cNvSpPr>
              <a:spLocks noChangeArrowheads="1"/>
            </p:cNvSpPr>
            <p:nvPr/>
          </p:nvSpPr>
          <p:spPr bwMode="auto">
            <a:xfrm rot="16200000">
              <a:off x="1988274" y="4528106"/>
              <a:ext cx="4247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smtClean="0">
                  <a:solidFill>
                    <a:srgbClr val="000000"/>
                  </a:solidFill>
                  <a:latin typeface="Helvetica" panose="020B0604020202020204" pitchFamily="34" charset="0"/>
                  <a:ea typeface="MS PGothic" panose="020B0600070205080204" pitchFamily="34" charset="-128"/>
                </a:rPr>
                <a:t>Subject</a:t>
              </a:r>
              <a:endParaRPr lang="en-US" altLang="en-US" sz="1800" dirty="0">
                <a:ea typeface="MS PGothic" panose="020B0600070205080204" pitchFamily="34" charset="-128"/>
              </a:endParaRPr>
            </a:p>
          </p:txBody>
        </p:sp>
        <p:sp>
          <p:nvSpPr>
            <p:cNvPr id="158" name="Rectangle 118"/>
            <p:cNvSpPr>
              <a:spLocks noChangeArrowheads="1"/>
            </p:cNvSpPr>
            <p:nvPr/>
          </p:nvSpPr>
          <p:spPr bwMode="auto">
            <a:xfrm>
              <a:off x="2338040" y="3739829"/>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1</a:t>
              </a:r>
              <a:endParaRPr lang="en-US" altLang="en-US" sz="1800">
                <a:ea typeface="MS PGothic" panose="020B0600070205080204" pitchFamily="34" charset="-128"/>
              </a:endParaRPr>
            </a:p>
          </p:txBody>
        </p:sp>
        <p:sp>
          <p:nvSpPr>
            <p:cNvPr id="159" name="Rectangle 121"/>
            <p:cNvSpPr>
              <a:spLocks noChangeArrowheads="1"/>
            </p:cNvSpPr>
            <p:nvPr/>
          </p:nvSpPr>
          <p:spPr bwMode="auto">
            <a:xfrm>
              <a:off x="2338040" y="4060517"/>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2</a:t>
              </a:r>
              <a:endParaRPr lang="en-US" altLang="en-US" sz="1800">
                <a:ea typeface="MS PGothic" panose="020B0600070205080204" pitchFamily="34" charset="-128"/>
              </a:endParaRPr>
            </a:p>
          </p:txBody>
        </p:sp>
        <p:sp>
          <p:nvSpPr>
            <p:cNvPr id="160" name="Rectangle 124"/>
            <p:cNvSpPr>
              <a:spLocks noChangeArrowheads="1"/>
            </p:cNvSpPr>
            <p:nvPr/>
          </p:nvSpPr>
          <p:spPr bwMode="auto">
            <a:xfrm>
              <a:off x="2338040" y="4382792"/>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3</a:t>
              </a:r>
              <a:endParaRPr lang="en-US" altLang="en-US" sz="1800">
                <a:ea typeface="MS PGothic" panose="020B0600070205080204" pitchFamily="34" charset="-128"/>
              </a:endParaRPr>
            </a:p>
          </p:txBody>
        </p:sp>
        <p:sp>
          <p:nvSpPr>
            <p:cNvPr id="161" name="Rectangle 127"/>
            <p:cNvSpPr>
              <a:spLocks noChangeArrowheads="1"/>
            </p:cNvSpPr>
            <p:nvPr/>
          </p:nvSpPr>
          <p:spPr bwMode="auto">
            <a:xfrm>
              <a:off x="2338040" y="4713005"/>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4</a:t>
              </a:r>
              <a:endParaRPr lang="en-US" altLang="en-US" sz="1800">
                <a:ea typeface="MS PGothic" panose="020B0600070205080204" pitchFamily="34" charset="-128"/>
              </a:endParaRPr>
            </a:p>
          </p:txBody>
        </p:sp>
        <p:sp>
          <p:nvSpPr>
            <p:cNvPr id="162" name="Rectangle 130"/>
            <p:cNvSpPr>
              <a:spLocks noChangeArrowheads="1"/>
            </p:cNvSpPr>
            <p:nvPr/>
          </p:nvSpPr>
          <p:spPr bwMode="auto">
            <a:xfrm>
              <a:off x="2338040" y="5035279"/>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solidFill>
                    <a:srgbClr val="000000"/>
                  </a:solidFill>
                  <a:latin typeface="Helvetica" panose="020B0604020202020204" pitchFamily="34" charset="0"/>
                  <a:ea typeface="MS PGothic" panose="020B0600070205080204" pitchFamily="34" charset="-128"/>
                </a:rPr>
                <a:t>5</a:t>
              </a:r>
              <a:endParaRPr lang="en-US" altLang="en-US" sz="1800">
                <a:ea typeface="MS PGothic" panose="020B0600070205080204" pitchFamily="34" charset="-128"/>
              </a:endParaRPr>
            </a:p>
          </p:txBody>
        </p:sp>
        <p:sp>
          <p:nvSpPr>
            <p:cNvPr id="163" name="Rectangle 133"/>
            <p:cNvSpPr>
              <a:spLocks noChangeArrowheads="1"/>
            </p:cNvSpPr>
            <p:nvPr/>
          </p:nvSpPr>
          <p:spPr bwMode="auto">
            <a:xfrm>
              <a:off x="2338040" y="5355967"/>
              <a:ext cx="127044" cy="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solidFill>
                    <a:srgbClr val="000000"/>
                  </a:solidFill>
                  <a:latin typeface="Helvetica" panose="020B0604020202020204" pitchFamily="34" charset="0"/>
                  <a:ea typeface="MS PGothic" panose="020B0600070205080204" pitchFamily="34" charset="-128"/>
                </a:rPr>
                <a:t>6</a:t>
              </a:r>
              <a:endParaRPr lang="en-US" altLang="en-US" sz="1800" dirty="0">
                <a:ea typeface="MS PGothic" panose="020B0600070205080204" pitchFamily="34" charset="-128"/>
              </a:endParaRPr>
            </a:p>
          </p:txBody>
        </p:sp>
        <p:grpSp>
          <p:nvGrpSpPr>
            <p:cNvPr id="176" name="Group 148"/>
            <p:cNvGrpSpPr>
              <a:grpSpLocks/>
            </p:cNvGrpSpPr>
            <p:nvPr/>
          </p:nvGrpSpPr>
          <p:grpSpPr bwMode="auto">
            <a:xfrm>
              <a:off x="3245285" y="3443263"/>
              <a:ext cx="2127212" cy="2547393"/>
              <a:chOff x="918206" y="3418299"/>
              <a:chExt cx="2127683" cy="2547962"/>
            </a:xfrm>
          </p:grpSpPr>
          <p:sp>
            <p:nvSpPr>
              <p:cNvPr id="177" name="Rectangle 176"/>
              <p:cNvSpPr>
                <a:spLocks noChangeArrowheads="1"/>
              </p:cNvSpPr>
              <p:nvPr/>
            </p:nvSpPr>
            <p:spPr bwMode="auto">
              <a:xfrm>
                <a:off x="1101201" y="3650099"/>
                <a:ext cx="1944688" cy="194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800"/>
              </a:p>
            </p:txBody>
          </p:sp>
          <p:sp>
            <p:nvSpPr>
              <p:cNvPr id="178" name="Rectangle 177"/>
              <p:cNvSpPr>
                <a:spLocks noChangeArrowheads="1"/>
              </p:cNvSpPr>
              <p:nvPr/>
            </p:nvSpPr>
            <p:spPr bwMode="auto">
              <a:xfrm>
                <a:off x="1101201" y="3650099"/>
                <a:ext cx="1944688" cy="194627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800"/>
              </a:p>
            </p:txBody>
          </p:sp>
          <p:pic>
            <p:nvPicPr>
              <p:cNvPr id="179" name="Picture 1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0726" y="3659624"/>
                <a:ext cx="19351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Rectangle 17"/>
              <p:cNvSpPr>
                <a:spLocks noChangeArrowheads="1"/>
              </p:cNvSpPr>
              <p:nvPr/>
            </p:nvSpPr>
            <p:spPr bwMode="auto">
              <a:xfrm>
                <a:off x="1364066" y="3418299"/>
                <a:ext cx="1417369" cy="15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dirty="0" smtClean="0">
                    <a:solidFill>
                      <a:srgbClr val="000000"/>
                    </a:solidFill>
                    <a:latin typeface="Helvetica" panose="020B0604020202020204" pitchFamily="34" charset="0"/>
                  </a:rPr>
                  <a:t>Between-subjects effects</a:t>
                </a:r>
                <a:endParaRPr lang="en-US" altLang="en-US" sz="1800" dirty="0">
                  <a:latin typeface="Arial" panose="020B0604020202020204" pitchFamily="34" charset="0"/>
                </a:endParaRPr>
              </a:p>
            </p:txBody>
          </p:sp>
          <p:sp>
            <p:nvSpPr>
              <p:cNvPr id="181" name="Rectangle 18"/>
              <p:cNvSpPr>
                <a:spLocks noChangeArrowheads="1"/>
              </p:cNvSpPr>
              <p:nvPr/>
            </p:nvSpPr>
            <p:spPr bwMode="auto">
              <a:xfrm>
                <a:off x="1801288" y="5791636"/>
                <a:ext cx="6032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Covariate</a:t>
                </a:r>
                <a:endParaRPr lang="en-US" altLang="en-US" sz="1800">
                  <a:latin typeface="Arial" panose="020B0604020202020204" pitchFamily="34" charset="0"/>
                </a:endParaRPr>
              </a:p>
            </p:txBody>
          </p:sp>
          <p:sp>
            <p:nvSpPr>
              <p:cNvPr id="182" name="Rectangle 19"/>
              <p:cNvSpPr>
                <a:spLocks noChangeArrowheads="1"/>
              </p:cNvSpPr>
              <p:nvPr/>
            </p:nvSpPr>
            <p:spPr bwMode="auto">
              <a:xfrm rot="16200000">
                <a:off x="767394" y="4521636"/>
                <a:ext cx="47625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dirty="0">
                    <a:solidFill>
                      <a:srgbClr val="000000"/>
                    </a:solidFill>
                    <a:latin typeface="Helvetica" panose="020B0604020202020204" pitchFamily="34" charset="0"/>
                  </a:rPr>
                  <a:t>Subject</a:t>
                </a:r>
                <a:endParaRPr lang="en-US" altLang="en-US" sz="1800" dirty="0">
                  <a:latin typeface="Arial" panose="020B0604020202020204" pitchFamily="34" charset="0"/>
                </a:endParaRPr>
              </a:p>
            </p:txBody>
          </p:sp>
          <p:sp>
            <p:nvSpPr>
              <p:cNvPr id="183" name="Line 11"/>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 name="Line 12"/>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 name="Line 13"/>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 name="Line 14"/>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7" name="Line 15"/>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8" name="Line 16"/>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9" name="Line 17"/>
              <p:cNvSpPr>
                <a:spLocks noChangeShapeType="1"/>
              </p:cNvSpPr>
              <p:nvPr/>
            </p:nvSpPr>
            <p:spPr bwMode="auto">
              <a:xfrm flipV="1">
                <a:off x="143140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0" name="Line 18"/>
              <p:cNvSpPr>
                <a:spLocks noChangeShapeType="1"/>
              </p:cNvSpPr>
              <p:nvPr/>
            </p:nvSpPr>
            <p:spPr bwMode="auto">
              <a:xfrm>
                <a:off x="143140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1" name="Rectangle 28"/>
              <p:cNvSpPr>
                <a:spLocks noChangeArrowheads="1"/>
              </p:cNvSpPr>
              <p:nvPr/>
            </p:nvSpPr>
            <p:spPr bwMode="auto">
              <a:xfrm>
                <a:off x="1402826"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1</a:t>
                </a:r>
                <a:endParaRPr lang="en-US" altLang="en-US" sz="1800">
                  <a:latin typeface="Arial" panose="020B0604020202020204" pitchFamily="34" charset="0"/>
                </a:endParaRPr>
              </a:p>
            </p:txBody>
          </p:sp>
          <p:sp>
            <p:nvSpPr>
              <p:cNvPr id="192" name="Line 20"/>
              <p:cNvSpPr>
                <a:spLocks noChangeShapeType="1"/>
              </p:cNvSpPr>
              <p:nvPr/>
            </p:nvSpPr>
            <p:spPr bwMode="auto">
              <a:xfrm flipV="1">
                <a:off x="207275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3" name="Line 21"/>
              <p:cNvSpPr>
                <a:spLocks noChangeShapeType="1"/>
              </p:cNvSpPr>
              <p:nvPr/>
            </p:nvSpPr>
            <p:spPr bwMode="auto">
              <a:xfrm>
                <a:off x="207275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 name="Rectangle 31"/>
              <p:cNvSpPr>
                <a:spLocks noChangeArrowheads="1"/>
              </p:cNvSpPr>
              <p:nvPr/>
            </p:nvSpPr>
            <p:spPr bwMode="auto">
              <a:xfrm>
                <a:off x="2044176"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2</a:t>
                </a:r>
                <a:endParaRPr lang="en-US" altLang="en-US" sz="1800">
                  <a:latin typeface="Arial" panose="020B0604020202020204" pitchFamily="34" charset="0"/>
                </a:endParaRPr>
              </a:p>
            </p:txBody>
          </p:sp>
          <p:sp>
            <p:nvSpPr>
              <p:cNvPr id="195" name="Line 23"/>
              <p:cNvSpPr>
                <a:spLocks noChangeShapeType="1"/>
              </p:cNvSpPr>
              <p:nvPr/>
            </p:nvSpPr>
            <p:spPr bwMode="auto">
              <a:xfrm flipV="1">
                <a:off x="2715688"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 name="Line 24"/>
              <p:cNvSpPr>
                <a:spLocks noChangeShapeType="1"/>
              </p:cNvSpPr>
              <p:nvPr/>
            </p:nvSpPr>
            <p:spPr bwMode="auto">
              <a:xfrm>
                <a:off x="2715688"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7" name="Rectangle 34"/>
              <p:cNvSpPr>
                <a:spLocks noChangeArrowheads="1"/>
              </p:cNvSpPr>
              <p:nvPr/>
            </p:nvSpPr>
            <p:spPr bwMode="auto">
              <a:xfrm>
                <a:off x="2685526" y="5626536"/>
                <a:ext cx="127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solidFill>
                      <a:srgbClr val="000000"/>
                    </a:solidFill>
                    <a:latin typeface="Helvetica" panose="020B0604020202020204" pitchFamily="34" charset="0"/>
                  </a:rPr>
                  <a:t>3</a:t>
                </a:r>
                <a:endParaRPr lang="en-US" altLang="en-US" sz="1800">
                  <a:latin typeface="Arial" panose="020B0604020202020204" pitchFamily="34" charset="0"/>
                </a:endParaRPr>
              </a:p>
            </p:txBody>
          </p:sp>
          <p:sp>
            <p:nvSpPr>
              <p:cNvPr id="198" name="Line 26"/>
              <p:cNvSpPr>
                <a:spLocks noChangeShapeType="1"/>
              </p:cNvSpPr>
              <p:nvPr/>
            </p:nvSpPr>
            <p:spPr bwMode="auto">
              <a:xfrm>
                <a:off x="1101201"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9" name="Line 27"/>
              <p:cNvSpPr>
                <a:spLocks noChangeShapeType="1"/>
              </p:cNvSpPr>
              <p:nvPr/>
            </p:nvSpPr>
            <p:spPr bwMode="auto">
              <a:xfrm flipH="1">
                <a:off x="3026838"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1" name="Line 29"/>
              <p:cNvSpPr>
                <a:spLocks noChangeShapeType="1"/>
              </p:cNvSpPr>
              <p:nvPr/>
            </p:nvSpPr>
            <p:spPr bwMode="auto">
              <a:xfrm>
                <a:off x="1101201"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2" name="Line 30"/>
              <p:cNvSpPr>
                <a:spLocks noChangeShapeType="1"/>
              </p:cNvSpPr>
              <p:nvPr/>
            </p:nvSpPr>
            <p:spPr bwMode="auto">
              <a:xfrm flipH="1">
                <a:off x="3026838"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 name="Line 32"/>
              <p:cNvSpPr>
                <a:spLocks noChangeShapeType="1"/>
              </p:cNvSpPr>
              <p:nvPr/>
            </p:nvSpPr>
            <p:spPr bwMode="auto">
              <a:xfrm>
                <a:off x="1101201"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 name="Line 33"/>
              <p:cNvSpPr>
                <a:spLocks noChangeShapeType="1"/>
              </p:cNvSpPr>
              <p:nvPr/>
            </p:nvSpPr>
            <p:spPr bwMode="auto">
              <a:xfrm flipH="1">
                <a:off x="3026838"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7" name="Line 35"/>
              <p:cNvSpPr>
                <a:spLocks noChangeShapeType="1"/>
              </p:cNvSpPr>
              <p:nvPr/>
            </p:nvSpPr>
            <p:spPr bwMode="auto">
              <a:xfrm>
                <a:off x="1101201"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 name="Line 36"/>
              <p:cNvSpPr>
                <a:spLocks noChangeShapeType="1"/>
              </p:cNvSpPr>
              <p:nvPr/>
            </p:nvSpPr>
            <p:spPr bwMode="auto">
              <a:xfrm flipH="1">
                <a:off x="3026838"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0" name="Line 38"/>
              <p:cNvSpPr>
                <a:spLocks noChangeShapeType="1"/>
              </p:cNvSpPr>
              <p:nvPr/>
            </p:nvSpPr>
            <p:spPr bwMode="auto">
              <a:xfrm>
                <a:off x="1101201"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1" name="Line 39"/>
              <p:cNvSpPr>
                <a:spLocks noChangeShapeType="1"/>
              </p:cNvSpPr>
              <p:nvPr/>
            </p:nvSpPr>
            <p:spPr bwMode="auto">
              <a:xfrm flipH="1">
                <a:off x="3026838"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3" name="Line 41"/>
              <p:cNvSpPr>
                <a:spLocks noChangeShapeType="1"/>
              </p:cNvSpPr>
              <p:nvPr/>
            </p:nvSpPr>
            <p:spPr bwMode="auto">
              <a:xfrm>
                <a:off x="1101201"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 name="Line 42"/>
              <p:cNvSpPr>
                <a:spLocks noChangeShapeType="1"/>
              </p:cNvSpPr>
              <p:nvPr/>
            </p:nvSpPr>
            <p:spPr bwMode="auto">
              <a:xfrm flipH="1">
                <a:off x="3026838"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 name="Line 44"/>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 name="Line 45"/>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 name="Line 46"/>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9" name="Line 47"/>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mc:Choice xmlns:a14="http://schemas.microsoft.com/office/drawing/2010/main" Requires="a14">
            <p:sp>
              <p:nvSpPr>
                <p:cNvPr id="127" name="TextBox 126"/>
                <p:cNvSpPr txBox="1"/>
                <p:nvPr/>
              </p:nvSpPr>
              <p:spPr>
                <a:xfrm>
                  <a:off x="4197820" y="6001207"/>
                  <a:ext cx="4035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𝑋</m:t>
                        </m:r>
                      </m:oMath>
                    </m:oMathPara>
                  </a14:m>
                  <a:endParaRPr lang="en-GB" dirty="0"/>
                </a:p>
              </p:txBody>
            </p:sp>
          </mc:Choice>
          <mc:Fallback>
            <p:sp>
              <p:nvSpPr>
                <p:cNvPr id="127" name="TextBox 126"/>
                <p:cNvSpPr txBox="1">
                  <a:spLocks noRot="1" noChangeAspect="1" noMove="1" noResize="1" noEditPoints="1" noAdjustHandles="1" noChangeArrowheads="1" noChangeShapeType="1" noTextEdit="1"/>
                </p:cNvSpPr>
                <p:nvPr/>
              </p:nvSpPr>
              <p:spPr>
                <a:xfrm>
                  <a:off x="4197820" y="6001207"/>
                  <a:ext cx="403508" cy="369332"/>
                </a:xfrm>
                <a:prstGeom prst="rect">
                  <a:avLst/>
                </a:prstGeom>
                <a:blipFill>
                  <a:blip r:embed="rId13"/>
                  <a:stretch>
                    <a:fillRect/>
                  </a:stretch>
                </a:blipFill>
              </p:spPr>
              <p:txBody>
                <a:bodyPr/>
                <a:lstStyle/>
                <a:p>
                  <a:r>
                    <a:rPr lang="en-GB">
                      <a:noFill/>
                    </a:rPr>
                    <a:t> </a:t>
                  </a:r>
                </a:p>
              </p:txBody>
            </p:sp>
          </mc:Fallback>
        </mc:AlternateContent>
        <p:sp>
          <p:nvSpPr>
            <p:cNvPr id="132" name="Rectangle 131"/>
            <p:cNvSpPr/>
            <p:nvPr/>
          </p:nvSpPr>
          <p:spPr>
            <a:xfrm rot="5400000">
              <a:off x="5517894" y="4564045"/>
              <a:ext cx="648000" cy="177741"/>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rot="5400000">
              <a:off x="5517894" y="5209066"/>
              <a:ext cx="648000" cy="177741"/>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4" name="Straight Arrow Connector 133"/>
            <p:cNvCxnSpPr/>
            <p:nvPr/>
          </p:nvCxnSpPr>
          <p:spPr bwMode="auto">
            <a:xfrm rot="16200000" flipV="1">
              <a:off x="6190636" y="3836191"/>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bwMode="auto">
            <a:xfrm rot="16200000" flipV="1">
              <a:off x="6190636" y="4493153"/>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bwMode="auto">
            <a:xfrm rot="16200000" flipV="1">
              <a:off x="6190636" y="5149187"/>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13"/>
            <p:cNvSpPr txBox="1">
              <a:spLocks noChangeArrowheads="1"/>
            </p:cNvSpPr>
            <p:nvPr/>
          </p:nvSpPr>
          <p:spPr bwMode="auto">
            <a:xfrm>
              <a:off x="6345416" y="3852471"/>
              <a:ext cx="25891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dirty="0" smtClean="0">
                  <a:solidFill>
                    <a:srgbClr val="548235"/>
                  </a:solidFill>
                  <a:ea typeface="MS PGothic" panose="020B0600070205080204" pitchFamily="34" charset="-128"/>
                </a:rPr>
                <a:t>Group average connection strength</a:t>
              </a:r>
              <a:endParaRPr lang="en-GB" altLang="en-US" sz="1200" dirty="0">
                <a:solidFill>
                  <a:srgbClr val="548235"/>
                </a:solidFill>
                <a:ea typeface="MS PGothic" panose="020B0600070205080204" pitchFamily="34" charset="-128"/>
              </a:endParaRPr>
            </a:p>
          </p:txBody>
        </p:sp>
        <p:sp>
          <p:nvSpPr>
            <p:cNvPr id="138" name="TextBox 13"/>
            <p:cNvSpPr txBox="1">
              <a:spLocks noChangeArrowheads="1"/>
            </p:cNvSpPr>
            <p:nvPr/>
          </p:nvSpPr>
          <p:spPr bwMode="auto">
            <a:xfrm>
              <a:off x="6345416" y="4508505"/>
              <a:ext cx="2435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dirty="0" smtClean="0">
                  <a:solidFill>
                    <a:srgbClr val="548235"/>
                  </a:solidFill>
                  <a:ea typeface="MS PGothic" panose="020B0600070205080204" pitchFamily="34" charset="-128"/>
                </a:rPr>
                <a:t>Effect of group on the connection</a:t>
              </a:r>
              <a:endParaRPr lang="en-GB" altLang="en-US" sz="1200" dirty="0">
                <a:solidFill>
                  <a:srgbClr val="548235"/>
                </a:solidFill>
                <a:ea typeface="MS PGothic" panose="020B0600070205080204" pitchFamily="34" charset="-128"/>
              </a:endParaRPr>
            </a:p>
          </p:txBody>
        </p:sp>
        <p:sp>
          <p:nvSpPr>
            <p:cNvPr id="139" name="TextBox 13"/>
            <p:cNvSpPr txBox="1">
              <a:spLocks noChangeArrowheads="1"/>
            </p:cNvSpPr>
            <p:nvPr/>
          </p:nvSpPr>
          <p:spPr bwMode="auto">
            <a:xfrm>
              <a:off x="6345416" y="5159436"/>
              <a:ext cx="22994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dirty="0" smtClean="0">
                  <a:solidFill>
                    <a:srgbClr val="548235"/>
                  </a:solidFill>
                  <a:ea typeface="MS PGothic" panose="020B0600070205080204" pitchFamily="34" charset="-128"/>
                </a:rPr>
                <a:t>Effect of age on the connection</a:t>
              </a:r>
              <a:endParaRPr lang="en-GB" altLang="en-US" sz="1200" dirty="0">
                <a:solidFill>
                  <a:srgbClr val="548235"/>
                </a:solidFill>
                <a:ea typeface="MS PGothic" panose="020B0600070205080204" pitchFamily="34" charset="-128"/>
              </a:endParaRPr>
            </a:p>
          </p:txBody>
        </p:sp>
        <p:cxnSp>
          <p:nvCxnSpPr>
            <p:cNvPr id="16" name="Straight Connector 15"/>
            <p:cNvCxnSpPr/>
            <p:nvPr/>
          </p:nvCxnSpPr>
          <p:spPr>
            <a:xfrm>
              <a:off x="2467465" y="3967046"/>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467465" y="4297172"/>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467465" y="4625521"/>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467465" y="4939966"/>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467465" y="5264204"/>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altLang="en-US" smtClean="0"/>
              <a:t>PEB Estimation</a:t>
            </a:r>
          </a:p>
        </p:txBody>
      </p:sp>
      <p:grpSp>
        <p:nvGrpSpPr>
          <p:cNvPr id="25602" name="Group 10"/>
          <p:cNvGrpSpPr>
            <a:grpSpLocks/>
          </p:cNvGrpSpPr>
          <p:nvPr/>
        </p:nvGrpSpPr>
        <p:grpSpPr bwMode="auto">
          <a:xfrm>
            <a:off x="1782763" y="2514600"/>
            <a:ext cx="949325" cy="814388"/>
            <a:chOff x="826077" y="1808016"/>
            <a:chExt cx="2343150" cy="2005446"/>
          </a:xfrm>
        </p:grpSpPr>
        <p:sp>
          <p:nvSpPr>
            <p:cNvPr id="4" name="Oval 3"/>
            <p:cNvSpPr/>
            <p:nvPr/>
          </p:nvSpPr>
          <p:spPr>
            <a:xfrm>
              <a:off x="1123869" y="1882293"/>
              <a:ext cx="611257" cy="6098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Oval 4"/>
            <p:cNvSpPr/>
            <p:nvPr/>
          </p:nvSpPr>
          <p:spPr>
            <a:xfrm>
              <a:off x="2385565" y="2492136"/>
              <a:ext cx="615174" cy="6137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1033746" y="3105887"/>
              <a:ext cx="611257" cy="6137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7" name="Straight Arrow Connector 6"/>
            <p:cNvCxnSpPr>
              <a:stCxn id="6" idx="0"/>
              <a:endCxn id="4" idx="4"/>
            </p:cNvCxnSpPr>
            <p:nvPr/>
          </p:nvCxnSpPr>
          <p:spPr>
            <a:xfrm flipV="1">
              <a:off x="1339375" y="2492136"/>
              <a:ext cx="90122" cy="6137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a:endCxn id="5" idx="1"/>
            </p:cNvCxnSpPr>
            <p:nvPr/>
          </p:nvCxnSpPr>
          <p:spPr>
            <a:xfrm>
              <a:off x="1735125" y="2187214"/>
              <a:ext cx="740560" cy="394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4" idx="5"/>
            </p:cNvCxnSpPr>
            <p:nvPr/>
          </p:nvCxnSpPr>
          <p:spPr>
            <a:xfrm flipH="1" flipV="1">
              <a:off x="1645003" y="2402222"/>
              <a:ext cx="740562" cy="398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5603" name="Group 43"/>
          <p:cNvGrpSpPr>
            <a:grpSpLocks/>
          </p:cNvGrpSpPr>
          <p:nvPr/>
        </p:nvGrpSpPr>
        <p:grpSpPr bwMode="auto">
          <a:xfrm>
            <a:off x="1782763" y="3554413"/>
            <a:ext cx="949325" cy="814387"/>
            <a:chOff x="826077" y="1808016"/>
            <a:chExt cx="2343150" cy="2005446"/>
          </a:xfrm>
        </p:grpSpPr>
        <p:sp>
          <p:nvSpPr>
            <p:cNvPr id="45" name="Oval 44"/>
            <p:cNvSpPr/>
            <p:nvPr/>
          </p:nvSpPr>
          <p:spPr>
            <a:xfrm>
              <a:off x="1123869" y="1882291"/>
              <a:ext cx="611257" cy="6098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6" name="Oval 45"/>
            <p:cNvSpPr/>
            <p:nvPr/>
          </p:nvSpPr>
          <p:spPr>
            <a:xfrm>
              <a:off x="2385565" y="2492134"/>
              <a:ext cx="615174" cy="613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7" name="Oval 46"/>
            <p:cNvSpPr/>
            <p:nvPr/>
          </p:nvSpPr>
          <p:spPr>
            <a:xfrm>
              <a:off x="1033746" y="3105888"/>
              <a:ext cx="611257" cy="613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48" name="Straight Arrow Connector 47"/>
            <p:cNvCxnSpPr>
              <a:stCxn id="47" idx="0"/>
              <a:endCxn id="45" idx="4"/>
            </p:cNvCxnSpPr>
            <p:nvPr/>
          </p:nvCxnSpPr>
          <p:spPr>
            <a:xfrm flipV="1">
              <a:off x="1339375" y="2492134"/>
              <a:ext cx="90122" cy="6137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6"/>
              <a:endCxn id="46" idx="1"/>
            </p:cNvCxnSpPr>
            <p:nvPr/>
          </p:nvCxnSpPr>
          <p:spPr>
            <a:xfrm>
              <a:off x="1735125" y="2187212"/>
              <a:ext cx="740560" cy="3948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6" idx="2"/>
              <a:endCxn id="45" idx="5"/>
            </p:cNvCxnSpPr>
            <p:nvPr/>
          </p:nvCxnSpPr>
          <p:spPr>
            <a:xfrm flipH="1" flipV="1">
              <a:off x="1645003" y="2402223"/>
              <a:ext cx="740562" cy="398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5604" name="Group 59"/>
          <p:cNvGrpSpPr>
            <a:grpSpLocks/>
          </p:cNvGrpSpPr>
          <p:nvPr/>
        </p:nvGrpSpPr>
        <p:grpSpPr bwMode="auto">
          <a:xfrm>
            <a:off x="1782763" y="4579938"/>
            <a:ext cx="949325" cy="812800"/>
            <a:chOff x="826077" y="1808016"/>
            <a:chExt cx="2343150" cy="2005446"/>
          </a:xfrm>
        </p:grpSpPr>
        <p:sp>
          <p:nvSpPr>
            <p:cNvPr id="61" name="Oval 60"/>
            <p:cNvSpPr/>
            <p:nvPr/>
          </p:nvSpPr>
          <p:spPr>
            <a:xfrm>
              <a:off x="1123869" y="1882436"/>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2" name="Oval 61"/>
            <p:cNvSpPr/>
            <p:nvPr/>
          </p:nvSpPr>
          <p:spPr>
            <a:xfrm>
              <a:off x="2385565" y="2493470"/>
              <a:ext cx="615174" cy="614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3" name="Oval 62"/>
            <p:cNvSpPr/>
            <p:nvPr/>
          </p:nvSpPr>
          <p:spPr>
            <a:xfrm>
              <a:off x="1033746" y="3108422"/>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64" name="Straight Arrow Connector 63"/>
            <p:cNvCxnSpPr>
              <a:stCxn id="63" idx="0"/>
              <a:endCxn id="61" idx="4"/>
            </p:cNvCxnSpPr>
            <p:nvPr/>
          </p:nvCxnSpPr>
          <p:spPr>
            <a:xfrm flipV="1">
              <a:off x="1339375" y="2493470"/>
              <a:ext cx="90122" cy="6149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1" idx="6"/>
              <a:endCxn id="62" idx="1"/>
            </p:cNvCxnSpPr>
            <p:nvPr/>
          </p:nvCxnSpPr>
          <p:spPr>
            <a:xfrm>
              <a:off x="1735125" y="2187953"/>
              <a:ext cx="740560" cy="3956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a:endCxn id="61" idx="5"/>
            </p:cNvCxnSpPr>
            <p:nvPr/>
          </p:nvCxnSpPr>
          <p:spPr>
            <a:xfrm flipH="1" flipV="1">
              <a:off x="1645003" y="2403383"/>
              <a:ext cx="740562" cy="3956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5605" name="Group 67"/>
          <p:cNvGrpSpPr>
            <a:grpSpLocks/>
          </p:cNvGrpSpPr>
          <p:nvPr/>
        </p:nvGrpSpPr>
        <p:grpSpPr bwMode="auto">
          <a:xfrm>
            <a:off x="1782763" y="5541963"/>
            <a:ext cx="949325" cy="812800"/>
            <a:chOff x="826077" y="1808016"/>
            <a:chExt cx="2343150" cy="2005446"/>
          </a:xfrm>
        </p:grpSpPr>
        <p:sp>
          <p:nvSpPr>
            <p:cNvPr id="69" name="Oval 68"/>
            <p:cNvSpPr/>
            <p:nvPr/>
          </p:nvSpPr>
          <p:spPr>
            <a:xfrm>
              <a:off x="1123869" y="1882436"/>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0" name="Oval 69"/>
            <p:cNvSpPr/>
            <p:nvPr/>
          </p:nvSpPr>
          <p:spPr>
            <a:xfrm>
              <a:off x="2385565" y="2493470"/>
              <a:ext cx="615174" cy="614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1" name="Oval 70"/>
            <p:cNvSpPr/>
            <p:nvPr/>
          </p:nvSpPr>
          <p:spPr>
            <a:xfrm>
              <a:off x="1033746" y="3108422"/>
              <a:ext cx="611257" cy="6110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72" name="Straight Arrow Connector 71"/>
            <p:cNvCxnSpPr>
              <a:stCxn id="71" idx="0"/>
              <a:endCxn id="69" idx="4"/>
            </p:cNvCxnSpPr>
            <p:nvPr/>
          </p:nvCxnSpPr>
          <p:spPr>
            <a:xfrm flipV="1">
              <a:off x="1339375" y="2493470"/>
              <a:ext cx="90122" cy="6149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9" idx="6"/>
              <a:endCxn id="70" idx="1"/>
            </p:cNvCxnSpPr>
            <p:nvPr/>
          </p:nvCxnSpPr>
          <p:spPr>
            <a:xfrm>
              <a:off x="1735125" y="2187953"/>
              <a:ext cx="740560" cy="3956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0" idx="2"/>
              <a:endCxn id="69" idx="5"/>
            </p:cNvCxnSpPr>
            <p:nvPr/>
          </p:nvCxnSpPr>
          <p:spPr>
            <a:xfrm flipH="1" flipV="1">
              <a:off x="1645003" y="2403383"/>
              <a:ext cx="740562" cy="3956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826077" y="1808016"/>
              <a:ext cx="2343150" cy="2005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76" name="Picture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4967288"/>
            <a:ext cx="114776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76"/>
          <p:cNvSpPr txBox="1">
            <a:spLocks noChangeArrowheads="1"/>
          </p:cNvSpPr>
          <p:nvPr/>
        </p:nvSpPr>
        <p:spPr bwMode="auto">
          <a:xfrm>
            <a:off x="1938338" y="2014538"/>
            <a:ext cx="74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DCMs</a:t>
            </a:r>
          </a:p>
        </p:txBody>
      </p:sp>
      <p:sp>
        <p:nvSpPr>
          <p:cNvPr id="25608" name="TextBox 78"/>
          <p:cNvSpPr txBox="1">
            <a:spLocks noChangeArrowheads="1"/>
          </p:cNvSpPr>
          <p:nvPr/>
        </p:nvSpPr>
        <p:spPr bwMode="auto">
          <a:xfrm>
            <a:off x="487363" y="2735263"/>
            <a:ext cx="1062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Subject 1</a:t>
            </a:r>
          </a:p>
        </p:txBody>
      </p:sp>
      <p:sp>
        <p:nvSpPr>
          <p:cNvPr id="25609" name="TextBox 79"/>
          <p:cNvSpPr txBox="1">
            <a:spLocks noChangeArrowheads="1"/>
          </p:cNvSpPr>
          <p:nvPr/>
        </p:nvSpPr>
        <p:spPr bwMode="auto">
          <a:xfrm>
            <a:off x="819150" y="3771900"/>
            <a:ext cx="24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a:t>
            </a:r>
          </a:p>
        </p:txBody>
      </p:sp>
      <p:sp>
        <p:nvSpPr>
          <p:cNvPr id="25610" name="TextBox 81"/>
          <p:cNvSpPr txBox="1">
            <a:spLocks noChangeArrowheads="1"/>
          </p:cNvSpPr>
          <p:nvPr/>
        </p:nvSpPr>
        <p:spPr bwMode="auto">
          <a:xfrm>
            <a:off x="514350" y="5699125"/>
            <a:ext cx="1096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Subject N</a:t>
            </a:r>
          </a:p>
        </p:txBody>
      </p:sp>
      <p:grpSp>
        <p:nvGrpSpPr>
          <p:cNvPr id="141" name="Group 140"/>
          <p:cNvGrpSpPr>
            <a:grpSpLocks/>
          </p:cNvGrpSpPr>
          <p:nvPr/>
        </p:nvGrpSpPr>
        <p:grpSpPr bwMode="auto">
          <a:xfrm>
            <a:off x="2732088" y="2921000"/>
            <a:ext cx="2474912" cy="3027363"/>
            <a:chOff x="2732812" y="2921510"/>
            <a:chExt cx="2473677" cy="3026994"/>
          </a:xfrm>
        </p:grpSpPr>
        <p:cxnSp>
          <p:nvCxnSpPr>
            <p:cNvPr id="85" name="Straight Arrow Connector 84"/>
            <p:cNvCxnSpPr>
              <a:stCxn id="75" idx="3"/>
            </p:cNvCxnSpPr>
            <p:nvPr/>
          </p:nvCxnSpPr>
          <p:spPr>
            <a:xfrm flipV="1">
              <a:off x="2732812" y="4562785"/>
              <a:ext cx="2473677" cy="1385719"/>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7" idx="3"/>
              <a:endCxn id="118" idx="1"/>
            </p:cNvCxnSpPr>
            <p:nvPr/>
          </p:nvCxnSpPr>
          <p:spPr>
            <a:xfrm flipV="1">
              <a:off x="2732812" y="4400880"/>
              <a:ext cx="2473677" cy="585717"/>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1" idx="3"/>
            </p:cNvCxnSpPr>
            <p:nvPr/>
          </p:nvCxnSpPr>
          <p:spPr>
            <a:xfrm>
              <a:off x="2732812" y="3961196"/>
              <a:ext cx="2473677" cy="357143"/>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 idx="3"/>
            </p:cNvCxnSpPr>
            <p:nvPr/>
          </p:nvCxnSpPr>
          <p:spPr>
            <a:xfrm>
              <a:off x="2732812" y="2921510"/>
              <a:ext cx="2473677" cy="1284131"/>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5612" name="TextBox 115"/>
          <p:cNvSpPr txBox="1">
            <a:spLocks noChangeArrowheads="1"/>
          </p:cNvSpPr>
          <p:nvPr/>
        </p:nvSpPr>
        <p:spPr bwMode="auto">
          <a:xfrm>
            <a:off x="814388" y="4808538"/>
            <a:ext cx="246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b="1">
                <a:solidFill>
                  <a:srgbClr val="548235"/>
                </a:solidFill>
              </a:rPr>
              <a:t>.</a:t>
            </a:r>
          </a:p>
        </p:txBody>
      </p:sp>
      <p:sp>
        <p:nvSpPr>
          <p:cNvPr id="118" name="Rectangle 117"/>
          <p:cNvSpPr/>
          <p:nvPr/>
        </p:nvSpPr>
        <p:spPr>
          <a:xfrm>
            <a:off x="5207000" y="4043363"/>
            <a:ext cx="1897063" cy="71596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PEB Estimation</a:t>
            </a:r>
          </a:p>
        </p:txBody>
      </p:sp>
      <p:cxnSp>
        <p:nvCxnSpPr>
          <p:cNvPr id="133" name="Straight Arrow Connector 132"/>
          <p:cNvCxnSpPr>
            <a:stCxn id="118" idx="3"/>
          </p:cNvCxnSpPr>
          <p:nvPr/>
        </p:nvCxnSpPr>
        <p:spPr>
          <a:xfrm>
            <a:off x="7104063" y="4402138"/>
            <a:ext cx="50165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a:spLocks noRot="1" noChangeAspect="1" noMove="1" noResize="1" noEditPoints="1" noAdjustHandles="1" noChangeArrowheads="1" noChangeShapeType="1" noTextEdit="1"/>
          </p:cNvSpPr>
          <p:nvPr/>
        </p:nvSpPr>
        <p:spPr>
          <a:xfrm>
            <a:off x="7571890" y="3315709"/>
            <a:ext cx="966354" cy="2084994"/>
          </a:xfrm>
          <a:prstGeom prst="rect">
            <a:avLst/>
          </a:prstGeom>
          <a:blipFill rotWithShape="0">
            <a:blip r:embed="rId3"/>
            <a:stretch>
              <a:fillRect/>
            </a:stretch>
          </a:blipFill>
          <a:ln>
            <a:solidFill>
              <a:schemeClr val="tx1">
                <a:lumMod val="50000"/>
                <a:lumOff val="50000"/>
              </a:schemeClr>
            </a:solidFill>
          </a:ln>
        </p:spPr>
        <p:txBody>
          <a:bodyPr/>
          <a:lstStyle/>
          <a:p>
            <a:pPr>
              <a:defRPr/>
            </a:pPr>
            <a:r>
              <a:rPr lang="en-GB">
                <a:noFill/>
                <a:latin typeface="Calibri" charset="0"/>
                <a:ea typeface="ＭＳ Ｐゴシック" charset="0"/>
              </a:rPr>
              <a:t> </a:t>
            </a:r>
          </a:p>
        </p:txBody>
      </p:sp>
      <p:sp>
        <p:nvSpPr>
          <p:cNvPr id="25616" name="TextBox 134"/>
          <p:cNvSpPr txBox="1">
            <a:spLocks noChangeArrowheads="1"/>
          </p:cNvSpPr>
          <p:nvPr/>
        </p:nvSpPr>
        <p:spPr bwMode="auto">
          <a:xfrm>
            <a:off x="1762125" y="1465263"/>
            <a:ext cx="1073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u="sng">
                <a:solidFill>
                  <a:srgbClr val="548235"/>
                </a:solidFill>
              </a:rPr>
              <a:t>First level</a:t>
            </a:r>
          </a:p>
        </p:txBody>
      </p:sp>
      <p:sp>
        <p:nvSpPr>
          <p:cNvPr id="136" name="TextBox 135"/>
          <p:cNvSpPr txBox="1">
            <a:spLocks noChangeArrowheads="1"/>
          </p:cNvSpPr>
          <p:nvPr/>
        </p:nvSpPr>
        <p:spPr bwMode="auto">
          <a:xfrm>
            <a:off x="5581650" y="1465263"/>
            <a:ext cx="1357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u="sng">
                <a:solidFill>
                  <a:srgbClr val="548235"/>
                </a:solidFill>
              </a:rPr>
              <a:t>Second level</a:t>
            </a:r>
          </a:p>
        </p:txBody>
      </p:sp>
      <p:sp>
        <p:nvSpPr>
          <p:cNvPr id="137" name="Oval 136"/>
          <p:cNvSpPr/>
          <p:nvPr/>
        </p:nvSpPr>
        <p:spPr>
          <a:xfrm>
            <a:off x="7637463" y="4537075"/>
            <a:ext cx="825500" cy="8175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39" name="Straight Connector 138"/>
          <p:cNvCxnSpPr>
            <a:stCxn id="137" idx="4"/>
          </p:cNvCxnSpPr>
          <p:nvPr/>
        </p:nvCxnSpPr>
        <p:spPr>
          <a:xfrm>
            <a:off x="8050213" y="5354638"/>
            <a:ext cx="12700" cy="5889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a:spLocks noChangeArrowheads="1"/>
          </p:cNvSpPr>
          <p:nvPr/>
        </p:nvSpPr>
        <p:spPr bwMode="auto">
          <a:xfrm>
            <a:off x="7126288" y="5922963"/>
            <a:ext cx="1882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400">
                <a:solidFill>
                  <a:srgbClr val="C00000"/>
                </a:solidFill>
              </a:rPr>
              <a:t>First level free </a:t>
            </a:r>
          </a:p>
          <a:p>
            <a:pPr eaLnBrk="1" hangingPunct="1"/>
            <a:r>
              <a:rPr lang="en-GB" altLang="en-US" sz="1400">
                <a:solidFill>
                  <a:srgbClr val="C00000"/>
                </a:solidFill>
              </a:rPr>
              <a:t>energy / parameters</a:t>
            </a:r>
          </a:p>
          <a:p>
            <a:pPr eaLnBrk="1" hangingPunct="1"/>
            <a:r>
              <a:rPr lang="en-GB" altLang="en-US" sz="1400">
                <a:solidFill>
                  <a:srgbClr val="C00000"/>
                </a:solidFill>
              </a:rPr>
              <a:t>with empirical priors</a:t>
            </a:r>
          </a:p>
        </p:txBody>
      </p:sp>
      <p:sp>
        <p:nvSpPr>
          <p:cNvPr id="2" name="TextBox 1"/>
          <p:cNvSpPr txBox="1">
            <a:spLocks noRot="1" noChangeAspect="1" noMove="1" noResize="1" noEditPoints="1" noAdjustHandles="1" noChangeArrowheads="1" noChangeShapeType="1" noTextEdit="1"/>
          </p:cNvSpPr>
          <p:nvPr/>
        </p:nvSpPr>
        <p:spPr>
          <a:xfrm>
            <a:off x="3718191" y="3018622"/>
            <a:ext cx="1227644" cy="384657"/>
          </a:xfrm>
          <a:prstGeom prst="rect">
            <a:avLst/>
          </a:prstGeom>
          <a:blipFill rotWithShape="0">
            <a:blip r:embed="rId4"/>
            <a:stretch>
              <a:fillRect l="-5473" t="-4762" r="-4478" b="-7937"/>
            </a:stretch>
          </a:blipFill>
        </p:spPr>
        <p:txBody>
          <a:bodyPr/>
          <a:lstStyle/>
          <a:p>
            <a:pPr>
              <a:defRPr/>
            </a:pPr>
            <a:r>
              <a:rPr lang="en-GB">
                <a:noFill/>
                <a:latin typeface="Calibri" charset="0"/>
                <a:ea typeface="MS PGothic" charset="0"/>
                <a:cs typeface="MS PGothic" charset="0"/>
              </a:rPr>
              <a:t> </a:t>
            </a:r>
          </a:p>
        </p:txBody>
      </p:sp>
    </p:spTree>
    <p:extLst>
      <p:ext uri="{BB962C8B-B14F-4D97-AF65-F5344CB8AC3E}">
        <p14:creationId xmlns:p14="http://schemas.microsoft.com/office/powerpoint/2010/main" val="3264162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36" grpId="0"/>
      <p:bldP spid="137" grpId="0" animBg="1"/>
      <p:bldP spid="1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87824" y="836712"/>
            <a:ext cx="3873053" cy="5792267"/>
          </a:xfrm>
          <a:prstGeom prst="rect">
            <a:avLst/>
          </a:prstGeom>
        </p:spPr>
      </p:pic>
      <p:pic>
        <p:nvPicPr>
          <p:cNvPr id="4" name="Picture 3"/>
          <p:cNvPicPr>
            <a:picLocks noChangeAspect="1"/>
          </p:cNvPicPr>
          <p:nvPr/>
        </p:nvPicPr>
        <p:blipFill>
          <a:blip r:embed="rId3"/>
          <a:stretch>
            <a:fillRect/>
          </a:stretch>
        </p:blipFill>
        <p:spPr>
          <a:xfrm>
            <a:off x="7092280" y="4871719"/>
            <a:ext cx="1853952" cy="1761254"/>
          </a:xfrm>
          <a:prstGeom prst="rect">
            <a:avLst/>
          </a:prstGeom>
        </p:spPr>
      </p:pic>
      <p:sp>
        <p:nvSpPr>
          <p:cNvPr id="5" name="TextBox 4"/>
          <p:cNvSpPr txBox="1"/>
          <p:nvPr/>
        </p:nvSpPr>
        <p:spPr>
          <a:xfrm>
            <a:off x="107504" y="548680"/>
            <a:ext cx="2492990" cy="369332"/>
          </a:xfrm>
          <a:prstGeom prst="rect">
            <a:avLst/>
          </a:prstGeom>
          <a:noFill/>
        </p:spPr>
        <p:txBody>
          <a:bodyPr wrap="none" rtlCol="0">
            <a:spAutoFit/>
          </a:bodyPr>
          <a:lstStyle/>
          <a:p>
            <a:r>
              <a:rPr lang="en-GB" dirty="0" err="1" smtClean="0"/>
              <a:t>spm_dcm_peb_review</a:t>
            </a:r>
            <a:endParaRPr lang="en-GB" dirty="0"/>
          </a:p>
        </p:txBody>
      </p:sp>
    </p:spTree>
    <p:extLst>
      <p:ext uri="{BB962C8B-B14F-4D97-AF65-F5344CB8AC3E}">
        <p14:creationId xmlns:p14="http://schemas.microsoft.com/office/powerpoint/2010/main" val="1097438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7590519" cy="5863144"/>
          </a:xfrm>
          <a:prstGeom prst="rect">
            <a:avLst/>
          </a:prstGeom>
          <a:noFill/>
        </p:spPr>
        <p:txBody>
          <a:bodyPr wrap="square">
            <a:spAutoFit/>
          </a:bodyPr>
          <a:lstStyle/>
          <a:p>
            <a:pPr eaLnBrk="1" hangingPunct="1">
              <a:defRPr/>
            </a:pPr>
            <a:r>
              <a:rPr lang="en-US" sz="2800" b="1" dirty="0" smtClean="0">
                <a:latin typeface="Calibri" charset="0"/>
                <a:ea typeface="ＭＳ Ｐゴシック" charset="0"/>
              </a:rPr>
              <a:t>PEB Advantages / Applications</a:t>
            </a:r>
            <a:endParaRPr lang="en-US" sz="2800" b="1" dirty="0">
              <a:latin typeface="Calibri" charset="0"/>
              <a:ea typeface="ＭＳ Ｐゴシック" charset="0"/>
            </a:endParaRPr>
          </a:p>
          <a:p>
            <a:pPr eaLnBrk="1" hangingPunct="1">
              <a:defRPr/>
            </a:pPr>
            <a:endParaRPr lang="en-US" sz="1100" dirty="0">
              <a:latin typeface="Calibri" charset="0"/>
              <a:ea typeface="ＭＳ Ｐゴシック" charset="0"/>
            </a:endParaRPr>
          </a:p>
          <a:p>
            <a:pPr marL="285750" indent="-285750" eaLnBrk="1" hangingPunct="1">
              <a:buFont typeface="Arial"/>
              <a:buChar char="•"/>
              <a:defRPr/>
            </a:pPr>
            <a:r>
              <a:rPr lang="en-US" sz="2800" dirty="0" smtClean="0">
                <a:latin typeface="Calibri" charset="0"/>
                <a:ea typeface="ＭＳ Ｐゴシック" charset="0"/>
              </a:rPr>
              <a:t>Properly conveys uncertainty about parameters from the subject level to the group level</a:t>
            </a:r>
            <a:br>
              <a:rPr lang="en-US" sz="2800" dirty="0" smtClean="0">
                <a:latin typeface="Calibri" charset="0"/>
                <a:ea typeface="ＭＳ Ｐゴシック" charset="0"/>
              </a:rPr>
            </a:br>
            <a:endParaRPr lang="en-US" sz="2800" dirty="0" smtClean="0">
              <a:latin typeface="Calibri" charset="0"/>
              <a:ea typeface="ＭＳ Ｐゴシック" charset="0"/>
            </a:endParaRPr>
          </a:p>
          <a:p>
            <a:pPr marL="285750" indent="-285750" eaLnBrk="1" hangingPunct="1">
              <a:buFont typeface="Arial"/>
              <a:buChar char="•"/>
              <a:defRPr/>
            </a:pPr>
            <a:r>
              <a:rPr lang="en-US" sz="2800" dirty="0" smtClean="0">
                <a:latin typeface="Calibri" charset="0"/>
                <a:ea typeface="ＭＳ Ｐゴシック" charset="0"/>
              </a:rPr>
              <a:t>Can improve first </a:t>
            </a:r>
            <a:r>
              <a:rPr lang="en-US" sz="2800" dirty="0">
                <a:latin typeface="Calibri" charset="0"/>
                <a:ea typeface="ＭＳ Ｐゴシック" charset="0"/>
              </a:rPr>
              <a:t>level </a:t>
            </a:r>
            <a:r>
              <a:rPr lang="en-US" sz="2800" dirty="0" smtClean="0">
                <a:latin typeface="Calibri" charset="0"/>
                <a:ea typeface="ＭＳ Ｐゴシック" charset="0"/>
              </a:rPr>
              <a:t>parameters estimates</a:t>
            </a:r>
            <a:br>
              <a:rPr lang="en-US" sz="2800" dirty="0" smtClean="0">
                <a:latin typeface="Calibri" charset="0"/>
                <a:ea typeface="ＭＳ Ｐゴシック" charset="0"/>
              </a:rPr>
            </a:br>
            <a:endParaRPr lang="en-US" sz="2800" dirty="0">
              <a:latin typeface="Calibri" charset="0"/>
              <a:ea typeface="ＭＳ Ｐゴシック" charset="0"/>
            </a:endParaRPr>
          </a:p>
          <a:p>
            <a:pPr marL="285750" indent="-285750" eaLnBrk="1" hangingPunct="1">
              <a:buFont typeface="Arial"/>
              <a:buChar char="•"/>
              <a:defRPr/>
            </a:pPr>
            <a:r>
              <a:rPr lang="en-US" sz="2800" dirty="0" smtClean="0">
                <a:latin typeface="Calibri" charset="0"/>
                <a:ea typeface="ＭＳ Ｐゴシック" charset="0"/>
              </a:rPr>
              <a:t>Can be used to compare specific reduced PEB </a:t>
            </a:r>
            <a:r>
              <a:rPr lang="en-US" sz="2800" dirty="0">
                <a:latin typeface="Calibri" charset="0"/>
                <a:ea typeface="ＭＳ Ｐゴシック" charset="0"/>
              </a:rPr>
              <a:t>models (</a:t>
            </a:r>
            <a:r>
              <a:rPr lang="en-US" sz="2800" dirty="0" smtClean="0">
                <a:latin typeface="Calibri" charset="0"/>
                <a:ea typeface="ＭＳ Ｐゴシック" charset="0"/>
              </a:rPr>
              <a:t>switching </a:t>
            </a:r>
            <a:r>
              <a:rPr lang="en-US" sz="2800" dirty="0">
                <a:latin typeface="Calibri" charset="0"/>
                <a:ea typeface="ＭＳ Ｐゴシック" charset="0"/>
              </a:rPr>
              <a:t>off combinations of </a:t>
            </a:r>
            <a:r>
              <a:rPr lang="en-US" sz="2800" dirty="0" smtClean="0">
                <a:latin typeface="Calibri" charset="0"/>
                <a:ea typeface="ＭＳ Ｐゴシック" charset="0"/>
              </a:rPr>
              <a:t>group-level parameters)</a:t>
            </a:r>
          </a:p>
          <a:p>
            <a:pPr marL="285750" indent="-285750" eaLnBrk="1" hangingPunct="1">
              <a:buFont typeface="Arial"/>
              <a:buChar char="•"/>
              <a:defRPr/>
            </a:pPr>
            <a:endParaRPr lang="en-US" sz="2800" dirty="0">
              <a:latin typeface="Calibri" charset="0"/>
              <a:ea typeface="ＭＳ Ｐゴシック" charset="0"/>
            </a:endParaRPr>
          </a:p>
          <a:p>
            <a:pPr marL="285750" indent="-285750" eaLnBrk="1" hangingPunct="1">
              <a:buFont typeface="Arial"/>
              <a:buChar char="•"/>
              <a:defRPr/>
            </a:pPr>
            <a:r>
              <a:rPr lang="en-US" sz="2800" dirty="0" smtClean="0">
                <a:latin typeface="Calibri" charset="0"/>
                <a:ea typeface="ＭＳ Ｐゴシック" charset="0"/>
              </a:rPr>
              <a:t>Or to search </a:t>
            </a:r>
            <a:r>
              <a:rPr lang="en-US" sz="2800" dirty="0">
                <a:latin typeface="Calibri" charset="0"/>
                <a:ea typeface="ＭＳ Ｐゴシック" charset="0"/>
              </a:rPr>
              <a:t>over nested </a:t>
            </a:r>
            <a:r>
              <a:rPr lang="en-US" sz="2800" dirty="0" smtClean="0">
                <a:latin typeface="Calibri" charset="0"/>
                <a:ea typeface="ＭＳ Ｐゴシック" charset="0"/>
              </a:rPr>
              <a:t>models (BMR)</a:t>
            </a:r>
            <a:br>
              <a:rPr lang="en-US" sz="2800" dirty="0" smtClean="0">
                <a:latin typeface="Calibri" charset="0"/>
                <a:ea typeface="ＭＳ Ｐゴシック" charset="0"/>
              </a:rPr>
            </a:br>
            <a:endParaRPr lang="en-US" sz="2800" dirty="0">
              <a:latin typeface="Calibri" charset="0"/>
              <a:ea typeface="ＭＳ Ｐゴシック" charset="0"/>
            </a:endParaRPr>
          </a:p>
          <a:p>
            <a:pPr marL="285750" indent="-285750" eaLnBrk="1" hangingPunct="1">
              <a:buFont typeface="Arial"/>
              <a:buChar char="•"/>
              <a:defRPr/>
            </a:pPr>
            <a:r>
              <a:rPr lang="en-US" sz="2800" dirty="0">
                <a:latin typeface="Calibri" charset="0"/>
                <a:ea typeface="ＭＳ Ｐゴシック" charset="0"/>
              </a:rPr>
              <a:t>Prediction (leave-one-out cross validation)</a:t>
            </a:r>
          </a:p>
        </p:txBody>
      </p:sp>
    </p:spTree>
    <p:extLst>
      <p:ext uri="{BB962C8B-B14F-4D97-AF65-F5344CB8AC3E}">
        <p14:creationId xmlns:p14="http://schemas.microsoft.com/office/powerpoint/2010/main" val="3321548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30200" y="908050"/>
            <a:ext cx="8489950" cy="865188"/>
          </a:xfrm>
        </p:spPr>
        <p:txBody>
          <a:bodyPr/>
          <a:lstStyle/>
          <a:p>
            <a:pPr eaLnBrk="1" hangingPunct="1"/>
            <a:r>
              <a:rPr lang="en-GB" altLang="en-US" dirty="0" smtClean="0"/>
              <a:t>Summary</a:t>
            </a:r>
          </a:p>
        </p:txBody>
      </p:sp>
      <mc:AlternateContent xmlns:mc="http://schemas.openxmlformats.org/markup-compatibility/2006">
        <mc:Choice xmlns:a14="http://schemas.microsoft.com/office/drawing/2010/main" Requires="a14">
          <p:sp>
            <p:nvSpPr>
              <p:cNvPr id="33795" name="Content Placeholder 2"/>
              <p:cNvSpPr>
                <a:spLocks noGrp="1"/>
              </p:cNvSpPr>
              <p:nvPr>
                <p:ph idx="1"/>
              </p:nvPr>
            </p:nvSpPr>
            <p:spPr>
              <a:xfrm>
                <a:off x="330200" y="1700808"/>
                <a:ext cx="8489950" cy="4249737"/>
              </a:xfrm>
            </p:spPr>
            <p:txBody>
              <a:bodyPr/>
              <a:lstStyle/>
              <a:p>
                <a:pPr eaLnBrk="1" hangingPunct="1"/>
                <a:r>
                  <a:rPr lang="en-GB" altLang="en-US" sz="2000" dirty="0" smtClean="0"/>
                  <a:t>We can score the </a:t>
                </a:r>
                <a:r>
                  <a:rPr lang="en-GB" altLang="en-US" sz="2000" dirty="0" smtClean="0"/>
                  <a:t>quality of </a:t>
                </a:r>
                <a:r>
                  <a:rPr lang="en-GB" altLang="en-US" sz="2000" dirty="0" smtClean="0"/>
                  <a:t>models based on their (approximate) log model evidence or </a:t>
                </a:r>
                <a:r>
                  <a:rPr lang="en-GB" altLang="en-US" sz="2000" b="1" dirty="0" smtClean="0"/>
                  <a:t>free energy</a:t>
                </a:r>
                <a:r>
                  <a:rPr lang="en-GB" altLang="en-US" sz="2000" dirty="0" smtClean="0"/>
                  <a:t>, </a:t>
                </a:r>
                <a14:m>
                  <m:oMath xmlns:m="http://schemas.openxmlformats.org/officeDocument/2006/math">
                    <m:r>
                      <a:rPr lang="en-GB" altLang="en-US" sz="2000" i="1" dirty="0" smtClean="0">
                        <a:latin typeface="Cambria Math" panose="02040503050406030204" pitchFamily="18" charset="0"/>
                      </a:rPr>
                      <m:t>𝐹</m:t>
                    </m:r>
                  </m:oMath>
                </a14:m>
                <a:r>
                  <a:rPr lang="en-GB" altLang="en-US" sz="2000" dirty="0" smtClean="0"/>
                  <a:t>. We </a:t>
                </a:r>
                <a:r>
                  <a:rPr lang="en-GB" altLang="en-US" sz="2000" dirty="0" smtClean="0"/>
                  <a:t>compute </a:t>
                </a:r>
                <a14:m>
                  <m:oMath xmlns:m="http://schemas.openxmlformats.org/officeDocument/2006/math">
                    <m:r>
                      <a:rPr lang="en-GB" altLang="en-US" sz="2000" i="1" dirty="0" smtClean="0">
                        <a:latin typeface="Cambria Math" panose="02040503050406030204" pitchFamily="18" charset="0"/>
                      </a:rPr>
                      <m:t>𝐹</m:t>
                    </m:r>
                  </m:oMath>
                </a14:m>
                <a:r>
                  <a:rPr lang="en-GB" altLang="en-US" sz="2000" dirty="0" smtClean="0"/>
                  <a:t> by performing model </a:t>
                </a:r>
                <a:r>
                  <a:rPr lang="en-GB" altLang="en-US" sz="2000" b="1" dirty="0" smtClean="0"/>
                  <a:t>estimation</a:t>
                </a:r>
                <a:r>
                  <a:rPr lang="en-GB" altLang="en-US" sz="2000" dirty="0" smtClean="0"/>
                  <a:t/>
                </a:r>
                <a:br>
                  <a:rPr lang="en-GB" altLang="en-US" sz="2000" dirty="0" smtClean="0"/>
                </a:br>
                <a:endParaRPr lang="en-GB" altLang="en-US" sz="2000" dirty="0" smtClean="0"/>
              </a:p>
              <a:p>
                <a:pPr eaLnBrk="1" hangingPunct="1"/>
                <a:r>
                  <a:rPr lang="en-GB" altLang="en-US" sz="2000" dirty="0" smtClean="0"/>
                  <a:t>If models differ only in their priors, we can compute </a:t>
                </a:r>
                <a14:m>
                  <m:oMath xmlns:m="http://schemas.openxmlformats.org/officeDocument/2006/math">
                    <m:r>
                      <a:rPr lang="en-GB" altLang="en-US" sz="2000" b="0" i="1" dirty="0" smtClean="0">
                        <a:latin typeface="Cambria Math" panose="02040503050406030204" pitchFamily="18" charset="0"/>
                      </a:rPr>
                      <m:t>𝐹</m:t>
                    </m:r>
                  </m:oMath>
                </a14:m>
                <a:r>
                  <a:rPr lang="en-GB" altLang="en-US" sz="2000" dirty="0" smtClean="0"/>
                  <a:t> rapidly using </a:t>
                </a:r>
                <a:r>
                  <a:rPr lang="en-GB" altLang="en-US" sz="2000" b="1" dirty="0" smtClean="0"/>
                  <a:t>Bayesian Model Reduction </a:t>
                </a:r>
                <a:r>
                  <a:rPr lang="en-GB" altLang="en-US" sz="2000" dirty="0" smtClean="0"/>
                  <a:t>(BMR)</a:t>
                </a:r>
              </a:p>
              <a:p>
                <a:pPr eaLnBrk="1" hangingPunct="1"/>
                <a:endParaRPr lang="en-GB" altLang="en-US" sz="2000" dirty="0"/>
              </a:p>
              <a:p>
                <a:pPr eaLnBrk="1" hangingPunct="1"/>
                <a:r>
                  <a:rPr lang="en-GB" altLang="en-US" sz="2000" dirty="0" smtClean="0"/>
                  <a:t>Models are compared using </a:t>
                </a:r>
                <a:r>
                  <a:rPr lang="en-GB" altLang="en-US" sz="2000" b="1" dirty="0" smtClean="0"/>
                  <a:t>Bayes rule </a:t>
                </a:r>
                <a:r>
                  <a:rPr lang="en-GB" altLang="en-US" sz="2000" dirty="0" smtClean="0"/>
                  <a:t>for models. Under equal priors for each model, this simplifies to the </a:t>
                </a:r>
                <a:r>
                  <a:rPr lang="en-GB" altLang="en-US" sz="2000" b="1" dirty="0" smtClean="0"/>
                  <a:t>log Bayes factor</a:t>
                </a:r>
                <a:r>
                  <a:rPr lang="en-GB" altLang="en-US" sz="2000" dirty="0" smtClean="0"/>
                  <a:t>.</a:t>
                </a:r>
                <a:br>
                  <a:rPr lang="en-GB" altLang="en-US" sz="2000" dirty="0" smtClean="0"/>
                </a:br>
                <a:endParaRPr lang="en-GB" altLang="en-US" sz="2000" dirty="0" smtClean="0"/>
              </a:p>
              <a:p>
                <a:pPr eaLnBrk="1" hangingPunct="1"/>
                <a:r>
                  <a:rPr lang="en-GB" altLang="en-US" sz="2000" dirty="0" smtClean="0"/>
                  <a:t>We can test hypotheses at the group level using the </a:t>
                </a:r>
                <a:r>
                  <a:rPr lang="en-GB" altLang="en-US" sz="2000" b="1" dirty="0" smtClean="0"/>
                  <a:t>Parametric Empirical Bayes (PEB) </a:t>
                </a:r>
                <a:r>
                  <a:rPr lang="en-GB" altLang="en-US" sz="2000" dirty="0" smtClean="0"/>
                  <a:t>framework.</a:t>
                </a:r>
              </a:p>
            </p:txBody>
          </p:sp>
        </mc:Choice>
        <mc:Fallback>
          <p:sp>
            <p:nvSpPr>
              <p:cNvPr id="33795" name="Content Placeholder 2"/>
              <p:cNvSpPr>
                <a:spLocks noGrp="1" noRot="1" noChangeAspect="1" noMove="1" noResize="1" noEditPoints="1" noAdjustHandles="1" noChangeArrowheads="1" noChangeShapeType="1" noTextEdit="1"/>
              </p:cNvSpPr>
              <p:nvPr>
                <p:ph idx="1"/>
              </p:nvPr>
            </p:nvSpPr>
            <p:spPr>
              <a:xfrm>
                <a:off x="330200" y="1700808"/>
                <a:ext cx="8489950" cy="4249737"/>
              </a:xfrm>
              <a:blipFill>
                <a:blip r:embed="rId2"/>
                <a:stretch>
                  <a:fillRect l="-646" t="-574"/>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30200" y="908050"/>
            <a:ext cx="8489950" cy="865188"/>
          </a:xfrm>
        </p:spPr>
        <p:txBody>
          <a:bodyPr/>
          <a:lstStyle/>
          <a:p>
            <a:pPr eaLnBrk="1" hangingPunct="1"/>
            <a:r>
              <a:rPr lang="en-GB" altLang="en-US" dirty="0" smtClean="0"/>
              <a:t>Further reading</a:t>
            </a:r>
          </a:p>
        </p:txBody>
      </p:sp>
      <p:sp>
        <p:nvSpPr>
          <p:cNvPr id="3" name="Content Placeholder 2"/>
          <p:cNvSpPr>
            <a:spLocks noGrp="1"/>
          </p:cNvSpPr>
          <p:nvPr>
            <p:ph idx="1"/>
          </p:nvPr>
        </p:nvSpPr>
        <p:spPr>
          <a:xfrm>
            <a:off x="330200" y="1988840"/>
            <a:ext cx="8489950" cy="4249738"/>
          </a:xfrm>
        </p:spPr>
        <p:txBody>
          <a:bodyPr/>
          <a:lstStyle/>
          <a:p>
            <a:pPr marL="0" indent="0" algn="ctr" eaLnBrk="1" hangingPunct="1">
              <a:buNone/>
              <a:defRPr/>
            </a:pPr>
            <a:r>
              <a:rPr lang="en-GB" sz="1400" b="1" dirty="0"/>
              <a:t>PEB tutorial: </a:t>
            </a:r>
            <a:r>
              <a:rPr lang="en-GB" sz="1400" b="1" dirty="0">
                <a:hlinkClick r:id="rId2"/>
              </a:rPr>
              <a:t>https://github.com/pzeidman/dcm-peb-example</a:t>
            </a:r>
            <a:endParaRPr lang="en-GB" sz="1400" b="1" dirty="0"/>
          </a:p>
          <a:p>
            <a:pPr marL="0" indent="0" eaLnBrk="1" hangingPunct="1">
              <a:buFontTx/>
              <a:buNone/>
              <a:defRPr/>
            </a:pPr>
            <a:endParaRPr lang="en-GB" sz="1400" dirty="0" smtClean="0">
              <a:solidFill>
                <a:schemeClr val="accent6">
                  <a:lumMod val="75000"/>
                </a:schemeClr>
              </a:solidFill>
            </a:endParaRPr>
          </a:p>
          <a:p>
            <a:pPr marL="0" indent="0" eaLnBrk="1" hangingPunct="1">
              <a:buFontTx/>
              <a:buNone/>
              <a:defRPr/>
            </a:pPr>
            <a:endParaRPr lang="en-GB" sz="1400" b="1" dirty="0" smtClean="0">
              <a:solidFill>
                <a:schemeClr val="accent6">
                  <a:lumMod val="75000"/>
                </a:schemeClr>
              </a:solidFill>
            </a:endParaRPr>
          </a:p>
          <a:p>
            <a:pPr marL="0" indent="0" eaLnBrk="1" hangingPunct="1">
              <a:buFontTx/>
              <a:buNone/>
              <a:defRPr/>
            </a:pPr>
            <a:endParaRPr lang="en-GB" sz="1400" b="1" dirty="0">
              <a:solidFill>
                <a:schemeClr val="accent6">
                  <a:lumMod val="75000"/>
                </a:schemeClr>
              </a:solidFill>
            </a:endParaRPr>
          </a:p>
          <a:p>
            <a:pPr marL="0" indent="0" eaLnBrk="1" hangingPunct="1">
              <a:buFontTx/>
              <a:buNone/>
              <a:defRPr/>
            </a:pPr>
            <a:endParaRPr lang="en-GB" sz="1400" b="1" dirty="0" smtClean="0">
              <a:solidFill>
                <a:schemeClr val="accent6">
                  <a:lumMod val="75000"/>
                </a:schemeClr>
              </a:solidFill>
            </a:endParaRPr>
          </a:p>
          <a:p>
            <a:pPr marL="0" indent="0" eaLnBrk="1" hangingPunct="1">
              <a:buFontTx/>
              <a:buNone/>
              <a:defRPr/>
            </a:pPr>
            <a:r>
              <a:rPr lang="en-GB" sz="1400" b="1" dirty="0" smtClean="0">
                <a:solidFill>
                  <a:schemeClr val="accent6">
                    <a:lumMod val="75000"/>
                  </a:schemeClr>
                </a:solidFill>
              </a:rPr>
              <a:t>Free energy:</a:t>
            </a:r>
            <a:endParaRPr lang="en-GB" sz="1400" dirty="0" smtClean="0">
              <a:solidFill>
                <a:schemeClr val="accent6">
                  <a:lumMod val="75000"/>
                </a:schemeClr>
              </a:solidFill>
            </a:endParaRPr>
          </a:p>
          <a:p>
            <a:pPr marL="0" indent="0" eaLnBrk="1" hangingPunct="1">
              <a:buFontTx/>
              <a:buNone/>
              <a:defRPr/>
            </a:pPr>
            <a:r>
              <a:rPr lang="en-GB" sz="1400" dirty="0" smtClean="0"/>
              <a:t>Penny, W.D., 2012. </a:t>
            </a:r>
            <a:r>
              <a:rPr lang="en-GB" sz="1400" b="1" dirty="0" smtClean="0"/>
              <a:t>Comparing dynamic causal models using AIC, BIC and free energy</a:t>
            </a:r>
            <a:r>
              <a:rPr lang="en-GB" sz="1400" dirty="0" smtClean="0"/>
              <a:t>. </a:t>
            </a:r>
            <a:r>
              <a:rPr lang="en-GB" sz="1400" dirty="0" err="1" smtClean="0"/>
              <a:t>Neuroimage</a:t>
            </a:r>
            <a:r>
              <a:rPr lang="en-GB" sz="1400" dirty="0" smtClean="0"/>
              <a:t>, 59(1), pp.319-330.</a:t>
            </a:r>
          </a:p>
          <a:p>
            <a:pPr marL="0" indent="0" eaLnBrk="1" hangingPunct="1">
              <a:buFontTx/>
              <a:buNone/>
              <a:defRPr/>
            </a:pPr>
            <a:endParaRPr lang="en-GB" sz="1400" dirty="0" smtClean="0"/>
          </a:p>
          <a:p>
            <a:pPr marL="0" indent="0" eaLnBrk="1" hangingPunct="1">
              <a:buFontTx/>
              <a:buNone/>
              <a:defRPr/>
            </a:pPr>
            <a:r>
              <a:rPr lang="en-GB" sz="1400" b="1" dirty="0" smtClean="0">
                <a:solidFill>
                  <a:schemeClr val="accent6">
                    <a:lumMod val="75000"/>
                  </a:schemeClr>
                </a:solidFill>
              </a:rPr>
              <a:t>Parametric Empirical Bayes (PEB):</a:t>
            </a:r>
          </a:p>
          <a:p>
            <a:pPr marL="0" indent="0" eaLnBrk="1" hangingPunct="1">
              <a:buFontTx/>
              <a:buNone/>
              <a:defRPr/>
            </a:pPr>
            <a:r>
              <a:rPr lang="en-GB" sz="1400" dirty="0" smtClean="0"/>
              <a:t>Friston, K.J., Litvak, V., Oswal, A., Razi, A., Stephan, K.E., van Wijk, B.C., Ziegler, G. and Zeidman, P., 2015. </a:t>
            </a:r>
            <a:r>
              <a:rPr lang="en-GB" sz="1400" b="1" dirty="0" smtClean="0"/>
              <a:t>Bayesian model reduction and empirical Bayes for group (DCM) studies</a:t>
            </a:r>
            <a:r>
              <a:rPr lang="en-GB" sz="1400" dirty="0" smtClean="0"/>
              <a:t>. </a:t>
            </a:r>
            <a:r>
              <a:rPr lang="en-GB" sz="1400" i="1" dirty="0" smtClean="0"/>
              <a:t>NeuroImage</a:t>
            </a:r>
            <a:r>
              <a:rPr lang="en-GB" sz="1400" dirty="0" smtClean="0"/>
              <a:t>.</a:t>
            </a:r>
          </a:p>
          <a:p>
            <a:pPr marL="0" indent="0" eaLnBrk="1" hangingPunct="1">
              <a:buFontTx/>
              <a:buNone/>
              <a:defRPr/>
            </a:pPr>
            <a:endParaRPr lang="en-GB" sz="1400" dirty="0" smtClean="0"/>
          </a:p>
          <a:p>
            <a:pPr marL="0" indent="0" eaLnBrk="1" hangingPunct="1">
              <a:buFontTx/>
              <a:buNone/>
              <a:defRPr/>
            </a:pPr>
            <a:r>
              <a:rPr lang="en-GB" sz="1400" dirty="0" smtClean="0"/>
              <a:t>Thanks to Will Penny for his lecture notes: </a:t>
            </a:r>
            <a:r>
              <a:rPr lang="en-GB" sz="1400" dirty="0" smtClean="0">
                <a:solidFill>
                  <a:schemeClr val="accent6">
                    <a:lumMod val="50000"/>
                  </a:schemeClr>
                </a:solidFill>
                <a:hlinkClick r:id="rId3"/>
              </a:rPr>
              <a:t>http://www.fil.ion.ucl.ac.uk/~wpenny/</a:t>
            </a:r>
            <a:r>
              <a:rPr lang="en-GB" sz="1400" dirty="0" smtClean="0">
                <a:solidFill>
                  <a:schemeClr val="accent6">
                    <a:lumMod val="50000"/>
                  </a:schemeClr>
                </a:solidFill>
              </a:rPr>
              <a:t> </a:t>
            </a:r>
          </a:p>
        </p:txBody>
      </p:sp>
      <p:pic>
        <p:nvPicPr>
          <p:cNvPr id="34820" name="Picture 3" descr="wtvm0504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6165850"/>
            <a:ext cx="1670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35696" y="1837204"/>
            <a:ext cx="5472608"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GB" altLang="en-US" smtClean="0"/>
              <a:t>extras</a:t>
            </a:r>
          </a:p>
        </p:txBody>
      </p:sp>
      <p:sp>
        <p:nvSpPr>
          <p:cNvPr id="35843" name="Text Placeholder 4"/>
          <p:cNvSpPr>
            <a:spLocks noGrp="1"/>
          </p:cNvSpPr>
          <p:nvPr>
            <p:ph type="body" idx="1"/>
          </p:nvPr>
        </p:nvSpPr>
        <p:spPr/>
        <p:txBody>
          <a:bodyPr/>
          <a:lstStyle/>
          <a:p>
            <a:endParaRPr lang="en-GB"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330200" y="692150"/>
            <a:ext cx="8489950" cy="649288"/>
          </a:xfrm>
        </p:spPr>
        <p:txBody>
          <a:bodyPr/>
          <a:lstStyle/>
          <a:p>
            <a:pPr eaLnBrk="1" hangingPunct="1"/>
            <a:r>
              <a:rPr lang="en-GB" altLang="en-US" smtClean="0"/>
              <a:t>Fixed effects (FFX)</a:t>
            </a:r>
          </a:p>
        </p:txBody>
      </p:sp>
      <p:pic>
        <p:nvPicPr>
          <p:cNvPr id="23555" name="Picture 2" descr="http://ars.els-cdn.com/content/image/1-s2.0-S1053811909002638-gr2.jpg"/>
          <p:cNvPicPr>
            <a:picLocks noChangeAspect="1" noChangeArrowheads="1"/>
          </p:cNvPicPr>
          <p:nvPr/>
        </p:nvPicPr>
        <p:blipFill>
          <a:blip r:embed="rId2">
            <a:extLst>
              <a:ext uri="{28A0092B-C50C-407E-A947-70E740481C1C}">
                <a14:useLocalDpi xmlns:a14="http://schemas.microsoft.com/office/drawing/2010/main" val="0"/>
              </a:ext>
            </a:extLst>
          </a:blip>
          <a:srcRect t="5728"/>
          <a:stretch>
            <a:fillRect/>
          </a:stretch>
        </p:blipFill>
        <p:spPr bwMode="auto">
          <a:xfrm>
            <a:off x="395288" y="1470025"/>
            <a:ext cx="43291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5066724" y="2072434"/>
            <a:ext cx="2952988" cy="778868"/>
          </a:xfrm>
          <a:prstGeom prst="rect">
            <a:avLst/>
          </a:prstGeom>
          <a:blipFill rotWithShape="0">
            <a:blip r:embed="rId3"/>
            <a:stretch>
              <a:fillRect/>
            </a:stretch>
          </a:blipFill>
        </p:spPr>
        <p:txBody>
          <a:bodyPr/>
          <a:lstStyle/>
          <a:p>
            <a:pPr>
              <a:defRPr/>
            </a:pPr>
            <a:r>
              <a:rPr lang="en-GB">
                <a:noFill/>
              </a:rPr>
              <a:t> </a:t>
            </a:r>
          </a:p>
        </p:txBody>
      </p:sp>
      <p:sp>
        <p:nvSpPr>
          <p:cNvPr id="7" name="TextBox 6"/>
          <p:cNvSpPr txBox="1">
            <a:spLocks noRot="1" noChangeAspect="1" noMove="1" noResize="1" noEditPoints="1" noAdjustHandles="1" noChangeArrowheads="1" noChangeShapeType="1" noTextEdit="1"/>
          </p:cNvSpPr>
          <p:nvPr/>
        </p:nvSpPr>
        <p:spPr>
          <a:xfrm>
            <a:off x="5666513" y="4005064"/>
            <a:ext cx="1672317" cy="778868"/>
          </a:xfrm>
          <a:prstGeom prst="rect">
            <a:avLst/>
          </a:prstGeom>
          <a:blipFill rotWithShape="0">
            <a:blip r:embed="rId4"/>
            <a:stretch>
              <a:fillRect/>
            </a:stretch>
          </a:blipFill>
        </p:spPr>
        <p:txBody>
          <a:bodyPr/>
          <a:lstStyle/>
          <a:p>
            <a:pPr>
              <a:defRPr/>
            </a:pPr>
            <a:r>
              <a:rPr lang="en-GB">
                <a:noFill/>
              </a:rPr>
              <a:t> </a:t>
            </a:r>
          </a:p>
        </p:txBody>
      </p:sp>
      <p:sp>
        <p:nvSpPr>
          <p:cNvPr id="10" name="TextBox 9"/>
          <p:cNvSpPr txBox="1">
            <a:spLocks noChangeArrowheads="1"/>
          </p:cNvSpPr>
          <p:nvPr/>
        </p:nvSpPr>
        <p:spPr bwMode="auto">
          <a:xfrm>
            <a:off x="4932363" y="1470025"/>
            <a:ext cx="369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FFX summary of the log evidence:</a:t>
            </a:r>
          </a:p>
        </p:txBody>
      </p:sp>
      <p:sp>
        <p:nvSpPr>
          <p:cNvPr id="12" name="TextBox 11"/>
          <p:cNvSpPr txBox="1">
            <a:spLocks noChangeArrowheads="1"/>
          </p:cNvSpPr>
          <p:nvPr/>
        </p:nvSpPr>
        <p:spPr bwMode="auto">
          <a:xfrm>
            <a:off x="4999038" y="3430588"/>
            <a:ext cx="300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Group Bayes Factor (GBF):</a:t>
            </a:r>
          </a:p>
        </p:txBody>
      </p:sp>
      <p:sp>
        <p:nvSpPr>
          <p:cNvPr id="11" name="Rectangle 10"/>
          <p:cNvSpPr/>
          <p:nvPr/>
        </p:nvSpPr>
        <p:spPr>
          <a:xfrm>
            <a:off x="6156325" y="6453188"/>
            <a:ext cx="2860675" cy="307975"/>
          </a:xfrm>
          <a:prstGeom prst="rect">
            <a:avLst/>
          </a:prstGeom>
        </p:spPr>
        <p:txBody>
          <a:bodyPr wrap="none">
            <a:spAutoFit/>
          </a:bodyPr>
          <a:lstStyle/>
          <a:p>
            <a:pPr eaLnBrk="1" hangingPunct="1">
              <a:defRPr/>
            </a:pPr>
            <a:r>
              <a:rPr lang="en-GB" sz="1400" dirty="0">
                <a:solidFill>
                  <a:schemeClr val="tx1">
                    <a:lumMod val="50000"/>
                    <a:lumOff val="50000"/>
                  </a:schemeClr>
                </a:solidFill>
              </a:rPr>
              <a:t>Stephan et al., </a:t>
            </a:r>
            <a:r>
              <a:rPr lang="en-GB" sz="1400" dirty="0" err="1">
                <a:solidFill>
                  <a:schemeClr val="tx1">
                    <a:lumMod val="50000"/>
                    <a:lumOff val="50000"/>
                  </a:schemeClr>
                </a:solidFill>
              </a:rPr>
              <a:t>Neuroimage</a:t>
            </a:r>
            <a:r>
              <a:rPr lang="en-GB" sz="1400" dirty="0">
                <a:solidFill>
                  <a:schemeClr val="tx1">
                    <a:lumMod val="50000"/>
                    <a:lumOff val="50000"/>
                  </a:schemeClr>
                </a:solidFill>
              </a:rPr>
              <a:t>, 2009</a:t>
            </a:r>
          </a:p>
        </p:txBody>
      </p:sp>
      <p:sp>
        <p:nvSpPr>
          <p:cNvPr id="2" name="TextBox 1"/>
          <p:cNvSpPr txBox="1">
            <a:spLocks noRot="1" noChangeAspect="1" noMove="1" noResize="1" noEditPoints="1" noAdjustHandles="1" noChangeArrowheads="1" noChangeShapeType="1" noTextEdit="1"/>
          </p:cNvSpPr>
          <p:nvPr/>
        </p:nvSpPr>
        <p:spPr>
          <a:xfrm>
            <a:off x="5334484" y="5116168"/>
            <a:ext cx="2335832" cy="778868"/>
          </a:xfrm>
          <a:prstGeom prst="rect">
            <a:avLst/>
          </a:prstGeom>
          <a:blipFill rotWithShape="0">
            <a:blip r:embed="rId5"/>
            <a:stretch>
              <a:fillRect/>
            </a:stretch>
          </a:blipFill>
        </p:spPr>
        <p:txBody>
          <a:bodyPr/>
          <a:lstStyle/>
          <a:p>
            <a:r>
              <a:rPr lang="en-GB">
                <a:noFill/>
              </a:rPr>
              <a:t> </a:t>
            </a:r>
          </a:p>
        </p:txBody>
      </p:sp>
    </p:spTree>
    <p:extLst>
      <p:ext uri="{BB962C8B-B14F-4D97-AF65-F5344CB8AC3E}">
        <p14:creationId xmlns:p14="http://schemas.microsoft.com/office/powerpoint/2010/main" val="1543021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ars.els-cdn.com/content/image/1-s2.0-S1053811909002638-g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412875"/>
            <a:ext cx="54356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3"/>
          <p:cNvSpPr>
            <a:spLocks noGrp="1"/>
          </p:cNvSpPr>
          <p:nvPr>
            <p:ph type="title"/>
          </p:nvPr>
        </p:nvSpPr>
        <p:spPr>
          <a:xfrm>
            <a:off x="330200" y="692150"/>
            <a:ext cx="8489950" cy="649288"/>
          </a:xfrm>
        </p:spPr>
        <p:txBody>
          <a:bodyPr/>
          <a:lstStyle/>
          <a:p>
            <a:pPr eaLnBrk="1" hangingPunct="1"/>
            <a:r>
              <a:rPr lang="en-GB" altLang="en-US" smtClean="0"/>
              <a:t>Fixed effects (FFX)</a:t>
            </a:r>
          </a:p>
        </p:txBody>
      </p:sp>
      <p:sp>
        <p:nvSpPr>
          <p:cNvPr id="12" name="TextBox 11"/>
          <p:cNvSpPr txBox="1">
            <a:spLocks noChangeArrowheads="1"/>
          </p:cNvSpPr>
          <p:nvPr/>
        </p:nvSpPr>
        <p:spPr bwMode="auto">
          <a:xfrm>
            <a:off x="1855788" y="5084763"/>
            <a:ext cx="5730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1800"/>
              <a:t>11 out of 12 subjects favour model 1</a:t>
            </a:r>
          </a:p>
          <a:p>
            <a:pPr eaLnBrk="1" hangingPunct="1">
              <a:spcBef>
                <a:spcPct val="0"/>
              </a:spcBef>
            </a:pPr>
            <a:r>
              <a:rPr lang="en-GB" altLang="en-US" sz="1800"/>
              <a:t>GBF = 15 (in favour of model 2).</a:t>
            </a:r>
          </a:p>
          <a:p>
            <a:pPr eaLnBrk="1" hangingPunct="1">
              <a:spcBef>
                <a:spcPct val="0"/>
              </a:spcBef>
            </a:pPr>
            <a:r>
              <a:rPr lang="en-GB" altLang="en-US" sz="1800"/>
              <a:t>So the FFX inference disagrees with most subjects.</a:t>
            </a:r>
          </a:p>
        </p:txBody>
      </p:sp>
      <p:sp>
        <p:nvSpPr>
          <p:cNvPr id="9" name="Rectangle 8"/>
          <p:cNvSpPr/>
          <p:nvPr/>
        </p:nvSpPr>
        <p:spPr>
          <a:xfrm>
            <a:off x="6156325" y="6453188"/>
            <a:ext cx="2860675" cy="307975"/>
          </a:xfrm>
          <a:prstGeom prst="rect">
            <a:avLst/>
          </a:prstGeom>
        </p:spPr>
        <p:txBody>
          <a:bodyPr wrap="none">
            <a:spAutoFit/>
          </a:bodyPr>
          <a:lstStyle/>
          <a:p>
            <a:pPr eaLnBrk="1" hangingPunct="1">
              <a:defRPr/>
            </a:pPr>
            <a:r>
              <a:rPr lang="en-GB" sz="1400" dirty="0">
                <a:solidFill>
                  <a:schemeClr val="tx1">
                    <a:lumMod val="50000"/>
                    <a:lumOff val="50000"/>
                  </a:schemeClr>
                </a:solidFill>
              </a:rPr>
              <a:t>Stephan et al., </a:t>
            </a:r>
            <a:r>
              <a:rPr lang="en-GB" sz="1400" dirty="0" err="1">
                <a:solidFill>
                  <a:schemeClr val="tx1">
                    <a:lumMod val="50000"/>
                    <a:lumOff val="50000"/>
                  </a:schemeClr>
                </a:solidFill>
              </a:rPr>
              <a:t>Neuroimage</a:t>
            </a:r>
            <a:r>
              <a:rPr lang="en-GB" sz="1400" dirty="0">
                <a:solidFill>
                  <a:schemeClr val="tx1">
                    <a:lumMod val="50000"/>
                    <a:lumOff val="50000"/>
                  </a:schemeClr>
                </a:solidFill>
              </a:rPr>
              <a:t>, 2009</a:t>
            </a:r>
          </a:p>
        </p:txBody>
      </p:sp>
    </p:spTree>
    <p:extLst>
      <p:ext uri="{BB962C8B-B14F-4D97-AF65-F5344CB8AC3E}">
        <p14:creationId xmlns:p14="http://schemas.microsoft.com/office/powerpoint/2010/main" val="2450941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14" descr="brain.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2636912"/>
            <a:ext cx="2533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1112639" y="2939806"/>
            <a:ext cx="1382167" cy="40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20"/>
          <p:cNvGrpSpPr>
            <a:grpSpLocks/>
          </p:cNvGrpSpPr>
          <p:nvPr/>
        </p:nvGrpSpPr>
        <p:grpSpPr bwMode="auto">
          <a:xfrm>
            <a:off x="5930702" y="2608337"/>
            <a:ext cx="2159000" cy="1946275"/>
            <a:chOff x="3727" y="1824"/>
            <a:chExt cx="1361" cy="1225"/>
          </a:xfrm>
        </p:grpSpPr>
        <p:pic>
          <p:nvPicPr>
            <p:cNvPr id="3"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4"/>
            <p:cNvSpPr>
              <a:spLocks/>
            </p:cNvSpPr>
            <p:nvPr/>
          </p:nvSpPr>
          <p:spPr bwMode="auto">
            <a:xfrm>
              <a:off x="4450" y="1824"/>
              <a:ext cx="638" cy="1011"/>
            </a:xfrm>
            <a:custGeom>
              <a:avLst/>
              <a:gdLst>
                <a:gd name="T0" fmla="*/ 0 w 2268"/>
                <a:gd name="T1" fmla="*/ 1 h 2562"/>
                <a:gd name="T2" fmla="*/ 0 w 2268"/>
                <a:gd name="T3" fmla="*/ 1 h 2562"/>
                <a:gd name="T4" fmla="*/ 0 w 2268"/>
                <a:gd name="T5" fmla="*/ 1 h 2562"/>
                <a:gd name="T6" fmla="*/ 0 w 2268"/>
                <a:gd name="T7" fmla="*/ 1 h 2562"/>
                <a:gd name="T8" fmla="*/ 0 w 2268"/>
                <a:gd name="T9" fmla="*/ 0 h 2562"/>
                <a:gd name="T10" fmla="*/ 0 w 2268"/>
                <a:gd name="T11" fmla="*/ 1 h 2562"/>
                <a:gd name="T12" fmla="*/ 0 w 2268"/>
                <a:gd name="T13" fmla="*/ 1 h 2562"/>
                <a:gd name="T14" fmla="*/ 0 w 2268"/>
                <a:gd name="T15" fmla="*/ 1 h 2562"/>
                <a:gd name="T16" fmla="*/ 0 w 2268"/>
                <a:gd name="T17" fmla="*/ 1 h 2562"/>
                <a:gd name="T18" fmla="*/ 0 w 2268"/>
                <a:gd name="T19" fmla="*/ 1 h 2562"/>
                <a:gd name="T20" fmla="*/ 0 w 2268"/>
                <a:gd name="T21" fmla="*/ 1 h 2562"/>
                <a:gd name="T22" fmla="*/ 0 w 2268"/>
                <a:gd name="T23" fmla="*/ 1 h 2562"/>
                <a:gd name="T24" fmla="*/ 0 w 2268"/>
                <a:gd name="T25" fmla="*/ 0 h 2562"/>
                <a:gd name="T26" fmla="*/ 0 w 2268"/>
                <a:gd name="T27" fmla="*/ 2 h 2562"/>
                <a:gd name="T28" fmla="*/ 0 w 2268"/>
                <a:gd name="T29" fmla="*/ 1 h 2562"/>
                <a:gd name="T30" fmla="*/ 0 w 2268"/>
                <a:gd name="T31" fmla="*/ 1 h 2562"/>
                <a:gd name="T32" fmla="*/ 0 w 2268"/>
                <a:gd name="T33" fmla="*/ 0 h 2562"/>
                <a:gd name="T34" fmla="*/ 0 w 2268"/>
                <a:gd name="T35" fmla="*/ 1 h 2562"/>
                <a:gd name="T36" fmla="*/ 0 w 2268"/>
                <a:gd name="T37" fmla="*/ 1 h 2562"/>
                <a:gd name="T38" fmla="*/ 0 w 2268"/>
                <a:gd name="T39" fmla="*/ 1 h 2562"/>
                <a:gd name="T40" fmla="*/ 0 w 2268"/>
                <a:gd name="T41" fmla="*/ 1 h 2562"/>
                <a:gd name="T42" fmla="*/ 0 w 2268"/>
                <a:gd name="T43" fmla="*/ 1 h 2562"/>
                <a:gd name="T44" fmla="*/ 0 w 2268"/>
                <a:gd name="T45" fmla="*/ 1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5" name="AutoShape 17"/>
          <p:cNvCxnSpPr>
            <a:cxnSpLocks noChangeShapeType="1"/>
          </p:cNvCxnSpPr>
          <p:nvPr/>
        </p:nvCxnSpPr>
        <p:spPr bwMode="auto">
          <a:xfrm rot="5400000" flipV="1">
            <a:off x="4486077" y="249312"/>
            <a:ext cx="130175" cy="4733925"/>
          </a:xfrm>
          <a:prstGeom prst="curvedConnector3">
            <a:avLst>
              <a:gd name="adj1" fmla="val -666269"/>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6" name="Text Box 26"/>
          <p:cNvSpPr txBox="1">
            <a:spLocks noChangeArrowheads="1"/>
          </p:cNvSpPr>
          <p:nvPr/>
        </p:nvSpPr>
        <p:spPr bwMode="auto">
          <a:xfrm>
            <a:off x="4067943" y="2144271"/>
            <a:ext cx="1223412" cy="36933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Likelihood</a:t>
            </a:r>
            <a:endParaRPr lang="en-GB" dirty="0">
              <a:solidFill>
                <a:srgbClr val="CC6600"/>
              </a:solidFill>
              <a:latin typeface="+mn-lt"/>
              <a:ea typeface="MS PGothic" pitchFamily="34" charset="-128"/>
              <a:cs typeface="ＭＳ Ｐゴシック" charset="0"/>
            </a:endParaRPr>
          </a:p>
        </p:txBody>
      </p:sp>
      <p:cxnSp>
        <p:nvCxnSpPr>
          <p:cNvPr id="8" name="AutoShape 19"/>
          <p:cNvCxnSpPr>
            <a:cxnSpLocks noChangeShapeType="1"/>
          </p:cNvCxnSpPr>
          <p:nvPr/>
        </p:nvCxnSpPr>
        <p:spPr bwMode="auto">
          <a:xfrm rot="16200000" flipV="1">
            <a:off x="4530527" y="2167012"/>
            <a:ext cx="41275" cy="4733925"/>
          </a:xfrm>
          <a:prstGeom prst="curvedConnector3">
            <a:avLst>
              <a:gd name="adj1" fmla="val -2148005"/>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grpSp>
        <p:nvGrpSpPr>
          <p:cNvPr id="10" name="Grouper 18"/>
          <p:cNvGrpSpPr>
            <a:grpSpLocks/>
          </p:cNvGrpSpPr>
          <p:nvPr/>
        </p:nvGrpSpPr>
        <p:grpSpPr bwMode="auto">
          <a:xfrm>
            <a:off x="755452" y="3270325"/>
            <a:ext cx="2000250" cy="928688"/>
            <a:chOff x="741748" y="2662838"/>
            <a:chExt cx="2000450" cy="929278"/>
          </a:xfrm>
        </p:grpSpPr>
        <p:sp>
          <p:nvSpPr>
            <p:cNvPr id="11" name="Ellipse 19"/>
            <p:cNvSpPr/>
            <p:nvPr/>
          </p:nvSpPr>
          <p:spPr>
            <a:xfrm>
              <a:off x="1670528" y="3234701"/>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2" name="Ellipse 20"/>
            <p:cNvSpPr/>
            <p:nvPr/>
          </p:nvSpPr>
          <p:spPr>
            <a:xfrm>
              <a:off x="741748" y="3520633"/>
              <a:ext cx="71444"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3" name="Ellipse 21"/>
            <p:cNvSpPr/>
            <p:nvPr/>
          </p:nvSpPr>
          <p:spPr>
            <a:xfrm>
              <a:off x="1098971" y="2805803"/>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4" name="Ellipse 22"/>
            <p:cNvSpPr/>
            <p:nvPr/>
          </p:nvSpPr>
          <p:spPr>
            <a:xfrm>
              <a:off x="2670753" y="2662838"/>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grpSp>
      <p:sp>
        <p:nvSpPr>
          <p:cNvPr id="23" name="Text Box 26"/>
          <p:cNvSpPr txBox="1">
            <a:spLocks noChangeArrowheads="1"/>
          </p:cNvSpPr>
          <p:nvPr/>
        </p:nvSpPr>
        <p:spPr bwMode="auto">
          <a:xfrm>
            <a:off x="3271068" y="991513"/>
            <a:ext cx="2547492" cy="461665"/>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rgbClr val="00B050"/>
                </a:solidFill>
                <a:latin typeface="+mn-lt"/>
                <a:ea typeface="MS PGothic" pitchFamily="34" charset="-128"/>
                <a:cs typeface="ＭＳ Ｐゴシック" charset="0"/>
              </a:rPr>
              <a:t>Forward Problem</a:t>
            </a:r>
            <a:endParaRPr lang="en-GB" sz="2400" dirty="0">
              <a:solidFill>
                <a:srgbClr val="00B050"/>
              </a:solidFill>
              <a:latin typeface="+mn-lt"/>
              <a:ea typeface="MS PGothic" pitchFamily="34" charset="-128"/>
              <a:cs typeface="ＭＳ Ｐゴシック" charset="0"/>
            </a:endParaRPr>
          </a:p>
        </p:txBody>
      </p:sp>
      <p:sp>
        <p:nvSpPr>
          <p:cNvPr id="24" name="Text Box 26"/>
          <p:cNvSpPr txBox="1">
            <a:spLocks noChangeArrowheads="1"/>
          </p:cNvSpPr>
          <p:nvPr/>
        </p:nvSpPr>
        <p:spPr bwMode="auto">
          <a:xfrm>
            <a:off x="3308145" y="5654748"/>
            <a:ext cx="2427268" cy="461665"/>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rgbClr val="C00000"/>
                </a:solidFill>
                <a:latin typeface="+mn-lt"/>
                <a:ea typeface="MS PGothic" pitchFamily="34" charset="-128"/>
                <a:cs typeface="ＭＳ Ｐゴシック" charset="0"/>
              </a:rPr>
              <a:t>Inverse Problem</a:t>
            </a:r>
            <a:endParaRPr lang="en-GB" sz="2400" dirty="0">
              <a:solidFill>
                <a:srgbClr val="C00000"/>
              </a:solidFill>
              <a:latin typeface="+mn-lt"/>
              <a:ea typeface="MS PGothic" pitchFamily="34" charset="-128"/>
              <a:cs typeface="ＭＳ Ｐゴシック" charset="0"/>
            </a:endParaRPr>
          </a:p>
        </p:txBody>
      </p:sp>
      <p:sp>
        <p:nvSpPr>
          <p:cNvPr id="29" name="Text Box 26"/>
          <p:cNvSpPr txBox="1">
            <a:spLocks noChangeArrowheads="1"/>
          </p:cNvSpPr>
          <p:nvPr/>
        </p:nvSpPr>
        <p:spPr bwMode="auto">
          <a:xfrm>
            <a:off x="1130506" y="2966992"/>
            <a:ext cx="1109599" cy="307777"/>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1400" dirty="0" smtClean="0">
                <a:latin typeface="+mn-lt"/>
                <a:ea typeface="MS PGothic" pitchFamily="34" charset="-128"/>
                <a:cs typeface="ＭＳ Ｐゴシック" charset="0"/>
              </a:rPr>
              <a:t>Parameters</a:t>
            </a:r>
          </a:p>
        </p:txBody>
      </p:sp>
      <p:sp>
        <p:nvSpPr>
          <p:cNvPr id="30" name="Text Box 26"/>
          <p:cNvSpPr txBox="1">
            <a:spLocks noChangeArrowheads="1"/>
          </p:cNvSpPr>
          <p:nvPr/>
        </p:nvSpPr>
        <p:spPr bwMode="auto">
          <a:xfrm>
            <a:off x="836774" y="2242254"/>
            <a:ext cx="813043" cy="36933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Model</a:t>
            </a:r>
          </a:p>
        </p:txBody>
      </p:sp>
      <p:cxnSp>
        <p:nvCxnSpPr>
          <p:cNvPr id="32" name="Straight Arrow Connector 31"/>
          <p:cNvCxnSpPr>
            <a:stCxn id="12" idx="7"/>
          </p:cNvCxnSpPr>
          <p:nvPr/>
        </p:nvCxnSpPr>
        <p:spPr>
          <a:xfrm flipV="1">
            <a:off x="816427" y="3484637"/>
            <a:ext cx="296212" cy="6534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184077" y="3484637"/>
            <a:ext cx="500062" cy="35718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270670" y="3287469"/>
            <a:ext cx="1366604" cy="12573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3830" y="6566871"/>
            <a:ext cx="2433680" cy="261610"/>
          </a:xfrm>
          <a:prstGeom prst="rect">
            <a:avLst/>
          </a:prstGeom>
          <a:noFill/>
        </p:spPr>
        <p:txBody>
          <a:bodyPr wrap="none" rtlCol="0">
            <a:spAutoFit/>
          </a:bodyPr>
          <a:lstStyle/>
          <a:p>
            <a:r>
              <a:rPr lang="en-GB" sz="1100" dirty="0" smtClean="0">
                <a:solidFill>
                  <a:schemeClr val="tx1">
                    <a:lumMod val="50000"/>
                    <a:lumOff val="50000"/>
                  </a:schemeClr>
                </a:solidFill>
              </a:rPr>
              <a:t>Adapted from a slide by Rik Henson</a:t>
            </a:r>
            <a:endParaRPr lang="en-GB" sz="1100" dirty="0">
              <a:solidFill>
                <a:schemeClr val="tx1">
                  <a:lumMod val="50000"/>
                  <a:lumOff val="50000"/>
                </a:schemeClr>
              </a:solidFill>
            </a:endParaRPr>
          </a:p>
        </p:txBody>
      </p:sp>
      <p:sp>
        <p:nvSpPr>
          <p:cNvPr id="43" name="Rectangle 42"/>
          <p:cNvSpPr/>
          <p:nvPr/>
        </p:nvSpPr>
        <p:spPr>
          <a:xfrm>
            <a:off x="412031" y="4981707"/>
            <a:ext cx="1287532" cy="369332"/>
          </a:xfrm>
          <a:prstGeom prst="rect">
            <a:avLst/>
          </a:prstGeom>
        </p:spPr>
        <p:txBody>
          <a:bodyPr wrap="none">
            <a:spAutoFit/>
          </a:bodyPr>
          <a:lstStyle/>
          <a:p>
            <a:r>
              <a:rPr lang="en-GB" dirty="0" smtClean="0">
                <a:ea typeface="MS PGothic" pitchFamily="34" charset="-128"/>
                <a:cs typeface="ＭＳ Ｐゴシック" charset="0"/>
              </a:rPr>
              <a:t>With priors</a:t>
            </a:r>
            <a:endParaRPr lang="en-GB" dirty="0"/>
          </a:p>
        </p:txBody>
      </p:sp>
      <mc:AlternateContent xmlns:mc="http://schemas.openxmlformats.org/markup-compatibility/2006" xmlns:a14="http://schemas.microsoft.com/office/drawing/2010/main">
        <mc:Choice Requires="a14">
          <p:sp>
            <p:nvSpPr>
              <p:cNvPr id="44" name="TextBox 43"/>
              <p:cNvSpPr txBox="1"/>
              <p:nvPr/>
            </p:nvSpPr>
            <p:spPr>
              <a:xfrm>
                <a:off x="2218127" y="2958753"/>
                <a:ext cx="2223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𝜃</m:t>
                      </m:r>
                    </m:oMath>
                  </m:oMathPara>
                </a14:m>
                <a:endParaRPr lang="en-GB" sz="2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2218127" y="2958753"/>
                <a:ext cx="222304" cy="307777"/>
              </a:xfrm>
              <a:prstGeom prst="rect">
                <a:avLst/>
              </a:prstGeom>
              <a:blipFill>
                <a:blip r:embed="rId4"/>
                <a:stretch>
                  <a:fillRect l="-25000" r="-25000" b="-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597285" y="2261079"/>
                <a:ext cx="28969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𝑚</m:t>
                      </m:r>
                    </m:oMath>
                  </m:oMathPara>
                </a14:m>
                <a:endParaRPr lang="en-GB" sz="20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597285" y="2261079"/>
                <a:ext cx="289695" cy="307777"/>
              </a:xfrm>
              <a:prstGeom prst="rect">
                <a:avLst/>
              </a:prstGeom>
              <a:blipFill>
                <a:blip r:embed="rId5"/>
                <a:stretch>
                  <a:fillRect l="-8333" r="-8333"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684139" y="5003250"/>
                <a:ext cx="8806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𝑚</m:t>
                      </m:r>
                      <m:r>
                        <a:rPr lang="en-GB" sz="2000" b="0" i="1" smtClean="0">
                          <a:latin typeface="Cambria Math" panose="02040503050406030204" pitchFamily="18" charset="0"/>
                        </a:rPr>
                        <m:t>)</m:t>
                      </m:r>
                    </m:oMath>
                  </m:oMathPara>
                </a14:m>
                <a:endParaRPr lang="en-GB" sz="20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684139" y="5003250"/>
                <a:ext cx="880626" cy="307777"/>
              </a:xfrm>
              <a:prstGeom prst="rect">
                <a:avLst/>
              </a:prstGeom>
              <a:blipFill>
                <a:blip r:embed="rId6"/>
                <a:stretch>
                  <a:fillRect l="-6207" r="-8966" b="-4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111417" y="1773510"/>
                <a:ext cx="113646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𝑌</m:t>
                      </m:r>
                      <m:r>
                        <a:rPr lang="en-GB" sz="2000" b="0" i="1" smtClean="0">
                          <a:latin typeface="Cambria Math" panose="02040503050406030204" pitchFamily="18" charset="0"/>
                        </a:rPr>
                        <m:t>|</m:t>
                      </m:r>
                      <m:r>
                        <a:rPr lang="en-GB" sz="2000" b="0" i="1" smtClean="0">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𝑚</m:t>
                      </m:r>
                      <m:r>
                        <a:rPr lang="en-GB" sz="2000" b="0" i="1" smtClean="0">
                          <a:latin typeface="Cambria Math" panose="02040503050406030204" pitchFamily="18" charset="0"/>
                        </a:rPr>
                        <m:t>)</m:t>
                      </m:r>
                    </m:oMath>
                  </m:oMathPara>
                </a14:m>
                <a:endParaRPr lang="en-GB" sz="20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111417" y="1773510"/>
                <a:ext cx="1136465" cy="307777"/>
              </a:xfrm>
              <a:prstGeom prst="rect">
                <a:avLst/>
              </a:prstGeom>
              <a:blipFill>
                <a:blip r:embed="rId7"/>
                <a:stretch>
                  <a:fillRect l="-4278" r="-6417" b="-40000"/>
                </a:stretch>
              </a:blipFill>
            </p:spPr>
            <p:txBody>
              <a:bodyPr/>
              <a:lstStyle/>
              <a:p>
                <a:r>
                  <a:rPr lang="en-GB">
                    <a:noFill/>
                  </a:rPr>
                  <a:t> </a:t>
                </a:r>
              </a:p>
            </p:txBody>
          </p:sp>
        </mc:Fallback>
      </mc:AlternateContent>
      <p:grpSp>
        <p:nvGrpSpPr>
          <p:cNvPr id="50" name="Group 49"/>
          <p:cNvGrpSpPr/>
          <p:nvPr/>
        </p:nvGrpSpPr>
        <p:grpSpPr>
          <a:xfrm>
            <a:off x="3308145" y="4479473"/>
            <a:ext cx="3055938" cy="677665"/>
            <a:chOff x="3074789" y="4273624"/>
            <a:chExt cx="3055938" cy="677665"/>
          </a:xfrm>
        </p:grpSpPr>
        <p:sp>
          <p:nvSpPr>
            <p:cNvPr id="7" name="Text Box 27"/>
            <p:cNvSpPr txBox="1">
              <a:spLocks noChangeArrowheads="1"/>
            </p:cNvSpPr>
            <p:nvPr/>
          </p:nvSpPr>
          <p:spPr bwMode="auto">
            <a:xfrm>
              <a:off x="3074789" y="4273624"/>
              <a:ext cx="3055938" cy="369888"/>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Posterior          Evidence</a:t>
              </a:r>
              <a:endParaRPr lang="en-GB" dirty="0">
                <a:solidFill>
                  <a:srgbClr val="CC6600"/>
                </a:solidFill>
                <a:latin typeface="+mn-lt"/>
                <a:ea typeface="MS PGothic" pitchFamily="34" charset="-128"/>
                <a:cs typeface="ＭＳ Ｐゴシック" charset="0"/>
              </a:endParaRPr>
            </a:p>
          </p:txBody>
        </p:sp>
        <mc:AlternateContent xmlns:mc="http://schemas.openxmlformats.org/markup-compatibility/2006" xmlns:a14="http://schemas.microsoft.com/office/drawing/2010/main">
          <mc:Choice Requires="a14">
            <p:sp>
              <p:nvSpPr>
                <p:cNvPr id="48" name="TextBox 47"/>
                <p:cNvSpPr txBox="1"/>
                <p:nvPr/>
              </p:nvSpPr>
              <p:spPr>
                <a:xfrm>
                  <a:off x="3096158" y="4643512"/>
                  <a:ext cx="113646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𝑌</m:t>
                        </m:r>
                        <m:r>
                          <a:rPr lang="en-GB" sz="2000" b="0" i="1" smtClean="0">
                            <a:latin typeface="Cambria Math" panose="02040503050406030204" pitchFamily="18" charset="0"/>
                          </a:rPr>
                          <m:t>,</m:t>
                        </m:r>
                        <m:r>
                          <a:rPr lang="en-GB" sz="2000" b="0" i="1" smtClean="0">
                            <a:latin typeface="Cambria Math" panose="02040503050406030204" pitchFamily="18" charset="0"/>
                          </a:rPr>
                          <m:t>𝑚</m:t>
                        </m:r>
                        <m:r>
                          <a:rPr lang="en-GB" sz="2000" b="0" i="1" smtClean="0">
                            <a:latin typeface="Cambria Math" panose="02040503050406030204" pitchFamily="18" charset="0"/>
                          </a:rPr>
                          <m:t>)</m:t>
                        </m:r>
                      </m:oMath>
                    </m:oMathPara>
                  </a14:m>
                  <a:endParaRPr lang="en-GB" sz="2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096158" y="4643512"/>
                  <a:ext cx="1136465" cy="307777"/>
                </a:xfrm>
                <a:prstGeom prst="rect">
                  <a:avLst/>
                </a:prstGeom>
                <a:blipFill>
                  <a:blip r:embed="rId8"/>
                  <a:stretch>
                    <a:fillRect l="-4278" r="-6417" b="-37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711889" y="4627965"/>
                  <a:ext cx="9029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𝑝</m:t>
                        </m:r>
                        <m:r>
                          <a:rPr lang="en-GB" sz="2000" b="0" i="1" smtClean="0">
                            <a:latin typeface="Cambria Math" panose="02040503050406030204" pitchFamily="18" charset="0"/>
                          </a:rPr>
                          <m:t>(</m:t>
                        </m:r>
                        <m:r>
                          <a:rPr lang="en-GB" sz="2000" b="0" i="1" smtClean="0">
                            <a:latin typeface="Cambria Math" panose="02040503050406030204" pitchFamily="18" charset="0"/>
                          </a:rPr>
                          <m:t>𝑌</m:t>
                        </m:r>
                        <m:r>
                          <a:rPr lang="en-GB" sz="2000" b="0" i="1" smtClean="0">
                            <a:latin typeface="Cambria Math" panose="02040503050406030204" pitchFamily="18" charset="0"/>
                          </a:rPr>
                          <m:t>|</m:t>
                        </m:r>
                        <m:r>
                          <a:rPr lang="en-GB" sz="2000" b="0" i="1" smtClean="0">
                            <a:latin typeface="Cambria Math" panose="02040503050406030204" pitchFamily="18" charset="0"/>
                          </a:rPr>
                          <m:t>𝑚</m:t>
                        </m:r>
                        <m:r>
                          <a:rPr lang="en-GB" sz="2000" b="0" i="1" smtClean="0">
                            <a:latin typeface="Cambria Math" panose="02040503050406030204" pitchFamily="18" charset="0"/>
                          </a:rPr>
                          <m:t>)</m:t>
                        </m:r>
                      </m:oMath>
                    </m:oMathPara>
                  </a14:m>
                  <a:endParaRPr lang="en-GB" sz="20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711889" y="4627965"/>
                  <a:ext cx="902939" cy="307777"/>
                </a:xfrm>
                <a:prstGeom prst="rect">
                  <a:avLst/>
                </a:prstGeom>
                <a:blipFill>
                  <a:blip r:embed="rId9"/>
                  <a:stretch>
                    <a:fillRect l="-5405" r="-8108" b="-400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1" name="Text Box 26"/>
              <p:cNvSpPr txBox="1">
                <a:spLocks noChangeArrowheads="1"/>
              </p:cNvSpPr>
              <p:nvPr/>
            </p:nvSpPr>
            <p:spPr bwMode="auto">
              <a:xfrm>
                <a:off x="7266571" y="2181855"/>
                <a:ext cx="885820" cy="36933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Data </a:t>
                </a:r>
                <a14:m>
                  <m:oMath xmlns:m="http://schemas.openxmlformats.org/officeDocument/2006/math">
                    <m:r>
                      <a:rPr lang="en-GB" i="1" dirty="0" smtClean="0">
                        <a:latin typeface="Cambria Math" panose="02040503050406030204" pitchFamily="18" charset="0"/>
                        <a:ea typeface="MS PGothic" pitchFamily="34" charset="-128"/>
                        <a:cs typeface="ＭＳ Ｐゴシック" charset="0"/>
                      </a:rPr>
                      <m:t>𝑌</m:t>
                    </m:r>
                  </m:oMath>
                </a14:m>
                <a:endParaRPr lang="en-GB" dirty="0" smtClean="0">
                  <a:latin typeface="+mn-lt"/>
                  <a:ea typeface="MS PGothic" pitchFamily="34" charset="-128"/>
                  <a:cs typeface="ＭＳ Ｐゴシック" charset="0"/>
                </a:endParaRPr>
              </a:p>
            </p:txBody>
          </p:sp>
        </mc:Choice>
        <mc:Fallback xmlns="">
          <p:sp>
            <p:nvSpPr>
              <p:cNvPr id="51" name="Text Box 26"/>
              <p:cNvSpPr txBox="1">
                <a:spLocks noRot="1" noChangeAspect="1" noMove="1" noResize="1" noEditPoints="1" noAdjustHandles="1" noChangeArrowheads="1" noChangeShapeType="1" noTextEdit="1"/>
              </p:cNvSpPr>
              <p:nvPr/>
            </p:nvSpPr>
            <p:spPr bwMode="auto">
              <a:xfrm>
                <a:off x="7266571" y="2181855"/>
                <a:ext cx="885820" cy="369332"/>
              </a:xfrm>
              <a:prstGeom prst="rect">
                <a:avLst/>
              </a:prstGeom>
              <a:blipFill>
                <a:blip r:embed="rId10"/>
                <a:stretch>
                  <a:fillRect l="-5517" t="-9836" b="-24590"/>
                </a:stretch>
              </a:blipFill>
              <a:ln>
                <a:noFill/>
              </a:ln>
              <a:extLst/>
            </p:spPr>
            <p:txBody>
              <a:bodyPr/>
              <a:lstStyle/>
              <a:p>
                <a:r>
                  <a:rPr lang="en-GB">
                    <a:noFill/>
                  </a:rPr>
                  <a:t> </a:t>
                </a:r>
              </a:p>
            </p:txBody>
          </p:sp>
        </mc:Fallback>
      </mc:AlternateContent>
    </p:spTree>
    <p:extLst>
      <p:ext uri="{BB962C8B-B14F-4D97-AF65-F5344CB8AC3E}">
        <p14:creationId xmlns:p14="http://schemas.microsoft.com/office/powerpoint/2010/main" val="31042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330200" y="692150"/>
            <a:ext cx="8489950" cy="649288"/>
          </a:xfrm>
        </p:spPr>
        <p:txBody>
          <a:bodyPr/>
          <a:lstStyle/>
          <a:p>
            <a:pPr eaLnBrk="1" hangingPunct="1"/>
            <a:r>
              <a:rPr lang="en-GB" altLang="en-US" smtClean="0"/>
              <a:t>Random effects (RFX)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1857375"/>
            <a:ext cx="28067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p:nvSpPr>
        <p:spPr>
          <a:xfrm>
            <a:off x="334963" y="1484313"/>
            <a:ext cx="5403850" cy="369887"/>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SPM estimates a hierarchical model with variables:</a:t>
            </a:r>
            <a:endParaRPr lang="en-GB" dirty="0">
              <a:solidFill>
                <a:schemeClr val="accent6">
                  <a:lumMod val="75000"/>
                </a:schemeClr>
              </a:solidFill>
            </a:endParaRPr>
          </a:p>
        </p:txBody>
      </p:sp>
      <p:sp>
        <p:nvSpPr>
          <p:cNvPr id="7" name="TextBox 5"/>
          <p:cNvSpPr txBox="1">
            <a:spLocks noRot="1" noChangeAspect="1" noMove="1" noResize="1" noEditPoints="1" noAdjustHandles="1" noChangeArrowheads="1" noChangeShapeType="1" noTextEdit="1"/>
          </p:cNvSpPr>
          <p:nvPr/>
        </p:nvSpPr>
        <p:spPr>
          <a:xfrm>
            <a:off x="334388" y="1916832"/>
            <a:ext cx="5472608" cy="923330"/>
          </a:xfrm>
          <a:prstGeom prst="rect">
            <a:avLst/>
          </a:prstGeom>
          <a:blipFill rotWithShape="0">
            <a:blip r:embed="rId3"/>
            <a:stretch>
              <a:fillRect t="-3289" b="-9211"/>
            </a:stretch>
          </a:blipFill>
        </p:spPr>
        <p:txBody>
          <a:bodyPr/>
          <a:lstStyle/>
          <a:p>
            <a:pPr>
              <a:defRPr/>
            </a:pPr>
            <a:r>
              <a:rPr lang="en-GB">
                <a:noFill/>
              </a:rPr>
              <a:t> </a:t>
            </a:r>
          </a:p>
        </p:txBody>
      </p:sp>
      <p:grpSp>
        <p:nvGrpSpPr>
          <p:cNvPr id="8" name="Group 7"/>
          <p:cNvGrpSpPr>
            <a:grpSpLocks/>
          </p:cNvGrpSpPr>
          <p:nvPr/>
        </p:nvGrpSpPr>
        <p:grpSpPr bwMode="auto">
          <a:xfrm>
            <a:off x="312738" y="3294063"/>
            <a:ext cx="6430962" cy="3094037"/>
            <a:chOff x="373444" y="3078252"/>
            <a:chExt cx="6430804" cy="3093920"/>
          </a:xfrm>
        </p:grpSpPr>
        <p:sp>
          <p:nvSpPr>
            <p:cNvPr id="9" name="TextBox 7"/>
            <p:cNvSpPr txBox="1">
              <a:spLocks noRot="1" noChangeAspect="1" noMove="1" noResize="1" noEditPoints="1" noAdjustHandles="1" noChangeArrowheads="1" noChangeShapeType="1" noTextEdit="1"/>
            </p:cNvSpPr>
            <p:nvPr/>
          </p:nvSpPr>
          <p:spPr>
            <a:xfrm>
              <a:off x="689123" y="5419382"/>
              <a:ext cx="1522275" cy="276999"/>
            </a:xfrm>
            <a:prstGeom prst="rect">
              <a:avLst/>
            </a:prstGeom>
            <a:blipFill rotWithShape="0">
              <a:blip r:embed="rId4"/>
              <a:stretch>
                <a:fillRect l="-2800" r="-3200" b="-17391"/>
              </a:stretch>
            </a:blipFill>
          </p:spPr>
          <p:txBody>
            <a:bodyPr/>
            <a:lstStyle/>
            <a:p>
              <a:pPr>
                <a:defRPr/>
              </a:pPr>
              <a:r>
                <a:rPr lang="en-GB">
                  <a:noFill/>
                </a:rPr>
                <a:t> </a:t>
              </a:r>
            </a:p>
          </p:txBody>
        </p:sp>
        <p:pic>
          <p:nvPicPr>
            <p:cNvPr id="256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3668" y="3295109"/>
              <a:ext cx="2520280" cy="181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p:cNvSpPr txBox="1">
              <a:spLocks noRot="1" noChangeAspect="1" noMove="1" noResize="1" noEditPoints="1" noAdjustHandles="1" noChangeArrowheads="1" noChangeShapeType="1" noTextEdit="1"/>
            </p:cNvSpPr>
            <p:nvPr/>
          </p:nvSpPr>
          <p:spPr>
            <a:xfrm>
              <a:off x="696639" y="5848737"/>
              <a:ext cx="2017027" cy="276999"/>
            </a:xfrm>
            <a:prstGeom prst="rect">
              <a:avLst/>
            </a:prstGeom>
            <a:blipFill rotWithShape="0">
              <a:blip r:embed="rId6"/>
              <a:stretch>
                <a:fillRect l="-2115" r="-2417" b="-28889"/>
              </a:stretch>
            </a:blipFill>
          </p:spPr>
          <p:txBody>
            <a:bodyPr/>
            <a:lstStyle/>
            <a:p>
              <a:pPr>
                <a:defRPr/>
              </a:pPr>
              <a:r>
                <a:rPr lang="en-GB">
                  <a:noFill/>
                </a:rPr>
                <a:t> </a:t>
              </a:r>
            </a:p>
          </p:txBody>
        </p:sp>
        <p:sp>
          <p:nvSpPr>
            <p:cNvPr id="13" name="TextBox 10"/>
            <p:cNvSpPr txBox="1"/>
            <p:nvPr/>
          </p:nvSpPr>
          <p:spPr>
            <a:xfrm>
              <a:off x="3092764" y="5373690"/>
              <a:ext cx="3532101" cy="368286"/>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Expected probability of model 2  </a:t>
              </a:r>
              <a:endParaRPr lang="en-GB" dirty="0">
                <a:solidFill>
                  <a:schemeClr val="accent6">
                    <a:lumMod val="75000"/>
                  </a:schemeClr>
                </a:solidFill>
              </a:endParaRPr>
            </a:p>
          </p:txBody>
        </p:sp>
        <p:sp>
          <p:nvSpPr>
            <p:cNvPr id="14" name="TextBox 11"/>
            <p:cNvSpPr txBox="1"/>
            <p:nvPr/>
          </p:nvSpPr>
          <p:spPr>
            <a:xfrm>
              <a:off x="373444" y="3078252"/>
              <a:ext cx="1057249" cy="369873"/>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Outputs:</a:t>
              </a:r>
              <a:endParaRPr lang="en-GB" dirty="0">
                <a:solidFill>
                  <a:schemeClr val="accent6">
                    <a:lumMod val="75000"/>
                  </a:schemeClr>
                </a:solidFill>
              </a:endParaRPr>
            </a:p>
          </p:txBody>
        </p:sp>
        <p:sp>
          <p:nvSpPr>
            <p:cNvPr id="15" name="TextBox 12"/>
            <p:cNvSpPr txBox="1"/>
            <p:nvPr/>
          </p:nvSpPr>
          <p:spPr>
            <a:xfrm>
              <a:off x="3092764" y="5802299"/>
              <a:ext cx="3711484" cy="369873"/>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1" hangingPunct="1">
                <a:defRPr/>
              </a:pPr>
              <a:r>
                <a:rPr lang="en-GB" dirty="0" smtClean="0">
                  <a:solidFill>
                    <a:schemeClr val="accent6">
                      <a:lumMod val="75000"/>
                    </a:schemeClr>
                  </a:solidFill>
                </a:rPr>
                <a:t>Exceedance probability of model 2</a:t>
              </a:r>
              <a:endParaRPr lang="en-GB" dirty="0">
                <a:solidFill>
                  <a:schemeClr val="accent6">
                    <a:lumMod val="75000"/>
                  </a:schemeClr>
                </a:solidFill>
              </a:endParaRPr>
            </a:p>
          </p:txBody>
        </p:sp>
        <p:cxnSp>
          <p:nvCxnSpPr>
            <p:cNvPr id="16" name="Straight Arrow Connector 15"/>
            <p:cNvCxnSpPr>
              <a:stCxn id="13" idx="1"/>
            </p:cNvCxnSpPr>
            <p:nvPr/>
          </p:nvCxnSpPr>
          <p:spPr>
            <a:xfrm flipH="1">
              <a:off x="2843533" y="5557833"/>
              <a:ext cx="2492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843533" y="6021366"/>
              <a:ext cx="2492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a:spLocks noChangeArrowheads="1"/>
          </p:cNvSpPr>
          <p:nvPr/>
        </p:nvSpPr>
        <p:spPr bwMode="auto">
          <a:xfrm>
            <a:off x="5995988" y="4875213"/>
            <a:ext cx="3005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This is a model of models</a:t>
            </a:r>
          </a:p>
        </p:txBody>
      </p:sp>
      <p:sp>
        <p:nvSpPr>
          <p:cNvPr id="18" name="Rectangle 17"/>
          <p:cNvSpPr/>
          <p:nvPr/>
        </p:nvSpPr>
        <p:spPr>
          <a:xfrm>
            <a:off x="6156325" y="6453188"/>
            <a:ext cx="2860675" cy="307975"/>
          </a:xfrm>
          <a:prstGeom prst="rect">
            <a:avLst/>
          </a:prstGeom>
        </p:spPr>
        <p:txBody>
          <a:bodyPr wrap="none">
            <a:spAutoFit/>
          </a:bodyPr>
          <a:lstStyle/>
          <a:p>
            <a:pPr eaLnBrk="1" hangingPunct="1">
              <a:defRPr/>
            </a:pPr>
            <a:r>
              <a:rPr lang="en-GB" sz="1400" dirty="0">
                <a:solidFill>
                  <a:schemeClr val="tx1">
                    <a:lumMod val="50000"/>
                    <a:lumOff val="50000"/>
                  </a:schemeClr>
                </a:solidFill>
              </a:rPr>
              <a:t>Stephan et al., </a:t>
            </a:r>
            <a:r>
              <a:rPr lang="en-GB" sz="1400" dirty="0" err="1">
                <a:solidFill>
                  <a:schemeClr val="tx1">
                    <a:lumMod val="50000"/>
                    <a:lumOff val="50000"/>
                  </a:schemeClr>
                </a:solidFill>
              </a:rPr>
              <a:t>Neuroimage</a:t>
            </a:r>
            <a:r>
              <a:rPr lang="en-GB" sz="1400" dirty="0">
                <a:solidFill>
                  <a:schemeClr val="tx1">
                    <a:lumMod val="50000"/>
                    <a:lumOff val="50000"/>
                  </a:schemeClr>
                </a:solidFill>
              </a:rPr>
              <a:t>, 2009</a:t>
            </a:r>
          </a:p>
        </p:txBody>
      </p:sp>
    </p:spTree>
    <p:extLst>
      <p:ext uri="{BB962C8B-B14F-4D97-AF65-F5344CB8AC3E}">
        <p14:creationId xmlns:p14="http://schemas.microsoft.com/office/powerpoint/2010/main" val="4202980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9"/>
          <p:cNvPicPr>
            <a:picLocks noChangeAspect="1"/>
          </p:cNvPicPr>
          <p:nvPr/>
        </p:nvPicPr>
        <p:blipFill>
          <a:blip r:embed="rId2">
            <a:extLst>
              <a:ext uri="{28A0092B-C50C-407E-A947-70E740481C1C}">
                <a14:useLocalDpi xmlns:a14="http://schemas.microsoft.com/office/drawing/2010/main" val="0"/>
              </a:ext>
            </a:extLst>
          </a:blip>
          <a:srcRect b="4810"/>
          <a:stretch>
            <a:fillRect/>
          </a:stretch>
        </p:blipFill>
        <p:spPr bwMode="auto">
          <a:xfrm>
            <a:off x="2484438" y="655638"/>
            <a:ext cx="422275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258888" y="2276475"/>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863" y="1965325"/>
            <a:ext cx="1863725" cy="293688"/>
          </a:xfrm>
          <a:prstGeom prst="rect">
            <a:avLst/>
          </a:prstGeom>
          <a:noFill/>
        </p:spPr>
        <p:txBody>
          <a:bodyPr wrap="none">
            <a:spAutoFit/>
          </a:bodyPr>
          <a:lstStyle/>
          <a:p>
            <a:pPr eaLnBrk="1" hangingPunct="1">
              <a:defRPr/>
            </a:pPr>
            <a:r>
              <a:rPr lang="en-GB" sz="1300" dirty="0">
                <a:solidFill>
                  <a:schemeClr val="accent6">
                    <a:lumMod val="75000"/>
                  </a:schemeClr>
                </a:solidFill>
              </a:rPr>
              <a:t>Expected probabilities</a:t>
            </a:r>
          </a:p>
        </p:txBody>
      </p:sp>
      <p:sp>
        <p:nvSpPr>
          <p:cNvPr id="14" name="TextBox 13"/>
          <p:cNvSpPr txBox="1"/>
          <p:nvPr/>
        </p:nvSpPr>
        <p:spPr>
          <a:xfrm>
            <a:off x="323850" y="4797425"/>
            <a:ext cx="2039938" cy="292100"/>
          </a:xfrm>
          <a:prstGeom prst="rect">
            <a:avLst/>
          </a:prstGeom>
          <a:noFill/>
        </p:spPr>
        <p:txBody>
          <a:bodyPr wrap="none">
            <a:spAutoFit/>
          </a:bodyPr>
          <a:lstStyle/>
          <a:p>
            <a:pPr eaLnBrk="1" hangingPunct="1">
              <a:defRPr/>
            </a:pPr>
            <a:r>
              <a:rPr lang="en-GB" sz="1300" dirty="0">
                <a:solidFill>
                  <a:schemeClr val="accent6">
                    <a:lumMod val="75000"/>
                  </a:schemeClr>
                </a:solidFill>
              </a:rPr>
              <a:t>Exceedance probabilities</a:t>
            </a:r>
          </a:p>
        </p:txBody>
      </p:sp>
      <p:cxnSp>
        <p:nvCxnSpPr>
          <p:cNvPr id="19" name="Straight Arrow Connector 18"/>
          <p:cNvCxnSpPr/>
          <p:nvPr/>
        </p:nvCxnSpPr>
        <p:spPr>
          <a:xfrm>
            <a:off x="1255713" y="5157788"/>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812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74154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195513" y="4740275"/>
            <a:ext cx="4608512" cy="15224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67" name="TextBox 10"/>
          <p:cNvSpPr txBox="1">
            <a:spLocks noChangeArrowheads="1"/>
          </p:cNvSpPr>
          <p:nvPr/>
        </p:nvSpPr>
        <p:spPr bwMode="auto">
          <a:xfrm>
            <a:off x="325438" y="1341438"/>
            <a:ext cx="165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Approximates:</a:t>
            </a:r>
          </a:p>
        </p:txBody>
      </p:sp>
      <p:sp>
        <p:nvSpPr>
          <p:cNvPr id="36868" name="TextBox 1"/>
          <p:cNvSpPr txBox="1">
            <a:spLocks noChangeArrowheads="1"/>
          </p:cNvSpPr>
          <p:nvPr/>
        </p:nvSpPr>
        <p:spPr bwMode="auto">
          <a:xfrm>
            <a:off x="2484438" y="1341438"/>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log model evidence:</a:t>
            </a:r>
          </a:p>
        </p:txBody>
      </p:sp>
      <p:sp>
        <p:nvSpPr>
          <p:cNvPr id="36869" name="TextBox 12"/>
          <p:cNvSpPr txBox="1">
            <a:spLocks noChangeArrowheads="1"/>
          </p:cNvSpPr>
          <p:nvPr/>
        </p:nvSpPr>
        <p:spPr bwMode="auto">
          <a:xfrm>
            <a:off x="2484438" y="1700213"/>
            <a:ext cx="2951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Posterior over parameters:</a:t>
            </a:r>
          </a:p>
        </p:txBody>
      </p:sp>
      <p:sp>
        <p:nvSpPr>
          <p:cNvPr id="4" name="TextBox 3"/>
          <p:cNvSpPr txBox="1">
            <a:spLocks noRot="1" noChangeAspect="1" noMove="1" noResize="1" noEditPoints="1" noAdjustHandles="1" noChangeArrowheads="1" noChangeShapeType="1" noTextEdit="1"/>
          </p:cNvSpPr>
          <p:nvPr/>
        </p:nvSpPr>
        <p:spPr>
          <a:xfrm>
            <a:off x="5508104" y="1340768"/>
            <a:ext cx="1206933" cy="369332"/>
          </a:xfrm>
          <a:prstGeom prst="rect">
            <a:avLst/>
          </a:prstGeom>
          <a:blipFill rotWithShape="1">
            <a:blip r:embed="rId2"/>
            <a:stretch>
              <a:fillRect b="-13115"/>
            </a:stretch>
          </a:blipFill>
        </p:spPr>
        <p:txBody>
          <a:bodyPr/>
          <a:lstStyle/>
          <a:p>
            <a:pPr>
              <a:defRPr/>
            </a:pPr>
            <a:r>
              <a:rPr lang="en-GB">
                <a:noFill/>
              </a:rPr>
              <a:t> </a:t>
            </a:r>
          </a:p>
        </p:txBody>
      </p:sp>
      <p:sp>
        <p:nvSpPr>
          <p:cNvPr id="5" name="TextBox 4"/>
          <p:cNvSpPr txBox="1">
            <a:spLocks noRot="1" noChangeAspect="1" noMove="1" noResize="1" noEditPoints="1" noAdjustHandles="1" noChangeArrowheads="1" noChangeShapeType="1" noTextEdit="1"/>
          </p:cNvSpPr>
          <p:nvPr/>
        </p:nvSpPr>
        <p:spPr>
          <a:xfrm>
            <a:off x="5508104" y="1700808"/>
            <a:ext cx="1200842" cy="369332"/>
          </a:xfrm>
          <a:prstGeom prst="rect">
            <a:avLst/>
          </a:prstGeom>
          <a:blipFill rotWithShape="1">
            <a:blip r:embed="rId3"/>
            <a:stretch>
              <a:fillRect b="-13115"/>
            </a:stretch>
          </a:blipFill>
        </p:spPr>
        <p:txBody>
          <a:bodyPr/>
          <a:lstStyle/>
          <a:p>
            <a:pPr>
              <a:defRPr/>
            </a:pPr>
            <a:r>
              <a:rPr lang="en-GB">
                <a:noFill/>
              </a:rPr>
              <a:t> </a:t>
            </a:r>
          </a:p>
        </p:txBody>
      </p:sp>
      <p:sp>
        <p:nvSpPr>
          <p:cNvPr id="36872" name="TextBox 13"/>
          <p:cNvSpPr txBox="1">
            <a:spLocks noChangeArrowheads="1"/>
          </p:cNvSpPr>
          <p:nvPr/>
        </p:nvSpPr>
        <p:spPr bwMode="auto">
          <a:xfrm>
            <a:off x="323850" y="2420938"/>
            <a:ext cx="431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log model evidence is decomposed:</a:t>
            </a:r>
          </a:p>
        </p:txBody>
      </p:sp>
      <p:sp>
        <p:nvSpPr>
          <p:cNvPr id="15" name="TextBox 14"/>
          <p:cNvSpPr txBox="1">
            <a:spLocks noRot="1" noChangeAspect="1" noMove="1" noResize="1" noEditPoints="1" noAdjustHandles="1" noChangeArrowheads="1" noChangeShapeType="1" noTextEdit="1"/>
          </p:cNvSpPr>
          <p:nvPr/>
        </p:nvSpPr>
        <p:spPr>
          <a:xfrm>
            <a:off x="2080254" y="2996952"/>
            <a:ext cx="4302012" cy="369332"/>
          </a:xfrm>
          <a:prstGeom prst="rect">
            <a:avLst/>
          </a:prstGeom>
          <a:blipFill rotWithShape="1">
            <a:blip r:embed="rId4"/>
            <a:stretch>
              <a:fillRect b="-8333"/>
            </a:stretch>
          </a:blipFill>
        </p:spPr>
        <p:txBody>
          <a:bodyPr/>
          <a:lstStyle/>
          <a:p>
            <a:pPr>
              <a:defRPr/>
            </a:pPr>
            <a:r>
              <a:rPr lang="en-GB">
                <a:noFill/>
              </a:rPr>
              <a:t> </a:t>
            </a:r>
          </a:p>
        </p:txBody>
      </p:sp>
      <p:cxnSp>
        <p:nvCxnSpPr>
          <p:cNvPr id="16" name="Straight Arrow Connector 15"/>
          <p:cNvCxnSpPr/>
          <p:nvPr/>
        </p:nvCxnSpPr>
        <p:spPr>
          <a:xfrm flipV="1">
            <a:off x="5195888" y="3429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875" name="TextBox 17"/>
          <p:cNvSpPr txBox="1">
            <a:spLocks noChangeArrowheads="1"/>
          </p:cNvSpPr>
          <p:nvPr/>
        </p:nvSpPr>
        <p:spPr bwMode="auto">
          <a:xfrm>
            <a:off x="4437063" y="3860800"/>
            <a:ext cx="3951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difference between the true and </a:t>
            </a:r>
          </a:p>
          <a:p>
            <a:pPr eaLnBrk="1" hangingPunct="1">
              <a:spcBef>
                <a:spcPct val="0"/>
              </a:spcBef>
              <a:buFontTx/>
              <a:buNone/>
            </a:pPr>
            <a:r>
              <a:rPr lang="en-GB" altLang="en-US" sz="1800"/>
              <a:t>approximate posterior</a:t>
            </a:r>
          </a:p>
        </p:txBody>
      </p:sp>
      <p:sp>
        <p:nvSpPr>
          <p:cNvPr id="19" name="TextBox 18"/>
          <p:cNvSpPr txBox="1">
            <a:spLocks noRot="1" noChangeAspect="1" noMove="1" noResize="1" noEditPoints="1" noAdjustHandles="1" noChangeArrowheads="1" noChangeShapeType="1" noTextEdit="1"/>
          </p:cNvSpPr>
          <p:nvPr/>
        </p:nvSpPr>
        <p:spPr>
          <a:xfrm>
            <a:off x="2155348" y="5109844"/>
            <a:ext cx="4524957" cy="369332"/>
          </a:xfrm>
          <a:prstGeom prst="rect">
            <a:avLst/>
          </a:prstGeom>
          <a:blipFill rotWithShape="1">
            <a:blip r:embed="rId5"/>
            <a:stretch>
              <a:fillRect b="-13115"/>
            </a:stretch>
          </a:blipFill>
        </p:spPr>
        <p:txBody>
          <a:bodyPr/>
          <a:lstStyle/>
          <a:p>
            <a:pPr>
              <a:defRPr/>
            </a:pPr>
            <a:r>
              <a:rPr lang="en-GB">
                <a:noFill/>
              </a:rPr>
              <a:t> </a:t>
            </a:r>
          </a:p>
        </p:txBody>
      </p:sp>
      <p:cxnSp>
        <p:nvCxnSpPr>
          <p:cNvPr id="20" name="Straight Arrow Connector 19"/>
          <p:cNvCxnSpPr/>
          <p:nvPr/>
        </p:nvCxnSpPr>
        <p:spPr>
          <a:xfrm flipV="1">
            <a:off x="3708400" y="3402013"/>
            <a:ext cx="0" cy="13223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878" name="TextBox 21"/>
          <p:cNvSpPr txBox="1">
            <a:spLocks noChangeArrowheads="1"/>
          </p:cNvSpPr>
          <p:nvPr/>
        </p:nvSpPr>
        <p:spPr bwMode="auto">
          <a:xfrm>
            <a:off x="2555875" y="4740275"/>
            <a:ext cx="396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Free energy (Laplace approximation)</a:t>
            </a:r>
          </a:p>
        </p:txBody>
      </p:sp>
      <p:cxnSp>
        <p:nvCxnSpPr>
          <p:cNvPr id="23" name="Straight Arrow Connector 22"/>
          <p:cNvCxnSpPr/>
          <p:nvPr/>
        </p:nvCxnSpPr>
        <p:spPr>
          <a:xfrm flipV="1">
            <a:off x="3563938" y="5500688"/>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580063" y="55165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881" name="TextBox 24"/>
          <p:cNvSpPr txBox="1">
            <a:spLocks noChangeArrowheads="1"/>
          </p:cNvSpPr>
          <p:nvPr/>
        </p:nvSpPr>
        <p:spPr bwMode="auto">
          <a:xfrm>
            <a:off x="3011488" y="5892800"/>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Accuracy</a:t>
            </a:r>
          </a:p>
        </p:txBody>
      </p:sp>
      <p:sp>
        <p:nvSpPr>
          <p:cNvPr id="36882" name="TextBox 25"/>
          <p:cNvSpPr txBox="1">
            <a:spLocks noChangeArrowheads="1"/>
          </p:cNvSpPr>
          <p:nvPr/>
        </p:nvSpPr>
        <p:spPr bwMode="auto">
          <a:xfrm>
            <a:off x="4932363" y="5892800"/>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Complexity</a:t>
            </a:r>
          </a:p>
        </p:txBody>
      </p:sp>
      <p:sp>
        <p:nvSpPr>
          <p:cNvPr id="36883" name="TextBox 29"/>
          <p:cNvSpPr txBox="1">
            <a:spLocks noChangeArrowheads="1"/>
          </p:cNvSpPr>
          <p:nvPr/>
        </p:nvSpPr>
        <p:spPr bwMode="auto">
          <a:xfrm>
            <a:off x="4427538" y="5876925"/>
            <a:ext cx="26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t>
            </a:r>
          </a:p>
        </p:txBody>
      </p:sp>
      <p:sp>
        <p:nvSpPr>
          <p:cNvPr id="21" name="TextBox 20"/>
          <p:cNvSpPr txBox="1"/>
          <p:nvPr/>
        </p:nvSpPr>
        <p:spPr>
          <a:xfrm>
            <a:off x="250825" y="836613"/>
            <a:ext cx="8208963" cy="307975"/>
          </a:xfrm>
          <a:prstGeom prst="rect">
            <a:avLst/>
          </a:prstGeom>
          <a:solidFill>
            <a:schemeClr val="bg1">
              <a:lumMod val="85000"/>
            </a:schemeClr>
          </a:solidFill>
        </p:spPr>
        <p:txBody>
          <a:bodyPr>
            <a:spAutoFit/>
          </a:bodyPr>
          <a:lstStyle/>
          <a:p>
            <a:pPr>
              <a:defRPr/>
            </a:pPr>
            <a:r>
              <a:rPr lang="en-GB" sz="1400" b="1" dirty="0" err="1"/>
              <a:t>Variational</a:t>
            </a:r>
            <a:r>
              <a:rPr lang="en-GB" sz="1400" b="1" dirty="0"/>
              <a:t> Bayes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513" y="765175"/>
            <a:ext cx="4608512" cy="15208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p:cNvSpPr txBox="1">
            <a:spLocks noRot="1" noChangeAspect="1" noMove="1" noResize="1" noEditPoints="1" noAdjustHandles="1" noChangeArrowheads="1" noChangeShapeType="1" noTextEdit="1"/>
          </p:cNvSpPr>
          <p:nvPr/>
        </p:nvSpPr>
        <p:spPr>
          <a:xfrm>
            <a:off x="2155348" y="1134036"/>
            <a:ext cx="4524957" cy="369332"/>
          </a:xfrm>
          <a:prstGeom prst="rect">
            <a:avLst/>
          </a:prstGeom>
          <a:blipFill rotWithShape="1">
            <a:blip r:embed="rId2"/>
            <a:stretch>
              <a:fillRect b="-13115"/>
            </a:stretch>
          </a:blipFill>
        </p:spPr>
        <p:txBody>
          <a:bodyPr/>
          <a:lstStyle/>
          <a:p>
            <a:pPr>
              <a:defRPr/>
            </a:pPr>
            <a:r>
              <a:rPr lang="en-GB">
                <a:noFill/>
              </a:rPr>
              <a:t> </a:t>
            </a:r>
          </a:p>
        </p:txBody>
      </p:sp>
      <p:sp>
        <p:nvSpPr>
          <p:cNvPr id="37892" name="TextBox 3"/>
          <p:cNvSpPr txBox="1">
            <a:spLocks noChangeArrowheads="1"/>
          </p:cNvSpPr>
          <p:nvPr/>
        </p:nvSpPr>
        <p:spPr bwMode="auto">
          <a:xfrm>
            <a:off x="3563938" y="765175"/>
            <a:ext cx="191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Free Energy</a:t>
            </a:r>
          </a:p>
        </p:txBody>
      </p:sp>
      <p:cxnSp>
        <p:nvCxnSpPr>
          <p:cNvPr id="5" name="Straight Arrow Connector 4"/>
          <p:cNvCxnSpPr/>
          <p:nvPr/>
        </p:nvCxnSpPr>
        <p:spPr>
          <a:xfrm flipV="1">
            <a:off x="3563938" y="1524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580063" y="15414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895" name="TextBox 6"/>
          <p:cNvSpPr txBox="1">
            <a:spLocks noChangeArrowheads="1"/>
          </p:cNvSpPr>
          <p:nvPr/>
        </p:nvSpPr>
        <p:spPr bwMode="auto">
          <a:xfrm>
            <a:off x="3011488" y="1917700"/>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Accuracy</a:t>
            </a:r>
          </a:p>
        </p:txBody>
      </p:sp>
      <p:sp>
        <p:nvSpPr>
          <p:cNvPr id="37896" name="TextBox 7"/>
          <p:cNvSpPr txBox="1">
            <a:spLocks noChangeArrowheads="1"/>
          </p:cNvSpPr>
          <p:nvPr/>
        </p:nvSpPr>
        <p:spPr bwMode="auto">
          <a:xfrm>
            <a:off x="4932363" y="1916113"/>
            <a:ext cx="132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Complexity</a:t>
            </a:r>
          </a:p>
        </p:txBody>
      </p:sp>
      <p:sp>
        <p:nvSpPr>
          <p:cNvPr id="37897" name="TextBox 8"/>
          <p:cNvSpPr txBox="1">
            <a:spLocks noChangeArrowheads="1"/>
          </p:cNvSpPr>
          <p:nvPr/>
        </p:nvSpPr>
        <p:spPr bwMode="auto">
          <a:xfrm>
            <a:off x="4427538" y="1901825"/>
            <a:ext cx="261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t>
            </a:r>
          </a:p>
        </p:txBody>
      </p:sp>
      <p:sp>
        <p:nvSpPr>
          <p:cNvPr id="37898" name="TextBox 9"/>
          <p:cNvSpPr txBox="1">
            <a:spLocks noChangeArrowheads="1"/>
          </p:cNvSpPr>
          <p:nvPr/>
        </p:nvSpPr>
        <p:spPr bwMode="auto">
          <a:xfrm>
            <a:off x="395288" y="2708275"/>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Complexity</a:t>
            </a:r>
          </a:p>
        </p:txBody>
      </p:sp>
      <p:sp>
        <p:nvSpPr>
          <p:cNvPr id="11" name="TextBox 10"/>
          <p:cNvSpPr txBox="1">
            <a:spLocks noRot="1" noChangeAspect="1" noMove="1" noResize="1" noEditPoints="1" noAdjustHandles="1" noChangeArrowheads="1" noChangeShapeType="1" noTextEdit="1"/>
          </p:cNvSpPr>
          <p:nvPr/>
        </p:nvSpPr>
        <p:spPr>
          <a:xfrm>
            <a:off x="1340138" y="3933056"/>
            <a:ext cx="6184190" cy="513795"/>
          </a:xfrm>
          <a:prstGeom prst="rect">
            <a:avLst/>
          </a:prstGeom>
          <a:blipFill rotWithShape="1">
            <a:blip r:embed="rId3"/>
            <a:stretch>
              <a:fillRect/>
            </a:stretch>
          </a:blipFill>
        </p:spPr>
        <p:txBody>
          <a:bodyPr/>
          <a:lstStyle/>
          <a:p>
            <a:pPr>
              <a:defRPr/>
            </a:pPr>
            <a:r>
              <a:rPr lang="en-GB">
                <a:noFill/>
              </a:rPr>
              <a:t> </a:t>
            </a:r>
          </a:p>
        </p:txBody>
      </p:sp>
      <p:cxnSp>
        <p:nvCxnSpPr>
          <p:cNvPr id="12" name="Straight Arrow Connector 11"/>
          <p:cNvCxnSpPr/>
          <p:nvPr/>
        </p:nvCxnSpPr>
        <p:spPr>
          <a:xfrm flipV="1">
            <a:off x="4559300" y="4446588"/>
            <a:ext cx="130175"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01" name="TextBox 13"/>
          <p:cNvSpPr txBox="1">
            <a:spLocks noChangeArrowheads="1"/>
          </p:cNvSpPr>
          <p:nvPr/>
        </p:nvSpPr>
        <p:spPr bwMode="auto">
          <a:xfrm>
            <a:off x="3865563" y="4941888"/>
            <a:ext cx="1387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posterior-prior </a:t>
            </a:r>
          </a:p>
          <a:p>
            <a:pPr eaLnBrk="1" hangingPunct="1">
              <a:spcBef>
                <a:spcPct val="0"/>
              </a:spcBef>
              <a:buFontTx/>
              <a:buNone/>
            </a:pPr>
            <a:r>
              <a:rPr lang="en-GB" altLang="en-US" sz="1200"/>
              <a:t>parameter means</a:t>
            </a:r>
          </a:p>
        </p:txBody>
      </p:sp>
      <p:sp>
        <p:nvSpPr>
          <p:cNvPr id="37902" name="TextBox 14"/>
          <p:cNvSpPr txBox="1">
            <a:spLocks noChangeArrowheads="1"/>
          </p:cNvSpPr>
          <p:nvPr/>
        </p:nvSpPr>
        <p:spPr bwMode="auto">
          <a:xfrm>
            <a:off x="4838700" y="5519738"/>
            <a:ext cx="12414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Prior precisions</a:t>
            </a:r>
          </a:p>
        </p:txBody>
      </p:sp>
      <p:cxnSp>
        <p:nvCxnSpPr>
          <p:cNvPr id="16" name="Straight Arrow Connector 15"/>
          <p:cNvCxnSpPr/>
          <p:nvPr/>
        </p:nvCxnSpPr>
        <p:spPr>
          <a:xfrm flipH="1" flipV="1">
            <a:off x="4932363" y="44465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78500" y="3914775"/>
            <a:ext cx="8096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905" name="TextBox 22"/>
          <p:cNvSpPr txBox="1">
            <a:spLocks noChangeArrowheads="1"/>
          </p:cNvSpPr>
          <p:nvPr/>
        </p:nvSpPr>
        <p:spPr bwMode="auto">
          <a:xfrm>
            <a:off x="5724525" y="3521075"/>
            <a:ext cx="1208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Occam’s factor</a:t>
            </a:r>
          </a:p>
        </p:txBody>
      </p:sp>
      <p:sp>
        <p:nvSpPr>
          <p:cNvPr id="37906" name="TextBox 23"/>
          <p:cNvSpPr txBox="1">
            <a:spLocks noChangeArrowheads="1"/>
          </p:cNvSpPr>
          <p:nvPr/>
        </p:nvSpPr>
        <p:spPr bwMode="auto">
          <a:xfrm>
            <a:off x="6318250" y="5545138"/>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Volume of </a:t>
            </a:r>
            <a:br>
              <a:rPr lang="en-GB" altLang="en-US" sz="1200"/>
            </a:br>
            <a:r>
              <a:rPr lang="en-GB" altLang="en-US" sz="1200"/>
              <a:t>posterior parameters</a:t>
            </a:r>
          </a:p>
        </p:txBody>
      </p:sp>
      <p:cxnSp>
        <p:nvCxnSpPr>
          <p:cNvPr id="25" name="Straight Arrow Connector 24"/>
          <p:cNvCxnSpPr/>
          <p:nvPr/>
        </p:nvCxnSpPr>
        <p:spPr>
          <a:xfrm flipH="1" flipV="1">
            <a:off x="6411913" y="44719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08" name="TextBox 25"/>
          <p:cNvSpPr txBox="1">
            <a:spLocks noChangeArrowheads="1"/>
          </p:cNvSpPr>
          <p:nvPr/>
        </p:nvSpPr>
        <p:spPr bwMode="auto">
          <a:xfrm>
            <a:off x="7092950" y="4545013"/>
            <a:ext cx="1309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Volume of </a:t>
            </a:r>
            <a:br>
              <a:rPr lang="en-GB" altLang="en-US" sz="1200"/>
            </a:br>
            <a:r>
              <a:rPr lang="en-GB" altLang="en-US" sz="1200"/>
              <a:t>prior parameters</a:t>
            </a:r>
          </a:p>
        </p:txBody>
      </p:sp>
      <p:cxnSp>
        <p:nvCxnSpPr>
          <p:cNvPr id="27" name="Straight Arrow Connector 26"/>
          <p:cNvCxnSpPr/>
          <p:nvPr/>
        </p:nvCxnSpPr>
        <p:spPr>
          <a:xfrm flipH="1" flipV="1">
            <a:off x="6564313" y="4122738"/>
            <a:ext cx="744537"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910" name="TextBox 28"/>
          <p:cNvSpPr txBox="1">
            <a:spLocks noChangeArrowheads="1"/>
          </p:cNvSpPr>
          <p:nvPr/>
        </p:nvSpPr>
        <p:spPr bwMode="auto">
          <a:xfrm>
            <a:off x="2195513" y="6453188"/>
            <a:ext cx="2873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(Terms for hyperparameters not shown)</a:t>
            </a:r>
          </a:p>
        </p:txBody>
      </p:sp>
      <p:cxnSp>
        <p:nvCxnSpPr>
          <p:cNvPr id="30" name="Straight Connector 29"/>
          <p:cNvCxnSpPr/>
          <p:nvPr/>
        </p:nvCxnSpPr>
        <p:spPr>
          <a:xfrm>
            <a:off x="4356100" y="3906838"/>
            <a:ext cx="1117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912" name="TextBox 31"/>
          <p:cNvSpPr txBox="1">
            <a:spLocks noChangeArrowheads="1"/>
          </p:cNvSpPr>
          <p:nvPr/>
        </p:nvSpPr>
        <p:spPr bwMode="auto">
          <a:xfrm>
            <a:off x="4233863" y="3284538"/>
            <a:ext cx="1490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Distance between </a:t>
            </a:r>
          </a:p>
          <a:p>
            <a:pPr eaLnBrk="1" hangingPunct="1">
              <a:spcBef>
                <a:spcPct val="0"/>
              </a:spcBef>
              <a:buFontTx/>
              <a:buNone/>
            </a:pPr>
            <a:r>
              <a:rPr lang="en-GB" altLang="en-US" sz="1200"/>
              <a:t>prior and posterior </a:t>
            </a:r>
          </a:p>
          <a:p>
            <a:pPr eaLnBrk="1" hangingPunct="1">
              <a:spcBef>
                <a:spcPct val="0"/>
              </a:spcBef>
              <a:buFontTx/>
              <a:buNone/>
            </a:pPr>
            <a:r>
              <a:rPr lang="en-GB" altLang="en-US" sz="1200"/>
              <a:t>means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330200" y="692150"/>
            <a:ext cx="8489950" cy="865188"/>
          </a:xfrm>
        </p:spPr>
        <p:txBody>
          <a:bodyPr/>
          <a:lstStyle/>
          <a:p>
            <a:pPr eaLnBrk="1" hangingPunct="1"/>
            <a:r>
              <a:rPr lang="en-GB" altLang="en-US" smtClean="0"/>
              <a:t>Bayes Factors cont.</a:t>
            </a:r>
          </a:p>
        </p:txBody>
      </p:sp>
      <p:sp>
        <p:nvSpPr>
          <p:cNvPr id="14339" name="Content Placeholder 7"/>
          <p:cNvSpPr>
            <a:spLocks noGrp="1"/>
          </p:cNvSpPr>
          <p:nvPr>
            <p:ph idx="1"/>
          </p:nvPr>
        </p:nvSpPr>
        <p:spPr>
          <a:xfrm>
            <a:off x="330200" y="1311275"/>
            <a:ext cx="8489950" cy="863600"/>
          </a:xfrm>
        </p:spPr>
        <p:txBody>
          <a:bodyPr/>
          <a:lstStyle/>
          <a:p>
            <a:pPr marL="0" indent="0" eaLnBrk="1" hangingPunct="1">
              <a:buFontTx/>
              <a:buNone/>
            </a:pPr>
            <a:r>
              <a:rPr lang="en-GB" altLang="en-US" sz="1800" smtClean="0"/>
              <a:t>If we don’t have uniform priors, we can easily compare models i and j using odds ratios:</a:t>
            </a:r>
          </a:p>
        </p:txBody>
      </p:sp>
      <p:sp>
        <p:nvSpPr>
          <p:cNvPr id="6" name="TextBox 5"/>
          <p:cNvSpPr txBox="1"/>
          <p:nvPr/>
        </p:nvSpPr>
        <p:spPr>
          <a:xfrm>
            <a:off x="312738" y="3295650"/>
            <a:ext cx="2197100" cy="369888"/>
          </a:xfrm>
          <a:prstGeom prst="rect">
            <a:avLst/>
          </a:prstGeom>
          <a:noFill/>
        </p:spPr>
        <p:txBody>
          <a:bodyPr wrap="none">
            <a:spAutoFit/>
          </a:bodyPr>
          <a:lstStyle/>
          <a:p>
            <a:pPr eaLnBrk="1" hangingPunct="1">
              <a:defRPr/>
            </a:pPr>
            <a:r>
              <a:rPr lang="en-GB" dirty="0">
                <a:solidFill>
                  <a:schemeClr val="accent6"/>
                </a:solidFill>
              </a:rPr>
              <a:t>The prior odds are:</a:t>
            </a:r>
          </a:p>
        </p:txBody>
      </p:sp>
      <p:sp>
        <p:nvSpPr>
          <p:cNvPr id="7" name="TextBox 6"/>
          <p:cNvSpPr txBox="1">
            <a:spLocks noRot="1" noChangeAspect="1" noMove="1" noResize="1" noEditPoints="1" noAdjustHandles="1" noChangeArrowheads="1" noChangeShapeType="1" noTextEdit="1"/>
          </p:cNvSpPr>
          <p:nvPr/>
        </p:nvSpPr>
        <p:spPr>
          <a:xfrm>
            <a:off x="3905672" y="3193912"/>
            <a:ext cx="1558696" cy="574260"/>
          </a:xfrm>
          <a:prstGeom prst="rect">
            <a:avLst/>
          </a:prstGeom>
          <a:blipFill rotWithShape="0">
            <a:blip r:embed="rId2"/>
            <a:stretch>
              <a:fillRect/>
            </a:stretch>
          </a:blipFill>
        </p:spPr>
        <p:txBody>
          <a:bodyPr/>
          <a:lstStyle/>
          <a:p>
            <a:pPr>
              <a:defRPr/>
            </a:pPr>
            <a:r>
              <a:rPr lang="en-GB">
                <a:noFill/>
              </a:rPr>
              <a:t> </a:t>
            </a:r>
          </a:p>
        </p:txBody>
      </p:sp>
      <p:sp>
        <p:nvSpPr>
          <p:cNvPr id="16" name="TextBox 15"/>
          <p:cNvSpPr txBox="1"/>
          <p:nvPr/>
        </p:nvSpPr>
        <p:spPr>
          <a:xfrm>
            <a:off x="312738" y="4324350"/>
            <a:ext cx="2633662" cy="368300"/>
          </a:xfrm>
          <a:prstGeom prst="rect">
            <a:avLst/>
          </a:prstGeom>
          <a:noFill/>
        </p:spPr>
        <p:txBody>
          <a:bodyPr wrap="none">
            <a:spAutoFit/>
          </a:bodyPr>
          <a:lstStyle/>
          <a:p>
            <a:pPr eaLnBrk="1" hangingPunct="1">
              <a:defRPr/>
            </a:pPr>
            <a:r>
              <a:rPr lang="en-GB" dirty="0">
                <a:solidFill>
                  <a:schemeClr val="accent6"/>
                </a:solidFill>
              </a:rPr>
              <a:t>The posterior odds are:</a:t>
            </a:r>
          </a:p>
        </p:txBody>
      </p:sp>
      <p:sp>
        <p:nvSpPr>
          <p:cNvPr id="18" name="TextBox 17"/>
          <p:cNvSpPr txBox="1">
            <a:spLocks noRot="1" noChangeAspect="1" noMove="1" noResize="1" noEditPoints="1" noAdjustHandles="1" noChangeArrowheads="1" noChangeShapeType="1" noTextEdit="1"/>
          </p:cNvSpPr>
          <p:nvPr/>
        </p:nvSpPr>
        <p:spPr>
          <a:xfrm>
            <a:off x="3900953" y="4220391"/>
            <a:ext cx="1766253" cy="576761"/>
          </a:xfrm>
          <a:prstGeom prst="rect">
            <a:avLst/>
          </a:prstGeom>
          <a:blipFill rotWithShape="0">
            <a:blip r:embed="rId3"/>
            <a:stretch>
              <a:fillRect/>
            </a:stretch>
          </a:blipFill>
        </p:spPr>
        <p:txBody>
          <a:bodyPr/>
          <a:lstStyle/>
          <a:p>
            <a:pPr>
              <a:defRPr/>
            </a:pPr>
            <a:r>
              <a:rPr lang="en-GB">
                <a:noFill/>
              </a:rPr>
              <a:t> </a:t>
            </a:r>
          </a:p>
        </p:txBody>
      </p:sp>
      <p:sp>
        <p:nvSpPr>
          <p:cNvPr id="13" name="TextBox 12"/>
          <p:cNvSpPr txBox="1">
            <a:spLocks noRot="1" noChangeAspect="1" noMove="1" noResize="1" noEditPoints="1" noAdjustHandles="1" noChangeArrowheads="1" noChangeShapeType="1" noTextEdit="1"/>
          </p:cNvSpPr>
          <p:nvPr/>
        </p:nvSpPr>
        <p:spPr>
          <a:xfrm>
            <a:off x="3059832" y="5386357"/>
            <a:ext cx="1507399" cy="325025"/>
          </a:xfrm>
          <a:prstGeom prst="rect">
            <a:avLst/>
          </a:prstGeom>
          <a:blipFill rotWithShape="0">
            <a:blip r:embed="rId4"/>
            <a:stretch>
              <a:fillRect l="-1619" r="-2024" b="-24528"/>
            </a:stretch>
          </a:blipFill>
        </p:spPr>
        <p:txBody>
          <a:bodyPr/>
          <a:lstStyle/>
          <a:p>
            <a:pPr>
              <a:defRPr/>
            </a:pPr>
            <a:r>
              <a:rPr lang="en-GB">
                <a:noFill/>
              </a:rPr>
              <a:t> </a:t>
            </a:r>
          </a:p>
        </p:txBody>
      </p:sp>
      <p:sp>
        <p:nvSpPr>
          <p:cNvPr id="23" name="TextBox 22"/>
          <p:cNvSpPr txBox="1"/>
          <p:nvPr/>
        </p:nvSpPr>
        <p:spPr>
          <a:xfrm>
            <a:off x="306388" y="2382838"/>
            <a:ext cx="2620962" cy="369887"/>
          </a:xfrm>
          <a:prstGeom prst="rect">
            <a:avLst/>
          </a:prstGeom>
          <a:noFill/>
        </p:spPr>
        <p:txBody>
          <a:bodyPr wrap="none">
            <a:spAutoFit/>
          </a:bodyPr>
          <a:lstStyle/>
          <a:p>
            <a:pPr eaLnBrk="1" hangingPunct="1">
              <a:defRPr/>
            </a:pPr>
            <a:r>
              <a:rPr lang="en-GB" dirty="0">
                <a:solidFill>
                  <a:schemeClr val="accent6"/>
                </a:solidFill>
              </a:rPr>
              <a:t>The Bayes factor is still:</a:t>
            </a:r>
          </a:p>
        </p:txBody>
      </p:sp>
      <p:sp>
        <p:nvSpPr>
          <p:cNvPr id="24" name="TextBox 23"/>
          <p:cNvSpPr txBox="1">
            <a:spLocks noRot="1" noChangeAspect="1" noMove="1" noResize="1" noEditPoints="1" noAdjustHandles="1" noChangeArrowheads="1" noChangeShapeType="1" noTextEdit="1"/>
          </p:cNvSpPr>
          <p:nvPr/>
        </p:nvSpPr>
        <p:spPr>
          <a:xfrm>
            <a:off x="3886106" y="2312032"/>
            <a:ext cx="1778436" cy="576761"/>
          </a:xfrm>
          <a:prstGeom prst="rect">
            <a:avLst/>
          </a:prstGeom>
          <a:blipFill rotWithShape="0">
            <a:blip r:embed="rId5"/>
            <a:stretch>
              <a:fillRect/>
            </a:stretch>
          </a:blipFill>
        </p:spPr>
        <p:txBody>
          <a:bodyPr/>
          <a:lstStyle/>
          <a:p>
            <a:pPr>
              <a:defRPr/>
            </a:pPr>
            <a:r>
              <a:rPr lang="en-GB">
                <a:noFill/>
              </a:rPr>
              <a:t> </a:t>
            </a:r>
          </a:p>
        </p:txBody>
      </p:sp>
      <p:sp>
        <p:nvSpPr>
          <p:cNvPr id="25" name="TextBox 24"/>
          <p:cNvSpPr txBox="1"/>
          <p:nvPr/>
        </p:nvSpPr>
        <p:spPr>
          <a:xfrm>
            <a:off x="893763" y="5364163"/>
            <a:ext cx="1916112" cy="369887"/>
          </a:xfrm>
          <a:prstGeom prst="rect">
            <a:avLst/>
          </a:prstGeom>
          <a:noFill/>
        </p:spPr>
        <p:txBody>
          <a:bodyPr wrap="none">
            <a:spAutoFit/>
          </a:bodyPr>
          <a:lstStyle/>
          <a:p>
            <a:pPr eaLnBrk="1" hangingPunct="1">
              <a:defRPr/>
            </a:pPr>
            <a:r>
              <a:rPr lang="en-GB" dirty="0">
                <a:solidFill>
                  <a:schemeClr val="accent6"/>
                </a:solidFill>
              </a:rPr>
              <a:t>So Bayes rule is:</a:t>
            </a:r>
          </a:p>
        </p:txBody>
      </p:sp>
      <p:sp>
        <p:nvSpPr>
          <p:cNvPr id="14" name="Rectangle 13"/>
          <p:cNvSpPr>
            <a:spLocks noChangeArrowheads="1"/>
          </p:cNvSpPr>
          <p:nvPr/>
        </p:nvSpPr>
        <p:spPr bwMode="auto">
          <a:xfrm>
            <a:off x="892175" y="5840413"/>
            <a:ext cx="7280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eg. priors odds of 2 and Bayes factor of 10 gives posterior odds of 20</a:t>
            </a:r>
          </a:p>
          <a:p>
            <a:pPr eaLnBrk="1" hangingPunct="1">
              <a:spcBef>
                <a:spcPct val="0"/>
              </a:spcBef>
              <a:buFontTx/>
              <a:buNone/>
            </a:pPr>
            <a:r>
              <a:rPr lang="en-GB" altLang="en-US" sz="1400"/>
              <a:t>“20 to 1 ON” in bookmakers’ terms</a:t>
            </a:r>
          </a:p>
        </p:txBody>
      </p:sp>
    </p:spTree>
    <p:extLst>
      <p:ext uri="{BB962C8B-B14F-4D97-AF65-F5344CB8AC3E}">
        <p14:creationId xmlns:p14="http://schemas.microsoft.com/office/powerpoint/2010/main" val="3193725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3" grpId="0"/>
      <p:bldP spid="25"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0200" y="763588"/>
            <a:ext cx="8489950" cy="1296987"/>
          </a:xfrm>
        </p:spPr>
        <p:txBody>
          <a:bodyPr/>
          <a:lstStyle/>
          <a:p>
            <a:pPr eaLnBrk="1" hangingPunct="1"/>
            <a:r>
              <a:rPr lang="en-GB" altLang="en-US" smtClean="0"/>
              <a:t>Dilution of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451100"/>
            <a:ext cx="469423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7"/>
          <p:cNvSpPr txBox="1">
            <a:spLocks/>
          </p:cNvSpPr>
          <p:nvPr/>
        </p:nvSpPr>
        <p:spPr bwMode="auto">
          <a:xfrm>
            <a:off x="330200" y="1557338"/>
            <a:ext cx="8489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en-US" sz="1800"/>
              <a:t>If we had eight different hypotheses about connectivity, we could embody each hypothesis as a DCM and compare the evidence:</a:t>
            </a:r>
          </a:p>
        </p:txBody>
      </p:sp>
      <p:sp>
        <p:nvSpPr>
          <p:cNvPr id="7" name="TextBox 6"/>
          <p:cNvSpPr txBox="1"/>
          <p:nvPr/>
        </p:nvSpPr>
        <p:spPr>
          <a:xfrm>
            <a:off x="5435600" y="2887663"/>
            <a:ext cx="3529013" cy="1476375"/>
          </a:xfrm>
          <a:prstGeom prst="rect">
            <a:avLst/>
          </a:prstGeom>
          <a:noFill/>
        </p:spPr>
        <p:txBody>
          <a:bodyPr>
            <a:spAutoFit/>
          </a:bodyPr>
          <a:lstStyle/>
          <a:p>
            <a:pPr eaLnBrk="1" hangingPunct="1">
              <a:defRPr/>
            </a:pPr>
            <a:r>
              <a:rPr lang="en-GB" dirty="0"/>
              <a:t>Problem: “dilution of evidence”</a:t>
            </a:r>
          </a:p>
          <a:p>
            <a:pPr eaLnBrk="1" hangingPunct="1">
              <a:defRPr/>
            </a:pPr>
            <a:endParaRPr lang="en-GB" dirty="0"/>
          </a:p>
          <a:p>
            <a:pPr eaLnBrk="1" hangingPunct="1">
              <a:defRPr/>
            </a:pPr>
            <a:r>
              <a:rPr lang="en-GB" dirty="0">
                <a:solidFill>
                  <a:schemeClr val="accent6">
                    <a:lumMod val="50000"/>
                  </a:schemeClr>
                </a:solidFill>
              </a:rPr>
              <a:t>Similar models share the probability mass, making it hard for any one model to stand out</a:t>
            </a:r>
          </a:p>
        </p:txBody>
      </p:sp>
      <p:cxnSp>
        <p:nvCxnSpPr>
          <p:cNvPr id="9" name="Straight Arrow Connector 8"/>
          <p:cNvCxnSpPr/>
          <p:nvPr/>
        </p:nvCxnSpPr>
        <p:spPr>
          <a:xfrm flipH="1" flipV="1">
            <a:off x="2124075" y="6022975"/>
            <a:ext cx="144463" cy="3587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330200" y="6381750"/>
            <a:ext cx="4535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Models 1 to 4 have ‘top-down’ connections</a:t>
            </a:r>
          </a:p>
        </p:txBody>
      </p:sp>
      <p:sp>
        <p:nvSpPr>
          <p:cNvPr id="12" name="TextBox 11"/>
          <p:cNvSpPr txBox="1">
            <a:spLocks noChangeArrowheads="1"/>
          </p:cNvSpPr>
          <p:nvPr/>
        </p:nvSpPr>
        <p:spPr bwMode="auto">
          <a:xfrm>
            <a:off x="4518025" y="6086475"/>
            <a:ext cx="462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Models 5 to 8 have ‘bottom-up’ connections</a:t>
            </a:r>
          </a:p>
        </p:txBody>
      </p:sp>
      <p:cxnSp>
        <p:nvCxnSpPr>
          <p:cNvPr id="13" name="Straight Arrow Connector 12"/>
          <p:cNvCxnSpPr>
            <a:stCxn id="12" idx="1"/>
          </p:cNvCxnSpPr>
          <p:nvPr/>
        </p:nvCxnSpPr>
        <p:spPr>
          <a:xfrm flipH="1" flipV="1">
            <a:off x="3522663" y="5961063"/>
            <a:ext cx="995362" cy="30956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05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330200" y="908050"/>
            <a:ext cx="8489950" cy="865188"/>
          </a:xfrm>
        </p:spPr>
        <p:txBody>
          <a:bodyPr/>
          <a:lstStyle/>
          <a:p>
            <a:pPr eaLnBrk="1" hangingPunct="1"/>
            <a:r>
              <a:rPr lang="en-GB" altLang="en-US" smtClean="0"/>
              <a:t>Family analysis</a:t>
            </a:r>
          </a:p>
        </p:txBody>
      </p:sp>
      <p:sp>
        <p:nvSpPr>
          <p:cNvPr id="17411" name="Content Placeholder 3"/>
          <p:cNvSpPr>
            <a:spLocks noGrp="1"/>
          </p:cNvSpPr>
          <p:nvPr>
            <p:ph idx="1"/>
          </p:nvPr>
        </p:nvSpPr>
        <p:spPr>
          <a:xfrm>
            <a:off x="330200" y="1628775"/>
            <a:ext cx="8489950" cy="4464050"/>
          </a:xfrm>
        </p:spPr>
        <p:txBody>
          <a:bodyPr/>
          <a:lstStyle/>
          <a:p>
            <a:pPr marL="0" indent="0" eaLnBrk="1" hangingPunct="1">
              <a:buFontTx/>
              <a:buNone/>
            </a:pPr>
            <a:r>
              <a:rPr lang="en-GB" altLang="en-US" sz="1800" smtClean="0"/>
              <a:t>Grouping models into families can help. Now, one family = one hypothesis.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68638"/>
            <a:ext cx="43211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5752069" y="3305306"/>
            <a:ext cx="2883995" cy="937885"/>
          </a:xfrm>
          <a:prstGeom prst="rect">
            <a:avLst/>
          </a:prstGeom>
          <a:blipFill rotWithShape="0">
            <a:blip r:embed="rId3"/>
            <a:stretch>
              <a:fillRect/>
            </a:stretch>
          </a:blipFill>
        </p:spPr>
        <p:txBody>
          <a:bodyPr/>
          <a:lstStyle/>
          <a:p>
            <a:pPr>
              <a:defRPr/>
            </a:pPr>
            <a:r>
              <a:rPr lang="en-GB">
                <a:noFill/>
              </a:rPr>
              <a:t> </a:t>
            </a:r>
          </a:p>
        </p:txBody>
      </p:sp>
      <p:cxnSp>
        <p:nvCxnSpPr>
          <p:cNvPr id="8" name="Straight Arrow Connector 7"/>
          <p:cNvCxnSpPr/>
          <p:nvPr/>
        </p:nvCxnSpPr>
        <p:spPr>
          <a:xfrm>
            <a:off x="1692275" y="2708275"/>
            <a:ext cx="215900" cy="5969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331788" y="2314575"/>
            <a:ext cx="345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Family 1: four “top-down” DCMs</a:t>
            </a:r>
          </a:p>
        </p:txBody>
      </p:sp>
      <p:cxnSp>
        <p:nvCxnSpPr>
          <p:cNvPr id="13" name="Straight Arrow Connector 12"/>
          <p:cNvCxnSpPr/>
          <p:nvPr/>
        </p:nvCxnSpPr>
        <p:spPr>
          <a:xfrm>
            <a:off x="3708400" y="5229225"/>
            <a:ext cx="215900" cy="5969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2903538" y="4776788"/>
            <a:ext cx="354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solidFill>
                  <a:srgbClr val="C00000"/>
                </a:solidFill>
              </a:rPr>
              <a:t>Family 2: four “bottom-up” DCMs</a:t>
            </a:r>
          </a:p>
        </p:txBody>
      </p:sp>
      <p:sp>
        <p:nvSpPr>
          <p:cNvPr id="15" name="TextBox 14"/>
          <p:cNvSpPr txBox="1">
            <a:spLocks noChangeArrowheads="1"/>
          </p:cNvSpPr>
          <p:nvPr/>
        </p:nvSpPr>
        <p:spPr bwMode="auto">
          <a:xfrm>
            <a:off x="5716588" y="2906713"/>
            <a:ext cx="295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Posterior family probability:</a:t>
            </a:r>
          </a:p>
        </p:txBody>
      </p:sp>
      <p:sp>
        <p:nvSpPr>
          <p:cNvPr id="16" name="TextBox 15"/>
          <p:cNvSpPr txBox="1"/>
          <p:nvPr/>
        </p:nvSpPr>
        <p:spPr>
          <a:xfrm>
            <a:off x="5213350" y="5492750"/>
            <a:ext cx="3632200" cy="1200150"/>
          </a:xfrm>
          <a:prstGeom prst="rect">
            <a:avLst/>
          </a:prstGeom>
          <a:noFill/>
        </p:spPr>
        <p:txBody>
          <a:bodyPr>
            <a:spAutoFit/>
          </a:bodyPr>
          <a:lstStyle/>
          <a:p>
            <a:pPr eaLnBrk="1" hangingPunct="1">
              <a:defRPr/>
            </a:pPr>
            <a:r>
              <a:rPr lang="en-GB" dirty="0">
                <a:solidFill>
                  <a:schemeClr val="accent6">
                    <a:lumMod val="75000"/>
                  </a:schemeClr>
                </a:solidFill>
              </a:rPr>
              <a:t>Comparing a small number of models or a small number of families helps avoid the dilution of evidence problem</a:t>
            </a:r>
          </a:p>
        </p:txBody>
      </p:sp>
    </p:spTree>
    <p:extLst>
      <p:ext uri="{BB962C8B-B14F-4D97-AF65-F5344CB8AC3E}">
        <p14:creationId xmlns:p14="http://schemas.microsoft.com/office/powerpoint/2010/main" val="315716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844675"/>
            <a:ext cx="35591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1146175" y="2636838"/>
            <a:ext cx="6764338" cy="2754312"/>
            <a:chOff x="1146895" y="2636912"/>
            <a:chExt cx="6763761" cy="2754972"/>
          </a:xfrm>
        </p:grpSpPr>
        <p:pic>
          <p:nvPicPr>
            <p:cNvPr id="18437" name="Picture 3"/>
            <p:cNvPicPr>
              <a:picLocks noChangeAspect="1"/>
            </p:cNvPicPr>
            <p:nvPr/>
          </p:nvPicPr>
          <p:blipFill>
            <a:blip r:embed="rId2">
              <a:extLst>
                <a:ext uri="{28A0092B-C50C-407E-A947-70E740481C1C}">
                  <a14:useLocalDpi xmlns:a14="http://schemas.microsoft.com/office/drawing/2010/main" val="0"/>
                </a:ext>
              </a:extLst>
            </a:blip>
            <a:srcRect l="31039" t="23326" r="3778" b="51462"/>
            <a:stretch>
              <a:fillRect/>
            </a:stretch>
          </p:blipFill>
          <p:spPr bwMode="auto">
            <a:xfrm>
              <a:off x="4886320" y="4023732"/>
              <a:ext cx="3024336" cy="1368152"/>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1146895" y="2636912"/>
              <a:ext cx="3087425" cy="12957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8" name="Straight Connector 7"/>
            <p:cNvCxnSpPr/>
            <p:nvPr/>
          </p:nvCxnSpPr>
          <p:spPr>
            <a:xfrm>
              <a:off x="4124791" y="3519774"/>
              <a:ext cx="761935" cy="50335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436" name="Title 8"/>
          <p:cNvSpPr>
            <a:spLocks noGrp="1"/>
          </p:cNvSpPr>
          <p:nvPr>
            <p:ph type="title"/>
          </p:nvPr>
        </p:nvSpPr>
        <p:spPr/>
        <p:txBody>
          <a:bodyPr/>
          <a:lstStyle/>
          <a:p>
            <a:pPr eaLnBrk="1" hangingPunct="1"/>
            <a:r>
              <a:rPr lang="en-GB" altLang="en-US" smtClean="0"/>
              <a:t>Family analysis</a:t>
            </a:r>
          </a:p>
        </p:txBody>
      </p:sp>
    </p:spTree>
    <p:extLst>
      <p:ext uri="{BB962C8B-B14F-4D97-AF65-F5344CB8AC3E}">
        <p14:creationId xmlns:p14="http://schemas.microsoft.com/office/powerpoint/2010/main" val="355874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21542" y="6568534"/>
            <a:ext cx="2422458" cy="261610"/>
          </a:xfrm>
          <a:prstGeom prst="rect">
            <a:avLst/>
          </a:prstGeom>
          <a:noFill/>
        </p:spPr>
        <p:txBody>
          <a:bodyPr wrap="none">
            <a:spAutoFit/>
          </a:bodyPr>
          <a:lstStyle/>
          <a:p>
            <a:pPr eaLnBrk="1" hangingPunct="1">
              <a:defRPr/>
            </a:pPr>
            <a:r>
              <a:rPr lang="en-GB" sz="1100" dirty="0">
                <a:solidFill>
                  <a:schemeClr val="tx1">
                    <a:lumMod val="50000"/>
                    <a:lumOff val="50000"/>
                  </a:schemeClr>
                </a:solidFill>
              </a:rPr>
              <a:t>Image credit: Marcin </a:t>
            </a:r>
            <a:r>
              <a:rPr lang="en-GB" sz="1100" dirty="0" err="1">
                <a:solidFill>
                  <a:schemeClr val="tx1">
                    <a:lumMod val="50000"/>
                    <a:lumOff val="50000"/>
                  </a:schemeClr>
                </a:solidFill>
              </a:rPr>
              <a:t>Wichary</a:t>
            </a:r>
            <a:r>
              <a:rPr lang="en-GB" sz="1100" dirty="0">
                <a:solidFill>
                  <a:schemeClr val="tx1">
                    <a:lumMod val="50000"/>
                    <a:lumOff val="50000"/>
                  </a:schemeClr>
                </a:solidFill>
              </a:rPr>
              <a:t>, Flickr</a:t>
            </a:r>
          </a:p>
        </p:txBody>
      </p:sp>
      <p:pic>
        <p:nvPicPr>
          <p:cNvPr id="4" name="Picture 2" descr="https://upload.wikimedia.org/wikipedia/commons/e/e5/Hollerith_census_machine_dials.mw.jpg"/>
          <p:cNvPicPr>
            <a:picLocks noChangeAspect="1" noChangeArrowheads="1"/>
          </p:cNvPicPr>
          <p:nvPr/>
        </p:nvPicPr>
        <p:blipFill>
          <a:blip r:embed="rId3"/>
          <a:srcRect/>
          <a:stretch>
            <a:fillRect/>
          </a:stretch>
        </p:blipFill>
        <p:spPr bwMode="auto">
          <a:xfrm>
            <a:off x="179512" y="1628800"/>
            <a:ext cx="4752975" cy="3168650"/>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172" name="Group 7171"/>
          <p:cNvGrpSpPr/>
          <p:nvPr/>
        </p:nvGrpSpPr>
        <p:grpSpPr>
          <a:xfrm>
            <a:off x="1428346" y="4924450"/>
            <a:ext cx="1935145" cy="1837333"/>
            <a:chOff x="1428346" y="4924450"/>
            <a:chExt cx="1935145" cy="1837333"/>
          </a:xfrm>
        </p:grpSpPr>
        <p:grpSp>
          <p:nvGrpSpPr>
            <p:cNvPr id="7184" name="Group 6"/>
            <p:cNvGrpSpPr>
              <a:grpSpLocks noChangeAspect="1"/>
            </p:cNvGrpSpPr>
            <p:nvPr/>
          </p:nvGrpSpPr>
          <p:grpSpPr bwMode="auto">
            <a:xfrm>
              <a:off x="2003601" y="5355569"/>
              <a:ext cx="1074194" cy="1082271"/>
              <a:chOff x="7180292" y="1173157"/>
              <a:chExt cx="1474788" cy="1485900"/>
            </a:xfrm>
          </p:grpSpPr>
          <p:sp>
            <p:nvSpPr>
              <p:cNvPr id="7187" name="Rectangle 7"/>
              <p:cNvSpPr>
                <a:spLocks noChangeArrowheads="1"/>
              </p:cNvSpPr>
              <p:nvPr/>
            </p:nvSpPr>
            <p:spPr bwMode="auto">
              <a:xfrm>
                <a:off x="7180292" y="1173157"/>
                <a:ext cx="1474788"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7188" name="Rectangle 8"/>
              <p:cNvSpPr>
                <a:spLocks noChangeArrowheads="1"/>
              </p:cNvSpPr>
              <p:nvPr/>
            </p:nvSpPr>
            <p:spPr bwMode="auto">
              <a:xfrm>
                <a:off x="7180292" y="1173157"/>
                <a:ext cx="1474788" cy="148590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7189" name="Line 56"/>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0" name="Freeform 10"/>
              <p:cNvSpPr>
                <a:spLocks/>
              </p:cNvSpPr>
              <p:nvPr/>
            </p:nvSpPr>
            <p:spPr bwMode="auto">
              <a:xfrm>
                <a:off x="7180292" y="1173157"/>
                <a:ext cx="1474788" cy="1485900"/>
              </a:xfrm>
              <a:custGeom>
                <a:avLst/>
                <a:gdLst>
                  <a:gd name="T0" fmla="*/ 0 w 208"/>
                  <a:gd name="T1" fmla="*/ 2147483646 h 208"/>
                  <a:gd name="T2" fmla="*/ 2147483646 w 208"/>
                  <a:gd name="T3" fmla="*/ 2147483646 h 208"/>
                  <a:gd name="T4" fmla="*/ 2147483646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91" name="Line 58"/>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2" name="Line 59"/>
              <p:cNvSpPr>
                <a:spLocks noChangeShapeType="1"/>
              </p:cNvSpPr>
              <p:nvPr/>
            </p:nvSpPr>
            <p:spPr bwMode="auto">
              <a:xfrm>
                <a:off x="7180292" y="26590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3" name="Line 60"/>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4" name="Line 61"/>
              <p:cNvSpPr>
                <a:spLocks noChangeShapeType="1"/>
              </p:cNvSpPr>
              <p:nvPr/>
            </p:nvSpPr>
            <p:spPr bwMode="auto">
              <a:xfrm flipV="1">
                <a:off x="7180292"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5" name="Line 62"/>
              <p:cNvSpPr>
                <a:spLocks noChangeShapeType="1"/>
              </p:cNvSpPr>
              <p:nvPr/>
            </p:nvSpPr>
            <p:spPr bwMode="auto">
              <a:xfrm>
                <a:off x="7180292"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6" name="Line 64"/>
              <p:cNvSpPr>
                <a:spLocks noChangeShapeType="1"/>
              </p:cNvSpPr>
              <p:nvPr/>
            </p:nvSpPr>
            <p:spPr bwMode="auto">
              <a:xfrm flipV="1">
                <a:off x="76771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7" name="Line 65"/>
              <p:cNvSpPr>
                <a:spLocks noChangeShapeType="1"/>
              </p:cNvSpPr>
              <p:nvPr/>
            </p:nvSpPr>
            <p:spPr bwMode="auto">
              <a:xfrm>
                <a:off x="76771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8" name="Line 67"/>
              <p:cNvSpPr>
                <a:spLocks noChangeShapeType="1"/>
              </p:cNvSpPr>
              <p:nvPr/>
            </p:nvSpPr>
            <p:spPr bwMode="auto">
              <a:xfrm flipV="1">
                <a:off x="816612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9" name="Line 68"/>
              <p:cNvSpPr>
                <a:spLocks noChangeShapeType="1"/>
              </p:cNvSpPr>
              <p:nvPr/>
            </p:nvSpPr>
            <p:spPr bwMode="auto">
              <a:xfrm>
                <a:off x="816612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0" name="Line 70"/>
              <p:cNvSpPr>
                <a:spLocks noChangeShapeType="1"/>
              </p:cNvSpPr>
              <p:nvPr/>
            </p:nvSpPr>
            <p:spPr bwMode="auto">
              <a:xfrm flipV="1">
                <a:off x="8655079" y="2636832"/>
                <a:ext cx="0"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1" name="Line 71"/>
              <p:cNvSpPr>
                <a:spLocks noChangeShapeType="1"/>
              </p:cNvSpPr>
              <p:nvPr/>
            </p:nvSpPr>
            <p:spPr bwMode="auto">
              <a:xfrm>
                <a:off x="8655079" y="1173157"/>
                <a:ext cx="0"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2" name="Line 73"/>
              <p:cNvSpPr>
                <a:spLocks noChangeShapeType="1"/>
              </p:cNvSpPr>
              <p:nvPr/>
            </p:nvSpPr>
            <p:spPr bwMode="auto">
              <a:xfrm>
                <a:off x="7180292"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3" name="Line 74"/>
              <p:cNvSpPr>
                <a:spLocks noChangeShapeType="1"/>
              </p:cNvSpPr>
              <p:nvPr/>
            </p:nvSpPr>
            <p:spPr bwMode="auto">
              <a:xfrm flipH="1">
                <a:off x="8632854" y="26590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4" name="Line 76"/>
              <p:cNvSpPr>
                <a:spLocks noChangeShapeType="1"/>
              </p:cNvSpPr>
              <p:nvPr/>
            </p:nvSpPr>
            <p:spPr bwMode="auto">
              <a:xfrm>
                <a:off x="7180292"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5" name="Line 77"/>
              <p:cNvSpPr>
                <a:spLocks noChangeShapeType="1"/>
              </p:cNvSpPr>
              <p:nvPr/>
            </p:nvSpPr>
            <p:spPr bwMode="auto">
              <a:xfrm flipH="1">
                <a:off x="8632854" y="2359020"/>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6" name="Line 79"/>
              <p:cNvSpPr>
                <a:spLocks noChangeShapeType="1"/>
              </p:cNvSpPr>
              <p:nvPr/>
            </p:nvSpPr>
            <p:spPr bwMode="auto">
              <a:xfrm>
                <a:off x="7180292"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7" name="Line 80"/>
              <p:cNvSpPr>
                <a:spLocks noChangeShapeType="1"/>
              </p:cNvSpPr>
              <p:nvPr/>
            </p:nvSpPr>
            <p:spPr bwMode="auto">
              <a:xfrm flipH="1">
                <a:off x="8632854" y="2065332"/>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8" name="Line 82"/>
              <p:cNvSpPr>
                <a:spLocks noChangeShapeType="1"/>
              </p:cNvSpPr>
              <p:nvPr/>
            </p:nvSpPr>
            <p:spPr bwMode="auto">
              <a:xfrm>
                <a:off x="7180292"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09" name="Line 83"/>
              <p:cNvSpPr>
                <a:spLocks noChangeShapeType="1"/>
              </p:cNvSpPr>
              <p:nvPr/>
            </p:nvSpPr>
            <p:spPr bwMode="auto">
              <a:xfrm flipH="1">
                <a:off x="8632854" y="17652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0" name="Line 85"/>
              <p:cNvSpPr>
                <a:spLocks noChangeShapeType="1"/>
              </p:cNvSpPr>
              <p:nvPr/>
            </p:nvSpPr>
            <p:spPr bwMode="auto">
              <a:xfrm>
                <a:off x="7180292"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1" name="Line 86"/>
              <p:cNvSpPr>
                <a:spLocks noChangeShapeType="1"/>
              </p:cNvSpPr>
              <p:nvPr/>
            </p:nvSpPr>
            <p:spPr bwMode="auto">
              <a:xfrm flipH="1">
                <a:off x="8632854" y="1473195"/>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2" name="Line 88"/>
              <p:cNvSpPr>
                <a:spLocks noChangeShapeType="1"/>
              </p:cNvSpPr>
              <p:nvPr/>
            </p:nvSpPr>
            <p:spPr bwMode="auto">
              <a:xfrm>
                <a:off x="7180292"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3" name="Line 89"/>
              <p:cNvSpPr>
                <a:spLocks noChangeShapeType="1"/>
              </p:cNvSpPr>
              <p:nvPr/>
            </p:nvSpPr>
            <p:spPr bwMode="auto">
              <a:xfrm flipH="1">
                <a:off x="8632854" y="1173157"/>
                <a:ext cx="222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4" name="Line 91"/>
              <p:cNvSpPr>
                <a:spLocks noChangeShapeType="1"/>
              </p:cNvSpPr>
              <p:nvPr/>
            </p:nvSpPr>
            <p:spPr bwMode="auto">
              <a:xfrm>
                <a:off x="7180292" y="1173157"/>
                <a:ext cx="14747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5" name="Freeform 45"/>
              <p:cNvSpPr>
                <a:spLocks/>
              </p:cNvSpPr>
              <p:nvPr/>
            </p:nvSpPr>
            <p:spPr bwMode="auto">
              <a:xfrm>
                <a:off x="7180292" y="1173157"/>
                <a:ext cx="1474788" cy="1485900"/>
              </a:xfrm>
              <a:custGeom>
                <a:avLst/>
                <a:gdLst>
                  <a:gd name="T0" fmla="*/ 0 w 208"/>
                  <a:gd name="T1" fmla="*/ 2147483646 h 208"/>
                  <a:gd name="T2" fmla="*/ 2147483646 w 208"/>
                  <a:gd name="T3" fmla="*/ 2147483646 h 208"/>
                  <a:gd name="T4" fmla="*/ 2147483646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0" y="208"/>
                    </a:moveTo>
                    <a:lnTo>
                      <a:pt x="208" y="208"/>
                    </a:lnTo>
                    <a:lnTo>
                      <a:pt x="20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16" name="Line 93"/>
              <p:cNvSpPr>
                <a:spLocks noChangeShapeType="1"/>
              </p:cNvSpPr>
              <p:nvPr/>
            </p:nvSpPr>
            <p:spPr bwMode="auto">
              <a:xfrm flipV="1">
                <a:off x="7180292" y="1173157"/>
                <a:ext cx="0" cy="1485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7" name="Freeform 47"/>
              <p:cNvSpPr>
                <a:spLocks/>
              </p:cNvSpPr>
              <p:nvPr/>
            </p:nvSpPr>
            <p:spPr bwMode="auto">
              <a:xfrm>
                <a:off x="7188229" y="1408107"/>
                <a:ext cx="1239838" cy="1022350"/>
              </a:xfrm>
              <a:custGeom>
                <a:avLst/>
                <a:gdLst>
                  <a:gd name="T0" fmla="*/ 2147483646 w 781"/>
                  <a:gd name="T1" fmla="*/ 2147483646 h 644"/>
                  <a:gd name="T2" fmla="*/ 2147483646 w 781"/>
                  <a:gd name="T3" fmla="*/ 2147483646 h 644"/>
                  <a:gd name="T4" fmla="*/ 2147483646 w 781"/>
                  <a:gd name="T5" fmla="*/ 2147483646 h 644"/>
                  <a:gd name="T6" fmla="*/ 2147483646 w 781"/>
                  <a:gd name="T7" fmla="*/ 2147483646 h 644"/>
                  <a:gd name="T8" fmla="*/ 2147483646 w 781"/>
                  <a:gd name="T9" fmla="*/ 2147483646 h 644"/>
                  <a:gd name="T10" fmla="*/ 2147483646 w 781"/>
                  <a:gd name="T11" fmla="*/ 2147483646 h 644"/>
                  <a:gd name="T12" fmla="*/ 2147483646 w 781"/>
                  <a:gd name="T13" fmla="*/ 2147483646 h 644"/>
                  <a:gd name="T14" fmla="*/ 2147483646 w 781"/>
                  <a:gd name="T15" fmla="*/ 2147483646 h 644"/>
                  <a:gd name="T16" fmla="*/ 2147483646 w 781"/>
                  <a:gd name="T17" fmla="*/ 2147483646 h 644"/>
                  <a:gd name="T18" fmla="*/ 2147483646 w 781"/>
                  <a:gd name="T19" fmla="*/ 2147483646 h 644"/>
                  <a:gd name="T20" fmla="*/ 2147483646 w 781"/>
                  <a:gd name="T21" fmla="*/ 2147483646 h 644"/>
                  <a:gd name="T22" fmla="*/ 2147483646 w 781"/>
                  <a:gd name="T23" fmla="*/ 2147483646 h 644"/>
                  <a:gd name="T24" fmla="*/ 2147483646 w 781"/>
                  <a:gd name="T25" fmla="*/ 0 h 644"/>
                  <a:gd name="T26" fmla="*/ 2147483646 w 781"/>
                  <a:gd name="T27" fmla="*/ 2147483646 h 644"/>
                  <a:gd name="T28" fmla="*/ 2147483646 w 781"/>
                  <a:gd name="T29" fmla="*/ 2147483646 h 644"/>
                  <a:gd name="T30" fmla="*/ 2147483646 w 781"/>
                  <a:gd name="T31" fmla="*/ 2147483646 h 644"/>
                  <a:gd name="T32" fmla="*/ 2147483646 w 781"/>
                  <a:gd name="T33" fmla="*/ 2147483646 h 644"/>
                  <a:gd name="T34" fmla="*/ 2147483646 w 781"/>
                  <a:gd name="T35" fmla="*/ 2147483646 h 644"/>
                  <a:gd name="T36" fmla="*/ 2147483646 w 781"/>
                  <a:gd name="T37" fmla="*/ 2147483646 h 644"/>
                  <a:gd name="T38" fmla="*/ 2147483646 w 781"/>
                  <a:gd name="T39" fmla="*/ 2147483646 h 644"/>
                  <a:gd name="T40" fmla="*/ 2147483646 w 781"/>
                  <a:gd name="T41" fmla="*/ 2147483646 h 644"/>
                  <a:gd name="T42" fmla="*/ 2147483646 w 781"/>
                  <a:gd name="T43" fmla="*/ 2147483646 h 644"/>
                  <a:gd name="T44" fmla="*/ 2147483646 w 781"/>
                  <a:gd name="T45" fmla="*/ 2147483646 h 644"/>
                  <a:gd name="T46" fmla="*/ 2147483646 w 781"/>
                  <a:gd name="T47" fmla="*/ 2147483646 h 644"/>
                  <a:gd name="T48" fmla="*/ 2147483646 w 781"/>
                  <a:gd name="T49" fmla="*/ 2147483646 h 644"/>
                  <a:gd name="T50" fmla="*/ 2147483646 w 781"/>
                  <a:gd name="T51" fmla="*/ 2147483646 h 644"/>
                  <a:gd name="T52" fmla="*/ 2147483646 w 781"/>
                  <a:gd name="T53" fmla="*/ 2147483646 h 644"/>
                  <a:gd name="T54" fmla="*/ 2147483646 w 781"/>
                  <a:gd name="T55" fmla="*/ 2147483646 h 644"/>
                  <a:gd name="T56" fmla="*/ 2147483646 w 781"/>
                  <a:gd name="T57" fmla="*/ 2147483646 h 644"/>
                  <a:gd name="T58" fmla="*/ 2147483646 w 781"/>
                  <a:gd name="T59" fmla="*/ 2147483646 h 644"/>
                  <a:gd name="T60" fmla="*/ 2147483646 w 781"/>
                  <a:gd name="T61" fmla="*/ 2147483646 h 644"/>
                  <a:gd name="T62" fmla="*/ 2147483646 w 781"/>
                  <a:gd name="T63" fmla="*/ 2147483646 h 644"/>
                  <a:gd name="T64" fmla="*/ 2147483646 w 781"/>
                  <a:gd name="T65" fmla="*/ 2147483646 h 644"/>
                  <a:gd name="T66" fmla="*/ 2147483646 w 781"/>
                  <a:gd name="T67" fmla="*/ 2147483646 h 644"/>
                  <a:gd name="T68" fmla="*/ 2147483646 w 781"/>
                  <a:gd name="T69" fmla="*/ 2147483646 h 644"/>
                  <a:gd name="T70" fmla="*/ 2147483646 w 781"/>
                  <a:gd name="T71" fmla="*/ 2147483646 h 644"/>
                  <a:gd name="T72" fmla="*/ 2147483646 w 781"/>
                  <a:gd name="T73" fmla="*/ 2147483646 h 644"/>
                  <a:gd name="T74" fmla="*/ 2147483646 w 781"/>
                  <a:gd name="T75" fmla="*/ 2147483646 h 644"/>
                  <a:gd name="T76" fmla="*/ 2147483646 w 781"/>
                  <a:gd name="T77" fmla="*/ 2147483646 h 644"/>
                  <a:gd name="T78" fmla="*/ 2147483646 w 781"/>
                  <a:gd name="T79" fmla="*/ 2147483646 h 644"/>
                  <a:gd name="T80" fmla="*/ 2147483646 w 781"/>
                  <a:gd name="T81" fmla="*/ 2147483646 h 644"/>
                  <a:gd name="T82" fmla="*/ 2147483646 w 781"/>
                  <a:gd name="T83" fmla="*/ 2147483646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44"/>
                  <a:gd name="T128" fmla="*/ 781 w 781"/>
                  <a:gd name="T129" fmla="*/ 644 h 6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44">
                    <a:moveTo>
                      <a:pt x="0" y="513"/>
                    </a:moveTo>
                    <a:lnTo>
                      <a:pt x="9" y="509"/>
                    </a:lnTo>
                    <a:lnTo>
                      <a:pt x="13" y="509"/>
                    </a:lnTo>
                    <a:lnTo>
                      <a:pt x="18" y="504"/>
                    </a:lnTo>
                    <a:lnTo>
                      <a:pt x="27" y="491"/>
                    </a:lnTo>
                    <a:lnTo>
                      <a:pt x="31" y="491"/>
                    </a:lnTo>
                    <a:lnTo>
                      <a:pt x="36" y="482"/>
                    </a:lnTo>
                    <a:lnTo>
                      <a:pt x="45" y="491"/>
                    </a:lnTo>
                    <a:lnTo>
                      <a:pt x="49" y="495"/>
                    </a:lnTo>
                    <a:lnTo>
                      <a:pt x="58" y="504"/>
                    </a:lnTo>
                    <a:lnTo>
                      <a:pt x="62" y="522"/>
                    </a:lnTo>
                    <a:lnTo>
                      <a:pt x="67" y="522"/>
                    </a:lnTo>
                    <a:lnTo>
                      <a:pt x="76" y="513"/>
                    </a:lnTo>
                    <a:lnTo>
                      <a:pt x="80" y="482"/>
                    </a:lnTo>
                    <a:lnTo>
                      <a:pt x="89" y="468"/>
                    </a:lnTo>
                    <a:lnTo>
                      <a:pt x="94" y="459"/>
                    </a:lnTo>
                    <a:lnTo>
                      <a:pt x="98" y="464"/>
                    </a:lnTo>
                    <a:lnTo>
                      <a:pt x="107" y="459"/>
                    </a:lnTo>
                    <a:lnTo>
                      <a:pt x="111" y="459"/>
                    </a:lnTo>
                    <a:lnTo>
                      <a:pt x="116" y="459"/>
                    </a:lnTo>
                    <a:lnTo>
                      <a:pt x="125" y="450"/>
                    </a:lnTo>
                    <a:lnTo>
                      <a:pt x="129" y="437"/>
                    </a:lnTo>
                    <a:lnTo>
                      <a:pt x="138" y="428"/>
                    </a:lnTo>
                    <a:lnTo>
                      <a:pt x="143" y="437"/>
                    </a:lnTo>
                    <a:lnTo>
                      <a:pt x="147" y="455"/>
                    </a:lnTo>
                    <a:lnTo>
                      <a:pt x="156" y="468"/>
                    </a:lnTo>
                    <a:lnTo>
                      <a:pt x="161" y="477"/>
                    </a:lnTo>
                    <a:lnTo>
                      <a:pt x="165" y="477"/>
                    </a:lnTo>
                    <a:lnTo>
                      <a:pt x="174" y="477"/>
                    </a:lnTo>
                    <a:lnTo>
                      <a:pt x="178" y="482"/>
                    </a:lnTo>
                    <a:lnTo>
                      <a:pt x="187" y="495"/>
                    </a:lnTo>
                    <a:lnTo>
                      <a:pt x="192" y="509"/>
                    </a:lnTo>
                    <a:lnTo>
                      <a:pt x="196" y="459"/>
                    </a:lnTo>
                    <a:lnTo>
                      <a:pt x="205" y="351"/>
                    </a:lnTo>
                    <a:lnTo>
                      <a:pt x="210" y="234"/>
                    </a:lnTo>
                    <a:lnTo>
                      <a:pt x="214" y="126"/>
                    </a:lnTo>
                    <a:lnTo>
                      <a:pt x="223" y="54"/>
                    </a:lnTo>
                    <a:lnTo>
                      <a:pt x="228" y="14"/>
                    </a:lnTo>
                    <a:lnTo>
                      <a:pt x="236" y="0"/>
                    </a:lnTo>
                    <a:lnTo>
                      <a:pt x="241" y="5"/>
                    </a:lnTo>
                    <a:lnTo>
                      <a:pt x="245" y="41"/>
                    </a:lnTo>
                    <a:lnTo>
                      <a:pt x="254" y="104"/>
                    </a:lnTo>
                    <a:lnTo>
                      <a:pt x="259" y="144"/>
                    </a:lnTo>
                    <a:lnTo>
                      <a:pt x="268" y="171"/>
                    </a:lnTo>
                    <a:lnTo>
                      <a:pt x="272" y="194"/>
                    </a:lnTo>
                    <a:lnTo>
                      <a:pt x="277" y="207"/>
                    </a:lnTo>
                    <a:lnTo>
                      <a:pt x="286" y="216"/>
                    </a:lnTo>
                    <a:lnTo>
                      <a:pt x="290" y="230"/>
                    </a:lnTo>
                    <a:lnTo>
                      <a:pt x="294" y="261"/>
                    </a:lnTo>
                    <a:lnTo>
                      <a:pt x="303" y="293"/>
                    </a:lnTo>
                    <a:lnTo>
                      <a:pt x="308" y="365"/>
                    </a:lnTo>
                    <a:lnTo>
                      <a:pt x="317" y="473"/>
                    </a:lnTo>
                    <a:lnTo>
                      <a:pt x="321" y="531"/>
                    </a:lnTo>
                    <a:lnTo>
                      <a:pt x="326" y="576"/>
                    </a:lnTo>
                    <a:lnTo>
                      <a:pt x="335" y="608"/>
                    </a:lnTo>
                    <a:lnTo>
                      <a:pt x="339" y="621"/>
                    </a:lnTo>
                    <a:lnTo>
                      <a:pt x="344" y="612"/>
                    </a:lnTo>
                    <a:lnTo>
                      <a:pt x="352" y="630"/>
                    </a:lnTo>
                    <a:lnTo>
                      <a:pt x="357" y="644"/>
                    </a:lnTo>
                    <a:lnTo>
                      <a:pt x="366" y="635"/>
                    </a:lnTo>
                    <a:lnTo>
                      <a:pt x="370" y="612"/>
                    </a:lnTo>
                    <a:lnTo>
                      <a:pt x="375" y="599"/>
                    </a:lnTo>
                    <a:lnTo>
                      <a:pt x="384" y="585"/>
                    </a:lnTo>
                    <a:lnTo>
                      <a:pt x="388" y="590"/>
                    </a:lnTo>
                    <a:lnTo>
                      <a:pt x="397" y="590"/>
                    </a:lnTo>
                    <a:lnTo>
                      <a:pt x="402" y="594"/>
                    </a:lnTo>
                    <a:lnTo>
                      <a:pt x="406" y="581"/>
                    </a:lnTo>
                    <a:lnTo>
                      <a:pt x="415" y="576"/>
                    </a:lnTo>
                    <a:lnTo>
                      <a:pt x="419" y="567"/>
                    </a:lnTo>
                    <a:lnTo>
                      <a:pt x="424" y="567"/>
                    </a:lnTo>
                    <a:lnTo>
                      <a:pt x="433" y="554"/>
                    </a:lnTo>
                    <a:lnTo>
                      <a:pt x="437" y="545"/>
                    </a:lnTo>
                    <a:lnTo>
                      <a:pt x="446" y="531"/>
                    </a:lnTo>
                    <a:lnTo>
                      <a:pt x="451" y="513"/>
                    </a:lnTo>
                    <a:lnTo>
                      <a:pt x="455" y="504"/>
                    </a:lnTo>
                    <a:lnTo>
                      <a:pt x="464" y="504"/>
                    </a:lnTo>
                    <a:lnTo>
                      <a:pt x="469" y="500"/>
                    </a:lnTo>
                    <a:lnTo>
                      <a:pt x="473" y="500"/>
                    </a:lnTo>
                    <a:lnTo>
                      <a:pt x="482" y="504"/>
                    </a:lnTo>
                    <a:lnTo>
                      <a:pt x="486" y="513"/>
                    </a:lnTo>
                    <a:lnTo>
                      <a:pt x="495" y="522"/>
                    </a:lnTo>
                    <a:lnTo>
                      <a:pt x="500" y="536"/>
                    </a:lnTo>
                    <a:lnTo>
                      <a:pt x="504" y="549"/>
                    </a:lnTo>
                    <a:lnTo>
                      <a:pt x="513" y="558"/>
                    </a:lnTo>
                    <a:lnTo>
                      <a:pt x="518" y="554"/>
                    </a:lnTo>
                    <a:lnTo>
                      <a:pt x="522" y="540"/>
                    </a:lnTo>
                    <a:lnTo>
                      <a:pt x="531" y="536"/>
                    </a:lnTo>
                    <a:lnTo>
                      <a:pt x="535" y="536"/>
                    </a:lnTo>
                    <a:lnTo>
                      <a:pt x="544" y="527"/>
                    </a:lnTo>
                    <a:lnTo>
                      <a:pt x="549" y="531"/>
                    </a:lnTo>
                    <a:lnTo>
                      <a:pt x="553" y="536"/>
                    </a:lnTo>
                    <a:lnTo>
                      <a:pt x="562" y="522"/>
                    </a:lnTo>
                    <a:lnTo>
                      <a:pt x="567" y="504"/>
                    </a:lnTo>
                    <a:lnTo>
                      <a:pt x="576" y="500"/>
                    </a:lnTo>
                    <a:lnTo>
                      <a:pt x="580" y="491"/>
                    </a:lnTo>
                    <a:lnTo>
                      <a:pt x="585" y="500"/>
                    </a:lnTo>
                    <a:lnTo>
                      <a:pt x="593" y="500"/>
                    </a:lnTo>
                    <a:lnTo>
                      <a:pt x="598" y="500"/>
                    </a:lnTo>
                    <a:lnTo>
                      <a:pt x="602" y="495"/>
                    </a:lnTo>
                    <a:lnTo>
                      <a:pt x="611" y="486"/>
                    </a:lnTo>
                    <a:lnTo>
                      <a:pt x="616" y="468"/>
                    </a:lnTo>
                    <a:lnTo>
                      <a:pt x="625" y="455"/>
                    </a:lnTo>
                    <a:lnTo>
                      <a:pt x="629" y="446"/>
                    </a:lnTo>
                    <a:lnTo>
                      <a:pt x="634" y="441"/>
                    </a:lnTo>
                    <a:lnTo>
                      <a:pt x="643" y="459"/>
                    </a:lnTo>
                    <a:lnTo>
                      <a:pt x="647" y="464"/>
                    </a:lnTo>
                    <a:lnTo>
                      <a:pt x="651" y="446"/>
                    </a:lnTo>
                    <a:lnTo>
                      <a:pt x="660" y="432"/>
                    </a:lnTo>
                    <a:lnTo>
                      <a:pt x="665" y="428"/>
                    </a:lnTo>
                    <a:lnTo>
                      <a:pt x="674" y="432"/>
                    </a:lnTo>
                    <a:lnTo>
                      <a:pt x="678" y="446"/>
                    </a:lnTo>
                    <a:lnTo>
                      <a:pt x="683" y="455"/>
                    </a:lnTo>
                    <a:lnTo>
                      <a:pt x="692" y="468"/>
                    </a:lnTo>
                    <a:lnTo>
                      <a:pt x="696" y="473"/>
                    </a:lnTo>
                    <a:lnTo>
                      <a:pt x="705" y="477"/>
                    </a:lnTo>
                    <a:lnTo>
                      <a:pt x="710" y="473"/>
                    </a:lnTo>
                    <a:lnTo>
                      <a:pt x="714" y="477"/>
                    </a:lnTo>
                    <a:lnTo>
                      <a:pt x="723" y="495"/>
                    </a:lnTo>
                    <a:lnTo>
                      <a:pt x="727" y="495"/>
                    </a:lnTo>
                    <a:lnTo>
                      <a:pt x="732" y="491"/>
                    </a:lnTo>
                    <a:lnTo>
                      <a:pt x="741" y="477"/>
                    </a:lnTo>
                    <a:lnTo>
                      <a:pt x="745" y="464"/>
                    </a:lnTo>
                    <a:lnTo>
                      <a:pt x="754" y="441"/>
                    </a:lnTo>
                    <a:lnTo>
                      <a:pt x="759" y="419"/>
                    </a:lnTo>
                    <a:lnTo>
                      <a:pt x="763" y="405"/>
                    </a:lnTo>
                    <a:lnTo>
                      <a:pt x="772" y="410"/>
                    </a:lnTo>
                    <a:lnTo>
                      <a:pt x="776" y="423"/>
                    </a:lnTo>
                    <a:lnTo>
                      <a:pt x="781" y="44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18" name="Freeform 48"/>
              <p:cNvSpPr>
                <a:spLocks/>
              </p:cNvSpPr>
              <p:nvPr/>
            </p:nvSpPr>
            <p:spPr bwMode="auto">
              <a:xfrm>
                <a:off x="7188229" y="127317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2147483646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621"/>
                    </a:moveTo>
                    <a:lnTo>
                      <a:pt x="9" y="625"/>
                    </a:lnTo>
                    <a:lnTo>
                      <a:pt x="13" y="625"/>
                    </a:lnTo>
                    <a:lnTo>
                      <a:pt x="18" y="625"/>
                    </a:lnTo>
                    <a:lnTo>
                      <a:pt x="27" y="630"/>
                    </a:lnTo>
                    <a:lnTo>
                      <a:pt x="31" y="634"/>
                    </a:lnTo>
                    <a:lnTo>
                      <a:pt x="36" y="643"/>
                    </a:lnTo>
                    <a:lnTo>
                      <a:pt x="45" y="648"/>
                    </a:lnTo>
                    <a:lnTo>
                      <a:pt x="49" y="648"/>
                    </a:lnTo>
                    <a:lnTo>
                      <a:pt x="58" y="630"/>
                    </a:lnTo>
                    <a:lnTo>
                      <a:pt x="62" y="616"/>
                    </a:lnTo>
                    <a:lnTo>
                      <a:pt x="67" y="607"/>
                    </a:lnTo>
                    <a:lnTo>
                      <a:pt x="76" y="585"/>
                    </a:lnTo>
                    <a:lnTo>
                      <a:pt x="80" y="567"/>
                    </a:lnTo>
                    <a:lnTo>
                      <a:pt x="89" y="553"/>
                    </a:lnTo>
                    <a:lnTo>
                      <a:pt x="94" y="553"/>
                    </a:lnTo>
                    <a:lnTo>
                      <a:pt x="98" y="553"/>
                    </a:lnTo>
                    <a:lnTo>
                      <a:pt x="107" y="544"/>
                    </a:lnTo>
                    <a:lnTo>
                      <a:pt x="111" y="549"/>
                    </a:lnTo>
                    <a:lnTo>
                      <a:pt x="116" y="562"/>
                    </a:lnTo>
                    <a:lnTo>
                      <a:pt x="125" y="580"/>
                    </a:lnTo>
                    <a:lnTo>
                      <a:pt x="129" y="598"/>
                    </a:lnTo>
                    <a:lnTo>
                      <a:pt x="138" y="616"/>
                    </a:lnTo>
                    <a:lnTo>
                      <a:pt x="143" y="612"/>
                    </a:lnTo>
                    <a:lnTo>
                      <a:pt x="147" y="621"/>
                    </a:lnTo>
                    <a:lnTo>
                      <a:pt x="156" y="639"/>
                    </a:lnTo>
                    <a:lnTo>
                      <a:pt x="161" y="652"/>
                    </a:lnTo>
                    <a:lnTo>
                      <a:pt x="165" y="652"/>
                    </a:lnTo>
                    <a:lnTo>
                      <a:pt x="174" y="648"/>
                    </a:lnTo>
                    <a:lnTo>
                      <a:pt x="178" y="639"/>
                    </a:lnTo>
                    <a:lnTo>
                      <a:pt x="187" y="630"/>
                    </a:lnTo>
                    <a:lnTo>
                      <a:pt x="192" y="612"/>
                    </a:lnTo>
                    <a:lnTo>
                      <a:pt x="196" y="540"/>
                    </a:lnTo>
                    <a:lnTo>
                      <a:pt x="205" y="414"/>
                    </a:lnTo>
                    <a:lnTo>
                      <a:pt x="210" y="283"/>
                    </a:lnTo>
                    <a:lnTo>
                      <a:pt x="214" y="175"/>
                    </a:lnTo>
                    <a:lnTo>
                      <a:pt x="223" y="94"/>
                    </a:lnTo>
                    <a:lnTo>
                      <a:pt x="228" y="45"/>
                    </a:lnTo>
                    <a:lnTo>
                      <a:pt x="236" y="13"/>
                    </a:lnTo>
                    <a:lnTo>
                      <a:pt x="241" y="0"/>
                    </a:lnTo>
                    <a:lnTo>
                      <a:pt x="245" y="31"/>
                    </a:lnTo>
                    <a:lnTo>
                      <a:pt x="254" y="76"/>
                    </a:lnTo>
                    <a:lnTo>
                      <a:pt x="259" y="130"/>
                    </a:lnTo>
                    <a:lnTo>
                      <a:pt x="268" y="171"/>
                    </a:lnTo>
                    <a:lnTo>
                      <a:pt x="272" y="202"/>
                    </a:lnTo>
                    <a:lnTo>
                      <a:pt x="277" y="229"/>
                    </a:lnTo>
                    <a:lnTo>
                      <a:pt x="286" y="256"/>
                    </a:lnTo>
                    <a:lnTo>
                      <a:pt x="290" y="283"/>
                    </a:lnTo>
                    <a:lnTo>
                      <a:pt x="294" y="310"/>
                    </a:lnTo>
                    <a:lnTo>
                      <a:pt x="303" y="337"/>
                    </a:lnTo>
                    <a:lnTo>
                      <a:pt x="308" y="409"/>
                    </a:lnTo>
                    <a:lnTo>
                      <a:pt x="317" y="517"/>
                    </a:lnTo>
                    <a:lnTo>
                      <a:pt x="321" y="580"/>
                    </a:lnTo>
                    <a:lnTo>
                      <a:pt x="326" y="607"/>
                    </a:lnTo>
                    <a:lnTo>
                      <a:pt x="335" y="625"/>
                    </a:lnTo>
                    <a:lnTo>
                      <a:pt x="339" y="630"/>
                    </a:lnTo>
                    <a:lnTo>
                      <a:pt x="344" y="634"/>
                    </a:lnTo>
                    <a:lnTo>
                      <a:pt x="352" y="643"/>
                    </a:lnTo>
                    <a:lnTo>
                      <a:pt x="357" y="648"/>
                    </a:lnTo>
                    <a:lnTo>
                      <a:pt x="366" y="652"/>
                    </a:lnTo>
                    <a:lnTo>
                      <a:pt x="370" y="661"/>
                    </a:lnTo>
                    <a:lnTo>
                      <a:pt x="375" y="657"/>
                    </a:lnTo>
                    <a:lnTo>
                      <a:pt x="384" y="657"/>
                    </a:lnTo>
                    <a:lnTo>
                      <a:pt x="388" y="670"/>
                    </a:lnTo>
                    <a:lnTo>
                      <a:pt x="397" y="684"/>
                    </a:lnTo>
                    <a:lnTo>
                      <a:pt x="402" y="684"/>
                    </a:lnTo>
                    <a:lnTo>
                      <a:pt x="406" y="666"/>
                    </a:lnTo>
                    <a:lnTo>
                      <a:pt x="415" y="661"/>
                    </a:lnTo>
                    <a:lnTo>
                      <a:pt x="419" y="657"/>
                    </a:lnTo>
                    <a:lnTo>
                      <a:pt x="424" y="652"/>
                    </a:lnTo>
                    <a:lnTo>
                      <a:pt x="433" y="639"/>
                    </a:lnTo>
                    <a:lnTo>
                      <a:pt x="437" y="634"/>
                    </a:lnTo>
                    <a:lnTo>
                      <a:pt x="446" y="634"/>
                    </a:lnTo>
                    <a:lnTo>
                      <a:pt x="451" y="652"/>
                    </a:lnTo>
                    <a:lnTo>
                      <a:pt x="455" y="670"/>
                    </a:lnTo>
                    <a:lnTo>
                      <a:pt x="464" y="675"/>
                    </a:lnTo>
                    <a:lnTo>
                      <a:pt x="469" y="661"/>
                    </a:lnTo>
                    <a:lnTo>
                      <a:pt x="473" y="648"/>
                    </a:lnTo>
                    <a:lnTo>
                      <a:pt x="482" y="634"/>
                    </a:lnTo>
                    <a:lnTo>
                      <a:pt x="486" y="639"/>
                    </a:lnTo>
                    <a:lnTo>
                      <a:pt x="495" y="643"/>
                    </a:lnTo>
                    <a:lnTo>
                      <a:pt x="500" y="639"/>
                    </a:lnTo>
                    <a:lnTo>
                      <a:pt x="504" y="630"/>
                    </a:lnTo>
                    <a:lnTo>
                      <a:pt x="513" y="616"/>
                    </a:lnTo>
                    <a:lnTo>
                      <a:pt x="518" y="612"/>
                    </a:lnTo>
                    <a:lnTo>
                      <a:pt x="522" y="598"/>
                    </a:lnTo>
                    <a:lnTo>
                      <a:pt x="531" y="589"/>
                    </a:lnTo>
                    <a:lnTo>
                      <a:pt x="535" y="585"/>
                    </a:lnTo>
                    <a:lnTo>
                      <a:pt x="544" y="594"/>
                    </a:lnTo>
                    <a:lnTo>
                      <a:pt x="549" y="603"/>
                    </a:lnTo>
                    <a:lnTo>
                      <a:pt x="553" y="603"/>
                    </a:lnTo>
                    <a:lnTo>
                      <a:pt x="562" y="603"/>
                    </a:lnTo>
                    <a:lnTo>
                      <a:pt x="567" y="616"/>
                    </a:lnTo>
                    <a:lnTo>
                      <a:pt x="576" y="625"/>
                    </a:lnTo>
                    <a:lnTo>
                      <a:pt x="580" y="639"/>
                    </a:lnTo>
                    <a:lnTo>
                      <a:pt x="585" y="643"/>
                    </a:lnTo>
                    <a:lnTo>
                      <a:pt x="593" y="634"/>
                    </a:lnTo>
                    <a:lnTo>
                      <a:pt x="598" y="639"/>
                    </a:lnTo>
                    <a:lnTo>
                      <a:pt x="602" y="643"/>
                    </a:lnTo>
                    <a:lnTo>
                      <a:pt x="611" y="643"/>
                    </a:lnTo>
                    <a:lnTo>
                      <a:pt x="616" y="643"/>
                    </a:lnTo>
                    <a:lnTo>
                      <a:pt x="625" y="643"/>
                    </a:lnTo>
                    <a:lnTo>
                      <a:pt x="629" y="639"/>
                    </a:lnTo>
                    <a:lnTo>
                      <a:pt x="634" y="621"/>
                    </a:lnTo>
                    <a:lnTo>
                      <a:pt x="643" y="621"/>
                    </a:lnTo>
                    <a:lnTo>
                      <a:pt x="647" y="621"/>
                    </a:lnTo>
                    <a:lnTo>
                      <a:pt x="651" y="612"/>
                    </a:lnTo>
                    <a:lnTo>
                      <a:pt x="660" y="603"/>
                    </a:lnTo>
                    <a:lnTo>
                      <a:pt x="665" y="594"/>
                    </a:lnTo>
                    <a:lnTo>
                      <a:pt x="674" y="580"/>
                    </a:lnTo>
                    <a:lnTo>
                      <a:pt x="678" y="585"/>
                    </a:lnTo>
                    <a:lnTo>
                      <a:pt x="683" y="594"/>
                    </a:lnTo>
                    <a:lnTo>
                      <a:pt x="692" y="598"/>
                    </a:lnTo>
                    <a:lnTo>
                      <a:pt x="696" y="589"/>
                    </a:lnTo>
                    <a:lnTo>
                      <a:pt x="705" y="571"/>
                    </a:lnTo>
                    <a:lnTo>
                      <a:pt x="710" y="571"/>
                    </a:lnTo>
                    <a:lnTo>
                      <a:pt x="714" y="589"/>
                    </a:lnTo>
                    <a:lnTo>
                      <a:pt x="723" y="603"/>
                    </a:lnTo>
                    <a:lnTo>
                      <a:pt x="727" y="621"/>
                    </a:lnTo>
                    <a:lnTo>
                      <a:pt x="732" y="639"/>
                    </a:lnTo>
                    <a:lnTo>
                      <a:pt x="741" y="648"/>
                    </a:lnTo>
                    <a:lnTo>
                      <a:pt x="745" y="661"/>
                    </a:lnTo>
                    <a:lnTo>
                      <a:pt x="754" y="648"/>
                    </a:lnTo>
                    <a:lnTo>
                      <a:pt x="759" y="621"/>
                    </a:lnTo>
                    <a:lnTo>
                      <a:pt x="763" y="612"/>
                    </a:lnTo>
                    <a:lnTo>
                      <a:pt x="772" y="598"/>
                    </a:lnTo>
                    <a:lnTo>
                      <a:pt x="776" y="589"/>
                    </a:lnTo>
                    <a:lnTo>
                      <a:pt x="781" y="58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19" name="Freeform 49"/>
              <p:cNvSpPr>
                <a:spLocks/>
              </p:cNvSpPr>
              <p:nvPr/>
            </p:nvSpPr>
            <p:spPr bwMode="auto">
              <a:xfrm>
                <a:off x="7188229" y="1344607"/>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80"/>
                    </a:moveTo>
                    <a:lnTo>
                      <a:pt x="9" y="580"/>
                    </a:lnTo>
                    <a:lnTo>
                      <a:pt x="13" y="567"/>
                    </a:lnTo>
                    <a:lnTo>
                      <a:pt x="18" y="553"/>
                    </a:lnTo>
                    <a:lnTo>
                      <a:pt x="27" y="549"/>
                    </a:lnTo>
                    <a:lnTo>
                      <a:pt x="31" y="567"/>
                    </a:lnTo>
                    <a:lnTo>
                      <a:pt x="36" y="594"/>
                    </a:lnTo>
                    <a:lnTo>
                      <a:pt x="45" y="598"/>
                    </a:lnTo>
                    <a:lnTo>
                      <a:pt x="49" y="585"/>
                    </a:lnTo>
                    <a:lnTo>
                      <a:pt x="58" y="567"/>
                    </a:lnTo>
                    <a:lnTo>
                      <a:pt x="62" y="562"/>
                    </a:lnTo>
                    <a:lnTo>
                      <a:pt x="67" y="549"/>
                    </a:lnTo>
                    <a:lnTo>
                      <a:pt x="76" y="540"/>
                    </a:lnTo>
                    <a:lnTo>
                      <a:pt x="80" y="517"/>
                    </a:lnTo>
                    <a:lnTo>
                      <a:pt x="89" y="499"/>
                    </a:lnTo>
                    <a:lnTo>
                      <a:pt x="94" y="499"/>
                    </a:lnTo>
                    <a:lnTo>
                      <a:pt x="98" y="504"/>
                    </a:lnTo>
                    <a:lnTo>
                      <a:pt x="107" y="513"/>
                    </a:lnTo>
                    <a:lnTo>
                      <a:pt x="111" y="513"/>
                    </a:lnTo>
                    <a:lnTo>
                      <a:pt x="116" y="513"/>
                    </a:lnTo>
                    <a:lnTo>
                      <a:pt x="125" y="504"/>
                    </a:lnTo>
                    <a:lnTo>
                      <a:pt x="129" y="495"/>
                    </a:lnTo>
                    <a:lnTo>
                      <a:pt x="138" y="481"/>
                    </a:lnTo>
                    <a:lnTo>
                      <a:pt x="143" y="468"/>
                    </a:lnTo>
                    <a:lnTo>
                      <a:pt x="147" y="472"/>
                    </a:lnTo>
                    <a:lnTo>
                      <a:pt x="156" y="486"/>
                    </a:lnTo>
                    <a:lnTo>
                      <a:pt x="161" y="504"/>
                    </a:lnTo>
                    <a:lnTo>
                      <a:pt x="165" y="522"/>
                    </a:lnTo>
                    <a:lnTo>
                      <a:pt x="174" y="540"/>
                    </a:lnTo>
                    <a:lnTo>
                      <a:pt x="178" y="553"/>
                    </a:lnTo>
                    <a:lnTo>
                      <a:pt x="187" y="571"/>
                    </a:lnTo>
                    <a:lnTo>
                      <a:pt x="192" y="594"/>
                    </a:lnTo>
                    <a:lnTo>
                      <a:pt x="196" y="531"/>
                    </a:lnTo>
                    <a:lnTo>
                      <a:pt x="205" y="405"/>
                    </a:lnTo>
                    <a:lnTo>
                      <a:pt x="210" y="274"/>
                    </a:lnTo>
                    <a:lnTo>
                      <a:pt x="214" y="162"/>
                    </a:lnTo>
                    <a:lnTo>
                      <a:pt x="223" y="85"/>
                    </a:lnTo>
                    <a:lnTo>
                      <a:pt x="228" y="31"/>
                    </a:lnTo>
                    <a:lnTo>
                      <a:pt x="236" y="0"/>
                    </a:lnTo>
                    <a:lnTo>
                      <a:pt x="241" y="13"/>
                    </a:lnTo>
                    <a:lnTo>
                      <a:pt x="245" y="49"/>
                    </a:lnTo>
                    <a:lnTo>
                      <a:pt x="254" y="85"/>
                    </a:lnTo>
                    <a:lnTo>
                      <a:pt x="259" y="112"/>
                    </a:lnTo>
                    <a:lnTo>
                      <a:pt x="268" y="153"/>
                    </a:lnTo>
                    <a:lnTo>
                      <a:pt x="272" y="193"/>
                    </a:lnTo>
                    <a:lnTo>
                      <a:pt x="277" y="220"/>
                    </a:lnTo>
                    <a:lnTo>
                      <a:pt x="286" y="247"/>
                    </a:lnTo>
                    <a:lnTo>
                      <a:pt x="290" y="279"/>
                    </a:lnTo>
                    <a:lnTo>
                      <a:pt x="294" y="310"/>
                    </a:lnTo>
                    <a:lnTo>
                      <a:pt x="303" y="328"/>
                    </a:lnTo>
                    <a:lnTo>
                      <a:pt x="308" y="405"/>
                    </a:lnTo>
                    <a:lnTo>
                      <a:pt x="317" y="513"/>
                    </a:lnTo>
                    <a:lnTo>
                      <a:pt x="321" y="562"/>
                    </a:lnTo>
                    <a:lnTo>
                      <a:pt x="326" y="589"/>
                    </a:lnTo>
                    <a:lnTo>
                      <a:pt x="335" y="603"/>
                    </a:lnTo>
                    <a:lnTo>
                      <a:pt x="339" y="607"/>
                    </a:lnTo>
                    <a:lnTo>
                      <a:pt x="344" y="603"/>
                    </a:lnTo>
                    <a:lnTo>
                      <a:pt x="352" y="607"/>
                    </a:lnTo>
                    <a:lnTo>
                      <a:pt x="357" y="607"/>
                    </a:lnTo>
                    <a:lnTo>
                      <a:pt x="366" y="621"/>
                    </a:lnTo>
                    <a:lnTo>
                      <a:pt x="370" y="621"/>
                    </a:lnTo>
                    <a:lnTo>
                      <a:pt x="375" y="634"/>
                    </a:lnTo>
                    <a:lnTo>
                      <a:pt x="384" y="634"/>
                    </a:lnTo>
                    <a:lnTo>
                      <a:pt x="388" y="612"/>
                    </a:lnTo>
                    <a:lnTo>
                      <a:pt x="397" y="607"/>
                    </a:lnTo>
                    <a:lnTo>
                      <a:pt x="402" y="607"/>
                    </a:lnTo>
                    <a:lnTo>
                      <a:pt x="406" y="603"/>
                    </a:lnTo>
                    <a:lnTo>
                      <a:pt x="415" y="603"/>
                    </a:lnTo>
                    <a:lnTo>
                      <a:pt x="419" y="603"/>
                    </a:lnTo>
                    <a:lnTo>
                      <a:pt x="424" y="603"/>
                    </a:lnTo>
                    <a:lnTo>
                      <a:pt x="433" y="603"/>
                    </a:lnTo>
                    <a:lnTo>
                      <a:pt x="437" y="594"/>
                    </a:lnTo>
                    <a:lnTo>
                      <a:pt x="446" y="589"/>
                    </a:lnTo>
                    <a:lnTo>
                      <a:pt x="451" y="585"/>
                    </a:lnTo>
                    <a:lnTo>
                      <a:pt x="455" y="580"/>
                    </a:lnTo>
                    <a:lnTo>
                      <a:pt x="464" y="580"/>
                    </a:lnTo>
                    <a:lnTo>
                      <a:pt x="469" y="585"/>
                    </a:lnTo>
                    <a:lnTo>
                      <a:pt x="473" y="594"/>
                    </a:lnTo>
                    <a:lnTo>
                      <a:pt x="482" y="589"/>
                    </a:lnTo>
                    <a:lnTo>
                      <a:pt x="486" y="580"/>
                    </a:lnTo>
                    <a:lnTo>
                      <a:pt x="495" y="562"/>
                    </a:lnTo>
                    <a:lnTo>
                      <a:pt x="500" y="549"/>
                    </a:lnTo>
                    <a:lnTo>
                      <a:pt x="504" y="558"/>
                    </a:lnTo>
                    <a:lnTo>
                      <a:pt x="513" y="571"/>
                    </a:lnTo>
                    <a:lnTo>
                      <a:pt x="518" y="585"/>
                    </a:lnTo>
                    <a:lnTo>
                      <a:pt x="522" y="594"/>
                    </a:lnTo>
                    <a:lnTo>
                      <a:pt x="531" y="589"/>
                    </a:lnTo>
                    <a:lnTo>
                      <a:pt x="535" y="594"/>
                    </a:lnTo>
                    <a:lnTo>
                      <a:pt x="544" y="603"/>
                    </a:lnTo>
                    <a:lnTo>
                      <a:pt x="549" y="621"/>
                    </a:lnTo>
                    <a:lnTo>
                      <a:pt x="553" y="621"/>
                    </a:lnTo>
                    <a:lnTo>
                      <a:pt x="562" y="607"/>
                    </a:lnTo>
                    <a:lnTo>
                      <a:pt x="567" y="585"/>
                    </a:lnTo>
                    <a:lnTo>
                      <a:pt x="576" y="576"/>
                    </a:lnTo>
                    <a:lnTo>
                      <a:pt x="580" y="562"/>
                    </a:lnTo>
                    <a:lnTo>
                      <a:pt x="585" y="544"/>
                    </a:lnTo>
                    <a:lnTo>
                      <a:pt x="593" y="535"/>
                    </a:lnTo>
                    <a:lnTo>
                      <a:pt x="598" y="526"/>
                    </a:lnTo>
                    <a:lnTo>
                      <a:pt x="602" y="522"/>
                    </a:lnTo>
                    <a:lnTo>
                      <a:pt x="611" y="522"/>
                    </a:lnTo>
                    <a:lnTo>
                      <a:pt x="616" y="526"/>
                    </a:lnTo>
                    <a:lnTo>
                      <a:pt x="625" y="526"/>
                    </a:lnTo>
                    <a:lnTo>
                      <a:pt x="629" y="535"/>
                    </a:lnTo>
                    <a:lnTo>
                      <a:pt x="634" y="535"/>
                    </a:lnTo>
                    <a:lnTo>
                      <a:pt x="643" y="531"/>
                    </a:lnTo>
                    <a:lnTo>
                      <a:pt x="647" y="526"/>
                    </a:lnTo>
                    <a:lnTo>
                      <a:pt x="651" y="531"/>
                    </a:lnTo>
                    <a:lnTo>
                      <a:pt x="660" y="531"/>
                    </a:lnTo>
                    <a:lnTo>
                      <a:pt x="665" y="526"/>
                    </a:lnTo>
                    <a:lnTo>
                      <a:pt x="674" y="531"/>
                    </a:lnTo>
                    <a:lnTo>
                      <a:pt x="678" y="549"/>
                    </a:lnTo>
                    <a:lnTo>
                      <a:pt x="683" y="562"/>
                    </a:lnTo>
                    <a:lnTo>
                      <a:pt x="692" y="580"/>
                    </a:lnTo>
                    <a:lnTo>
                      <a:pt x="696" y="576"/>
                    </a:lnTo>
                    <a:lnTo>
                      <a:pt x="705" y="549"/>
                    </a:lnTo>
                    <a:lnTo>
                      <a:pt x="710" y="540"/>
                    </a:lnTo>
                    <a:lnTo>
                      <a:pt x="714" y="535"/>
                    </a:lnTo>
                    <a:lnTo>
                      <a:pt x="723" y="535"/>
                    </a:lnTo>
                    <a:lnTo>
                      <a:pt x="727" y="544"/>
                    </a:lnTo>
                    <a:lnTo>
                      <a:pt x="732" y="540"/>
                    </a:lnTo>
                    <a:lnTo>
                      <a:pt x="741" y="540"/>
                    </a:lnTo>
                    <a:lnTo>
                      <a:pt x="745" y="540"/>
                    </a:lnTo>
                    <a:lnTo>
                      <a:pt x="754" y="535"/>
                    </a:lnTo>
                    <a:lnTo>
                      <a:pt x="759" y="531"/>
                    </a:lnTo>
                    <a:lnTo>
                      <a:pt x="763" y="526"/>
                    </a:lnTo>
                    <a:lnTo>
                      <a:pt x="772" y="531"/>
                    </a:lnTo>
                    <a:lnTo>
                      <a:pt x="776" y="540"/>
                    </a:lnTo>
                    <a:lnTo>
                      <a:pt x="781" y="535"/>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0" name="Freeform 50"/>
              <p:cNvSpPr>
                <a:spLocks/>
              </p:cNvSpPr>
              <p:nvPr/>
            </p:nvSpPr>
            <p:spPr bwMode="auto">
              <a:xfrm>
                <a:off x="7188229" y="1408107"/>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0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09"/>
                    </a:moveTo>
                    <a:lnTo>
                      <a:pt x="9" y="495"/>
                    </a:lnTo>
                    <a:lnTo>
                      <a:pt x="13" y="482"/>
                    </a:lnTo>
                    <a:lnTo>
                      <a:pt x="18" y="473"/>
                    </a:lnTo>
                    <a:lnTo>
                      <a:pt x="27" y="473"/>
                    </a:lnTo>
                    <a:lnTo>
                      <a:pt x="31" y="486"/>
                    </a:lnTo>
                    <a:lnTo>
                      <a:pt x="36" y="500"/>
                    </a:lnTo>
                    <a:lnTo>
                      <a:pt x="45" y="504"/>
                    </a:lnTo>
                    <a:lnTo>
                      <a:pt x="49" y="509"/>
                    </a:lnTo>
                    <a:lnTo>
                      <a:pt x="58" y="509"/>
                    </a:lnTo>
                    <a:lnTo>
                      <a:pt x="62" y="518"/>
                    </a:lnTo>
                    <a:lnTo>
                      <a:pt x="67" y="522"/>
                    </a:lnTo>
                    <a:lnTo>
                      <a:pt x="76" y="522"/>
                    </a:lnTo>
                    <a:lnTo>
                      <a:pt x="80" y="522"/>
                    </a:lnTo>
                    <a:lnTo>
                      <a:pt x="89" y="518"/>
                    </a:lnTo>
                    <a:lnTo>
                      <a:pt x="94" y="509"/>
                    </a:lnTo>
                    <a:lnTo>
                      <a:pt x="98" y="504"/>
                    </a:lnTo>
                    <a:lnTo>
                      <a:pt x="107" y="500"/>
                    </a:lnTo>
                    <a:lnTo>
                      <a:pt x="111" y="482"/>
                    </a:lnTo>
                    <a:lnTo>
                      <a:pt x="116" y="482"/>
                    </a:lnTo>
                    <a:lnTo>
                      <a:pt x="125" y="486"/>
                    </a:lnTo>
                    <a:lnTo>
                      <a:pt x="129" y="482"/>
                    </a:lnTo>
                    <a:lnTo>
                      <a:pt x="138" y="464"/>
                    </a:lnTo>
                    <a:lnTo>
                      <a:pt x="143" y="468"/>
                    </a:lnTo>
                    <a:lnTo>
                      <a:pt x="147" y="482"/>
                    </a:lnTo>
                    <a:lnTo>
                      <a:pt x="156" y="504"/>
                    </a:lnTo>
                    <a:lnTo>
                      <a:pt x="161" y="509"/>
                    </a:lnTo>
                    <a:lnTo>
                      <a:pt x="165" y="491"/>
                    </a:lnTo>
                    <a:lnTo>
                      <a:pt x="174" y="486"/>
                    </a:lnTo>
                    <a:lnTo>
                      <a:pt x="178" y="486"/>
                    </a:lnTo>
                    <a:lnTo>
                      <a:pt x="187" y="491"/>
                    </a:lnTo>
                    <a:lnTo>
                      <a:pt x="192" y="495"/>
                    </a:lnTo>
                    <a:lnTo>
                      <a:pt x="196" y="446"/>
                    </a:lnTo>
                    <a:lnTo>
                      <a:pt x="205" y="342"/>
                    </a:lnTo>
                    <a:lnTo>
                      <a:pt x="210" y="239"/>
                    </a:lnTo>
                    <a:lnTo>
                      <a:pt x="214" y="149"/>
                    </a:lnTo>
                    <a:lnTo>
                      <a:pt x="223" y="72"/>
                    </a:lnTo>
                    <a:lnTo>
                      <a:pt x="228" y="27"/>
                    </a:lnTo>
                    <a:lnTo>
                      <a:pt x="236" y="0"/>
                    </a:lnTo>
                    <a:lnTo>
                      <a:pt x="241" y="14"/>
                    </a:lnTo>
                    <a:lnTo>
                      <a:pt x="245" y="41"/>
                    </a:lnTo>
                    <a:lnTo>
                      <a:pt x="254" y="63"/>
                    </a:lnTo>
                    <a:lnTo>
                      <a:pt x="259" y="95"/>
                    </a:lnTo>
                    <a:lnTo>
                      <a:pt x="268" y="126"/>
                    </a:lnTo>
                    <a:lnTo>
                      <a:pt x="272" y="158"/>
                    </a:lnTo>
                    <a:lnTo>
                      <a:pt x="277" y="180"/>
                    </a:lnTo>
                    <a:lnTo>
                      <a:pt x="286" y="198"/>
                    </a:lnTo>
                    <a:lnTo>
                      <a:pt x="290" y="230"/>
                    </a:lnTo>
                    <a:lnTo>
                      <a:pt x="294" y="252"/>
                    </a:lnTo>
                    <a:lnTo>
                      <a:pt x="303" y="275"/>
                    </a:lnTo>
                    <a:lnTo>
                      <a:pt x="308" y="342"/>
                    </a:lnTo>
                    <a:lnTo>
                      <a:pt x="317" y="450"/>
                    </a:lnTo>
                    <a:lnTo>
                      <a:pt x="321" y="509"/>
                    </a:lnTo>
                    <a:lnTo>
                      <a:pt x="326" y="549"/>
                    </a:lnTo>
                    <a:lnTo>
                      <a:pt x="335" y="590"/>
                    </a:lnTo>
                    <a:lnTo>
                      <a:pt x="339" y="603"/>
                    </a:lnTo>
                    <a:lnTo>
                      <a:pt x="344" y="599"/>
                    </a:lnTo>
                    <a:lnTo>
                      <a:pt x="352" y="608"/>
                    </a:lnTo>
                    <a:lnTo>
                      <a:pt x="357" y="612"/>
                    </a:lnTo>
                    <a:lnTo>
                      <a:pt x="366" y="608"/>
                    </a:lnTo>
                    <a:lnTo>
                      <a:pt x="370" y="612"/>
                    </a:lnTo>
                    <a:lnTo>
                      <a:pt x="375" y="621"/>
                    </a:lnTo>
                    <a:lnTo>
                      <a:pt x="384" y="617"/>
                    </a:lnTo>
                    <a:lnTo>
                      <a:pt x="388" y="612"/>
                    </a:lnTo>
                    <a:lnTo>
                      <a:pt x="397" y="608"/>
                    </a:lnTo>
                    <a:lnTo>
                      <a:pt x="402" y="590"/>
                    </a:lnTo>
                    <a:lnTo>
                      <a:pt x="406" y="576"/>
                    </a:lnTo>
                    <a:lnTo>
                      <a:pt x="415" y="576"/>
                    </a:lnTo>
                    <a:lnTo>
                      <a:pt x="419" y="581"/>
                    </a:lnTo>
                    <a:lnTo>
                      <a:pt x="424" y="590"/>
                    </a:lnTo>
                    <a:lnTo>
                      <a:pt x="433" y="590"/>
                    </a:lnTo>
                    <a:lnTo>
                      <a:pt x="437" y="585"/>
                    </a:lnTo>
                    <a:lnTo>
                      <a:pt x="446" y="572"/>
                    </a:lnTo>
                    <a:lnTo>
                      <a:pt x="451" y="558"/>
                    </a:lnTo>
                    <a:lnTo>
                      <a:pt x="455" y="563"/>
                    </a:lnTo>
                    <a:lnTo>
                      <a:pt x="464" y="545"/>
                    </a:lnTo>
                    <a:lnTo>
                      <a:pt x="469" y="540"/>
                    </a:lnTo>
                    <a:lnTo>
                      <a:pt x="473" y="545"/>
                    </a:lnTo>
                    <a:lnTo>
                      <a:pt x="482" y="554"/>
                    </a:lnTo>
                    <a:lnTo>
                      <a:pt x="486" y="545"/>
                    </a:lnTo>
                    <a:lnTo>
                      <a:pt x="495" y="531"/>
                    </a:lnTo>
                    <a:lnTo>
                      <a:pt x="500" y="527"/>
                    </a:lnTo>
                    <a:lnTo>
                      <a:pt x="504" y="522"/>
                    </a:lnTo>
                    <a:lnTo>
                      <a:pt x="513" y="527"/>
                    </a:lnTo>
                    <a:lnTo>
                      <a:pt x="518" y="527"/>
                    </a:lnTo>
                    <a:lnTo>
                      <a:pt x="522" y="513"/>
                    </a:lnTo>
                    <a:lnTo>
                      <a:pt x="531" y="491"/>
                    </a:lnTo>
                    <a:lnTo>
                      <a:pt x="535" y="464"/>
                    </a:lnTo>
                    <a:lnTo>
                      <a:pt x="544" y="446"/>
                    </a:lnTo>
                    <a:lnTo>
                      <a:pt x="549" y="432"/>
                    </a:lnTo>
                    <a:lnTo>
                      <a:pt x="553" y="437"/>
                    </a:lnTo>
                    <a:lnTo>
                      <a:pt x="562" y="441"/>
                    </a:lnTo>
                    <a:lnTo>
                      <a:pt x="567" y="459"/>
                    </a:lnTo>
                    <a:lnTo>
                      <a:pt x="576" y="477"/>
                    </a:lnTo>
                    <a:lnTo>
                      <a:pt x="580" y="500"/>
                    </a:lnTo>
                    <a:lnTo>
                      <a:pt x="585" y="531"/>
                    </a:lnTo>
                    <a:lnTo>
                      <a:pt x="593" y="545"/>
                    </a:lnTo>
                    <a:lnTo>
                      <a:pt x="598" y="545"/>
                    </a:lnTo>
                    <a:lnTo>
                      <a:pt x="602" y="531"/>
                    </a:lnTo>
                    <a:lnTo>
                      <a:pt x="611" y="536"/>
                    </a:lnTo>
                    <a:lnTo>
                      <a:pt x="616" y="540"/>
                    </a:lnTo>
                    <a:lnTo>
                      <a:pt x="625" y="522"/>
                    </a:lnTo>
                    <a:lnTo>
                      <a:pt x="629" y="504"/>
                    </a:lnTo>
                    <a:lnTo>
                      <a:pt x="634" y="495"/>
                    </a:lnTo>
                    <a:lnTo>
                      <a:pt x="643" y="500"/>
                    </a:lnTo>
                    <a:lnTo>
                      <a:pt x="647" y="522"/>
                    </a:lnTo>
                    <a:lnTo>
                      <a:pt x="651" y="531"/>
                    </a:lnTo>
                    <a:lnTo>
                      <a:pt x="660" y="531"/>
                    </a:lnTo>
                    <a:lnTo>
                      <a:pt x="665" y="531"/>
                    </a:lnTo>
                    <a:lnTo>
                      <a:pt x="674" y="527"/>
                    </a:lnTo>
                    <a:lnTo>
                      <a:pt x="678" y="522"/>
                    </a:lnTo>
                    <a:lnTo>
                      <a:pt x="683" y="518"/>
                    </a:lnTo>
                    <a:lnTo>
                      <a:pt x="692" y="513"/>
                    </a:lnTo>
                    <a:lnTo>
                      <a:pt x="696" y="518"/>
                    </a:lnTo>
                    <a:lnTo>
                      <a:pt x="705" y="527"/>
                    </a:lnTo>
                    <a:lnTo>
                      <a:pt x="710" y="527"/>
                    </a:lnTo>
                    <a:lnTo>
                      <a:pt x="714" y="531"/>
                    </a:lnTo>
                    <a:lnTo>
                      <a:pt x="723" y="531"/>
                    </a:lnTo>
                    <a:lnTo>
                      <a:pt x="727" y="536"/>
                    </a:lnTo>
                    <a:lnTo>
                      <a:pt x="732" y="540"/>
                    </a:lnTo>
                    <a:lnTo>
                      <a:pt x="741" y="545"/>
                    </a:lnTo>
                    <a:lnTo>
                      <a:pt x="745" y="549"/>
                    </a:lnTo>
                    <a:lnTo>
                      <a:pt x="754" y="558"/>
                    </a:lnTo>
                    <a:lnTo>
                      <a:pt x="759" y="576"/>
                    </a:lnTo>
                    <a:lnTo>
                      <a:pt x="763" y="572"/>
                    </a:lnTo>
                    <a:lnTo>
                      <a:pt x="772" y="554"/>
                    </a:lnTo>
                    <a:lnTo>
                      <a:pt x="776" y="536"/>
                    </a:lnTo>
                    <a:lnTo>
                      <a:pt x="781" y="527"/>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1" name="Freeform 51"/>
              <p:cNvSpPr>
                <a:spLocks/>
              </p:cNvSpPr>
              <p:nvPr/>
            </p:nvSpPr>
            <p:spPr bwMode="auto">
              <a:xfrm>
                <a:off x="7188229" y="1379532"/>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2147483646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22"/>
                    </a:moveTo>
                    <a:lnTo>
                      <a:pt x="9" y="527"/>
                    </a:lnTo>
                    <a:lnTo>
                      <a:pt x="13" y="531"/>
                    </a:lnTo>
                    <a:lnTo>
                      <a:pt x="18" y="536"/>
                    </a:lnTo>
                    <a:lnTo>
                      <a:pt x="27" y="536"/>
                    </a:lnTo>
                    <a:lnTo>
                      <a:pt x="31" y="536"/>
                    </a:lnTo>
                    <a:lnTo>
                      <a:pt x="36" y="540"/>
                    </a:lnTo>
                    <a:lnTo>
                      <a:pt x="45" y="540"/>
                    </a:lnTo>
                    <a:lnTo>
                      <a:pt x="49" y="540"/>
                    </a:lnTo>
                    <a:lnTo>
                      <a:pt x="58" y="549"/>
                    </a:lnTo>
                    <a:lnTo>
                      <a:pt x="62" y="540"/>
                    </a:lnTo>
                    <a:lnTo>
                      <a:pt x="67" y="540"/>
                    </a:lnTo>
                    <a:lnTo>
                      <a:pt x="76" y="545"/>
                    </a:lnTo>
                    <a:lnTo>
                      <a:pt x="80" y="536"/>
                    </a:lnTo>
                    <a:lnTo>
                      <a:pt x="89" y="518"/>
                    </a:lnTo>
                    <a:lnTo>
                      <a:pt x="94" y="504"/>
                    </a:lnTo>
                    <a:lnTo>
                      <a:pt x="98" y="500"/>
                    </a:lnTo>
                    <a:lnTo>
                      <a:pt x="107" y="500"/>
                    </a:lnTo>
                    <a:lnTo>
                      <a:pt x="111" y="504"/>
                    </a:lnTo>
                    <a:lnTo>
                      <a:pt x="116" y="509"/>
                    </a:lnTo>
                    <a:lnTo>
                      <a:pt x="125" y="518"/>
                    </a:lnTo>
                    <a:lnTo>
                      <a:pt x="129" y="536"/>
                    </a:lnTo>
                    <a:lnTo>
                      <a:pt x="138" y="540"/>
                    </a:lnTo>
                    <a:lnTo>
                      <a:pt x="143" y="545"/>
                    </a:lnTo>
                    <a:lnTo>
                      <a:pt x="147" y="554"/>
                    </a:lnTo>
                    <a:lnTo>
                      <a:pt x="156" y="554"/>
                    </a:lnTo>
                    <a:lnTo>
                      <a:pt x="161" y="545"/>
                    </a:lnTo>
                    <a:lnTo>
                      <a:pt x="165" y="540"/>
                    </a:lnTo>
                    <a:lnTo>
                      <a:pt x="174" y="540"/>
                    </a:lnTo>
                    <a:lnTo>
                      <a:pt x="178" y="540"/>
                    </a:lnTo>
                    <a:lnTo>
                      <a:pt x="187" y="545"/>
                    </a:lnTo>
                    <a:lnTo>
                      <a:pt x="192" y="545"/>
                    </a:lnTo>
                    <a:lnTo>
                      <a:pt x="196" y="477"/>
                    </a:lnTo>
                    <a:lnTo>
                      <a:pt x="205" y="351"/>
                    </a:lnTo>
                    <a:lnTo>
                      <a:pt x="210" y="239"/>
                    </a:lnTo>
                    <a:lnTo>
                      <a:pt x="214" y="149"/>
                    </a:lnTo>
                    <a:lnTo>
                      <a:pt x="223" y="86"/>
                    </a:lnTo>
                    <a:lnTo>
                      <a:pt x="228" y="41"/>
                    </a:lnTo>
                    <a:lnTo>
                      <a:pt x="236" y="5"/>
                    </a:lnTo>
                    <a:lnTo>
                      <a:pt x="241" y="0"/>
                    </a:lnTo>
                    <a:lnTo>
                      <a:pt x="245" y="23"/>
                    </a:lnTo>
                    <a:lnTo>
                      <a:pt x="254" y="50"/>
                    </a:lnTo>
                    <a:lnTo>
                      <a:pt x="259" y="104"/>
                    </a:lnTo>
                    <a:lnTo>
                      <a:pt x="268" y="144"/>
                    </a:lnTo>
                    <a:lnTo>
                      <a:pt x="272" y="176"/>
                    </a:lnTo>
                    <a:lnTo>
                      <a:pt x="277" y="207"/>
                    </a:lnTo>
                    <a:lnTo>
                      <a:pt x="286" y="221"/>
                    </a:lnTo>
                    <a:lnTo>
                      <a:pt x="290" y="239"/>
                    </a:lnTo>
                    <a:lnTo>
                      <a:pt x="294" y="257"/>
                    </a:lnTo>
                    <a:lnTo>
                      <a:pt x="303" y="284"/>
                    </a:lnTo>
                    <a:lnTo>
                      <a:pt x="308" y="356"/>
                    </a:lnTo>
                    <a:lnTo>
                      <a:pt x="317" y="459"/>
                    </a:lnTo>
                    <a:lnTo>
                      <a:pt x="321" y="536"/>
                    </a:lnTo>
                    <a:lnTo>
                      <a:pt x="326" y="581"/>
                    </a:lnTo>
                    <a:lnTo>
                      <a:pt x="335" y="608"/>
                    </a:lnTo>
                    <a:lnTo>
                      <a:pt x="339" y="617"/>
                    </a:lnTo>
                    <a:lnTo>
                      <a:pt x="344" y="621"/>
                    </a:lnTo>
                    <a:lnTo>
                      <a:pt x="352" y="617"/>
                    </a:lnTo>
                    <a:lnTo>
                      <a:pt x="357" y="608"/>
                    </a:lnTo>
                    <a:lnTo>
                      <a:pt x="366" y="603"/>
                    </a:lnTo>
                    <a:lnTo>
                      <a:pt x="370" y="603"/>
                    </a:lnTo>
                    <a:lnTo>
                      <a:pt x="375" y="599"/>
                    </a:lnTo>
                    <a:lnTo>
                      <a:pt x="384" y="585"/>
                    </a:lnTo>
                    <a:lnTo>
                      <a:pt x="388" y="576"/>
                    </a:lnTo>
                    <a:lnTo>
                      <a:pt x="397" y="572"/>
                    </a:lnTo>
                    <a:lnTo>
                      <a:pt x="402" y="563"/>
                    </a:lnTo>
                    <a:lnTo>
                      <a:pt x="406" y="558"/>
                    </a:lnTo>
                    <a:lnTo>
                      <a:pt x="415" y="567"/>
                    </a:lnTo>
                    <a:lnTo>
                      <a:pt x="419" y="563"/>
                    </a:lnTo>
                    <a:lnTo>
                      <a:pt x="424" y="558"/>
                    </a:lnTo>
                    <a:lnTo>
                      <a:pt x="433" y="563"/>
                    </a:lnTo>
                    <a:lnTo>
                      <a:pt x="437" y="563"/>
                    </a:lnTo>
                    <a:lnTo>
                      <a:pt x="446" y="554"/>
                    </a:lnTo>
                    <a:lnTo>
                      <a:pt x="451" y="540"/>
                    </a:lnTo>
                    <a:lnTo>
                      <a:pt x="455" y="518"/>
                    </a:lnTo>
                    <a:lnTo>
                      <a:pt x="464" y="513"/>
                    </a:lnTo>
                    <a:lnTo>
                      <a:pt x="469" y="522"/>
                    </a:lnTo>
                    <a:lnTo>
                      <a:pt x="473" y="522"/>
                    </a:lnTo>
                    <a:lnTo>
                      <a:pt x="482" y="518"/>
                    </a:lnTo>
                    <a:lnTo>
                      <a:pt x="486" y="518"/>
                    </a:lnTo>
                    <a:lnTo>
                      <a:pt x="495" y="518"/>
                    </a:lnTo>
                    <a:lnTo>
                      <a:pt x="500" y="545"/>
                    </a:lnTo>
                    <a:lnTo>
                      <a:pt x="504" y="563"/>
                    </a:lnTo>
                    <a:lnTo>
                      <a:pt x="513" y="567"/>
                    </a:lnTo>
                    <a:lnTo>
                      <a:pt x="518" y="572"/>
                    </a:lnTo>
                    <a:lnTo>
                      <a:pt x="522" y="567"/>
                    </a:lnTo>
                    <a:lnTo>
                      <a:pt x="531" y="558"/>
                    </a:lnTo>
                    <a:lnTo>
                      <a:pt x="535" y="554"/>
                    </a:lnTo>
                    <a:lnTo>
                      <a:pt x="544" y="549"/>
                    </a:lnTo>
                    <a:lnTo>
                      <a:pt x="549" y="549"/>
                    </a:lnTo>
                    <a:lnTo>
                      <a:pt x="553" y="549"/>
                    </a:lnTo>
                    <a:lnTo>
                      <a:pt x="562" y="549"/>
                    </a:lnTo>
                    <a:lnTo>
                      <a:pt x="567" y="554"/>
                    </a:lnTo>
                    <a:lnTo>
                      <a:pt x="576" y="545"/>
                    </a:lnTo>
                    <a:lnTo>
                      <a:pt x="580" y="527"/>
                    </a:lnTo>
                    <a:lnTo>
                      <a:pt x="585" y="513"/>
                    </a:lnTo>
                    <a:lnTo>
                      <a:pt x="593" y="518"/>
                    </a:lnTo>
                    <a:lnTo>
                      <a:pt x="598" y="527"/>
                    </a:lnTo>
                    <a:lnTo>
                      <a:pt x="602" y="531"/>
                    </a:lnTo>
                    <a:lnTo>
                      <a:pt x="611" y="531"/>
                    </a:lnTo>
                    <a:lnTo>
                      <a:pt x="616" y="527"/>
                    </a:lnTo>
                    <a:lnTo>
                      <a:pt x="625" y="531"/>
                    </a:lnTo>
                    <a:lnTo>
                      <a:pt x="629" y="540"/>
                    </a:lnTo>
                    <a:lnTo>
                      <a:pt x="634" y="549"/>
                    </a:lnTo>
                    <a:lnTo>
                      <a:pt x="643" y="549"/>
                    </a:lnTo>
                    <a:lnTo>
                      <a:pt x="647" y="545"/>
                    </a:lnTo>
                    <a:lnTo>
                      <a:pt x="651" y="549"/>
                    </a:lnTo>
                    <a:lnTo>
                      <a:pt x="660" y="554"/>
                    </a:lnTo>
                    <a:lnTo>
                      <a:pt x="665" y="549"/>
                    </a:lnTo>
                    <a:lnTo>
                      <a:pt x="674" y="527"/>
                    </a:lnTo>
                    <a:lnTo>
                      <a:pt x="678" y="504"/>
                    </a:lnTo>
                    <a:lnTo>
                      <a:pt x="683" y="486"/>
                    </a:lnTo>
                    <a:lnTo>
                      <a:pt x="692" y="482"/>
                    </a:lnTo>
                    <a:lnTo>
                      <a:pt x="696" y="500"/>
                    </a:lnTo>
                    <a:lnTo>
                      <a:pt x="705" y="527"/>
                    </a:lnTo>
                    <a:lnTo>
                      <a:pt x="710" y="522"/>
                    </a:lnTo>
                    <a:lnTo>
                      <a:pt x="714" y="513"/>
                    </a:lnTo>
                    <a:lnTo>
                      <a:pt x="723" y="500"/>
                    </a:lnTo>
                    <a:lnTo>
                      <a:pt x="727" y="486"/>
                    </a:lnTo>
                    <a:lnTo>
                      <a:pt x="732" y="486"/>
                    </a:lnTo>
                    <a:lnTo>
                      <a:pt x="741" y="495"/>
                    </a:lnTo>
                    <a:lnTo>
                      <a:pt x="745" y="500"/>
                    </a:lnTo>
                    <a:lnTo>
                      <a:pt x="754" y="491"/>
                    </a:lnTo>
                    <a:lnTo>
                      <a:pt x="759" y="486"/>
                    </a:lnTo>
                    <a:lnTo>
                      <a:pt x="763" y="486"/>
                    </a:lnTo>
                    <a:lnTo>
                      <a:pt x="772" y="491"/>
                    </a:lnTo>
                    <a:lnTo>
                      <a:pt x="776" y="495"/>
                    </a:lnTo>
                    <a:lnTo>
                      <a:pt x="781" y="500"/>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2" name="Freeform 52"/>
              <p:cNvSpPr>
                <a:spLocks/>
              </p:cNvSpPr>
              <p:nvPr/>
            </p:nvSpPr>
            <p:spPr bwMode="auto">
              <a:xfrm>
                <a:off x="7188229" y="130174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67"/>
                    </a:moveTo>
                    <a:lnTo>
                      <a:pt x="9" y="558"/>
                    </a:lnTo>
                    <a:lnTo>
                      <a:pt x="13" y="540"/>
                    </a:lnTo>
                    <a:lnTo>
                      <a:pt x="18" y="540"/>
                    </a:lnTo>
                    <a:lnTo>
                      <a:pt x="27" y="553"/>
                    </a:lnTo>
                    <a:lnTo>
                      <a:pt x="31" y="553"/>
                    </a:lnTo>
                    <a:lnTo>
                      <a:pt x="36" y="558"/>
                    </a:lnTo>
                    <a:lnTo>
                      <a:pt x="45" y="558"/>
                    </a:lnTo>
                    <a:lnTo>
                      <a:pt x="49" y="567"/>
                    </a:lnTo>
                    <a:lnTo>
                      <a:pt x="58" y="576"/>
                    </a:lnTo>
                    <a:lnTo>
                      <a:pt x="62" y="589"/>
                    </a:lnTo>
                    <a:lnTo>
                      <a:pt x="67" y="589"/>
                    </a:lnTo>
                    <a:lnTo>
                      <a:pt x="76" y="580"/>
                    </a:lnTo>
                    <a:lnTo>
                      <a:pt x="80" y="589"/>
                    </a:lnTo>
                    <a:lnTo>
                      <a:pt x="89" y="589"/>
                    </a:lnTo>
                    <a:lnTo>
                      <a:pt x="94" y="580"/>
                    </a:lnTo>
                    <a:lnTo>
                      <a:pt x="98" y="580"/>
                    </a:lnTo>
                    <a:lnTo>
                      <a:pt x="107" y="585"/>
                    </a:lnTo>
                    <a:lnTo>
                      <a:pt x="111" y="603"/>
                    </a:lnTo>
                    <a:lnTo>
                      <a:pt x="116" y="616"/>
                    </a:lnTo>
                    <a:lnTo>
                      <a:pt x="125" y="625"/>
                    </a:lnTo>
                    <a:lnTo>
                      <a:pt x="129" y="616"/>
                    </a:lnTo>
                    <a:lnTo>
                      <a:pt x="138" y="598"/>
                    </a:lnTo>
                    <a:lnTo>
                      <a:pt x="143" y="580"/>
                    </a:lnTo>
                    <a:lnTo>
                      <a:pt x="147" y="567"/>
                    </a:lnTo>
                    <a:lnTo>
                      <a:pt x="156" y="544"/>
                    </a:lnTo>
                    <a:lnTo>
                      <a:pt x="161" y="522"/>
                    </a:lnTo>
                    <a:lnTo>
                      <a:pt x="165" y="499"/>
                    </a:lnTo>
                    <a:lnTo>
                      <a:pt x="174" y="486"/>
                    </a:lnTo>
                    <a:lnTo>
                      <a:pt x="178" y="490"/>
                    </a:lnTo>
                    <a:lnTo>
                      <a:pt x="187" y="508"/>
                    </a:lnTo>
                    <a:lnTo>
                      <a:pt x="192" y="517"/>
                    </a:lnTo>
                    <a:lnTo>
                      <a:pt x="196" y="463"/>
                    </a:lnTo>
                    <a:lnTo>
                      <a:pt x="205" y="351"/>
                    </a:lnTo>
                    <a:lnTo>
                      <a:pt x="210" y="247"/>
                    </a:lnTo>
                    <a:lnTo>
                      <a:pt x="214" y="157"/>
                    </a:lnTo>
                    <a:lnTo>
                      <a:pt x="223" y="85"/>
                    </a:lnTo>
                    <a:lnTo>
                      <a:pt x="228" y="31"/>
                    </a:lnTo>
                    <a:lnTo>
                      <a:pt x="236" y="0"/>
                    </a:lnTo>
                    <a:lnTo>
                      <a:pt x="241" y="0"/>
                    </a:lnTo>
                    <a:lnTo>
                      <a:pt x="245" y="36"/>
                    </a:lnTo>
                    <a:lnTo>
                      <a:pt x="254" y="76"/>
                    </a:lnTo>
                    <a:lnTo>
                      <a:pt x="259" y="108"/>
                    </a:lnTo>
                    <a:lnTo>
                      <a:pt x="268" y="153"/>
                    </a:lnTo>
                    <a:lnTo>
                      <a:pt x="272" y="198"/>
                    </a:lnTo>
                    <a:lnTo>
                      <a:pt x="277" y="229"/>
                    </a:lnTo>
                    <a:lnTo>
                      <a:pt x="286" y="252"/>
                    </a:lnTo>
                    <a:lnTo>
                      <a:pt x="290" y="279"/>
                    </a:lnTo>
                    <a:lnTo>
                      <a:pt x="294" y="310"/>
                    </a:lnTo>
                    <a:lnTo>
                      <a:pt x="303" y="328"/>
                    </a:lnTo>
                    <a:lnTo>
                      <a:pt x="308" y="405"/>
                    </a:lnTo>
                    <a:lnTo>
                      <a:pt x="317" y="517"/>
                    </a:lnTo>
                    <a:lnTo>
                      <a:pt x="321" y="589"/>
                    </a:lnTo>
                    <a:lnTo>
                      <a:pt x="326" y="625"/>
                    </a:lnTo>
                    <a:lnTo>
                      <a:pt x="335" y="639"/>
                    </a:lnTo>
                    <a:lnTo>
                      <a:pt x="339" y="639"/>
                    </a:lnTo>
                    <a:lnTo>
                      <a:pt x="344" y="643"/>
                    </a:lnTo>
                    <a:lnTo>
                      <a:pt x="352" y="648"/>
                    </a:lnTo>
                    <a:lnTo>
                      <a:pt x="357" y="657"/>
                    </a:lnTo>
                    <a:lnTo>
                      <a:pt x="366" y="652"/>
                    </a:lnTo>
                    <a:lnTo>
                      <a:pt x="370" y="639"/>
                    </a:lnTo>
                    <a:lnTo>
                      <a:pt x="375" y="648"/>
                    </a:lnTo>
                    <a:lnTo>
                      <a:pt x="384" y="648"/>
                    </a:lnTo>
                    <a:lnTo>
                      <a:pt x="388" y="643"/>
                    </a:lnTo>
                    <a:lnTo>
                      <a:pt x="397" y="639"/>
                    </a:lnTo>
                    <a:lnTo>
                      <a:pt x="402" y="639"/>
                    </a:lnTo>
                    <a:lnTo>
                      <a:pt x="406" y="643"/>
                    </a:lnTo>
                    <a:lnTo>
                      <a:pt x="415" y="643"/>
                    </a:lnTo>
                    <a:lnTo>
                      <a:pt x="419" y="643"/>
                    </a:lnTo>
                    <a:lnTo>
                      <a:pt x="424" y="643"/>
                    </a:lnTo>
                    <a:lnTo>
                      <a:pt x="433" y="648"/>
                    </a:lnTo>
                    <a:lnTo>
                      <a:pt x="437" y="648"/>
                    </a:lnTo>
                    <a:lnTo>
                      <a:pt x="446" y="634"/>
                    </a:lnTo>
                    <a:lnTo>
                      <a:pt x="451" y="616"/>
                    </a:lnTo>
                    <a:lnTo>
                      <a:pt x="455" y="616"/>
                    </a:lnTo>
                    <a:lnTo>
                      <a:pt x="464" y="607"/>
                    </a:lnTo>
                    <a:lnTo>
                      <a:pt x="469" y="603"/>
                    </a:lnTo>
                    <a:lnTo>
                      <a:pt x="473" y="607"/>
                    </a:lnTo>
                    <a:lnTo>
                      <a:pt x="482" y="607"/>
                    </a:lnTo>
                    <a:lnTo>
                      <a:pt x="486" y="598"/>
                    </a:lnTo>
                    <a:lnTo>
                      <a:pt x="495" y="576"/>
                    </a:lnTo>
                    <a:lnTo>
                      <a:pt x="500" y="571"/>
                    </a:lnTo>
                    <a:lnTo>
                      <a:pt x="504" y="571"/>
                    </a:lnTo>
                    <a:lnTo>
                      <a:pt x="513" y="571"/>
                    </a:lnTo>
                    <a:lnTo>
                      <a:pt x="518" y="571"/>
                    </a:lnTo>
                    <a:lnTo>
                      <a:pt x="522" y="576"/>
                    </a:lnTo>
                    <a:lnTo>
                      <a:pt x="531" y="580"/>
                    </a:lnTo>
                    <a:lnTo>
                      <a:pt x="535" y="585"/>
                    </a:lnTo>
                    <a:lnTo>
                      <a:pt x="544" y="589"/>
                    </a:lnTo>
                    <a:lnTo>
                      <a:pt x="549" y="589"/>
                    </a:lnTo>
                    <a:lnTo>
                      <a:pt x="553" y="580"/>
                    </a:lnTo>
                    <a:lnTo>
                      <a:pt x="562" y="576"/>
                    </a:lnTo>
                    <a:lnTo>
                      <a:pt x="567" y="571"/>
                    </a:lnTo>
                    <a:lnTo>
                      <a:pt x="576" y="567"/>
                    </a:lnTo>
                    <a:lnTo>
                      <a:pt x="580" y="558"/>
                    </a:lnTo>
                    <a:lnTo>
                      <a:pt x="585" y="549"/>
                    </a:lnTo>
                    <a:lnTo>
                      <a:pt x="593" y="544"/>
                    </a:lnTo>
                    <a:lnTo>
                      <a:pt x="598" y="553"/>
                    </a:lnTo>
                    <a:lnTo>
                      <a:pt x="602" y="553"/>
                    </a:lnTo>
                    <a:lnTo>
                      <a:pt x="611" y="558"/>
                    </a:lnTo>
                    <a:lnTo>
                      <a:pt x="616" y="562"/>
                    </a:lnTo>
                    <a:lnTo>
                      <a:pt x="625" y="571"/>
                    </a:lnTo>
                    <a:lnTo>
                      <a:pt x="629" y="576"/>
                    </a:lnTo>
                    <a:lnTo>
                      <a:pt x="634" y="571"/>
                    </a:lnTo>
                    <a:lnTo>
                      <a:pt x="643" y="562"/>
                    </a:lnTo>
                    <a:lnTo>
                      <a:pt x="647" y="553"/>
                    </a:lnTo>
                    <a:lnTo>
                      <a:pt x="651" y="549"/>
                    </a:lnTo>
                    <a:lnTo>
                      <a:pt x="660" y="535"/>
                    </a:lnTo>
                    <a:lnTo>
                      <a:pt x="665" y="535"/>
                    </a:lnTo>
                    <a:lnTo>
                      <a:pt x="674" y="544"/>
                    </a:lnTo>
                    <a:lnTo>
                      <a:pt x="678" y="553"/>
                    </a:lnTo>
                    <a:lnTo>
                      <a:pt x="683" y="562"/>
                    </a:lnTo>
                    <a:lnTo>
                      <a:pt x="692" y="580"/>
                    </a:lnTo>
                    <a:lnTo>
                      <a:pt x="696" y="585"/>
                    </a:lnTo>
                    <a:lnTo>
                      <a:pt x="705" y="598"/>
                    </a:lnTo>
                    <a:lnTo>
                      <a:pt x="710" y="598"/>
                    </a:lnTo>
                    <a:lnTo>
                      <a:pt x="714" y="603"/>
                    </a:lnTo>
                    <a:lnTo>
                      <a:pt x="723" y="598"/>
                    </a:lnTo>
                    <a:lnTo>
                      <a:pt x="727" y="589"/>
                    </a:lnTo>
                    <a:lnTo>
                      <a:pt x="732" y="571"/>
                    </a:lnTo>
                    <a:lnTo>
                      <a:pt x="741" y="576"/>
                    </a:lnTo>
                    <a:lnTo>
                      <a:pt x="745" y="585"/>
                    </a:lnTo>
                    <a:lnTo>
                      <a:pt x="754" y="576"/>
                    </a:lnTo>
                    <a:lnTo>
                      <a:pt x="759" y="558"/>
                    </a:lnTo>
                    <a:lnTo>
                      <a:pt x="763" y="544"/>
                    </a:lnTo>
                    <a:lnTo>
                      <a:pt x="772" y="535"/>
                    </a:lnTo>
                    <a:lnTo>
                      <a:pt x="776" y="531"/>
                    </a:lnTo>
                    <a:lnTo>
                      <a:pt x="781" y="531"/>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3" name="Freeform 53"/>
              <p:cNvSpPr>
                <a:spLocks/>
              </p:cNvSpPr>
              <p:nvPr/>
            </p:nvSpPr>
            <p:spPr bwMode="auto">
              <a:xfrm>
                <a:off x="7188229" y="1358895"/>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31"/>
                    </a:moveTo>
                    <a:lnTo>
                      <a:pt x="9" y="522"/>
                    </a:lnTo>
                    <a:lnTo>
                      <a:pt x="13" y="522"/>
                    </a:lnTo>
                    <a:lnTo>
                      <a:pt x="18" y="540"/>
                    </a:lnTo>
                    <a:lnTo>
                      <a:pt x="27" y="553"/>
                    </a:lnTo>
                    <a:lnTo>
                      <a:pt x="31" y="549"/>
                    </a:lnTo>
                    <a:lnTo>
                      <a:pt x="36" y="544"/>
                    </a:lnTo>
                    <a:lnTo>
                      <a:pt x="45" y="553"/>
                    </a:lnTo>
                    <a:lnTo>
                      <a:pt x="49" y="558"/>
                    </a:lnTo>
                    <a:lnTo>
                      <a:pt x="58" y="571"/>
                    </a:lnTo>
                    <a:lnTo>
                      <a:pt x="62" y="594"/>
                    </a:lnTo>
                    <a:lnTo>
                      <a:pt x="67" y="594"/>
                    </a:lnTo>
                    <a:lnTo>
                      <a:pt x="76" y="589"/>
                    </a:lnTo>
                    <a:lnTo>
                      <a:pt x="80" y="585"/>
                    </a:lnTo>
                    <a:lnTo>
                      <a:pt x="89" y="585"/>
                    </a:lnTo>
                    <a:lnTo>
                      <a:pt x="94" y="562"/>
                    </a:lnTo>
                    <a:lnTo>
                      <a:pt x="98" y="553"/>
                    </a:lnTo>
                    <a:lnTo>
                      <a:pt x="107" y="540"/>
                    </a:lnTo>
                    <a:lnTo>
                      <a:pt x="111" y="531"/>
                    </a:lnTo>
                    <a:lnTo>
                      <a:pt x="116" y="499"/>
                    </a:lnTo>
                    <a:lnTo>
                      <a:pt x="125" y="472"/>
                    </a:lnTo>
                    <a:lnTo>
                      <a:pt x="129" y="463"/>
                    </a:lnTo>
                    <a:lnTo>
                      <a:pt x="138" y="463"/>
                    </a:lnTo>
                    <a:lnTo>
                      <a:pt x="143" y="468"/>
                    </a:lnTo>
                    <a:lnTo>
                      <a:pt x="147" y="463"/>
                    </a:lnTo>
                    <a:lnTo>
                      <a:pt x="156" y="468"/>
                    </a:lnTo>
                    <a:lnTo>
                      <a:pt x="161" y="481"/>
                    </a:lnTo>
                    <a:lnTo>
                      <a:pt x="165" y="499"/>
                    </a:lnTo>
                    <a:lnTo>
                      <a:pt x="174" y="522"/>
                    </a:lnTo>
                    <a:lnTo>
                      <a:pt x="178" y="540"/>
                    </a:lnTo>
                    <a:lnTo>
                      <a:pt x="187" y="544"/>
                    </a:lnTo>
                    <a:lnTo>
                      <a:pt x="192" y="544"/>
                    </a:lnTo>
                    <a:lnTo>
                      <a:pt x="196" y="486"/>
                    </a:lnTo>
                    <a:lnTo>
                      <a:pt x="205" y="364"/>
                    </a:lnTo>
                    <a:lnTo>
                      <a:pt x="210" y="247"/>
                    </a:lnTo>
                    <a:lnTo>
                      <a:pt x="214" y="153"/>
                    </a:lnTo>
                    <a:lnTo>
                      <a:pt x="223" y="81"/>
                    </a:lnTo>
                    <a:lnTo>
                      <a:pt x="228" y="31"/>
                    </a:lnTo>
                    <a:lnTo>
                      <a:pt x="236" y="0"/>
                    </a:lnTo>
                    <a:lnTo>
                      <a:pt x="241" y="13"/>
                    </a:lnTo>
                    <a:lnTo>
                      <a:pt x="245" y="40"/>
                    </a:lnTo>
                    <a:lnTo>
                      <a:pt x="254" y="63"/>
                    </a:lnTo>
                    <a:lnTo>
                      <a:pt x="259" y="99"/>
                    </a:lnTo>
                    <a:lnTo>
                      <a:pt x="268" y="135"/>
                    </a:lnTo>
                    <a:lnTo>
                      <a:pt x="272" y="166"/>
                    </a:lnTo>
                    <a:lnTo>
                      <a:pt x="277" y="193"/>
                    </a:lnTo>
                    <a:lnTo>
                      <a:pt x="286" y="216"/>
                    </a:lnTo>
                    <a:lnTo>
                      <a:pt x="290" y="247"/>
                    </a:lnTo>
                    <a:lnTo>
                      <a:pt x="294" y="279"/>
                    </a:lnTo>
                    <a:lnTo>
                      <a:pt x="303" y="301"/>
                    </a:lnTo>
                    <a:lnTo>
                      <a:pt x="308" y="360"/>
                    </a:lnTo>
                    <a:lnTo>
                      <a:pt x="317" y="463"/>
                    </a:lnTo>
                    <a:lnTo>
                      <a:pt x="321" y="526"/>
                    </a:lnTo>
                    <a:lnTo>
                      <a:pt x="326" y="567"/>
                    </a:lnTo>
                    <a:lnTo>
                      <a:pt x="335" y="603"/>
                    </a:lnTo>
                    <a:lnTo>
                      <a:pt x="339" y="616"/>
                    </a:lnTo>
                    <a:lnTo>
                      <a:pt x="344" y="625"/>
                    </a:lnTo>
                    <a:lnTo>
                      <a:pt x="352" y="634"/>
                    </a:lnTo>
                    <a:lnTo>
                      <a:pt x="357" y="625"/>
                    </a:lnTo>
                    <a:lnTo>
                      <a:pt x="366" y="616"/>
                    </a:lnTo>
                    <a:lnTo>
                      <a:pt x="370" y="594"/>
                    </a:lnTo>
                    <a:lnTo>
                      <a:pt x="375" y="580"/>
                    </a:lnTo>
                    <a:lnTo>
                      <a:pt x="384" y="580"/>
                    </a:lnTo>
                    <a:lnTo>
                      <a:pt x="388" y="594"/>
                    </a:lnTo>
                    <a:lnTo>
                      <a:pt x="397" y="598"/>
                    </a:lnTo>
                    <a:lnTo>
                      <a:pt x="402" y="598"/>
                    </a:lnTo>
                    <a:lnTo>
                      <a:pt x="406" y="576"/>
                    </a:lnTo>
                    <a:lnTo>
                      <a:pt x="415" y="558"/>
                    </a:lnTo>
                    <a:lnTo>
                      <a:pt x="419" y="549"/>
                    </a:lnTo>
                    <a:lnTo>
                      <a:pt x="424" y="540"/>
                    </a:lnTo>
                    <a:lnTo>
                      <a:pt x="433" y="544"/>
                    </a:lnTo>
                    <a:lnTo>
                      <a:pt x="437" y="544"/>
                    </a:lnTo>
                    <a:lnTo>
                      <a:pt x="446" y="558"/>
                    </a:lnTo>
                    <a:lnTo>
                      <a:pt x="451" y="576"/>
                    </a:lnTo>
                    <a:lnTo>
                      <a:pt x="455" y="580"/>
                    </a:lnTo>
                    <a:lnTo>
                      <a:pt x="464" y="571"/>
                    </a:lnTo>
                    <a:lnTo>
                      <a:pt x="469" y="571"/>
                    </a:lnTo>
                    <a:lnTo>
                      <a:pt x="473" y="571"/>
                    </a:lnTo>
                    <a:lnTo>
                      <a:pt x="482" y="571"/>
                    </a:lnTo>
                    <a:lnTo>
                      <a:pt x="486" y="567"/>
                    </a:lnTo>
                    <a:lnTo>
                      <a:pt x="495" y="580"/>
                    </a:lnTo>
                    <a:lnTo>
                      <a:pt x="500" y="585"/>
                    </a:lnTo>
                    <a:lnTo>
                      <a:pt x="504" y="598"/>
                    </a:lnTo>
                    <a:lnTo>
                      <a:pt x="513" y="607"/>
                    </a:lnTo>
                    <a:lnTo>
                      <a:pt x="518" y="612"/>
                    </a:lnTo>
                    <a:lnTo>
                      <a:pt x="522" y="607"/>
                    </a:lnTo>
                    <a:lnTo>
                      <a:pt x="531" y="585"/>
                    </a:lnTo>
                    <a:lnTo>
                      <a:pt x="535" y="549"/>
                    </a:lnTo>
                    <a:lnTo>
                      <a:pt x="544" y="513"/>
                    </a:lnTo>
                    <a:lnTo>
                      <a:pt x="549" y="499"/>
                    </a:lnTo>
                    <a:lnTo>
                      <a:pt x="553" y="486"/>
                    </a:lnTo>
                    <a:lnTo>
                      <a:pt x="562" y="477"/>
                    </a:lnTo>
                    <a:lnTo>
                      <a:pt x="567" y="472"/>
                    </a:lnTo>
                    <a:lnTo>
                      <a:pt x="576" y="463"/>
                    </a:lnTo>
                    <a:lnTo>
                      <a:pt x="580" y="454"/>
                    </a:lnTo>
                    <a:lnTo>
                      <a:pt x="585" y="459"/>
                    </a:lnTo>
                    <a:lnTo>
                      <a:pt x="593" y="477"/>
                    </a:lnTo>
                    <a:lnTo>
                      <a:pt x="598" y="499"/>
                    </a:lnTo>
                    <a:lnTo>
                      <a:pt x="602" y="508"/>
                    </a:lnTo>
                    <a:lnTo>
                      <a:pt x="611" y="517"/>
                    </a:lnTo>
                    <a:lnTo>
                      <a:pt x="616" y="522"/>
                    </a:lnTo>
                    <a:lnTo>
                      <a:pt x="625" y="526"/>
                    </a:lnTo>
                    <a:lnTo>
                      <a:pt x="629" y="513"/>
                    </a:lnTo>
                    <a:lnTo>
                      <a:pt x="634" y="508"/>
                    </a:lnTo>
                    <a:lnTo>
                      <a:pt x="643" y="499"/>
                    </a:lnTo>
                    <a:lnTo>
                      <a:pt x="647" y="495"/>
                    </a:lnTo>
                    <a:lnTo>
                      <a:pt x="651" y="490"/>
                    </a:lnTo>
                    <a:lnTo>
                      <a:pt x="660" y="490"/>
                    </a:lnTo>
                    <a:lnTo>
                      <a:pt x="665" y="490"/>
                    </a:lnTo>
                    <a:lnTo>
                      <a:pt x="674" y="486"/>
                    </a:lnTo>
                    <a:lnTo>
                      <a:pt x="678" y="490"/>
                    </a:lnTo>
                    <a:lnTo>
                      <a:pt x="683" y="481"/>
                    </a:lnTo>
                    <a:lnTo>
                      <a:pt x="692" y="472"/>
                    </a:lnTo>
                    <a:lnTo>
                      <a:pt x="696" y="468"/>
                    </a:lnTo>
                    <a:lnTo>
                      <a:pt x="705" y="468"/>
                    </a:lnTo>
                    <a:lnTo>
                      <a:pt x="710" y="468"/>
                    </a:lnTo>
                    <a:lnTo>
                      <a:pt x="714" y="477"/>
                    </a:lnTo>
                    <a:lnTo>
                      <a:pt x="723" y="495"/>
                    </a:lnTo>
                    <a:lnTo>
                      <a:pt x="727" y="508"/>
                    </a:lnTo>
                    <a:lnTo>
                      <a:pt x="732" y="526"/>
                    </a:lnTo>
                    <a:lnTo>
                      <a:pt x="741" y="540"/>
                    </a:lnTo>
                    <a:lnTo>
                      <a:pt x="745" y="558"/>
                    </a:lnTo>
                    <a:lnTo>
                      <a:pt x="754" y="567"/>
                    </a:lnTo>
                    <a:lnTo>
                      <a:pt x="759" y="558"/>
                    </a:lnTo>
                    <a:lnTo>
                      <a:pt x="763" y="540"/>
                    </a:lnTo>
                    <a:lnTo>
                      <a:pt x="772" y="517"/>
                    </a:lnTo>
                    <a:lnTo>
                      <a:pt x="776" y="495"/>
                    </a:lnTo>
                    <a:lnTo>
                      <a:pt x="781" y="495"/>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4" name="Freeform 54"/>
              <p:cNvSpPr>
                <a:spLocks/>
              </p:cNvSpPr>
              <p:nvPr/>
            </p:nvSpPr>
            <p:spPr bwMode="auto">
              <a:xfrm>
                <a:off x="7188229" y="1365245"/>
                <a:ext cx="1239838" cy="1000125"/>
              </a:xfrm>
              <a:custGeom>
                <a:avLst/>
                <a:gdLst>
                  <a:gd name="T0" fmla="*/ 2147483646 w 781"/>
                  <a:gd name="T1" fmla="*/ 2147483646 h 630"/>
                  <a:gd name="T2" fmla="*/ 2147483646 w 781"/>
                  <a:gd name="T3" fmla="*/ 2147483646 h 630"/>
                  <a:gd name="T4" fmla="*/ 2147483646 w 781"/>
                  <a:gd name="T5" fmla="*/ 2147483646 h 630"/>
                  <a:gd name="T6" fmla="*/ 2147483646 w 781"/>
                  <a:gd name="T7" fmla="*/ 2147483646 h 630"/>
                  <a:gd name="T8" fmla="*/ 2147483646 w 781"/>
                  <a:gd name="T9" fmla="*/ 2147483646 h 630"/>
                  <a:gd name="T10" fmla="*/ 2147483646 w 781"/>
                  <a:gd name="T11" fmla="*/ 2147483646 h 630"/>
                  <a:gd name="T12" fmla="*/ 2147483646 w 781"/>
                  <a:gd name="T13" fmla="*/ 2147483646 h 630"/>
                  <a:gd name="T14" fmla="*/ 2147483646 w 781"/>
                  <a:gd name="T15" fmla="*/ 2147483646 h 630"/>
                  <a:gd name="T16" fmla="*/ 2147483646 w 781"/>
                  <a:gd name="T17" fmla="*/ 2147483646 h 630"/>
                  <a:gd name="T18" fmla="*/ 2147483646 w 781"/>
                  <a:gd name="T19" fmla="*/ 2147483646 h 630"/>
                  <a:gd name="T20" fmla="*/ 2147483646 w 781"/>
                  <a:gd name="T21" fmla="*/ 2147483646 h 630"/>
                  <a:gd name="T22" fmla="*/ 2147483646 w 781"/>
                  <a:gd name="T23" fmla="*/ 2147483646 h 630"/>
                  <a:gd name="T24" fmla="*/ 2147483646 w 781"/>
                  <a:gd name="T25" fmla="*/ 0 h 630"/>
                  <a:gd name="T26" fmla="*/ 2147483646 w 781"/>
                  <a:gd name="T27" fmla="*/ 2147483646 h 630"/>
                  <a:gd name="T28" fmla="*/ 2147483646 w 781"/>
                  <a:gd name="T29" fmla="*/ 2147483646 h 630"/>
                  <a:gd name="T30" fmla="*/ 2147483646 w 781"/>
                  <a:gd name="T31" fmla="*/ 2147483646 h 630"/>
                  <a:gd name="T32" fmla="*/ 2147483646 w 781"/>
                  <a:gd name="T33" fmla="*/ 2147483646 h 630"/>
                  <a:gd name="T34" fmla="*/ 2147483646 w 781"/>
                  <a:gd name="T35" fmla="*/ 2147483646 h 630"/>
                  <a:gd name="T36" fmla="*/ 2147483646 w 781"/>
                  <a:gd name="T37" fmla="*/ 2147483646 h 630"/>
                  <a:gd name="T38" fmla="*/ 2147483646 w 781"/>
                  <a:gd name="T39" fmla="*/ 2147483646 h 630"/>
                  <a:gd name="T40" fmla="*/ 2147483646 w 781"/>
                  <a:gd name="T41" fmla="*/ 2147483646 h 630"/>
                  <a:gd name="T42" fmla="*/ 2147483646 w 781"/>
                  <a:gd name="T43" fmla="*/ 2147483646 h 630"/>
                  <a:gd name="T44" fmla="*/ 2147483646 w 781"/>
                  <a:gd name="T45" fmla="*/ 2147483646 h 630"/>
                  <a:gd name="T46" fmla="*/ 2147483646 w 781"/>
                  <a:gd name="T47" fmla="*/ 2147483646 h 630"/>
                  <a:gd name="T48" fmla="*/ 2147483646 w 781"/>
                  <a:gd name="T49" fmla="*/ 2147483646 h 630"/>
                  <a:gd name="T50" fmla="*/ 2147483646 w 781"/>
                  <a:gd name="T51" fmla="*/ 2147483646 h 630"/>
                  <a:gd name="T52" fmla="*/ 2147483646 w 781"/>
                  <a:gd name="T53" fmla="*/ 2147483646 h 630"/>
                  <a:gd name="T54" fmla="*/ 2147483646 w 781"/>
                  <a:gd name="T55" fmla="*/ 2147483646 h 630"/>
                  <a:gd name="T56" fmla="*/ 2147483646 w 781"/>
                  <a:gd name="T57" fmla="*/ 2147483646 h 630"/>
                  <a:gd name="T58" fmla="*/ 2147483646 w 781"/>
                  <a:gd name="T59" fmla="*/ 2147483646 h 630"/>
                  <a:gd name="T60" fmla="*/ 2147483646 w 781"/>
                  <a:gd name="T61" fmla="*/ 2147483646 h 630"/>
                  <a:gd name="T62" fmla="*/ 2147483646 w 781"/>
                  <a:gd name="T63" fmla="*/ 2147483646 h 630"/>
                  <a:gd name="T64" fmla="*/ 2147483646 w 781"/>
                  <a:gd name="T65" fmla="*/ 2147483646 h 630"/>
                  <a:gd name="T66" fmla="*/ 2147483646 w 781"/>
                  <a:gd name="T67" fmla="*/ 2147483646 h 630"/>
                  <a:gd name="T68" fmla="*/ 2147483646 w 781"/>
                  <a:gd name="T69" fmla="*/ 2147483646 h 630"/>
                  <a:gd name="T70" fmla="*/ 2147483646 w 781"/>
                  <a:gd name="T71" fmla="*/ 2147483646 h 630"/>
                  <a:gd name="T72" fmla="*/ 2147483646 w 781"/>
                  <a:gd name="T73" fmla="*/ 2147483646 h 630"/>
                  <a:gd name="T74" fmla="*/ 2147483646 w 781"/>
                  <a:gd name="T75" fmla="*/ 2147483646 h 630"/>
                  <a:gd name="T76" fmla="*/ 2147483646 w 781"/>
                  <a:gd name="T77" fmla="*/ 2147483646 h 630"/>
                  <a:gd name="T78" fmla="*/ 2147483646 w 781"/>
                  <a:gd name="T79" fmla="*/ 2147483646 h 630"/>
                  <a:gd name="T80" fmla="*/ 2147483646 w 781"/>
                  <a:gd name="T81" fmla="*/ 2147483646 h 630"/>
                  <a:gd name="T82" fmla="*/ 2147483646 w 781"/>
                  <a:gd name="T83" fmla="*/ 2147483646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13"/>
                    </a:moveTo>
                    <a:lnTo>
                      <a:pt x="9" y="513"/>
                    </a:lnTo>
                    <a:lnTo>
                      <a:pt x="13" y="504"/>
                    </a:lnTo>
                    <a:lnTo>
                      <a:pt x="18" y="504"/>
                    </a:lnTo>
                    <a:lnTo>
                      <a:pt x="27" y="513"/>
                    </a:lnTo>
                    <a:lnTo>
                      <a:pt x="31" y="513"/>
                    </a:lnTo>
                    <a:lnTo>
                      <a:pt x="36" y="500"/>
                    </a:lnTo>
                    <a:lnTo>
                      <a:pt x="45" y="491"/>
                    </a:lnTo>
                    <a:lnTo>
                      <a:pt x="49" y="482"/>
                    </a:lnTo>
                    <a:lnTo>
                      <a:pt x="58" y="477"/>
                    </a:lnTo>
                    <a:lnTo>
                      <a:pt x="62" y="482"/>
                    </a:lnTo>
                    <a:lnTo>
                      <a:pt x="67" y="491"/>
                    </a:lnTo>
                    <a:lnTo>
                      <a:pt x="76" y="504"/>
                    </a:lnTo>
                    <a:lnTo>
                      <a:pt x="80" y="518"/>
                    </a:lnTo>
                    <a:lnTo>
                      <a:pt x="89" y="522"/>
                    </a:lnTo>
                    <a:lnTo>
                      <a:pt x="94" y="518"/>
                    </a:lnTo>
                    <a:lnTo>
                      <a:pt x="98" y="504"/>
                    </a:lnTo>
                    <a:lnTo>
                      <a:pt x="107" y="486"/>
                    </a:lnTo>
                    <a:lnTo>
                      <a:pt x="111" y="468"/>
                    </a:lnTo>
                    <a:lnTo>
                      <a:pt x="116" y="473"/>
                    </a:lnTo>
                    <a:lnTo>
                      <a:pt x="125" y="495"/>
                    </a:lnTo>
                    <a:lnTo>
                      <a:pt x="129" y="527"/>
                    </a:lnTo>
                    <a:lnTo>
                      <a:pt x="138" y="558"/>
                    </a:lnTo>
                    <a:lnTo>
                      <a:pt x="143" y="558"/>
                    </a:lnTo>
                    <a:lnTo>
                      <a:pt x="147" y="554"/>
                    </a:lnTo>
                    <a:lnTo>
                      <a:pt x="156" y="545"/>
                    </a:lnTo>
                    <a:lnTo>
                      <a:pt x="161" y="531"/>
                    </a:lnTo>
                    <a:lnTo>
                      <a:pt x="165" y="531"/>
                    </a:lnTo>
                    <a:lnTo>
                      <a:pt x="174" y="540"/>
                    </a:lnTo>
                    <a:lnTo>
                      <a:pt x="178" y="545"/>
                    </a:lnTo>
                    <a:lnTo>
                      <a:pt x="187" y="540"/>
                    </a:lnTo>
                    <a:lnTo>
                      <a:pt x="192" y="545"/>
                    </a:lnTo>
                    <a:lnTo>
                      <a:pt x="196" y="486"/>
                    </a:lnTo>
                    <a:lnTo>
                      <a:pt x="205" y="356"/>
                    </a:lnTo>
                    <a:lnTo>
                      <a:pt x="210" y="225"/>
                    </a:lnTo>
                    <a:lnTo>
                      <a:pt x="214" y="126"/>
                    </a:lnTo>
                    <a:lnTo>
                      <a:pt x="223" y="63"/>
                    </a:lnTo>
                    <a:lnTo>
                      <a:pt x="228" y="18"/>
                    </a:lnTo>
                    <a:lnTo>
                      <a:pt x="236" y="0"/>
                    </a:lnTo>
                    <a:lnTo>
                      <a:pt x="241" y="14"/>
                    </a:lnTo>
                    <a:lnTo>
                      <a:pt x="245" y="41"/>
                    </a:lnTo>
                    <a:lnTo>
                      <a:pt x="254" y="77"/>
                    </a:lnTo>
                    <a:lnTo>
                      <a:pt x="259" y="126"/>
                    </a:lnTo>
                    <a:lnTo>
                      <a:pt x="268" y="162"/>
                    </a:lnTo>
                    <a:lnTo>
                      <a:pt x="272" y="198"/>
                    </a:lnTo>
                    <a:lnTo>
                      <a:pt x="277" y="234"/>
                    </a:lnTo>
                    <a:lnTo>
                      <a:pt x="286" y="257"/>
                    </a:lnTo>
                    <a:lnTo>
                      <a:pt x="290" y="275"/>
                    </a:lnTo>
                    <a:lnTo>
                      <a:pt x="294" y="297"/>
                    </a:lnTo>
                    <a:lnTo>
                      <a:pt x="303" y="324"/>
                    </a:lnTo>
                    <a:lnTo>
                      <a:pt x="308" y="392"/>
                    </a:lnTo>
                    <a:lnTo>
                      <a:pt x="317" y="500"/>
                    </a:lnTo>
                    <a:lnTo>
                      <a:pt x="321" y="563"/>
                    </a:lnTo>
                    <a:lnTo>
                      <a:pt x="326" y="599"/>
                    </a:lnTo>
                    <a:lnTo>
                      <a:pt x="335" y="612"/>
                    </a:lnTo>
                    <a:lnTo>
                      <a:pt x="339" y="621"/>
                    </a:lnTo>
                    <a:lnTo>
                      <a:pt x="344" y="621"/>
                    </a:lnTo>
                    <a:lnTo>
                      <a:pt x="352" y="612"/>
                    </a:lnTo>
                    <a:lnTo>
                      <a:pt x="357" y="617"/>
                    </a:lnTo>
                    <a:lnTo>
                      <a:pt x="366" y="621"/>
                    </a:lnTo>
                    <a:lnTo>
                      <a:pt x="370" y="617"/>
                    </a:lnTo>
                    <a:lnTo>
                      <a:pt x="375" y="626"/>
                    </a:lnTo>
                    <a:lnTo>
                      <a:pt x="384" y="626"/>
                    </a:lnTo>
                    <a:lnTo>
                      <a:pt x="388" y="617"/>
                    </a:lnTo>
                    <a:lnTo>
                      <a:pt x="397" y="608"/>
                    </a:lnTo>
                    <a:lnTo>
                      <a:pt x="402" y="599"/>
                    </a:lnTo>
                    <a:lnTo>
                      <a:pt x="406" y="590"/>
                    </a:lnTo>
                    <a:lnTo>
                      <a:pt x="415" y="599"/>
                    </a:lnTo>
                    <a:lnTo>
                      <a:pt x="419" y="608"/>
                    </a:lnTo>
                    <a:lnTo>
                      <a:pt x="424" y="617"/>
                    </a:lnTo>
                    <a:lnTo>
                      <a:pt x="433" y="630"/>
                    </a:lnTo>
                    <a:lnTo>
                      <a:pt x="437" y="630"/>
                    </a:lnTo>
                    <a:lnTo>
                      <a:pt x="446" y="608"/>
                    </a:lnTo>
                    <a:lnTo>
                      <a:pt x="451" y="572"/>
                    </a:lnTo>
                    <a:lnTo>
                      <a:pt x="455" y="549"/>
                    </a:lnTo>
                    <a:lnTo>
                      <a:pt x="464" y="527"/>
                    </a:lnTo>
                    <a:lnTo>
                      <a:pt x="469" y="518"/>
                    </a:lnTo>
                    <a:lnTo>
                      <a:pt x="473" y="518"/>
                    </a:lnTo>
                    <a:lnTo>
                      <a:pt x="482" y="518"/>
                    </a:lnTo>
                    <a:lnTo>
                      <a:pt x="486" y="509"/>
                    </a:lnTo>
                    <a:lnTo>
                      <a:pt x="495" y="500"/>
                    </a:lnTo>
                    <a:lnTo>
                      <a:pt x="500" y="495"/>
                    </a:lnTo>
                    <a:lnTo>
                      <a:pt x="504" y="518"/>
                    </a:lnTo>
                    <a:lnTo>
                      <a:pt x="513" y="545"/>
                    </a:lnTo>
                    <a:lnTo>
                      <a:pt x="518" y="558"/>
                    </a:lnTo>
                    <a:lnTo>
                      <a:pt x="522" y="558"/>
                    </a:lnTo>
                    <a:lnTo>
                      <a:pt x="531" y="554"/>
                    </a:lnTo>
                    <a:lnTo>
                      <a:pt x="535" y="549"/>
                    </a:lnTo>
                    <a:lnTo>
                      <a:pt x="544" y="549"/>
                    </a:lnTo>
                    <a:lnTo>
                      <a:pt x="549" y="554"/>
                    </a:lnTo>
                    <a:lnTo>
                      <a:pt x="553" y="554"/>
                    </a:lnTo>
                    <a:lnTo>
                      <a:pt x="562" y="540"/>
                    </a:lnTo>
                    <a:lnTo>
                      <a:pt x="567" y="527"/>
                    </a:lnTo>
                    <a:lnTo>
                      <a:pt x="576" y="527"/>
                    </a:lnTo>
                    <a:lnTo>
                      <a:pt x="580" y="518"/>
                    </a:lnTo>
                    <a:lnTo>
                      <a:pt x="585" y="513"/>
                    </a:lnTo>
                    <a:lnTo>
                      <a:pt x="593" y="518"/>
                    </a:lnTo>
                    <a:lnTo>
                      <a:pt x="598" y="540"/>
                    </a:lnTo>
                    <a:lnTo>
                      <a:pt x="602" y="549"/>
                    </a:lnTo>
                    <a:lnTo>
                      <a:pt x="611" y="531"/>
                    </a:lnTo>
                    <a:lnTo>
                      <a:pt x="616" y="527"/>
                    </a:lnTo>
                    <a:lnTo>
                      <a:pt x="625" y="518"/>
                    </a:lnTo>
                    <a:lnTo>
                      <a:pt x="629" y="522"/>
                    </a:lnTo>
                    <a:lnTo>
                      <a:pt x="634" y="545"/>
                    </a:lnTo>
                    <a:lnTo>
                      <a:pt x="643" y="567"/>
                    </a:lnTo>
                    <a:lnTo>
                      <a:pt x="647" y="576"/>
                    </a:lnTo>
                    <a:lnTo>
                      <a:pt x="651" y="576"/>
                    </a:lnTo>
                    <a:lnTo>
                      <a:pt x="660" y="572"/>
                    </a:lnTo>
                    <a:lnTo>
                      <a:pt x="665" y="572"/>
                    </a:lnTo>
                    <a:lnTo>
                      <a:pt x="674" y="572"/>
                    </a:lnTo>
                    <a:lnTo>
                      <a:pt x="678" y="567"/>
                    </a:lnTo>
                    <a:lnTo>
                      <a:pt x="683" y="549"/>
                    </a:lnTo>
                    <a:lnTo>
                      <a:pt x="692" y="536"/>
                    </a:lnTo>
                    <a:lnTo>
                      <a:pt x="696" y="522"/>
                    </a:lnTo>
                    <a:lnTo>
                      <a:pt x="705" y="527"/>
                    </a:lnTo>
                    <a:lnTo>
                      <a:pt x="710" y="518"/>
                    </a:lnTo>
                    <a:lnTo>
                      <a:pt x="714" y="522"/>
                    </a:lnTo>
                    <a:lnTo>
                      <a:pt x="723" y="513"/>
                    </a:lnTo>
                    <a:lnTo>
                      <a:pt x="727" y="500"/>
                    </a:lnTo>
                    <a:lnTo>
                      <a:pt x="732" y="500"/>
                    </a:lnTo>
                    <a:lnTo>
                      <a:pt x="741" y="500"/>
                    </a:lnTo>
                    <a:lnTo>
                      <a:pt x="745" y="500"/>
                    </a:lnTo>
                    <a:lnTo>
                      <a:pt x="754" y="513"/>
                    </a:lnTo>
                    <a:lnTo>
                      <a:pt x="759" y="527"/>
                    </a:lnTo>
                    <a:lnTo>
                      <a:pt x="763" y="531"/>
                    </a:lnTo>
                    <a:lnTo>
                      <a:pt x="772" y="531"/>
                    </a:lnTo>
                    <a:lnTo>
                      <a:pt x="776" y="527"/>
                    </a:lnTo>
                    <a:lnTo>
                      <a:pt x="781" y="522"/>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5" name="Freeform 55"/>
              <p:cNvSpPr>
                <a:spLocks/>
              </p:cNvSpPr>
              <p:nvPr/>
            </p:nvSpPr>
            <p:spPr bwMode="auto">
              <a:xfrm>
                <a:off x="7188229" y="1387470"/>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0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549"/>
                    </a:moveTo>
                    <a:lnTo>
                      <a:pt x="9" y="553"/>
                    </a:lnTo>
                    <a:lnTo>
                      <a:pt x="13" y="544"/>
                    </a:lnTo>
                    <a:lnTo>
                      <a:pt x="18" y="540"/>
                    </a:lnTo>
                    <a:lnTo>
                      <a:pt x="27" y="531"/>
                    </a:lnTo>
                    <a:lnTo>
                      <a:pt x="31" y="526"/>
                    </a:lnTo>
                    <a:lnTo>
                      <a:pt x="36" y="526"/>
                    </a:lnTo>
                    <a:lnTo>
                      <a:pt x="45" y="544"/>
                    </a:lnTo>
                    <a:lnTo>
                      <a:pt x="49" y="553"/>
                    </a:lnTo>
                    <a:lnTo>
                      <a:pt x="58" y="567"/>
                    </a:lnTo>
                    <a:lnTo>
                      <a:pt x="62" y="567"/>
                    </a:lnTo>
                    <a:lnTo>
                      <a:pt x="67" y="549"/>
                    </a:lnTo>
                    <a:lnTo>
                      <a:pt x="76" y="544"/>
                    </a:lnTo>
                    <a:lnTo>
                      <a:pt x="80" y="544"/>
                    </a:lnTo>
                    <a:lnTo>
                      <a:pt x="89" y="549"/>
                    </a:lnTo>
                    <a:lnTo>
                      <a:pt x="94" y="553"/>
                    </a:lnTo>
                    <a:lnTo>
                      <a:pt x="98" y="558"/>
                    </a:lnTo>
                    <a:lnTo>
                      <a:pt x="107" y="553"/>
                    </a:lnTo>
                    <a:lnTo>
                      <a:pt x="111" y="553"/>
                    </a:lnTo>
                    <a:lnTo>
                      <a:pt x="116" y="562"/>
                    </a:lnTo>
                    <a:lnTo>
                      <a:pt x="125" y="558"/>
                    </a:lnTo>
                    <a:lnTo>
                      <a:pt x="129" y="549"/>
                    </a:lnTo>
                    <a:lnTo>
                      <a:pt x="138" y="535"/>
                    </a:lnTo>
                    <a:lnTo>
                      <a:pt x="143" y="531"/>
                    </a:lnTo>
                    <a:lnTo>
                      <a:pt x="147" y="540"/>
                    </a:lnTo>
                    <a:lnTo>
                      <a:pt x="156" y="535"/>
                    </a:lnTo>
                    <a:lnTo>
                      <a:pt x="161" y="535"/>
                    </a:lnTo>
                    <a:lnTo>
                      <a:pt x="165" y="531"/>
                    </a:lnTo>
                    <a:lnTo>
                      <a:pt x="174" y="522"/>
                    </a:lnTo>
                    <a:lnTo>
                      <a:pt x="178" y="522"/>
                    </a:lnTo>
                    <a:lnTo>
                      <a:pt x="187" y="526"/>
                    </a:lnTo>
                    <a:lnTo>
                      <a:pt x="192" y="531"/>
                    </a:lnTo>
                    <a:lnTo>
                      <a:pt x="196" y="468"/>
                    </a:lnTo>
                    <a:lnTo>
                      <a:pt x="205" y="351"/>
                    </a:lnTo>
                    <a:lnTo>
                      <a:pt x="210" y="247"/>
                    </a:lnTo>
                    <a:lnTo>
                      <a:pt x="214" y="153"/>
                    </a:lnTo>
                    <a:lnTo>
                      <a:pt x="223" y="81"/>
                    </a:lnTo>
                    <a:lnTo>
                      <a:pt x="228" y="36"/>
                    </a:lnTo>
                    <a:lnTo>
                      <a:pt x="236" y="0"/>
                    </a:lnTo>
                    <a:lnTo>
                      <a:pt x="241" y="9"/>
                    </a:lnTo>
                    <a:lnTo>
                      <a:pt x="245" y="54"/>
                    </a:lnTo>
                    <a:lnTo>
                      <a:pt x="254" y="90"/>
                    </a:lnTo>
                    <a:lnTo>
                      <a:pt x="259" y="126"/>
                    </a:lnTo>
                    <a:lnTo>
                      <a:pt x="268" y="162"/>
                    </a:lnTo>
                    <a:lnTo>
                      <a:pt x="272" y="184"/>
                    </a:lnTo>
                    <a:lnTo>
                      <a:pt x="277" y="202"/>
                    </a:lnTo>
                    <a:lnTo>
                      <a:pt x="286" y="225"/>
                    </a:lnTo>
                    <a:lnTo>
                      <a:pt x="290" y="247"/>
                    </a:lnTo>
                    <a:lnTo>
                      <a:pt x="294" y="279"/>
                    </a:lnTo>
                    <a:lnTo>
                      <a:pt x="303" y="301"/>
                    </a:lnTo>
                    <a:lnTo>
                      <a:pt x="308" y="378"/>
                    </a:lnTo>
                    <a:lnTo>
                      <a:pt x="317" y="490"/>
                    </a:lnTo>
                    <a:lnTo>
                      <a:pt x="321" y="558"/>
                    </a:lnTo>
                    <a:lnTo>
                      <a:pt x="326" y="594"/>
                    </a:lnTo>
                    <a:lnTo>
                      <a:pt x="335" y="607"/>
                    </a:lnTo>
                    <a:lnTo>
                      <a:pt x="339" y="616"/>
                    </a:lnTo>
                    <a:lnTo>
                      <a:pt x="344" y="630"/>
                    </a:lnTo>
                    <a:lnTo>
                      <a:pt x="352" y="634"/>
                    </a:lnTo>
                    <a:lnTo>
                      <a:pt x="357" y="634"/>
                    </a:lnTo>
                    <a:lnTo>
                      <a:pt x="366" y="630"/>
                    </a:lnTo>
                    <a:lnTo>
                      <a:pt x="370" y="612"/>
                    </a:lnTo>
                    <a:lnTo>
                      <a:pt x="375" y="598"/>
                    </a:lnTo>
                    <a:lnTo>
                      <a:pt x="384" y="589"/>
                    </a:lnTo>
                    <a:lnTo>
                      <a:pt x="388" y="576"/>
                    </a:lnTo>
                    <a:lnTo>
                      <a:pt x="397" y="571"/>
                    </a:lnTo>
                    <a:lnTo>
                      <a:pt x="402" y="567"/>
                    </a:lnTo>
                    <a:lnTo>
                      <a:pt x="406" y="567"/>
                    </a:lnTo>
                    <a:lnTo>
                      <a:pt x="415" y="567"/>
                    </a:lnTo>
                    <a:lnTo>
                      <a:pt x="419" y="558"/>
                    </a:lnTo>
                    <a:lnTo>
                      <a:pt x="424" y="540"/>
                    </a:lnTo>
                    <a:lnTo>
                      <a:pt x="433" y="535"/>
                    </a:lnTo>
                    <a:lnTo>
                      <a:pt x="437" y="540"/>
                    </a:lnTo>
                    <a:lnTo>
                      <a:pt x="446" y="549"/>
                    </a:lnTo>
                    <a:lnTo>
                      <a:pt x="451" y="549"/>
                    </a:lnTo>
                    <a:lnTo>
                      <a:pt x="455" y="544"/>
                    </a:lnTo>
                    <a:lnTo>
                      <a:pt x="464" y="531"/>
                    </a:lnTo>
                    <a:lnTo>
                      <a:pt x="469" y="517"/>
                    </a:lnTo>
                    <a:lnTo>
                      <a:pt x="473" y="517"/>
                    </a:lnTo>
                    <a:lnTo>
                      <a:pt x="482" y="513"/>
                    </a:lnTo>
                    <a:lnTo>
                      <a:pt x="486" y="513"/>
                    </a:lnTo>
                    <a:lnTo>
                      <a:pt x="495" y="508"/>
                    </a:lnTo>
                    <a:lnTo>
                      <a:pt x="500" y="499"/>
                    </a:lnTo>
                    <a:lnTo>
                      <a:pt x="504" y="504"/>
                    </a:lnTo>
                    <a:lnTo>
                      <a:pt x="513" y="499"/>
                    </a:lnTo>
                    <a:lnTo>
                      <a:pt x="518" y="504"/>
                    </a:lnTo>
                    <a:lnTo>
                      <a:pt x="522" y="513"/>
                    </a:lnTo>
                    <a:lnTo>
                      <a:pt x="531" y="522"/>
                    </a:lnTo>
                    <a:lnTo>
                      <a:pt x="535" y="531"/>
                    </a:lnTo>
                    <a:lnTo>
                      <a:pt x="544" y="531"/>
                    </a:lnTo>
                    <a:lnTo>
                      <a:pt x="549" y="531"/>
                    </a:lnTo>
                    <a:lnTo>
                      <a:pt x="553" y="522"/>
                    </a:lnTo>
                    <a:lnTo>
                      <a:pt x="562" y="526"/>
                    </a:lnTo>
                    <a:lnTo>
                      <a:pt x="567" y="535"/>
                    </a:lnTo>
                    <a:lnTo>
                      <a:pt x="576" y="535"/>
                    </a:lnTo>
                    <a:lnTo>
                      <a:pt x="580" y="540"/>
                    </a:lnTo>
                    <a:lnTo>
                      <a:pt x="585" y="531"/>
                    </a:lnTo>
                    <a:lnTo>
                      <a:pt x="593" y="535"/>
                    </a:lnTo>
                    <a:lnTo>
                      <a:pt x="598" y="544"/>
                    </a:lnTo>
                    <a:lnTo>
                      <a:pt x="602" y="558"/>
                    </a:lnTo>
                    <a:lnTo>
                      <a:pt x="611" y="567"/>
                    </a:lnTo>
                    <a:lnTo>
                      <a:pt x="616" y="589"/>
                    </a:lnTo>
                    <a:lnTo>
                      <a:pt x="625" y="607"/>
                    </a:lnTo>
                    <a:lnTo>
                      <a:pt x="629" y="612"/>
                    </a:lnTo>
                    <a:lnTo>
                      <a:pt x="634" y="607"/>
                    </a:lnTo>
                    <a:lnTo>
                      <a:pt x="643" y="598"/>
                    </a:lnTo>
                    <a:lnTo>
                      <a:pt x="647" y="603"/>
                    </a:lnTo>
                    <a:lnTo>
                      <a:pt x="651" y="594"/>
                    </a:lnTo>
                    <a:lnTo>
                      <a:pt x="660" y="576"/>
                    </a:lnTo>
                    <a:lnTo>
                      <a:pt x="665" y="567"/>
                    </a:lnTo>
                    <a:lnTo>
                      <a:pt x="674" y="562"/>
                    </a:lnTo>
                    <a:lnTo>
                      <a:pt x="678" y="549"/>
                    </a:lnTo>
                    <a:lnTo>
                      <a:pt x="683" y="544"/>
                    </a:lnTo>
                    <a:lnTo>
                      <a:pt x="692" y="540"/>
                    </a:lnTo>
                    <a:lnTo>
                      <a:pt x="696" y="540"/>
                    </a:lnTo>
                    <a:lnTo>
                      <a:pt x="705" y="540"/>
                    </a:lnTo>
                    <a:lnTo>
                      <a:pt x="710" y="544"/>
                    </a:lnTo>
                    <a:lnTo>
                      <a:pt x="714" y="553"/>
                    </a:lnTo>
                    <a:lnTo>
                      <a:pt x="723" y="544"/>
                    </a:lnTo>
                    <a:lnTo>
                      <a:pt x="727" y="540"/>
                    </a:lnTo>
                    <a:lnTo>
                      <a:pt x="732" y="535"/>
                    </a:lnTo>
                    <a:lnTo>
                      <a:pt x="741" y="535"/>
                    </a:lnTo>
                    <a:lnTo>
                      <a:pt x="745" y="535"/>
                    </a:lnTo>
                    <a:lnTo>
                      <a:pt x="754" y="535"/>
                    </a:lnTo>
                    <a:lnTo>
                      <a:pt x="759" y="549"/>
                    </a:lnTo>
                    <a:lnTo>
                      <a:pt x="763" y="549"/>
                    </a:lnTo>
                    <a:lnTo>
                      <a:pt x="772" y="553"/>
                    </a:lnTo>
                    <a:lnTo>
                      <a:pt x="776" y="549"/>
                    </a:lnTo>
                    <a:lnTo>
                      <a:pt x="781" y="544"/>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6" name="Freeform 56"/>
              <p:cNvSpPr>
                <a:spLocks/>
              </p:cNvSpPr>
              <p:nvPr/>
            </p:nvSpPr>
            <p:spPr bwMode="auto">
              <a:xfrm>
                <a:off x="7188229" y="133667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2147483646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5"/>
                    </a:moveTo>
                    <a:lnTo>
                      <a:pt x="9" y="540"/>
                    </a:lnTo>
                    <a:lnTo>
                      <a:pt x="13" y="531"/>
                    </a:lnTo>
                    <a:lnTo>
                      <a:pt x="18" y="518"/>
                    </a:lnTo>
                    <a:lnTo>
                      <a:pt x="27" y="513"/>
                    </a:lnTo>
                    <a:lnTo>
                      <a:pt x="31" y="522"/>
                    </a:lnTo>
                    <a:lnTo>
                      <a:pt x="36" y="522"/>
                    </a:lnTo>
                    <a:lnTo>
                      <a:pt x="45" y="531"/>
                    </a:lnTo>
                    <a:lnTo>
                      <a:pt x="49" y="540"/>
                    </a:lnTo>
                    <a:lnTo>
                      <a:pt x="58" y="545"/>
                    </a:lnTo>
                    <a:lnTo>
                      <a:pt x="62" y="531"/>
                    </a:lnTo>
                    <a:lnTo>
                      <a:pt x="67" y="527"/>
                    </a:lnTo>
                    <a:lnTo>
                      <a:pt x="76" y="527"/>
                    </a:lnTo>
                    <a:lnTo>
                      <a:pt x="80" y="531"/>
                    </a:lnTo>
                    <a:lnTo>
                      <a:pt x="89" y="540"/>
                    </a:lnTo>
                    <a:lnTo>
                      <a:pt x="94" y="545"/>
                    </a:lnTo>
                    <a:lnTo>
                      <a:pt x="98" y="554"/>
                    </a:lnTo>
                    <a:lnTo>
                      <a:pt x="107" y="563"/>
                    </a:lnTo>
                    <a:lnTo>
                      <a:pt x="111" y="567"/>
                    </a:lnTo>
                    <a:lnTo>
                      <a:pt x="116" y="554"/>
                    </a:lnTo>
                    <a:lnTo>
                      <a:pt x="125" y="554"/>
                    </a:lnTo>
                    <a:lnTo>
                      <a:pt x="129" y="549"/>
                    </a:lnTo>
                    <a:lnTo>
                      <a:pt x="138" y="549"/>
                    </a:lnTo>
                    <a:lnTo>
                      <a:pt x="143" y="554"/>
                    </a:lnTo>
                    <a:lnTo>
                      <a:pt x="147" y="558"/>
                    </a:lnTo>
                    <a:lnTo>
                      <a:pt x="156" y="563"/>
                    </a:lnTo>
                    <a:lnTo>
                      <a:pt x="161" y="558"/>
                    </a:lnTo>
                    <a:lnTo>
                      <a:pt x="165" y="567"/>
                    </a:lnTo>
                    <a:lnTo>
                      <a:pt x="174" y="554"/>
                    </a:lnTo>
                    <a:lnTo>
                      <a:pt x="178" y="554"/>
                    </a:lnTo>
                    <a:lnTo>
                      <a:pt x="187" y="563"/>
                    </a:lnTo>
                    <a:lnTo>
                      <a:pt x="192" y="572"/>
                    </a:lnTo>
                    <a:lnTo>
                      <a:pt x="196" y="527"/>
                    </a:lnTo>
                    <a:lnTo>
                      <a:pt x="205" y="414"/>
                    </a:lnTo>
                    <a:lnTo>
                      <a:pt x="210" y="293"/>
                    </a:lnTo>
                    <a:lnTo>
                      <a:pt x="214" y="176"/>
                    </a:lnTo>
                    <a:lnTo>
                      <a:pt x="223" y="104"/>
                    </a:lnTo>
                    <a:lnTo>
                      <a:pt x="228" y="50"/>
                    </a:lnTo>
                    <a:lnTo>
                      <a:pt x="236" y="9"/>
                    </a:lnTo>
                    <a:lnTo>
                      <a:pt x="241" y="0"/>
                    </a:lnTo>
                    <a:lnTo>
                      <a:pt x="245" y="9"/>
                    </a:lnTo>
                    <a:lnTo>
                      <a:pt x="254" y="36"/>
                    </a:lnTo>
                    <a:lnTo>
                      <a:pt x="259" y="81"/>
                    </a:lnTo>
                    <a:lnTo>
                      <a:pt x="268" y="122"/>
                    </a:lnTo>
                    <a:lnTo>
                      <a:pt x="272" y="167"/>
                    </a:lnTo>
                    <a:lnTo>
                      <a:pt x="277" y="203"/>
                    </a:lnTo>
                    <a:lnTo>
                      <a:pt x="286" y="225"/>
                    </a:lnTo>
                    <a:lnTo>
                      <a:pt x="290" y="248"/>
                    </a:lnTo>
                    <a:lnTo>
                      <a:pt x="294" y="275"/>
                    </a:lnTo>
                    <a:lnTo>
                      <a:pt x="303" y="293"/>
                    </a:lnTo>
                    <a:lnTo>
                      <a:pt x="308" y="365"/>
                    </a:lnTo>
                    <a:lnTo>
                      <a:pt x="317" y="491"/>
                    </a:lnTo>
                    <a:lnTo>
                      <a:pt x="321" y="572"/>
                    </a:lnTo>
                    <a:lnTo>
                      <a:pt x="326" y="621"/>
                    </a:lnTo>
                    <a:lnTo>
                      <a:pt x="335" y="635"/>
                    </a:lnTo>
                    <a:lnTo>
                      <a:pt x="339" y="635"/>
                    </a:lnTo>
                    <a:lnTo>
                      <a:pt x="344" y="635"/>
                    </a:lnTo>
                    <a:lnTo>
                      <a:pt x="352" y="635"/>
                    </a:lnTo>
                    <a:lnTo>
                      <a:pt x="357" y="639"/>
                    </a:lnTo>
                    <a:lnTo>
                      <a:pt x="366" y="644"/>
                    </a:lnTo>
                    <a:lnTo>
                      <a:pt x="370" y="657"/>
                    </a:lnTo>
                    <a:lnTo>
                      <a:pt x="375" y="671"/>
                    </a:lnTo>
                    <a:lnTo>
                      <a:pt x="384" y="684"/>
                    </a:lnTo>
                    <a:lnTo>
                      <a:pt x="388" y="684"/>
                    </a:lnTo>
                    <a:lnTo>
                      <a:pt x="397" y="675"/>
                    </a:lnTo>
                    <a:lnTo>
                      <a:pt x="402" y="653"/>
                    </a:lnTo>
                    <a:lnTo>
                      <a:pt x="406" y="648"/>
                    </a:lnTo>
                    <a:lnTo>
                      <a:pt x="415" y="644"/>
                    </a:lnTo>
                    <a:lnTo>
                      <a:pt x="419" y="639"/>
                    </a:lnTo>
                    <a:lnTo>
                      <a:pt x="424" y="639"/>
                    </a:lnTo>
                    <a:lnTo>
                      <a:pt x="433" y="630"/>
                    </a:lnTo>
                    <a:lnTo>
                      <a:pt x="437" y="617"/>
                    </a:lnTo>
                    <a:lnTo>
                      <a:pt x="446" y="608"/>
                    </a:lnTo>
                    <a:lnTo>
                      <a:pt x="451" y="612"/>
                    </a:lnTo>
                    <a:lnTo>
                      <a:pt x="455" y="621"/>
                    </a:lnTo>
                    <a:lnTo>
                      <a:pt x="464" y="612"/>
                    </a:lnTo>
                    <a:lnTo>
                      <a:pt x="469" y="594"/>
                    </a:lnTo>
                    <a:lnTo>
                      <a:pt x="473" y="576"/>
                    </a:lnTo>
                    <a:lnTo>
                      <a:pt x="482" y="563"/>
                    </a:lnTo>
                    <a:lnTo>
                      <a:pt x="486" y="545"/>
                    </a:lnTo>
                    <a:lnTo>
                      <a:pt x="495" y="545"/>
                    </a:lnTo>
                    <a:lnTo>
                      <a:pt x="500" y="563"/>
                    </a:lnTo>
                    <a:lnTo>
                      <a:pt x="504" y="554"/>
                    </a:lnTo>
                    <a:lnTo>
                      <a:pt x="513" y="554"/>
                    </a:lnTo>
                    <a:lnTo>
                      <a:pt x="518" y="545"/>
                    </a:lnTo>
                    <a:lnTo>
                      <a:pt x="522" y="549"/>
                    </a:lnTo>
                    <a:lnTo>
                      <a:pt x="531" y="540"/>
                    </a:lnTo>
                    <a:lnTo>
                      <a:pt x="535" y="540"/>
                    </a:lnTo>
                    <a:lnTo>
                      <a:pt x="544" y="549"/>
                    </a:lnTo>
                    <a:lnTo>
                      <a:pt x="549" y="558"/>
                    </a:lnTo>
                    <a:lnTo>
                      <a:pt x="553" y="554"/>
                    </a:lnTo>
                    <a:lnTo>
                      <a:pt x="562" y="558"/>
                    </a:lnTo>
                    <a:lnTo>
                      <a:pt x="567" y="558"/>
                    </a:lnTo>
                    <a:lnTo>
                      <a:pt x="576" y="554"/>
                    </a:lnTo>
                    <a:lnTo>
                      <a:pt x="580" y="549"/>
                    </a:lnTo>
                    <a:lnTo>
                      <a:pt x="585" y="540"/>
                    </a:lnTo>
                    <a:lnTo>
                      <a:pt x="593" y="554"/>
                    </a:lnTo>
                    <a:lnTo>
                      <a:pt x="598" y="549"/>
                    </a:lnTo>
                    <a:lnTo>
                      <a:pt x="602" y="549"/>
                    </a:lnTo>
                    <a:lnTo>
                      <a:pt x="611" y="563"/>
                    </a:lnTo>
                    <a:lnTo>
                      <a:pt x="616" y="581"/>
                    </a:lnTo>
                    <a:lnTo>
                      <a:pt x="625" y="594"/>
                    </a:lnTo>
                    <a:lnTo>
                      <a:pt x="629" y="590"/>
                    </a:lnTo>
                    <a:lnTo>
                      <a:pt x="634" y="585"/>
                    </a:lnTo>
                    <a:lnTo>
                      <a:pt x="643" y="585"/>
                    </a:lnTo>
                    <a:lnTo>
                      <a:pt x="647" y="581"/>
                    </a:lnTo>
                    <a:lnTo>
                      <a:pt x="651" y="576"/>
                    </a:lnTo>
                    <a:lnTo>
                      <a:pt x="660" y="590"/>
                    </a:lnTo>
                    <a:lnTo>
                      <a:pt x="665" y="594"/>
                    </a:lnTo>
                    <a:lnTo>
                      <a:pt x="674" y="594"/>
                    </a:lnTo>
                    <a:lnTo>
                      <a:pt x="678" y="594"/>
                    </a:lnTo>
                    <a:lnTo>
                      <a:pt x="683" y="585"/>
                    </a:lnTo>
                    <a:lnTo>
                      <a:pt x="692" y="590"/>
                    </a:lnTo>
                    <a:lnTo>
                      <a:pt x="696" y="599"/>
                    </a:lnTo>
                    <a:lnTo>
                      <a:pt x="705" y="608"/>
                    </a:lnTo>
                    <a:lnTo>
                      <a:pt x="710" y="590"/>
                    </a:lnTo>
                    <a:lnTo>
                      <a:pt x="714" y="572"/>
                    </a:lnTo>
                    <a:lnTo>
                      <a:pt x="723" y="567"/>
                    </a:lnTo>
                    <a:lnTo>
                      <a:pt x="727" y="558"/>
                    </a:lnTo>
                    <a:lnTo>
                      <a:pt x="732" y="572"/>
                    </a:lnTo>
                    <a:lnTo>
                      <a:pt x="741" y="590"/>
                    </a:lnTo>
                    <a:lnTo>
                      <a:pt x="745" y="594"/>
                    </a:lnTo>
                    <a:lnTo>
                      <a:pt x="754" y="603"/>
                    </a:lnTo>
                    <a:lnTo>
                      <a:pt x="759" y="612"/>
                    </a:lnTo>
                    <a:lnTo>
                      <a:pt x="763" y="617"/>
                    </a:lnTo>
                    <a:lnTo>
                      <a:pt x="772" y="612"/>
                    </a:lnTo>
                    <a:lnTo>
                      <a:pt x="776" y="599"/>
                    </a:lnTo>
                    <a:lnTo>
                      <a:pt x="781" y="599"/>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7" name="Freeform 57"/>
              <p:cNvSpPr>
                <a:spLocks/>
              </p:cNvSpPr>
              <p:nvPr/>
            </p:nvSpPr>
            <p:spPr bwMode="auto">
              <a:xfrm>
                <a:off x="7188229" y="1373182"/>
                <a:ext cx="1239838" cy="1071563"/>
              </a:xfrm>
              <a:custGeom>
                <a:avLst/>
                <a:gdLst>
                  <a:gd name="T0" fmla="*/ 2147483646 w 781"/>
                  <a:gd name="T1" fmla="*/ 2147483646 h 675"/>
                  <a:gd name="T2" fmla="*/ 2147483646 w 781"/>
                  <a:gd name="T3" fmla="*/ 2147483646 h 675"/>
                  <a:gd name="T4" fmla="*/ 2147483646 w 781"/>
                  <a:gd name="T5" fmla="*/ 2147483646 h 675"/>
                  <a:gd name="T6" fmla="*/ 2147483646 w 781"/>
                  <a:gd name="T7" fmla="*/ 2147483646 h 675"/>
                  <a:gd name="T8" fmla="*/ 2147483646 w 781"/>
                  <a:gd name="T9" fmla="*/ 2147483646 h 675"/>
                  <a:gd name="T10" fmla="*/ 2147483646 w 781"/>
                  <a:gd name="T11" fmla="*/ 2147483646 h 675"/>
                  <a:gd name="T12" fmla="*/ 2147483646 w 781"/>
                  <a:gd name="T13" fmla="*/ 2147483646 h 675"/>
                  <a:gd name="T14" fmla="*/ 2147483646 w 781"/>
                  <a:gd name="T15" fmla="*/ 2147483646 h 675"/>
                  <a:gd name="T16" fmla="*/ 2147483646 w 781"/>
                  <a:gd name="T17" fmla="*/ 2147483646 h 675"/>
                  <a:gd name="T18" fmla="*/ 2147483646 w 781"/>
                  <a:gd name="T19" fmla="*/ 2147483646 h 675"/>
                  <a:gd name="T20" fmla="*/ 2147483646 w 781"/>
                  <a:gd name="T21" fmla="*/ 2147483646 h 675"/>
                  <a:gd name="T22" fmla="*/ 2147483646 w 781"/>
                  <a:gd name="T23" fmla="*/ 2147483646 h 675"/>
                  <a:gd name="T24" fmla="*/ 2147483646 w 781"/>
                  <a:gd name="T25" fmla="*/ 2147483646 h 675"/>
                  <a:gd name="T26" fmla="*/ 2147483646 w 781"/>
                  <a:gd name="T27" fmla="*/ 2147483646 h 675"/>
                  <a:gd name="T28" fmla="*/ 2147483646 w 781"/>
                  <a:gd name="T29" fmla="*/ 2147483646 h 675"/>
                  <a:gd name="T30" fmla="*/ 2147483646 w 781"/>
                  <a:gd name="T31" fmla="*/ 2147483646 h 675"/>
                  <a:gd name="T32" fmla="*/ 2147483646 w 781"/>
                  <a:gd name="T33" fmla="*/ 2147483646 h 675"/>
                  <a:gd name="T34" fmla="*/ 2147483646 w 781"/>
                  <a:gd name="T35" fmla="*/ 2147483646 h 675"/>
                  <a:gd name="T36" fmla="*/ 2147483646 w 781"/>
                  <a:gd name="T37" fmla="*/ 2147483646 h 675"/>
                  <a:gd name="T38" fmla="*/ 2147483646 w 781"/>
                  <a:gd name="T39" fmla="*/ 2147483646 h 675"/>
                  <a:gd name="T40" fmla="*/ 2147483646 w 781"/>
                  <a:gd name="T41" fmla="*/ 2147483646 h 675"/>
                  <a:gd name="T42" fmla="*/ 2147483646 w 781"/>
                  <a:gd name="T43" fmla="*/ 2147483646 h 675"/>
                  <a:gd name="T44" fmla="*/ 2147483646 w 781"/>
                  <a:gd name="T45" fmla="*/ 2147483646 h 675"/>
                  <a:gd name="T46" fmla="*/ 2147483646 w 781"/>
                  <a:gd name="T47" fmla="*/ 2147483646 h 675"/>
                  <a:gd name="T48" fmla="*/ 2147483646 w 781"/>
                  <a:gd name="T49" fmla="*/ 2147483646 h 675"/>
                  <a:gd name="T50" fmla="*/ 2147483646 w 781"/>
                  <a:gd name="T51" fmla="*/ 2147483646 h 675"/>
                  <a:gd name="T52" fmla="*/ 2147483646 w 781"/>
                  <a:gd name="T53" fmla="*/ 2147483646 h 675"/>
                  <a:gd name="T54" fmla="*/ 2147483646 w 781"/>
                  <a:gd name="T55" fmla="*/ 2147483646 h 675"/>
                  <a:gd name="T56" fmla="*/ 2147483646 w 781"/>
                  <a:gd name="T57" fmla="*/ 2147483646 h 675"/>
                  <a:gd name="T58" fmla="*/ 2147483646 w 781"/>
                  <a:gd name="T59" fmla="*/ 2147483646 h 675"/>
                  <a:gd name="T60" fmla="*/ 2147483646 w 781"/>
                  <a:gd name="T61" fmla="*/ 2147483646 h 675"/>
                  <a:gd name="T62" fmla="*/ 2147483646 w 781"/>
                  <a:gd name="T63" fmla="*/ 2147483646 h 675"/>
                  <a:gd name="T64" fmla="*/ 2147483646 w 781"/>
                  <a:gd name="T65" fmla="*/ 2147483646 h 675"/>
                  <a:gd name="T66" fmla="*/ 2147483646 w 781"/>
                  <a:gd name="T67" fmla="*/ 2147483646 h 675"/>
                  <a:gd name="T68" fmla="*/ 2147483646 w 781"/>
                  <a:gd name="T69" fmla="*/ 2147483646 h 675"/>
                  <a:gd name="T70" fmla="*/ 2147483646 w 781"/>
                  <a:gd name="T71" fmla="*/ 2147483646 h 675"/>
                  <a:gd name="T72" fmla="*/ 2147483646 w 781"/>
                  <a:gd name="T73" fmla="*/ 2147483646 h 675"/>
                  <a:gd name="T74" fmla="*/ 2147483646 w 781"/>
                  <a:gd name="T75" fmla="*/ 2147483646 h 675"/>
                  <a:gd name="T76" fmla="*/ 2147483646 w 781"/>
                  <a:gd name="T77" fmla="*/ 2147483646 h 675"/>
                  <a:gd name="T78" fmla="*/ 2147483646 w 781"/>
                  <a:gd name="T79" fmla="*/ 2147483646 h 675"/>
                  <a:gd name="T80" fmla="*/ 2147483646 w 781"/>
                  <a:gd name="T81" fmla="*/ 2147483646 h 675"/>
                  <a:gd name="T82" fmla="*/ 2147483646 w 781"/>
                  <a:gd name="T83" fmla="*/ 2147483646 h 6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75"/>
                  <a:gd name="T128" fmla="*/ 781 w 781"/>
                  <a:gd name="T129" fmla="*/ 675 h 6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75">
                    <a:moveTo>
                      <a:pt x="0" y="549"/>
                    </a:moveTo>
                    <a:lnTo>
                      <a:pt x="9" y="544"/>
                    </a:lnTo>
                    <a:lnTo>
                      <a:pt x="13" y="540"/>
                    </a:lnTo>
                    <a:lnTo>
                      <a:pt x="18" y="544"/>
                    </a:lnTo>
                    <a:lnTo>
                      <a:pt x="27" y="544"/>
                    </a:lnTo>
                    <a:lnTo>
                      <a:pt x="31" y="544"/>
                    </a:lnTo>
                    <a:lnTo>
                      <a:pt x="36" y="540"/>
                    </a:lnTo>
                    <a:lnTo>
                      <a:pt x="45" y="540"/>
                    </a:lnTo>
                    <a:lnTo>
                      <a:pt x="49" y="535"/>
                    </a:lnTo>
                    <a:lnTo>
                      <a:pt x="58" y="535"/>
                    </a:lnTo>
                    <a:lnTo>
                      <a:pt x="62" y="531"/>
                    </a:lnTo>
                    <a:lnTo>
                      <a:pt x="67" y="531"/>
                    </a:lnTo>
                    <a:lnTo>
                      <a:pt x="76" y="526"/>
                    </a:lnTo>
                    <a:lnTo>
                      <a:pt x="80" y="513"/>
                    </a:lnTo>
                    <a:lnTo>
                      <a:pt x="89" y="513"/>
                    </a:lnTo>
                    <a:lnTo>
                      <a:pt x="94" y="508"/>
                    </a:lnTo>
                    <a:lnTo>
                      <a:pt x="98" y="508"/>
                    </a:lnTo>
                    <a:lnTo>
                      <a:pt x="107" y="504"/>
                    </a:lnTo>
                    <a:lnTo>
                      <a:pt x="111" y="486"/>
                    </a:lnTo>
                    <a:lnTo>
                      <a:pt x="116" y="463"/>
                    </a:lnTo>
                    <a:lnTo>
                      <a:pt x="125" y="459"/>
                    </a:lnTo>
                    <a:lnTo>
                      <a:pt x="129" y="445"/>
                    </a:lnTo>
                    <a:lnTo>
                      <a:pt x="138" y="445"/>
                    </a:lnTo>
                    <a:lnTo>
                      <a:pt x="143" y="450"/>
                    </a:lnTo>
                    <a:lnTo>
                      <a:pt x="147" y="468"/>
                    </a:lnTo>
                    <a:lnTo>
                      <a:pt x="156" y="486"/>
                    </a:lnTo>
                    <a:lnTo>
                      <a:pt x="161" y="508"/>
                    </a:lnTo>
                    <a:lnTo>
                      <a:pt x="165" y="526"/>
                    </a:lnTo>
                    <a:lnTo>
                      <a:pt x="174" y="540"/>
                    </a:lnTo>
                    <a:lnTo>
                      <a:pt x="178" y="558"/>
                    </a:lnTo>
                    <a:lnTo>
                      <a:pt x="187" y="553"/>
                    </a:lnTo>
                    <a:lnTo>
                      <a:pt x="192" y="535"/>
                    </a:lnTo>
                    <a:lnTo>
                      <a:pt x="196" y="472"/>
                    </a:lnTo>
                    <a:lnTo>
                      <a:pt x="205" y="360"/>
                    </a:lnTo>
                    <a:lnTo>
                      <a:pt x="210" y="247"/>
                    </a:lnTo>
                    <a:lnTo>
                      <a:pt x="214" y="144"/>
                    </a:lnTo>
                    <a:lnTo>
                      <a:pt x="223" y="81"/>
                    </a:lnTo>
                    <a:lnTo>
                      <a:pt x="228" y="36"/>
                    </a:lnTo>
                    <a:lnTo>
                      <a:pt x="236" y="4"/>
                    </a:lnTo>
                    <a:lnTo>
                      <a:pt x="241" y="0"/>
                    </a:lnTo>
                    <a:lnTo>
                      <a:pt x="245" y="22"/>
                    </a:lnTo>
                    <a:lnTo>
                      <a:pt x="254" y="58"/>
                    </a:lnTo>
                    <a:lnTo>
                      <a:pt x="259" y="99"/>
                    </a:lnTo>
                    <a:lnTo>
                      <a:pt x="268" y="135"/>
                    </a:lnTo>
                    <a:lnTo>
                      <a:pt x="272" y="153"/>
                    </a:lnTo>
                    <a:lnTo>
                      <a:pt x="277" y="171"/>
                    </a:lnTo>
                    <a:lnTo>
                      <a:pt x="286" y="193"/>
                    </a:lnTo>
                    <a:lnTo>
                      <a:pt x="290" y="225"/>
                    </a:lnTo>
                    <a:lnTo>
                      <a:pt x="294" y="261"/>
                    </a:lnTo>
                    <a:lnTo>
                      <a:pt x="303" y="283"/>
                    </a:lnTo>
                    <a:lnTo>
                      <a:pt x="308" y="355"/>
                    </a:lnTo>
                    <a:lnTo>
                      <a:pt x="317" y="472"/>
                    </a:lnTo>
                    <a:lnTo>
                      <a:pt x="321" y="549"/>
                    </a:lnTo>
                    <a:lnTo>
                      <a:pt x="326" y="589"/>
                    </a:lnTo>
                    <a:lnTo>
                      <a:pt x="335" y="621"/>
                    </a:lnTo>
                    <a:lnTo>
                      <a:pt x="339" y="648"/>
                    </a:lnTo>
                    <a:lnTo>
                      <a:pt x="344" y="661"/>
                    </a:lnTo>
                    <a:lnTo>
                      <a:pt x="352" y="675"/>
                    </a:lnTo>
                    <a:lnTo>
                      <a:pt x="357" y="661"/>
                    </a:lnTo>
                    <a:lnTo>
                      <a:pt x="366" y="652"/>
                    </a:lnTo>
                    <a:lnTo>
                      <a:pt x="370" y="652"/>
                    </a:lnTo>
                    <a:lnTo>
                      <a:pt x="375" y="643"/>
                    </a:lnTo>
                    <a:lnTo>
                      <a:pt x="384" y="630"/>
                    </a:lnTo>
                    <a:lnTo>
                      <a:pt x="388" y="621"/>
                    </a:lnTo>
                    <a:lnTo>
                      <a:pt x="397" y="612"/>
                    </a:lnTo>
                    <a:lnTo>
                      <a:pt x="402" y="598"/>
                    </a:lnTo>
                    <a:lnTo>
                      <a:pt x="406" y="598"/>
                    </a:lnTo>
                    <a:lnTo>
                      <a:pt x="415" y="589"/>
                    </a:lnTo>
                    <a:lnTo>
                      <a:pt x="419" y="576"/>
                    </a:lnTo>
                    <a:lnTo>
                      <a:pt x="424" y="571"/>
                    </a:lnTo>
                    <a:lnTo>
                      <a:pt x="433" y="580"/>
                    </a:lnTo>
                    <a:lnTo>
                      <a:pt x="437" y="594"/>
                    </a:lnTo>
                    <a:lnTo>
                      <a:pt x="446" y="603"/>
                    </a:lnTo>
                    <a:lnTo>
                      <a:pt x="451" y="598"/>
                    </a:lnTo>
                    <a:lnTo>
                      <a:pt x="455" y="585"/>
                    </a:lnTo>
                    <a:lnTo>
                      <a:pt x="464" y="576"/>
                    </a:lnTo>
                    <a:lnTo>
                      <a:pt x="469" y="553"/>
                    </a:lnTo>
                    <a:lnTo>
                      <a:pt x="473" y="540"/>
                    </a:lnTo>
                    <a:lnTo>
                      <a:pt x="482" y="549"/>
                    </a:lnTo>
                    <a:lnTo>
                      <a:pt x="486" y="558"/>
                    </a:lnTo>
                    <a:lnTo>
                      <a:pt x="495" y="540"/>
                    </a:lnTo>
                    <a:lnTo>
                      <a:pt x="500" y="522"/>
                    </a:lnTo>
                    <a:lnTo>
                      <a:pt x="504" y="504"/>
                    </a:lnTo>
                    <a:lnTo>
                      <a:pt x="513" y="495"/>
                    </a:lnTo>
                    <a:lnTo>
                      <a:pt x="518" y="499"/>
                    </a:lnTo>
                    <a:lnTo>
                      <a:pt x="522" y="517"/>
                    </a:lnTo>
                    <a:lnTo>
                      <a:pt x="531" y="531"/>
                    </a:lnTo>
                    <a:lnTo>
                      <a:pt x="535" y="540"/>
                    </a:lnTo>
                    <a:lnTo>
                      <a:pt x="544" y="549"/>
                    </a:lnTo>
                    <a:lnTo>
                      <a:pt x="549" y="553"/>
                    </a:lnTo>
                    <a:lnTo>
                      <a:pt x="553" y="549"/>
                    </a:lnTo>
                    <a:lnTo>
                      <a:pt x="562" y="549"/>
                    </a:lnTo>
                    <a:lnTo>
                      <a:pt x="567" y="535"/>
                    </a:lnTo>
                    <a:lnTo>
                      <a:pt x="576" y="531"/>
                    </a:lnTo>
                    <a:lnTo>
                      <a:pt x="580" y="540"/>
                    </a:lnTo>
                    <a:lnTo>
                      <a:pt x="585" y="540"/>
                    </a:lnTo>
                    <a:lnTo>
                      <a:pt x="593" y="535"/>
                    </a:lnTo>
                    <a:lnTo>
                      <a:pt x="598" y="526"/>
                    </a:lnTo>
                    <a:lnTo>
                      <a:pt x="602" y="517"/>
                    </a:lnTo>
                    <a:lnTo>
                      <a:pt x="611" y="517"/>
                    </a:lnTo>
                    <a:lnTo>
                      <a:pt x="616" y="517"/>
                    </a:lnTo>
                    <a:lnTo>
                      <a:pt x="625" y="517"/>
                    </a:lnTo>
                    <a:lnTo>
                      <a:pt x="629" y="522"/>
                    </a:lnTo>
                    <a:lnTo>
                      <a:pt x="634" y="535"/>
                    </a:lnTo>
                    <a:lnTo>
                      <a:pt x="643" y="535"/>
                    </a:lnTo>
                    <a:lnTo>
                      <a:pt x="647" y="544"/>
                    </a:lnTo>
                    <a:lnTo>
                      <a:pt x="651" y="558"/>
                    </a:lnTo>
                    <a:lnTo>
                      <a:pt x="660" y="558"/>
                    </a:lnTo>
                    <a:lnTo>
                      <a:pt x="665" y="558"/>
                    </a:lnTo>
                    <a:lnTo>
                      <a:pt x="674" y="571"/>
                    </a:lnTo>
                    <a:lnTo>
                      <a:pt x="678" y="580"/>
                    </a:lnTo>
                    <a:lnTo>
                      <a:pt x="683" y="580"/>
                    </a:lnTo>
                    <a:lnTo>
                      <a:pt x="692" y="585"/>
                    </a:lnTo>
                    <a:lnTo>
                      <a:pt x="696" y="585"/>
                    </a:lnTo>
                    <a:lnTo>
                      <a:pt x="705" y="585"/>
                    </a:lnTo>
                    <a:lnTo>
                      <a:pt x="710" y="580"/>
                    </a:lnTo>
                    <a:lnTo>
                      <a:pt x="714" y="567"/>
                    </a:lnTo>
                    <a:lnTo>
                      <a:pt x="723" y="571"/>
                    </a:lnTo>
                    <a:lnTo>
                      <a:pt x="727" y="580"/>
                    </a:lnTo>
                    <a:lnTo>
                      <a:pt x="732" y="571"/>
                    </a:lnTo>
                    <a:lnTo>
                      <a:pt x="741" y="549"/>
                    </a:lnTo>
                    <a:lnTo>
                      <a:pt x="745" y="540"/>
                    </a:lnTo>
                    <a:lnTo>
                      <a:pt x="754" y="535"/>
                    </a:lnTo>
                    <a:lnTo>
                      <a:pt x="759" y="526"/>
                    </a:lnTo>
                    <a:lnTo>
                      <a:pt x="763" y="531"/>
                    </a:lnTo>
                    <a:lnTo>
                      <a:pt x="772" y="531"/>
                    </a:lnTo>
                    <a:lnTo>
                      <a:pt x="776" y="499"/>
                    </a:lnTo>
                    <a:lnTo>
                      <a:pt x="781" y="48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8" name="Freeform 58"/>
              <p:cNvSpPr>
                <a:spLocks/>
              </p:cNvSpPr>
              <p:nvPr/>
            </p:nvSpPr>
            <p:spPr bwMode="auto">
              <a:xfrm>
                <a:off x="7188229" y="1393820"/>
                <a:ext cx="1239838" cy="957263"/>
              </a:xfrm>
              <a:custGeom>
                <a:avLst/>
                <a:gdLst>
                  <a:gd name="T0" fmla="*/ 2147483646 w 781"/>
                  <a:gd name="T1" fmla="*/ 2147483646 h 603"/>
                  <a:gd name="T2" fmla="*/ 2147483646 w 781"/>
                  <a:gd name="T3" fmla="*/ 2147483646 h 603"/>
                  <a:gd name="T4" fmla="*/ 2147483646 w 781"/>
                  <a:gd name="T5" fmla="*/ 2147483646 h 603"/>
                  <a:gd name="T6" fmla="*/ 2147483646 w 781"/>
                  <a:gd name="T7" fmla="*/ 2147483646 h 603"/>
                  <a:gd name="T8" fmla="*/ 2147483646 w 781"/>
                  <a:gd name="T9" fmla="*/ 2147483646 h 603"/>
                  <a:gd name="T10" fmla="*/ 2147483646 w 781"/>
                  <a:gd name="T11" fmla="*/ 2147483646 h 603"/>
                  <a:gd name="T12" fmla="*/ 2147483646 w 781"/>
                  <a:gd name="T13" fmla="*/ 2147483646 h 603"/>
                  <a:gd name="T14" fmla="*/ 2147483646 w 781"/>
                  <a:gd name="T15" fmla="*/ 2147483646 h 603"/>
                  <a:gd name="T16" fmla="*/ 2147483646 w 781"/>
                  <a:gd name="T17" fmla="*/ 2147483646 h 603"/>
                  <a:gd name="T18" fmla="*/ 2147483646 w 781"/>
                  <a:gd name="T19" fmla="*/ 2147483646 h 603"/>
                  <a:gd name="T20" fmla="*/ 2147483646 w 781"/>
                  <a:gd name="T21" fmla="*/ 2147483646 h 603"/>
                  <a:gd name="T22" fmla="*/ 2147483646 w 781"/>
                  <a:gd name="T23" fmla="*/ 2147483646 h 603"/>
                  <a:gd name="T24" fmla="*/ 2147483646 w 781"/>
                  <a:gd name="T25" fmla="*/ 0 h 603"/>
                  <a:gd name="T26" fmla="*/ 2147483646 w 781"/>
                  <a:gd name="T27" fmla="*/ 2147483646 h 603"/>
                  <a:gd name="T28" fmla="*/ 2147483646 w 781"/>
                  <a:gd name="T29" fmla="*/ 2147483646 h 603"/>
                  <a:gd name="T30" fmla="*/ 2147483646 w 781"/>
                  <a:gd name="T31" fmla="*/ 2147483646 h 603"/>
                  <a:gd name="T32" fmla="*/ 2147483646 w 781"/>
                  <a:gd name="T33" fmla="*/ 2147483646 h 603"/>
                  <a:gd name="T34" fmla="*/ 2147483646 w 781"/>
                  <a:gd name="T35" fmla="*/ 2147483646 h 603"/>
                  <a:gd name="T36" fmla="*/ 2147483646 w 781"/>
                  <a:gd name="T37" fmla="*/ 2147483646 h 603"/>
                  <a:gd name="T38" fmla="*/ 2147483646 w 781"/>
                  <a:gd name="T39" fmla="*/ 2147483646 h 603"/>
                  <a:gd name="T40" fmla="*/ 2147483646 w 781"/>
                  <a:gd name="T41" fmla="*/ 2147483646 h 603"/>
                  <a:gd name="T42" fmla="*/ 2147483646 w 781"/>
                  <a:gd name="T43" fmla="*/ 2147483646 h 603"/>
                  <a:gd name="T44" fmla="*/ 2147483646 w 781"/>
                  <a:gd name="T45" fmla="*/ 2147483646 h 603"/>
                  <a:gd name="T46" fmla="*/ 2147483646 w 781"/>
                  <a:gd name="T47" fmla="*/ 2147483646 h 603"/>
                  <a:gd name="T48" fmla="*/ 2147483646 w 781"/>
                  <a:gd name="T49" fmla="*/ 2147483646 h 603"/>
                  <a:gd name="T50" fmla="*/ 2147483646 w 781"/>
                  <a:gd name="T51" fmla="*/ 2147483646 h 603"/>
                  <a:gd name="T52" fmla="*/ 2147483646 w 781"/>
                  <a:gd name="T53" fmla="*/ 2147483646 h 603"/>
                  <a:gd name="T54" fmla="*/ 2147483646 w 781"/>
                  <a:gd name="T55" fmla="*/ 2147483646 h 603"/>
                  <a:gd name="T56" fmla="*/ 2147483646 w 781"/>
                  <a:gd name="T57" fmla="*/ 2147483646 h 603"/>
                  <a:gd name="T58" fmla="*/ 2147483646 w 781"/>
                  <a:gd name="T59" fmla="*/ 2147483646 h 603"/>
                  <a:gd name="T60" fmla="*/ 2147483646 w 781"/>
                  <a:gd name="T61" fmla="*/ 2147483646 h 603"/>
                  <a:gd name="T62" fmla="*/ 2147483646 w 781"/>
                  <a:gd name="T63" fmla="*/ 2147483646 h 603"/>
                  <a:gd name="T64" fmla="*/ 2147483646 w 781"/>
                  <a:gd name="T65" fmla="*/ 2147483646 h 603"/>
                  <a:gd name="T66" fmla="*/ 2147483646 w 781"/>
                  <a:gd name="T67" fmla="*/ 2147483646 h 603"/>
                  <a:gd name="T68" fmla="*/ 2147483646 w 781"/>
                  <a:gd name="T69" fmla="*/ 2147483646 h 603"/>
                  <a:gd name="T70" fmla="*/ 2147483646 w 781"/>
                  <a:gd name="T71" fmla="*/ 2147483646 h 603"/>
                  <a:gd name="T72" fmla="*/ 2147483646 w 781"/>
                  <a:gd name="T73" fmla="*/ 2147483646 h 603"/>
                  <a:gd name="T74" fmla="*/ 2147483646 w 781"/>
                  <a:gd name="T75" fmla="*/ 2147483646 h 603"/>
                  <a:gd name="T76" fmla="*/ 2147483646 w 781"/>
                  <a:gd name="T77" fmla="*/ 2147483646 h 603"/>
                  <a:gd name="T78" fmla="*/ 2147483646 w 781"/>
                  <a:gd name="T79" fmla="*/ 2147483646 h 603"/>
                  <a:gd name="T80" fmla="*/ 2147483646 w 781"/>
                  <a:gd name="T81" fmla="*/ 2147483646 h 603"/>
                  <a:gd name="T82" fmla="*/ 2147483646 w 781"/>
                  <a:gd name="T83" fmla="*/ 2147483646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68"/>
                    </a:moveTo>
                    <a:lnTo>
                      <a:pt x="9" y="473"/>
                    </a:lnTo>
                    <a:lnTo>
                      <a:pt x="13" y="486"/>
                    </a:lnTo>
                    <a:lnTo>
                      <a:pt x="18" y="504"/>
                    </a:lnTo>
                    <a:lnTo>
                      <a:pt x="27" y="513"/>
                    </a:lnTo>
                    <a:lnTo>
                      <a:pt x="31" y="513"/>
                    </a:lnTo>
                    <a:lnTo>
                      <a:pt x="36" y="504"/>
                    </a:lnTo>
                    <a:lnTo>
                      <a:pt x="45" y="486"/>
                    </a:lnTo>
                    <a:lnTo>
                      <a:pt x="49" y="473"/>
                    </a:lnTo>
                    <a:lnTo>
                      <a:pt x="58" y="468"/>
                    </a:lnTo>
                    <a:lnTo>
                      <a:pt x="62" y="468"/>
                    </a:lnTo>
                    <a:lnTo>
                      <a:pt x="67" y="477"/>
                    </a:lnTo>
                    <a:lnTo>
                      <a:pt x="76" y="477"/>
                    </a:lnTo>
                    <a:lnTo>
                      <a:pt x="80" y="473"/>
                    </a:lnTo>
                    <a:lnTo>
                      <a:pt x="89" y="486"/>
                    </a:lnTo>
                    <a:lnTo>
                      <a:pt x="94" y="495"/>
                    </a:lnTo>
                    <a:lnTo>
                      <a:pt x="98" y="500"/>
                    </a:lnTo>
                    <a:lnTo>
                      <a:pt x="107" y="495"/>
                    </a:lnTo>
                    <a:lnTo>
                      <a:pt x="111" y="504"/>
                    </a:lnTo>
                    <a:lnTo>
                      <a:pt x="116" y="513"/>
                    </a:lnTo>
                    <a:lnTo>
                      <a:pt x="125" y="518"/>
                    </a:lnTo>
                    <a:lnTo>
                      <a:pt x="129" y="527"/>
                    </a:lnTo>
                    <a:lnTo>
                      <a:pt x="138" y="513"/>
                    </a:lnTo>
                    <a:lnTo>
                      <a:pt x="143" y="500"/>
                    </a:lnTo>
                    <a:lnTo>
                      <a:pt x="147" y="500"/>
                    </a:lnTo>
                    <a:lnTo>
                      <a:pt x="156" y="500"/>
                    </a:lnTo>
                    <a:lnTo>
                      <a:pt x="161" y="486"/>
                    </a:lnTo>
                    <a:lnTo>
                      <a:pt x="165" y="477"/>
                    </a:lnTo>
                    <a:lnTo>
                      <a:pt x="174" y="473"/>
                    </a:lnTo>
                    <a:lnTo>
                      <a:pt x="178" y="459"/>
                    </a:lnTo>
                    <a:lnTo>
                      <a:pt x="187" y="455"/>
                    </a:lnTo>
                    <a:lnTo>
                      <a:pt x="192" y="464"/>
                    </a:lnTo>
                    <a:lnTo>
                      <a:pt x="196" y="410"/>
                    </a:lnTo>
                    <a:lnTo>
                      <a:pt x="205" y="311"/>
                    </a:lnTo>
                    <a:lnTo>
                      <a:pt x="210" y="207"/>
                    </a:lnTo>
                    <a:lnTo>
                      <a:pt x="214" y="122"/>
                    </a:lnTo>
                    <a:lnTo>
                      <a:pt x="223" y="59"/>
                    </a:lnTo>
                    <a:lnTo>
                      <a:pt x="228" y="18"/>
                    </a:lnTo>
                    <a:lnTo>
                      <a:pt x="236" y="0"/>
                    </a:lnTo>
                    <a:lnTo>
                      <a:pt x="241" y="18"/>
                    </a:lnTo>
                    <a:lnTo>
                      <a:pt x="245" y="63"/>
                    </a:lnTo>
                    <a:lnTo>
                      <a:pt x="254" y="104"/>
                    </a:lnTo>
                    <a:lnTo>
                      <a:pt x="259" y="140"/>
                    </a:lnTo>
                    <a:lnTo>
                      <a:pt x="268" y="171"/>
                    </a:lnTo>
                    <a:lnTo>
                      <a:pt x="272" y="180"/>
                    </a:lnTo>
                    <a:lnTo>
                      <a:pt x="277" y="189"/>
                    </a:lnTo>
                    <a:lnTo>
                      <a:pt x="286" y="203"/>
                    </a:lnTo>
                    <a:lnTo>
                      <a:pt x="290" y="225"/>
                    </a:lnTo>
                    <a:lnTo>
                      <a:pt x="294" y="252"/>
                    </a:lnTo>
                    <a:lnTo>
                      <a:pt x="303" y="275"/>
                    </a:lnTo>
                    <a:lnTo>
                      <a:pt x="308" y="338"/>
                    </a:lnTo>
                    <a:lnTo>
                      <a:pt x="317" y="446"/>
                    </a:lnTo>
                    <a:lnTo>
                      <a:pt x="321" y="518"/>
                    </a:lnTo>
                    <a:lnTo>
                      <a:pt x="326" y="554"/>
                    </a:lnTo>
                    <a:lnTo>
                      <a:pt x="335" y="576"/>
                    </a:lnTo>
                    <a:lnTo>
                      <a:pt x="339" y="581"/>
                    </a:lnTo>
                    <a:lnTo>
                      <a:pt x="344" y="585"/>
                    </a:lnTo>
                    <a:lnTo>
                      <a:pt x="352" y="585"/>
                    </a:lnTo>
                    <a:lnTo>
                      <a:pt x="357" y="590"/>
                    </a:lnTo>
                    <a:lnTo>
                      <a:pt x="366" y="603"/>
                    </a:lnTo>
                    <a:lnTo>
                      <a:pt x="370" y="603"/>
                    </a:lnTo>
                    <a:lnTo>
                      <a:pt x="375" y="599"/>
                    </a:lnTo>
                    <a:lnTo>
                      <a:pt x="384" y="594"/>
                    </a:lnTo>
                    <a:lnTo>
                      <a:pt x="388" y="581"/>
                    </a:lnTo>
                    <a:lnTo>
                      <a:pt x="397" y="563"/>
                    </a:lnTo>
                    <a:lnTo>
                      <a:pt x="402" y="567"/>
                    </a:lnTo>
                    <a:lnTo>
                      <a:pt x="406" y="572"/>
                    </a:lnTo>
                    <a:lnTo>
                      <a:pt x="415" y="567"/>
                    </a:lnTo>
                    <a:lnTo>
                      <a:pt x="419" y="563"/>
                    </a:lnTo>
                    <a:lnTo>
                      <a:pt x="424" y="558"/>
                    </a:lnTo>
                    <a:lnTo>
                      <a:pt x="433" y="540"/>
                    </a:lnTo>
                    <a:lnTo>
                      <a:pt x="437" y="536"/>
                    </a:lnTo>
                    <a:lnTo>
                      <a:pt x="446" y="536"/>
                    </a:lnTo>
                    <a:lnTo>
                      <a:pt x="451" y="540"/>
                    </a:lnTo>
                    <a:lnTo>
                      <a:pt x="455" y="549"/>
                    </a:lnTo>
                    <a:lnTo>
                      <a:pt x="464" y="536"/>
                    </a:lnTo>
                    <a:lnTo>
                      <a:pt x="469" y="531"/>
                    </a:lnTo>
                    <a:lnTo>
                      <a:pt x="473" y="545"/>
                    </a:lnTo>
                    <a:lnTo>
                      <a:pt x="482" y="558"/>
                    </a:lnTo>
                    <a:lnTo>
                      <a:pt x="486" y="563"/>
                    </a:lnTo>
                    <a:lnTo>
                      <a:pt x="495" y="567"/>
                    </a:lnTo>
                    <a:lnTo>
                      <a:pt x="500" y="567"/>
                    </a:lnTo>
                    <a:lnTo>
                      <a:pt x="504" y="576"/>
                    </a:lnTo>
                    <a:lnTo>
                      <a:pt x="513" y="567"/>
                    </a:lnTo>
                    <a:lnTo>
                      <a:pt x="518" y="554"/>
                    </a:lnTo>
                    <a:lnTo>
                      <a:pt x="522" y="540"/>
                    </a:lnTo>
                    <a:lnTo>
                      <a:pt x="531" y="540"/>
                    </a:lnTo>
                    <a:lnTo>
                      <a:pt x="535" y="531"/>
                    </a:lnTo>
                    <a:lnTo>
                      <a:pt x="544" y="518"/>
                    </a:lnTo>
                    <a:lnTo>
                      <a:pt x="549" y="518"/>
                    </a:lnTo>
                    <a:lnTo>
                      <a:pt x="553" y="509"/>
                    </a:lnTo>
                    <a:lnTo>
                      <a:pt x="562" y="509"/>
                    </a:lnTo>
                    <a:lnTo>
                      <a:pt x="567" y="504"/>
                    </a:lnTo>
                    <a:lnTo>
                      <a:pt x="576" y="504"/>
                    </a:lnTo>
                    <a:lnTo>
                      <a:pt x="580" y="495"/>
                    </a:lnTo>
                    <a:lnTo>
                      <a:pt x="585" y="495"/>
                    </a:lnTo>
                    <a:lnTo>
                      <a:pt x="593" y="504"/>
                    </a:lnTo>
                    <a:lnTo>
                      <a:pt x="598" y="518"/>
                    </a:lnTo>
                    <a:lnTo>
                      <a:pt x="602" y="531"/>
                    </a:lnTo>
                    <a:lnTo>
                      <a:pt x="611" y="545"/>
                    </a:lnTo>
                    <a:lnTo>
                      <a:pt x="616" y="558"/>
                    </a:lnTo>
                    <a:lnTo>
                      <a:pt x="625" y="558"/>
                    </a:lnTo>
                    <a:lnTo>
                      <a:pt x="629" y="549"/>
                    </a:lnTo>
                    <a:lnTo>
                      <a:pt x="634" y="549"/>
                    </a:lnTo>
                    <a:lnTo>
                      <a:pt x="643" y="554"/>
                    </a:lnTo>
                    <a:lnTo>
                      <a:pt x="647" y="549"/>
                    </a:lnTo>
                    <a:lnTo>
                      <a:pt x="651" y="531"/>
                    </a:lnTo>
                    <a:lnTo>
                      <a:pt x="660" y="513"/>
                    </a:lnTo>
                    <a:lnTo>
                      <a:pt x="665" y="491"/>
                    </a:lnTo>
                    <a:lnTo>
                      <a:pt x="674" y="482"/>
                    </a:lnTo>
                    <a:lnTo>
                      <a:pt x="678" y="482"/>
                    </a:lnTo>
                    <a:lnTo>
                      <a:pt x="683" y="468"/>
                    </a:lnTo>
                    <a:lnTo>
                      <a:pt x="692" y="464"/>
                    </a:lnTo>
                    <a:lnTo>
                      <a:pt x="696" y="468"/>
                    </a:lnTo>
                    <a:lnTo>
                      <a:pt x="705" y="477"/>
                    </a:lnTo>
                    <a:lnTo>
                      <a:pt x="710" y="482"/>
                    </a:lnTo>
                    <a:lnTo>
                      <a:pt x="714" y="486"/>
                    </a:lnTo>
                    <a:lnTo>
                      <a:pt x="723" y="491"/>
                    </a:lnTo>
                    <a:lnTo>
                      <a:pt x="727" y="504"/>
                    </a:lnTo>
                    <a:lnTo>
                      <a:pt x="732" y="518"/>
                    </a:lnTo>
                    <a:lnTo>
                      <a:pt x="741" y="518"/>
                    </a:lnTo>
                    <a:lnTo>
                      <a:pt x="745" y="518"/>
                    </a:lnTo>
                    <a:lnTo>
                      <a:pt x="754" y="504"/>
                    </a:lnTo>
                    <a:lnTo>
                      <a:pt x="759" y="486"/>
                    </a:lnTo>
                    <a:lnTo>
                      <a:pt x="763" y="482"/>
                    </a:lnTo>
                    <a:lnTo>
                      <a:pt x="772" y="482"/>
                    </a:lnTo>
                    <a:lnTo>
                      <a:pt x="776" y="500"/>
                    </a:lnTo>
                    <a:lnTo>
                      <a:pt x="781" y="51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9" name="Freeform 59"/>
              <p:cNvSpPr>
                <a:spLocks/>
              </p:cNvSpPr>
              <p:nvPr/>
            </p:nvSpPr>
            <p:spPr bwMode="auto">
              <a:xfrm>
                <a:off x="7188229" y="1350957"/>
                <a:ext cx="1239838" cy="1079500"/>
              </a:xfrm>
              <a:custGeom>
                <a:avLst/>
                <a:gdLst>
                  <a:gd name="T0" fmla="*/ 2147483646 w 781"/>
                  <a:gd name="T1" fmla="*/ 2147483646 h 680"/>
                  <a:gd name="T2" fmla="*/ 2147483646 w 781"/>
                  <a:gd name="T3" fmla="*/ 2147483646 h 680"/>
                  <a:gd name="T4" fmla="*/ 2147483646 w 781"/>
                  <a:gd name="T5" fmla="*/ 2147483646 h 680"/>
                  <a:gd name="T6" fmla="*/ 2147483646 w 781"/>
                  <a:gd name="T7" fmla="*/ 2147483646 h 680"/>
                  <a:gd name="T8" fmla="*/ 2147483646 w 781"/>
                  <a:gd name="T9" fmla="*/ 2147483646 h 680"/>
                  <a:gd name="T10" fmla="*/ 2147483646 w 781"/>
                  <a:gd name="T11" fmla="*/ 2147483646 h 680"/>
                  <a:gd name="T12" fmla="*/ 2147483646 w 781"/>
                  <a:gd name="T13" fmla="*/ 2147483646 h 680"/>
                  <a:gd name="T14" fmla="*/ 2147483646 w 781"/>
                  <a:gd name="T15" fmla="*/ 2147483646 h 680"/>
                  <a:gd name="T16" fmla="*/ 2147483646 w 781"/>
                  <a:gd name="T17" fmla="*/ 2147483646 h 680"/>
                  <a:gd name="T18" fmla="*/ 2147483646 w 781"/>
                  <a:gd name="T19" fmla="*/ 2147483646 h 680"/>
                  <a:gd name="T20" fmla="*/ 2147483646 w 781"/>
                  <a:gd name="T21" fmla="*/ 2147483646 h 680"/>
                  <a:gd name="T22" fmla="*/ 2147483646 w 781"/>
                  <a:gd name="T23" fmla="*/ 2147483646 h 680"/>
                  <a:gd name="T24" fmla="*/ 2147483646 w 781"/>
                  <a:gd name="T25" fmla="*/ 2147483646 h 680"/>
                  <a:gd name="T26" fmla="*/ 2147483646 w 781"/>
                  <a:gd name="T27" fmla="*/ 2147483646 h 680"/>
                  <a:gd name="T28" fmla="*/ 2147483646 w 781"/>
                  <a:gd name="T29" fmla="*/ 2147483646 h 680"/>
                  <a:gd name="T30" fmla="*/ 2147483646 w 781"/>
                  <a:gd name="T31" fmla="*/ 2147483646 h 680"/>
                  <a:gd name="T32" fmla="*/ 2147483646 w 781"/>
                  <a:gd name="T33" fmla="*/ 2147483646 h 680"/>
                  <a:gd name="T34" fmla="*/ 2147483646 w 781"/>
                  <a:gd name="T35" fmla="*/ 2147483646 h 680"/>
                  <a:gd name="T36" fmla="*/ 2147483646 w 781"/>
                  <a:gd name="T37" fmla="*/ 2147483646 h 680"/>
                  <a:gd name="T38" fmla="*/ 2147483646 w 781"/>
                  <a:gd name="T39" fmla="*/ 2147483646 h 680"/>
                  <a:gd name="T40" fmla="*/ 2147483646 w 781"/>
                  <a:gd name="T41" fmla="*/ 2147483646 h 680"/>
                  <a:gd name="T42" fmla="*/ 2147483646 w 781"/>
                  <a:gd name="T43" fmla="*/ 2147483646 h 680"/>
                  <a:gd name="T44" fmla="*/ 2147483646 w 781"/>
                  <a:gd name="T45" fmla="*/ 2147483646 h 680"/>
                  <a:gd name="T46" fmla="*/ 2147483646 w 781"/>
                  <a:gd name="T47" fmla="*/ 2147483646 h 680"/>
                  <a:gd name="T48" fmla="*/ 2147483646 w 781"/>
                  <a:gd name="T49" fmla="*/ 2147483646 h 680"/>
                  <a:gd name="T50" fmla="*/ 2147483646 w 781"/>
                  <a:gd name="T51" fmla="*/ 2147483646 h 680"/>
                  <a:gd name="T52" fmla="*/ 2147483646 w 781"/>
                  <a:gd name="T53" fmla="*/ 2147483646 h 680"/>
                  <a:gd name="T54" fmla="*/ 2147483646 w 781"/>
                  <a:gd name="T55" fmla="*/ 2147483646 h 680"/>
                  <a:gd name="T56" fmla="*/ 2147483646 w 781"/>
                  <a:gd name="T57" fmla="*/ 2147483646 h 680"/>
                  <a:gd name="T58" fmla="*/ 2147483646 w 781"/>
                  <a:gd name="T59" fmla="*/ 2147483646 h 680"/>
                  <a:gd name="T60" fmla="*/ 2147483646 w 781"/>
                  <a:gd name="T61" fmla="*/ 2147483646 h 680"/>
                  <a:gd name="T62" fmla="*/ 2147483646 w 781"/>
                  <a:gd name="T63" fmla="*/ 2147483646 h 680"/>
                  <a:gd name="T64" fmla="*/ 2147483646 w 781"/>
                  <a:gd name="T65" fmla="*/ 2147483646 h 680"/>
                  <a:gd name="T66" fmla="*/ 2147483646 w 781"/>
                  <a:gd name="T67" fmla="*/ 2147483646 h 680"/>
                  <a:gd name="T68" fmla="*/ 2147483646 w 781"/>
                  <a:gd name="T69" fmla="*/ 2147483646 h 680"/>
                  <a:gd name="T70" fmla="*/ 2147483646 w 781"/>
                  <a:gd name="T71" fmla="*/ 2147483646 h 680"/>
                  <a:gd name="T72" fmla="*/ 2147483646 w 781"/>
                  <a:gd name="T73" fmla="*/ 2147483646 h 680"/>
                  <a:gd name="T74" fmla="*/ 2147483646 w 781"/>
                  <a:gd name="T75" fmla="*/ 2147483646 h 680"/>
                  <a:gd name="T76" fmla="*/ 2147483646 w 781"/>
                  <a:gd name="T77" fmla="*/ 2147483646 h 680"/>
                  <a:gd name="T78" fmla="*/ 2147483646 w 781"/>
                  <a:gd name="T79" fmla="*/ 2147483646 h 680"/>
                  <a:gd name="T80" fmla="*/ 2147483646 w 781"/>
                  <a:gd name="T81" fmla="*/ 2147483646 h 680"/>
                  <a:gd name="T82" fmla="*/ 2147483646 w 781"/>
                  <a:gd name="T83" fmla="*/ 2147483646 h 6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0"/>
                  <a:gd name="T128" fmla="*/ 781 w 781"/>
                  <a:gd name="T129" fmla="*/ 680 h 6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0">
                    <a:moveTo>
                      <a:pt x="0" y="522"/>
                    </a:moveTo>
                    <a:lnTo>
                      <a:pt x="9" y="531"/>
                    </a:lnTo>
                    <a:lnTo>
                      <a:pt x="13" y="536"/>
                    </a:lnTo>
                    <a:lnTo>
                      <a:pt x="18" y="545"/>
                    </a:lnTo>
                    <a:lnTo>
                      <a:pt x="27" y="540"/>
                    </a:lnTo>
                    <a:lnTo>
                      <a:pt x="31" y="527"/>
                    </a:lnTo>
                    <a:lnTo>
                      <a:pt x="36" y="513"/>
                    </a:lnTo>
                    <a:lnTo>
                      <a:pt x="45" y="500"/>
                    </a:lnTo>
                    <a:lnTo>
                      <a:pt x="49" y="486"/>
                    </a:lnTo>
                    <a:lnTo>
                      <a:pt x="58" y="473"/>
                    </a:lnTo>
                    <a:lnTo>
                      <a:pt x="62" y="464"/>
                    </a:lnTo>
                    <a:lnTo>
                      <a:pt x="67" y="473"/>
                    </a:lnTo>
                    <a:lnTo>
                      <a:pt x="76" y="482"/>
                    </a:lnTo>
                    <a:lnTo>
                      <a:pt x="80" y="491"/>
                    </a:lnTo>
                    <a:lnTo>
                      <a:pt x="89" y="495"/>
                    </a:lnTo>
                    <a:lnTo>
                      <a:pt x="94" y="509"/>
                    </a:lnTo>
                    <a:lnTo>
                      <a:pt x="98" y="522"/>
                    </a:lnTo>
                    <a:lnTo>
                      <a:pt x="107" y="531"/>
                    </a:lnTo>
                    <a:lnTo>
                      <a:pt x="111" y="527"/>
                    </a:lnTo>
                    <a:lnTo>
                      <a:pt x="116" y="522"/>
                    </a:lnTo>
                    <a:lnTo>
                      <a:pt x="125" y="513"/>
                    </a:lnTo>
                    <a:lnTo>
                      <a:pt x="129" y="495"/>
                    </a:lnTo>
                    <a:lnTo>
                      <a:pt x="138" y="495"/>
                    </a:lnTo>
                    <a:lnTo>
                      <a:pt x="143" y="495"/>
                    </a:lnTo>
                    <a:lnTo>
                      <a:pt x="147" y="491"/>
                    </a:lnTo>
                    <a:lnTo>
                      <a:pt x="156" y="486"/>
                    </a:lnTo>
                    <a:lnTo>
                      <a:pt x="161" y="477"/>
                    </a:lnTo>
                    <a:lnTo>
                      <a:pt x="165" y="482"/>
                    </a:lnTo>
                    <a:lnTo>
                      <a:pt x="174" y="486"/>
                    </a:lnTo>
                    <a:lnTo>
                      <a:pt x="178" y="509"/>
                    </a:lnTo>
                    <a:lnTo>
                      <a:pt x="187" y="513"/>
                    </a:lnTo>
                    <a:lnTo>
                      <a:pt x="192" y="527"/>
                    </a:lnTo>
                    <a:lnTo>
                      <a:pt x="196" y="486"/>
                    </a:lnTo>
                    <a:lnTo>
                      <a:pt x="205" y="374"/>
                    </a:lnTo>
                    <a:lnTo>
                      <a:pt x="210" y="252"/>
                    </a:lnTo>
                    <a:lnTo>
                      <a:pt x="214" y="167"/>
                    </a:lnTo>
                    <a:lnTo>
                      <a:pt x="223" y="104"/>
                    </a:lnTo>
                    <a:lnTo>
                      <a:pt x="228" y="45"/>
                    </a:lnTo>
                    <a:lnTo>
                      <a:pt x="236" y="5"/>
                    </a:lnTo>
                    <a:lnTo>
                      <a:pt x="241" y="0"/>
                    </a:lnTo>
                    <a:lnTo>
                      <a:pt x="245" y="36"/>
                    </a:lnTo>
                    <a:lnTo>
                      <a:pt x="254" y="72"/>
                    </a:lnTo>
                    <a:lnTo>
                      <a:pt x="259" y="108"/>
                    </a:lnTo>
                    <a:lnTo>
                      <a:pt x="268" y="140"/>
                    </a:lnTo>
                    <a:lnTo>
                      <a:pt x="272" y="171"/>
                    </a:lnTo>
                    <a:lnTo>
                      <a:pt x="277" y="203"/>
                    </a:lnTo>
                    <a:lnTo>
                      <a:pt x="286" y="239"/>
                    </a:lnTo>
                    <a:lnTo>
                      <a:pt x="290" y="279"/>
                    </a:lnTo>
                    <a:lnTo>
                      <a:pt x="294" y="311"/>
                    </a:lnTo>
                    <a:lnTo>
                      <a:pt x="303" y="333"/>
                    </a:lnTo>
                    <a:lnTo>
                      <a:pt x="308" y="401"/>
                    </a:lnTo>
                    <a:lnTo>
                      <a:pt x="317" y="504"/>
                    </a:lnTo>
                    <a:lnTo>
                      <a:pt x="321" y="572"/>
                    </a:lnTo>
                    <a:lnTo>
                      <a:pt x="326" y="612"/>
                    </a:lnTo>
                    <a:lnTo>
                      <a:pt x="335" y="644"/>
                    </a:lnTo>
                    <a:lnTo>
                      <a:pt x="339" y="662"/>
                    </a:lnTo>
                    <a:lnTo>
                      <a:pt x="344" y="675"/>
                    </a:lnTo>
                    <a:lnTo>
                      <a:pt x="352" y="680"/>
                    </a:lnTo>
                    <a:lnTo>
                      <a:pt x="357" y="675"/>
                    </a:lnTo>
                    <a:lnTo>
                      <a:pt x="366" y="671"/>
                    </a:lnTo>
                    <a:lnTo>
                      <a:pt x="370" y="666"/>
                    </a:lnTo>
                    <a:lnTo>
                      <a:pt x="375" y="644"/>
                    </a:lnTo>
                    <a:lnTo>
                      <a:pt x="384" y="621"/>
                    </a:lnTo>
                    <a:lnTo>
                      <a:pt x="388" y="594"/>
                    </a:lnTo>
                    <a:lnTo>
                      <a:pt x="397" y="599"/>
                    </a:lnTo>
                    <a:lnTo>
                      <a:pt x="402" y="608"/>
                    </a:lnTo>
                    <a:lnTo>
                      <a:pt x="406" y="617"/>
                    </a:lnTo>
                    <a:lnTo>
                      <a:pt x="415" y="626"/>
                    </a:lnTo>
                    <a:lnTo>
                      <a:pt x="419" y="621"/>
                    </a:lnTo>
                    <a:lnTo>
                      <a:pt x="424" y="599"/>
                    </a:lnTo>
                    <a:lnTo>
                      <a:pt x="433" y="581"/>
                    </a:lnTo>
                    <a:lnTo>
                      <a:pt x="437" y="576"/>
                    </a:lnTo>
                    <a:lnTo>
                      <a:pt x="446" y="572"/>
                    </a:lnTo>
                    <a:lnTo>
                      <a:pt x="451" y="563"/>
                    </a:lnTo>
                    <a:lnTo>
                      <a:pt x="455" y="549"/>
                    </a:lnTo>
                    <a:lnTo>
                      <a:pt x="464" y="540"/>
                    </a:lnTo>
                    <a:lnTo>
                      <a:pt x="469" y="531"/>
                    </a:lnTo>
                    <a:lnTo>
                      <a:pt x="473" y="518"/>
                    </a:lnTo>
                    <a:lnTo>
                      <a:pt x="482" y="513"/>
                    </a:lnTo>
                    <a:lnTo>
                      <a:pt x="486" y="518"/>
                    </a:lnTo>
                    <a:lnTo>
                      <a:pt x="495" y="522"/>
                    </a:lnTo>
                    <a:lnTo>
                      <a:pt x="500" y="540"/>
                    </a:lnTo>
                    <a:lnTo>
                      <a:pt x="504" y="572"/>
                    </a:lnTo>
                    <a:lnTo>
                      <a:pt x="513" y="599"/>
                    </a:lnTo>
                    <a:lnTo>
                      <a:pt x="518" y="603"/>
                    </a:lnTo>
                    <a:lnTo>
                      <a:pt x="522" y="599"/>
                    </a:lnTo>
                    <a:lnTo>
                      <a:pt x="531" y="590"/>
                    </a:lnTo>
                    <a:lnTo>
                      <a:pt x="535" y="576"/>
                    </a:lnTo>
                    <a:lnTo>
                      <a:pt x="544" y="563"/>
                    </a:lnTo>
                    <a:lnTo>
                      <a:pt x="549" y="554"/>
                    </a:lnTo>
                    <a:lnTo>
                      <a:pt x="553" y="549"/>
                    </a:lnTo>
                    <a:lnTo>
                      <a:pt x="562" y="554"/>
                    </a:lnTo>
                    <a:lnTo>
                      <a:pt x="567" y="549"/>
                    </a:lnTo>
                    <a:lnTo>
                      <a:pt x="576" y="545"/>
                    </a:lnTo>
                    <a:lnTo>
                      <a:pt x="580" y="549"/>
                    </a:lnTo>
                    <a:lnTo>
                      <a:pt x="585" y="540"/>
                    </a:lnTo>
                    <a:lnTo>
                      <a:pt x="593" y="522"/>
                    </a:lnTo>
                    <a:lnTo>
                      <a:pt x="598" y="536"/>
                    </a:lnTo>
                    <a:lnTo>
                      <a:pt x="602" y="540"/>
                    </a:lnTo>
                    <a:lnTo>
                      <a:pt x="611" y="540"/>
                    </a:lnTo>
                    <a:lnTo>
                      <a:pt x="616" y="536"/>
                    </a:lnTo>
                    <a:lnTo>
                      <a:pt x="625" y="540"/>
                    </a:lnTo>
                    <a:lnTo>
                      <a:pt x="629" y="545"/>
                    </a:lnTo>
                    <a:lnTo>
                      <a:pt x="634" y="545"/>
                    </a:lnTo>
                    <a:lnTo>
                      <a:pt x="643" y="545"/>
                    </a:lnTo>
                    <a:lnTo>
                      <a:pt x="647" y="540"/>
                    </a:lnTo>
                    <a:lnTo>
                      <a:pt x="651" y="549"/>
                    </a:lnTo>
                    <a:lnTo>
                      <a:pt x="660" y="558"/>
                    </a:lnTo>
                    <a:lnTo>
                      <a:pt x="665" y="563"/>
                    </a:lnTo>
                    <a:lnTo>
                      <a:pt x="674" y="563"/>
                    </a:lnTo>
                    <a:lnTo>
                      <a:pt x="678" y="554"/>
                    </a:lnTo>
                    <a:lnTo>
                      <a:pt x="683" y="531"/>
                    </a:lnTo>
                    <a:lnTo>
                      <a:pt x="692" y="518"/>
                    </a:lnTo>
                    <a:lnTo>
                      <a:pt x="696" y="513"/>
                    </a:lnTo>
                    <a:lnTo>
                      <a:pt x="705" y="509"/>
                    </a:lnTo>
                    <a:lnTo>
                      <a:pt x="710" y="513"/>
                    </a:lnTo>
                    <a:lnTo>
                      <a:pt x="714" y="522"/>
                    </a:lnTo>
                    <a:lnTo>
                      <a:pt x="723" y="531"/>
                    </a:lnTo>
                    <a:lnTo>
                      <a:pt x="727" y="558"/>
                    </a:lnTo>
                    <a:lnTo>
                      <a:pt x="732" y="572"/>
                    </a:lnTo>
                    <a:lnTo>
                      <a:pt x="741" y="572"/>
                    </a:lnTo>
                    <a:lnTo>
                      <a:pt x="745" y="563"/>
                    </a:lnTo>
                    <a:lnTo>
                      <a:pt x="754" y="554"/>
                    </a:lnTo>
                    <a:lnTo>
                      <a:pt x="759" y="558"/>
                    </a:lnTo>
                    <a:lnTo>
                      <a:pt x="763" y="545"/>
                    </a:lnTo>
                    <a:lnTo>
                      <a:pt x="772" y="540"/>
                    </a:lnTo>
                    <a:lnTo>
                      <a:pt x="776" y="540"/>
                    </a:lnTo>
                    <a:lnTo>
                      <a:pt x="781" y="554"/>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0" name="Freeform 60"/>
              <p:cNvSpPr>
                <a:spLocks/>
              </p:cNvSpPr>
              <p:nvPr/>
            </p:nvSpPr>
            <p:spPr bwMode="auto">
              <a:xfrm>
                <a:off x="7188229" y="135889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486"/>
                    </a:moveTo>
                    <a:lnTo>
                      <a:pt x="9" y="499"/>
                    </a:lnTo>
                    <a:lnTo>
                      <a:pt x="13" y="499"/>
                    </a:lnTo>
                    <a:lnTo>
                      <a:pt x="18" y="504"/>
                    </a:lnTo>
                    <a:lnTo>
                      <a:pt x="27" y="495"/>
                    </a:lnTo>
                    <a:lnTo>
                      <a:pt x="31" y="486"/>
                    </a:lnTo>
                    <a:lnTo>
                      <a:pt x="36" y="477"/>
                    </a:lnTo>
                    <a:lnTo>
                      <a:pt x="45" y="477"/>
                    </a:lnTo>
                    <a:lnTo>
                      <a:pt x="49" y="495"/>
                    </a:lnTo>
                    <a:lnTo>
                      <a:pt x="58" y="508"/>
                    </a:lnTo>
                    <a:lnTo>
                      <a:pt x="62" y="522"/>
                    </a:lnTo>
                    <a:lnTo>
                      <a:pt x="67" y="535"/>
                    </a:lnTo>
                    <a:lnTo>
                      <a:pt x="76" y="549"/>
                    </a:lnTo>
                    <a:lnTo>
                      <a:pt x="80" y="553"/>
                    </a:lnTo>
                    <a:lnTo>
                      <a:pt x="89" y="549"/>
                    </a:lnTo>
                    <a:lnTo>
                      <a:pt x="94" y="544"/>
                    </a:lnTo>
                    <a:lnTo>
                      <a:pt x="98" y="535"/>
                    </a:lnTo>
                    <a:lnTo>
                      <a:pt x="107" y="531"/>
                    </a:lnTo>
                    <a:lnTo>
                      <a:pt x="111" y="540"/>
                    </a:lnTo>
                    <a:lnTo>
                      <a:pt x="116" y="544"/>
                    </a:lnTo>
                    <a:lnTo>
                      <a:pt x="125" y="544"/>
                    </a:lnTo>
                    <a:lnTo>
                      <a:pt x="129" y="549"/>
                    </a:lnTo>
                    <a:lnTo>
                      <a:pt x="138" y="567"/>
                    </a:lnTo>
                    <a:lnTo>
                      <a:pt x="143" y="585"/>
                    </a:lnTo>
                    <a:lnTo>
                      <a:pt x="147" y="594"/>
                    </a:lnTo>
                    <a:lnTo>
                      <a:pt x="156" y="589"/>
                    </a:lnTo>
                    <a:lnTo>
                      <a:pt x="161" y="576"/>
                    </a:lnTo>
                    <a:lnTo>
                      <a:pt x="165" y="544"/>
                    </a:lnTo>
                    <a:lnTo>
                      <a:pt x="174" y="513"/>
                    </a:lnTo>
                    <a:lnTo>
                      <a:pt x="178" y="490"/>
                    </a:lnTo>
                    <a:lnTo>
                      <a:pt x="187" y="477"/>
                    </a:lnTo>
                    <a:lnTo>
                      <a:pt x="192" y="463"/>
                    </a:lnTo>
                    <a:lnTo>
                      <a:pt x="196" y="400"/>
                    </a:lnTo>
                    <a:lnTo>
                      <a:pt x="205" y="297"/>
                    </a:lnTo>
                    <a:lnTo>
                      <a:pt x="210" y="207"/>
                    </a:lnTo>
                    <a:lnTo>
                      <a:pt x="214" y="130"/>
                    </a:lnTo>
                    <a:lnTo>
                      <a:pt x="223" y="63"/>
                    </a:lnTo>
                    <a:lnTo>
                      <a:pt x="228" y="22"/>
                    </a:lnTo>
                    <a:lnTo>
                      <a:pt x="236" y="0"/>
                    </a:lnTo>
                    <a:lnTo>
                      <a:pt x="241" y="9"/>
                    </a:lnTo>
                    <a:lnTo>
                      <a:pt x="245" y="40"/>
                    </a:lnTo>
                    <a:lnTo>
                      <a:pt x="254" y="76"/>
                    </a:lnTo>
                    <a:lnTo>
                      <a:pt x="259" y="117"/>
                    </a:lnTo>
                    <a:lnTo>
                      <a:pt x="268" y="139"/>
                    </a:lnTo>
                    <a:lnTo>
                      <a:pt x="272" y="175"/>
                    </a:lnTo>
                    <a:lnTo>
                      <a:pt x="277" y="207"/>
                    </a:lnTo>
                    <a:lnTo>
                      <a:pt x="286" y="229"/>
                    </a:lnTo>
                    <a:lnTo>
                      <a:pt x="290" y="243"/>
                    </a:lnTo>
                    <a:lnTo>
                      <a:pt x="294" y="274"/>
                    </a:lnTo>
                    <a:lnTo>
                      <a:pt x="303" y="301"/>
                    </a:lnTo>
                    <a:lnTo>
                      <a:pt x="308" y="369"/>
                    </a:lnTo>
                    <a:lnTo>
                      <a:pt x="317" y="477"/>
                    </a:lnTo>
                    <a:lnTo>
                      <a:pt x="321" y="540"/>
                    </a:lnTo>
                    <a:lnTo>
                      <a:pt x="326" y="580"/>
                    </a:lnTo>
                    <a:lnTo>
                      <a:pt x="335" y="603"/>
                    </a:lnTo>
                    <a:lnTo>
                      <a:pt x="339" y="607"/>
                    </a:lnTo>
                    <a:lnTo>
                      <a:pt x="344" y="607"/>
                    </a:lnTo>
                    <a:lnTo>
                      <a:pt x="352" y="607"/>
                    </a:lnTo>
                    <a:lnTo>
                      <a:pt x="357" y="612"/>
                    </a:lnTo>
                    <a:lnTo>
                      <a:pt x="366" y="625"/>
                    </a:lnTo>
                    <a:lnTo>
                      <a:pt x="370" y="634"/>
                    </a:lnTo>
                    <a:lnTo>
                      <a:pt x="375" y="634"/>
                    </a:lnTo>
                    <a:lnTo>
                      <a:pt x="384" y="634"/>
                    </a:lnTo>
                    <a:lnTo>
                      <a:pt x="388" y="630"/>
                    </a:lnTo>
                    <a:lnTo>
                      <a:pt x="397" y="630"/>
                    </a:lnTo>
                    <a:lnTo>
                      <a:pt x="402" y="643"/>
                    </a:lnTo>
                    <a:lnTo>
                      <a:pt x="406" y="657"/>
                    </a:lnTo>
                    <a:lnTo>
                      <a:pt x="415" y="643"/>
                    </a:lnTo>
                    <a:lnTo>
                      <a:pt x="419" y="621"/>
                    </a:lnTo>
                    <a:lnTo>
                      <a:pt x="424" y="598"/>
                    </a:lnTo>
                    <a:lnTo>
                      <a:pt x="433" y="567"/>
                    </a:lnTo>
                    <a:lnTo>
                      <a:pt x="437" y="549"/>
                    </a:lnTo>
                    <a:lnTo>
                      <a:pt x="446" y="531"/>
                    </a:lnTo>
                    <a:lnTo>
                      <a:pt x="451" y="522"/>
                    </a:lnTo>
                    <a:lnTo>
                      <a:pt x="455" y="526"/>
                    </a:lnTo>
                    <a:lnTo>
                      <a:pt x="464" y="531"/>
                    </a:lnTo>
                    <a:lnTo>
                      <a:pt x="469" y="544"/>
                    </a:lnTo>
                    <a:lnTo>
                      <a:pt x="473" y="558"/>
                    </a:lnTo>
                    <a:lnTo>
                      <a:pt x="482" y="576"/>
                    </a:lnTo>
                    <a:lnTo>
                      <a:pt x="486" y="589"/>
                    </a:lnTo>
                    <a:lnTo>
                      <a:pt x="495" y="580"/>
                    </a:lnTo>
                    <a:lnTo>
                      <a:pt x="500" y="585"/>
                    </a:lnTo>
                    <a:lnTo>
                      <a:pt x="504" y="594"/>
                    </a:lnTo>
                    <a:lnTo>
                      <a:pt x="513" y="589"/>
                    </a:lnTo>
                    <a:lnTo>
                      <a:pt x="518" y="589"/>
                    </a:lnTo>
                    <a:lnTo>
                      <a:pt x="522" y="598"/>
                    </a:lnTo>
                    <a:lnTo>
                      <a:pt x="531" y="612"/>
                    </a:lnTo>
                    <a:lnTo>
                      <a:pt x="535" y="612"/>
                    </a:lnTo>
                    <a:lnTo>
                      <a:pt x="544" y="621"/>
                    </a:lnTo>
                    <a:lnTo>
                      <a:pt x="549" y="634"/>
                    </a:lnTo>
                    <a:lnTo>
                      <a:pt x="553" y="634"/>
                    </a:lnTo>
                    <a:lnTo>
                      <a:pt x="562" y="630"/>
                    </a:lnTo>
                    <a:lnTo>
                      <a:pt x="567" y="616"/>
                    </a:lnTo>
                    <a:lnTo>
                      <a:pt x="576" y="612"/>
                    </a:lnTo>
                    <a:lnTo>
                      <a:pt x="580" y="607"/>
                    </a:lnTo>
                    <a:lnTo>
                      <a:pt x="585" y="607"/>
                    </a:lnTo>
                    <a:lnTo>
                      <a:pt x="593" y="612"/>
                    </a:lnTo>
                    <a:lnTo>
                      <a:pt x="598" y="625"/>
                    </a:lnTo>
                    <a:lnTo>
                      <a:pt x="602" y="621"/>
                    </a:lnTo>
                    <a:lnTo>
                      <a:pt x="611" y="607"/>
                    </a:lnTo>
                    <a:lnTo>
                      <a:pt x="616" y="598"/>
                    </a:lnTo>
                    <a:lnTo>
                      <a:pt x="625" y="603"/>
                    </a:lnTo>
                    <a:lnTo>
                      <a:pt x="629" y="589"/>
                    </a:lnTo>
                    <a:lnTo>
                      <a:pt x="634" y="594"/>
                    </a:lnTo>
                    <a:lnTo>
                      <a:pt x="643" y="589"/>
                    </a:lnTo>
                    <a:lnTo>
                      <a:pt x="647" y="589"/>
                    </a:lnTo>
                    <a:lnTo>
                      <a:pt x="651" y="585"/>
                    </a:lnTo>
                    <a:lnTo>
                      <a:pt x="660" y="580"/>
                    </a:lnTo>
                    <a:lnTo>
                      <a:pt x="665" y="576"/>
                    </a:lnTo>
                    <a:lnTo>
                      <a:pt x="674" y="567"/>
                    </a:lnTo>
                    <a:lnTo>
                      <a:pt x="678" y="562"/>
                    </a:lnTo>
                    <a:lnTo>
                      <a:pt x="683" y="553"/>
                    </a:lnTo>
                    <a:lnTo>
                      <a:pt x="692" y="535"/>
                    </a:lnTo>
                    <a:lnTo>
                      <a:pt x="696" y="504"/>
                    </a:lnTo>
                    <a:lnTo>
                      <a:pt x="705" y="477"/>
                    </a:lnTo>
                    <a:lnTo>
                      <a:pt x="710" y="463"/>
                    </a:lnTo>
                    <a:lnTo>
                      <a:pt x="714" y="459"/>
                    </a:lnTo>
                    <a:lnTo>
                      <a:pt x="723" y="459"/>
                    </a:lnTo>
                    <a:lnTo>
                      <a:pt x="727" y="477"/>
                    </a:lnTo>
                    <a:lnTo>
                      <a:pt x="732" y="477"/>
                    </a:lnTo>
                    <a:lnTo>
                      <a:pt x="741" y="486"/>
                    </a:lnTo>
                    <a:lnTo>
                      <a:pt x="745" y="504"/>
                    </a:lnTo>
                    <a:lnTo>
                      <a:pt x="754" y="508"/>
                    </a:lnTo>
                    <a:lnTo>
                      <a:pt x="759" y="504"/>
                    </a:lnTo>
                    <a:lnTo>
                      <a:pt x="763" y="495"/>
                    </a:lnTo>
                    <a:lnTo>
                      <a:pt x="772" y="499"/>
                    </a:lnTo>
                    <a:lnTo>
                      <a:pt x="776" y="513"/>
                    </a:lnTo>
                    <a:lnTo>
                      <a:pt x="781" y="531"/>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1" name="Freeform 61"/>
              <p:cNvSpPr>
                <a:spLocks/>
              </p:cNvSpPr>
              <p:nvPr/>
            </p:nvSpPr>
            <p:spPr bwMode="auto">
              <a:xfrm>
                <a:off x="7188229" y="1387470"/>
                <a:ext cx="1239838" cy="992188"/>
              </a:xfrm>
              <a:custGeom>
                <a:avLst/>
                <a:gdLst>
                  <a:gd name="T0" fmla="*/ 2147483646 w 781"/>
                  <a:gd name="T1" fmla="*/ 2147483646 h 625"/>
                  <a:gd name="T2" fmla="*/ 2147483646 w 781"/>
                  <a:gd name="T3" fmla="*/ 2147483646 h 625"/>
                  <a:gd name="T4" fmla="*/ 2147483646 w 781"/>
                  <a:gd name="T5" fmla="*/ 2147483646 h 625"/>
                  <a:gd name="T6" fmla="*/ 2147483646 w 781"/>
                  <a:gd name="T7" fmla="*/ 2147483646 h 625"/>
                  <a:gd name="T8" fmla="*/ 2147483646 w 781"/>
                  <a:gd name="T9" fmla="*/ 2147483646 h 625"/>
                  <a:gd name="T10" fmla="*/ 2147483646 w 781"/>
                  <a:gd name="T11" fmla="*/ 2147483646 h 625"/>
                  <a:gd name="T12" fmla="*/ 2147483646 w 781"/>
                  <a:gd name="T13" fmla="*/ 2147483646 h 625"/>
                  <a:gd name="T14" fmla="*/ 2147483646 w 781"/>
                  <a:gd name="T15" fmla="*/ 2147483646 h 625"/>
                  <a:gd name="T16" fmla="*/ 2147483646 w 781"/>
                  <a:gd name="T17" fmla="*/ 2147483646 h 625"/>
                  <a:gd name="T18" fmla="*/ 2147483646 w 781"/>
                  <a:gd name="T19" fmla="*/ 2147483646 h 625"/>
                  <a:gd name="T20" fmla="*/ 2147483646 w 781"/>
                  <a:gd name="T21" fmla="*/ 2147483646 h 625"/>
                  <a:gd name="T22" fmla="*/ 2147483646 w 781"/>
                  <a:gd name="T23" fmla="*/ 2147483646 h 625"/>
                  <a:gd name="T24" fmla="*/ 2147483646 w 781"/>
                  <a:gd name="T25" fmla="*/ 0 h 625"/>
                  <a:gd name="T26" fmla="*/ 2147483646 w 781"/>
                  <a:gd name="T27" fmla="*/ 2147483646 h 625"/>
                  <a:gd name="T28" fmla="*/ 2147483646 w 781"/>
                  <a:gd name="T29" fmla="*/ 2147483646 h 625"/>
                  <a:gd name="T30" fmla="*/ 2147483646 w 781"/>
                  <a:gd name="T31" fmla="*/ 2147483646 h 625"/>
                  <a:gd name="T32" fmla="*/ 2147483646 w 781"/>
                  <a:gd name="T33" fmla="*/ 2147483646 h 625"/>
                  <a:gd name="T34" fmla="*/ 2147483646 w 781"/>
                  <a:gd name="T35" fmla="*/ 2147483646 h 625"/>
                  <a:gd name="T36" fmla="*/ 2147483646 w 781"/>
                  <a:gd name="T37" fmla="*/ 2147483646 h 625"/>
                  <a:gd name="T38" fmla="*/ 2147483646 w 781"/>
                  <a:gd name="T39" fmla="*/ 2147483646 h 625"/>
                  <a:gd name="T40" fmla="*/ 2147483646 w 781"/>
                  <a:gd name="T41" fmla="*/ 2147483646 h 625"/>
                  <a:gd name="T42" fmla="*/ 2147483646 w 781"/>
                  <a:gd name="T43" fmla="*/ 2147483646 h 625"/>
                  <a:gd name="T44" fmla="*/ 2147483646 w 781"/>
                  <a:gd name="T45" fmla="*/ 2147483646 h 625"/>
                  <a:gd name="T46" fmla="*/ 2147483646 w 781"/>
                  <a:gd name="T47" fmla="*/ 2147483646 h 625"/>
                  <a:gd name="T48" fmla="*/ 2147483646 w 781"/>
                  <a:gd name="T49" fmla="*/ 2147483646 h 625"/>
                  <a:gd name="T50" fmla="*/ 2147483646 w 781"/>
                  <a:gd name="T51" fmla="*/ 2147483646 h 625"/>
                  <a:gd name="T52" fmla="*/ 2147483646 w 781"/>
                  <a:gd name="T53" fmla="*/ 2147483646 h 625"/>
                  <a:gd name="T54" fmla="*/ 2147483646 w 781"/>
                  <a:gd name="T55" fmla="*/ 2147483646 h 625"/>
                  <a:gd name="T56" fmla="*/ 2147483646 w 781"/>
                  <a:gd name="T57" fmla="*/ 2147483646 h 625"/>
                  <a:gd name="T58" fmla="*/ 2147483646 w 781"/>
                  <a:gd name="T59" fmla="*/ 2147483646 h 625"/>
                  <a:gd name="T60" fmla="*/ 2147483646 w 781"/>
                  <a:gd name="T61" fmla="*/ 2147483646 h 625"/>
                  <a:gd name="T62" fmla="*/ 2147483646 w 781"/>
                  <a:gd name="T63" fmla="*/ 2147483646 h 625"/>
                  <a:gd name="T64" fmla="*/ 2147483646 w 781"/>
                  <a:gd name="T65" fmla="*/ 2147483646 h 625"/>
                  <a:gd name="T66" fmla="*/ 2147483646 w 781"/>
                  <a:gd name="T67" fmla="*/ 2147483646 h 625"/>
                  <a:gd name="T68" fmla="*/ 2147483646 w 781"/>
                  <a:gd name="T69" fmla="*/ 2147483646 h 625"/>
                  <a:gd name="T70" fmla="*/ 2147483646 w 781"/>
                  <a:gd name="T71" fmla="*/ 2147483646 h 625"/>
                  <a:gd name="T72" fmla="*/ 2147483646 w 781"/>
                  <a:gd name="T73" fmla="*/ 2147483646 h 625"/>
                  <a:gd name="T74" fmla="*/ 2147483646 w 781"/>
                  <a:gd name="T75" fmla="*/ 2147483646 h 625"/>
                  <a:gd name="T76" fmla="*/ 2147483646 w 781"/>
                  <a:gd name="T77" fmla="*/ 2147483646 h 625"/>
                  <a:gd name="T78" fmla="*/ 2147483646 w 781"/>
                  <a:gd name="T79" fmla="*/ 2147483646 h 625"/>
                  <a:gd name="T80" fmla="*/ 2147483646 w 781"/>
                  <a:gd name="T81" fmla="*/ 2147483646 h 625"/>
                  <a:gd name="T82" fmla="*/ 2147483646 w 781"/>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44"/>
                    </a:moveTo>
                    <a:lnTo>
                      <a:pt x="9" y="535"/>
                    </a:lnTo>
                    <a:lnTo>
                      <a:pt x="13" y="526"/>
                    </a:lnTo>
                    <a:lnTo>
                      <a:pt x="18" y="504"/>
                    </a:lnTo>
                    <a:lnTo>
                      <a:pt x="27" y="486"/>
                    </a:lnTo>
                    <a:lnTo>
                      <a:pt x="31" y="477"/>
                    </a:lnTo>
                    <a:lnTo>
                      <a:pt x="36" y="481"/>
                    </a:lnTo>
                    <a:lnTo>
                      <a:pt x="45" y="495"/>
                    </a:lnTo>
                    <a:lnTo>
                      <a:pt x="49" y="499"/>
                    </a:lnTo>
                    <a:lnTo>
                      <a:pt x="58" y="495"/>
                    </a:lnTo>
                    <a:lnTo>
                      <a:pt x="62" y="481"/>
                    </a:lnTo>
                    <a:lnTo>
                      <a:pt x="67" y="486"/>
                    </a:lnTo>
                    <a:lnTo>
                      <a:pt x="76" y="477"/>
                    </a:lnTo>
                    <a:lnTo>
                      <a:pt x="80" y="454"/>
                    </a:lnTo>
                    <a:lnTo>
                      <a:pt x="89" y="436"/>
                    </a:lnTo>
                    <a:lnTo>
                      <a:pt x="94" y="423"/>
                    </a:lnTo>
                    <a:lnTo>
                      <a:pt x="98" y="418"/>
                    </a:lnTo>
                    <a:lnTo>
                      <a:pt x="107" y="418"/>
                    </a:lnTo>
                    <a:lnTo>
                      <a:pt x="111" y="427"/>
                    </a:lnTo>
                    <a:lnTo>
                      <a:pt x="116" y="432"/>
                    </a:lnTo>
                    <a:lnTo>
                      <a:pt x="125" y="441"/>
                    </a:lnTo>
                    <a:lnTo>
                      <a:pt x="129" y="445"/>
                    </a:lnTo>
                    <a:lnTo>
                      <a:pt x="138" y="454"/>
                    </a:lnTo>
                    <a:lnTo>
                      <a:pt x="143" y="463"/>
                    </a:lnTo>
                    <a:lnTo>
                      <a:pt x="147" y="472"/>
                    </a:lnTo>
                    <a:lnTo>
                      <a:pt x="156" y="477"/>
                    </a:lnTo>
                    <a:lnTo>
                      <a:pt x="161" y="472"/>
                    </a:lnTo>
                    <a:lnTo>
                      <a:pt x="165" y="472"/>
                    </a:lnTo>
                    <a:lnTo>
                      <a:pt x="174" y="472"/>
                    </a:lnTo>
                    <a:lnTo>
                      <a:pt x="178" y="481"/>
                    </a:lnTo>
                    <a:lnTo>
                      <a:pt x="187" y="490"/>
                    </a:lnTo>
                    <a:lnTo>
                      <a:pt x="192" y="508"/>
                    </a:lnTo>
                    <a:lnTo>
                      <a:pt x="196" y="486"/>
                    </a:lnTo>
                    <a:lnTo>
                      <a:pt x="205" y="387"/>
                    </a:lnTo>
                    <a:lnTo>
                      <a:pt x="210" y="274"/>
                    </a:lnTo>
                    <a:lnTo>
                      <a:pt x="214" y="171"/>
                    </a:lnTo>
                    <a:lnTo>
                      <a:pt x="223" y="94"/>
                    </a:lnTo>
                    <a:lnTo>
                      <a:pt x="228" y="36"/>
                    </a:lnTo>
                    <a:lnTo>
                      <a:pt x="236" y="0"/>
                    </a:lnTo>
                    <a:lnTo>
                      <a:pt x="241" y="0"/>
                    </a:lnTo>
                    <a:lnTo>
                      <a:pt x="245" y="22"/>
                    </a:lnTo>
                    <a:lnTo>
                      <a:pt x="254" y="63"/>
                    </a:lnTo>
                    <a:lnTo>
                      <a:pt x="259" y="99"/>
                    </a:lnTo>
                    <a:lnTo>
                      <a:pt x="268" y="135"/>
                    </a:lnTo>
                    <a:lnTo>
                      <a:pt x="272" y="162"/>
                    </a:lnTo>
                    <a:lnTo>
                      <a:pt x="277" y="184"/>
                    </a:lnTo>
                    <a:lnTo>
                      <a:pt x="286" y="220"/>
                    </a:lnTo>
                    <a:lnTo>
                      <a:pt x="290" y="261"/>
                    </a:lnTo>
                    <a:lnTo>
                      <a:pt x="294" y="292"/>
                    </a:lnTo>
                    <a:lnTo>
                      <a:pt x="303" y="310"/>
                    </a:lnTo>
                    <a:lnTo>
                      <a:pt x="308" y="378"/>
                    </a:lnTo>
                    <a:lnTo>
                      <a:pt x="317" y="481"/>
                    </a:lnTo>
                    <a:lnTo>
                      <a:pt x="321" y="544"/>
                    </a:lnTo>
                    <a:lnTo>
                      <a:pt x="326" y="580"/>
                    </a:lnTo>
                    <a:lnTo>
                      <a:pt x="335" y="594"/>
                    </a:lnTo>
                    <a:lnTo>
                      <a:pt x="339" y="607"/>
                    </a:lnTo>
                    <a:lnTo>
                      <a:pt x="344" y="616"/>
                    </a:lnTo>
                    <a:lnTo>
                      <a:pt x="352" y="625"/>
                    </a:lnTo>
                    <a:lnTo>
                      <a:pt x="357" y="621"/>
                    </a:lnTo>
                    <a:lnTo>
                      <a:pt x="366" y="612"/>
                    </a:lnTo>
                    <a:lnTo>
                      <a:pt x="370" y="607"/>
                    </a:lnTo>
                    <a:lnTo>
                      <a:pt x="375" y="603"/>
                    </a:lnTo>
                    <a:lnTo>
                      <a:pt x="384" y="603"/>
                    </a:lnTo>
                    <a:lnTo>
                      <a:pt x="388" y="598"/>
                    </a:lnTo>
                    <a:lnTo>
                      <a:pt x="397" y="589"/>
                    </a:lnTo>
                    <a:lnTo>
                      <a:pt x="402" y="580"/>
                    </a:lnTo>
                    <a:lnTo>
                      <a:pt x="406" y="567"/>
                    </a:lnTo>
                    <a:lnTo>
                      <a:pt x="415" y="553"/>
                    </a:lnTo>
                    <a:lnTo>
                      <a:pt x="419" y="549"/>
                    </a:lnTo>
                    <a:lnTo>
                      <a:pt x="424" y="553"/>
                    </a:lnTo>
                    <a:lnTo>
                      <a:pt x="433" y="558"/>
                    </a:lnTo>
                    <a:lnTo>
                      <a:pt x="437" y="553"/>
                    </a:lnTo>
                    <a:lnTo>
                      <a:pt x="446" y="553"/>
                    </a:lnTo>
                    <a:lnTo>
                      <a:pt x="451" y="544"/>
                    </a:lnTo>
                    <a:lnTo>
                      <a:pt x="455" y="540"/>
                    </a:lnTo>
                    <a:lnTo>
                      <a:pt x="464" y="544"/>
                    </a:lnTo>
                    <a:lnTo>
                      <a:pt x="469" y="562"/>
                    </a:lnTo>
                    <a:lnTo>
                      <a:pt x="473" y="580"/>
                    </a:lnTo>
                    <a:lnTo>
                      <a:pt x="482" y="571"/>
                    </a:lnTo>
                    <a:lnTo>
                      <a:pt x="486" y="558"/>
                    </a:lnTo>
                    <a:lnTo>
                      <a:pt x="495" y="544"/>
                    </a:lnTo>
                    <a:lnTo>
                      <a:pt x="500" y="540"/>
                    </a:lnTo>
                    <a:lnTo>
                      <a:pt x="504" y="535"/>
                    </a:lnTo>
                    <a:lnTo>
                      <a:pt x="513" y="540"/>
                    </a:lnTo>
                    <a:lnTo>
                      <a:pt x="518" y="535"/>
                    </a:lnTo>
                    <a:lnTo>
                      <a:pt x="522" y="526"/>
                    </a:lnTo>
                    <a:lnTo>
                      <a:pt x="531" y="522"/>
                    </a:lnTo>
                    <a:lnTo>
                      <a:pt x="535" y="531"/>
                    </a:lnTo>
                    <a:lnTo>
                      <a:pt x="544" y="531"/>
                    </a:lnTo>
                    <a:lnTo>
                      <a:pt x="549" y="535"/>
                    </a:lnTo>
                    <a:lnTo>
                      <a:pt x="553" y="535"/>
                    </a:lnTo>
                    <a:lnTo>
                      <a:pt x="562" y="531"/>
                    </a:lnTo>
                    <a:lnTo>
                      <a:pt x="567" y="522"/>
                    </a:lnTo>
                    <a:lnTo>
                      <a:pt x="576" y="517"/>
                    </a:lnTo>
                    <a:lnTo>
                      <a:pt x="580" y="508"/>
                    </a:lnTo>
                    <a:lnTo>
                      <a:pt x="585" y="504"/>
                    </a:lnTo>
                    <a:lnTo>
                      <a:pt x="593" y="508"/>
                    </a:lnTo>
                    <a:lnTo>
                      <a:pt x="598" y="513"/>
                    </a:lnTo>
                    <a:lnTo>
                      <a:pt x="602" y="517"/>
                    </a:lnTo>
                    <a:lnTo>
                      <a:pt x="611" y="517"/>
                    </a:lnTo>
                    <a:lnTo>
                      <a:pt x="616" y="513"/>
                    </a:lnTo>
                    <a:lnTo>
                      <a:pt x="625" y="504"/>
                    </a:lnTo>
                    <a:lnTo>
                      <a:pt x="629" y="495"/>
                    </a:lnTo>
                    <a:lnTo>
                      <a:pt x="634" y="481"/>
                    </a:lnTo>
                    <a:lnTo>
                      <a:pt x="643" y="468"/>
                    </a:lnTo>
                    <a:lnTo>
                      <a:pt x="647" y="463"/>
                    </a:lnTo>
                    <a:lnTo>
                      <a:pt x="651" y="463"/>
                    </a:lnTo>
                    <a:lnTo>
                      <a:pt x="660" y="472"/>
                    </a:lnTo>
                    <a:lnTo>
                      <a:pt x="665" y="481"/>
                    </a:lnTo>
                    <a:lnTo>
                      <a:pt x="674" y="499"/>
                    </a:lnTo>
                    <a:lnTo>
                      <a:pt x="678" y="517"/>
                    </a:lnTo>
                    <a:lnTo>
                      <a:pt x="683" y="531"/>
                    </a:lnTo>
                    <a:lnTo>
                      <a:pt x="692" y="522"/>
                    </a:lnTo>
                    <a:lnTo>
                      <a:pt x="696" y="499"/>
                    </a:lnTo>
                    <a:lnTo>
                      <a:pt x="705" y="504"/>
                    </a:lnTo>
                    <a:lnTo>
                      <a:pt x="710" y="508"/>
                    </a:lnTo>
                    <a:lnTo>
                      <a:pt x="714" y="504"/>
                    </a:lnTo>
                    <a:lnTo>
                      <a:pt x="723" y="504"/>
                    </a:lnTo>
                    <a:lnTo>
                      <a:pt x="727" y="490"/>
                    </a:lnTo>
                    <a:lnTo>
                      <a:pt x="732" y="486"/>
                    </a:lnTo>
                    <a:lnTo>
                      <a:pt x="741" y="472"/>
                    </a:lnTo>
                    <a:lnTo>
                      <a:pt x="745" y="468"/>
                    </a:lnTo>
                    <a:lnTo>
                      <a:pt x="754" y="468"/>
                    </a:lnTo>
                    <a:lnTo>
                      <a:pt x="759" y="468"/>
                    </a:lnTo>
                    <a:lnTo>
                      <a:pt x="763" y="468"/>
                    </a:lnTo>
                    <a:lnTo>
                      <a:pt x="772" y="477"/>
                    </a:lnTo>
                    <a:lnTo>
                      <a:pt x="776" y="495"/>
                    </a:lnTo>
                    <a:lnTo>
                      <a:pt x="781" y="513"/>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2" name="Freeform 62"/>
              <p:cNvSpPr>
                <a:spLocks/>
              </p:cNvSpPr>
              <p:nvPr/>
            </p:nvSpPr>
            <p:spPr bwMode="auto">
              <a:xfrm>
                <a:off x="7188229" y="1416045"/>
                <a:ext cx="1239838" cy="949325"/>
              </a:xfrm>
              <a:custGeom>
                <a:avLst/>
                <a:gdLst>
                  <a:gd name="T0" fmla="*/ 2147483646 w 781"/>
                  <a:gd name="T1" fmla="*/ 2147483646 h 598"/>
                  <a:gd name="T2" fmla="*/ 2147483646 w 781"/>
                  <a:gd name="T3" fmla="*/ 2147483646 h 598"/>
                  <a:gd name="T4" fmla="*/ 2147483646 w 781"/>
                  <a:gd name="T5" fmla="*/ 2147483646 h 598"/>
                  <a:gd name="T6" fmla="*/ 2147483646 w 781"/>
                  <a:gd name="T7" fmla="*/ 2147483646 h 598"/>
                  <a:gd name="T8" fmla="*/ 2147483646 w 781"/>
                  <a:gd name="T9" fmla="*/ 2147483646 h 598"/>
                  <a:gd name="T10" fmla="*/ 2147483646 w 781"/>
                  <a:gd name="T11" fmla="*/ 2147483646 h 598"/>
                  <a:gd name="T12" fmla="*/ 2147483646 w 781"/>
                  <a:gd name="T13" fmla="*/ 2147483646 h 598"/>
                  <a:gd name="T14" fmla="*/ 2147483646 w 781"/>
                  <a:gd name="T15" fmla="*/ 2147483646 h 598"/>
                  <a:gd name="T16" fmla="*/ 2147483646 w 781"/>
                  <a:gd name="T17" fmla="*/ 2147483646 h 598"/>
                  <a:gd name="T18" fmla="*/ 2147483646 w 781"/>
                  <a:gd name="T19" fmla="*/ 2147483646 h 598"/>
                  <a:gd name="T20" fmla="*/ 2147483646 w 781"/>
                  <a:gd name="T21" fmla="*/ 2147483646 h 598"/>
                  <a:gd name="T22" fmla="*/ 2147483646 w 781"/>
                  <a:gd name="T23" fmla="*/ 2147483646 h 598"/>
                  <a:gd name="T24" fmla="*/ 2147483646 w 781"/>
                  <a:gd name="T25" fmla="*/ 0 h 598"/>
                  <a:gd name="T26" fmla="*/ 2147483646 w 781"/>
                  <a:gd name="T27" fmla="*/ 2147483646 h 598"/>
                  <a:gd name="T28" fmla="*/ 2147483646 w 781"/>
                  <a:gd name="T29" fmla="*/ 2147483646 h 598"/>
                  <a:gd name="T30" fmla="*/ 2147483646 w 781"/>
                  <a:gd name="T31" fmla="*/ 2147483646 h 598"/>
                  <a:gd name="T32" fmla="*/ 2147483646 w 781"/>
                  <a:gd name="T33" fmla="*/ 2147483646 h 598"/>
                  <a:gd name="T34" fmla="*/ 2147483646 w 781"/>
                  <a:gd name="T35" fmla="*/ 2147483646 h 598"/>
                  <a:gd name="T36" fmla="*/ 2147483646 w 781"/>
                  <a:gd name="T37" fmla="*/ 2147483646 h 598"/>
                  <a:gd name="T38" fmla="*/ 2147483646 w 781"/>
                  <a:gd name="T39" fmla="*/ 2147483646 h 598"/>
                  <a:gd name="T40" fmla="*/ 2147483646 w 781"/>
                  <a:gd name="T41" fmla="*/ 2147483646 h 598"/>
                  <a:gd name="T42" fmla="*/ 2147483646 w 781"/>
                  <a:gd name="T43" fmla="*/ 2147483646 h 598"/>
                  <a:gd name="T44" fmla="*/ 2147483646 w 781"/>
                  <a:gd name="T45" fmla="*/ 2147483646 h 598"/>
                  <a:gd name="T46" fmla="*/ 2147483646 w 781"/>
                  <a:gd name="T47" fmla="*/ 2147483646 h 598"/>
                  <a:gd name="T48" fmla="*/ 2147483646 w 781"/>
                  <a:gd name="T49" fmla="*/ 2147483646 h 598"/>
                  <a:gd name="T50" fmla="*/ 2147483646 w 781"/>
                  <a:gd name="T51" fmla="*/ 2147483646 h 598"/>
                  <a:gd name="T52" fmla="*/ 2147483646 w 781"/>
                  <a:gd name="T53" fmla="*/ 2147483646 h 598"/>
                  <a:gd name="T54" fmla="*/ 2147483646 w 781"/>
                  <a:gd name="T55" fmla="*/ 2147483646 h 598"/>
                  <a:gd name="T56" fmla="*/ 2147483646 w 781"/>
                  <a:gd name="T57" fmla="*/ 2147483646 h 598"/>
                  <a:gd name="T58" fmla="*/ 2147483646 w 781"/>
                  <a:gd name="T59" fmla="*/ 2147483646 h 598"/>
                  <a:gd name="T60" fmla="*/ 2147483646 w 781"/>
                  <a:gd name="T61" fmla="*/ 2147483646 h 598"/>
                  <a:gd name="T62" fmla="*/ 2147483646 w 781"/>
                  <a:gd name="T63" fmla="*/ 2147483646 h 598"/>
                  <a:gd name="T64" fmla="*/ 2147483646 w 781"/>
                  <a:gd name="T65" fmla="*/ 2147483646 h 598"/>
                  <a:gd name="T66" fmla="*/ 2147483646 w 781"/>
                  <a:gd name="T67" fmla="*/ 2147483646 h 598"/>
                  <a:gd name="T68" fmla="*/ 2147483646 w 781"/>
                  <a:gd name="T69" fmla="*/ 2147483646 h 598"/>
                  <a:gd name="T70" fmla="*/ 2147483646 w 781"/>
                  <a:gd name="T71" fmla="*/ 2147483646 h 598"/>
                  <a:gd name="T72" fmla="*/ 2147483646 w 781"/>
                  <a:gd name="T73" fmla="*/ 2147483646 h 598"/>
                  <a:gd name="T74" fmla="*/ 2147483646 w 781"/>
                  <a:gd name="T75" fmla="*/ 2147483646 h 598"/>
                  <a:gd name="T76" fmla="*/ 2147483646 w 781"/>
                  <a:gd name="T77" fmla="*/ 2147483646 h 598"/>
                  <a:gd name="T78" fmla="*/ 2147483646 w 781"/>
                  <a:gd name="T79" fmla="*/ 2147483646 h 598"/>
                  <a:gd name="T80" fmla="*/ 2147483646 w 781"/>
                  <a:gd name="T81" fmla="*/ 2147483646 h 598"/>
                  <a:gd name="T82" fmla="*/ 2147483646 w 781"/>
                  <a:gd name="T83" fmla="*/ 2147483646 h 5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8"/>
                  <a:gd name="T128" fmla="*/ 781 w 781"/>
                  <a:gd name="T129" fmla="*/ 598 h 5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8">
                    <a:moveTo>
                      <a:pt x="0" y="513"/>
                    </a:moveTo>
                    <a:lnTo>
                      <a:pt x="9" y="513"/>
                    </a:lnTo>
                    <a:lnTo>
                      <a:pt x="13" y="504"/>
                    </a:lnTo>
                    <a:lnTo>
                      <a:pt x="18" y="513"/>
                    </a:lnTo>
                    <a:lnTo>
                      <a:pt x="27" y="517"/>
                    </a:lnTo>
                    <a:lnTo>
                      <a:pt x="31" y="522"/>
                    </a:lnTo>
                    <a:lnTo>
                      <a:pt x="36" y="517"/>
                    </a:lnTo>
                    <a:lnTo>
                      <a:pt x="45" y="508"/>
                    </a:lnTo>
                    <a:lnTo>
                      <a:pt x="49" y="504"/>
                    </a:lnTo>
                    <a:lnTo>
                      <a:pt x="58" y="499"/>
                    </a:lnTo>
                    <a:lnTo>
                      <a:pt x="62" y="481"/>
                    </a:lnTo>
                    <a:lnTo>
                      <a:pt x="67" y="477"/>
                    </a:lnTo>
                    <a:lnTo>
                      <a:pt x="76" y="486"/>
                    </a:lnTo>
                    <a:lnTo>
                      <a:pt x="80" y="481"/>
                    </a:lnTo>
                    <a:lnTo>
                      <a:pt x="89" y="477"/>
                    </a:lnTo>
                    <a:lnTo>
                      <a:pt x="94" y="472"/>
                    </a:lnTo>
                    <a:lnTo>
                      <a:pt x="98" y="468"/>
                    </a:lnTo>
                    <a:lnTo>
                      <a:pt x="107" y="463"/>
                    </a:lnTo>
                    <a:lnTo>
                      <a:pt x="111" y="459"/>
                    </a:lnTo>
                    <a:lnTo>
                      <a:pt x="116" y="450"/>
                    </a:lnTo>
                    <a:lnTo>
                      <a:pt x="125" y="454"/>
                    </a:lnTo>
                    <a:lnTo>
                      <a:pt x="129" y="454"/>
                    </a:lnTo>
                    <a:lnTo>
                      <a:pt x="138" y="454"/>
                    </a:lnTo>
                    <a:lnTo>
                      <a:pt x="143" y="481"/>
                    </a:lnTo>
                    <a:lnTo>
                      <a:pt x="147" y="499"/>
                    </a:lnTo>
                    <a:lnTo>
                      <a:pt x="156" y="499"/>
                    </a:lnTo>
                    <a:lnTo>
                      <a:pt x="161" y="499"/>
                    </a:lnTo>
                    <a:lnTo>
                      <a:pt x="165" y="504"/>
                    </a:lnTo>
                    <a:lnTo>
                      <a:pt x="174" y="508"/>
                    </a:lnTo>
                    <a:lnTo>
                      <a:pt x="178" y="517"/>
                    </a:lnTo>
                    <a:lnTo>
                      <a:pt x="187" y="508"/>
                    </a:lnTo>
                    <a:lnTo>
                      <a:pt x="192" y="508"/>
                    </a:lnTo>
                    <a:lnTo>
                      <a:pt x="196" y="445"/>
                    </a:lnTo>
                    <a:lnTo>
                      <a:pt x="205" y="324"/>
                    </a:lnTo>
                    <a:lnTo>
                      <a:pt x="210" y="198"/>
                    </a:lnTo>
                    <a:lnTo>
                      <a:pt x="214" y="99"/>
                    </a:lnTo>
                    <a:lnTo>
                      <a:pt x="223" y="45"/>
                    </a:lnTo>
                    <a:lnTo>
                      <a:pt x="228" y="13"/>
                    </a:lnTo>
                    <a:lnTo>
                      <a:pt x="236" y="0"/>
                    </a:lnTo>
                    <a:lnTo>
                      <a:pt x="241" y="4"/>
                    </a:lnTo>
                    <a:lnTo>
                      <a:pt x="245" y="22"/>
                    </a:lnTo>
                    <a:lnTo>
                      <a:pt x="254" y="49"/>
                    </a:lnTo>
                    <a:lnTo>
                      <a:pt x="259" y="76"/>
                    </a:lnTo>
                    <a:lnTo>
                      <a:pt x="268" y="108"/>
                    </a:lnTo>
                    <a:lnTo>
                      <a:pt x="272" y="148"/>
                    </a:lnTo>
                    <a:lnTo>
                      <a:pt x="277" y="171"/>
                    </a:lnTo>
                    <a:lnTo>
                      <a:pt x="286" y="189"/>
                    </a:lnTo>
                    <a:lnTo>
                      <a:pt x="290" y="220"/>
                    </a:lnTo>
                    <a:lnTo>
                      <a:pt x="294" y="247"/>
                    </a:lnTo>
                    <a:lnTo>
                      <a:pt x="303" y="265"/>
                    </a:lnTo>
                    <a:lnTo>
                      <a:pt x="308" y="328"/>
                    </a:lnTo>
                    <a:lnTo>
                      <a:pt x="317" y="432"/>
                    </a:lnTo>
                    <a:lnTo>
                      <a:pt x="321" y="508"/>
                    </a:lnTo>
                    <a:lnTo>
                      <a:pt x="326" y="562"/>
                    </a:lnTo>
                    <a:lnTo>
                      <a:pt x="335" y="585"/>
                    </a:lnTo>
                    <a:lnTo>
                      <a:pt x="339" y="594"/>
                    </a:lnTo>
                    <a:lnTo>
                      <a:pt x="344" y="594"/>
                    </a:lnTo>
                    <a:lnTo>
                      <a:pt x="352" y="594"/>
                    </a:lnTo>
                    <a:lnTo>
                      <a:pt x="357" y="594"/>
                    </a:lnTo>
                    <a:lnTo>
                      <a:pt x="366" y="594"/>
                    </a:lnTo>
                    <a:lnTo>
                      <a:pt x="370" y="598"/>
                    </a:lnTo>
                    <a:lnTo>
                      <a:pt x="375" y="594"/>
                    </a:lnTo>
                    <a:lnTo>
                      <a:pt x="384" y="589"/>
                    </a:lnTo>
                    <a:lnTo>
                      <a:pt x="388" y="585"/>
                    </a:lnTo>
                    <a:lnTo>
                      <a:pt x="397" y="580"/>
                    </a:lnTo>
                    <a:lnTo>
                      <a:pt x="402" y="562"/>
                    </a:lnTo>
                    <a:lnTo>
                      <a:pt x="406" y="553"/>
                    </a:lnTo>
                    <a:lnTo>
                      <a:pt x="415" y="553"/>
                    </a:lnTo>
                    <a:lnTo>
                      <a:pt x="419" y="567"/>
                    </a:lnTo>
                    <a:lnTo>
                      <a:pt x="424" y="571"/>
                    </a:lnTo>
                    <a:lnTo>
                      <a:pt x="433" y="571"/>
                    </a:lnTo>
                    <a:lnTo>
                      <a:pt x="437" y="558"/>
                    </a:lnTo>
                    <a:lnTo>
                      <a:pt x="446" y="549"/>
                    </a:lnTo>
                    <a:lnTo>
                      <a:pt x="451" y="540"/>
                    </a:lnTo>
                    <a:lnTo>
                      <a:pt x="455" y="522"/>
                    </a:lnTo>
                    <a:lnTo>
                      <a:pt x="464" y="499"/>
                    </a:lnTo>
                    <a:lnTo>
                      <a:pt x="469" y="481"/>
                    </a:lnTo>
                    <a:lnTo>
                      <a:pt x="473" y="468"/>
                    </a:lnTo>
                    <a:lnTo>
                      <a:pt x="482" y="468"/>
                    </a:lnTo>
                    <a:lnTo>
                      <a:pt x="486" y="472"/>
                    </a:lnTo>
                    <a:lnTo>
                      <a:pt x="495" y="472"/>
                    </a:lnTo>
                    <a:lnTo>
                      <a:pt x="500" y="477"/>
                    </a:lnTo>
                    <a:lnTo>
                      <a:pt x="504" y="477"/>
                    </a:lnTo>
                    <a:lnTo>
                      <a:pt x="513" y="477"/>
                    </a:lnTo>
                    <a:lnTo>
                      <a:pt x="518" y="468"/>
                    </a:lnTo>
                    <a:lnTo>
                      <a:pt x="522" y="459"/>
                    </a:lnTo>
                    <a:lnTo>
                      <a:pt x="531" y="472"/>
                    </a:lnTo>
                    <a:lnTo>
                      <a:pt x="535" y="477"/>
                    </a:lnTo>
                    <a:lnTo>
                      <a:pt x="544" y="468"/>
                    </a:lnTo>
                    <a:lnTo>
                      <a:pt x="549" y="463"/>
                    </a:lnTo>
                    <a:lnTo>
                      <a:pt x="553" y="477"/>
                    </a:lnTo>
                    <a:lnTo>
                      <a:pt x="562" y="481"/>
                    </a:lnTo>
                    <a:lnTo>
                      <a:pt x="567" y="472"/>
                    </a:lnTo>
                    <a:lnTo>
                      <a:pt x="576" y="477"/>
                    </a:lnTo>
                    <a:lnTo>
                      <a:pt x="580" y="477"/>
                    </a:lnTo>
                    <a:lnTo>
                      <a:pt x="585" y="490"/>
                    </a:lnTo>
                    <a:lnTo>
                      <a:pt x="593" y="508"/>
                    </a:lnTo>
                    <a:lnTo>
                      <a:pt x="598" y="517"/>
                    </a:lnTo>
                    <a:lnTo>
                      <a:pt x="602" y="540"/>
                    </a:lnTo>
                    <a:lnTo>
                      <a:pt x="611" y="558"/>
                    </a:lnTo>
                    <a:lnTo>
                      <a:pt x="616" y="562"/>
                    </a:lnTo>
                    <a:lnTo>
                      <a:pt x="625" y="562"/>
                    </a:lnTo>
                    <a:lnTo>
                      <a:pt x="629" y="567"/>
                    </a:lnTo>
                    <a:lnTo>
                      <a:pt x="634" y="567"/>
                    </a:lnTo>
                    <a:lnTo>
                      <a:pt x="643" y="549"/>
                    </a:lnTo>
                    <a:lnTo>
                      <a:pt x="647" y="540"/>
                    </a:lnTo>
                    <a:lnTo>
                      <a:pt x="651" y="517"/>
                    </a:lnTo>
                    <a:lnTo>
                      <a:pt x="660" y="504"/>
                    </a:lnTo>
                    <a:lnTo>
                      <a:pt x="665" y="486"/>
                    </a:lnTo>
                    <a:lnTo>
                      <a:pt x="674" y="477"/>
                    </a:lnTo>
                    <a:lnTo>
                      <a:pt x="678" y="472"/>
                    </a:lnTo>
                    <a:lnTo>
                      <a:pt x="683" y="468"/>
                    </a:lnTo>
                    <a:lnTo>
                      <a:pt x="692" y="450"/>
                    </a:lnTo>
                    <a:lnTo>
                      <a:pt x="696" y="436"/>
                    </a:lnTo>
                    <a:lnTo>
                      <a:pt x="705" y="432"/>
                    </a:lnTo>
                    <a:lnTo>
                      <a:pt x="710" y="432"/>
                    </a:lnTo>
                    <a:lnTo>
                      <a:pt x="714" y="436"/>
                    </a:lnTo>
                    <a:lnTo>
                      <a:pt x="723" y="454"/>
                    </a:lnTo>
                    <a:lnTo>
                      <a:pt x="727" y="477"/>
                    </a:lnTo>
                    <a:lnTo>
                      <a:pt x="732" y="495"/>
                    </a:lnTo>
                    <a:lnTo>
                      <a:pt x="741" y="513"/>
                    </a:lnTo>
                    <a:lnTo>
                      <a:pt x="745" y="517"/>
                    </a:lnTo>
                    <a:lnTo>
                      <a:pt x="754" y="517"/>
                    </a:lnTo>
                    <a:lnTo>
                      <a:pt x="759" y="513"/>
                    </a:lnTo>
                    <a:lnTo>
                      <a:pt x="763" y="513"/>
                    </a:lnTo>
                    <a:lnTo>
                      <a:pt x="772" y="508"/>
                    </a:lnTo>
                    <a:lnTo>
                      <a:pt x="776" y="499"/>
                    </a:lnTo>
                    <a:lnTo>
                      <a:pt x="781" y="48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3" name="Freeform 63"/>
              <p:cNvSpPr>
                <a:spLocks/>
              </p:cNvSpPr>
              <p:nvPr/>
            </p:nvSpPr>
            <p:spPr bwMode="auto">
              <a:xfrm>
                <a:off x="7188229" y="1373182"/>
                <a:ext cx="1239838" cy="1014413"/>
              </a:xfrm>
              <a:custGeom>
                <a:avLst/>
                <a:gdLst>
                  <a:gd name="T0" fmla="*/ 2147483646 w 781"/>
                  <a:gd name="T1" fmla="*/ 2147483646 h 639"/>
                  <a:gd name="T2" fmla="*/ 2147483646 w 781"/>
                  <a:gd name="T3" fmla="*/ 2147483646 h 639"/>
                  <a:gd name="T4" fmla="*/ 2147483646 w 781"/>
                  <a:gd name="T5" fmla="*/ 2147483646 h 639"/>
                  <a:gd name="T6" fmla="*/ 2147483646 w 781"/>
                  <a:gd name="T7" fmla="*/ 2147483646 h 639"/>
                  <a:gd name="T8" fmla="*/ 2147483646 w 781"/>
                  <a:gd name="T9" fmla="*/ 2147483646 h 639"/>
                  <a:gd name="T10" fmla="*/ 2147483646 w 781"/>
                  <a:gd name="T11" fmla="*/ 2147483646 h 639"/>
                  <a:gd name="T12" fmla="*/ 2147483646 w 781"/>
                  <a:gd name="T13" fmla="*/ 2147483646 h 639"/>
                  <a:gd name="T14" fmla="*/ 2147483646 w 781"/>
                  <a:gd name="T15" fmla="*/ 2147483646 h 639"/>
                  <a:gd name="T16" fmla="*/ 2147483646 w 781"/>
                  <a:gd name="T17" fmla="*/ 2147483646 h 639"/>
                  <a:gd name="T18" fmla="*/ 2147483646 w 781"/>
                  <a:gd name="T19" fmla="*/ 2147483646 h 639"/>
                  <a:gd name="T20" fmla="*/ 2147483646 w 781"/>
                  <a:gd name="T21" fmla="*/ 2147483646 h 639"/>
                  <a:gd name="T22" fmla="*/ 2147483646 w 781"/>
                  <a:gd name="T23" fmla="*/ 2147483646 h 639"/>
                  <a:gd name="T24" fmla="*/ 2147483646 w 781"/>
                  <a:gd name="T25" fmla="*/ 2147483646 h 639"/>
                  <a:gd name="T26" fmla="*/ 2147483646 w 781"/>
                  <a:gd name="T27" fmla="*/ 2147483646 h 639"/>
                  <a:gd name="T28" fmla="*/ 2147483646 w 781"/>
                  <a:gd name="T29" fmla="*/ 2147483646 h 639"/>
                  <a:gd name="T30" fmla="*/ 2147483646 w 781"/>
                  <a:gd name="T31" fmla="*/ 2147483646 h 639"/>
                  <a:gd name="T32" fmla="*/ 2147483646 w 781"/>
                  <a:gd name="T33" fmla="*/ 2147483646 h 639"/>
                  <a:gd name="T34" fmla="*/ 2147483646 w 781"/>
                  <a:gd name="T35" fmla="*/ 2147483646 h 639"/>
                  <a:gd name="T36" fmla="*/ 2147483646 w 781"/>
                  <a:gd name="T37" fmla="*/ 2147483646 h 639"/>
                  <a:gd name="T38" fmla="*/ 2147483646 w 781"/>
                  <a:gd name="T39" fmla="*/ 2147483646 h 639"/>
                  <a:gd name="T40" fmla="*/ 2147483646 w 781"/>
                  <a:gd name="T41" fmla="*/ 2147483646 h 639"/>
                  <a:gd name="T42" fmla="*/ 2147483646 w 781"/>
                  <a:gd name="T43" fmla="*/ 2147483646 h 639"/>
                  <a:gd name="T44" fmla="*/ 2147483646 w 781"/>
                  <a:gd name="T45" fmla="*/ 2147483646 h 639"/>
                  <a:gd name="T46" fmla="*/ 2147483646 w 781"/>
                  <a:gd name="T47" fmla="*/ 2147483646 h 639"/>
                  <a:gd name="T48" fmla="*/ 2147483646 w 781"/>
                  <a:gd name="T49" fmla="*/ 2147483646 h 639"/>
                  <a:gd name="T50" fmla="*/ 2147483646 w 781"/>
                  <a:gd name="T51" fmla="*/ 2147483646 h 639"/>
                  <a:gd name="T52" fmla="*/ 2147483646 w 781"/>
                  <a:gd name="T53" fmla="*/ 2147483646 h 639"/>
                  <a:gd name="T54" fmla="*/ 2147483646 w 781"/>
                  <a:gd name="T55" fmla="*/ 2147483646 h 639"/>
                  <a:gd name="T56" fmla="*/ 2147483646 w 781"/>
                  <a:gd name="T57" fmla="*/ 2147483646 h 639"/>
                  <a:gd name="T58" fmla="*/ 2147483646 w 781"/>
                  <a:gd name="T59" fmla="*/ 2147483646 h 639"/>
                  <a:gd name="T60" fmla="*/ 2147483646 w 781"/>
                  <a:gd name="T61" fmla="*/ 2147483646 h 639"/>
                  <a:gd name="T62" fmla="*/ 2147483646 w 781"/>
                  <a:gd name="T63" fmla="*/ 2147483646 h 639"/>
                  <a:gd name="T64" fmla="*/ 2147483646 w 781"/>
                  <a:gd name="T65" fmla="*/ 2147483646 h 639"/>
                  <a:gd name="T66" fmla="*/ 2147483646 w 781"/>
                  <a:gd name="T67" fmla="*/ 2147483646 h 639"/>
                  <a:gd name="T68" fmla="*/ 2147483646 w 781"/>
                  <a:gd name="T69" fmla="*/ 2147483646 h 639"/>
                  <a:gd name="T70" fmla="*/ 2147483646 w 781"/>
                  <a:gd name="T71" fmla="*/ 2147483646 h 639"/>
                  <a:gd name="T72" fmla="*/ 2147483646 w 781"/>
                  <a:gd name="T73" fmla="*/ 2147483646 h 639"/>
                  <a:gd name="T74" fmla="*/ 2147483646 w 781"/>
                  <a:gd name="T75" fmla="*/ 2147483646 h 639"/>
                  <a:gd name="T76" fmla="*/ 2147483646 w 781"/>
                  <a:gd name="T77" fmla="*/ 2147483646 h 639"/>
                  <a:gd name="T78" fmla="*/ 2147483646 w 781"/>
                  <a:gd name="T79" fmla="*/ 2147483646 h 639"/>
                  <a:gd name="T80" fmla="*/ 2147483646 w 781"/>
                  <a:gd name="T81" fmla="*/ 2147483646 h 639"/>
                  <a:gd name="T82" fmla="*/ 2147483646 w 781"/>
                  <a:gd name="T83" fmla="*/ 2147483646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44"/>
                    </a:moveTo>
                    <a:lnTo>
                      <a:pt x="9" y="526"/>
                    </a:lnTo>
                    <a:lnTo>
                      <a:pt x="13" y="517"/>
                    </a:lnTo>
                    <a:lnTo>
                      <a:pt x="18" y="526"/>
                    </a:lnTo>
                    <a:lnTo>
                      <a:pt x="27" y="531"/>
                    </a:lnTo>
                    <a:lnTo>
                      <a:pt x="31" y="531"/>
                    </a:lnTo>
                    <a:lnTo>
                      <a:pt x="36" y="540"/>
                    </a:lnTo>
                    <a:lnTo>
                      <a:pt x="45" y="526"/>
                    </a:lnTo>
                    <a:lnTo>
                      <a:pt x="49" y="513"/>
                    </a:lnTo>
                    <a:lnTo>
                      <a:pt x="58" y="499"/>
                    </a:lnTo>
                    <a:lnTo>
                      <a:pt x="62" y="486"/>
                    </a:lnTo>
                    <a:lnTo>
                      <a:pt x="67" y="486"/>
                    </a:lnTo>
                    <a:lnTo>
                      <a:pt x="76" y="499"/>
                    </a:lnTo>
                    <a:lnTo>
                      <a:pt x="80" y="517"/>
                    </a:lnTo>
                    <a:lnTo>
                      <a:pt x="89" y="522"/>
                    </a:lnTo>
                    <a:lnTo>
                      <a:pt x="94" y="513"/>
                    </a:lnTo>
                    <a:lnTo>
                      <a:pt x="98" y="513"/>
                    </a:lnTo>
                    <a:lnTo>
                      <a:pt x="107" y="522"/>
                    </a:lnTo>
                    <a:lnTo>
                      <a:pt x="111" y="508"/>
                    </a:lnTo>
                    <a:lnTo>
                      <a:pt x="116" y="508"/>
                    </a:lnTo>
                    <a:lnTo>
                      <a:pt x="125" y="522"/>
                    </a:lnTo>
                    <a:lnTo>
                      <a:pt x="129" y="526"/>
                    </a:lnTo>
                    <a:lnTo>
                      <a:pt x="138" y="531"/>
                    </a:lnTo>
                    <a:lnTo>
                      <a:pt x="143" y="544"/>
                    </a:lnTo>
                    <a:lnTo>
                      <a:pt x="147" y="553"/>
                    </a:lnTo>
                    <a:lnTo>
                      <a:pt x="156" y="567"/>
                    </a:lnTo>
                    <a:lnTo>
                      <a:pt x="161" y="571"/>
                    </a:lnTo>
                    <a:lnTo>
                      <a:pt x="165" y="562"/>
                    </a:lnTo>
                    <a:lnTo>
                      <a:pt x="174" y="549"/>
                    </a:lnTo>
                    <a:lnTo>
                      <a:pt x="178" y="553"/>
                    </a:lnTo>
                    <a:lnTo>
                      <a:pt x="187" y="549"/>
                    </a:lnTo>
                    <a:lnTo>
                      <a:pt x="192" y="553"/>
                    </a:lnTo>
                    <a:lnTo>
                      <a:pt x="196" y="513"/>
                    </a:lnTo>
                    <a:lnTo>
                      <a:pt x="205" y="405"/>
                    </a:lnTo>
                    <a:lnTo>
                      <a:pt x="210" y="288"/>
                    </a:lnTo>
                    <a:lnTo>
                      <a:pt x="214" y="184"/>
                    </a:lnTo>
                    <a:lnTo>
                      <a:pt x="223" y="103"/>
                    </a:lnTo>
                    <a:lnTo>
                      <a:pt x="228" y="45"/>
                    </a:lnTo>
                    <a:lnTo>
                      <a:pt x="236" y="9"/>
                    </a:lnTo>
                    <a:lnTo>
                      <a:pt x="241" y="0"/>
                    </a:lnTo>
                    <a:lnTo>
                      <a:pt x="245" y="18"/>
                    </a:lnTo>
                    <a:lnTo>
                      <a:pt x="254" y="54"/>
                    </a:lnTo>
                    <a:lnTo>
                      <a:pt x="259" y="81"/>
                    </a:lnTo>
                    <a:lnTo>
                      <a:pt x="268" y="121"/>
                    </a:lnTo>
                    <a:lnTo>
                      <a:pt x="272" y="157"/>
                    </a:lnTo>
                    <a:lnTo>
                      <a:pt x="277" y="189"/>
                    </a:lnTo>
                    <a:lnTo>
                      <a:pt x="286" y="202"/>
                    </a:lnTo>
                    <a:lnTo>
                      <a:pt x="290" y="238"/>
                    </a:lnTo>
                    <a:lnTo>
                      <a:pt x="294" y="270"/>
                    </a:lnTo>
                    <a:lnTo>
                      <a:pt x="303" y="297"/>
                    </a:lnTo>
                    <a:lnTo>
                      <a:pt x="308" y="369"/>
                    </a:lnTo>
                    <a:lnTo>
                      <a:pt x="317" y="477"/>
                    </a:lnTo>
                    <a:lnTo>
                      <a:pt x="321" y="553"/>
                    </a:lnTo>
                    <a:lnTo>
                      <a:pt x="326" y="603"/>
                    </a:lnTo>
                    <a:lnTo>
                      <a:pt x="335" y="616"/>
                    </a:lnTo>
                    <a:lnTo>
                      <a:pt x="339" y="630"/>
                    </a:lnTo>
                    <a:lnTo>
                      <a:pt x="344" y="639"/>
                    </a:lnTo>
                    <a:lnTo>
                      <a:pt x="352" y="639"/>
                    </a:lnTo>
                    <a:lnTo>
                      <a:pt x="357" y="616"/>
                    </a:lnTo>
                    <a:lnTo>
                      <a:pt x="366" y="589"/>
                    </a:lnTo>
                    <a:lnTo>
                      <a:pt x="370" y="571"/>
                    </a:lnTo>
                    <a:lnTo>
                      <a:pt x="375" y="562"/>
                    </a:lnTo>
                    <a:lnTo>
                      <a:pt x="384" y="553"/>
                    </a:lnTo>
                    <a:lnTo>
                      <a:pt x="388" y="549"/>
                    </a:lnTo>
                    <a:lnTo>
                      <a:pt x="397" y="540"/>
                    </a:lnTo>
                    <a:lnTo>
                      <a:pt x="402" y="526"/>
                    </a:lnTo>
                    <a:lnTo>
                      <a:pt x="406" y="531"/>
                    </a:lnTo>
                    <a:lnTo>
                      <a:pt x="415" y="544"/>
                    </a:lnTo>
                    <a:lnTo>
                      <a:pt x="419" y="553"/>
                    </a:lnTo>
                    <a:lnTo>
                      <a:pt x="424" y="553"/>
                    </a:lnTo>
                    <a:lnTo>
                      <a:pt x="433" y="567"/>
                    </a:lnTo>
                    <a:lnTo>
                      <a:pt x="437" y="571"/>
                    </a:lnTo>
                    <a:lnTo>
                      <a:pt x="446" y="567"/>
                    </a:lnTo>
                    <a:lnTo>
                      <a:pt x="451" y="558"/>
                    </a:lnTo>
                    <a:lnTo>
                      <a:pt x="455" y="544"/>
                    </a:lnTo>
                    <a:lnTo>
                      <a:pt x="464" y="549"/>
                    </a:lnTo>
                    <a:lnTo>
                      <a:pt x="469" y="562"/>
                    </a:lnTo>
                    <a:lnTo>
                      <a:pt x="473" y="567"/>
                    </a:lnTo>
                    <a:lnTo>
                      <a:pt x="482" y="558"/>
                    </a:lnTo>
                    <a:lnTo>
                      <a:pt x="486" y="553"/>
                    </a:lnTo>
                    <a:lnTo>
                      <a:pt x="495" y="558"/>
                    </a:lnTo>
                    <a:lnTo>
                      <a:pt x="500" y="562"/>
                    </a:lnTo>
                    <a:lnTo>
                      <a:pt x="504" y="558"/>
                    </a:lnTo>
                    <a:lnTo>
                      <a:pt x="513" y="558"/>
                    </a:lnTo>
                    <a:lnTo>
                      <a:pt x="518" y="553"/>
                    </a:lnTo>
                    <a:lnTo>
                      <a:pt x="522" y="558"/>
                    </a:lnTo>
                    <a:lnTo>
                      <a:pt x="531" y="549"/>
                    </a:lnTo>
                    <a:lnTo>
                      <a:pt x="535" y="540"/>
                    </a:lnTo>
                    <a:lnTo>
                      <a:pt x="544" y="531"/>
                    </a:lnTo>
                    <a:lnTo>
                      <a:pt x="549" y="535"/>
                    </a:lnTo>
                    <a:lnTo>
                      <a:pt x="553" y="535"/>
                    </a:lnTo>
                    <a:lnTo>
                      <a:pt x="562" y="544"/>
                    </a:lnTo>
                    <a:lnTo>
                      <a:pt x="567" y="553"/>
                    </a:lnTo>
                    <a:lnTo>
                      <a:pt x="576" y="549"/>
                    </a:lnTo>
                    <a:lnTo>
                      <a:pt x="580" y="544"/>
                    </a:lnTo>
                    <a:lnTo>
                      <a:pt x="585" y="535"/>
                    </a:lnTo>
                    <a:lnTo>
                      <a:pt x="593" y="540"/>
                    </a:lnTo>
                    <a:lnTo>
                      <a:pt x="598" y="535"/>
                    </a:lnTo>
                    <a:lnTo>
                      <a:pt x="602" y="535"/>
                    </a:lnTo>
                    <a:lnTo>
                      <a:pt x="611" y="535"/>
                    </a:lnTo>
                    <a:lnTo>
                      <a:pt x="616" y="540"/>
                    </a:lnTo>
                    <a:lnTo>
                      <a:pt x="625" y="544"/>
                    </a:lnTo>
                    <a:lnTo>
                      <a:pt x="629" y="549"/>
                    </a:lnTo>
                    <a:lnTo>
                      <a:pt x="634" y="540"/>
                    </a:lnTo>
                    <a:lnTo>
                      <a:pt x="643" y="513"/>
                    </a:lnTo>
                    <a:lnTo>
                      <a:pt x="647" y="504"/>
                    </a:lnTo>
                    <a:lnTo>
                      <a:pt x="651" y="499"/>
                    </a:lnTo>
                    <a:lnTo>
                      <a:pt x="660" y="504"/>
                    </a:lnTo>
                    <a:lnTo>
                      <a:pt x="665" y="504"/>
                    </a:lnTo>
                    <a:lnTo>
                      <a:pt x="674" y="495"/>
                    </a:lnTo>
                    <a:lnTo>
                      <a:pt x="678" y="490"/>
                    </a:lnTo>
                    <a:lnTo>
                      <a:pt x="683" y="486"/>
                    </a:lnTo>
                    <a:lnTo>
                      <a:pt x="692" y="490"/>
                    </a:lnTo>
                    <a:lnTo>
                      <a:pt x="696" y="495"/>
                    </a:lnTo>
                    <a:lnTo>
                      <a:pt x="705" y="508"/>
                    </a:lnTo>
                    <a:lnTo>
                      <a:pt x="710" y="495"/>
                    </a:lnTo>
                    <a:lnTo>
                      <a:pt x="714" y="495"/>
                    </a:lnTo>
                    <a:lnTo>
                      <a:pt x="723" y="499"/>
                    </a:lnTo>
                    <a:lnTo>
                      <a:pt x="727" y="495"/>
                    </a:lnTo>
                    <a:lnTo>
                      <a:pt x="732" y="477"/>
                    </a:lnTo>
                    <a:lnTo>
                      <a:pt x="741" y="463"/>
                    </a:lnTo>
                    <a:lnTo>
                      <a:pt x="745" y="468"/>
                    </a:lnTo>
                    <a:lnTo>
                      <a:pt x="754" y="472"/>
                    </a:lnTo>
                    <a:lnTo>
                      <a:pt x="759" y="481"/>
                    </a:lnTo>
                    <a:lnTo>
                      <a:pt x="763" y="486"/>
                    </a:lnTo>
                    <a:lnTo>
                      <a:pt x="772" y="490"/>
                    </a:lnTo>
                    <a:lnTo>
                      <a:pt x="776" y="504"/>
                    </a:lnTo>
                    <a:lnTo>
                      <a:pt x="781" y="504"/>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4" name="Freeform 64"/>
              <p:cNvSpPr>
                <a:spLocks/>
              </p:cNvSpPr>
              <p:nvPr/>
            </p:nvSpPr>
            <p:spPr bwMode="auto">
              <a:xfrm>
                <a:off x="7188229" y="1393820"/>
                <a:ext cx="1239838" cy="1014413"/>
              </a:xfrm>
              <a:custGeom>
                <a:avLst/>
                <a:gdLst>
                  <a:gd name="T0" fmla="*/ 2147483646 w 781"/>
                  <a:gd name="T1" fmla="*/ 2147483646 h 639"/>
                  <a:gd name="T2" fmla="*/ 2147483646 w 781"/>
                  <a:gd name="T3" fmla="*/ 2147483646 h 639"/>
                  <a:gd name="T4" fmla="*/ 2147483646 w 781"/>
                  <a:gd name="T5" fmla="*/ 2147483646 h 639"/>
                  <a:gd name="T6" fmla="*/ 2147483646 w 781"/>
                  <a:gd name="T7" fmla="*/ 2147483646 h 639"/>
                  <a:gd name="T8" fmla="*/ 2147483646 w 781"/>
                  <a:gd name="T9" fmla="*/ 2147483646 h 639"/>
                  <a:gd name="T10" fmla="*/ 2147483646 w 781"/>
                  <a:gd name="T11" fmla="*/ 2147483646 h 639"/>
                  <a:gd name="T12" fmla="*/ 2147483646 w 781"/>
                  <a:gd name="T13" fmla="*/ 2147483646 h 639"/>
                  <a:gd name="T14" fmla="*/ 2147483646 w 781"/>
                  <a:gd name="T15" fmla="*/ 2147483646 h 639"/>
                  <a:gd name="T16" fmla="*/ 2147483646 w 781"/>
                  <a:gd name="T17" fmla="*/ 2147483646 h 639"/>
                  <a:gd name="T18" fmla="*/ 2147483646 w 781"/>
                  <a:gd name="T19" fmla="*/ 2147483646 h 639"/>
                  <a:gd name="T20" fmla="*/ 2147483646 w 781"/>
                  <a:gd name="T21" fmla="*/ 2147483646 h 639"/>
                  <a:gd name="T22" fmla="*/ 2147483646 w 781"/>
                  <a:gd name="T23" fmla="*/ 2147483646 h 639"/>
                  <a:gd name="T24" fmla="*/ 2147483646 w 781"/>
                  <a:gd name="T25" fmla="*/ 0 h 639"/>
                  <a:gd name="T26" fmla="*/ 2147483646 w 781"/>
                  <a:gd name="T27" fmla="*/ 2147483646 h 639"/>
                  <a:gd name="T28" fmla="*/ 2147483646 w 781"/>
                  <a:gd name="T29" fmla="*/ 2147483646 h 639"/>
                  <a:gd name="T30" fmla="*/ 2147483646 w 781"/>
                  <a:gd name="T31" fmla="*/ 2147483646 h 639"/>
                  <a:gd name="T32" fmla="*/ 2147483646 w 781"/>
                  <a:gd name="T33" fmla="*/ 2147483646 h 639"/>
                  <a:gd name="T34" fmla="*/ 2147483646 w 781"/>
                  <a:gd name="T35" fmla="*/ 2147483646 h 639"/>
                  <a:gd name="T36" fmla="*/ 2147483646 w 781"/>
                  <a:gd name="T37" fmla="*/ 2147483646 h 639"/>
                  <a:gd name="T38" fmla="*/ 2147483646 w 781"/>
                  <a:gd name="T39" fmla="*/ 2147483646 h 639"/>
                  <a:gd name="T40" fmla="*/ 2147483646 w 781"/>
                  <a:gd name="T41" fmla="*/ 2147483646 h 639"/>
                  <a:gd name="T42" fmla="*/ 2147483646 w 781"/>
                  <a:gd name="T43" fmla="*/ 2147483646 h 639"/>
                  <a:gd name="T44" fmla="*/ 2147483646 w 781"/>
                  <a:gd name="T45" fmla="*/ 2147483646 h 639"/>
                  <a:gd name="T46" fmla="*/ 2147483646 w 781"/>
                  <a:gd name="T47" fmla="*/ 2147483646 h 639"/>
                  <a:gd name="T48" fmla="*/ 2147483646 w 781"/>
                  <a:gd name="T49" fmla="*/ 2147483646 h 639"/>
                  <a:gd name="T50" fmla="*/ 2147483646 w 781"/>
                  <a:gd name="T51" fmla="*/ 2147483646 h 639"/>
                  <a:gd name="T52" fmla="*/ 2147483646 w 781"/>
                  <a:gd name="T53" fmla="*/ 2147483646 h 639"/>
                  <a:gd name="T54" fmla="*/ 2147483646 w 781"/>
                  <a:gd name="T55" fmla="*/ 2147483646 h 639"/>
                  <a:gd name="T56" fmla="*/ 2147483646 w 781"/>
                  <a:gd name="T57" fmla="*/ 2147483646 h 639"/>
                  <a:gd name="T58" fmla="*/ 2147483646 w 781"/>
                  <a:gd name="T59" fmla="*/ 2147483646 h 639"/>
                  <a:gd name="T60" fmla="*/ 2147483646 w 781"/>
                  <a:gd name="T61" fmla="*/ 2147483646 h 639"/>
                  <a:gd name="T62" fmla="*/ 2147483646 w 781"/>
                  <a:gd name="T63" fmla="*/ 2147483646 h 639"/>
                  <a:gd name="T64" fmla="*/ 2147483646 w 781"/>
                  <a:gd name="T65" fmla="*/ 2147483646 h 639"/>
                  <a:gd name="T66" fmla="*/ 2147483646 w 781"/>
                  <a:gd name="T67" fmla="*/ 2147483646 h 639"/>
                  <a:gd name="T68" fmla="*/ 2147483646 w 781"/>
                  <a:gd name="T69" fmla="*/ 2147483646 h 639"/>
                  <a:gd name="T70" fmla="*/ 2147483646 w 781"/>
                  <a:gd name="T71" fmla="*/ 2147483646 h 639"/>
                  <a:gd name="T72" fmla="*/ 2147483646 w 781"/>
                  <a:gd name="T73" fmla="*/ 2147483646 h 639"/>
                  <a:gd name="T74" fmla="*/ 2147483646 w 781"/>
                  <a:gd name="T75" fmla="*/ 2147483646 h 639"/>
                  <a:gd name="T76" fmla="*/ 2147483646 w 781"/>
                  <a:gd name="T77" fmla="*/ 2147483646 h 639"/>
                  <a:gd name="T78" fmla="*/ 2147483646 w 781"/>
                  <a:gd name="T79" fmla="*/ 2147483646 h 639"/>
                  <a:gd name="T80" fmla="*/ 2147483646 w 781"/>
                  <a:gd name="T81" fmla="*/ 2147483646 h 639"/>
                  <a:gd name="T82" fmla="*/ 2147483646 w 781"/>
                  <a:gd name="T83" fmla="*/ 2147483646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9"/>
                  <a:gd name="T128" fmla="*/ 781 w 781"/>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9">
                    <a:moveTo>
                      <a:pt x="0" y="527"/>
                    </a:moveTo>
                    <a:lnTo>
                      <a:pt x="9" y="518"/>
                    </a:lnTo>
                    <a:lnTo>
                      <a:pt x="13" y="513"/>
                    </a:lnTo>
                    <a:lnTo>
                      <a:pt x="18" y="509"/>
                    </a:lnTo>
                    <a:lnTo>
                      <a:pt x="27" y="500"/>
                    </a:lnTo>
                    <a:lnTo>
                      <a:pt x="31" y="495"/>
                    </a:lnTo>
                    <a:lnTo>
                      <a:pt x="36" y="482"/>
                    </a:lnTo>
                    <a:lnTo>
                      <a:pt x="45" y="477"/>
                    </a:lnTo>
                    <a:lnTo>
                      <a:pt x="49" y="473"/>
                    </a:lnTo>
                    <a:lnTo>
                      <a:pt x="58" y="486"/>
                    </a:lnTo>
                    <a:lnTo>
                      <a:pt x="62" y="495"/>
                    </a:lnTo>
                    <a:lnTo>
                      <a:pt x="67" y="504"/>
                    </a:lnTo>
                    <a:lnTo>
                      <a:pt x="76" y="504"/>
                    </a:lnTo>
                    <a:lnTo>
                      <a:pt x="80" y="504"/>
                    </a:lnTo>
                    <a:lnTo>
                      <a:pt x="89" y="500"/>
                    </a:lnTo>
                    <a:lnTo>
                      <a:pt x="94" y="500"/>
                    </a:lnTo>
                    <a:lnTo>
                      <a:pt x="98" y="500"/>
                    </a:lnTo>
                    <a:lnTo>
                      <a:pt x="107" y="513"/>
                    </a:lnTo>
                    <a:lnTo>
                      <a:pt x="111" y="518"/>
                    </a:lnTo>
                    <a:lnTo>
                      <a:pt x="116" y="509"/>
                    </a:lnTo>
                    <a:lnTo>
                      <a:pt x="125" y="509"/>
                    </a:lnTo>
                    <a:lnTo>
                      <a:pt x="129" y="509"/>
                    </a:lnTo>
                    <a:lnTo>
                      <a:pt x="138" y="495"/>
                    </a:lnTo>
                    <a:lnTo>
                      <a:pt x="143" y="482"/>
                    </a:lnTo>
                    <a:lnTo>
                      <a:pt x="147" y="482"/>
                    </a:lnTo>
                    <a:lnTo>
                      <a:pt x="156" y="491"/>
                    </a:lnTo>
                    <a:lnTo>
                      <a:pt x="161" y="486"/>
                    </a:lnTo>
                    <a:lnTo>
                      <a:pt x="165" y="477"/>
                    </a:lnTo>
                    <a:lnTo>
                      <a:pt x="174" y="468"/>
                    </a:lnTo>
                    <a:lnTo>
                      <a:pt x="178" y="473"/>
                    </a:lnTo>
                    <a:lnTo>
                      <a:pt x="187" y="482"/>
                    </a:lnTo>
                    <a:lnTo>
                      <a:pt x="192" y="477"/>
                    </a:lnTo>
                    <a:lnTo>
                      <a:pt x="196" y="414"/>
                    </a:lnTo>
                    <a:lnTo>
                      <a:pt x="205" y="302"/>
                    </a:lnTo>
                    <a:lnTo>
                      <a:pt x="210" y="189"/>
                    </a:lnTo>
                    <a:lnTo>
                      <a:pt x="214" y="113"/>
                    </a:lnTo>
                    <a:lnTo>
                      <a:pt x="223" y="54"/>
                    </a:lnTo>
                    <a:lnTo>
                      <a:pt x="228" y="14"/>
                    </a:lnTo>
                    <a:lnTo>
                      <a:pt x="236" y="0"/>
                    </a:lnTo>
                    <a:lnTo>
                      <a:pt x="241" y="9"/>
                    </a:lnTo>
                    <a:lnTo>
                      <a:pt x="245" y="36"/>
                    </a:lnTo>
                    <a:lnTo>
                      <a:pt x="254" y="68"/>
                    </a:lnTo>
                    <a:lnTo>
                      <a:pt x="259" y="99"/>
                    </a:lnTo>
                    <a:lnTo>
                      <a:pt x="268" y="135"/>
                    </a:lnTo>
                    <a:lnTo>
                      <a:pt x="272" y="171"/>
                    </a:lnTo>
                    <a:lnTo>
                      <a:pt x="277" y="194"/>
                    </a:lnTo>
                    <a:lnTo>
                      <a:pt x="286" y="221"/>
                    </a:lnTo>
                    <a:lnTo>
                      <a:pt x="290" y="248"/>
                    </a:lnTo>
                    <a:lnTo>
                      <a:pt x="294" y="266"/>
                    </a:lnTo>
                    <a:lnTo>
                      <a:pt x="303" y="284"/>
                    </a:lnTo>
                    <a:lnTo>
                      <a:pt x="308" y="351"/>
                    </a:lnTo>
                    <a:lnTo>
                      <a:pt x="317" y="455"/>
                    </a:lnTo>
                    <a:lnTo>
                      <a:pt x="321" y="518"/>
                    </a:lnTo>
                    <a:lnTo>
                      <a:pt x="326" y="563"/>
                    </a:lnTo>
                    <a:lnTo>
                      <a:pt x="335" y="594"/>
                    </a:lnTo>
                    <a:lnTo>
                      <a:pt x="339" y="612"/>
                    </a:lnTo>
                    <a:lnTo>
                      <a:pt x="344" y="621"/>
                    </a:lnTo>
                    <a:lnTo>
                      <a:pt x="352" y="617"/>
                    </a:lnTo>
                    <a:lnTo>
                      <a:pt x="357" y="617"/>
                    </a:lnTo>
                    <a:lnTo>
                      <a:pt x="366" y="621"/>
                    </a:lnTo>
                    <a:lnTo>
                      <a:pt x="370" y="612"/>
                    </a:lnTo>
                    <a:lnTo>
                      <a:pt x="375" y="599"/>
                    </a:lnTo>
                    <a:lnTo>
                      <a:pt x="384" y="590"/>
                    </a:lnTo>
                    <a:lnTo>
                      <a:pt x="388" y="590"/>
                    </a:lnTo>
                    <a:lnTo>
                      <a:pt x="397" y="603"/>
                    </a:lnTo>
                    <a:lnTo>
                      <a:pt x="402" y="608"/>
                    </a:lnTo>
                    <a:lnTo>
                      <a:pt x="406" y="603"/>
                    </a:lnTo>
                    <a:lnTo>
                      <a:pt x="415" y="603"/>
                    </a:lnTo>
                    <a:lnTo>
                      <a:pt x="419" y="626"/>
                    </a:lnTo>
                    <a:lnTo>
                      <a:pt x="424" y="639"/>
                    </a:lnTo>
                    <a:lnTo>
                      <a:pt x="433" y="635"/>
                    </a:lnTo>
                    <a:lnTo>
                      <a:pt x="437" y="617"/>
                    </a:lnTo>
                    <a:lnTo>
                      <a:pt x="446" y="603"/>
                    </a:lnTo>
                    <a:lnTo>
                      <a:pt x="451" y="594"/>
                    </a:lnTo>
                    <a:lnTo>
                      <a:pt x="455" y="576"/>
                    </a:lnTo>
                    <a:lnTo>
                      <a:pt x="464" y="554"/>
                    </a:lnTo>
                    <a:lnTo>
                      <a:pt x="469" y="540"/>
                    </a:lnTo>
                    <a:lnTo>
                      <a:pt x="473" y="518"/>
                    </a:lnTo>
                    <a:lnTo>
                      <a:pt x="482" y="500"/>
                    </a:lnTo>
                    <a:lnTo>
                      <a:pt x="486" y="491"/>
                    </a:lnTo>
                    <a:lnTo>
                      <a:pt x="495" y="486"/>
                    </a:lnTo>
                    <a:lnTo>
                      <a:pt x="500" y="495"/>
                    </a:lnTo>
                    <a:lnTo>
                      <a:pt x="504" y="509"/>
                    </a:lnTo>
                    <a:lnTo>
                      <a:pt x="513" y="522"/>
                    </a:lnTo>
                    <a:lnTo>
                      <a:pt x="518" y="531"/>
                    </a:lnTo>
                    <a:lnTo>
                      <a:pt x="522" y="540"/>
                    </a:lnTo>
                    <a:lnTo>
                      <a:pt x="531" y="540"/>
                    </a:lnTo>
                    <a:lnTo>
                      <a:pt x="535" y="531"/>
                    </a:lnTo>
                    <a:lnTo>
                      <a:pt x="544" y="527"/>
                    </a:lnTo>
                    <a:lnTo>
                      <a:pt x="549" y="513"/>
                    </a:lnTo>
                    <a:lnTo>
                      <a:pt x="553" y="509"/>
                    </a:lnTo>
                    <a:lnTo>
                      <a:pt x="562" y="504"/>
                    </a:lnTo>
                    <a:lnTo>
                      <a:pt x="567" y="500"/>
                    </a:lnTo>
                    <a:lnTo>
                      <a:pt x="576" y="500"/>
                    </a:lnTo>
                    <a:lnTo>
                      <a:pt x="580" y="495"/>
                    </a:lnTo>
                    <a:lnTo>
                      <a:pt x="585" y="500"/>
                    </a:lnTo>
                    <a:lnTo>
                      <a:pt x="593" y="513"/>
                    </a:lnTo>
                    <a:lnTo>
                      <a:pt x="598" y="527"/>
                    </a:lnTo>
                    <a:lnTo>
                      <a:pt x="602" y="536"/>
                    </a:lnTo>
                    <a:lnTo>
                      <a:pt x="611" y="536"/>
                    </a:lnTo>
                    <a:lnTo>
                      <a:pt x="616" y="522"/>
                    </a:lnTo>
                    <a:lnTo>
                      <a:pt x="625" y="509"/>
                    </a:lnTo>
                    <a:lnTo>
                      <a:pt x="629" y="509"/>
                    </a:lnTo>
                    <a:lnTo>
                      <a:pt x="634" y="509"/>
                    </a:lnTo>
                    <a:lnTo>
                      <a:pt x="643" y="513"/>
                    </a:lnTo>
                    <a:lnTo>
                      <a:pt x="647" y="531"/>
                    </a:lnTo>
                    <a:lnTo>
                      <a:pt x="651" y="549"/>
                    </a:lnTo>
                    <a:lnTo>
                      <a:pt x="660" y="545"/>
                    </a:lnTo>
                    <a:lnTo>
                      <a:pt x="665" y="536"/>
                    </a:lnTo>
                    <a:lnTo>
                      <a:pt x="674" y="531"/>
                    </a:lnTo>
                    <a:lnTo>
                      <a:pt x="678" y="518"/>
                    </a:lnTo>
                    <a:lnTo>
                      <a:pt x="683" y="513"/>
                    </a:lnTo>
                    <a:lnTo>
                      <a:pt x="692" y="509"/>
                    </a:lnTo>
                    <a:lnTo>
                      <a:pt x="696" y="513"/>
                    </a:lnTo>
                    <a:lnTo>
                      <a:pt x="705" y="513"/>
                    </a:lnTo>
                    <a:lnTo>
                      <a:pt x="710" y="500"/>
                    </a:lnTo>
                    <a:lnTo>
                      <a:pt x="714" y="491"/>
                    </a:lnTo>
                    <a:lnTo>
                      <a:pt x="723" y="486"/>
                    </a:lnTo>
                    <a:lnTo>
                      <a:pt x="727" y="477"/>
                    </a:lnTo>
                    <a:lnTo>
                      <a:pt x="732" y="482"/>
                    </a:lnTo>
                    <a:lnTo>
                      <a:pt x="741" y="500"/>
                    </a:lnTo>
                    <a:lnTo>
                      <a:pt x="745" y="518"/>
                    </a:lnTo>
                    <a:lnTo>
                      <a:pt x="754" y="527"/>
                    </a:lnTo>
                    <a:lnTo>
                      <a:pt x="759" y="527"/>
                    </a:lnTo>
                    <a:lnTo>
                      <a:pt x="763" y="531"/>
                    </a:lnTo>
                    <a:lnTo>
                      <a:pt x="772" y="536"/>
                    </a:lnTo>
                    <a:lnTo>
                      <a:pt x="776" y="536"/>
                    </a:lnTo>
                    <a:lnTo>
                      <a:pt x="781" y="531"/>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5" name="Freeform 65"/>
              <p:cNvSpPr>
                <a:spLocks/>
              </p:cNvSpPr>
              <p:nvPr/>
            </p:nvSpPr>
            <p:spPr bwMode="auto">
              <a:xfrm>
                <a:off x="7188229" y="1287457"/>
                <a:ext cx="1239838" cy="1120775"/>
              </a:xfrm>
              <a:custGeom>
                <a:avLst/>
                <a:gdLst>
                  <a:gd name="T0" fmla="*/ 2147483646 w 781"/>
                  <a:gd name="T1" fmla="*/ 2147483646 h 706"/>
                  <a:gd name="T2" fmla="*/ 2147483646 w 781"/>
                  <a:gd name="T3" fmla="*/ 2147483646 h 706"/>
                  <a:gd name="T4" fmla="*/ 2147483646 w 781"/>
                  <a:gd name="T5" fmla="*/ 2147483646 h 706"/>
                  <a:gd name="T6" fmla="*/ 2147483646 w 781"/>
                  <a:gd name="T7" fmla="*/ 2147483646 h 706"/>
                  <a:gd name="T8" fmla="*/ 2147483646 w 781"/>
                  <a:gd name="T9" fmla="*/ 2147483646 h 706"/>
                  <a:gd name="T10" fmla="*/ 2147483646 w 781"/>
                  <a:gd name="T11" fmla="*/ 2147483646 h 706"/>
                  <a:gd name="T12" fmla="*/ 2147483646 w 781"/>
                  <a:gd name="T13" fmla="*/ 2147483646 h 706"/>
                  <a:gd name="T14" fmla="*/ 2147483646 w 781"/>
                  <a:gd name="T15" fmla="*/ 2147483646 h 706"/>
                  <a:gd name="T16" fmla="*/ 2147483646 w 781"/>
                  <a:gd name="T17" fmla="*/ 2147483646 h 706"/>
                  <a:gd name="T18" fmla="*/ 2147483646 w 781"/>
                  <a:gd name="T19" fmla="*/ 2147483646 h 706"/>
                  <a:gd name="T20" fmla="*/ 2147483646 w 781"/>
                  <a:gd name="T21" fmla="*/ 2147483646 h 706"/>
                  <a:gd name="T22" fmla="*/ 2147483646 w 781"/>
                  <a:gd name="T23" fmla="*/ 2147483646 h 706"/>
                  <a:gd name="T24" fmla="*/ 2147483646 w 781"/>
                  <a:gd name="T25" fmla="*/ 0 h 706"/>
                  <a:gd name="T26" fmla="*/ 2147483646 w 781"/>
                  <a:gd name="T27" fmla="*/ 2147483646 h 706"/>
                  <a:gd name="T28" fmla="*/ 2147483646 w 781"/>
                  <a:gd name="T29" fmla="*/ 2147483646 h 706"/>
                  <a:gd name="T30" fmla="*/ 2147483646 w 781"/>
                  <a:gd name="T31" fmla="*/ 2147483646 h 706"/>
                  <a:gd name="T32" fmla="*/ 2147483646 w 781"/>
                  <a:gd name="T33" fmla="*/ 2147483646 h 706"/>
                  <a:gd name="T34" fmla="*/ 2147483646 w 781"/>
                  <a:gd name="T35" fmla="*/ 2147483646 h 706"/>
                  <a:gd name="T36" fmla="*/ 2147483646 w 781"/>
                  <a:gd name="T37" fmla="*/ 2147483646 h 706"/>
                  <a:gd name="T38" fmla="*/ 2147483646 w 781"/>
                  <a:gd name="T39" fmla="*/ 2147483646 h 706"/>
                  <a:gd name="T40" fmla="*/ 2147483646 w 781"/>
                  <a:gd name="T41" fmla="*/ 2147483646 h 706"/>
                  <a:gd name="T42" fmla="*/ 2147483646 w 781"/>
                  <a:gd name="T43" fmla="*/ 2147483646 h 706"/>
                  <a:gd name="T44" fmla="*/ 2147483646 w 781"/>
                  <a:gd name="T45" fmla="*/ 2147483646 h 706"/>
                  <a:gd name="T46" fmla="*/ 2147483646 w 781"/>
                  <a:gd name="T47" fmla="*/ 2147483646 h 706"/>
                  <a:gd name="T48" fmla="*/ 2147483646 w 781"/>
                  <a:gd name="T49" fmla="*/ 2147483646 h 706"/>
                  <a:gd name="T50" fmla="*/ 2147483646 w 781"/>
                  <a:gd name="T51" fmla="*/ 2147483646 h 706"/>
                  <a:gd name="T52" fmla="*/ 2147483646 w 781"/>
                  <a:gd name="T53" fmla="*/ 2147483646 h 706"/>
                  <a:gd name="T54" fmla="*/ 2147483646 w 781"/>
                  <a:gd name="T55" fmla="*/ 2147483646 h 706"/>
                  <a:gd name="T56" fmla="*/ 2147483646 w 781"/>
                  <a:gd name="T57" fmla="*/ 2147483646 h 706"/>
                  <a:gd name="T58" fmla="*/ 2147483646 w 781"/>
                  <a:gd name="T59" fmla="*/ 2147483646 h 706"/>
                  <a:gd name="T60" fmla="*/ 2147483646 w 781"/>
                  <a:gd name="T61" fmla="*/ 2147483646 h 706"/>
                  <a:gd name="T62" fmla="*/ 2147483646 w 781"/>
                  <a:gd name="T63" fmla="*/ 2147483646 h 706"/>
                  <a:gd name="T64" fmla="*/ 2147483646 w 781"/>
                  <a:gd name="T65" fmla="*/ 2147483646 h 706"/>
                  <a:gd name="T66" fmla="*/ 2147483646 w 781"/>
                  <a:gd name="T67" fmla="*/ 2147483646 h 706"/>
                  <a:gd name="T68" fmla="*/ 2147483646 w 781"/>
                  <a:gd name="T69" fmla="*/ 2147483646 h 706"/>
                  <a:gd name="T70" fmla="*/ 2147483646 w 781"/>
                  <a:gd name="T71" fmla="*/ 2147483646 h 706"/>
                  <a:gd name="T72" fmla="*/ 2147483646 w 781"/>
                  <a:gd name="T73" fmla="*/ 2147483646 h 706"/>
                  <a:gd name="T74" fmla="*/ 2147483646 w 781"/>
                  <a:gd name="T75" fmla="*/ 2147483646 h 706"/>
                  <a:gd name="T76" fmla="*/ 2147483646 w 781"/>
                  <a:gd name="T77" fmla="*/ 2147483646 h 706"/>
                  <a:gd name="T78" fmla="*/ 2147483646 w 781"/>
                  <a:gd name="T79" fmla="*/ 2147483646 h 706"/>
                  <a:gd name="T80" fmla="*/ 2147483646 w 781"/>
                  <a:gd name="T81" fmla="*/ 2147483646 h 706"/>
                  <a:gd name="T82" fmla="*/ 2147483646 w 781"/>
                  <a:gd name="T83" fmla="*/ 2147483646 h 7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6"/>
                  <a:gd name="T128" fmla="*/ 781 w 781"/>
                  <a:gd name="T129" fmla="*/ 706 h 7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6">
                    <a:moveTo>
                      <a:pt x="0" y="553"/>
                    </a:moveTo>
                    <a:lnTo>
                      <a:pt x="9" y="531"/>
                    </a:lnTo>
                    <a:lnTo>
                      <a:pt x="13" y="526"/>
                    </a:lnTo>
                    <a:lnTo>
                      <a:pt x="18" y="535"/>
                    </a:lnTo>
                    <a:lnTo>
                      <a:pt x="27" y="553"/>
                    </a:lnTo>
                    <a:lnTo>
                      <a:pt x="31" y="571"/>
                    </a:lnTo>
                    <a:lnTo>
                      <a:pt x="36" y="576"/>
                    </a:lnTo>
                    <a:lnTo>
                      <a:pt x="45" y="562"/>
                    </a:lnTo>
                    <a:lnTo>
                      <a:pt x="49" y="558"/>
                    </a:lnTo>
                    <a:lnTo>
                      <a:pt x="58" y="549"/>
                    </a:lnTo>
                    <a:lnTo>
                      <a:pt x="62" y="558"/>
                    </a:lnTo>
                    <a:lnTo>
                      <a:pt x="67" y="576"/>
                    </a:lnTo>
                    <a:lnTo>
                      <a:pt x="76" y="594"/>
                    </a:lnTo>
                    <a:lnTo>
                      <a:pt x="80" y="603"/>
                    </a:lnTo>
                    <a:lnTo>
                      <a:pt x="89" y="603"/>
                    </a:lnTo>
                    <a:lnTo>
                      <a:pt x="94" y="594"/>
                    </a:lnTo>
                    <a:lnTo>
                      <a:pt x="98" y="594"/>
                    </a:lnTo>
                    <a:lnTo>
                      <a:pt x="107" y="598"/>
                    </a:lnTo>
                    <a:lnTo>
                      <a:pt x="111" y="598"/>
                    </a:lnTo>
                    <a:lnTo>
                      <a:pt x="116" y="589"/>
                    </a:lnTo>
                    <a:lnTo>
                      <a:pt x="125" y="562"/>
                    </a:lnTo>
                    <a:lnTo>
                      <a:pt x="129" y="553"/>
                    </a:lnTo>
                    <a:lnTo>
                      <a:pt x="138" y="553"/>
                    </a:lnTo>
                    <a:lnTo>
                      <a:pt x="143" y="567"/>
                    </a:lnTo>
                    <a:lnTo>
                      <a:pt x="147" y="580"/>
                    </a:lnTo>
                    <a:lnTo>
                      <a:pt x="156" y="594"/>
                    </a:lnTo>
                    <a:lnTo>
                      <a:pt x="161" y="607"/>
                    </a:lnTo>
                    <a:lnTo>
                      <a:pt x="165" y="616"/>
                    </a:lnTo>
                    <a:lnTo>
                      <a:pt x="174" y="630"/>
                    </a:lnTo>
                    <a:lnTo>
                      <a:pt x="178" y="639"/>
                    </a:lnTo>
                    <a:lnTo>
                      <a:pt x="187" y="643"/>
                    </a:lnTo>
                    <a:lnTo>
                      <a:pt x="192" y="634"/>
                    </a:lnTo>
                    <a:lnTo>
                      <a:pt x="196" y="549"/>
                    </a:lnTo>
                    <a:lnTo>
                      <a:pt x="205" y="409"/>
                    </a:lnTo>
                    <a:lnTo>
                      <a:pt x="210" y="265"/>
                    </a:lnTo>
                    <a:lnTo>
                      <a:pt x="214" y="153"/>
                    </a:lnTo>
                    <a:lnTo>
                      <a:pt x="223" y="72"/>
                    </a:lnTo>
                    <a:lnTo>
                      <a:pt x="228" y="22"/>
                    </a:lnTo>
                    <a:lnTo>
                      <a:pt x="236" y="0"/>
                    </a:lnTo>
                    <a:lnTo>
                      <a:pt x="241" y="18"/>
                    </a:lnTo>
                    <a:lnTo>
                      <a:pt x="245" y="63"/>
                    </a:lnTo>
                    <a:lnTo>
                      <a:pt x="254" y="108"/>
                    </a:lnTo>
                    <a:lnTo>
                      <a:pt x="259" y="157"/>
                    </a:lnTo>
                    <a:lnTo>
                      <a:pt x="268" y="198"/>
                    </a:lnTo>
                    <a:lnTo>
                      <a:pt x="272" y="234"/>
                    </a:lnTo>
                    <a:lnTo>
                      <a:pt x="277" y="265"/>
                    </a:lnTo>
                    <a:lnTo>
                      <a:pt x="286" y="283"/>
                    </a:lnTo>
                    <a:lnTo>
                      <a:pt x="290" y="297"/>
                    </a:lnTo>
                    <a:lnTo>
                      <a:pt x="294" y="328"/>
                    </a:lnTo>
                    <a:lnTo>
                      <a:pt x="303" y="351"/>
                    </a:lnTo>
                    <a:lnTo>
                      <a:pt x="308" y="432"/>
                    </a:lnTo>
                    <a:lnTo>
                      <a:pt x="317" y="535"/>
                    </a:lnTo>
                    <a:lnTo>
                      <a:pt x="321" y="594"/>
                    </a:lnTo>
                    <a:lnTo>
                      <a:pt x="326" y="643"/>
                    </a:lnTo>
                    <a:lnTo>
                      <a:pt x="335" y="661"/>
                    </a:lnTo>
                    <a:lnTo>
                      <a:pt x="339" y="688"/>
                    </a:lnTo>
                    <a:lnTo>
                      <a:pt x="344" y="702"/>
                    </a:lnTo>
                    <a:lnTo>
                      <a:pt x="352" y="697"/>
                    </a:lnTo>
                    <a:lnTo>
                      <a:pt x="357" y="688"/>
                    </a:lnTo>
                    <a:lnTo>
                      <a:pt x="366" y="684"/>
                    </a:lnTo>
                    <a:lnTo>
                      <a:pt x="370" y="684"/>
                    </a:lnTo>
                    <a:lnTo>
                      <a:pt x="375" y="679"/>
                    </a:lnTo>
                    <a:lnTo>
                      <a:pt x="384" y="679"/>
                    </a:lnTo>
                    <a:lnTo>
                      <a:pt x="388" y="684"/>
                    </a:lnTo>
                    <a:lnTo>
                      <a:pt x="397" y="697"/>
                    </a:lnTo>
                    <a:lnTo>
                      <a:pt x="402" y="706"/>
                    </a:lnTo>
                    <a:lnTo>
                      <a:pt x="406" y="693"/>
                    </a:lnTo>
                    <a:lnTo>
                      <a:pt x="415" y="679"/>
                    </a:lnTo>
                    <a:lnTo>
                      <a:pt x="419" y="670"/>
                    </a:lnTo>
                    <a:lnTo>
                      <a:pt x="424" y="652"/>
                    </a:lnTo>
                    <a:lnTo>
                      <a:pt x="433" y="643"/>
                    </a:lnTo>
                    <a:lnTo>
                      <a:pt x="437" y="634"/>
                    </a:lnTo>
                    <a:lnTo>
                      <a:pt x="446" y="630"/>
                    </a:lnTo>
                    <a:lnTo>
                      <a:pt x="451" y="630"/>
                    </a:lnTo>
                    <a:lnTo>
                      <a:pt x="455" y="634"/>
                    </a:lnTo>
                    <a:lnTo>
                      <a:pt x="464" y="634"/>
                    </a:lnTo>
                    <a:lnTo>
                      <a:pt x="469" y="639"/>
                    </a:lnTo>
                    <a:lnTo>
                      <a:pt x="473" y="630"/>
                    </a:lnTo>
                    <a:lnTo>
                      <a:pt x="482" y="621"/>
                    </a:lnTo>
                    <a:lnTo>
                      <a:pt x="486" y="612"/>
                    </a:lnTo>
                    <a:lnTo>
                      <a:pt x="495" y="607"/>
                    </a:lnTo>
                    <a:lnTo>
                      <a:pt x="500" y="598"/>
                    </a:lnTo>
                    <a:lnTo>
                      <a:pt x="504" y="612"/>
                    </a:lnTo>
                    <a:lnTo>
                      <a:pt x="513" y="612"/>
                    </a:lnTo>
                    <a:lnTo>
                      <a:pt x="518" y="589"/>
                    </a:lnTo>
                    <a:lnTo>
                      <a:pt x="522" y="580"/>
                    </a:lnTo>
                    <a:lnTo>
                      <a:pt x="531" y="562"/>
                    </a:lnTo>
                    <a:lnTo>
                      <a:pt x="535" y="535"/>
                    </a:lnTo>
                    <a:lnTo>
                      <a:pt x="544" y="513"/>
                    </a:lnTo>
                    <a:lnTo>
                      <a:pt x="549" y="517"/>
                    </a:lnTo>
                    <a:lnTo>
                      <a:pt x="553" y="522"/>
                    </a:lnTo>
                    <a:lnTo>
                      <a:pt x="562" y="517"/>
                    </a:lnTo>
                    <a:lnTo>
                      <a:pt x="567" y="522"/>
                    </a:lnTo>
                    <a:lnTo>
                      <a:pt x="576" y="526"/>
                    </a:lnTo>
                    <a:lnTo>
                      <a:pt x="580" y="540"/>
                    </a:lnTo>
                    <a:lnTo>
                      <a:pt x="585" y="549"/>
                    </a:lnTo>
                    <a:lnTo>
                      <a:pt x="593" y="558"/>
                    </a:lnTo>
                    <a:lnTo>
                      <a:pt x="598" y="558"/>
                    </a:lnTo>
                    <a:lnTo>
                      <a:pt x="602" y="567"/>
                    </a:lnTo>
                    <a:lnTo>
                      <a:pt x="611" y="571"/>
                    </a:lnTo>
                    <a:lnTo>
                      <a:pt x="616" y="567"/>
                    </a:lnTo>
                    <a:lnTo>
                      <a:pt x="625" y="567"/>
                    </a:lnTo>
                    <a:lnTo>
                      <a:pt x="629" y="571"/>
                    </a:lnTo>
                    <a:lnTo>
                      <a:pt x="634" y="580"/>
                    </a:lnTo>
                    <a:lnTo>
                      <a:pt x="643" y="585"/>
                    </a:lnTo>
                    <a:lnTo>
                      <a:pt x="647" y="580"/>
                    </a:lnTo>
                    <a:lnTo>
                      <a:pt x="651" y="567"/>
                    </a:lnTo>
                    <a:lnTo>
                      <a:pt x="660" y="585"/>
                    </a:lnTo>
                    <a:lnTo>
                      <a:pt x="665" y="603"/>
                    </a:lnTo>
                    <a:lnTo>
                      <a:pt x="674" y="612"/>
                    </a:lnTo>
                    <a:lnTo>
                      <a:pt x="678" y="612"/>
                    </a:lnTo>
                    <a:lnTo>
                      <a:pt x="683" y="607"/>
                    </a:lnTo>
                    <a:lnTo>
                      <a:pt x="692" y="594"/>
                    </a:lnTo>
                    <a:lnTo>
                      <a:pt x="696" y="594"/>
                    </a:lnTo>
                    <a:lnTo>
                      <a:pt x="705" y="598"/>
                    </a:lnTo>
                    <a:lnTo>
                      <a:pt x="710" y="598"/>
                    </a:lnTo>
                    <a:lnTo>
                      <a:pt x="714" y="603"/>
                    </a:lnTo>
                    <a:lnTo>
                      <a:pt x="723" y="585"/>
                    </a:lnTo>
                    <a:lnTo>
                      <a:pt x="727" y="567"/>
                    </a:lnTo>
                    <a:lnTo>
                      <a:pt x="732" y="544"/>
                    </a:lnTo>
                    <a:lnTo>
                      <a:pt x="741" y="544"/>
                    </a:lnTo>
                    <a:lnTo>
                      <a:pt x="745" y="544"/>
                    </a:lnTo>
                    <a:lnTo>
                      <a:pt x="754" y="544"/>
                    </a:lnTo>
                    <a:lnTo>
                      <a:pt x="759" y="540"/>
                    </a:lnTo>
                    <a:lnTo>
                      <a:pt x="763" y="544"/>
                    </a:lnTo>
                    <a:lnTo>
                      <a:pt x="772" y="544"/>
                    </a:lnTo>
                    <a:lnTo>
                      <a:pt x="776" y="558"/>
                    </a:lnTo>
                    <a:lnTo>
                      <a:pt x="781" y="576"/>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6" name="Freeform 66"/>
              <p:cNvSpPr>
                <a:spLocks/>
              </p:cNvSpPr>
              <p:nvPr/>
            </p:nvSpPr>
            <p:spPr bwMode="auto">
              <a:xfrm>
                <a:off x="7188229" y="1336670"/>
                <a:ext cx="1239838" cy="1036638"/>
              </a:xfrm>
              <a:custGeom>
                <a:avLst/>
                <a:gdLst>
                  <a:gd name="T0" fmla="*/ 2147483646 w 781"/>
                  <a:gd name="T1" fmla="*/ 2147483646 h 653"/>
                  <a:gd name="T2" fmla="*/ 2147483646 w 781"/>
                  <a:gd name="T3" fmla="*/ 2147483646 h 653"/>
                  <a:gd name="T4" fmla="*/ 2147483646 w 781"/>
                  <a:gd name="T5" fmla="*/ 2147483646 h 653"/>
                  <a:gd name="T6" fmla="*/ 2147483646 w 781"/>
                  <a:gd name="T7" fmla="*/ 2147483646 h 653"/>
                  <a:gd name="T8" fmla="*/ 2147483646 w 781"/>
                  <a:gd name="T9" fmla="*/ 2147483646 h 653"/>
                  <a:gd name="T10" fmla="*/ 2147483646 w 781"/>
                  <a:gd name="T11" fmla="*/ 2147483646 h 653"/>
                  <a:gd name="T12" fmla="*/ 2147483646 w 781"/>
                  <a:gd name="T13" fmla="*/ 2147483646 h 653"/>
                  <a:gd name="T14" fmla="*/ 2147483646 w 781"/>
                  <a:gd name="T15" fmla="*/ 2147483646 h 653"/>
                  <a:gd name="T16" fmla="*/ 2147483646 w 781"/>
                  <a:gd name="T17" fmla="*/ 2147483646 h 653"/>
                  <a:gd name="T18" fmla="*/ 2147483646 w 781"/>
                  <a:gd name="T19" fmla="*/ 2147483646 h 653"/>
                  <a:gd name="T20" fmla="*/ 2147483646 w 781"/>
                  <a:gd name="T21" fmla="*/ 2147483646 h 653"/>
                  <a:gd name="T22" fmla="*/ 2147483646 w 781"/>
                  <a:gd name="T23" fmla="*/ 2147483646 h 653"/>
                  <a:gd name="T24" fmla="*/ 2147483646 w 781"/>
                  <a:gd name="T25" fmla="*/ 0 h 653"/>
                  <a:gd name="T26" fmla="*/ 2147483646 w 781"/>
                  <a:gd name="T27" fmla="*/ 2147483646 h 653"/>
                  <a:gd name="T28" fmla="*/ 2147483646 w 781"/>
                  <a:gd name="T29" fmla="*/ 2147483646 h 653"/>
                  <a:gd name="T30" fmla="*/ 2147483646 w 781"/>
                  <a:gd name="T31" fmla="*/ 2147483646 h 653"/>
                  <a:gd name="T32" fmla="*/ 2147483646 w 781"/>
                  <a:gd name="T33" fmla="*/ 2147483646 h 653"/>
                  <a:gd name="T34" fmla="*/ 2147483646 w 781"/>
                  <a:gd name="T35" fmla="*/ 2147483646 h 653"/>
                  <a:gd name="T36" fmla="*/ 2147483646 w 781"/>
                  <a:gd name="T37" fmla="*/ 2147483646 h 653"/>
                  <a:gd name="T38" fmla="*/ 2147483646 w 781"/>
                  <a:gd name="T39" fmla="*/ 2147483646 h 653"/>
                  <a:gd name="T40" fmla="*/ 2147483646 w 781"/>
                  <a:gd name="T41" fmla="*/ 2147483646 h 653"/>
                  <a:gd name="T42" fmla="*/ 2147483646 w 781"/>
                  <a:gd name="T43" fmla="*/ 2147483646 h 653"/>
                  <a:gd name="T44" fmla="*/ 2147483646 w 781"/>
                  <a:gd name="T45" fmla="*/ 2147483646 h 653"/>
                  <a:gd name="T46" fmla="*/ 2147483646 w 781"/>
                  <a:gd name="T47" fmla="*/ 2147483646 h 653"/>
                  <a:gd name="T48" fmla="*/ 2147483646 w 781"/>
                  <a:gd name="T49" fmla="*/ 2147483646 h 653"/>
                  <a:gd name="T50" fmla="*/ 2147483646 w 781"/>
                  <a:gd name="T51" fmla="*/ 2147483646 h 653"/>
                  <a:gd name="T52" fmla="*/ 2147483646 w 781"/>
                  <a:gd name="T53" fmla="*/ 2147483646 h 653"/>
                  <a:gd name="T54" fmla="*/ 2147483646 w 781"/>
                  <a:gd name="T55" fmla="*/ 2147483646 h 653"/>
                  <a:gd name="T56" fmla="*/ 2147483646 w 781"/>
                  <a:gd name="T57" fmla="*/ 2147483646 h 653"/>
                  <a:gd name="T58" fmla="*/ 2147483646 w 781"/>
                  <a:gd name="T59" fmla="*/ 2147483646 h 653"/>
                  <a:gd name="T60" fmla="*/ 2147483646 w 781"/>
                  <a:gd name="T61" fmla="*/ 2147483646 h 653"/>
                  <a:gd name="T62" fmla="*/ 2147483646 w 781"/>
                  <a:gd name="T63" fmla="*/ 2147483646 h 653"/>
                  <a:gd name="T64" fmla="*/ 2147483646 w 781"/>
                  <a:gd name="T65" fmla="*/ 2147483646 h 653"/>
                  <a:gd name="T66" fmla="*/ 2147483646 w 781"/>
                  <a:gd name="T67" fmla="*/ 2147483646 h 653"/>
                  <a:gd name="T68" fmla="*/ 2147483646 w 781"/>
                  <a:gd name="T69" fmla="*/ 2147483646 h 653"/>
                  <a:gd name="T70" fmla="*/ 2147483646 w 781"/>
                  <a:gd name="T71" fmla="*/ 2147483646 h 653"/>
                  <a:gd name="T72" fmla="*/ 2147483646 w 781"/>
                  <a:gd name="T73" fmla="*/ 2147483646 h 653"/>
                  <a:gd name="T74" fmla="*/ 2147483646 w 781"/>
                  <a:gd name="T75" fmla="*/ 2147483646 h 653"/>
                  <a:gd name="T76" fmla="*/ 2147483646 w 781"/>
                  <a:gd name="T77" fmla="*/ 2147483646 h 653"/>
                  <a:gd name="T78" fmla="*/ 2147483646 w 781"/>
                  <a:gd name="T79" fmla="*/ 2147483646 h 653"/>
                  <a:gd name="T80" fmla="*/ 2147483646 w 781"/>
                  <a:gd name="T81" fmla="*/ 2147483646 h 653"/>
                  <a:gd name="T82" fmla="*/ 2147483646 w 781"/>
                  <a:gd name="T83" fmla="*/ 2147483646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554"/>
                    </a:moveTo>
                    <a:lnTo>
                      <a:pt x="9" y="554"/>
                    </a:lnTo>
                    <a:lnTo>
                      <a:pt x="13" y="558"/>
                    </a:lnTo>
                    <a:lnTo>
                      <a:pt x="18" y="558"/>
                    </a:lnTo>
                    <a:lnTo>
                      <a:pt x="27" y="558"/>
                    </a:lnTo>
                    <a:lnTo>
                      <a:pt x="31" y="563"/>
                    </a:lnTo>
                    <a:lnTo>
                      <a:pt x="36" y="549"/>
                    </a:lnTo>
                    <a:lnTo>
                      <a:pt x="45" y="545"/>
                    </a:lnTo>
                    <a:lnTo>
                      <a:pt x="49" y="545"/>
                    </a:lnTo>
                    <a:lnTo>
                      <a:pt x="58" y="540"/>
                    </a:lnTo>
                    <a:lnTo>
                      <a:pt x="62" y="536"/>
                    </a:lnTo>
                    <a:lnTo>
                      <a:pt x="67" y="540"/>
                    </a:lnTo>
                    <a:lnTo>
                      <a:pt x="76" y="563"/>
                    </a:lnTo>
                    <a:lnTo>
                      <a:pt x="80" y="572"/>
                    </a:lnTo>
                    <a:lnTo>
                      <a:pt x="89" y="581"/>
                    </a:lnTo>
                    <a:lnTo>
                      <a:pt x="94" y="599"/>
                    </a:lnTo>
                    <a:lnTo>
                      <a:pt x="98" y="603"/>
                    </a:lnTo>
                    <a:lnTo>
                      <a:pt x="107" y="608"/>
                    </a:lnTo>
                    <a:lnTo>
                      <a:pt x="111" y="594"/>
                    </a:lnTo>
                    <a:lnTo>
                      <a:pt x="116" y="576"/>
                    </a:lnTo>
                    <a:lnTo>
                      <a:pt x="125" y="554"/>
                    </a:lnTo>
                    <a:lnTo>
                      <a:pt x="129" y="549"/>
                    </a:lnTo>
                    <a:lnTo>
                      <a:pt x="138" y="545"/>
                    </a:lnTo>
                    <a:lnTo>
                      <a:pt x="143" y="554"/>
                    </a:lnTo>
                    <a:lnTo>
                      <a:pt x="147" y="558"/>
                    </a:lnTo>
                    <a:lnTo>
                      <a:pt x="156" y="567"/>
                    </a:lnTo>
                    <a:lnTo>
                      <a:pt x="161" y="567"/>
                    </a:lnTo>
                    <a:lnTo>
                      <a:pt x="165" y="567"/>
                    </a:lnTo>
                    <a:lnTo>
                      <a:pt x="174" y="581"/>
                    </a:lnTo>
                    <a:lnTo>
                      <a:pt x="178" y="599"/>
                    </a:lnTo>
                    <a:lnTo>
                      <a:pt x="187" y="612"/>
                    </a:lnTo>
                    <a:lnTo>
                      <a:pt x="192" y="603"/>
                    </a:lnTo>
                    <a:lnTo>
                      <a:pt x="196" y="531"/>
                    </a:lnTo>
                    <a:lnTo>
                      <a:pt x="205" y="401"/>
                    </a:lnTo>
                    <a:lnTo>
                      <a:pt x="210" y="266"/>
                    </a:lnTo>
                    <a:lnTo>
                      <a:pt x="214" y="162"/>
                    </a:lnTo>
                    <a:lnTo>
                      <a:pt x="223" y="81"/>
                    </a:lnTo>
                    <a:lnTo>
                      <a:pt x="228" y="32"/>
                    </a:lnTo>
                    <a:lnTo>
                      <a:pt x="236" y="0"/>
                    </a:lnTo>
                    <a:lnTo>
                      <a:pt x="241" y="0"/>
                    </a:lnTo>
                    <a:lnTo>
                      <a:pt x="245" y="23"/>
                    </a:lnTo>
                    <a:lnTo>
                      <a:pt x="254" y="63"/>
                    </a:lnTo>
                    <a:lnTo>
                      <a:pt x="259" y="99"/>
                    </a:lnTo>
                    <a:lnTo>
                      <a:pt x="268" y="153"/>
                    </a:lnTo>
                    <a:lnTo>
                      <a:pt x="272" y="194"/>
                    </a:lnTo>
                    <a:lnTo>
                      <a:pt x="277" y="212"/>
                    </a:lnTo>
                    <a:lnTo>
                      <a:pt x="286" y="239"/>
                    </a:lnTo>
                    <a:lnTo>
                      <a:pt x="290" y="275"/>
                    </a:lnTo>
                    <a:lnTo>
                      <a:pt x="294" y="311"/>
                    </a:lnTo>
                    <a:lnTo>
                      <a:pt x="303" y="333"/>
                    </a:lnTo>
                    <a:lnTo>
                      <a:pt x="308" y="396"/>
                    </a:lnTo>
                    <a:lnTo>
                      <a:pt x="317" y="504"/>
                    </a:lnTo>
                    <a:lnTo>
                      <a:pt x="321" y="567"/>
                    </a:lnTo>
                    <a:lnTo>
                      <a:pt x="326" y="594"/>
                    </a:lnTo>
                    <a:lnTo>
                      <a:pt x="335" y="612"/>
                    </a:lnTo>
                    <a:lnTo>
                      <a:pt x="339" y="621"/>
                    </a:lnTo>
                    <a:lnTo>
                      <a:pt x="344" y="621"/>
                    </a:lnTo>
                    <a:lnTo>
                      <a:pt x="352" y="626"/>
                    </a:lnTo>
                    <a:lnTo>
                      <a:pt x="357" y="639"/>
                    </a:lnTo>
                    <a:lnTo>
                      <a:pt x="366" y="648"/>
                    </a:lnTo>
                    <a:lnTo>
                      <a:pt x="370" y="653"/>
                    </a:lnTo>
                    <a:lnTo>
                      <a:pt x="375" y="639"/>
                    </a:lnTo>
                    <a:lnTo>
                      <a:pt x="384" y="621"/>
                    </a:lnTo>
                    <a:lnTo>
                      <a:pt x="388" y="608"/>
                    </a:lnTo>
                    <a:lnTo>
                      <a:pt x="397" y="594"/>
                    </a:lnTo>
                    <a:lnTo>
                      <a:pt x="402" y="576"/>
                    </a:lnTo>
                    <a:lnTo>
                      <a:pt x="406" y="567"/>
                    </a:lnTo>
                    <a:lnTo>
                      <a:pt x="415" y="549"/>
                    </a:lnTo>
                    <a:lnTo>
                      <a:pt x="419" y="531"/>
                    </a:lnTo>
                    <a:lnTo>
                      <a:pt x="424" y="531"/>
                    </a:lnTo>
                    <a:lnTo>
                      <a:pt x="433" y="545"/>
                    </a:lnTo>
                    <a:lnTo>
                      <a:pt x="437" y="545"/>
                    </a:lnTo>
                    <a:lnTo>
                      <a:pt x="446" y="540"/>
                    </a:lnTo>
                    <a:lnTo>
                      <a:pt x="451" y="549"/>
                    </a:lnTo>
                    <a:lnTo>
                      <a:pt x="455" y="563"/>
                    </a:lnTo>
                    <a:lnTo>
                      <a:pt x="464" y="572"/>
                    </a:lnTo>
                    <a:lnTo>
                      <a:pt x="469" y="572"/>
                    </a:lnTo>
                    <a:lnTo>
                      <a:pt x="473" y="572"/>
                    </a:lnTo>
                    <a:lnTo>
                      <a:pt x="482" y="576"/>
                    </a:lnTo>
                    <a:lnTo>
                      <a:pt x="486" y="567"/>
                    </a:lnTo>
                    <a:lnTo>
                      <a:pt x="495" y="558"/>
                    </a:lnTo>
                    <a:lnTo>
                      <a:pt x="500" y="549"/>
                    </a:lnTo>
                    <a:lnTo>
                      <a:pt x="504" y="549"/>
                    </a:lnTo>
                    <a:lnTo>
                      <a:pt x="513" y="549"/>
                    </a:lnTo>
                    <a:lnTo>
                      <a:pt x="518" y="563"/>
                    </a:lnTo>
                    <a:lnTo>
                      <a:pt x="522" y="594"/>
                    </a:lnTo>
                    <a:lnTo>
                      <a:pt x="531" y="599"/>
                    </a:lnTo>
                    <a:lnTo>
                      <a:pt x="535" y="585"/>
                    </a:lnTo>
                    <a:lnTo>
                      <a:pt x="544" y="581"/>
                    </a:lnTo>
                    <a:lnTo>
                      <a:pt x="549" y="572"/>
                    </a:lnTo>
                    <a:lnTo>
                      <a:pt x="553" y="572"/>
                    </a:lnTo>
                    <a:lnTo>
                      <a:pt x="562" y="558"/>
                    </a:lnTo>
                    <a:lnTo>
                      <a:pt x="567" y="549"/>
                    </a:lnTo>
                    <a:lnTo>
                      <a:pt x="576" y="536"/>
                    </a:lnTo>
                    <a:lnTo>
                      <a:pt x="580" y="522"/>
                    </a:lnTo>
                    <a:lnTo>
                      <a:pt x="585" y="522"/>
                    </a:lnTo>
                    <a:lnTo>
                      <a:pt x="593" y="518"/>
                    </a:lnTo>
                    <a:lnTo>
                      <a:pt x="598" y="522"/>
                    </a:lnTo>
                    <a:lnTo>
                      <a:pt x="602" y="518"/>
                    </a:lnTo>
                    <a:lnTo>
                      <a:pt x="611" y="513"/>
                    </a:lnTo>
                    <a:lnTo>
                      <a:pt x="616" y="513"/>
                    </a:lnTo>
                    <a:lnTo>
                      <a:pt x="625" y="513"/>
                    </a:lnTo>
                    <a:lnTo>
                      <a:pt x="629" y="522"/>
                    </a:lnTo>
                    <a:lnTo>
                      <a:pt x="634" y="531"/>
                    </a:lnTo>
                    <a:lnTo>
                      <a:pt x="643" y="522"/>
                    </a:lnTo>
                    <a:lnTo>
                      <a:pt x="647" y="518"/>
                    </a:lnTo>
                    <a:lnTo>
                      <a:pt x="651" y="522"/>
                    </a:lnTo>
                    <a:lnTo>
                      <a:pt x="660" y="536"/>
                    </a:lnTo>
                    <a:lnTo>
                      <a:pt x="665" y="549"/>
                    </a:lnTo>
                    <a:lnTo>
                      <a:pt x="674" y="567"/>
                    </a:lnTo>
                    <a:lnTo>
                      <a:pt x="678" y="563"/>
                    </a:lnTo>
                    <a:lnTo>
                      <a:pt x="683" y="558"/>
                    </a:lnTo>
                    <a:lnTo>
                      <a:pt x="692" y="554"/>
                    </a:lnTo>
                    <a:lnTo>
                      <a:pt x="696" y="554"/>
                    </a:lnTo>
                    <a:lnTo>
                      <a:pt x="705" y="563"/>
                    </a:lnTo>
                    <a:lnTo>
                      <a:pt x="710" y="567"/>
                    </a:lnTo>
                    <a:lnTo>
                      <a:pt x="714" y="572"/>
                    </a:lnTo>
                    <a:lnTo>
                      <a:pt x="723" y="581"/>
                    </a:lnTo>
                    <a:lnTo>
                      <a:pt x="727" y="603"/>
                    </a:lnTo>
                    <a:lnTo>
                      <a:pt x="732" y="608"/>
                    </a:lnTo>
                    <a:lnTo>
                      <a:pt x="741" y="590"/>
                    </a:lnTo>
                    <a:lnTo>
                      <a:pt x="745" y="572"/>
                    </a:lnTo>
                    <a:lnTo>
                      <a:pt x="754" y="558"/>
                    </a:lnTo>
                    <a:lnTo>
                      <a:pt x="759" y="554"/>
                    </a:lnTo>
                    <a:lnTo>
                      <a:pt x="763" y="558"/>
                    </a:lnTo>
                    <a:lnTo>
                      <a:pt x="772" y="567"/>
                    </a:lnTo>
                    <a:lnTo>
                      <a:pt x="776" y="590"/>
                    </a:lnTo>
                    <a:lnTo>
                      <a:pt x="781" y="60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7" name="Freeform 67"/>
              <p:cNvSpPr>
                <a:spLocks/>
              </p:cNvSpPr>
              <p:nvPr/>
            </p:nvSpPr>
            <p:spPr bwMode="auto">
              <a:xfrm>
                <a:off x="7188229" y="1316032"/>
                <a:ext cx="1239838" cy="1114425"/>
              </a:xfrm>
              <a:custGeom>
                <a:avLst/>
                <a:gdLst>
                  <a:gd name="T0" fmla="*/ 2147483646 w 781"/>
                  <a:gd name="T1" fmla="*/ 2147483646 h 702"/>
                  <a:gd name="T2" fmla="*/ 2147483646 w 781"/>
                  <a:gd name="T3" fmla="*/ 2147483646 h 702"/>
                  <a:gd name="T4" fmla="*/ 2147483646 w 781"/>
                  <a:gd name="T5" fmla="*/ 2147483646 h 702"/>
                  <a:gd name="T6" fmla="*/ 2147483646 w 781"/>
                  <a:gd name="T7" fmla="*/ 2147483646 h 702"/>
                  <a:gd name="T8" fmla="*/ 2147483646 w 781"/>
                  <a:gd name="T9" fmla="*/ 2147483646 h 702"/>
                  <a:gd name="T10" fmla="*/ 2147483646 w 781"/>
                  <a:gd name="T11" fmla="*/ 2147483646 h 702"/>
                  <a:gd name="T12" fmla="*/ 2147483646 w 781"/>
                  <a:gd name="T13" fmla="*/ 2147483646 h 702"/>
                  <a:gd name="T14" fmla="*/ 2147483646 w 781"/>
                  <a:gd name="T15" fmla="*/ 2147483646 h 702"/>
                  <a:gd name="T16" fmla="*/ 2147483646 w 781"/>
                  <a:gd name="T17" fmla="*/ 2147483646 h 702"/>
                  <a:gd name="T18" fmla="*/ 2147483646 w 781"/>
                  <a:gd name="T19" fmla="*/ 2147483646 h 702"/>
                  <a:gd name="T20" fmla="*/ 2147483646 w 781"/>
                  <a:gd name="T21" fmla="*/ 2147483646 h 702"/>
                  <a:gd name="T22" fmla="*/ 2147483646 w 781"/>
                  <a:gd name="T23" fmla="*/ 2147483646 h 702"/>
                  <a:gd name="T24" fmla="*/ 2147483646 w 781"/>
                  <a:gd name="T25" fmla="*/ 2147483646 h 702"/>
                  <a:gd name="T26" fmla="*/ 2147483646 w 781"/>
                  <a:gd name="T27" fmla="*/ 2147483646 h 702"/>
                  <a:gd name="T28" fmla="*/ 2147483646 w 781"/>
                  <a:gd name="T29" fmla="*/ 2147483646 h 702"/>
                  <a:gd name="T30" fmla="*/ 2147483646 w 781"/>
                  <a:gd name="T31" fmla="*/ 2147483646 h 702"/>
                  <a:gd name="T32" fmla="*/ 2147483646 w 781"/>
                  <a:gd name="T33" fmla="*/ 2147483646 h 702"/>
                  <a:gd name="T34" fmla="*/ 2147483646 w 781"/>
                  <a:gd name="T35" fmla="*/ 2147483646 h 702"/>
                  <a:gd name="T36" fmla="*/ 2147483646 w 781"/>
                  <a:gd name="T37" fmla="*/ 2147483646 h 702"/>
                  <a:gd name="T38" fmla="*/ 2147483646 w 781"/>
                  <a:gd name="T39" fmla="*/ 2147483646 h 702"/>
                  <a:gd name="T40" fmla="*/ 2147483646 w 781"/>
                  <a:gd name="T41" fmla="*/ 2147483646 h 702"/>
                  <a:gd name="T42" fmla="*/ 2147483646 w 781"/>
                  <a:gd name="T43" fmla="*/ 2147483646 h 702"/>
                  <a:gd name="T44" fmla="*/ 2147483646 w 781"/>
                  <a:gd name="T45" fmla="*/ 2147483646 h 702"/>
                  <a:gd name="T46" fmla="*/ 2147483646 w 781"/>
                  <a:gd name="T47" fmla="*/ 2147483646 h 702"/>
                  <a:gd name="T48" fmla="*/ 2147483646 w 781"/>
                  <a:gd name="T49" fmla="*/ 2147483646 h 702"/>
                  <a:gd name="T50" fmla="*/ 2147483646 w 781"/>
                  <a:gd name="T51" fmla="*/ 2147483646 h 702"/>
                  <a:gd name="T52" fmla="*/ 2147483646 w 781"/>
                  <a:gd name="T53" fmla="*/ 2147483646 h 702"/>
                  <a:gd name="T54" fmla="*/ 2147483646 w 781"/>
                  <a:gd name="T55" fmla="*/ 2147483646 h 702"/>
                  <a:gd name="T56" fmla="*/ 2147483646 w 781"/>
                  <a:gd name="T57" fmla="*/ 2147483646 h 702"/>
                  <a:gd name="T58" fmla="*/ 2147483646 w 781"/>
                  <a:gd name="T59" fmla="*/ 2147483646 h 702"/>
                  <a:gd name="T60" fmla="*/ 2147483646 w 781"/>
                  <a:gd name="T61" fmla="*/ 2147483646 h 702"/>
                  <a:gd name="T62" fmla="*/ 2147483646 w 781"/>
                  <a:gd name="T63" fmla="*/ 2147483646 h 702"/>
                  <a:gd name="T64" fmla="*/ 2147483646 w 781"/>
                  <a:gd name="T65" fmla="*/ 2147483646 h 702"/>
                  <a:gd name="T66" fmla="*/ 2147483646 w 781"/>
                  <a:gd name="T67" fmla="*/ 2147483646 h 702"/>
                  <a:gd name="T68" fmla="*/ 2147483646 w 781"/>
                  <a:gd name="T69" fmla="*/ 2147483646 h 702"/>
                  <a:gd name="T70" fmla="*/ 2147483646 w 781"/>
                  <a:gd name="T71" fmla="*/ 2147483646 h 702"/>
                  <a:gd name="T72" fmla="*/ 2147483646 w 781"/>
                  <a:gd name="T73" fmla="*/ 2147483646 h 702"/>
                  <a:gd name="T74" fmla="*/ 2147483646 w 781"/>
                  <a:gd name="T75" fmla="*/ 2147483646 h 702"/>
                  <a:gd name="T76" fmla="*/ 2147483646 w 781"/>
                  <a:gd name="T77" fmla="*/ 2147483646 h 702"/>
                  <a:gd name="T78" fmla="*/ 2147483646 w 781"/>
                  <a:gd name="T79" fmla="*/ 2147483646 h 702"/>
                  <a:gd name="T80" fmla="*/ 2147483646 w 781"/>
                  <a:gd name="T81" fmla="*/ 2147483646 h 702"/>
                  <a:gd name="T82" fmla="*/ 2147483646 w 781"/>
                  <a:gd name="T83" fmla="*/ 2147483646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702"/>
                  <a:gd name="T128" fmla="*/ 781 w 781"/>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702">
                    <a:moveTo>
                      <a:pt x="0" y="580"/>
                    </a:moveTo>
                    <a:lnTo>
                      <a:pt x="9" y="589"/>
                    </a:lnTo>
                    <a:lnTo>
                      <a:pt x="13" y="594"/>
                    </a:lnTo>
                    <a:lnTo>
                      <a:pt x="18" y="603"/>
                    </a:lnTo>
                    <a:lnTo>
                      <a:pt x="27" y="607"/>
                    </a:lnTo>
                    <a:lnTo>
                      <a:pt x="31" y="598"/>
                    </a:lnTo>
                    <a:lnTo>
                      <a:pt x="36" y="585"/>
                    </a:lnTo>
                    <a:lnTo>
                      <a:pt x="45" y="589"/>
                    </a:lnTo>
                    <a:lnTo>
                      <a:pt x="49" y="589"/>
                    </a:lnTo>
                    <a:lnTo>
                      <a:pt x="58" y="576"/>
                    </a:lnTo>
                    <a:lnTo>
                      <a:pt x="62" y="567"/>
                    </a:lnTo>
                    <a:lnTo>
                      <a:pt x="67" y="562"/>
                    </a:lnTo>
                    <a:lnTo>
                      <a:pt x="76" y="553"/>
                    </a:lnTo>
                    <a:lnTo>
                      <a:pt x="80" y="549"/>
                    </a:lnTo>
                    <a:lnTo>
                      <a:pt x="89" y="549"/>
                    </a:lnTo>
                    <a:lnTo>
                      <a:pt x="94" y="544"/>
                    </a:lnTo>
                    <a:lnTo>
                      <a:pt x="98" y="531"/>
                    </a:lnTo>
                    <a:lnTo>
                      <a:pt x="107" y="517"/>
                    </a:lnTo>
                    <a:lnTo>
                      <a:pt x="111" y="517"/>
                    </a:lnTo>
                    <a:lnTo>
                      <a:pt x="116" y="522"/>
                    </a:lnTo>
                    <a:lnTo>
                      <a:pt x="125" y="526"/>
                    </a:lnTo>
                    <a:lnTo>
                      <a:pt x="129" y="517"/>
                    </a:lnTo>
                    <a:lnTo>
                      <a:pt x="138" y="513"/>
                    </a:lnTo>
                    <a:lnTo>
                      <a:pt x="143" y="504"/>
                    </a:lnTo>
                    <a:lnTo>
                      <a:pt x="147" y="508"/>
                    </a:lnTo>
                    <a:lnTo>
                      <a:pt x="156" y="522"/>
                    </a:lnTo>
                    <a:lnTo>
                      <a:pt x="161" y="544"/>
                    </a:lnTo>
                    <a:lnTo>
                      <a:pt x="165" y="553"/>
                    </a:lnTo>
                    <a:lnTo>
                      <a:pt x="174" y="562"/>
                    </a:lnTo>
                    <a:lnTo>
                      <a:pt x="178" y="580"/>
                    </a:lnTo>
                    <a:lnTo>
                      <a:pt x="187" y="603"/>
                    </a:lnTo>
                    <a:lnTo>
                      <a:pt x="192" y="616"/>
                    </a:lnTo>
                    <a:lnTo>
                      <a:pt x="196" y="562"/>
                    </a:lnTo>
                    <a:lnTo>
                      <a:pt x="205" y="441"/>
                    </a:lnTo>
                    <a:lnTo>
                      <a:pt x="210" y="319"/>
                    </a:lnTo>
                    <a:lnTo>
                      <a:pt x="214" y="207"/>
                    </a:lnTo>
                    <a:lnTo>
                      <a:pt x="223" y="121"/>
                    </a:lnTo>
                    <a:lnTo>
                      <a:pt x="228" y="54"/>
                    </a:lnTo>
                    <a:lnTo>
                      <a:pt x="236" y="9"/>
                    </a:lnTo>
                    <a:lnTo>
                      <a:pt x="241" y="0"/>
                    </a:lnTo>
                    <a:lnTo>
                      <a:pt x="245" y="27"/>
                    </a:lnTo>
                    <a:lnTo>
                      <a:pt x="254" y="76"/>
                    </a:lnTo>
                    <a:lnTo>
                      <a:pt x="259" y="121"/>
                    </a:lnTo>
                    <a:lnTo>
                      <a:pt x="268" y="157"/>
                    </a:lnTo>
                    <a:lnTo>
                      <a:pt x="272" y="193"/>
                    </a:lnTo>
                    <a:lnTo>
                      <a:pt x="277" y="220"/>
                    </a:lnTo>
                    <a:lnTo>
                      <a:pt x="286" y="238"/>
                    </a:lnTo>
                    <a:lnTo>
                      <a:pt x="290" y="265"/>
                    </a:lnTo>
                    <a:lnTo>
                      <a:pt x="294" y="301"/>
                    </a:lnTo>
                    <a:lnTo>
                      <a:pt x="303" y="333"/>
                    </a:lnTo>
                    <a:lnTo>
                      <a:pt x="308" y="400"/>
                    </a:lnTo>
                    <a:lnTo>
                      <a:pt x="317" y="495"/>
                    </a:lnTo>
                    <a:lnTo>
                      <a:pt x="321" y="549"/>
                    </a:lnTo>
                    <a:lnTo>
                      <a:pt x="326" y="598"/>
                    </a:lnTo>
                    <a:lnTo>
                      <a:pt x="335" y="639"/>
                    </a:lnTo>
                    <a:lnTo>
                      <a:pt x="339" y="657"/>
                    </a:lnTo>
                    <a:lnTo>
                      <a:pt x="344" y="666"/>
                    </a:lnTo>
                    <a:lnTo>
                      <a:pt x="352" y="670"/>
                    </a:lnTo>
                    <a:lnTo>
                      <a:pt x="357" y="688"/>
                    </a:lnTo>
                    <a:lnTo>
                      <a:pt x="366" y="702"/>
                    </a:lnTo>
                    <a:lnTo>
                      <a:pt x="370" y="702"/>
                    </a:lnTo>
                    <a:lnTo>
                      <a:pt x="375" y="702"/>
                    </a:lnTo>
                    <a:lnTo>
                      <a:pt x="384" y="697"/>
                    </a:lnTo>
                    <a:lnTo>
                      <a:pt x="388" y="693"/>
                    </a:lnTo>
                    <a:lnTo>
                      <a:pt x="397" y="697"/>
                    </a:lnTo>
                    <a:lnTo>
                      <a:pt x="402" y="688"/>
                    </a:lnTo>
                    <a:lnTo>
                      <a:pt x="406" y="670"/>
                    </a:lnTo>
                    <a:lnTo>
                      <a:pt x="415" y="657"/>
                    </a:lnTo>
                    <a:lnTo>
                      <a:pt x="419" y="639"/>
                    </a:lnTo>
                    <a:lnTo>
                      <a:pt x="424" y="625"/>
                    </a:lnTo>
                    <a:lnTo>
                      <a:pt x="433" y="612"/>
                    </a:lnTo>
                    <a:lnTo>
                      <a:pt x="437" y="612"/>
                    </a:lnTo>
                    <a:lnTo>
                      <a:pt x="446" y="612"/>
                    </a:lnTo>
                    <a:lnTo>
                      <a:pt x="451" y="607"/>
                    </a:lnTo>
                    <a:lnTo>
                      <a:pt x="455" y="603"/>
                    </a:lnTo>
                    <a:lnTo>
                      <a:pt x="464" y="589"/>
                    </a:lnTo>
                    <a:lnTo>
                      <a:pt x="469" y="580"/>
                    </a:lnTo>
                    <a:lnTo>
                      <a:pt x="473" y="571"/>
                    </a:lnTo>
                    <a:lnTo>
                      <a:pt x="482" y="562"/>
                    </a:lnTo>
                    <a:lnTo>
                      <a:pt x="486" y="540"/>
                    </a:lnTo>
                    <a:lnTo>
                      <a:pt x="495" y="526"/>
                    </a:lnTo>
                    <a:lnTo>
                      <a:pt x="500" y="522"/>
                    </a:lnTo>
                    <a:lnTo>
                      <a:pt x="504" y="508"/>
                    </a:lnTo>
                    <a:lnTo>
                      <a:pt x="513" y="504"/>
                    </a:lnTo>
                    <a:lnTo>
                      <a:pt x="518" y="513"/>
                    </a:lnTo>
                    <a:lnTo>
                      <a:pt x="522" y="517"/>
                    </a:lnTo>
                    <a:lnTo>
                      <a:pt x="531" y="508"/>
                    </a:lnTo>
                    <a:lnTo>
                      <a:pt x="535" y="504"/>
                    </a:lnTo>
                    <a:lnTo>
                      <a:pt x="544" y="517"/>
                    </a:lnTo>
                    <a:lnTo>
                      <a:pt x="549" y="531"/>
                    </a:lnTo>
                    <a:lnTo>
                      <a:pt x="553" y="549"/>
                    </a:lnTo>
                    <a:lnTo>
                      <a:pt x="562" y="558"/>
                    </a:lnTo>
                    <a:lnTo>
                      <a:pt x="567" y="567"/>
                    </a:lnTo>
                    <a:lnTo>
                      <a:pt x="576" y="567"/>
                    </a:lnTo>
                    <a:lnTo>
                      <a:pt x="580" y="562"/>
                    </a:lnTo>
                    <a:lnTo>
                      <a:pt x="585" y="567"/>
                    </a:lnTo>
                    <a:lnTo>
                      <a:pt x="593" y="562"/>
                    </a:lnTo>
                    <a:lnTo>
                      <a:pt x="598" y="549"/>
                    </a:lnTo>
                    <a:lnTo>
                      <a:pt x="602" y="544"/>
                    </a:lnTo>
                    <a:lnTo>
                      <a:pt x="611" y="544"/>
                    </a:lnTo>
                    <a:lnTo>
                      <a:pt x="616" y="558"/>
                    </a:lnTo>
                    <a:lnTo>
                      <a:pt x="625" y="576"/>
                    </a:lnTo>
                    <a:lnTo>
                      <a:pt x="629" y="580"/>
                    </a:lnTo>
                    <a:lnTo>
                      <a:pt x="634" y="603"/>
                    </a:lnTo>
                    <a:lnTo>
                      <a:pt x="643" y="616"/>
                    </a:lnTo>
                    <a:lnTo>
                      <a:pt x="647" y="625"/>
                    </a:lnTo>
                    <a:lnTo>
                      <a:pt x="651" y="616"/>
                    </a:lnTo>
                    <a:lnTo>
                      <a:pt x="660" y="607"/>
                    </a:lnTo>
                    <a:lnTo>
                      <a:pt x="665" y="585"/>
                    </a:lnTo>
                    <a:lnTo>
                      <a:pt x="674" y="562"/>
                    </a:lnTo>
                    <a:lnTo>
                      <a:pt x="678" y="553"/>
                    </a:lnTo>
                    <a:lnTo>
                      <a:pt x="683" y="562"/>
                    </a:lnTo>
                    <a:lnTo>
                      <a:pt x="692" y="567"/>
                    </a:lnTo>
                    <a:lnTo>
                      <a:pt x="696" y="567"/>
                    </a:lnTo>
                    <a:lnTo>
                      <a:pt x="705" y="567"/>
                    </a:lnTo>
                    <a:lnTo>
                      <a:pt x="710" y="576"/>
                    </a:lnTo>
                    <a:lnTo>
                      <a:pt x="714" y="580"/>
                    </a:lnTo>
                    <a:lnTo>
                      <a:pt x="723" y="580"/>
                    </a:lnTo>
                    <a:lnTo>
                      <a:pt x="727" y="585"/>
                    </a:lnTo>
                    <a:lnTo>
                      <a:pt x="732" y="598"/>
                    </a:lnTo>
                    <a:lnTo>
                      <a:pt x="741" y="594"/>
                    </a:lnTo>
                    <a:lnTo>
                      <a:pt x="745" y="580"/>
                    </a:lnTo>
                    <a:lnTo>
                      <a:pt x="754" y="567"/>
                    </a:lnTo>
                    <a:lnTo>
                      <a:pt x="759" y="567"/>
                    </a:lnTo>
                    <a:lnTo>
                      <a:pt x="763" y="562"/>
                    </a:lnTo>
                    <a:lnTo>
                      <a:pt x="772" y="562"/>
                    </a:lnTo>
                    <a:lnTo>
                      <a:pt x="776" y="553"/>
                    </a:lnTo>
                    <a:lnTo>
                      <a:pt x="781" y="562"/>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8" name="Freeform 68"/>
              <p:cNvSpPr>
                <a:spLocks/>
              </p:cNvSpPr>
              <p:nvPr/>
            </p:nvSpPr>
            <p:spPr bwMode="auto">
              <a:xfrm>
                <a:off x="7188229" y="1344607"/>
                <a:ext cx="1239838" cy="1006475"/>
              </a:xfrm>
              <a:custGeom>
                <a:avLst/>
                <a:gdLst>
                  <a:gd name="T0" fmla="*/ 2147483646 w 781"/>
                  <a:gd name="T1" fmla="*/ 2147483646 h 634"/>
                  <a:gd name="T2" fmla="*/ 2147483646 w 781"/>
                  <a:gd name="T3" fmla="*/ 2147483646 h 634"/>
                  <a:gd name="T4" fmla="*/ 2147483646 w 781"/>
                  <a:gd name="T5" fmla="*/ 2147483646 h 634"/>
                  <a:gd name="T6" fmla="*/ 2147483646 w 781"/>
                  <a:gd name="T7" fmla="*/ 2147483646 h 634"/>
                  <a:gd name="T8" fmla="*/ 2147483646 w 781"/>
                  <a:gd name="T9" fmla="*/ 2147483646 h 634"/>
                  <a:gd name="T10" fmla="*/ 2147483646 w 781"/>
                  <a:gd name="T11" fmla="*/ 2147483646 h 634"/>
                  <a:gd name="T12" fmla="*/ 2147483646 w 781"/>
                  <a:gd name="T13" fmla="*/ 2147483646 h 634"/>
                  <a:gd name="T14" fmla="*/ 2147483646 w 781"/>
                  <a:gd name="T15" fmla="*/ 2147483646 h 634"/>
                  <a:gd name="T16" fmla="*/ 2147483646 w 781"/>
                  <a:gd name="T17" fmla="*/ 2147483646 h 634"/>
                  <a:gd name="T18" fmla="*/ 2147483646 w 781"/>
                  <a:gd name="T19" fmla="*/ 2147483646 h 634"/>
                  <a:gd name="T20" fmla="*/ 2147483646 w 781"/>
                  <a:gd name="T21" fmla="*/ 2147483646 h 634"/>
                  <a:gd name="T22" fmla="*/ 2147483646 w 781"/>
                  <a:gd name="T23" fmla="*/ 2147483646 h 634"/>
                  <a:gd name="T24" fmla="*/ 2147483646 w 781"/>
                  <a:gd name="T25" fmla="*/ 2147483646 h 634"/>
                  <a:gd name="T26" fmla="*/ 2147483646 w 781"/>
                  <a:gd name="T27" fmla="*/ 2147483646 h 634"/>
                  <a:gd name="T28" fmla="*/ 2147483646 w 781"/>
                  <a:gd name="T29" fmla="*/ 2147483646 h 634"/>
                  <a:gd name="T30" fmla="*/ 2147483646 w 781"/>
                  <a:gd name="T31" fmla="*/ 2147483646 h 634"/>
                  <a:gd name="T32" fmla="*/ 2147483646 w 781"/>
                  <a:gd name="T33" fmla="*/ 2147483646 h 634"/>
                  <a:gd name="T34" fmla="*/ 2147483646 w 781"/>
                  <a:gd name="T35" fmla="*/ 2147483646 h 634"/>
                  <a:gd name="T36" fmla="*/ 2147483646 w 781"/>
                  <a:gd name="T37" fmla="*/ 2147483646 h 634"/>
                  <a:gd name="T38" fmla="*/ 2147483646 w 781"/>
                  <a:gd name="T39" fmla="*/ 2147483646 h 634"/>
                  <a:gd name="T40" fmla="*/ 2147483646 w 781"/>
                  <a:gd name="T41" fmla="*/ 2147483646 h 634"/>
                  <a:gd name="T42" fmla="*/ 2147483646 w 781"/>
                  <a:gd name="T43" fmla="*/ 2147483646 h 634"/>
                  <a:gd name="T44" fmla="*/ 2147483646 w 781"/>
                  <a:gd name="T45" fmla="*/ 2147483646 h 634"/>
                  <a:gd name="T46" fmla="*/ 2147483646 w 781"/>
                  <a:gd name="T47" fmla="*/ 2147483646 h 634"/>
                  <a:gd name="T48" fmla="*/ 2147483646 w 781"/>
                  <a:gd name="T49" fmla="*/ 2147483646 h 634"/>
                  <a:gd name="T50" fmla="*/ 2147483646 w 781"/>
                  <a:gd name="T51" fmla="*/ 2147483646 h 634"/>
                  <a:gd name="T52" fmla="*/ 2147483646 w 781"/>
                  <a:gd name="T53" fmla="*/ 2147483646 h 634"/>
                  <a:gd name="T54" fmla="*/ 2147483646 w 781"/>
                  <a:gd name="T55" fmla="*/ 2147483646 h 634"/>
                  <a:gd name="T56" fmla="*/ 2147483646 w 781"/>
                  <a:gd name="T57" fmla="*/ 2147483646 h 634"/>
                  <a:gd name="T58" fmla="*/ 2147483646 w 781"/>
                  <a:gd name="T59" fmla="*/ 2147483646 h 634"/>
                  <a:gd name="T60" fmla="*/ 2147483646 w 781"/>
                  <a:gd name="T61" fmla="*/ 2147483646 h 634"/>
                  <a:gd name="T62" fmla="*/ 2147483646 w 781"/>
                  <a:gd name="T63" fmla="*/ 2147483646 h 634"/>
                  <a:gd name="T64" fmla="*/ 2147483646 w 781"/>
                  <a:gd name="T65" fmla="*/ 2147483646 h 634"/>
                  <a:gd name="T66" fmla="*/ 2147483646 w 781"/>
                  <a:gd name="T67" fmla="*/ 2147483646 h 634"/>
                  <a:gd name="T68" fmla="*/ 2147483646 w 781"/>
                  <a:gd name="T69" fmla="*/ 2147483646 h 634"/>
                  <a:gd name="T70" fmla="*/ 2147483646 w 781"/>
                  <a:gd name="T71" fmla="*/ 2147483646 h 634"/>
                  <a:gd name="T72" fmla="*/ 2147483646 w 781"/>
                  <a:gd name="T73" fmla="*/ 2147483646 h 634"/>
                  <a:gd name="T74" fmla="*/ 2147483646 w 781"/>
                  <a:gd name="T75" fmla="*/ 2147483646 h 634"/>
                  <a:gd name="T76" fmla="*/ 2147483646 w 781"/>
                  <a:gd name="T77" fmla="*/ 2147483646 h 634"/>
                  <a:gd name="T78" fmla="*/ 2147483646 w 781"/>
                  <a:gd name="T79" fmla="*/ 2147483646 h 634"/>
                  <a:gd name="T80" fmla="*/ 2147483646 w 781"/>
                  <a:gd name="T81" fmla="*/ 2147483646 h 634"/>
                  <a:gd name="T82" fmla="*/ 2147483646 w 781"/>
                  <a:gd name="T83" fmla="*/ 2147483646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4"/>
                  <a:gd name="T128" fmla="*/ 781 w 781"/>
                  <a:gd name="T129" fmla="*/ 634 h 6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4">
                    <a:moveTo>
                      <a:pt x="0" y="477"/>
                    </a:moveTo>
                    <a:lnTo>
                      <a:pt x="9" y="472"/>
                    </a:lnTo>
                    <a:lnTo>
                      <a:pt x="13" y="459"/>
                    </a:lnTo>
                    <a:lnTo>
                      <a:pt x="18" y="441"/>
                    </a:lnTo>
                    <a:lnTo>
                      <a:pt x="27" y="441"/>
                    </a:lnTo>
                    <a:lnTo>
                      <a:pt x="31" y="454"/>
                    </a:lnTo>
                    <a:lnTo>
                      <a:pt x="36" y="459"/>
                    </a:lnTo>
                    <a:lnTo>
                      <a:pt x="45" y="463"/>
                    </a:lnTo>
                    <a:lnTo>
                      <a:pt x="49" y="486"/>
                    </a:lnTo>
                    <a:lnTo>
                      <a:pt x="58" y="508"/>
                    </a:lnTo>
                    <a:lnTo>
                      <a:pt x="62" y="526"/>
                    </a:lnTo>
                    <a:lnTo>
                      <a:pt x="67" y="540"/>
                    </a:lnTo>
                    <a:lnTo>
                      <a:pt x="76" y="558"/>
                    </a:lnTo>
                    <a:lnTo>
                      <a:pt x="80" y="571"/>
                    </a:lnTo>
                    <a:lnTo>
                      <a:pt x="89" y="585"/>
                    </a:lnTo>
                    <a:lnTo>
                      <a:pt x="94" y="585"/>
                    </a:lnTo>
                    <a:lnTo>
                      <a:pt x="98" y="585"/>
                    </a:lnTo>
                    <a:lnTo>
                      <a:pt x="107" y="598"/>
                    </a:lnTo>
                    <a:lnTo>
                      <a:pt x="111" y="585"/>
                    </a:lnTo>
                    <a:lnTo>
                      <a:pt x="116" y="589"/>
                    </a:lnTo>
                    <a:lnTo>
                      <a:pt x="125" y="585"/>
                    </a:lnTo>
                    <a:lnTo>
                      <a:pt x="129" y="562"/>
                    </a:lnTo>
                    <a:lnTo>
                      <a:pt x="138" y="540"/>
                    </a:lnTo>
                    <a:lnTo>
                      <a:pt x="143" y="517"/>
                    </a:lnTo>
                    <a:lnTo>
                      <a:pt x="147" y="504"/>
                    </a:lnTo>
                    <a:lnTo>
                      <a:pt x="156" y="513"/>
                    </a:lnTo>
                    <a:lnTo>
                      <a:pt x="161" y="517"/>
                    </a:lnTo>
                    <a:lnTo>
                      <a:pt x="165" y="513"/>
                    </a:lnTo>
                    <a:lnTo>
                      <a:pt x="174" y="499"/>
                    </a:lnTo>
                    <a:lnTo>
                      <a:pt x="178" y="499"/>
                    </a:lnTo>
                    <a:lnTo>
                      <a:pt x="187" y="504"/>
                    </a:lnTo>
                    <a:lnTo>
                      <a:pt x="192" y="508"/>
                    </a:lnTo>
                    <a:lnTo>
                      <a:pt x="196" y="459"/>
                    </a:lnTo>
                    <a:lnTo>
                      <a:pt x="205" y="364"/>
                    </a:lnTo>
                    <a:lnTo>
                      <a:pt x="210" y="261"/>
                    </a:lnTo>
                    <a:lnTo>
                      <a:pt x="214" y="175"/>
                    </a:lnTo>
                    <a:lnTo>
                      <a:pt x="223" y="112"/>
                    </a:lnTo>
                    <a:lnTo>
                      <a:pt x="228" y="63"/>
                    </a:lnTo>
                    <a:lnTo>
                      <a:pt x="236" y="18"/>
                    </a:lnTo>
                    <a:lnTo>
                      <a:pt x="241" y="0"/>
                    </a:lnTo>
                    <a:lnTo>
                      <a:pt x="245" y="13"/>
                    </a:lnTo>
                    <a:lnTo>
                      <a:pt x="254" y="36"/>
                    </a:lnTo>
                    <a:lnTo>
                      <a:pt x="259" y="58"/>
                    </a:lnTo>
                    <a:lnTo>
                      <a:pt x="268" y="94"/>
                    </a:lnTo>
                    <a:lnTo>
                      <a:pt x="272" y="130"/>
                    </a:lnTo>
                    <a:lnTo>
                      <a:pt x="277" y="175"/>
                    </a:lnTo>
                    <a:lnTo>
                      <a:pt x="286" y="211"/>
                    </a:lnTo>
                    <a:lnTo>
                      <a:pt x="290" y="243"/>
                    </a:lnTo>
                    <a:lnTo>
                      <a:pt x="294" y="265"/>
                    </a:lnTo>
                    <a:lnTo>
                      <a:pt x="303" y="283"/>
                    </a:lnTo>
                    <a:lnTo>
                      <a:pt x="308" y="351"/>
                    </a:lnTo>
                    <a:lnTo>
                      <a:pt x="317" y="463"/>
                    </a:lnTo>
                    <a:lnTo>
                      <a:pt x="321" y="544"/>
                    </a:lnTo>
                    <a:lnTo>
                      <a:pt x="326" y="603"/>
                    </a:lnTo>
                    <a:lnTo>
                      <a:pt x="335" y="625"/>
                    </a:lnTo>
                    <a:lnTo>
                      <a:pt x="339" y="630"/>
                    </a:lnTo>
                    <a:lnTo>
                      <a:pt x="344" y="634"/>
                    </a:lnTo>
                    <a:lnTo>
                      <a:pt x="352" y="621"/>
                    </a:lnTo>
                    <a:lnTo>
                      <a:pt x="357" y="607"/>
                    </a:lnTo>
                    <a:lnTo>
                      <a:pt x="366" y="607"/>
                    </a:lnTo>
                    <a:lnTo>
                      <a:pt x="370" y="616"/>
                    </a:lnTo>
                    <a:lnTo>
                      <a:pt x="375" y="621"/>
                    </a:lnTo>
                    <a:lnTo>
                      <a:pt x="384" y="616"/>
                    </a:lnTo>
                    <a:lnTo>
                      <a:pt x="388" y="612"/>
                    </a:lnTo>
                    <a:lnTo>
                      <a:pt x="397" y="616"/>
                    </a:lnTo>
                    <a:lnTo>
                      <a:pt x="402" y="621"/>
                    </a:lnTo>
                    <a:lnTo>
                      <a:pt x="406" y="630"/>
                    </a:lnTo>
                    <a:lnTo>
                      <a:pt x="415" y="634"/>
                    </a:lnTo>
                    <a:lnTo>
                      <a:pt x="419" y="621"/>
                    </a:lnTo>
                    <a:lnTo>
                      <a:pt x="424" y="621"/>
                    </a:lnTo>
                    <a:lnTo>
                      <a:pt x="433" y="621"/>
                    </a:lnTo>
                    <a:lnTo>
                      <a:pt x="437" y="607"/>
                    </a:lnTo>
                    <a:lnTo>
                      <a:pt x="446" y="603"/>
                    </a:lnTo>
                    <a:lnTo>
                      <a:pt x="451" y="589"/>
                    </a:lnTo>
                    <a:lnTo>
                      <a:pt x="455" y="594"/>
                    </a:lnTo>
                    <a:lnTo>
                      <a:pt x="464" y="580"/>
                    </a:lnTo>
                    <a:lnTo>
                      <a:pt x="469" y="580"/>
                    </a:lnTo>
                    <a:lnTo>
                      <a:pt x="473" y="589"/>
                    </a:lnTo>
                    <a:lnTo>
                      <a:pt x="482" y="585"/>
                    </a:lnTo>
                    <a:lnTo>
                      <a:pt x="486" y="571"/>
                    </a:lnTo>
                    <a:lnTo>
                      <a:pt x="495" y="562"/>
                    </a:lnTo>
                    <a:lnTo>
                      <a:pt x="500" y="544"/>
                    </a:lnTo>
                    <a:lnTo>
                      <a:pt x="504" y="544"/>
                    </a:lnTo>
                    <a:lnTo>
                      <a:pt x="513" y="544"/>
                    </a:lnTo>
                    <a:lnTo>
                      <a:pt x="518" y="544"/>
                    </a:lnTo>
                    <a:lnTo>
                      <a:pt x="522" y="544"/>
                    </a:lnTo>
                    <a:lnTo>
                      <a:pt x="531" y="544"/>
                    </a:lnTo>
                    <a:lnTo>
                      <a:pt x="535" y="544"/>
                    </a:lnTo>
                    <a:lnTo>
                      <a:pt x="544" y="535"/>
                    </a:lnTo>
                    <a:lnTo>
                      <a:pt x="549" y="526"/>
                    </a:lnTo>
                    <a:lnTo>
                      <a:pt x="553" y="517"/>
                    </a:lnTo>
                    <a:lnTo>
                      <a:pt x="562" y="522"/>
                    </a:lnTo>
                    <a:lnTo>
                      <a:pt x="567" y="522"/>
                    </a:lnTo>
                    <a:lnTo>
                      <a:pt x="576" y="508"/>
                    </a:lnTo>
                    <a:lnTo>
                      <a:pt x="580" y="522"/>
                    </a:lnTo>
                    <a:lnTo>
                      <a:pt x="585" y="522"/>
                    </a:lnTo>
                    <a:lnTo>
                      <a:pt x="593" y="517"/>
                    </a:lnTo>
                    <a:lnTo>
                      <a:pt x="598" y="508"/>
                    </a:lnTo>
                    <a:lnTo>
                      <a:pt x="602" y="508"/>
                    </a:lnTo>
                    <a:lnTo>
                      <a:pt x="611" y="508"/>
                    </a:lnTo>
                    <a:lnTo>
                      <a:pt x="616" y="513"/>
                    </a:lnTo>
                    <a:lnTo>
                      <a:pt x="625" y="531"/>
                    </a:lnTo>
                    <a:lnTo>
                      <a:pt x="629" y="553"/>
                    </a:lnTo>
                    <a:lnTo>
                      <a:pt x="634" y="558"/>
                    </a:lnTo>
                    <a:lnTo>
                      <a:pt x="643" y="558"/>
                    </a:lnTo>
                    <a:lnTo>
                      <a:pt x="647" y="558"/>
                    </a:lnTo>
                    <a:lnTo>
                      <a:pt x="651" y="549"/>
                    </a:lnTo>
                    <a:lnTo>
                      <a:pt x="660" y="544"/>
                    </a:lnTo>
                    <a:lnTo>
                      <a:pt x="665" y="553"/>
                    </a:lnTo>
                    <a:lnTo>
                      <a:pt x="674" y="576"/>
                    </a:lnTo>
                    <a:lnTo>
                      <a:pt x="678" y="603"/>
                    </a:lnTo>
                    <a:lnTo>
                      <a:pt x="683" y="607"/>
                    </a:lnTo>
                    <a:lnTo>
                      <a:pt x="692" y="612"/>
                    </a:lnTo>
                    <a:lnTo>
                      <a:pt x="696" y="612"/>
                    </a:lnTo>
                    <a:lnTo>
                      <a:pt x="705" y="621"/>
                    </a:lnTo>
                    <a:lnTo>
                      <a:pt x="710" y="607"/>
                    </a:lnTo>
                    <a:lnTo>
                      <a:pt x="714" y="571"/>
                    </a:lnTo>
                    <a:lnTo>
                      <a:pt x="723" y="571"/>
                    </a:lnTo>
                    <a:lnTo>
                      <a:pt x="727" y="571"/>
                    </a:lnTo>
                    <a:lnTo>
                      <a:pt x="732" y="562"/>
                    </a:lnTo>
                    <a:lnTo>
                      <a:pt x="741" y="562"/>
                    </a:lnTo>
                    <a:lnTo>
                      <a:pt x="745" y="562"/>
                    </a:lnTo>
                    <a:lnTo>
                      <a:pt x="754" y="562"/>
                    </a:lnTo>
                    <a:lnTo>
                      <a:pt x="759" y="571"/>
                    </a:lnTo>
                    <a:lnTo>
                      <a:pt x="763" y="576"/>
                    </a:lnTo>
                    <a:lnTo>
                      <a:pt x="772" y="567"/>
                    </a:lnTo>
                    <a:lnTo>
                      <a:pt x="776" y="553"/>
                    </a:lnTo>
                    <a:lnTo>
                      <a:pt x="781" y="544"/>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39" name="Freeform 69"/>
              <p:cNvSpPr>
                <a:spLocks/>
              </p:cNvSpPr>
              <p:nvPr/>
            </p:nvSpPr>
            <p:spPr bwMode="auto">
              <a:xfrm>
                <a:off x="7188229" y="1350957"/>
                <a:ext cx="1239838" cy="1057275"/>
              </a:xfrm>
              <a:custGeom>
                <a:avLst/>
                <a:gdLst>
                  <a:gd name="T0" fmla="*/ 2147483646 w 781"/>
                  <a:gd name="T1" fmla="*/ 2147483646 h 666"/>
                  <a:gd name="T2" fmla="*/ 2147483646 w 781"/>
                  <a:gd name="T3" fmla="*/ 2147483646 h 666"/>
                  <a:gd name="T4" fmla="*/ 2147483646 w 781"/>
                  <a:gd name="T5" fmla="*/ 2147483646 h 666"/>
                  <a:gd name="T6" fmla="*/ 2147483646 w 781"/>
                  <a:gd name="T7" fmla="*/ 2147483646 h 666"/>
                  <a:gd name="T8" fmla="*/ 2147483646 w 781"/>
                  <a:gd name="T9" fmla="*/ 2147483646 h 666"/>
                  <a:gd name="T10" fmla="*/ 2147483646 w 781"/>
                  <a:gd name="T11" fmla="*/ 2147483646 h 666"/>
                  <a:gd name="T12" fmla="*/ 2147483646 w 781"/>
                  <a:gd name="T13" fmla="*/ 2147483646 h 666"/>
                  <a:gd name="T14" fmla="*/ 2147483646 w 781"/>
                  <a:gd name="T15" fmla="*/ 2147483646 h 666"/>
                  <a:gd name="T16" fmla="*/ 2147483646 w 781"/>
                  <a:gd name="T17" fmla="*/ 2147483646 h 666"/>
                  <a:gd name="T18" fmla="*/ 2147483646 w 781"/>
                  <a:gd name="T19" fmla="*/ 2147483646 h 666"/>
                  <a:gd name="T20" fmla="*/ 2147483646 w 781"/>
                  <a:gd name="T21" fmla="*/ 2147483646 h 666"/>
                  <a:gd name="T22" fmla="*/ 2147483646 w 781"/>
                  <a:gd name="T23" fmla="*/ 2147483646 h 666"/>
                  <a:gd name="T24" fmla="*/ 2147483646 w 781"/>
                  <a:gd name="T25" fmla="*/ 0 h 666"/>
                  <a:gd name="T26" fmla="*/ 2147483646 w 781"/>
                  <a:gd name="T27" fmla="*/ 2147483646 h 666"/>
                  <a:gd name="T28" fmla="*/ 2147483646 w 781"/>
                  <a:gd name="T29" fmla="*/ 2147483646 h 666"/>
                  <a:gd name="T30" fmla="*/ 2147483646 w 781"/>
                  <a:gd name="T31" fmla="*/ 2147483646 h 666"/>
                  <a:gd name="T32" fmla="*/ 2147483646 w 781"/>
                  <a:gd name="T33" fmla="*/ 2147483646 h 666"/>
                  <a:gd name="T34" fmla="*/ 2147483646 w 781"/>
                  <a:gd name="T35" fmla="*/ 2147483646 h 666"/>
                  <a:gd name="T36" fmla="*/ 2147483646 w 781"/>
                  <a:gd name="T37" fmla="*/ 2147483646 h 666"/>
                  <a:gd name="T38" fmla="*/ 2147483646 w 781"/>
                  <a:gd name="T39" fmla="*/ 2147483646 h 666"/>
                  <a:gd name="T40" fmla="*/ 2147483646 w 781"/>
                  <a:gd name="T41" fmla="*/ 2147483646 h 666"/>
                  <a:gd name="T42" fmla="*/ 2147483646 w 781"/>
                  <a:gd name="T43" fmla="*/ 2147483646 h 666"/>
                  <a:gd name="T44" fmla="*/ 2147483646 w 781"/>
                  <a:gd name="T45" fmla="*/ 2147483646 h 666"/>
                  <a:gd name="T46" fmla="*/ 2147483646 w 781"/>
                  <a:gd name="T47" fmla="*/ 2147483646 h 666"/>
                  <a:gd name="T48" fmla="*/ 2147483646 w 781"/>
                  <a:gd name="T49" fmla="*/ 2147483646 h 666"/>
                  <a:gd name="T50" fmla="*/ 2147483646 w 781"/>
                  <a:gd name="T51" fmla="*/ 2147483646 h 666"/>
                  <a:gd name="T52" fmla="*/ 2147483646 w 781"/>
                  <a:gd name="T53" fmla="*/ 2147483646 h 666"/>
                  <a:gd name="T54" fmla="*/ 2147483646 w 781"/>
                  <a:gd name="T55" fmla="*/ 2147483646 h 666"/>
                  <a:gd name="T56" fmla="*/ 2147483646 w 781"/>
                  <a:gd name="T57" fmla="*/ 2147483646 h 666"/>
                  <a:gd name="T58" fmla="*/ 2147483646 w 781"/>
                  <a:gd name="T59" fmla="*/ 2147483646 h 666"/>
                  <a:gd name="T60" fmla="*/ 2147483646 w 781"/>
                  <a:gd name="T61" fmla="*/ 2147483646 h 666"/>
                  <a:gd name="T62" fmla="*/ 2147483646 w 781"/>
                  <a:gd name="T63" fmla="*/ 2147483646 h 666"/>
                  <a:gd name="T64" fmla="*/ 2147483646 w 781"/>
                  <a:gd name="T65" fmla="*/ 2147483646 h 666"/>
                  <a:gd name="T66" fmla="*/ 2147483646 w 781"/>
                  <a:gd name="T67" fmla="*/ 2147483646 h 666"/>
                  <a:gd name="T68" fmla="*/ 2147483646 w 781"/>
                  <a:gd name="T69" fmla="*/ 2147483646 h 666"/>
                  <a:gd name="T70" fmla="*/ 2147483646 w 781"/>
                  <a:gd name="T71" fmla="*/ 2147483646 h 666"/>
                  <a:gd name="T72" fmla="*/ 2147483646 w 781"/>
                  <a:gd name="T73" fmla="*/ 2147483646 h 666"/>
                  <a:gd name="T74" fmla="*/ 2147483646 w 781"/>
                  <a:gd name="T75" fmla="*/ 2147483646 h 666"/>
                  <a:gd name="T76" fmla="*/ 2147483646 w 781"/>
                  <a:gd name="T77" fmla="*/ 2147483646 h 666"/>
                  <a:gd name="T78" fmla="*/ 2147483646 w 781"/>
                  <a:gd name="T79" fmla="*/ 2147483646 h 666"/>
                  <a:gd name="T80" fmla="*/ 2147483646 w 781"/>
                  <a:gd name="T81" fmla="*/ 2147483646 h 666"/>
                  <a:gd name="T82" fmla="*/ 2147483646 w 781"/>
                  <a:gd name="T83" fmla="*/ 2147483646 h 6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66"/>
                  <a:gd name="T128" fmla="*/ 781 w 781"/>
                  <a:gd name="T129" fmla="*/ 666 h 6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66">
                    <a:moveTo>
                      <a:pt x="0" y="549"/>
                    </a:moveTo>
                    <a:lnTo>
                      <a:pt x="9" y="549"/>
                    </a:lnTo>
                    <a:lnTo>
                      <a:pt x="13" y="545"/>
                    </a:lnTo>
                    <a:lnTo>
                      <a:pt x="18" y="540"/>
                    </a:lnTo>
                    <a:lnTo>
                      <a:pt x="27" y="540"/>
                    </a:lnTo>
                    <a:lnTo>
                      <a:pt x="31" y="540"/>
                    </a:lnTo>
                    <a:lnTo>
                      <a:pt x="36" y="545"/>
                    </a:lnTo>
                    <a:lnTo>
                      <a:pt x="45" y="554"/>
                    </a:lnTo>
                    <a:lnTo>
                      <a:pt x="49" y="567"/>
                    </a:lnTo>
                    <a:lnTo>
                      <a:pt x="58" y="576"/>
                    </a:lnTo>
                    <a:lnTo>
                      <a:pt x="62" y="576"/>
                    </a:lnTo>
                    <a:lnTo>
                      <a:pt x="67" y="567"/>
                    </a:lnTo>
                    <a:lnTo>
                      <a:pt x="76" y="549"/>
                    </a:lnTo>
                    <a:lnTo>
                      <a:pt x="80" y="536"/>
                    </a:lnTo>
                    <a:lnTo>
                      <a:pt x="89" y="527"/>
                    </a:lnTo>
                    <a:lnTo>
                      <a:pt x="94" y="522"/>
                    </a:lnTo>
                    <a:lnTo>
                      <a:pt x="98" y="527"/>
                    </a:lnTo>
                    <a:lnTo>
                      <a:pt x="107" y="513"/>
                    </a:lnTo>
                    <a:lnTo>
                      <a:pt x="111" y="509"/>
                    </a:lnTo>
                    <a:lnTo>
                      <a:pt x="116" y="504"/>
                    </a:lnTo>
                    <a:lnTo>
                      <a:pt x="125" y="500"/>
                    </a:lnTo>
                    <a:lnTo>
                      <a:pt x="129" y="509"/>
                    </a:lnTo>
                    <a:lnTo>
                      <a:pt x="138" y="513"/>
                    </a:lnTo>
                    <a:lnTo>
                      <a:pt x="143" y="513"/>
                    </a:lnTo>
                    <a:lnTo>
                      <a:pt x="147" y="509"/>
                    </a:lnTo>
                    <a:lnTo>
                      <a:pt x="156" y="500"/>
                    </a:lnTo>
                    <a:lnTo>
                      <a:pt x="161" y="486"/>
                    </a:lnTo>
                    <a:lnTo>
                      <a:pt x="165" y="482"/>
                    </a:lnTo>
                    <a:lnTo>
                      <a:pt x="174" y="486"/>
                    </a:lnTo>
                    <a:lnTo>
                      <a:pt x="178" y="495"/>
                    </a:lnTo>
                    <a:lnTo>
                      <a:pt x="187" y="509"/>
                    </a:lnTo>
                    <a:lnTo>
                      <a:pt x="192" y="527"/>
                    </a:lnTo>
                    <a:lnTo>
                      <a:pt x="196" y="477"/>
                    </a:lnTo>
                    <a:lnTo>
                      <a:pt x="205" y="356"/>
                    </a:lnTo>
                    <a:lnTo>
                      <a:pt x="210" y="234"/>
                    </a:lnTo>
                    <a:lnTo>
                      <a:pt x="214" y="126"/>
                    </a:lnTo>
                    <a:lnTo>
                      <a:pt x="223" y="63"/>
                    </a:lnTo>
                    <a:lnTo>
                      <a:pt x="228" y="18"/>
                    </a:lnTo>
                    <a:lnTo>
                      <a:pt x="236" y="0"/>
                    </a:lnTo>
                    <a:lnTo>
                      <a:pt x="241" y="5"/>
                    </a:lnTo>
                    <a:lnTo>
                      <a:pt x="245" y="27"/>
                    </a:lnTo>
                    <a:lnTo>
                      <a:pt x="254" y="68"/>
                    </a:lnTo>
                    <a:lnTo>
                      <a:pt x="259" y="113"/>
                    </a:lnTo>
                    <a:lnTo>
                      <a:pt x="268" y="158"/>
                    </a:lnTo>
                    <a:lnTo>
                      <a:pt x="272" y="189"/>
                    </a:lnTo>
                    <a:lnTo>
                      <a:pt x="277" y="207"/>
                    </a:lnTo>
                    <a:lnTo>
                      <a:pt x="286" y="225"/>
                    </a:lnTo>
                    <a:lnTo>
                      <a:pt x="290" y="257"/>
                    </a:lnTo>
                    <a:lnTo>
                      <a:pt x="294" y="279"/>
                    </a:lnTo>
                    <a:lnTo>
                      <a:pt x="303" y="297"/>
                    </a:lnTo>
                    <a:lnTo>
                      <a:pt x="308" y="365"/>
                    </a:lnTo>
                    <a:lnTo>
                      <a:pt x="317" y="473"/>
                    </a:lnTo>
                    <a:lnTo>
                      <a:pt x="321" y="545"/>
                    </a:lnTo>
                    <a:lnTo>
                      <a:pt x="326" y="590"/>
                    </a:lnTo>
                    <a:lnTo>
                      <a:pt x="335" y="621"/>
                    </a:lnTo>
                    <a:lnTo>
                      <a:pt x="339" y="630"/>
                    </a:lnTo>
                    <a:lnTo>
                      <a:pt x="344" y="635"/>
                    </a:lnTo>
                    <a:lnTo>
                      <a:pt x="352" y="644"/>
                    </a:lnTo>
                    <a:lnTo>
                      <a:pt x="357" y="653"/>
                    </a:lnTo>
                    <a:lnTo>
                      <a:pt x="366" y="657"/>
                    </a:lnTo>
                    <a:lnTo>
                      <a:pt x="370" y="666"/>
                    </a:lnTo>
                    <a:lnTo>
                      <a:pt x="375" y="653"/>
                    </a:lnTo>
                    <a:lnTo>
                      <a:pt x="384" y="635"/>
                    </a:lnTo>
                    <a:lnTo>
                      <a:pt x="388" y="617"/>
                    </a:lnTo>
                    <a:lnTo>
                      <a:pt x="397" y="617"/>
                    </a:lnTo>
                    <a:lnTo>
                      <a:pt x="402" y="612"/>
                    </a:lnTo>
                    <a:lnTo>
                      <a:pt x="406" y="608"/>
                    </a:lnTo>
                    <a:lnTo>
                      <a:pt x="415" y="612"/>
                    </a:lnTo>
                    <a:lnTo>
                      <a:pt x="419" y="608"/>
                    </a:lnTo>
                    <a:lnTo>
                      <a:pt x="424" y="608"/>
                    </a:lnTo>
                    <a:lnTo>
                      <a:pt x="433" y="603"/>
                    </a:lnTo>
                    <a:lnTo>
                      <a:pt x="437" y="581"/>
                    </a:lnTo>
                    <a:lnTo>
                      <a:pt x="446" y="554"/>
                    </a:lnTo>
                    <a:lnTo>
                      <a:pt x="451" y="545"/>
                    </a:lnTo>
                    <a:lnTo>
                      <a:pt x="455" y="549"/>
                    </a:lnTo>
                    <a:lnTo>
                      <a:pt x="464" y="567"/>
                    </a:lnTo>
                    <a:lnTo>
                      <a:pt x="469" y="572"/>
                    </a:lnTo>
                    <a:lnTo>
                      <a:pt x="473" y="567"/>
                    </a:lnTo>
                    <a:lnTo>
                      <a:pt x="482" y="563"/>
                    </a:lnTo>
                    <a:lnTo>
                      <a:pt x="486" y="563"/>
                    </a:lnTo>
                    <a:lnTo>
                      <a:pt x="495" y="554"/>
                    </a:lnTo>
                    <a:lnTo>
                      <a:pt x="500" y="549"/>
                    </a:lnTo>
                    <a:lnTo>
                      <a:pt x="504" y="540"/>
                    </a:lnTo>
                    <a:lnTo>
                      <a:pt x="513" y="536"/>
                    </a:lnTo>
                    <a:lnTo>
                      <a:pt x="518" y="531"/>
                    </a:lnTo>
                    <a:lnTo>
                      <a:pt x="522" y="531"/>
                    </a:lnTo>
                    <a:lnTo>
                      <a:pt x="531" y="527"/>
                    </a:lnTo>
                    <a:lnTo>
                      <a:pt x="535" y="522"/>
                    </a:lnTo>
                    <a:lnTo>
                      <a:pt x="544" y="504"/>
                    </a:lnTo>
                    <a:lnTo>
                      <a:pt x="549" y="495"/>
                    </a:lnTo>
                    <a:lnTo>
                      <a:pt x="553" y="495"/>
                    </a:lnTo>
                    <a:lnTo>
                      <a:pt x="562" y="486"/>
                    </a:lnTo>
                    <a:lnTo>
                      <a:pt x="567" y="477"/>
                    </a:lnTo>
                    <a:lnTo>
                      <a:pt x="576" y="477"/>
                    </a:lnTo>
                    <a:lnTo>
                      <a:pt x="580" y="486"/>
                    </a:lnTo>
                    <a:lnTo>
                      <a:pt x="585" y="504"/>
                    </a:lnTo>
                    <a:lnTo>
                      <a:pt x="593" y="509"/>
                    </a:lnTo>
                    <a:lnTo>
                      <a:pt x="598" y="509"/>
                    </a:lnTo>
                    <a:lnTo>
                      <a:pt x="602" y="518"/>
                    </a:lnTo>
                    <a:lnTo>
                      <a:pt x="611" y="518"/>
                    </a:lnTo>
                    <a:lnTo>
                      <a:pt x="616" y="513"/>
                    </a:lnTo>
                    <a:lnTo>
                      <a:pt x="625" y="513"/>
                    </a:lnTo>
                    <a:lnTo>
                      <a:pt x="629" y="504"/>
                    </a:lnTo>
                    <a:lnTo>
                      <a:pt x="634" y="486"/>
                    </a:lnTo>
                    <a:lnTo>
                      <a:pt x="643" y="482"/>
                    </a:lnTo>
                    <a:lnTo>
                      <a:pt x="647" y="491"/>
                    </a:lnTo>
                    <a:lnTo>
                      <a:pt x="651" y="504"/>
                    </a:lnTo>
                    <a:lnTo>
                      <a:pt x="660" y="513"/>
                    </a:lnTo>
                    <a:lnTo>
                      <a:pt x="665" y="536"/>
                    </a:lnTo>
                    <a:lnTo>
                      <a:pt x="674" y="554"/>
                    </a:lnTo>
                    <a:lnTo>
                      <a:pt x="678" y="563"/>
                    </a:lnTo>
                    <a:lnTo>
                      <a:pt x="683" y="572"/>
                    </a:lnTo>
                    <a:lnTo>
                      <a:pt x="692" y="572"/>
                    </a:lnTo>
                    <a:lnTo>
                      <a:pt x="696" y="563"/>
                    </a:lnTo>
                    <a:lnTo>
                      <a:pt x="705" y="549"/>
                    </a:lnTo>
                    <a:lnTo>
                      <a:pt x="710" y="531"/>
                    </a:lnTo>
                    <a:lnTo>
                      <a:pt x="714" y="531"/>
                    </a:lnTo>
                    <a:lnTo>
                      <a:pt x="723" y="536"/>
                    </a:lnTo>
                    <a:lnTo>
                      <a:pt x="727" y="531"/>
                    </a:lnTo>
                    <a:lnTo>
                      <a:pt x="732" y="527"/>
                    </a:lnTo>
                    <a:lnTo>
                      <a:pt x="741" y="522"/>
                    </a:lnTo>
                    <a:lnTo>
                      <a:pt x="745" y="518"/>
                    </a:lnTo>
                    <a:lnTo>
                      <a:pt x="754" y="513"/>
                    </a:lnTo>
                    <a:lnTo>
                      <a:pt x="759" y="522"/>
                    </a:lnTo>
                    <a:lnTo>
                      <a:pt x="763" y="527"/>
                    </a:lnTo>
                    <a:lnTo>
                      <a:pt x="772" y="531"/>
                    </a:lnTo>
                    <a:lnTo>
                      <a:pt x="776" y="536"/>
                    </a:lnTo>
                    <a:lnTo>
                      <a:pt x="781" y="531"/>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0" name="Freeform 70"/>
              <p:cNvSpPr>
                <a:spLocks/>
              </p:cNvSpPr>
              <p:nvPr/>
            </p:nvSpPr>
            <p:spPr bwMode="auto">
              <a:xfrm>
                <a:off x="7188229" y="1344607"/>
                <a:ext cx="1239838" cy="1035050"/>
              </a:xfrm>
              <a:custGeom>
                <a:avLst/>
                <a:gdLst>
                  <a:gd name="T0" fmla="*/ 2147483646 w 781"/>
                  <a:gd name="T1" fmla="*/ 2147483646 h 652"/>
                  <a:gd name="T2" fmla="*/ 2147483646 w 781"/>
                  <a:gd name="T3" fmla="*/ 2147483646 h 652"/>
                  <a:gd name="T4" fmla="*/ 2147483646 w 781"/>
                  <a:gd name="T5" fmla="*/ 2147483646 h 652"/>
                  <a:gd name="T6" fmla="*/ 2147483646 w 781"/>
                  <a:gd name="T7" fmla="*/ 2147483646 h 652"/>
                  <a:gd name="T8" fmla="*/ 2147483646 w 781"/>
                  <a:gd name="T9" fmla="*/ 2147483646 h 652"/>
                  <a:gd name="T10" fmla="*/ 2147483646 w 781"/>
                  <a:gd name="T11" fmla="*/ 2147483646 h 652"/>
                  <a:gd name="T12" fmla="*/ 2147483646 w 781"/>
                  <a:gd name="T13" fmla="*/ 2147483646 h 652"/>
                  <a:gd name="T14" fmla="*/ 2147483646 w 781"/>
                  <a:gd name="T15" fmla="*/ 2147483646 h 652"/>
                  <a:gd name="T16" fmla="*/ 2147483646 w 781"/>
                  <a:gd name="T17" fmla="*/ 2147483646 h 652"/>
                  <a:gd name="T18" fmla="*/ 2147483646 w 781"/>
                  <a:gd name="T19" fmla="*/ 2147483646 h 652"/>
                  <a:gd name="T20" fmla="*/ 2147483646 w 781"/>
                  <a:gd name="T21" fmla="*/ 2147483646 h 652"/>
                  <a:gd name="T22" fmla="*/ 2147483646 w 781"/>
                  <a:gd name="T23" fmla="*/ 2147483646 h 652"/>
                  <a:gd name="T24" fmla="*/ 2147483646 w 781"/>
                  <a:gd name="T25" fmla="*/ 0 h 652"/>
                  <a:gd name="T26" fmla="*/ 2147483646 w 781"/>
                  <a:gd name="T27" fmla="*/ 2147483646 h 652"/>
                  <a:gd name="T28" fmla="*/ 2147483646 w 781"/>
                  <a:gd name="T29" fmla="*/ 2147483646 h 652"/>
                  <a:gd name="T30" fmla="*/ 2147483646 w 781"/>
                  <a:gd name="T31" fmla="*/ 2147483646 h 652"/>
                  <a:gd name="T32" fmla="*/ 2147483646 w 781"/>
                  <a:gd name="T33" fmla="*/ 2147483646 h 652"/>
                  <a:gd name="T34" fmla="*/ 2147483646 w 781"/>
                  <a:gd name="T35" fmla="*/ 2147483646 h 652"/>
                  <a:gd name="T36" fmla="*/ 2147483646 w 781"/>
                  <a:gd name="T37" fmla="*/ 2147483646 h 652"/>
                  <a:gd name="T38" fmla="*/ 2147483646 w 781"/>
                  <a:gd name="T39" fmla="*/ 2147483646 h 652"/>
                  <a:gd name="T40" fmla="*/ 2147483646 w 781"/>
                  <a:gd name="T41" fmla="*/ 2147483646 h 652"/>
                  <a:gd name="T42" fmla="*/ 2147483646 w 781"/>
                  <a:gd name="T43" fmla="*/ 2147483646 h 652"/>
                  <a:gd name="T44" fmla="*/ 2147483646 w 781"/>
                  <a:gd name="T45" fmla="*/ 2147483646 h 652"/>
                  <a:gd name="T46" fmla="*/ 2147483646 w 781"/>
                  <a:gd name="T47" fmla="*/ 2147483646 h 652"/>
                  <a:gd name="T48" fmla="*/ 2147483646 w 781"/>
                  <a:gd name="T49" fmla="*/ 2147483646 h 652"/>
                  <a:gd name="T50" fmla="*/ 2147483646 w 781"/>
                  <a:gd name="T51" fmla="*/ 2147483646 h 652"/>
                  <a:gd name="T52" fmla="*/ 2147483646 w 781"/>
                  <a:gd name="T53" fmla="*/ 2147483646 h 652"/>
                  <a:gd name="T54" fmla="*/ 2147483646 w 781"/>
                  <a:gd name="T55" fmla="*/ 2147483646 h 652"/>
                  <a:gd name="T56" fmla="*/ 2147483646 w 781"/>
                  <a:gd name="T57" fmla="*/ 2147483646 h 652"/>
                  <a:gd name="T58" fmla="*/ 2147483646 w 781"/>
                  <a:gd name="T59" fmla="*/ 2147483646 h 652"/>
                  <a:gd name="T60" fmla="*/ 2147483646 w 781"/>
                  <a:gd name="T61" fmla="*/ 2147483646 h 652"/>
                  <a:gd name="T62" fmla="*/ 2147483646 w 781"/>
                  <a:gd name="T63" fmla="*/ 2147483646 h 652"/>
                  <a:gd name="T64" fmla="*/ 2147483646 w 781"/>
                  <a:gd name="T65" fmla="*/ 2147483646 h 652"/>
                  <a:gd name="T66" fmla="*/ 2147483646 w 781"/>
                  <a:gd name="T67" fmla="*/ 2147483646 h 652"/>
                  <a:gd name="T68" fmla="*/ 2147483646 w 781"/>
                  <a:gd name="T69" fmla="*/ 2147483646 h 652"/>
                  <a:gd name="T70" fmla="*/ 2147483646 w 781"/>
                  <a:gd name="T71" fmla="*/ 2147483646 h 652"/>
                  <a:gd name="T72" fmla="*/ 2147483646 w 781"/>
                  <a:gd name="T73" fmla="*/ 2147483646 h 652"/>
                  <a:gd name="T74" fmla="*/ 2147483646 w 781"/>
                  <a:gd name="T75" fmla="*/ 2147483646 h 652"/>
                  <a:gd name="T76" fmla="*/ 2147483646 w 781"/>
                  <a:gd name="T77" fmla="*/ 2147483646 h 652"/>
                  <a:gd name="T78" fmla="*/ 2147483646 w 781"/>
                  <a:gd name="T79" fmla="*/ 2147483646 h 652"/>
                  <a:gd name="T80" fmla="*/ 2147483646 w 781"/>
                  <a:gd name="T81" fmla="*/ 2147483646 h 652"/>
                  <a:gd name="T82" fmla="*/ 2147483646 w 781"/>
                  <a:gd name="T83" fmla="*/ 2147483646 h 6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2"/>
                  <a:gd name="T128" fmla="*/ 781 w 781"/>
                  <a:gd name="T129" fmla="*/ 652 h 6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2">
                    <a:moveTo>
                      <a:pt x="0" y="517"/>
                    </a:moveTo>
                    <a:lnTo>
                      <a:pt x="9" y="517"/>
                    </a:lnTo>
                    <a:lnTo>
                      <a:pt x="13" y="535"/>
                    </a:lnTo>
                    <a:lnTo>
                      <a:pt x="18" y="544"/>
                    </a:lnTo>
                    <a:lnTo>
                      <a:pt x="27" y="531"/>
                    </a:lnTo>
                    <a:lnTo>
                      <a:pt x="31" y="508"/>
                    </a:lnTo>
                    <a:lnTo>
                      <a:pt x="36" y="499"/>
                    </a:lnTo>
                    <a:lnTo>
                      <a:pt x="45" y="499"/>
                    </a:lnTo>
                    <a:lnTo>
                      <a:pt x="49" y="499"/>
                    </a:lnTo>
                    <a:lnTo>
                      <a:pt x="58" y="508"/>
                    </a:lnTo>
                    <a:lnTo>
                      <a:pt x="62" y="508"/>
                    </a:lnTo>
                    <a:lnTo>
                      <a:pt x="67" y="517"/>
                    </a:lnTo>
                    <a:lnTo>
                      <a:pt x="76" y="522"/>
                    </a:lnTo>
                    <a:lnTo>
                      <a:pt x="80" y="526"/>
                    </a:lnTo>
                    <a:lnTo>
                      <a:pt x="89" y="526"/>
                    </a:lnTo>
                    <a:lnTo>
                      <a:pt x="94" y="553"/>
                    </a:lnTo>
                    <a:lnTo>
                      <a:pt x="98" y="571"/>
                    </a:lnTo>
                    <a:lnTo>
                      <a:pt x="107" y="567"/>
                    </a:lnTo>
                    <a:lnTo>
                      <a:pt x="111" y="553"/>
                    </a:lnTo>
                    <a:lnTo>
                      <a:pt x="116" y="562"/>
                    </a:lnTo>
                    <a:lnTo>
                      <a:pt x="125" y="558"/>
                    </a:lnTo>
                    <a:lnTo>
                      <a:pt x="129" y="540"/>
                    </a:lnTo>
                    <a:lnTo>
                      <a:pt x="138" y="526"/>
                    </a:lnTo>
                    <a:lnTo>
                      <a:pt x="143" y="522"/>
                    </a:lnTo>
                    <a:lnTo>
                      <a:pt x="147" y="495"/>
                    </a:lnTo>
                    <a:lnTo>
                      <a:pt x="156" y="477"/>
                    </a:lnTo>
                    <a:lnTo>
                      <a:pt x="161" y="481"/>
                    </a:lnTo>
                    <a:lnTo>
                      <a:pt x="165" y="490"/>
                    </a:lnTo>
                    <a:lnTo>
                      <a:pt x="174" y="490"/>
                    </a:lnTo>
                    <a:lnTo>
                      <a:pt x="178" y="499"/>
                    </a:lnTo>
                    <a:lnTo>
                      <a:pt x="187" y="508"/>
                    </a:lnTo>
                    <a:lnTo>
                      <a:pt x="192" y="522"/>
                    </a:lnTo>
                    <a:lnTo>
                      <a:pt x="196" y="486"/>
                    </a:lnTo>
                    <a:lnTo>
                      <a:pt x="205" y="369"/>
                    </a:lnTo>
                    <a:lnTo>
                      <a:pt x="210" y="256"/>
                    </a:lnTo>
                    <a:lnTo>
                      <a:pt x="214" y="166"/>
                    </a:lnTo>
                    <a:lnTo>
                      <a:pt x="223" y="90"/>
                    </a:lnTo>
                    <a:lnTo>
                      <a:pt x="228" y="31"/>
                    </a:lnTo>
                    <a:lnTo>
                      <a:pt x="236" y="0"/>
                    </a:lnTo>
                    <a:lnTo>
                      <a:pt x="241" y="4"/>
                    </a:lnTo>
                    <a:lnTo>
                      <a:pt x="245" y="36"/>
                    </a:lnTo>
                    <a:lnTo>
                      <a:pt x="254" y="85"/>
                    </a:lnTo>
                    <a:lnTo>
                      <a:pt x="259" y="117"/>
                    </a:lnTo>
                    <a:lnTo>
                      <a:pt x="268" y="135"/>
                    </a:lnTo>
                    <a:lnTo>
                      <a:pt x="272" y="157"/>
                    </a:lnTo>
                    <a:lnTo>
                      <a:pt x="277" y="180"/>
                    </a:lnTo>
                    <a:lnTo>
                      <a:pt x="286" y="207"/>
                    </a:lnTo>
                    <a:lnTo>
                      <a:pt x="290" y="243"/>
                    </a:lnTo>
                    <a:lnTo>
                      <a:pt x="294" y="288"/>
                    </a:lnTo>
                    <a:lnTo>
                      <a:pt x="303" y="315"/>
                    </a:lnTo>
                    <a:lnTo>
                      <a:pt x="308" y="391"/>
                    </a:lnTo>
                    <a:lnTo>
                      <a:pt x="317" y="504"/>
                    </a:lnTo>
                    <a:lnTo>
                      <a:pt x="321" y="571"/>
                    </a:lnTo>
                    <a:lnTo>
                      <a:pt x="326" y="616"/>
                    </a:lnTo>
                    <a:lnTo>
                      <a:pt x="335" y="639"/>
                    </a:lnTo>
                    <a:lnTo>
                      <a:pt x="339" y="639"/>
                    </a:lnTo>
                    <a:lnTo>
                      <a:pt x="344" y="634"/>
                    </a:lnTo>
                    <a:lnTo>
                      <a:pt x="352" y="648"/>
                    </a:lnTo>
                    <a:lnTo>
                      <a:pt x="357" y="643"/>
                    </a:lnTo>
                    <a:lnTo>
                      <a:pt x="366" y="643"/>
                    </a:lnTo>
                    <a:lnTo>
                      <a:pt x="370" y="652"/>
                    </a:lnTo>
                    <a:lnTo>
                      <a:pt x="375" y="652"/>
                    </a:lnTo>
                    <a:lnTo>
                      <a:pt x="384" y="643"/>
                    </a:lnTo>
                    <a:lnTo>
                      <a:pt x="388" y="625"/>
                    </a:lnTo>
                    <a:lnTo>
                      <a:pt x="397" y="616"/>
                    </a:lnTo>
                    <a:lnTo>
                      <a:pt x="402" y="607"/>
                    </a:lnTo>
                    <a:lnTo>
                      <a:pt x="406" y="585"/>
                    </a:lnTo>
                    <a:lnTo>
                      <a:pt x="415" y="576"/>
                    </a:lnTo>
                    <a:lnTo>
                      <a:pt x="419" y="562"/>
                    </a:lnTo>
                    <a:lnTo>
                      <a:pt x="424" y="562"/>
                    </a:lnTo>
                    <a:lnTo>
                      <a:pt x="433" y="567"/>
                    </a:lnTo>
                    <a:lnTo>
                      <a:pt x="437" y="576"/>
                    </a:lnTo>
                    <a:lnTo>
                      <a:pt x="446" y="585"/>
                    </a:lnTo>
                    <a:lnTo>
                      <a:pt x="451" y="585"/>
                    </a:lnTo>
                    <a:lnTo>
                      <a:pt x="455" y="585"/>
                    </a:lnTo>
                    <a:lnTo>
                      <a:pt x="464" y="580"/>
                    </a:lnTo>
                    <a:lnTo>
                      <a:pt x="469" y="580"/>
                    </a:lnTo>
                    <a:lnTo>
                      <a:pt x="473" y="558"/>
                    </a:lnTo>
                    <a:lnTo>
                      <a:pt x="482" y="540"/>
                    </a:lnTo>
                    <a:lnTo>
                      <a:pt x="486" y="526"/>
                    </a:lnTo>
                    <a:lnTo>
                      <a:pt x="495" y="531"/>
                    </a:lnTo>
                    <a:lnTo>
                      <a:pt x="500" y="513"/>
                    </a:lnTo>
                    <a:lnTo>
                      <a:pt x="504" y="490"/>
                    </a:lnTo>
                    <a:lnTo>
                      <a:pt x="513" y="481"/>
                    </a:lnTo>
                    <a:lnTo>
                      <a:pt x="518" y="481"/>
                    </a:lnTo>
                    <a:lnTo>
                      <a:pt x="522" y="486"/>
                    </a:lnTo>
                    <a:lnTo>
                      <a:pt x="531" y="499"/>
                    </a:lnTo>
                    <a:lnTo>
                      <a:pt x="535" y="504"/>
                    </a:lnTo>
                    <a:lnTo>
                      <a:pt x="544" y="499"/>
                    </a:lnTo>
                    <a:lnTo>
                      <a:pt x="549" y="490"/>
                    </a:lnTo>
                    <a:lnTo>
                      <a:pt x="553" y="490"/>
                    </a:lnTo>
                    <a:lnTo>
                      <a:pt x="562" y="495"/>
                    </a:lnTo>
                    <a:lnTo>
                      <a:pt x="567" y="499"/>
                    </a:lnTo>
                    <a:lnTo>
                      <a:pt x="576" y="490"/>
                    </a:lnTo>
                    <a:lnTo>
                      <a:pt x="580" y="486"/>
                    </a:lnTo>
                    <a:lnTo>
                      <a:pt x="585" y="490"/>
                    </a:lnTo>
                    <a:lnTo>
                      <a:pt x="593" y="513"/>
                    </a:lnTo>
                    <a:lnTo>
                      <a:pt x="598" y="531"/>
                    </a:lnTo>
                    <a:lnTo>
                      <a:pt x="602" y="535"/>
                    </a:lnTo>
                    <a:lnTo>
                      <a:pt x="611" y="531"/>
                    </a:lnTo>
                    <a:lnTo>
                      <a:pt x="616" y="522"/>
                    </a:lnTo>
                    <a:lnTo>
                      <a:pt x="625" y="522"/>
                    </a:lnTo>
                    <a:lnTo>
                      <a:pt x="629" y="531"/>
                    </a:lnTo>
                    <a:lnTo>
                      <a:pt x="634" y="544"/>
                    </a:lnTo>
                    <a:lnTo>
                      <a:pt x="643" y="558"/>
                    </a:lnTo>
                    <a:lnTo>
                      <a:pt x="647" y="567"/>
                    </a:lnTo>
                    <a:lnTo>
                      <a:pt x="651" y="567"/>
                    </a:lnTo>
                    <a:lnTo>
                      <a:pt x="660" y="562"/>
                    </a:lnTo>
                    <a:lnTo>
                      <a:pt x="665" y="558"/>
                    </a:lnTo>
                    <a:lnTo>
                      <a:pt x="674" y="571"/>
                    </a:lnTo>
                    <a:lnTo>
                      <a:pt x="678" y="576"/>
                    </a:lnTo>
                    <a:lnTo>
                      <a:pt x="683" y="562"/>
                    </a:lnTo>
                    <a:lnTo>
                      <a:pt x="692" y="544"/>
                    </a:lnTo>
                    <a:lnTo>
                      <a:pt x="696" y="540"/>
                    </a:lnTo>
                    <a:lnTo>
                      <a:pt x="705" y="535"/>
                    </a:lnTo>
                    <a:lnTo>
                      <a:pt x="710" y="544"/>
                    </a:lnTo>
                    <a:lnTo>
                      <a:pt x="714" y="549"/>
                    </a:lnTo>
                    <a:lnTo>
                      <a:pt x="723" y="553"/>
                    </a:lnTo>
                    <a:lnTo>
                      <a:pt x="727" y="544"/>
                    </a:lnTo>
                    <a:lnTo>
                      <a:pt x="732" y="535"/>
                    </a:lnTo>
                    <a:lnTo>
                      <a:pt x="741" y="522"/>
                    </a:lnTo>
                    <a:lnTo>
                      <a:pt x="745" y="517"/>
                    </a:lnTo>
                    <a:lnTo>
                      <a:pt x="754" y="522"/>
                    </a:lnTo>
                    <a:lnTo>
                      <a:pt x="759" y="531"/>
                    </a:lnTo>
                    <a:lnTo>
                      <a:pt x="763" y="540"/>
                    </a:lnTo>
                    <a:lnTo>
                      <a:pt x="772" y="540"/>
                    </a:lnTo>
                    <a:lnTo>
                      <a:pt x="776" y="540"/>
                    </a:lnTo>
                    <a:lnTo>
                      <a:pt x="781" y="531"/>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1" name="Freeform 71"/>
              <p:cNvSpPr>
                <a:spLocks/>
              </p:cNvSpPr>
              <p:nvPr/>
            </p:nvSpPr>
            <p:spPr bwMode="auto">
              <a:xfrm>
                <a:off x="7188229" y="1373182"/>
                <a:ext cx="1239838" cy="985838"/>
              </a:xfrm>
              <a:custGeom>
                <a:avLst/>
                <a:gdLst>
                  <a:gd name="T0" fmla="*/ 2147483646 w 781"/>
                  <a:gd name="T1" fmla="*/ 2147483646 h 621"/>
                  <a:gd name="T2" fmla="*/ 2147483646 w 781"/>
                  <a:gd name="T3" fmla="*/ 2147483646 h 621"/>
                  <a:gd name="T4" fmla="*/ 2147483646 w 781"/>
                  <a:gd name="T5" fmla="*/ 2147483646 h 621"/>
                  <a:gd name="T6" fmla="*/ 2147483646 w 781"/>
                  <a:gd name="T7" fmla="*/ 2147483646 h 621"/>
                  <a:gd name="T8" fmla="*/ 2147483646 w 781"/>
                  <a:gd name="T9" fmla="*/ 2147483646 h 621"/>
                  <a:gd name="T10" fmla="*/ 2147483646 w 781"/>
                  <a:gd name="T11" fmla="*/ 2147483646 h 621"/>
                  <a:gd name="T12" fmla="*/ 2147483646 w 781"/>
                  <a:gd name="T13" fmla="*/ 2147483646 h 621"/>
                  <a:gd name="T14" fmla="*/ 2147483646 w 781"/>
                  <a:gd name="T15" fmla="*/ 2147483646 h 621"/>
                  <a:gd name="T16" fmla="*/ 2147483646 w 781"/>
                  <a:gd name="T17" fmla="*/ 2147483646 h 621"/>
                  <a:gd name="T18" fmla="*/ 2147483646 w 781"/>
                  <a:gd name="T19" fmla="*/ 2147483646 h 621"/>
                  <a:gd name="T20" fmla="*/ 2147483646 w 781"/>
                  <a:gd name="T21" fmla="*/ 2147483646 h 621"/>
                  <a:gd name="T22" fmla="*/ 2147483646 w 781"/>
                  <a:gd name="T23" fmla="*/ 2147483646 h 621"/>
                  <a:gd name="T24" fmla="*/ 2147483646 w 781"/>
                  <a:gd name="T25" fmla="*/ 0 h 621"/>
                  <a:gd name="T26" fmla="*/ 2147483646 w 781"/>
                  <a:gd name="T27" fmla="*/ 2147483646 h 621"/>
                  <a:gd name="T28" fmla="*/ 2147483646 w 781"/>
                  <a:gd name="T29" fmla="*/ 2147483646 h 621"/>
                  <a:gd name="T30" fmla="*/ 2147483646 w 781"/>
                  <a:gd name="T31" fmla="*/ 2147483646 h 621"/>
                  <a:gd name="T32" fmla="*/ 2147483646 w 781"/>
                  <a:gd name="T33" fmla="*/ 2147483646 h 621"/>
                  <a:gd name="T34" fmla="*/ 2147483646 w 781"/>
                  <a:gd name="T35" fmla="*/ 2147483646 h 621"/>
                  <a:gd name="T36" fmla="*/ 2147483646 w 781"/>
                  <a:gd name="T37" fmla="*/ 2147483646 h 621"/>
                  <a:gd name="T38" fmla="*/ 2147483646 w 781"/>
                  <a:gd name="T39" fmla="*/ 2147483646 h 621"/>
                  <a:gd name="T40" fmla="*/ 2147483646 w 781"/>
                  <a:gd name="T41" fmla="*/ 2147483646 h 621"/>
                  <a:gd name="T42" fmla="*/ 2147483646 w 781"/>
                  <a:gd name="T43" fmla="*/ 2147483646 h 621"/>
                  <a:gd name="T44" fmla="*/ 2147483646 w 781"/>
                  <a:gd name="T45" fmla="*/ 2147483646 h 621"/>
                  <a:gd name="T46" fmla="*/ 2147483646 w 781"/>
                  <a:gd name="T47" fmla="*/ 2147483646 h 621"/>
                  <a:gd name="T48" fmla="*/ 2147483646 w 781"/>
                  <a:gd name="T49" fmla="*/ 2147483646 h 621"/>
                  <a:gd name="T50" fmla="*/ 2147483646 w 781"/>
                  <a:gd name="T51" fmla="*/ 2147483646 h 621"/>
                  <a:gd name="T52" fmla="*/ 2147483646 w 781"/>
                  <a:gd name="T53" fmla="*/ 2147483646 h 621"/>
                  <a:gd name="T54" fmla="*/ 2147483646 w 781"/>
                  <a:gd name="T55" fmla="*/ 2147483646 h 621"/>
                  <a:gd name="T56" fmla="*/ 2147483646 w 781"/>
                  <a:gd name="T57" fmla="*/ 2147483646 h 621"/>
                  <a:gd name="T58" fmla="*/ 2147483646 w 781"/>
                  <a:gd name="T59" fmla="*/ 2147483646 h 621"/>
                  <a:gd name="T60" fmla="*/ 2147483646 w 781"/>
                  <a:gd name="T61" fmla="*/ 2147483646 h 621"/>
                  <a:gd name="T62" fmla="*/ 2147483646 w 781"/>
                  <a:gd name="T63" fmla="*/ 2147483646 h 621"/>
                  <a:gd name="T64" fmla="*/ 2147483646 w 781"/>
                  <a:gd name="T65" fmla="*/ 2147483646 h 621"/>
                  <a:gd name="T66" fmla="*/ 2147483646 w 781"/>
                  <a:gd name="T67" fmla="*/ 2147483646 h 621"/>
                  <a:gd name="T68" fmla="*/ 2147483646 w 781"/>
                  <a:gd name="T69" fmla="*/ 2147483646 h 621"/>
                  <a:gd name="T70" fmla="*/ 2147483646 w 781"/>
                  <a:gd name="T71" fmla="*/ 2147483646 h 621"/>
                  <a:gd name="T72" fmla="*/ 2147483646 w 781"/>
                  <a:gd name="T73" fmla="*/ 2147483646 h 621"/>
                  <a:gd name="T74" fmla="*/ 2147483646 w 781"/>
                  <a:gd name="T75" fmla="*/ 2147483646 h 621"/>
                  <a:gd name="T76" fmla="*/ 2147483646 w 781"/>
                  <a:gd name="T77" fmla="*/ 2147483646 h 621"/>
                  <a:gd name="T78" fmla="*/ 2147483646 w 781"/>
                  <a:gd name="T79" fmla="*/ 2147483646 h 621"/>
                  <a:gd name="T80" fmla="*/ 2147483646 w 781"/>
                  <a:gd name="T81" fmla="*/ 2147483646 h 621"/>
                  <a:gd name="T82" fmla="*/ 2147483646 w 781"/>
                  <a:gd name="T83" fmla="*/ 2147483646 h 6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1"/>
                  <a:gd name="T128" fmla="*/ 781 w 781"/>
                  <a:gd name="T129" fmla="*/ 621 h 6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1">
                    <a:moveTo>
                      <a:pt x="0" y="549"/>
                    </a:moveTo>
                    <a:lnTo>
                      <a:pt x="9" y="549"/>
                    </a:lnTo>
                    <a:lnTo>
                      <a:pt x="13" y="562"/>
                    </a:lnTo>
                    <a:lnTo>
                      <a:pt x="18" y="567"/>
                    </a:lnTo>
                    <a:lnTo>
                      <a:pt x="27" y="562"/>
                    </a:lnTo>
                    <a:lnTo>
                      <a:pt x="31" y="553"/>
                    </a:lnTo>
                    <a:lnTo>
                      <a:pt x="36" y="553"/>
                    </a:lnTo>
                    <a:lnTo>
                      <a:pt x="45" y="562"/>
                    </a:lnTo>
                    <a:lnTo>
                      <a:pt x="49" y="571"/>
                    </a:lnTo>
                    <a:lnTo>
                      <a:pt x="58" y="576"/>
                    </a:lnTo>
                    <a:lnTo>
                      <a:pt x="62" y="589"/>
                    </a:lnTo>
                    <a:lnTo>
                      <a:pt x="67" y="603"/>
                    </a:lnTo>
                    <a:lnTo>
                      <a:pt x="76" y="616"/>
                    </a:lnTo>
                    <a:lnTo>
                      <a:pt x="80" y="607"/>
                    </a:lnTo>
                    <a:lnTo>
                      <a:pt x="89" y="607"/>
                    </a:lnTo>
                    <a:lnTo>
                      <a:pt x="94" y="594"/>
                    </a:lnTo>
                    <a:lnTo>
                      <a:pt x="98" y="598"/>
                    </a:lnTo>
                    <a:lnTo>
                      <a:pt x="107" y="603"/>
                    </a:lnTo>
                    <a:lnTo>
                      <a:pt x="111" y="594"/>
                    </a:lnTo>
                    <a:lnTo>
                      <a:pt x="116" y="589"/>
                    </a:lnTo>
                    <a:lnTo>
                      <a:pt x="125" y="580"/>
                    </a:lnTo>
                    <a:lnTo>
                      <a:pt x="129" y="580"/>
                    </a:lnTo>
                    <a:lnTo>
                      <a:pt x="138" y="580"/>
                    </a:lnTo>
                    <a:lnTo>
                      <a:pt x="143" y="585"/>
                    </a:lnTo>
                    <a:lnTo>
                      <a:pt x="147" y="562"/>
                    </a:lnTo>
                    <a:lnTo>
                      <a:pt x="156" y="544"/>
                    </a:lnTo>
                    <a:lnTo>
                      <a:pt x="161" y="544"/>
                    </a:lnTo>
                    <a:lnTo>
                      <a:pt x="165" y="531"/>
                    </a:lnTo>
                    <a:lnTo>
                      <a:pt x="174" y="517"/>
                    </a:lnTo>
                    <a:lnTo>
                      <a:pt x="178" y="504"/>
                    </a:lnTo>
                    <a:lnTo>
                      <a:pt x="187" y="495"/>
                    </a:lnTo>
                    <a:lnTo>
                      <a:pt x="192" y="495"/>
                    </a:lnTo>
                    <a:lnTo>
                      <a:pt x="196" y="423"/>
                    </a:lnTo>
                    <a:lnTo>
                      <a:pt x="205" y="306"/>
                    </a:lnTo>
                    <a:lnTo>
                      <a:pt x="210" y="202"/>
                    </a:lnTo>
                    <a:lnTo>
                      <a:pt x="214" y="112"/>
                    </a:lnTo>
                    <a:lnTo>
                      <a:pt x="223" y="49"/>
                    </a:lnTo>
                    <a:lnTo>
                      <a:pt x="228" y="13"/>
                    </a:lnTo>
                    <a:lnTo>
                      <a:pt x="236" y="0"/>
                    </a:lnTo>
                    <a:lnTo>
                      <a:pt x="241" y="9"/>
                    </a:lnTo>
                    <a:lnTo>
                      <a:pt x="245" y="45"/>
                    </a:lnTo>
                    <a:lnTo>
                      <a:pt x="254" y="85"/>
                    </a:lnTo>
                    <a:lnTo>
                      <a:pt x="259" y="126"/>
                    </a:lnTo>
                    <a:lnTo>
                      <a:pt x="268" y="166"/>
                    </a:lnTo>
                    <a:lnTo>
                      <a:pt x="272" y="193"/>
                    </a:lnTo>
                    <a:lnTo>
                      <a:pt x="277" y="216"/>
                    </a:lnTo>
                    <a:lnTo>
                      <a:pt x="286" y="234"/>
                    </a:lnTo>
                    <a:lnTo>
                      <a:pt x="290" y="261"/>
                    </a:lnTo>
                    <a:lnTo>
                      <a:pt x="294" y="292"/>
                    </a:lnTo>
                    <a:lnTo>
                      <a:pt x="303" y="315"/>
                    </a:lnTo>
                    <a:lnTo>
                      <a:pt x="308" y="391"/>
                    </a:lnTo>
                    <a:lnTo>
                      <a:pt x="317" y="490"/>
                    </a:lnTo>
                    <a:lnTo>
                      <a:pt x="321" y="562"/>
                    </a:lnTo>
                    <a:lnTo>
                      <a:pt x="326" y="594"/>
                    </a:lnTo>
                    <a:lnTo>
                      <a:pt x="335" y="607"/>
                    </a:lnTo>
                    <a:lnTo>
                      <a:pt x="339" y="621"/>
                    </a:lnTo>
                    <a:lnTo>
                      <a:pt x="344" y="621"/>
                    </a:lnTo>
                    <a:lnTo>
                      <a:pt x="352" y="621"/>
                    </a:lnTo>
                    <a:lnTo>
                      <a:pt x="357" y="621"/>
                    </a:lnTo>
                    <a:lnTo>
                      <a:pt x="366" y="621"/>
                    </a:lnTo>
                    <a:lnTo>
                      <a:pt x="370" y="616"/>
                    </a:lnTo>
                    <a:lnTo>
                      <a:pt x="375" y="603"/>
                    </a:lnTo>
                    <a:lnTo>
                      <a:pt x="384" y="603"/>
                    </a:lnTo>
                    <a:lnTo>
                      <a:pt x="388" y="603"/>
                    </a:lnTo>
                    <a:lnTo>
                      <a:pt x="397" y="598"/>
                    </a:lnTo>
                    <a:lnTo>
                      <a:pt x="402" y="603"/>
                    </a:lnTo>
                    <a:lnTo>
                      <a:pt x="406" y="603"/>
                    </a:lnTo>
                    <a:lnTo>
                      <a:pt x="415" y="607"/>
                    </a:lnTo>
                    <a:lnTo>
                      <a:pt x="419" y="598"/>
                    </a:lnTo>
                    <a:lnTo>
                      <a:pt x="424" y="585"/>
                    </a:lnTo>
                    <a:lnTo>
                      <a:pt x="433" y="580"/>
                    </a:lnTo>
                    <a:lnTo>
                      <a:pt x="437" y="562"/>
                    </a:lnTo>
                    <a:lnTo>
                      <a:pt x="446" y="549"/>
                    </a:lnTo>
                    <a:lnTo>
                      <a:pt x="451" y="544"/>
                    </a:lnTo>
                    <a:lnTo>
                      <a:pt x="455" y="544"/>
                    </a:lnTo>
                    <a:lnTo>
                      <a:pt x="464" y="544"/>
                    </a:lnTo>
                    <a:lnTo>
                      <a:pt x="469" y="540"/>
                    </a:lnTo>
                    <a:lnTo>
                      <a:pt x="473" y="544"/>
                    </a:lnTo>
                    <a:lnTo>
                      <a:pt x="482" y="549"/>
                    </a:lnTo>
                    <a:lnTo>
                      <a:pt x="486" y="558"/>
                    </a:lnTo>
                    <a:lnTo>
                      <a:pt x="495" y="562"/>
                    </a:lnTo>
                    <a:lnTo>
                      <a:pt x="500" y="549"/>
                    </a:lnTo>
                    <a:lnTo>
                      <a:pt x="504" y="540"/>
                    </a:lnTo>
                    <a:lnTo>
                      <a:pt x="513" y="535"/>
                    </a:lnTo>
                    <a:lnTo>
                      <a:pt x="518" y="535"/>
                    </a:lnTo>
                    <a:lnTo>
                      <a:pt x="522" y="535"/>
                    </a:lnTo>
                    <a:lnTo>
                      <a:pt x="531" y="535"/>
                    </a:lnTo>
                    <a:lnTo>
                      <a:pt x="535" y="535"/>
                    </a:lnTo>
                    <a:lnTo>
                      <a:pt x="544" y="508"/>
                    </a:lnTo>
                    <a:lnTo>
                      <a:pt x="549" y="481"/>
                    </a:lnTo>
                    <a:lnTo>
                      <a:pt x="553" y="477"/>
                    </a:lnTo>
                    <a:lnTo>
                      <a:pt x="562" y="486"/>
                    </a:lnTo>
                    <a:lnTo>
                      <a:pt x="567" y="490"/>
                    </a:lnTo>
                    <a:lnTo>
                      <a:pt x="576" y="499"/>
                    </a:lnTo>
                    <a:lnTo>
                      <a:pt x="580" y="508"/>
                    </a:lnTo>
                    <a:lnTo>
                      <a:pt x="585" y="508"/>
                    </a:lnTo>
                    <a:lnTo>
                      <a:pt x="593" y="504"/>
                    </a:lnTo>
                    <a:lnTo>
                      <a:pt x="598" y="499"/>
                    </a:lnTo>
                    <a:lnTo>
                      <a:pt x="602" y="490"/>
                    </a:lnTo>
                    <a:lnTo>
                      <a:pt x="611" y="495"/>
                    </a:lnTo>
                    <a:lnTo>
                      <a:pt x="616" y="486"/>
                    </a:lnTo>
                    <a:lnTo>
                      <a:pt x="625" y="486"/>
                    </a:lnTo>
                    <a:lnTo>
                      <a:pt x="629" y="472"/>
                    </a:lnTo>
                    <a:lnTo>
                      <a:pt x="634" y="468"/>
                    </a:lnTo>
                    <a:lnTo>
                      <a:pt x="643" y="472"/>
                    </a:lnTo>
                    <a:lnTo>
                      <a:pt x="647" y="486"/>
                    </a:lnTo>
                    <a:lnTo>
                      <a:pt x="651" y="486"/>
                    </a:lnTo>
                    <a:lnTo>
                      <a:pt x="660" y="486"/>
                    </a:lnTo>
                    <a:lnTo>
                      <a:pt x="665" y="495"/>
                    </a:lnTo>
                    <a:lnTo>
                      <a:pt x="674" y="495"/>
                    </a:lnTo>
                    <a:lnTo>
                      <a:pt x="678" y="504"/>
                    </a:lnTo>
                    <a:lnTo>
                      <a:pt x="683" y="508"/>
                    </a:lnTo>
                    <a:lnTo>
                      <a:pt x="692" y="513"/>
                    </a:lnTo>
                    <a:lnTo>
                      <a:pt x="696" y="517"/>
                    </a:lnTo>
                    <a:lnTo>
                      <a:pt x="705" y="513"/>
                    </a:lnTo>
                    <a:lnTo>
                      <a:pt x="710" y="504"/>
                    </a:lnTo>
                    <a:lnTo>
                      <a:pt x="714" y="499"/>
                    </a:lnTo>
                    <a:lnTo>
                      <a:pt x="723" y="499"/>
                    </a:lnTo>
                    <a:lnTo>
                      <a:pt x="727" y="495"/>
                    </a:lnTo>
                    <a:lnTo>
                      <a:pt x="732" y="495"/>
                    </a:lnTo>
                    <a:lnTo>
                      <a:pt x="741" y="495"/>
                    </a:lnTo>
                    <a:lnTo>
                      <a:pt x="745" y="495"/>
                    </a:lnTo>
                    <a:lnTo>
                      <a:pt x="754" y="499"/>
                    </a:lnTo>
                    <a:lnTo>
                      <a:pt x="759" y="517"/>
                    </a:lnTo>
                    <a:lnTo>
                      <a:pt x="763" y="526"/>
                    </a:lnTo>
                    <a:lnTo>
                      <a:pt x="772" y="526"/>
                    </a:lnTo>
                    <a:lnTo>
                      <a:pt x="776" y="531"/>
                    </a:lnTo>
                    <a:lnTo>
                      <a:pt x="781" y="540"/>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2" name="Freeform 72"/>
              <p:cNvSpPr>
                <a:spLocks/>
              </p:cNvSpPr>
              <p:nvPr/>
            </p:nvSpPr>
            <p:spPr bwMode="auto">
              <a:xfrm>
                <a:off x="7188229" y="1365245"/>
                <a:ext cx="1239838" cy="1042988"/>
              </a:xfrm>
              <a:custGeom>
                <a:avLst/>
                <a:gdLst>
                  <a:gd name="T0" fmla="*/ 2147483646 w 781"/>
                  <a:gd name="T1" fmla="*/ 2147483646 h 657"/>
                  <a:gd name="T2" fmla="*/ 2147483646 w 781"/>
                  <a:gd name="T3" fmla="*/ 2147483646 h 657"/>
                  <a:gd name="T4" fmla="*/ 2147483646 w 781"/>
                  <a:gd name="T5" fmla="*/ 2147483646 h 657"/>
                  <a:gd name="T6" fmla="*/ 2147483646 w 781"/>
                  <a:gd name="T7" fmla="*/ 2147483646 h 657"/>
                  <a:gd name="T8" fmla="*/ 2147483646 w 781"/>
                  <a:gd name="T9" fmla="*/ 2147483646 h 657"/>
                  <a:gd name="T10" fmla="*/ 2147483646 w 781"/>
                  <a:gd name="T11" fmla="*/ 2147483646 h 657"/>
                  <a:gd name="T12" fmla="*/ 2147483646 w 781"/>
                  <a:gd name="T13" fmla="*/ 2147483646 h 657"/>
                  <a:gd name="T14" fmla="*/ 2147483646 w 781"/>
                  <a:gd name="T15" fmla="*/ 2147483646 h 657"/>
                  <a:gd name="T16" fmla="*/ 2147483646 w 781"/>
                  <a:gd name="T17" fmla="*/ 2147483646 h 657"/>
                  <a:gd name="T18" fmla="*/ 2147483646 w 781"/>
                  <a:gd name="T19" fmla="*/ 2147483646 h 657"/>
                  <a:gd name="T20" fmla="*/ 2147483646 w 781"/>
                  <a:gd name="T21" fmla="*/ 2147483646 h 657"/>
                  <a:gd name="T22" fmla="*/ 2147483646 w 781"/>
                  <a:gd name="T23" fmla="*/ 2147483646 h 657"/>
                  <a:gd name="T24" fmla="*/ 2147483646 w 781"/>
                  <a:gd name="T25" fmla="*/ 0 h 657"/>
                  <a:gd name="T26" fmla="*/ 2147483646 w 781"/>
                  <a:gd name="T27" fmla="*/ 2147483646 h 657"/>
                  <a:gd name="T28" fmla="*/ 2147483646 w 781"/>
                  <a:gd name="T29" fmla="*/ 2147483646 h 657"/>
                  <a:gd name="T30" fmla="*/ 2147483646 w 781"/>
                  <a:gd name="T31" fmla="*/ 2147483646 h 657"/>
                  <a:gd name="T32" fmla="*/ 2147483646 w 781"/>
                  <a:gd name="T33" fmla="*/ 2147483646 h 657"/>
                  <a:gd name="T34" fmla="*/ 2147483646 w 781"/>
                  <a:gd name="T35" fmla="*/ 2147483646 h 657"/>
                  <a:gd name="T36" fmla="*/ 2147483646 w 781"/>
                  <a:gd name="T37" fmla="*/ 2147483646 h 657"/>
                  <a:gd name="T38" fmla="*/ 2147483646 w 781"/>
                  <a:gd name="T39" fmla="*/ 2147483646 h 657"/>
                  <a:gd name="T40" fmla="*/ 2147483646 w 781"/>
                  <a:gd name="T41" fmla="*/ 2147483646 h 657"/>
                  <a:gd name="T42" fmla="*/ 2147483646 w 781"/>
                  <a:gd name="T43" fmla="*/ 2147483646 h 657"/>
                  <a:gd name="T44" fmla="*/ 2147483646 w 781"/>
                  <a:gd name="T45" fmla="*/ 2147483646 h 657"/>
                  <a:gd name="T46" fmla="*/ 2147483646 w 781"/>
                  <a:gd name="T47" fmla="*/ 2147483646 h 657"/>
                  <a:gd name="T48" fmla="*/ 2147483646 w 781"/>
                  <a:gd name="T49" fmla="*/ 2147483646 h 657"/>
                  <a:gd name="T50" fmla="*/ 2147483646 w 781"/>
                  <a:gd name="T51" fmla="*/ 2147483646 h 657"/>
                  <a:gd name="T52" fmla="*/ 2147483646 w 781"/>
                  <a:gd name="T53" fmla="*/ 2147483646 h 657"/>
                  <a:gd name="T54" fmla="*/ 2147483646 w 781"/>
                  <a:gd name="T55" fmla="*/ 2147483646 h 657"/>
                  <a:gd name="T56" fmla="*/ 2147483646 w 781"/>
                  <a:gd name="T57" fmla="*/ 2147483646 h 657"/>
                  <a:gd name="T58" fmla="*/ 2147483646 w 781"/>
                  <a:gd name="T59" fmla="*/ 2147483646 h 657"/>
                  <a:gd name="T60" fmla="*/ 2147483646 w 781"/>
                  <a:gd name="T61" fmla="*/ 2147483646 h 657"/>
                  <a:gd name="T62" fmla="*/ 2147483646 w 781"/>
                  <a:gd name="T63" fmla="*/ 2147483646 h 657"/>
                  <a:gd name="T64" fmla="*/ 2147483646 w 781"/>
                  <a:gd name="T65" fmla="*/ 2147483646 h 657"/>
                  <a:gd name="T66" fmla="*/ 2147483646 w 781"/>
                  <a:gd name="T67" fmla="*/ 2147483646 h 657"/>
                  <a:gd name="T68" fmla="*/ 2147483646 w 781"/>
                  <a:gd name="T69" fmla="*/ 2147483646 h 657"/>
                  <a:gd name="T70" fmla="*/ 2147483646 w 781"/>
                  <a:gd name="T71" fmla="*/ 2147483646 h 657"/>
                  <a:gd name="T72" fmla="*/ 2147483646 w 781"/>
                  <a:gd name="T73" fmla="*/ 2147483646 h 657"/>
                  <a:gd name="T74" fmla="*/ 2147483646 w 781"/>
                  <a:gd name="T75" fmla="*/ 2147483646 h 657"/>
                  <a:gd name="T76" fmla="*/ 2147483646 w 781"/>
                  <a:gd name="T77" fmla="*/ 2147483646 h 657"/>
                  <a:gd name="T78" fmla="*/ 2147483646 w 781"/>
                  <a:gd name="T79" fmla="*/ 2147483646 h 657"/>
                  <a:gd name="T80" fmla="*/ 2147483646 w 781"/>
                  <a:gd name="T81" fmla="*/ 2147483646 h 657"/>
                  <a:gd name="T82" fmla="*/ 2147483646 w 781"/>
                  <a:gd name="T83" fmla="*/ 2147483646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7"/>
                  <a:gd name="T128" fmla="*/ 781 w 781"/>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7">
                    <a:moveTo>
                      <a:pt x="0" y="522"/>
                    </a:moveTo>
                    <a:lnTo>
                      <a:pt x="9" y="536"/>
                    </a:lnTo>
                    <a:lnTo>
                      <a:pt x="13" y="540"/>
                    </a:lnTo>
                    <a:lnTo>
                      <a:pt x="18" y="558"/>
                    </a:lnTo>
                    <a:lnTo>
                      <a:pt x="27" y="563"/>
                    </a:lnTo>
                    <a:lnTo>
                      <a:pt x="31" y="554"/>
                    </a:lnTo>
                    <a:lnTo>
                      <a:pt x="36" y="558"/>
                    </a:lnTo>
                    <a:lnTo>
                      <a:pt x="45" y="563"/>
                    </a:lnTo>
                    <a:lnTo>
                      <a:pt x="49" y="567"/>
                    </a:lnTo>
                    <a:lnTo>
                      <a:pt x="58" y="572"/>
                    </a:lnTo>
                    <a:lnTo>
                      <a:pt x="62" y="567"/>
                    </a:lnTo>
                    <a:lnTo>
                      <a:pt x="67" y="554"/>
                    </a:lnTo>
                    <a:lnTo>
                      <a:pt x="76" y="536"/>
                    </a:lnTo>
                    <a:lnTo>
                      <a:pt x="80" y="518"/>
                    </a:lnTo>
                    <a:lnTo>
                      <a:pt x="89" y="509"/>
                    </a:lnTo>
                    <a:lnTo>
                      <a:pt x="94" y="495"/>
                    </a:lnTo>
                    <a:lnTo>
                      <a:pt x="98" y="500"/>
                    </a:lnTo>
                    <a:lnTo>
                      <a:pt x="107" y="518"/>
                    </a:lnTo>
                    <a:lnTo>
                      <a:pt x="111" y="536"/>
                    </a:lnTo>
                    <a:lnTo>
                      <a:pt x="116" y="558"/>
                    </a:lnTo>
                    <a:lnTo>
                      <a:pt x="125" y="576"/>
                    </a:lnTo>
                    <a:lnTo>
                      <a:pt x="129" y="576"/>
                    </a:lnTo>
                    <a:lnTo>
                      <a:pt x="138" y="567"/>
                    </a:lnTo>
                    <a:lnTo>
                      <a:pt x="143" y="558"/>
                    </a:lnTo>
                    <a:lnTo>
                      <a:pt x="147" y="554"/>
                    </a:lnTo>
                    <a:lnTo>
                      <a:pt x="156" y="545"/>
                    </a:lnTo>
                    <a:lnTo>
                      <a:pt x="161" y="536"/>
                    </a:lnTo>
                    <a:lnTo>
                      <a:pt x="165" y="522"/>
                    </a:lnTo>
                    <a:lnTo>
                      <a:pt x="174" y="522"/>
                    </a:lnTo>
                    <a:lnTo>
                      <a:pt x="178" y="518"/>
                    </a:lnTo>
                    <a:lnTo>
                      <a:pt x="187" y="522"/>
                    </a:lnTo>
                    <a:lnTo>
                      <a:pt x="192" y="522"/>
                    </a:lnTo>
                    <a:lnTo>
                      <a:pt x="196" y="450"/>
                    </a:lnTo>
                    <a:lnTo>
                      <a:pt x="205" y="329"/>
                    </a:lnTo>
                    <a:lnTo>
                      <a:pt x="210" y="212"/>
                    </a:lnTo>
                    <a:lnTo>
                      <a:pt x="214" y="117"/>
                    </a:lnTo>
                    <a:lnTo>
                      <a:pt x="223" y="54"/>
                    </a:lnTo>
                    <a:lnTo>
                      <a:pt x="228" y="23"/>
                    </a:lnTo>
                    <a:lnTo>
                      <a:pt x="236" y="0"/>
                    </a:lnTo>
                    <a:lnTo>
                      <a:pt x="241" y="0"/>
                    </a:lnTo>
                    <a:lnTo>
                      <a:pt x="245" y="18"/>
                    </a:lnTo>
                    <a:lnTo>
                      <a:pt x="254" y="54"/>
                    </a:lnTo>
                    <a:lnTo>
                      <a:pt x="259" y="95"/>
                    </a:lnTo>
                    <a:lnTo>
                      <a:pt x="268" y="126"/>
                    </a:lnTo>
                    <a:lnTo>
                      <a:pt x="272" y="158"/>
                    </a:lnTo>
                    <a:lnTo>
                      <a:pt x="277" y="180"/>
                    </a:lnTo>
                    <a:lnTo>
                      <a:pt x="286" y="194"/>
                    </a:lnTo>
                    <a:lnTo>
                      <a:pt x="290" y="216"/>
                    </a:lnTo>
                    <a:lnTo>
                      <a:pt x="294" y="248"/>
                    </a:lnTo>
                    <a:lnTo>
                      <a:pt x="303" y="279"/>
                    </a:lnTo>
                    <a:lnTo>
                      <a:pt x="308" y="351"/>
                    </a:lnTo>
                    <a:lnTo>
                      <a:pt x="317" y="459"/>
                    </a:lnTo>
                    <a:lnTo>
                      <a:pt x="321" y="531"/>
                    </a:lnTo>
                    <a:lnTo>
                      <a:pt x="326" y="576"/>
                    </a:lnTo>
                    <a:lnTo>
                      <a:pt x="335" y="603"/>
                    </a:lnTo>
                    <a:lnTo>
                      <a:pt x="339" y="617"/>
                    </a:lnTo>
                    <a:lnTo>
                      <a:pt x="344" y="621"/>
                    </a:lnTo>
                    <a:lnTo>
                      <a:pt x="352" y="621"/>
                    </a:lnTo>
                    <a:lnTo>
                      <a:pt x="357" y="635"/>
                    </a:lnTo>
                    <a:lnTo>
                      <a:pt x="366" y="644"/>
                    </a:lnTo>
                    <a:lnTo>
                      <a:pt x="370" y="657"/>
                    </a:lnTo>
                    <a:lnTo>
                      <a:pt x="375" y="653"/>
                    </a:lnTo>
                    <a:lnTo>
                      <a:pt x="384" y="657"/>
                    </a:lnTo>
                    <a:lnTo>
                      <a:pt x="388" y="657"/>
                    </a:lnTo>
                    <a:lnTo>
                      <a:pt x="397" y="657"/>
                    </a:lnTo>
                    <a:lnTo>
                      <a:pt x="402" y="648"/>
                    </a:lnTo>
                    <a:lnTo>
                      <a:pt x="406" y="657"/>
                    </a:lnTo>
                    <a:lnTo>
                      <a:pt x="415" y="648"/>
                    </a:lnTo>
                    <a:lnTo>
                      <a:pt x="419" y="626"/>
                    </a:lnTo>
                    <a:lnTo>
                      <a:pt x="424" y="599"/>
                    </a:lnTo>
                    <a:lnTo>
                      <a:pt x="433" y="594"/>
                    </a:lnTo>
                    <a:lnTo>
                      <a:pt x="437" y="594"/>
                    </a:lnTo>
                    <a:lnTo>
                      <a:pt x="446" y="585"/>
                    </a:lnTo>
                    <a:lnTo>
                      <a:pt x="451" y="576"/>
                    </a:lnTo>
                    <a:lnTo>
                      <a:pt x="455" y="567"/>
                    </a:lnTo>
                    <a:lnTo>
                      <a:pt x="464" y="545"/>
                    </a:lnTo>
                    <a:lnTo>
                      <a:pt x="469" y="527"/>
                    </a:lnTo>
                    <a:lnTo>
                      <a:pt x="473" y="500"/>
                    </a:lnTo>
                    <a:lnTo>
                      <a:pt x="482" y="500"/>
                    </a:lnTo>
                    <a:lnTo>
                      <a:pt x="486" y="491"/>
                    </a:lnTo>
                    <a:lnTo>
                      <a:pt x="495" y="482"/>
                    </a:lnTo>
                    <a:lnTo>
                      <a:pt x="500" y="482"/>
                    </a:lnTo>
                    <a:lnTo>
                      <a:pt x="504" y="482"/>
                    </a:lnTo>
                    <a:lnTo>
                      <a:pt x="513" y="482"/>
                    </a:lnTo>
                    <a:lnTo>
                      <a:pt x="518" y="482"/>
                    </a:lnTo>
                    <a:lnTo>
                      <a:pt x="522" y="482"/>
                    </a:lnTo>
                    <a:lnTo>
                      <a:pt x="531" y="491"/>
                    </a:lnTo>
                    <a:lnTo>
                      <a:pt x="535" y="495"/>
                    </a:lnTo>
                    <a:lnTo>
                      <a:pt x="544" y="500"/>
                    </a:lnTo>
                    <a:lnTo>
                      <a:pt x="549" y="513"/>
                    </a:lnTo>
                    <a:lnTo>
                      <a:pt x="553" y="518"/>
                    </a:lnTo>
                    <a:lnTo>
                      <a:pt x="562" y="513"/>
                    </a:lnTo>
                    <a:lnTo>
                      <a:pt x="567" y="518"/>
                    </a:lnTo>
                    <a:lnTo>
                      <a:pt x="576" y="513"/>
                    </a:lnTo>
                    <a:lnTo>
                      <a:pt x="580" y="500"/>
                    </a:lnTo>
                    <a:lnTo>
                      <a:pt x="585" y="495"/>
                    </a:lnTo>
                    <a:lnTo>
                      <a:pt x="593" y="504"/>
                    </a:lnTo>
                    <a:lnTo>
                      <a:pt x="598" y="513"/>
                    </a:lnTo>
                    <a:lnTo>
                      <a:pt x="602" y="518"/>
                    </a:lnTo>
                    <a:lnTo>
                      <a:pt x="611" y="513"/>
                    </a:lnTo>
                    <a:lnTo>
                      <a:pt x="616" y="518"/>
                    </a:lnTo>
                    <a:lnTo>
                      <a:pt x="625" y="518"/>
                    </a:lnTo>
                    <a:lnTo>
                      <a:pt x="629" y="513"/>
                    </a:lnTo>
                    <a:lnTo>
                      <a:pt x="634" y="513"/>
                    </a:lnTo>
                    <a:lnTo>
                      <a:pt x="643" y="509"/>
                    </a:lnTo>
                    <a:lnTo>
                      <a:pt x="647" y="522"/>
                    </a:lnTo>
                    <a:lnTo>
                      <a:pt x="651" y="527"/>
                    </a:lnTo>
                    <a:lnTo>
                      <a:pt x="660" y="527"/>
                    </a:lnTo>
                    <a:lnTo>
                      <a:pt x="665" y="522"/>
                    </a:lnTo>
                    <a:lnTo>
                      <a:pt x="674" y="522"/>
                    </a:lnTo>
                    <a:lnTo>
                      <a:pt x="678" y="536"/>
                    </a:lnTo>
                    <a:lnTo>
                      <a:pt x="683" y="540"/>
                    </a:lnTo>
                    <a:lnTo>
                      <a:pt x="692" y="540"/>
                    </a:lnTo>
                    <a:lnTo>
                      <a:pt x="696" y="549"/>
                    </a:lnTo>
                    <a:lnTo>
                      <a:pt x="705" y="558"/>
                    </a:lnTo>
                    <a:lnTo>
                      <a:pt x="710" y="572"/>
                    </a:lnTo>
                    <a:lnTo>
                      <a:pt x="714" y="558"/>
                    </a:lnTo>
                    <a:lnTo>
                      <a:pt x="723" y="540"/>
                    </a:lnTo>
                    <a:lnTo>
                      <a:pt x="727" y="531"/>
                    </a:lnTo>
                    <a:lnTo>
                      <a:pt x="732" y="536"/>
                    </a:lnTo>
                    <a:lnTo>
                      <a:pt x="741" y="540"/>
                    </a:lnTo>
                    <a:lnTo>
                      <a:pt x="745" y="549"/>
                    </a:lnTo>
                    <a:lnTo>
                      <a:pt x="754" y="549"/>
                    </a:lnTo>
                    <a:lnTo>
                      <a:pt x="759" y="549"/>
                    </a:lnTo>
                    <a:lnTo>
                      <a:pt x="763" y="554"/>
                    </a:lnTo>
                    <a:lnTo>
                      <a:pt x="772" y="558"/>
                    </a:lnTo>
                    <a:lnTo>
                      <a:pt x="776" y="563"/>
                    </a:lnTo>
                    <a:lnTo>
                      <a:pt x="781" y="563"/>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3" name="Freeform 73"/>
              <p:cNvSpPr>
                <a:spLocks/>
              </p:cNvSpPr>
              <p:nvPr/>
            </p:nvSpPr>
            <p:spPr bwMode="auto">
              <a:xfrm>
                <a:off x="7188229" y="1387470"/>
                <a:ext cx="1239838" cy="992188"/>
              </a:xfrm>
              <a:custGeom>
                <a:avLst/>
                <a:gdLst>
                  <a:gd name="T0" fmla="*/ 2147483646 w 781"/>
                  <a:gd name="T1" fmla="*/ 2147483646 h 625"/>
                  <a:gd name="T2" fmla="*/ 2147483646 w 781"/>
                  <a:gd name="T3" fmla="*/ 2147483646 h 625"/>
                  <a:gd name="T4" fmla="*/ 2147483646 w 781"/>
                  <a:gd name="T5" fmla="*/ 2147483646 h 625"/>
                  <a:gd name="T6" fmla="*/ 2147483646 w 781"/>
                  <a:gd name="T7" fmla="*/ 2147483646 h 625"/>
                  <a:gd name="T8" fmla="*/ 2147483646 w 781"/>
                  <a:gd name="T9" fmla="*/ 2147483646 h 625"/>
                  <a:gd name="T10" fmla="*/ 2147483646 w 781"/>
                  <a:gd name="T11" fmla="*/ 2147483646 h 625"/>
                  <a:gd name="T12" fmla="*/ 2147483646 w 781"/>
                  <a:gd name="T13" fmla="*/ 2147483646 h 625"/>
                  <a:gd name="T14" fmla="*/ 2147483646 w 781"/>
                  <a:gd name="T15" fmla="*/ 2147483646 h 625"/>
                  <a:gd name="T16" fmla="*/ 2147483646 w 781"/>
                  <a:gd name="T17" fmla="*/ 2147483646 h 625"/>
                  <a:gd name="T18" fmla="*/ 2147483646 w 781"/>
                  <a:gd name="T19" fmla="*/ 2147483646 h 625"/>
                  <a:gd name="T20" fmla="*/ 2147483646 w 781"/>
                  <a:gd name="T21" fmla="*/ 2147483646 h 625"/>
                  <a:gd name="T22" fmla="*/ 2147483646 w 781"/>
                  <a:gd name="T23" fmla="*/ 2147483646 h 625"/>
                  <a:gd name="T24" fmla="*/ 2147483646 w 781"/>
                  <a:gd name="T25" fmla="*/ 0 h 625"/>
                  <a:gd name="T26" fmla="*/ 2147483646 w 781"/>
                  <a:gd name="T27" fmla="*/ 2147483646 h 625"/>
                  <a:gd name="T28" fmla="*/ 2147483646 w 781"/>
                  <a:gd name="T29" fmla="*/ 2147483646 h 625"/>
                  <a:gd name="T30" fmla="*/ 2147483646 w 781"/>
                  <a:gd name="T31" fmla="*/ 2147483646 h 625"/>
                  <a:gd name="T32" fmla="*/ 2147483646 w 781"/>
                  <a:gd name="T33" fmla="*/ 2147483646 h 625"/>
                  <a:gd name="T34" fmla="*/ 2147483646 w 781"/>
                  <a:gd name="T35" fmla="*/ 2147483646 h 625"/>
                  <a:gd name="T36" fmla="*/ 2147483646 w 781"/>
                  <a:gd name="T37" fmla="*/ 2147483646 h 625"/>
                  <a:gd name="T38" fmla="*/ 2147483646 w 781"/>
                  <a:gd name="T39" fmla="*/ 2147483646 h 625"/>
                  <a:gd name="T40" fmla="*/ 2147483646 w 781"/>
                  <a:gd name="T41" fmla="*/ 2147483646 h 625"/>
                  <a:gd name="T42" fmla="*/ 2147483646 w 781"/>
                  <a:gd name="T43" fmla="*/ 2147483646 h 625"/>
                  <a:gd name="T44" fmla="*/ 2147483646 w 781"/>
                  <a:gd name="T45" fmla="*/ 2147483646 h 625"/>
                  <a:gd name="T46" fmla="*/ 2147483646 w 781"/>
                  <a:gd name="T47" fmla="*/ 2147483646 h 625"/>
                  <a:gd name="T48" fmla="*/ 2147483646 w 781"/>
                  <a:gd name="T49" fmla="*/ 2147483646 h 625"/>
                  <a:gd name="T50" fmla="*/ 2147483646 w 781"/>
                  <a:gd name="T51" fmla="*/ 2147483646 h 625"/>
                  <a:gd name="T52" fmla="*/ 2147483646 w 781"/>
                  <a:gd name="T53" fmla="*/ 2147483646 h 625"/>
                  <a:gd name="T54" fmla="*/ 2147483646 w 781"/>
                  <a:gd name="T55" fmla="*/ 2147483646 h 625"/>
                  <a:gd name="T56" fmla="*/ 2147483646 w 781"/>
                  <a:gd name="T57" fmla="*/ 2147483646 h 625"/>
                  <a:gd name="T58" fmla="*/ 2147483646 w 781"/>
                  <a:gd name="T59" fmla="*/ 2147483646 h 625"/>
                  <a:gd name="T60" fmla="*/ 2147483646 w 781"/>
                  <a:gd name="T61" fmla="*/ 2147483646 h 625"/>
                  <a:gd name="T62" fmla="*/ 2147483646 w 781"/>
                  <a:gd name="T63" fmla="*/ 2147483646 h 625"/>
                  <a:gd name="T64" fmla="*/ 2147483646 w 781"/>
                  <a:gd name="T65" fmla="*/ 2147483646 h 625"/>
                  <a:gd name="T66" fmla="*/ 2147483646 w 781"/>
                  <a:gd name="T67" fmla="*/ 2147483646 h 625"/>
                  <a:gd name="T68" fmla="*/ 2147483646 w 781"/>
                  <a:gd name="T69" fmla="*/ 2147483646 h 625"/>
                  <a:gd name="T70" fmla="*/ 2147483646 w 781"/>
                  <a:gd name="T71" fmla="*/ 2147483646 h 625"/>
                  <a:gd name="T72" fmla="*/ 2147483646 w 781"/>
                  <a:gd name="T73" fmla="*/ 2147483646 h 625"/>
                  <a:gd name="T74" fmla="*/ 2147483646 w 781"/>
                  <a:gd name="T75" fmla="*/ 2147483646 h 625"/>
                  <a:gd name="T76" fmla="*/ 2147483646 w 781"/>
                  <a:gd name="T77" fmla="*/ 2147483646 h 625"/>
                  <a:gd name="T78" fmla="*/ 2147483646 w 781"/>
                  <a:gd name="T79" fmla="*/ 2147483646 h 625"/>
                  <a:gd name="T80" fmla="*/ 2147483646 w 781"/>
                  <a:gd name="T81" fmla="*/ 2147483646 h 625"/>
                  <a:gd name="T82" fmla="*/ 2147483646 w 781"/>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25"/>
                  <a:gd name="T128" fmla="*/ 781 w 781"/>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25">
                    <a:moveTo>
                      <a:pt x="0" y="513"/>
                    </a:moveTo>
                    <a:lnTo>
                      <a:pt x="9" y="517"/>
                    </a:lnTo>
                    <a:lnTo>
                      <a:pt x="13" y="508"/>
                    </a:lnTo>
                    <a:lnTo>
                      <a:pt x="18" y="499"/>
                    </a:lnTo>
                    <a:lnTo>
                      <a:pt x="27" y="495"/>
                    </a:lnTo>
                    <a:lnTo>
                      <a:pt x="31" y="486"/>
                    </a:lnTo>
                    <a:lnTo>
                      <a:pt x="36" y="499"/>
                    </a:lnTo>
                    <a:lnTo>
                      <a:pt x="45" y="504"/>
                    </a:lnTo>
                    <a:lnTo>
                      <a:pt x="49" y="504"/>
                    </a:lnTo>
                    <a:lnTo>
                      <a:pt x="58" y="504"/>
                    </a:lnTo>
                    <a:lnTo>
                      <a:pt x="62" y="499"/>
                    </a:lnTo>
                    <a:lnTo>
                      <a:pt x="67" y="495"/>
                    </a:lnTo>
                    <a:lnTo>
                      <a:pt x="76" y="499"/>
                    </a:lnTo>
                    <a:lnTo>
                      <a:pt x="80" y="504"/>
                    </a:lnTo>
                    <a:lnTo>
                      <a:pt x="89" y="504"/>
                    </a:lnTo>
                    <a:lnTo>
                      <a:pt x="94" y="499"/>
                    </a:lnTo>
                    <a:lnTo>
                      <a:pt x="98" y="499"/>
                    </a:lnTo>
                    <a:lnTo>
                      <a:pt x="107" y="508"/>
                    </a:lnTo>
                    <a:lnTo>
                      <a:pt x="111" y="522"/>
                    </a:lnTo>
                    <a:lnTo>
                      <a:pt x="116" y="535"/>
                    </a:lnTo>
                    <a:lnTo>
                      <a:pt x="125" y="544"/>
                    </a:lnTo>
                    <a:lnTo>
                      <a:pt x="129" y="553"/>
                    </a:lnTo>
                    <a:lnTo>
                      <a:pt x="138" y="558"/>
                    </a:lnTo>
                    <a:lnTo>
                      <a:pt x="143" y="567"/>
                    </a:lnTo>
                    <a:lnTo>
                      <a:pt x="147" y="580"/>
                    </a:lnTo>
                    <a:lnTo>
                      <a:pt x="156" y="585"/>
                    </a:lnTo>
                    <a:lnTo>
                      <a:pt x="161" y="571"/>
                    </a:lnTo>
                    <a:lnTo>
                      <a:pt x="165" y="562"/>
                    </a:lnTo>
                    <a:lnTo>
                      <a:pt x="174" y="549"/>
                    </a:lnTo>
                    <a:lnTo>
                      <a:pt x="178" y="549"/>
                    </a:lnTo>
                    <a:lnTo>
                      <a:pt x="187" y="553"/>
                    </a:lnTo>
                    <a:lnTo>
                      <a:pt x="192" y="576"/>
                    </a:lnTo>
                    <a:lnTo>
                      <a:pt x="196" y="526"/>
                    </a:lnTo>
                    <a:lnTo>
                      <a:pt x="205" y="405"/>
                    </a:lnTo>
                    <a:lnTo>
                      <a:pt x="210" y="283"/>
                    </a:lnTo>
                    <a:lnTo>
                      <a:pt x="214" y="180"/>
                    </a:lnTo>
                    <a:lnTo>
                      <a:pt x="223" y="90"/>
                    </a:lnTo>
                    <a:lnTo>
                      <a:pt x="228" y="31"/>
                    </a:lnTo>
                    <a:lnTo>
                      <a:pt x="236" y="0"/>
                    </a:lnTo>
                    <a:lnTo>
                      <a:pt x="241" y="0"/>
                    </a:lnTo>
                    <a:lnTo>
                      <a:pt x="245" y="27"/>
                    </a:lnTo>
                    <a:lnTo>
                      <a:pt x="254" y="63"/>
                    </a:lnTo>
                    <a:lnTo>
                      <a:pt x="259" y="90"/>
                    </a:lnTo>
                    <a:lnTo>
                      <a:pt x="268" y="121"/>
                    </a:lnTo>
                    <a:lnTo>
                      <a:pt x="272" y="157"/>
                    </a:lnTo>
                    <a:lnTo>
                      <a:pt x="277" y="189"/>
                    </a:lnTo>
                    <a:lnTo>
                      <a:pt x="286" y="211"/>
                    </a:lnTo>
                    <a:lnTo>
                      <a:pt x="290" y="238"/>
                    </a:lnTo>
                    <a:lnTo>
                      <a:pt x="294" y="261"/>
                    </a:lnTo>
                    <a:lnTo>
                      <a:pt x="303" y="288"/>
                    </a:lnTo>
                    <a:lnTo>
                      <a:pt x="308" y="355"/>
                    </a:lnTo>
                    <a:lnTo>
                      <a:pt x="317" y="459"/>
                    </a:lnTo>
                    <a:lnTo>
                      <a:pt x="321" y="526"/>
                    </a:lnTo>
                    <a:lnTo>
                      <a:pt x="326" y="576"/>
                    </a:lnTo>
                    <a:lnTo>
                      <a:pt x="335" y="603"/>
                    </a:lnTo>
                    <a:lnTo>
                      <a:pt x="339" y="612"/>
                    </a:lnTo>
                    <a:lnTo>
                      <a:pt x="344" y="603"/>
                    </a:lnTo>
                    <a:lnTo>
                      <a:pt x="352" y="594"/>
                    </a:lnTo>
                    <a:lnTo>
                      <a:pt x="357" y="598"/>
                    </a:lnTo>
                    <a:lnTo>
                      <a:pt x="366" y="612"/>
                    </a:lnTo>
                    <a:lnTo>
                      <a:pt x="370" y="625"/>
                    </a:lnTo>
                    <a:lnTo>
                      <a:pt x="375" y="625"/>
                    </a:lnTo>
                    <a:lnTo>
                      <a:pt x="384" y="616"/>
                    </a:lnTo>
                    <a:lnTo>
                      <a:pt x="388" y="594"/>
                    </a:lnTo>
                    <a:lnTo>
                      <a:pt x="397" y="580"/>
                    </a:lnTo>
                    <a:lnTo>
                      <a:pt x="402" y="585"/>
                    </a:lnTo>
                    <a:lnTo>
                      <a:pt x="406" y="576"/>
                    </a:lnTo>
                    <a:lnTo>
                      <a:pt x="415" y="571"/>
                    </a:lnTo>
                    <a:lnTo>
                      <a:pt x="419" y="558"/>
                    </a:lnTo>
                    <a:lnTo>
                      <a:pt x="424" y="544"/>
                    </a:lnTo>
                    <a:lnTo>
                      <a:pt x="433" y="526"/>
                    </a:lnTo>
                    <a:lnTo>
                      <a:pt x="437" y="526"/>
                    </a:lnTo>
                    <a:lnTo>
                      <a:pt x="446" y="513"/>
                    </a:lnTo>
                    <a:lnTo>
                      <a:pt x="451" y="495"/>
                    </a:lnTo>
                    <a:lnTo>
                      <a:pt x="455" y="477"/>
                    </a:lnTo>
                    <a:lnTo>
                      <a:pt x="464" y="472"/>
                    </a:lnTo>
                    <a:lnTo>
                      <a:pt x="469" y="472"/>
                    </a:lnTo>
                    <a:lnTo>
                      <a:pt x="473" y="468"/>
                    </a:lnTo>
                    <a:lnTo>
                      <a:pt x="482" y="481"/>
                    </a:lnTo>
                    <a:lnTo>
                      <a:pt x="486" y="477"/>
                    </a:lnTo>
                    <a:lnTo>
                      <a:pt x="495" y="472"/>
                    </a:lnTo>
                    <a:lnTo>
                      <a:pt x="500" y="472"/>
                    </a:lnTo>
                    <a:lnTo>
                      <a:pt x="504" y="477"/>
                    </a:lnTo>
                    <a:lnTo>
                      <a:pt x="513" y="477"/>
                    </a:lnTo>
                    <a:lnTo>
                      <a:pt x="518" y="468"/>
                    </a:lnTo>
                    <a:lnTo>
                      <a:pt x="522" y="468"/>
                    </a:lnTo>
                    <a:lnTo>
                      <a:pt x="531" y="472"/>
                    </a:lnTo>
                    <a:lnTo>
                      <a:pt x="535" y="477"/>
                    </a:lnTo>
                    <a:lnTo>
                      <a:pt x="544" y="468"/>
                    </a:lnTo>
                    <a:lnTo>
                      <a:pt x="549" y="459"/>
                    </a:lnTo>
                    <a:lnTo>
                      <a:pt x="553" y="450"/>
                    </a:lnTo>
                    <a:lnTo>
                      <a:pt x="562" y="459"/>
                    </a:lnTo>
                    <a:lnTo>
                      <a:pt x="567" y="477"/>
                    </a:lnTo>
                    <a:lnTo>
                      <a:pt x="576" y="472"/>
                    </a:lnTo>
                    <a:lnTo>
                      <a:pt x="580" y="472"/>
                    </a:lnTo>
                    <a:lnTo>
                      <a:pt x="585" y="477"/>
                    </a:lnTo>
                    <a:lnTo>
                      <a:pt x="593" y="477"/>
                    </a:lnTo>
                    <a:lnTo>
                      <a:pt x="598" y="490"/>
                    </a:lnTo>
                    <a:lnTo>
                      <a:pt x="602" y="508"/>
                    </a:lnTo>
                    <a:lnTo>
                      <a:pt x="611" y="508"/>
                    </a:lnTo>
                    <a:lnTo>
                      <a:pt x="616" y="508"/>
                    </a:lnTo>
                    <a:lnTo>
                      <a:pt x="625" y="504"/>
                    </a:lnTo>
                    <a:lnTo>
                      <a:pt x="629" y="504"/>
                    </a:lnTo>
                    <a:lnTo>
                      <a:pt x="634" y="499"/>
                    </a:lnTo>
                    <a:lnTo>
                      <a:pt x="643" y="486"/>
                    </a:lnTo>
                    <a:lnTo>
                      <a:pt x="647" y="477"/>
                    </a:lnTo>
                    <a:lnTo>
                      <a:pt x="651" y="468"/>
                    </a:lnTo>
                    <a:lnTo>
                      <a:pt x="660" y="468"/>
                    </a:lnTo>
                    <a:lnTo>
                      <a:pt x="665" y="472"/>
                    </a:lnTo>
                    <a:lnTo>
                      <a:pt x="674" y="463"/>
                    </a:lnTo>
                    <a:lnTo>
                      <a:pt x="678" y="459"/>
                    </a:lnTo>
                    <a:lnTo>
                      <a:pt x="683" y="450"/>
                    </a:lnTo>
                    <a:lnTo>
                      <a:pt x="692" y="450"/>
                    </a:lnTo>
                    <a:lnTo>
                      <a:pt x="696" y="450"/>
                    </a:lnTo>
                    <a:lnTo>
                      <a:pt x="705" y="459"/>
                    </a:lnTo>
                    <a:lnTo>
                      <a:pt x="710" y="468"/>
                    </a:lnTo>
                    <a:lnTo>
                      <a:pt x="714" y="472"/>
                    </a:lnTo>
                    <a:lnTo>
                      <a:pt x="723" y="472"/>
                    </a:lnTo>
                    <a:lnTo>
                      <a:pt x="727" y="477"/>
                    </a:lnTo>
                    <a:lnTo>
                      <a:pt x="732" y="481"/>
                    </a:lnTo>
                    <a:lnTo>
                      <a:pt x="741" y="481"/>
                    </a:lnTo>
                    <a:lnTo>
                      <a:pt x="745" y="486"/>
                    </a:lnTo>
                    <a:lnTo>
                      <a:pt x="754" y="499"/>
                    </a:lnTo>
                    <a:lnTo>
                      <a:pt x="759" y="499"/>
                    </a:lnTo>
                    <a:lnTo>
                      <a:pt x="763" y="486"/>
                    </a:lnTo>
                    <a:lnTo>
                      <a:pt x="772" y="477"/>
                    </a:lnTo>
                    <a:lnTo>
                      <a:pt x="776" y="477"/>
                    </a:lnTo>
                    <a:lnTo>
                      <a:pt x="781" y="468"/>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4" name="Freeform 74"/>
              <p:cNvSpPr>
                <a:spLocks/>
              </p:cNvSpPr>
              <p:nvPr/>
            </p:nvSpPr>
            <p:spPr bwMode="auto">
              <a:xfrm>
                <a:off x="7188229" y="1444620"/>
                <a:ext cx="1239838" cy="942975"/>
              </a:xfrm>
              <a:custGeom>
                <a:avLst/>
                <a:gdLst>
                  <a:gd name="T0" fmla="*/ 2147483646 w 781"/>
                  <a:gd name="T1" fmla="*/ 2147483646 h 594"/>
                  <a:gd name="T2" fmla="*/ 2147483646 w 781"/>
                  <a:gd name="T3" fmla="*/ 2147483646 h 594"/>
                  <a:gd name="T4" fmla="*/ 2147483646 w 781"/>
                  <a:gd name="T5" fmla="*/ 2147483646 h 594"/>
                  <a:gd name="T6" fmla="*/ 2147483646 w 781"/>
                  <a:gd name="T7" fmla="*/ 2147483646 h 594"/>
                  <a:gd name="T8" fmla="*/ 2147483646 w 781"/>
                  <a:gd name="T9" fmla="*/ 2147483646 h 594"/>
                  <a:gd name="T10" fmla="*/ 2147483646 w 781"/>
                  <a:gd name="T11" fmla="*/ 2147483646 h 594"/>
                  <a:gd name="T12" fmla="*/ 2147483646 w 781"/>
                  <a:gd name="T13" fmla="*/ 2147483646 h 594"/>
                  <a:gd name="T14" fmla="*/ 2147483646 w 781"/>
                  <a:gd name="T15" fmla="*/ 2147483646 h 594"/>
                  <a:gd name="T16" fmla="*/ 2147483646 w 781"/>
                  <a:gd name="T17" fmla="*/ 2147483646 h 594"/>
                  <a:gd name="T18" fmla="*/ 2147483646 w 781"/>
                  <a:gd name="T19" fmla="*/ 2147483646 h 594"/>
                  <a:gd name="T20" fmla="*/ 2147483646 w 781"/>
                  <a:gd name="T21" fmla="*/ 2147483646 h 594"/>
                  <a:gd name="T22" fmla="*/ 2147483646 w 781"/>
                  <a:gd name="T23" fmla="*/ 2147483646 h 594"/>
                  <a:gd name="T24" fmla="*/ 2147483646 w 781"/>
                  <a:gd name="T25" fmla="*/ 2147483646 h 594"/>
                  <a:gd name="T26" fmla="*/ 2147483646 w 781"/>
                  <a:gd name="T27" fmla="*/ 2147483646 h 594"/>
                  <a:gd name="T28" fmla="*/ 2147483646 w 781"/>
                  <a:gd name="T29" fmla="*/ 2147483646 h 594"/>
                  <a:gd name="T30" fmla="*/ 2147483646 w 781"/>
                  <a:gd name="T31" fmla="*/ 2147483646 h 594"/>
                  <a:gd name="T32" fmla="*/ 2147483646 w 781"/>
                  <a:gd name="T33" fmla="*/ 2147483646 h 594"/>
                  <a:gd name="T34" fmla="*/ 2147483646 w 781"/>
                  <a:gd name="T35" fmla="*/ 2147483646 h 594"/>
                  <a:gd name="T36" fmla="*/ 2147483646 w 781"/>
                  <a:gd name="T37" fmla="*/ 2147483646 h 594"/>
                  <a:gd name="T38" fmla="*/ 2147483646 w 781"/>
                  <a:gd name="T39" fmla="*/ 2147483646 h 594"/>
                  <a:gd name="T40" fmla="*/ 2147483646 w 781"/>
                  <a:gd name="T41" fmla="*/ 2147483646 h 594"/>
                  <a:gd name="T42" fmla="*/ 2147483646 w 781"/>
                  <a:gd name="T43" fmla="*/ 2147483646 h 594"/>
                  <a:gd name="T44" fmla="*/ 2147483646 w 781"/>
                  <a:gd name="T45" fmla="*/ 2147483646 h 594"/>
                  <a:gd name="T46" fmla="*/ 2147483646 w 781"/>
                  <a:gd name="T47" fmla="*/ 2147483646 h 594"/>
                  <a:gd name="T48" fmla="*/ 2147483646 w 781"/>
                  <a:gd name="T49" fmla="*/ 2147483646 h 594"/>
                  <a:gd name="T50" fmla="*/ 2147483646 w 781"/>
                  <a:gd name="T51" fmla="*/ 2147483646 h 594"/>
                  <a:gd name="T52" fmla="*/ 2147483646 w 781"/>
                  <a:gd name="T53" fmla="*/ 2147483646 h 594"/>
                  <a:gd name="T54" fmla="*/ 2147483646 w 781"/>
                  <a:gd name="T55" fmla="*/ 2147483646 h 594"/>
                  <a:gd name="T56" fmla="*/ 2147483646 w 781"/>
                  <a:gd name="T57" fmla="*/ 2147483646 h 594"/>
                  <a:gd name="T58" fmla="*/ 2147483646 w 781"/>
                  <a:gd name="T59" fmla="*/ 2147483646 h 594"/>
                  <a:gd name="T60" fmla="*/ 2147483646 w 781"/>
                  <a:gd name="T61" fmla="*/ 2147483646 h 594"/>
                  <a:gd name="T62" fmla="*/ 2147483646 w 781"/>
                  <a:gd name="T63" fmla="*/ 2147483646 h 594"/>
                  <a:gd name="T64" fmla="*/ 2147483646 w 781"/>
                  <a:gd name="T65" fmla="*/ 2147483646 h 594"/>
                  <a:gd name="T66" fmla="*/ 2147483646 w 781"/>
                  <a:gd name="T67" fmla="*/ 2147483646 h 594"/>
                  <a:gd name="T68" fmla="*/ 2147483646 w 781"/>
                  <a:gd name="T69" fmla="*/ 2147483646 h 594"/>
                  <a:gd name="T70" fmla="*/ 2147483646 w 781"/>
                  <a:gd name="T71" fmla="*/ 2147483646 h 594"/>
                  <a:gd name="T72" fmla="*/ 2147483646 w 781"/>
                  <a:gd name="T73" fmla="*/ 2147483646 h 594"/>
                  <a:gd name="T74" fmla="*/ 2147483646 w 781"/>
                  <a:gd name="T75" fmla="*/ 2147483646 h 594"/>
                  <a:gd name="T76" fmla="*/ 2147483646 w 781"/>
                  <a:gd name="T77" fmla="*/ 2147483646 h 594"/>
                  <a:gd name="T78" fmla="*/ 2147483646 w 781"/>
                  <a:gd name="T79" fmla="*/ 2147483646 h 594"/>
                  <a:gd name="T80" fmla="*/ 2147483646 w 781"/>
                  <a:gd name="T81" fmla="*/ 2147483646 h 594"/>
                  <a:gd name="T82" fmla="*/ 2147483646 w 781"/>
                  <a:gd name="T83" fmla="*/ 2147483646 h 5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594"/>
                  <a:gd name="T128" fmla="*/ 781 w 781"/>
                  <a:gd name="T129" fmla="*/ 594 h 5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594">
                    <a:moveTo>
                      <a:pt x="0" y="486"/>
                    </a:moveTo>
                    <a:lnTo>
                      <a:pt x="9" y="477"/>
                    </a:lnTo>
                    <a:lnTo>
                      <a:pt x="13" y="481"/>
                    </a:lnTo>
                    <a:lnTo>
                      <a:pt x="18" y="481"/>
                    </a:lnTo>
                    <a:lnTo>
                      <a:pt x="27" y="490"/>
                    </a:lnTo>
                    <a:lnTo>
                      <a:pt x="31" y="499"/>
                    </a:lnTo>
                    <a:lnTo>
                      <a:pt x="36" y="513"/>
                    </a:lnTo>
                    <a:lnTo>
                      <a:pt x="45" y="517"/>
                    </a:lnTo>
                    <a:lnTo>
                      <a:pt x="49" y="508"/>
                    </a:lnTo>
                    <a:lnTo>
                      <a:pt x="58" y="504"/>
                    </a:lnTo>
                    <a:lnTo>
                      <a:pt x="62" y="499"/>
                    </a:lnTo>
                    <a:lnTo>
                      <a:pt x="67" y="499"/>
                    </a:lnTo>
                    <a:lnTo>
                      <a:pt x="76" y="504"/>
                    </a:lnTo>
                    <a:lnTo>
                      <a:pt x="80" y="495"/>
                    </a:lnTo>
                    <a:lnTo>
                      <a:pt x="89" y="499"/>
                    </a:lnTo>
                    <a:lnTo>
                      <a:pt x="94" y="504"/>
                    </a:lnTo>
                    <a:lnTo>
                      <a:pt x="98" y="495"/>
                    </a:lnTo>
                    <a:lnTo>
                      <a:pt x="107" y="490"/>
                    </a:lnTo>
                    <a:lnTo>
                      <a:pt x="111" y="468"/>
                    </a:lnTo>
                    <a:lnTo>
                      <a:pt x="116" y="454"/>
                    </a:lnTo>
                    <a:lnTo>
                      <a:pt x="125" y="445"/>
                    </a:lnTo>
                    <a:lnTo>
                      <a:pt x="129" y="441"/>
                    </a:lnTo>
                    <a:lnTo>
                      <a:pt x="138" y="436"/>
                    </a:lnTo>
                    <a:lnTo>
                      <a:pt x="143" y="441"/>
                    </a:lnTo>
                    <a:lnTo>
                      <a:pt x="147" y="445"/>
                    </a:lnTo>
                    <a:lnTo>
                      <a:pt x="156" y="450"/>
                    </a:lnTo>
                    <a:lnTo>
                      <a:pt x="161" y="463"/>
                    </a:lnTo>
                    <a:lnTo>
                      <a:pt x="165" y="468"/>
                    </a:lnTo>
                    <a:lnTo>
                      <a:pt x="174" y="477"/>
                    </a:lnTo>
                    <a:lnTo>
                      <a:pt x="178" y="499"/>
                    </a:lnTo>
                    <a:lnTo>
                      <a:pt x="187" y="517"/>
                    </a:lnTo>
                    <a:lnTo>
                      <a:pt x="192" y="526"/>
                    </a:lnTo>
                    <a:lnTo>
                      <a:pt x="196" y="477"/>
                    </a:lnTo>
                    <a:lnTo>
                      <a:pt x="205" y="364"/>
                    </a:lnTo>
                    <a:lnTo>
                      <a:pt x="210" y="256"/>
                    </a:lnTo>
                    <a:lnTo>
                      <a:pt x="214" y="166"/>
                    </a:lnTo>
                    <a:lnTo>
                      <a:pt x="223" y="85"/>
                    </a:lnTo>
                    <a:lnTo>
                      <a:pt x="228" y="36"/>
                    </a:lnTo>
                    <a:lnTo>
                      <a:pt x="236" y="9"/>
                    </a:lnTo>
                    <a:lnTo>
                      <a:pt x="241" y="0"/>
                    </a:lnTo>
                    <a:lnTo>
                      <a:pt x="245" y="22"/>
                    </a:lnTo>
                    <a:lnTo>
                      <a:pt x="254" y="54"/>
                    </a:lnTo>
                    <a:lnTo>
                      <a:pt x="259" y="85"/>
                    </a:lnTo>
                    <a:lnTo>
                      <a:pt x="268" y="103"/>
                    </a:lnTo>
                    <a:lnTo>
                      <a:pt x="272" y="130"/>
                    </a:lnTo>
                    <a:lnTo>
                      <a:pt x="277" y="157"/>
                    </a:lnTo>
                    <a:lnTo>
                      <a:pt x="286" y="180"/>
                    </a:lnTo>
                    <a:lnTo>
                      <a:pt x="290" y="207"/>
                    </a:lnTo>
                    <a:lnTo>
                      <a:pt x="294" y="234"/>
                    </a:lnTo>
                    <a:lnTo>
                      <a:pt x="303" y="252"/>
                    </a:lnTo>
                    <a:lnTo>
                      <a:pt x="308" y="319"/>
                    </a:lnTo>
                    <a:lnTo>
                      <a:pt x="317" y="418"/>
                    </a:lnTo>
                    <a:lnTo>
                      <a:pt x="321" y="481"/>
                    </a:lnTo>
                    <a:lnTo>
                      <a:pt x="326" y="517"/>
                    </a:lnTo>
                    <a:lnTo>
                      <a:pt x="335" y="535"/>
                    </a:lnTo>
                    <a:lnTo>
                      <a:pt x="339" y="553"/>
                    </a:lnTo>
                    <a:lnTo>
                      <a:pt x="344" y="562"/>
                    </a:lnTo>
                    <a:lnTo>
                      <a:pt x="352" y="571"/>
                    </a:lnTo>
                    <a:lnTo>
                      <a:pt x="357" y="567"/>
                    </a:lnTo>
                    <a:lnTo>
                      <a:pt x="366" y="562"/>
                    </a:lnTo>
                    <a:lnTo>
                      <a:pt x="370" y="562"/>
                    </a:lnTo>
                    <a:lnTo>
                      <a:pt x="375" y="571"/>
                    </a:lnTo>
                    <a:lnTo>
                      <a:pt x="384" y="580"/>
                    </a:lnTo>
                    <a:lnTo>
                      <a:pt x="388" y="594"/>
                    </a:lnTo>
                    <a:lnTo>
                      <a:pt x="397" y="585"/>
                    </a:lnTo>
                    <a:lnTo>
                      <a:pt x="402" y="567"/>
                    </a:lnTo>
                    <a:lnTo>
                      <a:pt x="406" y="544"/>
                    </a:lnTo>
                    <a:lnTo>
                      <a:pt x="415" y="544"/>
                    </a:lnTo>
                    <a:lnTo>
                      <a:pt x="419" y="549"/>
                    </a:lnTo>
                    <a:lnTo>
                      <a:pt x="424" y="544"/>
                    </a:lnTo>
                    <a:lnTo>
                      <a:pt x="433" y="544"/>
                    </a:lnTo>
                    <a:lnTo>
                      <a:pt x="437" y="553"/>
                    </a:lnTo>
                    <a:lnTo>
                      <a:pt x="446" y="567"/>
                    </a:lnTo>
                    <a:lnTo>
                      <a:pt x="451" y="567"/>
                    </a:lnTo>
                    <a:lnTo>
                      <a:pt x="455" y="549"/>
                    </a:lnTo>
                    <a:lnTo>
                      <a:pt x="464" y="540"/>
                    </a:lnTo>
                    <a:lnTo>
                      <a:pt x="469" y="522"/>
                    </a:lnTo>
                    <a:lnTo>
                      <a:pt x="473" y="522"/>
                    </a:lnTo>
                    <a:lnTo>
                      <a:pt x="482" y="517"/>
                    </a:lnTo>
                    <a:lnTo>
                      <a:pt x="486" y="499"/>
                    </a:lnTo>
                    <a:lnTo>
                      <a:pt x="495" y="490"/>
                    </a:lnTo>
                    <a:lnTo>
                      <a:pt x="500" y="486"/>
                    </a:lnTo>
                    <a:lnTo>
                      <a:pt x="504" y="486"/>
                    </a:lnTo>
                    <a:lnTo>
                      <a:pt x="513" y="486"/>
                    </a:lnTo>
                    <a:lnTo>
                      <a:pt x="518" y="486"/>
                    </a:lnTo>
                    <a:lnTo>
                      <a:pt x="522" y="490"/>
                    </a:lnTo>
                    <a:lnTo>
                      <a:pt x="531" y="499"/>
                    </a:lnTo>
                    <a:lnTo>
                      <a:pt x="535" y="517"/>
                    </a:lnTo>
                    <a:lnTo>
                      <a:pt x="544" y="522"/>
                    </a:lnTo>
                    <a:lnTo>
                      <a:pt x="549" y="517"/>
                    </a:lnTo>
                    <a:lnTo>
                      <a:pt x="553" y="513"/>
                    </a:lnTo>
                    <a:lnTo>
                      <a:pt x="562" y="508"/>
                    </a:lnTo>
                    <a:lnTo>
                      <a:pt x="567" y="508"/>
                    </a:lnTo>
                    <a:lnTo>
                      <a:pt x="576" y="504"/>
                    </a:lnTo>
                    <a:lnTo>
                      <a:pt x="580" y="517"/>
                    </a:lnTo>
                    <a:lnTo>
                      <a:pt x="585" y="517"/>
                    </a:lnTo>
                    <a:lnTo>
                      <a:pt x="593" y="513"/>
                    </a:lnTo>
                    <a:lnTo>
                      <a:pt x="598" y="504"/>
                    </a:lnTo>
                    <a:lnTo>
                      <a:pt x="602" y="486"/>
                    </a:lnTo>
                    <a:lnTo>
                      <a:pt x="611" y="477"/>
                    </a:lnTo>
                    <a:lnTo>
                      <a:pt x="616" y="468"/>
                    </a:lnTo>
                    <a:lnTo>
                      <a:pt x="625" y="454"/>
                    </a:lnTo>
                    <a:lnTo>
                      <a:pt x="629" y="454"/>
                    </a:lnTo>
                    <a:lnTo>
                      <a:pt x="634" y="450"/>
                    </a:lnTo>
                    <a:lnTo>
                      <a:pt x="643" y="454"/>
                    </a:lnTo>
                    <a:lnTo>
                      <a:pt x="647" y="463"/>
                    </a:lnTo>
                    <a:lnTo>
                      <a:pt x="651" y="477"/>
                    </a:lnTo>
                    <a:lnTo>
                      <a:pt x="660" y="481"/>
                    </a:lnTo>
                    <a:lnTo>
                      <a:pt x="665" y="486"/>
                    </a:lnTo>
                    <a:lnTo>
                      <a:pt x="674" y="504"/>
                    </a:lnTo>
                    <a:lnTo>
                      <a:pt x="678" y="508"/>
                    </a:lnTo>
                    <a:lnTo>
                      <a:pt x="683" y="504"/>
                    </a:lnTo>
                    <a:lnTo>
                      <a:pt x="692" y="495"/>
                    </a:lnTo>
                    <a:lnTo>
                      <a:pt x="696" y="490"/>
                    </a:lnTo>
                    <a:lnTo>
                      <a:pt x="705" y="495"/>
                    </a:lnTo>
                    <a:lnTo>
                      <a:pt x="710" y="486"/>
                    </a:lnTo>
                    <a:lnTo>
                      <a:pt x="714" y="472"/>
                    </a:lnTo>
                    <a:lnTo>
                      <a:pt x="723" y="463"/>
                    </a:lnTo>
                    <a:lnTo>
                      <a:pt x="727" y="454"/>
                    </a:lnTo>
                    <a:lnTo>
                      <a:pt x="732" y="454"/>
                    </a:lnTo>
                    <a:lnTo>
                      <a:pt x="741" y="459"/>
                    </a:lnTo>
                    <a:lnTo>
                      <a:pt x="745" y="459"/>
                    </a:lnTo>
                    <a:lnTo>
                      <a:pt x="754" y="450"/>
                    </a:lnTo>
                    <a:lnTo>
                      <a:pt x="759" y="450"/>
                    </a:lnTo>
                    <a:lnTo>
                      <a:pt x="763" y="459"/>
                    </a:lnTo>
                    <a:lnTo>
                      <a:pt x="772" y="468"/>
                    </a:lnTo>
                    <a:lnTo>
                      <a:pt x="776" y="468"/>
                    </a:lnTo>
                    <a:lnTo>
                      <a:pt x="781" y="477"/>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5" name="Freeform 75"/>
              <p:cNvSpPr>
                <a:spLocks/>
              </p:cNvSpPr>
              <p:nvPr/>
            </p:nvSpPr>
            <p:spPr bwMode="auto">
              <a:xfrm>
                <a:off x="7188229" y="1336670"/>
                <a:ext cx="1239838" cy="1036638"/>
              </a:xfrm>
              <a:custGeom>
                <a:avLst/>
                <a:gdLst>
                  <a:gd name="T0" fmla="*/ 2147483646 w 781"/>
                  <a:gd name="T1" fmla="*/ 2147483646 h 653"/>
                  <a:gd name="T2" fmla="*/ 2147483646 w 781"/>
                  <a:gd name="T3" fmla="*/ 2147483646 h 653"/>
                  <a:gd name="T4" fmla="*/ 2147483646 w 781"/>
                  <a:gd name="T5" fmla="*/ 2147483646 h 653"/>
                  <a:gd name="T6" fmla="*/ 2147483646 w 781"/>
                  <a:gd name="T7" fmla="*/ 2147483646 h 653"/>
                  <a:gd name="T8" fmla="*/ 2147483646 w 781"/>
                  <a:gd name="T9" fmla="*/ 2147483646 h 653"/>
                  <a:gd name="T10" fmla="*/ 2147483646 w 781"/>
                  <a:gd name="T11" fmla="*/ 2147483646 h 653"/>
                  <a:gd name="T12" fmla="*/ 2147483646 w 781"/>
                  <a:gd name="T13" fmla="*/ 2147483646 h 653"/>
                  <a:gd name="T14" fmla="*/ 2147483646 w 781"/>
                  <a:gd name="T15" fmla="*/ 2147483646 h 653"/>
                  <a:gd name="T16" fmla="*/ 2147483646 w 781"/>
                  <a:gd name="T17" fmla="*/ 2147483646 h 653"/>
                  <a:gd name="T18" fmla="*/ 2147483646 w 781"/>
                  <a:gd name="T19" fmla="*/ 2147483646 h 653"/>
                  <a:gd name="T20" fmla="*/ 2147483646 w 781"/>
                  <a:gd name="T21" fmla="*/ 2147483646 h 653"/>
                  <a:gd name="T22" fmla="*/ 2147483646 w 781"/>
                  <a:gd name="T23" fmla="*/ 2147483646 h 653"/>
                  <a:gd name="T24" fmla="*/ 2147483646 w 781"/>
                  <a:gd name="T25" fmla="*/ 0 h 653"/>
                  <a:gd name="T26" fmla="*/ 2147483646 w 781"/>
                  <a:gd name="T27" fmla="*/ 2147483646 h 653"/>
                  <a:gd name="T28" fmla="*/ 2147483646 w 781"/>
                  <a:gd name="T29" fmla="*/ 2147483646 h 653"/>
                  <a:gd name="T30" fmla="*/ 2147483646 w 781"/>
                  <a:gd name="T31" fmla="*/ 2147483646 h 653"/>
                  <a:gd name="T32" fmla="*/ 2147483646 w 781"/>
                  <a:gd name="T33" fmla="*/ 2147483646 h 653"/>
                  <a:gd name="T34" fmla="*/ 2147483646 w 781"/>
                  <a:gd name="T35" fmla="*/ 2147483646 h 653"/>
                  <a:gd name="T36" fmla="*/ 2147483646 w 781"/>
                  <a:gd name="T37" fmla="*/ 2147483646 h 653"/>
                  <a:gd name="T38" fmla="*/ 2147483646 w 781"/>
                  <a:gd name="T39" fmla="*/ 2147483646 h 653"/>
                  <a:gd name="T40" fmla="*/ 2147483646 w 781"/>
                  <a:gd name="T41" fmla="*/ 2147483646 h 653"/>
                  <a:gd name="T42" fmla="*/ 2147483646 w 781"/>
                  <a:gd name="T43" fmla="*/ 2147483646 h 653"/>
                  <a:gd name="T44" fmla="*/ 2147483646 w 781"/>
                  <a:gd name="T45" fmla="*/ 2147483646 h 653"/>
                  <a:gd name="T46" fmla="*/ 2147483646 w 781"/>
                  <a:gd name="T47" fmla="*/ 2147483646 h 653"/>
                  <a:gd name="T48" fmla="*/ 2147483646 w 781"/>
                  <a:gd name="T49" fmla="*/ 2147483646 h 653"/>
                  <a:gd name="T50" fmla="*/ 2147483646 w 781"/>
                  <a:gd name="T51" fmla="*/ 2147483646 h 653"/>
                  <a:gd name="T52" fmla="*/ 2147483646 w 781"/>
                  <a:gd name="T53" fmla="*/ 2147483646 h 653"/>
                  <a:gd name="T54" fmla="*/ 2147483646 w 781"/>
                  <a:gd name="T55" fmla="*/ 2147483646 h 653"/>
                  <a:gd name="T56" fmla="*/ 2147483646 w 781"/>
                  <a:gd name="T57" fmla="*/ 2147483646 h 653"/>
                  <a:gd name="T58" fmla="*/ 2147483646 w 781"/>
                  <a:gd name="T59" fmla="*/ 2147483646 h 653"/>
                  <a:gd name="T60" fmla="*/ 2147483646 w 781"/>
                  <a:gd name="T61" fmla="*/ 2147483646 h 653"/>
                  <a:gd name="T62" fmla="*/ 2147483646 w 781"/>
                  <a:gd name="T63" fmla="*/ 2147483646 h 653"/>
                  <a:gd name="T64" fmla="*/ 2147483646 w 781"/>
                  <a:gd name="T65" fmla="*/ 2147483646 h 653"/>
                  <a:gd name="T66" fmla="*/ 2147483646 w 781"/>
                  <a:gd name="T67" fmla="*/ 2147483646 h 653"/>
                  <a:gd name="T68" fmla="*/ 2147483646 w 781"/>
                  <a:gd name="T69" fmla="*/ 2147483646 h 653"/>
                  <a:gd name="T70" fmla="*/ 2147483646 w 781"/>
                  <a:gd name="T71" fmla="*/ 2147483646 h 653"/>
                  <a:gd name="T72" fmla="*/ 2147483646 w 781"/>
                  <a:gd name="T73" fmla="*/ 2147483646 h 653"/>
                  <a:gd name="T74" fmla="*/ 2147483646 w 781"/>
                  <a:gd name="T75" fmla="*/ 2147483646 h 653"/>
                  <a:gd name="T76" fmla="*/ 2147483646 w 781"/>
                  <a:gd name="T77" fmla="*/ 2147483646 h 653"/>
                  <a:gd name="T78" fmla="*/ 2147483646 w 781"/>
                  <a:gd name="T79" fmla="*/ 2147483646 h 653"/>
                  <a:gd name="T80" fmla="*/ 2147483646 w 781"/>
                  <a:gd name="T81" fmla="*/ 2147483646 h 653"/>
                  <a:gd name="T82" fmla="*/ 2147483646 w 781"/>
                  <a:gd name="T83" fmla="*/ 2147483646 h 6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53"/>
                  <a:gd name="T128" fmla="*/ 781 w 781"/>
                  <a:gd name="T129" fmla="*/ 653 h 6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53">
                    <a:moveTo>
                      <a:pt x="0" y="612"/>
                    </a:moveTo>
                    <a:lnTo>
                      <a:pt x="9" y="621"/>
                    </a:lnTo>
                    <a:lnTo>
                      <a:pt x="13" y="626"/>
                    </a:lnTo>
                    <a:lnTo>
                      <a:pt x="18" y="617"/>
                    </a:lnTo>
                    <a:lnTo>
                      <a:pt x="27" y="612"/>
                    </a:lnTo>
                    <a:lnTo>
                      <a:pt x="31" y="599"/>
                    </a:lnTo>
                    <a:lnTo>
                      <a:pt x="36" y="585"/>
                    </a:lnTo>
                    <a:lnTo>
                      <a:pt x="45" y="581"/>
                    </a:lnTo>
                    <a:lnTo>
                      <a:pt x="49" y="576"/>
                    </a:lnTo>
                    <a:lnTo>
                      <a:pt x="58" y="572"/>
                    </a:lnTo>
                    <a:lnTo>
                      <a:pt x="62" y="563"/>
                    </a:lnTo>
                    <a:lnTo>
                      <a:pt x="67" y="563"/>
                    </a:lnTo>
                    <a:lnTo>
                      <a:pt x="76" y="576"/>
                    </a:lnTo>
                    <a:lnTo>
                      <a:pt x="80" y="581"/>
                    </a:lnTo>
                    <a:lnTo>
                      <a:pt x="89" y="585"/>
                    </a:lnTo>
                    <a:lnTo>
                      <a:pt x="94" y="576"/>
                    </a:lnTo>
                    <a:lnTo>
                      <a:pt x="98" y="563"/>
                    </a:lnTo>
                    <a:lnTo>
                      <a:pt x="107" y="554"/>
                    </a:lnTo>
                    <a:lnTo>
                      <a:pt x="111" y="554"/>
                    </a:lnTo>
                    <a:lnTo>
                      <a:pt x="116" y="554"/>
                    </a:lnTo>
                    <a:lnTo>
                      <a:pt x="125" y="545"/>
                    </a:lnTo>
                    <a:lnTo>
                      <a:pt x="129" y="545"/>
                    </a:lnTo>
                    <a:lnTo>
                      <a:pt x="138" y="540"/>
                    </a:lnTo>
                    <a:lnTo>
                      <a:pt x="143" y="545"/>
                    </a:lnTo>
                    <a:lnTo>
                      <a:pt x="147" y="540"/>
                    </a:lnTo>
                    <a:lnTo>
                      <a:pt x="156" y="545"/>
                    </a:lnTo>
                    <a:lnTo>
                      <a:pt x="161" y="540"/>
                    </a:lnTo>
                    <a:lnTo>
                      <a:pt x="165" y="536"/>
                    </a:lnTo>
                    <a:lnTo>
                      <a:pt x="174" y="536"/>
                    </a:lnTo>
                    <a:lnTo>
                      <a:pt x="178" y="540"/>
                    </a:lnTo>
                    <a:lnTo>
                      <a:pt x="187" y="549"/>
                    </a:lnTo>
                    <a:lnTo>
                      <a:pt x="192" y="567"/>
                    </a:lnTo>
                    <a:lnTo>
                      <a:pt x="196" y="509"/>
                    </a:lnTo>
                    <a:lnTo>
                      <a:pt x="205" y="387"/>
                    </a:lnTo>
                    <a:lnTo>
                      <a:pt x="210" y="257"/>
                    </a:lnTo>
                    <a:lnTo>
                      <a:pt x="214" y="162"/>
                    </a:lnTo>
                    <a:lnTo>
                      <a:pt x="223" y="86"/>
                    </a:lnTo>
                    <a:lnTo>
                      <a:pt x="228" y="32"/>
                    </a:lnTo>
                    <a:lnTo>
                      <a:pt x="236" y="0"/>
                    </a:lnTo>
                    <a:lnTo>
                      <a:pt x="241" y="0"/>
                    </a:lnTo>
                    <a:lnTo>
                      <a:pt x="245" y="32"/>
                    </a:lnTo>
                    <a:lnTo>
                      <a:pt x="254" y="81"/>
                    </a:lnTo>
                    <a:lnTo>
                      <a:pt x="259" y="126"/>
                    </a:lnTo>
                    <a:lnTo>
                      <a:pt x="268" y="158"/>
                    </a:lnTo>
                    <a:lnTo>
                      <a:pt x="272" y="189"/>
                    </a:lnTo>
                    <a:lnTo>
                      <a:pt x="277" y="212"/>
                    </a:lnTo>
                    <a:lnTo>
                      <a:pt x="286" y="239"/>
                    </a:lnTo>
                    <a:lnTo>
                      <a:pt x="290" y="270"/>
                    </a:lnTo>
                    <a:lnTo>
                      <a:pt x="294" y="297"/>
                    </a:lnTo>
                    <a:lnTo>
                      <a:pt x="303" y="315"/>
                    </a:lnTo>
                    <a:lnTo>
                      <a:pt x="308" y="392"/>
                    </a:lnTo>
                    <a:lnTo>
                      <a:pt x="317" y="495"/>
                    </a:lnTo>
                    <a:lnTo>
                      <a:pt x="321" y="563"/>
                    </a:lnTo>
                    <a:lnTo>
                      <a:pt x="326" y="603"/>
                    </a:lnTo>
                    <a:lnTo>
                      <a:pt x="335" y="635"/>
                    </a:lnTo>
                    <a:lnTo>
                      <a:pt x="339" y="639"/>
                    </a:lnTo>
                    <a:lnTo>
                      <a:pt x="344" y="635"/>
                    </a:lnTo>
                    <a:lnTo>
                      <a:pt x="352" y="635"/>
                    </a:lnTo>
                    <a:lnTo>
                      <a:pt x="357" y="639"/>
                    </a:lnTo>
                    <a:lnTo>
                      <a:pt x="366" y="635"/>
                    </a:lnTo>
                    <a:lnTo>
                      <a:pt x="370" y="617"/>
                    </a:lnTo>
                    <a:lnTo>
                      <a:pt x="375" y="599"/>
                    </a:lnTo>
                    <a:lnTo>
                      <a:pt x="384" y="590"/>
                    </a:lnTo>
                    <a:lnTo>
                      <a:pt x="388" y="581"/>
                    </a:lnTo>
                    <a:lnTo>
                      <a:pt x="397" y="576"/>
                    </a:lnTo>
                    <a:lnTo>
                      <a:pt x="402" y="590"/>
                    </a:lnTo>
                    <a:lnTo>
                      <a:pt x="406" y="599"/>
                    </a:lnTo>
                    <a:lnTo>
                      <a:pt x="415" y="594"/>
                    </a:lnTo>
                    <a:lnTo>
                      <a:pt x="419" y="599"/>
                    </a:lnTo>
                    <a:lnTo>
                      <a:pt x="424" y="612"/>
                    </a:lnTo>
                    <a:lnTo>
                      <a:pt x="433" y="617"/>
                    </a:lnTo>
                    <a:lnTo>
                      <a:pt x="437" y="621"/>
                    </a:lnTo>
                    <a:lnTo>
                      <a:pt x="446" y="626"/>
                    </a:lnTo>
                    <a:lnTo>
                      <a:pt x="451" y="635"/>
                    </a:lnTo>
                    <a:lnTo>
                      <a:pt x="455" y="635"/>
                    </a:lnTo>
                    <a:lnTo>
                      <a:pt x="464" y="644"/>
                    </a:lnTo>
                    <a:lnTo>
                      <a:pt x="469" y="653"/>
                    </a:lnTo>
                    <a:lnTo>
                      <a:pt x="473" y="648"/>
                    </a:lnTo>
                    <a:lnTo>
                      <a:pt x="482" y="635"/>
                    </a:lnTo>
                    <a:lnTo>
                      <a:pt x="486" y="630"/>
                    </a:lnTo>
                    <a:lnTo>
                      <a:pt x="495" y="612"/>
                    </a:lnTo>
                    <a:lnTo>
                      <a:pt x="500" y="599"/>
                    </a:lnTo>
                    <a:lnTo>
                      <a:pt x="504" y="585"/>
                    </a:lnTo>
                    <a:lnTo>
                      <a:pt x="513" y="576"/>
                    </a:lnTo>
                    <a:lnTo>
                      <a:pt x="518" y="567"/>
                    </a:lnTo>
                    <a:lnTo>
                      <a:pt x="522" y="567"/>
                    </a:lnTo>
                    <a:lnTo>
                      <a:pt x="531" y="563"/>
                    </a:lnTo>
                    <a:lnTo>
                      <a:pt x="535" y="549"/>
                    </a:lnTo>
                    <a:lnTo>
                      <a:pt x="544" y="540"/>
                    </a:lnTo>
                    <a:lnTo>
                      <a:pt x="549" y="527"/>
                    </a:lnTo>
                    <a:lnTo>
                      <a:pt x="553" y="518"/>
                    </a:lnTo>
                    <a:lnTo>
                      <a:pt x="562" y="509"/>
                    </a:lnTo>
                    <a:lnTo>
                      <a:pt x="567" y="509"/>
                    </a:lnTo>
                    <a:lnTo>
                      <a:pt x="576" y="504"/>
                    </a:lnTo>
                    <a:lnTo>
                      <a:pt x="580" y="495"/>
                    </a:lnTo>
                    <a:lnTo>
                      <a:pt x="585" y="495"/>
                    </a:lnTo>
                    <a:lnTo>
                      <a:pt x="593" y="509"/>
                    </a:lnTo>
                    <a:lnTo>
                      <a:pt x="598" y="531"/>
                    </a:lnTo>
                    <a:lnTo>
                      <a:pt x="602" y="554"/>
                    </a:lnTo>
                    <a:lnTo>
                      <a:pt x="611" y="563"/>
                    </a:lnTo>
                    <a:lnTo>
                      <a:pt x="616" y="558"/>
                    </a:lnTo>
                    <a:lnTo>
                      <a:pt x="625" y="567"/>
                    </a:lnTo>
                    <a:lnTo>
                      <a:pt x="629" y="567"/>
                    </a:lnTo>
                    <a:lnTo>
                      <a:pt x="634" y="572"/>
                    </a:lnTo>
                    <a:lnTo>
                      <a:pt x="643" y="581"/>
                    </a:lnTo>
                    <a:lnTo>
                      <a:pt x="647" y="567"/>
                    </a:lnTo>
                    <a:lnTo>
                      <a:pt x="651" y="563"/>
                    </a:lnTo>
                    <a:lnTo>
                      <a:pt x="660" y="558"/>
                    </a:lnTo>
                    <a:lnTo>
                      <a:pt x="665" y="549"/>
                    </a:lnTo>
                    <a:lnTo>
                      <a:pt x="674" y="554"/>
                    </a:lnTo>
                    <a:lnTo>
                      <a:pt x="678" y="549"/>
                    </a:lnTo>
                    <a:lnTo>
                      <a:pt x="683" y="558"/>
                    </a:lnTo>
                    <a:lnTo>
                      <a:pt x="692" y="572"/>
                    </a:lnTo>
                    <a:lnTo>
                      <a:pt x="696" y="585"/>
                    </a:lnTo>
                    <a:lnTo>
                      <a:pt x="705" y="590"/>
                    </a:lnTo>
                    <a:lnTo>
                      <a:pt x="710" y="599"/>
                    </a:lnTo>
                    <a:lnTo>
                      <a:pt x="714" y="603"/>
                    </a:lnTo>
                    <a:lnTo>
                      <a:pt x="723" y="590"/>
                    </a:lnTo>
                    <a:lnTo>
                      <a:pt x="727" y="576"/>
                    </a:lnTo>
                    <a:lnTo>
                      <a:pt x="732" y="572"/>
                    </a:lnTo>
                    <a:lnTo>
                      <a:pt x="741" y="581"/>
                    </a:lnTo>
                    <a:lnTo>
                      <a:pt x="745" y="572"/>
                    </a:lnTo>
                    <a:lnTo>
                      <a:pt x="754" y="572"/>
                    </a:lnTo>
                    <a:lnTo>
                      <a:pt x="759" y="572"/>
                    </a:lnTo>
                    <a:lnTo>
                      <a:pt x="763" y="558"/>
                    </a:lnTo>
                    <a:lnTo>
                      <a:pt x="772" y="554"/>
                    </a:lnTo>
                    <a:lnTo>
                      <a:pt x="776" y="558"/>
                    </a:lnTo>
                    <a:lnTo>
                      <a:pt x="781" y="581"/>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6" name="Freeform 76"/>
              <p:cNvSpPr>
                <a:spLocks/>
              </p:cNvSpPr>
              <p:nvPr/>
            </p:nvSpPr>
            <p:spPr bwMode="auto">
              <a:xfrm>
                <a:off x="7188229" y="1330320"/>
                <a:ext cx="1239838" cy="1085850"/>
              </a:xfrm>
              <a:custGeom>
                <a:avLst/>
                <a:gdLst>
                  <a:gd name="T0" fmla="*/ 2147483646 w 781"/>
                  <a:gd name="T1" fmla="*/ 2147483646 h 684"/>
                  <a:gd name="T2" fmla="*/ 2147483646 w 781"/>
                  <a:gd name="T3" fmla="*/ 2147483646 h 684"/>
                  <a:gd name="T4" fmla="*/ 2147483646 w 781"/>
                  <a:gd name="T5" fmla="*/ 2147483646 h 684"/>
                  <a:gd name="T6" fmla="*/ 2147483646 w 781"/>
                  <a:gd name="T7" fmla="*/ 2147483646 h 684"/>
                  <a:gd name="T8" fmla="*/ 2147483646 w 781"/>
                  <a:gd name="T9" fmla="*/ 2147483646 h 684"/>
                  <a:gd name="T10" fmla="*/ 2147483646 w 781"/>
                  <a:gd name="T11" fmla="*/ 2147483646 h 684"/>
                  <a:gd name="T12" fmla="*/ 2147483646 w 781"/>
                  <a:gd name="T13" fmla="*/ 2147483646 h 684"/>
                  <a:gd name="T14" fmla="*/ 2147483646 w 781"/>
                  <a:gd name="T15" fmla="*/ 2147483646 h 684"/>
                  <a:gd name="T16" fmla="*/ 2147483646 w 781"/>
                  <a:gd name="T17" fmla="*/ 2147483646 h 684"/>
                  <a:gd name="T18" fmla="*/ 2147483646 w 781"/>
                  <a:gd name="T19" fmla="*/ 2147483646 h 684"/>
                  <a:gd name="T20" fmla="*/ 2147483646 w 781"/>
                  <a:gd name="T21" fmla="*/ 2147483646 h 684"/>
                  <a:gd name="T22" fmla="*/ 2147483646 w 781"/>
                  <a:gd name="T23" fmla="*/ 2147483646 h 684"/>
                  <a:gd name="T24" fmla="*/ 2147483646 w 781"/>
                  <a:gd name="T25" fmla="*/ 0 h 684"/>
                  <a:gd name="T26" fmla="*/ 2147483646 w 781"/>
                  <a:gd name="T27" fmla="*/ 2147483646 h 684"/>
                  <a:gd name="T28" fmla="*/ 2147483646 w 781"/>
                  <a:gd name="T29" fmla="*/ 2147483646 h 684"/>
                  <a:gd name="T30" fmla="*/ 2147483646 w 781"/>
                  <a:gd name="T31" fmla="*/ 2147483646 h 684"/>
                  <a:gd name="T32" fmla="*/ 2147483646 w 781"/>
                  <a:gd name="T33" fmla="*/ 2147483646 h 684"/>
                  <a:gd name="T34" fmla="*/ 2147483646 w 781"/>
                  <a:gd name="T35" fmla="*/ 2147483646 h 684"/>
                  <a:gd name="T36" fmla="*/ 2147483646 w 781"/>
                  <a:gd name="T37" fmla="*/ 2147483646 h 684"/>
                  <a:gd name="T38" fmla="*/ 2147483646 w 781"/>
                  <a:gd name="T39" fmla="*/ 2147483646 h 684"/>
                  <a:gd name="T40" fmla="*/ 2147483646 w 781"/>
                  <a:gd name="T41" fmla="*/ 2147483646 h 684"/>
                  <a:gd name="T42" fmla="*/ 2147483646 w 781"/>
                  <a:gd name="T43" fmla="*/ 2147483646 h 684"/>
                  <a:gd name="T44" fmla="*/ 2147483646 w 781"/>
                  <a:gd name="T45" fmla="*/ 2147483646 h 684"/>
                  <a:gd name="T46" fmla="*/ 2147483646 w 781"/>
                  <a:gd name="T47" fmla="*/ 2147483646 h 684"/>
                  <a:gd name="T48" fmla="*/ 2147483646 w 781"/>
                  <a:gd name="T49" fmla="*/ 2147483646 h 684"/>
                  <a:gd name="T50" fmla="*/ 2147483646 w 781"/>
                  <a:gd name="T51" fmla="*/ 2147483646 h 684"/>
                  <a:gd name="T52" fmla="*/ 2147483646 w 781"/>
                  <a:gd name="T53" fmla="*/ 2147483646 h 684"/>
                  <a:gd name="T54" fmla="*/ 2147483646 w 781"/>
                  <a:gd name="T55" fmla="*/ 2147483646 h 684"/>
                  <a:gd name="T56" fmla="*/ 2147483646 w 781"/>
                  <a:gd name="T57" fmla="*/ 2147483646 h 684"/>
                  <a:gd name="T58" fmla="*/ 2147483646 w 781"/>
                  <a:gd name="T59" fmla="*/ 2147483646 h 684"/>
                  <a:gd name="T60" fmla="*/ 2147483646 w 781"/>
                  <a:gd name="T61" fmla="*/ 2147483646 h 684"/>
                  <a:gd name="T62" fmla="*/ 2147483646 w 781"/>
                  <a:gd name="T63" fmla="*/ 2147483646 h 684"/>
                  <a:gd name="T64" fmla="*/ 2147483646 w 781"/>
                  <a:gd name="T65" fmla="*/ 2147483646 h 684"/>
                  <a:gd name="T66" fmla="*/ 2147483646 w 781"/>
                  <a:gd name="T67" fmla="*/ 2147483646 h 684"/>
                  <a:gd name="T68" fmla="*/ 2147483646 w 781"/>
                  <a:gd name="T69" fmla="*/ 2147483646 h 684"/>
                  <a:gd name="T70" fmla="*/ 2147483646 w 781"/>
                  <a:gd name="T71" fmla="*/ 2147483646 h 684"/>
                  <a:gd name="T72" fmla="*/ 2147483646 w 781"/>
                  <a:gd name="T73" fmla="*/ 2147483646 h 684"/>
                  <a:gd name="T74" fmla="*/ 2147483646 w 781"/>
                  <a:gd name="T75" fmla="*/ 2147483646 h 684"/>
                  <a:gd name="T76" fmla="*/ 2147483646 w 781"/>
                  <a:gd name="T77" fmla="*/ 2147483646 h 684"/>
                  <a:gd name="T78" fmla="*/ 2147483646 w 781"/>
                  <a:gd name="T79" fmla="*/ 2147483646 h 684"/>
                  <a:gd name="T80" fmla="*/ 2147483646 w 781"/>
                  <a:gd name="T81" fmla="*/ 2147483646 h 684"/>
                  <a:gd name="T82" fmla="*/ 2147483646 w 781"/>
                  <a:gd name="T83" fmla="*/ 2147483646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84"/>
                  <a:gd name="T128" fmla="*/ 781 w 781"/>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84">
                    <a:moveTo>
                      <a:pt x="0" y="544"/>
                    </a:moveTo>
                    <a:lnTo>
                      <a:pt x="9" y="549"/>
                    </a:lnTo>
                    <a:lnTo>
                      <a:pt x="13" y="553"/>
                    </a:lnTo>
                    <a:lnTo>
                      <a:pt x="18" y="540"/>
                    </a:lnTo>
                    <a:lnTo>
                      <a:pt x="27" y="526"/>
                    </a:lnTo>
                    <a:lnTo>
                      <a:pt x="31" y="522"/>
                    </a:lnTo>
                    <a:lnTo>
                      <a:pt x="36" y="513"/>
                    </a:lnTo>
                    <a:lnTo>
                      <a:pt x="45" y="508"/>
                    </a:lnTo>
                    <a:lnTo>
                      <a:pt x="49" y="513"/>
                    </a:lnTo>
                    <a:lnTo>
                      <a:pt x="58" y="526"/>
                    </a:lnTo>
                    <a:lnTo>
                      <a:pt x="62" y="544"/>
                    </a:lnTo>
                    <a:lnTo>
                      <a:pt x="67" y="567"/>
                    </a:lnTo>
                    <a:lnTo>
                      <a:pt x="76" y="580"/>
                    </a:lnTo>
                    <a:lnTo>
                      <a:pt x="80" y="603"/>
                    </a:lnTo>
                    <a:lnTo>
                      <a:pt x="89" y="607"/>
                    </a:lnTo>
                    <a:lnTo>
                      <a:pt x="94" y="603"/>
                    </a:lnTo>
                    <a:lnTo>
                      <a:pt x="98" y="612"/>
                    </a:lnTo>
                    <a:lnTo>
                      <a:pt x="107" y="630"/>
                    </a:lnTo>
                    <a:lnTo>
                      <a:pt x="111" y="630"/>
                    </a:lnTo>
                    <a:lnTo>
                      <a:pt x="116" y="612"/>
                    </a:lnTo>
                    <a:lnTo>
                      <a:pt x="125" y="603"/>
                    </a:lnTo>
                    <a:lnTo>
                      <a:pt x="129" y="598"/>
                    </a:lnTo>
                    <a:lnTo>
                      <a:pt x="138" y="598"/>
                    </a:lnTo>
                    <a:lnTo>
                      <a:pt x="143" y="585"/>
                    </a:lnTo>
                    <a:lnTo>
                      <a:pt x="147" y="580"/>
                    </a:lnTo>
                    <a:lnTo>
                      <a:pt x="156" y="585"/>
                    </a:lnTo>
                    <a:lnTo>
                      <a:pt x="161" y="598"/>
                    </a:lnTo>
                    <a:lnTo>
                      <a:pt x="165" y="598"/>
                    </a:lnTo>
                    <a:lnTo>
                      <a:pt x="174" y="594"/>
                    </a:lnTo>
                    <a:lnTo>
                      <a:pt x="178" y="603"/>
                    </a:lnTo>
                    <a:lnTo>
                      <a:pt x="187" y="612"/>
                    </a:lnTo>
                    <a:lnTo>
                      <a:pt x="192" y="603"/>
                    </a:lnTo>
                    <a:lnTo>
                      <a:pt x="196" y="513"/>
                    </a:lnTo>
                    <a:lnTo>
                      <a:pt x="205" y="378"/>
                    </a:lnTo>
                    <a:lnTo>
                      <a:pt x="210" y="247"/>
                    </a:lnTo>
                    <a:lnTo>
                      <a:pt x="214" y="130"/>
                    </a:lnTo>
                    <a:lnTo>
                      <a:pt x="223" y="54"/>
                    </a:lnTo>
                    <a:lnTo>
                      <a:pt x="228" y="18"/>
                    </a:lnTo>
                    <a:lnTo>
                      <a:pt x="236" y="0"/>
                    </a:lnTo>
                    <a:lnTo>
                      <a:pt x="241" y="13"/>
                    </a:lnTo>
                    <a:lnTo>
                      <a:pt x="245" y="49"/>
                    </a:lnTo>
                    <a:lnTo>
                      <a:pt x="254" y="108"/>
                    </a:lnTo>
                    <a:lnTo>
                      <a:pt x="259" y="153"/>
                    </a:lnTo>
                    <a:lnTo>
                      <a:pt x="268" y="193"/>
                    </a:lnTo>
                    <a:lnTo>
                      <a:pt x="272" y="216"/>
                    </a:lnTo>
                    <a:lnTo>
                      <a:pt x="277" y="238"/>
                    </a:lnTo>
                    <a:lnTo>
                      <a:pt x="286" y="261"/>
                    </a:lnTo>
                    <a:lnTo>
                      <a:pt x="290" y="283"/>
                    </a:lnTo>
                    <a:lnTo>
                      <a:pt x="294" y="306"/>
                    </a:lnTo>
                    <a:lnTo>
                      <a:pt x="303" y="324"/>
                    </a:lnTo>
                    <a:lnTo>
                      <a:pt x="308" y="382"/>
                    </a:lnTo>
                    <a:lnTo>
                      <a:pt x="317" y="486"/>
                    </a:lnTo>
                    <a:lnTo>
                      <a:pt x="321" y="549"/>
                    </a:lnTo>
                    <a:lnTo>
                      <a:pt x="326" y="576"/>
                    </a:lnTo>
                    <a:lnTo>
                      <a:pt x="335" y="598"/>
                    </a:lnTo>
                    <a:lnTo>
                      <a:pt x="339" y="621"/>
                    </a:lnTo>
                    <a:lnTo>
                      <a:pt x="344" y="643"/>
                    </a:lnTo>
                    <a:lnTo>
                      <a:pt x="352" y="657"/>
                    </a:lnTo>
                    <a:lnTo>
                      <a:pt x="357" y="657"/>
                    </a:lnTo>
                    <a:lnTo>
                      <a:pt x="366" y="657"/>
                    </a:lnTo>
                    <a:lnTo>
                      <a:pt x="370" y="652"/>
                    </a:lnTo>
                    <a:lnTo>
                      <a:pt x="375" y="648"/>
                    </a:lnTo>
                    <a:lnTo>
                      <a:pt x="384" y="652"/>
                    </a:lnTo>
                    <a:lnTo>
                      <a:pt x="388" y="679"/>
                    </a:lnTo>
                    <a:lnTo>
                      <a:pt x="397" y="684"/>
                    </a:lnTo>
                    <a:lnTo>
                      <a:pt x="402" y="675"/>
                    </a:lnTo>
                    <a:lnTo>
                      <a:pt x="406" y="661"/>
                    </a:lnTo>
                    <a:lnTo>
                      <a:pt x="415" y="639"/>
                    </a:lnTo>
                    <a:lnTo>
                      <a:pt x="419" y="621"/>
                    </a:lnTo>
                    <a:lnTo>
                      <a:pt x="424" y="607"/>
                    </a:lnTo>
                    <a:lnTo>
                      <a:pt x="433" y="603"/>
                    </a:lnTo>
                    <a:lnTo>
                      <a:pt x="437" y="612"/>
                    </a:lnTo>
                    <a:lnTo>
                      <a:pt x="446" y="607"/>
                    </a:lnTo>
                    <a:lnTo>
                      <a:pt x="451" y="621"/>
                    </a:lnTo>
                    <a:lnTo>
                      <a:pt x="455" y="639"/>
                    </a:lnTo>
                    <a:lnTo>
                      <a:pt x="464" y="643"/>
                    </a:lnTo>
                    <a:lnTo>
                      <a:pt x="469" y="648"/>
                    </a:lnTo>
                    <a:lnTo>
                      <a:pt x="473" y="657"/>
                    </a:lnTo>
                    <a:lnTo>
                      <a:pt x="482" y="652"/>
                    </a:lnTo>
                    <a:lnTo>
                      <a:pt x="486" y="634"/>
                    </a:lnTo>
                    <a:lnTo>
                      <a:pt x="495" y="612"/>
                    </a:lnTo>
                    <a:lnTo>
                      <a:pt x="500" y="589"/>
                    </a:lnTo>
                    <a:lnTo>
                      <a:pt x="504" y="576"/>
                    </a:lnTo>
                    <a:lnTo>
                      <a:pt x="513" y="580"/>
                    </a:lnTo>
                    <a:lnTo>
                      <a:pt x="518" y="589"/>
                    </a:lnTo>
                    <a:lnTo>
                      <a:pt x="522" y="598"/>
                    </a:lnTo>
                    <a:lnTo>
                      <a:pt x="531" y="594"/>
                    </a:lnTo>
                    <a:lnTo>
                      <a:pt x="535" y="589"/>
                    </a:lnTo>
                    <a:lnTo>
                      <a:pt x="544" y="589"/>
                    </a:lnTo>
                    <a:lnTo>
                      <a:pt x="549" y="589"/>
                    </a:lnTo>
                    <a:lnTo>
                      <a:pt x="553" y="589"/>
                    </a:lnTo>
                    <a:lnTo>
                      <a:pt x="562" y="594"/>
                    </a:lnTo>
                    <a:lnTo>
                      <a:pt x="567" y="594"/>
                    </a:lnTo>
                    <a:lnTo>
                      <a:pt x="576" y="598"/>
                    </a:lnTo>
                    <a:lnTo>
                      <a:pt x="580" y="603"/>
                    </a:lnTo>
                    <a:lnTo>
                      <a:pt x="585" y="607"/>
                    </a:lnTo>
                    <a:lnTo>
                      <a:pt x="593" y="612"/>
                    </a:lnTo>
                    <a:lnTo>
                      <a:pt x="598" y="616"/>
                    </a:lnTo>
                    <a:lnTo>
                      <a:pt x="602" y="630"/>
                    </a:lnTo>
                    <a:lnTo>
                      <a:pt x="611" y="639"/>
                    </a:lnTo>
                    <a:lnTo>
                      <a:pt x="616" y="634"/>
                    </a:lnTo>
                    <a:lnTo>
                      <a:pt x="625" y="634"/>
                    </a:lnTo>
                    <a:lnTo>
                      <a:pt x="629" y="634"/>
                    </a:lnTo>
                    <a:lnTo>
                      <a:pt x="634" y="625"/>
                    </a:lnTo>
                    <a:lnTo>
                      <a:pt x="643" y="603"/>
                    </a:lnTo>
                    <a:lnTo>
                      <a:pt x="647" y="585"/>
                    </a:lnTo>
                    <a:lnTo>
                      <a:pt x="651" y="576"/>
                    </a:lnTo>
                    <a:lnTo>
                      <a:pt x="660" y="576"/>
                    </a:lnTo>
                    <a:lnTo>
                      <a:pt x="665" y="589"/>
                    </a:lnTo>
                    <a:lnTo>
                      <a:pt x="674" y="589"/>
                    </a:lnTo>
                    <a:lnTo>
                      <a:pt x="678" y="580"/>
                    </a:lnTo>
                    <a:lnTo>
                      <a:pt x="683" y="576"/>
                    </a:lnTo>
                    <a:lnTo>
                      <a:pt x="692" y="576"/>
                    </a:lnTo>
                    <a:lnTo>
                      <a:pt x="696" y="580"/>
                    </a:lnTo>
                    <a:lnTo>
                      <a:pt x="705" y="585"/>
                    </a:lnTo>
                    <a:lnTo>
                      <a:pt x="710" y="571"/>
                    </a:lnTo>
                    <a:lnTo>
                      <a:pt x="714" y="553"/>
                    </a:lnTo>
                    <a:lnTo>
                      <a:pt x="723" y="544"/>
                    </a:lnTo>
                    <a:lnTo>
                      <a:pt x="727" y="535"/>
                    </a:lnTo>
                    <a:lnTo>
                      <a:pt x="732" y="522"/>
                    </a:lnTo>
                    <a:lnTo>
                      <a:pt x="741" y="513"/>
                    </a:lnTo>
                    <a:lnTo>
                      <a:pt x="745" y="499"/>
                    </a:lnTo>
                    <a:lnTo>
                      <a:pt x="754" y="508"/>
                    </a:lnTo>
                    <a:lnTo>
                      <a:pt x="759" y="517"/>
                    </a:lnTo>
                    <a:lnTo>
                      <a:pt x="763" y="522"/>
                    </a:lnTo>
                    <a:lnTo>
                      <a:pt x="772" y="526"/>
                    </a:lnTo>
                    <a:lnTo>
                      <a:pt x="776" y="531"/>
                    </a:lnTo>
                    <a:lnTo>
                      <a:pt x="781" y="535"/>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7" name="Freeform 77"/>
              <p:cNvSpPr>
                <a:spLocks/>
              </p:cNvSpPr>
              <p:nvPr/>
            </p:nvSpPr>
            <p:spPr bwMode="auto">
              <a:xfrm>
                <a:off x="7188229" y="1365245"/>
                <a:ext cx="1239838" cy="1000125"/>
              </a:xfrm>
              <a:custGeom>
                <a:avLst/>
                <a:gdLst>
                  <a:gd name="T0" fmla="*/ 2147483646 w 781"/>
                  <a:gd name="T1" fmla="*/ 2147483646 h 630"/>
                  <a:gd name="T2" fmla="*/ 2147483646 w 781"/>
                  <a:gd name="T3" fmla="*/ 2147483646 h 630"/>
                  <a:gd name="T4" fmla="*/ 2147483646 w 781"/>
                  <a:gd name="T5" fmla="*/ 2147483646 h 630"/>
                  <a:gd name="T6" fmla="*/ 2147483646 w 781"/>
                  <a:gd name="T7" fmla="*/ 2147483646 h 630"/>
                  <a:gd name="T8" fmla="*/ 2147483646 w 781"/>
                  <a:gd name="T9" fmla="*/ 2147483646 h 630"/>
                  <a:gd name="T10" fmla="*/ 2147483646 w 781"/>
                  <a:gd name="T11" fmla="*/ 2147483646 h 630"/>
                  <a:gd name="T12" fmla="*/ 2147483646 w 781"/>
                  <a:gd name="T13" fmla="*/ 2147483646 h 630"/>
                  <a:gd name="T14" fmla="*/ 2147483646 w 781"/>
                  <a:gd name="T15" fmla="*/ 2147483646 h 630"/>
                  <a:gd name="T16" fmla="*/ 2147483646 w 781"/>
                  <a:gd name="T17" fmla="*/ 2147483646 h 630"/>
                  <a:gd name="T18" fmla="*/ 2147483646 w 781"/>
                  <a:gd name="T19" fmla="*/ 2147483646 h 630"/>
                  <a:gd name="T20" fmla="*/ 2147483646 w 781"/>
                  <a:gd name="T21" fmla="*/ 2147483646 h 630"/>
                  <a:gd name="T22" fmla="*/ 2147483646 w 781"/>
                  <a:gd name="T23" fmla="*/ 2147483646 h 630"/>
                  <a:gd name="T24" fmla="*/ 2147483646 w 781"/>
                  <a:gd name="T25" fmla="*/ 2147483646 h 630"/>
                  <a:gd name="T26" fmla="*/ 2147483646 w 781"/>
                  <a:gd name="T27" fmla="*/ 2147483646 h 630"/>
                  <a:gd name="T28" fmla="*/ 2147483646 w 781"/>
                  <a:gd name="T29" fmla="*/ 2147483646 h 630"/>
                  <a:gd name="T30" fmla="*/ 2147483646 w 781"/>
                  <a:gd name="T31" fmla="*/ 2147483646 h 630"/>
                  <a:gd name="T32" fmla="*/ 2147483646 w 781"/>
                  <a:gd name="T33" fmla="*/ 2147483646 h 630"/>
                  <a:gd name="T34" fmla="*/ 2147483646 w 781"/>
                  <a:gd name="T35" fmla="*/ 2147483646 h 630"/>
                  <a:gd name="T36" fmla="*/ 2147483646 w 781"/>
                  <a:gd name="T37" fmla="*/ 2147483646 h 630"/>
                  <a:gd name="T38" fmla="*/ 2147483646 w 781"/>
                  <a:gd name="T39" fmla="*/ 2147483646 h 630"/>
                  <a:gd name="T40" fmla="*/ 2147483646 w 781"/>
                  <a:gd name="T41" fmla="*/ 2147483646 h 630"/>
                  <a:gd name="T42" fmla="*/ 2147483646 w 781"/>
                  <a:gd name="T43" fmla="*/ 2147483646 h 630"/>
                  <a:gd name="T44" fmla="*/ 2147483646 w 781"/>
                  <a:gd name="T45" fmla="*/ 2147483646 h 630"/>
                  <a:gd name="T46" fmla="*/ 2147483646 w 781"/>
                  <a:gd name="T47" fmla="*/ 2147483646 h 630"/>
                  <a:gd name="T48" fmla="*/ 2147483646 w 781"/>
                  <a:gd name="T49" fmla="*/ 2147483646 h 630"/>
                  <a:gd name="T50" fmla="*/ 2147483646 w 781"/>
                  <a:gd name="T51" fmla="*/ 2147483646 h 630"/>
                  <a:gd name="T52" fmla="*/ 2147483646 w 781"/>
                  <a:gd name="T53" fmla="*/ 2147483646 h 630"/>
                  <a:gd name="T54" fmla="*/ 2147483646 w 781"/>
                  <a:gd name="T55" fmla="*/ 2147483646 h 630"/>
                  <a:gd name="T56" fmla="*/ 2147483646 w 781"/>
                  <a:gd name="T57" fmla="*/ 2147483646 h 630"/>
                  <a:gd name="T58" fmla="*/ 2147483646 w 781"/>
                  <a:gd name="T59" fmla="*/ 2147483646 h 630"/>
                  <a:gd name="T60" fmla="*/ 2147483646 w 781"/>
                  <a:gd name="T61" fmla="*/ 2147483646 h 630"/>
                  <a:gd name="T62" fmla="*/ 2147483646 w 781"/>
                  <a:gd name="T63" fmla="*/ 2147483646 h 630"/>
                  <a:gd name="T64" fmla="*/ 2147483646 w 781"/>
                  <a:gd name="T65" fmla="*/ 2147483646 h 630"/>
                  <a:gd name="T66" fmla="*/ 2147483646 w 781"/>
                  <a:gd name="T67" fmla="*/ 2147483646 h 630"/>
                  <a:gd name="T68" fmla="*/ 2147483646 w 781"/>
                  <a:gd name="T69" fmla="*/ 2147483646 h 630"/>
                  <a:gd name="T70" fmla="*/ 2147483646 w 781"/>
                  <a:gd name="T71" fmla="*/ 2147483646 h 630"/>
                  <a:gd name="T72" fmla="*/ 2147483646 w 781"/>
                  <a:gd name="T73" fmla="*/ 2147483646 h 630"/>
                  <a:gd name="T74" fmla="*/ 2147483646 w 781"/>
                  <a:gd name="T75" fmla="*/ 2147483646 h 630"/>
                  <a:gd name="T76" fmla="*/ 2147483646 w 781"/>
                  <a:gd name="T77" fmla="*/ 2147483646 h 630"/>
                  <a:gd name="T78" fmla="*/ 2147483646 w 781"/>
                  <a:gd name="T79" fmla="*/ 2147483646 h 630"/>
                  <a:gd name="T80" fmla="*/ 2147483646 w 781"/>
                  <a:gd name="T81" fmla="*/ 2147483646 h 630"/>
                  <a:gd name="T82" fmla="*/ 2147483646 w 781"/>
                  <a:gd name="T83" fmla="*/ 2147483646 h 6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30"/>
                  <a:gd name="T128" fmla="*/ 781 w 781"/>
                  <a:gd name="T129" fmla="*/ 630 h 6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30">
                    <a:moveTo>
                      <a:pt x="0" y="581"/>
                    </a:moveTo>
                    <a:lnTo>
                      <a:pt x="9" y="590"/>
                    </a:lnTo>
                    <a:lnTo>
                      <a:pt x="13" y="594"/>
                    </a:lnTo>
                    <a:lnTo>
                      <a:pt x="18" y="581"/>
                    </a:lnTo>
                    <a:lnTo>
                      <a:pt x="27" y="572"/>
                    </a:lnTo>
                    <a:lnTo>
                      <a:pt x="31" y="576"/>
                    </a:lnTo>
                    <a:lnTo>
                      <a:pt x="36" y="572"/>
                    </a:lnTo>
                    <a:lnTo>
                      <a:pt x="45" y="567"/>
                    </a:lnTo>
                    <a:lnTo>
                      <a:pt x="49" y="563"/>
                    </a:lnTo>
                    <a:lnTo>
                      <a:pt x="58" y="572"/>
                    </a:lnTo>
                    <a:lnTo>
                      <a:pt x="62" y="590"/>
                    </a:lnTo>
                    <a:lnTo>
                      <a:pt x="67" y="608"/>
                    </a:lnTo>
                    <a:lnTo>
                      <a:pt x="76" y="608"/>
                    </a:lnTo>
                    <a:lnTo>
                      <a:pt x="80" y="612"/>
                    </a:lnTo>
                    <a:lnTo>
                      <a:pt x="89" y="612"/>
                    </a:lnTo>
                    <a:lnTo>
                      <a:pt x="94" y="603"/>
                    </a:lnTo>
                    <a:lnTo>
                      <a:pt x="98" y="581"/>
                    </a:lnTo>
                    <a:lnTo>
                      <a:pt x="107" y="558"/>
                    </a:lnTo>
                    <a:lnTo>
                      <a:pt x="111" y="549"/>
                    </a:lnTo>
                    <a:lnTo>
                      <a:pt x="116" y="540"/>
                    </a:lnTo>
                    <a:lnTo>
                      <a:pt x="125" y="540"/>
                    </a:lnTo>
                    <a:lnTo>
                      <a:pt x="129" y="536"/>
                    </a:lnTo>
                    <a:lnTo>
                      <a:pt x="138" y="536"/>
                    </a:lnTo>
                    <a:lnTo>
                      <a:pt x="143" y="531"/>
                    </a:lnTo>
                    <a:lnTo>
                      <a:pt x="147" y="531"/>
                    </a:lnTo>
                    <a:lnTo>
                      <a:pt x="156" y="531"/>
                    </a:lnTo>
                    <a:lnTo>
                      <a:pt x="161" y="536"/>
                    </a:lnTo>
                    <a:lnTo>
                      <a:pt x="165" y="536"/>
                    </a:lnTo>
                    <a:lnTo>
                      <a:pt x="174" y="536"/>
                    </a:lnTo>
                    <a:lnTo>
                      <a:pt x="178" y="527"/>
                    </a:lnTo>
                    <a:lnTo>
                      <a:pt x="187" y="509"/>
                    </a:lnTo>
                    <a:lnTo>
                      <a:pt x="192" y="513"/>
                    </a:lnTo>
                    <a:lnTo>
                      <a:pt x="196" y="473"/>
                    </a:lnTo>
                    <a:lnTo>
                      <a:pt x="205" y="365"/>
                    </a:lnTo>
                    <a:lnTo>
                      <a:pt x="210" y="261"/>
                    </a:lnTo>
                    <a:lnTo>
                      <a:pt x="214" y="153"/>
                    </a:lnTo>
                    <a:lnTo>
                      <a:pt x="223" y="81"/>
                    </a:lnTo>
                    <a:lnTo>
                      <a:pt x="228" y="36"/>
                    </a:lnTo>
                    <a:lnTo>
                      <a:pt x="236" y="5"/>
                    </a:lnTo>
                    <a:lnTo>
                      <a:pt x="241" y="0"/>
                    </a:lnTo>
                    <a:lnTo>
                      <a:pt x="245" y="27"/>
                    </a:lnTo>
                    <a:lnTo>
                      <a:pt x="254" y="72"/>
                    </a:lnTo>
                    <a:lnTo>
                      <a:pt x="259" y="122"/>
                    </a:lnTo>
                    <a:lnTo>
                      <a:pt x="268" y="153"/>
                    </a:lnTo>
                    <a:lnTo>
                      <a:pt x="272" y="180"/>
                    </a:lnTo>
                    <a:lnTo>
                      <a:pt x="277" y="203"/>
                    </a:lnTo>
                    <a:lnTo>
                      <a:pt x="286" y="221"/>
                    </a:lnTo>
                    <a:lnTo>
                      <a:pt x="290" y="239"/>
                    </a:lnTo>
                    <a:lnTo>
                      <a:pt x="294" y="270"/>
                    </a:lnTo>
                    <a:lnTo>
                      <a:pt x="303" y="297"/>
                    </a:lnTo>
                    <a:lnTo>
                      <a:pt x="308" y="369"/>
                    </a:lnTo>
                    <a:lnTo>
                      <a:pt x="317" y="482"/>
                    </a:lnTo>
                    <a:lnTo>
                      <a:pt x="321" y="540"/>
                    </a:lnTo>
                    <a:lnTo>
                      <a:pt x="326" y="585"/>
                    </a:lnTo>
                    <a:lnTo>
                      <a:pt x="335" y="608"/>
                    </a:lnTo>
                    <a:lnTo>
                      <a:pt x="339" y="608"/>
                    </a:lnTo>
                    <a:lnTo>
                      <a:pt x="344" y="603"/>
                    </a:lnTo>
                    <a:lnTo>
                      <a:pt x="352" y="603"/>
                    </a:lnTo>
                    <a:lnTo>
                      <a:pt x="357" y="612"/>
                    </a:lnTo>
                    <a:lnTo>
                      <a:pt x="366" y="612"/>
                    </a:lnTo>
                    <a:lnTo>
                      <a:pt x="370" y="612"/>
                    </a:lnTo>
                    <a:lnTo>
                      <a:pt x="375" y="621"/>
                    </a:lnTo>
                    <a:lnTo>
                      <a:pt x="384" y="621"/>
                    </a:lnTo>
                    <a:lnTo>
                      <a:pt x="388" y="608"/>
                    </a:lnTo>
                    <a:lnTo>
                      <a:pt x="397" y="590"/>
                    </a:lnTo>
                    <a:lnTo>
                      <a:pt x="402" y="581"/>
                    </a:lnTo>
                    <a:lnTo>
                      <a:pt x="406" y="581"/>
                    </a:lnTo>
                    <a:lnTo>
                      <a:pt x="415" y="590"/>
                    </a:lnTo>
                    <a:lnTo>
                      <a:pt x="419" y="585"/>
                    </a:lnTo>
                    <a:lnTo>
                      <a:pt x="424" y="590"/>
                    </a:lnTo>
                    <a:lnTo>
                      <a:pt x="433" y="603"/>
                    </a:lnTo>
                    <a:lnTo>
                      <a:pt x="437" y="612"/>
                    </a:lnTo>
                    <a:lnTo>
                      <a:pt x="446" y="617"/>
                    </a:lnTo>
                    <a:lnTo>
                      <a:pt x="451" y="626"/>
                    </a:lnTo>
                    <a:lnTo>
                      <a:pt x="455" y="630"/>
                    </a:lnTo>
                    <a:lnTo>
                      <a:pt x="464" y="630"/>
                    </a:lnTo>
                    <a:lnTo>
                      <a:pt x="469" y="612"/>
                    </a:lnTo>
                    <a:lnTo>
                      <a:pt x="473" y="599"/>
                    </a:lnTo>
                    <a:lnTo>
                      <a:pt x="482" y="585"/>
                    </a:lnTo>
                    <a:lnTo>
                      <a:pt x="486" y="590"/>
                    </a:lnTo>
                    <a:lnTo>
                      <a:pt x="495" y="594"/>
                    </a:lnTo>
                    <a:lnTo>
                      <a:pt x="500" y="608"/>
                    </a:lnTo>
                    <a:lnTo>
                      <a:pt x="504" y="608"/>
                    </a:lnTo>
                    <a:lnTo>
                      <a:pt x="513" y="599"/>
                    </a:lnTo>
                    <a:lnTo>
                      <a:pt x="518" y="581"/>
                    </a:lnTo>
                    <a:lnTo>
                      <a:pt x="522" y="572"/>
                    </a:lnTo>
                    <a:lnTo>
                      <a:pt x="531" y="567"/>
                    </a:lnTo>
                    <a:lnTo>
                      <a:pt x="535" y="558"/>
                    </a:lnTo>
                    <a:lnTo>
                      <a:pt x="544" y="545"/>
                    </a:lnTo>
                    <a:lnTo>
                      <a:pt x="549" y="536"/>
                    </a:lnTo>
                    <a:lnTo>
                      <a:pt x="553" y="540"/>
                    </a:lnTo>
                    <a:lnTo>
                      <a:pt x="562" y="536"/>
                    </a:lnTo>
                    <a:lnTo>
                      <a:pt x="567" y="518"/>
                    </a:lnTo>
                    <a:lnTo>
                      <a:pt x="576" y="500"/>
                    </a:lnTo>
                    <a:lnTo>
                      <a:pt x="580" y="500"/>
                    </a:lnTo>
                    <a:lnTo>
                      <a:pt x="585" y="500"/>
                    </a:lnTo>
                    <a:lnTo>
                      <a:pt x="593" y="491"/>
                    </a:lnTo>
                    <a:lnTo>
                      <a:pt x="598" y="468"/>
                    </a:lnTo>
                    <a:lnTo>
                      <a:pt x="602" y="446"/>
                    </a:lnTo>
                    <a:lnTo>
                      <a:pt x="611" y="432"/>
                    </a:lnTo>
                    <a:lnTo>
                      <a:pt x="616" y="437"/>
                    </a:lnTo>
                    <a:lnTo>
                      <a:pt x="625" y="455"/>
                    </a:lnTo>
                    <a:lnTo>
                      <a:pt x="629" y="459"/>
                    </a:lnTo>
                    <a:lnTo>
                      <a:pt x="634" y="464"/>
                    </a:lnTo>
                    <a:lnTo>
                      <a:pt x="643" y="464"/>
                    </a:lnTo>
                    <a:lnTo>
                      <a:pt x="647" y="468"/>
                    </a:lnTo>
                    <a:lnTo>
                      <a:pt x="651" y="482"/>
                    </a:lnTo>
                    <a:lnTo>
                      <a:pt x="660" y="491"/>
                    </a:lnTo>
                    <a:lnTo>
                      <a:pt x="665" y="482"/>
                    </a:lnTo>
                    <a:lnTo>
                      <a:pt x="674" y="477"/>
                    </a:lnTo>
                    <a:lnTo>
                      <a:pt x="678" y="477"/>
                    </a:lnTo>
                    <a:lnTo>
                      <a:pt x="683" y="473"/>
                    </a:lnTo>
                    <a:lnTo>
                      <a:pt x="692" y="473"/>
                    </a:lnTo>
                    <a:lnTo>
                      <a:pt x="696" y="486"/>
                    </a:lnTo>
                    <a:lnTo>
                      <a:pt x="705" y="509"/>
                    </a:lnTo>
                    <a:lnTo>
                      <a:pt x="710" y="522"/>
                    </a:lnTo>
                    <a:lnTo>
                      <a:pt x="714" y="522"/>
                    </a:lnTo>
                    <a:lnTo>
                      <a:pt x="723" y="531"/>
                    </a:lnTo>
                    <a:lnTo>
                      <a:pt x="727" y="545"/>
                    </a:lnTo>
                    <a:lnTo>
                      <a:pt x="732" y="558"/>
                    </a:lnTo>
                    <a:lnTo>
                      <a:pt x="741" y="563"/>
                    </a:lnTo>
                    <a:lnTo>
                      <a:pt x="745" y="567"/>
                    </a:lnTo>
                    <a:lnTo>
                      <a:pt x="754" y="558"/>
                    </a:lnTo>
                    <a:lnTo>
                      <a:pt x="759" y="554"/>
                    </a:lnTo>
                    <a:lnTo>
                      <a:pt x="763" y="567"/>
                    </a:lnTo>
                    <a:lnTo>
                      <a:pt x="772" y="581"/>
                    </a:lnTo>
                    <a:lnTo>
                      <a:pt x="776" y="576"/>
                    </a:lnTo>
                    <a:lnTo>
                      <a:pt x="781" y="563"/>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48" name="Freeform 78"/>
              <p:cNvSpPr>
                <a:spLocks/>
              </p:cNvSpPr>
              <p:nvPr/>
            </p:nvSpPr>
            <p:spPr bwMode="auto">
              <a:xfrm>
                <a:off x="7188229" y="1450970"/>
                <a:ext cx="1239838" cy="957263"/>
              </a:xfrm>
              <a:custGeom>
                <a:avLst/>
                <a:gdLst>
                  <a:gd name="T0" fmla="*/ 2147483646 w 781"/>
                  <a:gd name="T1" fmla="*/ 2147483646 h 603"/>
                  <a:gd name="T2" fmla="*/ 2147483646 w 781"/>
                  <a:gd name="T3" fmla="*/ 2147483646 h 603"/>
                  <a:gd name="T4" fmla="*/ 2147483646 w 781"/>
                  <a:gd name="T5" fmla="*/ 2147483646 h 603"/>
                  <a:gd name="T6" fmla="*/ 2147483646 w 781"/>
                  <a:gd name="T7" fmla="*/ 2147483646 h 603"/>
                  <a:gd name="T8" fmla="*/ 2147483646 w 781"/>
                  <a:gd name="T9" fmla="*/ 2147483646 h 603"/>
                  <a:gd name="T10" fmla="*/ 2147483646 w 781"/>
                  <a:gd name="T11" fmla="*/ 2147483646 h 603"/>
                  <a:gd name="T12" fmla="*/ 2147483646 w 781"/>
                  <a:gd name="T13" fmla="*/ 2147483646 h 603"/>
                  <a:gd name="T14" fmla="*/ 2147483646 w 781"/>
                  <a:gd name="T15" fmla="*/ 2147483646 h 603"/>
                  <a:gd name="T16" fmla="*/ 2147483646 w 781"/>
                  <a:gd name="T17" fmla="*/ 2147483646 h 603"/>
                  <a:gd name="T18" fmla="*/ 2147483646 w 781"/>
                  <a:gd name="T19" fmla="*/ 2147483646 h 603"/>
                  <a:gd name="T20" fmla="*/ 2147483646 w 781"/>
                  <a:gd name="T21" fmla="*/ 2147483646 h 603"/>
                  <a:gd name="T22" fmla="*/ 2147483646 w 781"/>
                  <a:gd name="T23" fmla="*/ 2147483646 h 603"/>
                  <a:gd name="T24" fmla="*/ 2147483646 w 781"/>
                  <a:gd name="T25" fmla="*/ 0 h 603"/>
                  <a:gd name="T26" fmla="*/ 2147483646 w 781"/>
                  <a:gd name="T27" fmla="*/ 2147483646 h 603"/>
                  <a:gd name="T28" fmla="*/ 2147483646 w 781"/>
                  <a:gd name="T29" fmla="*/ 2147483646 h 603"/>
                  <a:gd name="T30" fmla="*/ 2147483646 w 781"/>
                  <a:gd name="T31" fmla="*/ 2147483646 h 603"/>
                  <a:gd name="T32" fmla="*/ 2147483646 w 781"/>
                  <a:gd name="T33" fmla="*/ 2147483646 h 603"/>
                  <a:gd name="T34" fmla="*/ 2147483646 w 781"/>
                  <a:gd name="T35" fmla="*/ 2147483646 h 603"/>
                  <a:gd name="T36" fmla="*/ 2147483646 w 781"/>
                  <a:gd name="T37" fmla="*/ 2147483646 h 603"/>
                  <a:gd name="T38" fmla="*/ 2147483646 w 781"/>
                  <a:gd name="T39" fmla="*/ 2147483646 h 603"/>
                  <a:gd name="T40" fmla="*/ 2147483646 w 781"/>
                  <a:gd name="T41" fmla="*/ 2147483646 h 603"/>
                  <a:gd name="T42" fmla="*/ 2147483646 w 781"/>
                  <a:gd name="T43" fmla="*/ 2147483646 h 603"/>
                  <a:gd name="T44" fmla="*/ 2147483646 w 781"/>
                  <a:gd name="T45" fmla="*/ 2147483646 h 603"/>
                  <a:gd name="T46" fmla="*/ 2147483646 w 781"/>
                  <a:gd name="T47" fmla="*/ 2147483646 h 603"/>
                  <a:gd name="T48" fmla="*/ 2147483646 w 781"/>
                  <a:gd name="T49" fmla="*/ 2147483646 h 603"/>
                  <a:gd name="T50" fmla="*/ 2147483646 w 781"/>
                  <a:gd name="T51" fmla="*/ 2147483646 h 603"/>
                  <a:gd name="T52" fmla="*/ 2147483646 w 781"/>
                  <a:gd name="T53" fmla="*/ 2147483646 h 603"/>
                  <a:gd name="T54" fmla="*/ 2147483646 w 781"/>
                  <a:gd name="T55" fmla="*/ 2147483646 h 603"/>
                  <a:gd name="T56" fmla="*/ 2147483646 w 781"/>
                  <a:gd name="T57" fmla="*/ 2147483646 h 603"/>
                  <a:gd name="T58" fmla="*/ 2147483646 w 781"/>
                  <a:gd name="T59" fmla="*/ 2147483646 h 603"/>
                  <a:gd name="T60" fmla="*/ 2147483646 w 781"/>
                  <a:gd name="T61" fmla="*/ 2147483646 h 603"/>
                  <a:gd name="T62" fmla="*/ 2147483646 w 781"/>
                  <a:gd name="T63" fmla="*/ 2147483646 h 603"/>
                  <a:gd name="T64" fmla="*/ 2147483646 w 781"/>
                  <a:gd name="T65" fmla="*/ 2147483646 h 603"/>
                  <a:gd name="T66" fmla="*/ 2147483646 w 781"/>
                  <a:gd name="T67" fmla="*/ 2147483646 h 603"/>
                  <a:gd name="T68" fmla="*/ 2147483646 w 781"/>
                  <a:gd name="T69" fmla="*/ 2147483646 h 603"/>
                  <a:gd name="T70" fmla="*/ 2147483646 w 781"/>
                  <a:gd name="T71" fmla="*/ 2147483646 h 603"/>
                  <a:gd name="T72" fmla="*/ 2147483646 w 781"/>
                  <a:gd name="T73" fmla="*/ 2147483646 h 603"/>
                  <a:gd name="T74" fmla="*/ 2147483646 w 781"/>
                  <a:gd name="T75" fmla="*/ 2147483646 h 603"/>
                  <a:gd name="T76" fmla="*/ 2147483646 w 781"/>
                  <a:gd name="T77" fmla="*/ 2147483646 h 603"/>
                  <a:gd name="T78" fmla="*/ 2147483646 w 781"/>
                  <a:gd name="T79" fmla="*/ 2147483646 h 603"/>
                  <a:gd name="T80" fmla="*/ 2147483646 w 781"/>
                  <a:gd name="T81" fmla="*/ 2147483646 h 603"/>
                  <a:gd name="T82" fmla="*/ 2147483646 w 781"/>
                  <a:gd name="T83" fmla="*/ 2147483646 h 6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1"/>
                  <a:gd name="T127" fmla="*/ 0 h 603"/>
                  <a:gd name="T128" fmla="*/ 781 w 781"/>
                  <a:gd name="T129" fmla="*/ 603 h 6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1" h="603">
                    <a:moveTo>
                      <a:pt x="0" y="428"/>
                    </a:moveTo>
                    <a:lnTo>
                      <a:pt x="9" y="432"/>
                    </a:lnTo>
                    <a:lnTo>
                      <a:pt x="13" y="446"/>
                    </a:lnTo>
                    <a:lnTo>
                      <a:pt x="18" y="455"/>
                    </a:lnTo>
                    <a:lnTo>
                      <a:pt x="27" y="446"/>
                    </a:lnTo>
                    <a:lnTo>
                      <a:pt x="31" y="446"/>
                    </a:lnTo>
                    <a:lnTo>
                      <a:pt x="36" y="437"/>
                    </a:lnTo>
                    <a:lnTo>
                      <a:pt x="45" y="432"/>
                    </a:lnTo>
                    <a:lnTo>
                      <a:pt x="49" y="423"/>
                    </a:lnTo>
                    <a:lnTo>
                      <a:pt x="58" y="437"/>
                    </a:lnTo>
                    <a:lnTo>
                      <a:pt x="62" y="446"/>
                    </a:lnTo>
                    <a:lnTo>
                      <a:pt x="67" y="446"/>
                    </a:lnTo>
                    <a:lnTo>
                      <a:pt x="76" y="446"/>
                    </a:lnTo>
                    <a:lnTo>
                      <a:pt x="80" y="450"/>
                    </a:lnTo>
                    <a:lnTo>
                      <a:pt x="89" y="455"/>
                    </a:lnTo>
                    <a:lnTo>
                      <a:pt x="94" y="468"/>
                    </a:lnTo>
                    <a:lnTo>
                      <a:pt x="98" y="486"/>
                    </a:lnTo>
                    <a:lnTo>
                      <a:pt x="107" y="486"/>
                    </a:lnTo>
                    <a:lnTo>
                      <a:pt x="111" y="491"/>
                    </a:lnTo>
                    <a:lnTo>
                      <a:pt x="116" y="504"/>
                    </a:lnTo>
                    <a:lnTo>
                      <a:pt x="125" y="518"/>
                    </a:lnTo>
                    <a:lnTo>
                      <a:pt x="129" y="518"/>
                    </a:lnTo>
                    <a:lnTo>
                      <a:pt x="138" y="513"/>
                    </a:lnTo>
                    <a:lnTo>
                      <a:pt x="143" y="513"/>
                    </a:lnTo>
                    <a:lnTo>
                      <a:pt x="147" y="527"/>
                    </a:lnTo>
                    <a:lnTo>
                      <a:pt x="156" y="536"/>
                    </a:lnTo>
                    <a:lnTo>
                      <a:pt x="161" y="545"/>
                    </a:lnTo>
                    <a:lnTo>
                      <a:pt x="165" y="545"/>
                    </a:lnTo>
                    <a:lnTo>
                      <a:pt x="174" y="536"/>
                    </a:lnTo>
                    <a:lnTo>
                      <a:pt x="178" y="518"/>
                    </a:lnTo>
                    <a:lnTo>
                      <a:pt x="187" y="509"/>
                    </a:lnTo>
                    <a:lnTo>
                      <a:pt x="192" y="491"/>
                    </a:lnTo>
                    <a:lnTo>
                      <a:pt x="196" y="410"/>
                    </a:lnTo>
                    <a:lnTo>
                      <a:pt x="205" y="302"/>
                    </a:lnTo>
                    <a:lnTo>
                      <a:pt x="210" y="198"/>
                    </a:lnTo>
                    <a:lnTo>
                      <a:pt x="214" y="104"/>
                    </a:lnTo>
                    <a:lnTo>
                      <a:pt x="223" y="59"/>
                    </a:lnTo>
                    <a:lnTo>
                      <a:pt x="228" y="23"/>
                    </a:lnTo>
                    <a:lnTo>
                      <a:pt x="236" y="0"/>
                    </a:lnTo>
                    <a:lnTo>
                      <a:pt x="241" y="5"/>
                    </a:lnTo>
                    <a:lnTo>
                      <a:pt x="245" y="27"/>
                    </a:lnTo>
                    <a:lnTo>
                      <a:pt x="254" y="68"/>
                    </a:lnTo>
                    <a:lnTo>
                      <a:pt x="259" y="104"/>
                    </a:lnTo>
                    <a:lnTo>
                      <a:pt x="268" y="122"/>
                    </a:lnTo>
                    <a:lnTo>
                      <a:pt x="272" y="140"/>
                    </a:lnTo>
                    <a:lnTo>
                      <a:pt x="277" y="158"/>
                    </a:lnTo>
                    <a:lnTo>
                      <a:pt x="286" y="167"/>
                    </a:lnTo>
                    <a:lnTo>
                      <a:pt x="290" y="189"/>
                    </a:lnTo>
                    <a:lnTo>
                      <a:pt x="294" y="212"/>
                    </a:lnTo>
                    <a:lnTo>
                      <a:pt x="303" y="239"/>
                    </a:lnTo>
                    <a:lnTo>
                      <a:pt x="308" y="311"/>
                    </a:lnTo>
                    <a:lnTo>
                      <a:pt x="317" y="419"/>
                    </a:lnTo>
                    <a:lnTo>
                      <a:pt x="321" y="482"/>
                    </a:lnTo>
                    <a:lnTo>
                      <a:pt x="326" y="522"/>
                    </a:lnTo>
                    <a:lnTo>
                      <a:pt x="335" y="549"/>
                    </a:lnTo>
                    <a:lnTo>
                      <a:pt x="339" y="572"/>
                    </a:lnTo>
                    <a:lnTo>
                      <a:pt x="344" y="590"/>
                    </a:lnTo>
                    <a:lnTo>
                      <a:pt x="352" y="599"/>
                    </a:lnTo>
                    <a:lnTo>
                      <a:pt x="357" y="603"/>
                    </a:lnTo>
                    <a:lnTo>
                      <a:pt x="366" y="599"/>
                    </a:lnTo>
                    <a:lnTo>
                      <a:pt x="370" y="590"/>
                    </a:lnTo>
                    <a:lnTo>
                      <a:pt x="375" y="585"/>
                    </a:lnTo>
                    <a:lnTo>
                      <a:pt x="384" y="590"/>
                    </a:lnTo>
                    <a:lnTo>
                      <a:pt x="388" y="581"/>
                    </a:lnTo>
                    <a:lnTo>
                      <a:pt x="397" y="554"/>
                    </a:lnTo>
                    <a:lnTo>
                      <a:pt x="402" y="527"/>
                    </a:lnTo>
                    <a:lnTo>
                      <a:pt x="406" y="504"/>
                    </a:lnTo>
                    <a:lnTo>
                      <a:pt x="415" y="495"/>
                    </a:lnTo>
                    <a:lnTo>
                      <a:pt x="419" y="491"/>
                    </a:lnTo>
                    <a:lnTo>
                      <a:pt x="424" y="495"/>
                    </a:lnTo>
                    <a:lnTo>
                      <a:pt x="433" y="495"/>
                    </a:lnTo>
                    <a:lnTo>
                      <a:pt x="437" y="500"/>
                    </a:lnTo>
                    <a:lnTo>
                      <a:pt x="446" y="504"/>
                    </a:lnTo>
                    <a:lnTo>
                      <a:pt x="451" y="504"/>
                    </a:lnTo>
                    <a:lnTo>
                      <a:pt x="455" y="522"/>
                    </a:lnTo>
                    <a:lnTo>
                      <a:pt x="464" y="513"/>
                    </a:lnTo>
                    <a:lnTo>
                      <a:pt x="469" y="495"/>
                    </a:lnTo>
                    <a:lnTo>
                      <a:pt x="473" y="491"/>
                    </a:lnTo>
                    <a:lnTo>
                      <a:pt x="482" y="491"/>
                    </a:lnTo>
                    <a:lnTo>
                      <a:pt x="486" y="495"/>
                    </a:lnTo>
                    <a:lnTo>
                      <a:pt x="495" y="513"/>
                    </a:lnTo>
                    <a:lnTo>
                      <a:pt x="500" y="518"/>
                    </a:lnTo>
                    <a:lnTo>
                      <a:pt x="504" y="513"/>
                    </a:lnTo>
                    <a:lnTo>
                      <a:pt x="513" y="513"/>
                    </a:lnTo>
                    <a:lnTo>
                      <a:pt x="518" y="504"/>
                    </a:lnTo>
                    <a:lnTo>
                      <a:pt x="522" y="491"/>
                    </a:lnTo>
                    <a:lnTo>
                      <a:pt x="531" y="482"/>
                    </a:lnTo>
                    <a:lnTo>
                      <a:pt x="535" y="473"/>
                    </a:lnTo>
                    <a:lnTo>
                      <a:pt x="544" y="477"/>
                    </a:lnTo>
                    <a:lnTo>
                      <a:pt x="549" y="491"/>
                    </a:lnTo>
                    <a:lnTo>
                      <a:pt x="553" y="495"/>
                    </a:lnTo>
                    <a:lnTo>
                      <a:pt x="562" y="500"/>
                    </a:lnTo>
                    <a:lnTo>
                      <a:pt x="567" y="513"/>
                    </a:lnTo>
                    <a:lnTo>
                      <a:pt x="576" y="536"/>
                    </a:lnTo>
                    <a:lnTo>
                      <a:pt x="580" y="545"/>
                    </a:lnTo>
                    <a:lnTo>
                      <a:pt x="585" y="554"/>
                    </a:lnTo>
                    <a:lnTo>
                      <a:pt x="593" y="563"/>
                    </a:lnTo>
                    <a:lnTo>
                      <a:pt x="598" y="558"/>
                    </a:lnTo>
                    <a:lnTo>
                      <a:pt x="602" y="554"/>
                    </a:lnTo>
                    <a:lnTo>
                      <a:pt x="611" y="540"/>
                    </a:lnTo>
                    <a:lnTo>
                      <a:pt x="616" y="513"/>
                    </a:lnTo>
                    <a:lnTo>
                      <a:pt x="625" y="477"/>
                    </a:lnTo>
                    <a:lnTo>
                      <a:pt x="629" y="450"/>
                    </a:lnTo>
                    <a:lnTo>
                      <a:pt x="634" y="432"/>
                    </a:lnTo>
                    <a:lnTo>
                      <a:pt x="643" y="428"/>
                    </a:lnTo>
                    <a:lnTo>
                      <a:pt x="647" y="423"/>
                    </a:lnTo>
                    <a:lnTo>
                      <a:pt x="651" y="432"/>
                    </a:lnTo>
                    <a:lnTo>
                      <a:pt x="660" y="432"/>
                    </a:lnTo>
                    <a:lnTo>
                      <a:pt x="665" y="432"/>
                    </a:lnTo>
                    <a:lnTo>
                      <a:pt x="674" y="423"/>
                    </a:lnTo>
                    <a:lnTo>
                      <a:pt x="678" y="428"/>
                    </a:lnTo>
                    <a:lnTo>
                      <a:pt x="683" y="419"/>
                    </a:lnTo>
                    <a:lnTo>
                      <a:pt x="692" y="419"/>
                    </a:lnTo>
                    <a:lnTo>
                      <a:pt x="696" y="432"/>
                    </a:lnTo>
                    <a:lnTo>
                      <a:pt x="705" y="446"/>
                    </a:lnTo>
                    <a:lnTo>
                      <a:pt x="710" y="455"/>
                    </a:lnTo>
                    <a:lnTo>
                      <a:pt x="714" y="464"/>
                    </a:lnTo>
                    <a:lnTo>
                      <a:pt x="723" y="477"/>
                    </a:lnTo>
                    <a:lnTo>
                      <a:pt x="727" y="482"/>
                    </a:lnTo>
                    <a:lnTo>
                      <a:pt x="732" y="477"/>
                    </a:lnTo>
                    <a:lnTo>
                      <a:pt x="741" y="477"/>
                    </a:lnTo>
                    <a:lnTo>
                      <a:pt x="745" y="477"/>
                    </a:lnTo>
                    <a:lnTo>
                      <a:pt x="754" y="459"/>
                    </a:lnTo>
                    <a:lnTo>
                      <a:pt x="759" y="437"/>
                    </a:lnTo>
                    <a:lnTo>
                      <a:pt x="763" y="410"/>
                    </a:lnTo>
                    <a:lnTo>
                      <a:pt x="772" y="392"/>
                    </a:lnTo>
                    <a:lnTo>
                      <a:pt x="776" y="378"/>
                    </a:lnTo>
                    <a:lnTo>
                      <a:pt x="781" y="378"/>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222" name="Straight Arrow Connector 221"/>
            <p:cNvCxnSpPr/>
            <p:nvPr/>
          </p:nvCxnSpPr>
          <p:spPr bwMode="auto">
            <a:xfrm>
              <a:off x="2519487" y="4924450"/>
              <a:ext cx="0" cy="38417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bwMode="auto">
            <a:xfrm>
              <a:off x="1428346" y="6484784"/>
              <a:ext cx="1935145" cy="276999"/>
            </a:xfrm>
            <a:prstGeom prst="rect">
              <a:avLst/>
            </a:prstGeom>
            <a:solidFill>
              <a:schemeClr val="bg1">
                <a:lumMod val="95000"/>
              </a:schemeClr>
            </a:solidFill>
          </p:spPr>
          <p:txBody>
            <a:bodyPr wrap="none">
              <a:spAutoFit/>
            </a:bodyPr>
            <a:lstStyle/>
            <a:p>
              <a:pPr eaLnBrk="1" hangingPunct="1">
                <a:defRPr/>
              </a:pPr>
              <a:r>
                <a:rPr lang="en-GB" sz="1200" i="1" dirty="0">
                  <a:solidFill>
                    <a:schemeClr val="tx1">
                      <a:lumMod val="65000"/>
                      <a:lumOff val="35000"/>
                    </a:schemeClr>
                  </a:solidFill>
                </a:rPr>
                <a:t>Predicted data (e.g. </a:t>
              </a:r>
              <a:r>
                <a:rPr lang="en-GB" sz="1200" i="1" dirty="0" smtClean="0">
                  <a:solidFill>
                    <a:schemeClr val="tx1">
                      <a:lumMod val="65000"/>
                      <a:lumOff val="35000"/>
                    </a:schemeClr>
                  </a:solidFill>
                </a:rPr>
                <a:t>ERP)</a:t>
              </a:r>
              <a:endParaRPr lang="en-GB" sz="1200" i="1" dirty="0">
                <a:solidFill>
                  <a:schemeClr val="tx1">
                    <a:lumMod val="65000"/>
                    <a:lumOff val="35000"/>
                  </a:schemeClr>
                </a:solidFill>
              </a:endParaRPr>
            </a:p>
          </p:txBody>
        </p:sp>
      </p:grpSp>
      <p:sp>
        <p:nvSpPr>
          <p:cNvPr id="2" name="Rectangle 1"/>
          <p:cNvSpPr/>
          <p:nvPr/>
        </p:nvSpPr>
        <p:spPr>
          <a:xfrm>
            <a:off x="0" y="-66541"/>
            <a:ext cx="9144000" cy="61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73" name="Group 7172"/>
          <p:cNvGrpSpPr/>
          <p:nvPr/>
        </p:nvGrpSpPr>
        <p:grpSpPr>
          <a:xfrm>
            <a:off x="18916" y="4475658"/>
            <a:ext cx="2872716" cy="1729715"/>
            <a:chOff x="18916" y="4475658"/>
            <a:chExt cx="2872716" cy="1729715"/>
          </a:xfrm>
        </p:grpSpPr>
        <mc:AlternateContent xmlns:mc="http://schemas.openxmlformats.org/markup-compatibility/2006" xmlns:a14="http://schemas.microsoft.com/office/drawing/2010/main">
          <mc:Choice Requires="a14">
            <p:sp>
              <p:nvSpPr>
                <p:cNvPr id="114" name="TextBox 113"/>
                <p:cNvSpPr txBox="1"/>
                <p:nvPr/>
              </p:nvSpPr>
              <p:spPr>
                <a:xfrm>
                  <a:off x="18916" y="5290909"/>
                  <a:ext cx="2872716" cy="396006"/>
                </a:xfrm>
                <a:prstGeom prst="rect">
                  <a:avLst/>
                </a:prstGeom>
                <a:noFill/>
              </p:spPr>
              <p:txBody>
                <a:bodyPr wrap="square" rtlCol="0">
                  <a:spAutoFit/>
                </a:bodyPr>
                <a:lstStyle>
                  <a:defPPr>
                    <a:defRPr lang="en-US"/>
                  </a:defPPr>
                  <a:lvl1pPr>
                    <a:defRPr>
                      <a:solidFill>
                        <a:srgbClr val="85BDD3"/>
                      </a:solidFill>
                    </a:defRPr>
                  </a:lvl1pPr>
                </a:lstStyle>
                <a:p>
                  <a:r>
                    <a:rPr lang="en-GB" dirty="0" smtClean="0">
                      <a:solidFill>
                        <a:schemeClr val="accent6">
                          <a:lumMod val="75000"/>
                        </a:schemeClr>
                      </a:solidFill>
                    </a:rPr>
                    <a:t>Parameter </a:t>
                  </a:r>
                  <a14:m>
                    <m:oMath xmlns:m="http://schemas.openxmlformats.org/officeDocument/2006/math">
                      <m:sSub>
                        <m:sSubPr>
                          <m:ctrlPr>
                            <a:rPr lang="en-GB" i="1">
                              <a:solidFill>
                                <a:schemeClr val="accent6">
                                  <a:lumMod val="75000"/>
                                </a:schemeClr>
                              </a:solidFill>
                              <a:latin typeface="Cambria Math" panose="02040503050406030204" pitchFamily="18" charset="0"/>
                            </a:rPr>
                          </m:ctrlPr>
                        </m:sSubPr>
                        <m:e>
                          <m:r>
                            <a:rPr lang="en-GB">
                              <a:solidFill>
                                <a:schemeClr val="accent6">
                                  <a:lumMod val="75000"/>
                                </a:schemeClr>
                              </a:solidFill>
                              <a:latin typeface="Cambria Math" panose="02040503050406030204" pitchFamily="18" charset="0"/>
                            </a:rPr>
                            <m:t>𝜃</m:t>
                          </m:r>
                        </m:e>
                        <m:sub>
                          <m:r>
                            <a:rPr lang="en-GB">
                              <a:solidFill>
                                <a:schemeClr val="accent6">
                                  <a:lumMod val="75000"/>
                                </a:schemeClr>
                              </a:solidFill>
                              <a:latin typeface="Cambria Math" panose="02040503050406030204" pitchFamily="18" charset="0"/>
                            </a:rPr>
                            <m:t>(</m:t>
                          </m:r>
                          <m:r>
                            <a:rPr lang="en-GB">
                              <a:solidFill>
                                <a:schemeClr val="accent6">
                                  <a:lumMod val="75000"/>
                                </a:schemeClr>
                              </a:solidFill>
                              <a:latin typeface="Cambria Math" panose="02040503050406030204" pitchFamily="18" charset="0"/>
                            </a:rPr>
                            <m:t>𝑖</m:t>
                          </m:r>
                          <m:r>
                            <a:rPr lang="en-GB">
                              <a:solidFill>
                                <a:schemeClr val="accent6">
                                  <a:lumMod val="75000"/>
                                </a:schemeClr>
                              </a:solidFill>
                              <a:latin typeface="Cambria Math" panose="02040503050406030204" pitchFamily="18" charset="0"/>
                            </a:rPr>
                            <m:t>)</m:t>
                          </m:r>
                        </m:sub>
                      </m:sSub>
                    </m:oMath>
                  </a14:m>
                  <a:endParaRPr lang="en-GB" dirty="0">
                    <a:solidFill>
                      <a:schemeClr val="accent6">
                        <a:lumMod val="75000"/>
                      </a:schemeClr>
                    </a:solidFill>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18916" y="5290909"/>
                  <a:ext cx="2872716" cy="396006"/>
                </a:xfrm>
                <a:prstGeom prst="rect">
                  <a:avLst/>
                </a:prstGeom>
                <a:blipFill rotWithShape="0">
                  <a:blip r:embed="rId4"/>
                  <a:stretch>
                    <a:fillRect l="-1699" t="-9231" b="-16923"/>
                  </a:stretch>
                </a:blipFill>
              </p:spPr>
              <p:txBody>
                <a:bodyPr/>
                <a:lstStyle/>
                <a:p>
                  <a:r>
                    <a:rPr lang="en-GB">
                      <a:noFill/>
                    </a:rPr>
                    <a:t> </a:t>
                  </a:r>
                </a:p>
              </p:txBody>
            </p:sp>
          </mc:Fallback>
        </mc:AlternateContent>
        <p:cxnSp>
          <p:nvCxnSpPr>
            <p:cNvPr id="111" name="Straight Arrow Connector 110"/>
            <p:cNvCxnSpPr/>
            <p:nvPr/>
          </p:nvCxnSpPr>
          <p:spPr bwMode="auto">
            <a:xfrm flipH="1" flipV="1">
              <a:off x="395536" y="4475658"/>
              <a:ext cx="11286" cy="816496"/>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856" y="5682153"/>
              <a:ext cx="1725152" cy="523220"/>
            </a:xfrm>
            <a:prstGeom prst="rect">
              <a:avLst/>
            </a:prstGeom>
            <a:noFill/>
          </p:spPr>
          <p:txBody>
            <a:bodyPr wrap="none" rtlCol="0">
              <a:spAutoFit/>
            </a:bodyPr>
            <a:lstStyle/>
            <a:p>
              <a:r>
                <a:rPr lang="en-GB" sz="1400" dirty="0" smtClean="0">
                  <a:solidFill>
                    <a:schemeClr val="accent6">
                      <a:lumMod val="75000"/>
                    </a:schemeClr>
                  </a:solidFill>
                </a:rPr>
                <a:t>e.g. the strength of </a:t>
              </a:r>
            </a:p>
            <a:p>
              <a:r>
                <a:rPr lang="en-GB" sz="1400" dirty="0" smtClean="0">
                  <a:solidFill>
                    <a:schemeClr val="accent6">
                      <a:lumMod val="75000"/>
                    </a:schemeClr>
                  </a:solidFill>
                </a:rPr>
                <a:t>a connection</a:t>
              </a:r>
              <a:endParaRPr lang="en-GB" sz="1400" dirty="0">
                <a:solidFill>
                  <a:schemeClr val="accent6">
                    <a:lumMod val="75000"/>
                  </a:schemeClr>
                </a:solidFill>
              </a:endParaRPr>
            </a:p>
          </p:txBody>
        </p:sp>
      </p:grpSp>
      <p:grpSp>
        <p:nvGrpSpPr>
          <p:cNvPr id="7175" name="Group 7174"/>
          <p:cNvGrpSpPr/>
          <p:nvPr/>
        </p:nvGrpSpPr>
        <p:grpSpPr>
          <a:xfrm>
            <a:off x="5148064" y="3933056"/>
            <a:ext cx="3816424" cy="2507118"/>
            <a:chOff x="5148064" y="4509120"/>
            <a:chExt cx="3816424" cy="2507118"/>
          </a:xfrm>
        </p:grpSpPr>
        <p:sp>
          <p:nvSpPr>
            <p:cNvPr id="145" name="Rectangle 144"/>
            <p:cNvSpPr/>
            <p:nvPr/>
          </p:nvSpPr>
          <p:spPr>
            <a:xfrm>
              <a:off x="5148064" y="4852834"/>
              <a:ext cx="3816424" cy="2163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48064" y="4509120"/>
              <a:ext cx="3816424"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Inverse Problem</a:t>
              </a:r>
              <a:endParaRPr lang="en-GB" dirty="0"/>
            </a:p>
          </p:txBody>
        </p:sp>
        <mc:AlternateContent xmlns:mc="http://schemas.openxmlformats.org/markup-compatibility/2006" xmlns:a14="http://schemas.microsoft.com/office/drawing/2010/main">
          <mc:Choice Requires="a14">
            <p:sp>
              <p:nvSpPr>
                <p:cNvPr id="13" name="TextBox 12"/>
                <p:cNvSpPr txBox="1"/>
                <p:nvPr/>
              </p:nvSpPr>
              <p:spPr>
                <a:xfrm>
                  <a:off x="5220072" y="4984913"/>
                  <a:ext cx="3672408" cy="2031325"/>
                </a:xfrm>
                <a:prstGeom prst="rect">
                  <a:avLst/>
                </a:prstGeom>
                <a:noFill/>
              </p:spPr>
              <p:txBody>
                <a:bodyPr wrap="square" rtlCol="0">
                  <a:spAutoFit/>
                </a:bodyPr>
                <a:lstStyle/>
                <a:p>
                  <a:r>
                    <a:rPr lang="en-GB" dirty="0" smtClean="0"/>
                    <a:t>Given: </a:t>
                  </a:r>
                </a:p>
                <a:p>
                  <a:pPr marL="285750" indent="-285750">
                    <a:buFont typeface="Arial" charset="0"/>
                    <a:buChar char="•"/>
                  </a:pPr>
                  <a:r>
                    <a:rPr lang="en-GB" dirty="0" smtClean="0"/>
                    <a:t>Some data </a:t>
                  </a:r>
                  <a14:m>
                    <m:oMath xmlns:m="http://schemas.openxmlformats.org/officeDocument/2006/math">
                      <m:r>
                        <a:rPr lang="en-GB" b="0" i="1" smtClean="0">
                          <a:solidFill>
                            <a:schemeClr val="accent6">
                              <a:lumMod val="75000"/>
                            </a:schemeClr>
                          </a:solidFill>
                          <a:latin typeface="Cambria Math" charset="0"/>
                        </a:rPr>
                        <m:t>𝑦</m:t>
                      </m:r>
                    </m:oMath>
                  </a14:m>
                  <a:endParaRPr lang="en-GB" b="0" dirty="0" smtClean="0"/>
                </a:p>
                <a:p>
                  <a:pPr marL="285750" indent="-285750">
                    <a:buFont typeface="Arial" charset="0"/>
                    <a:buChar char="•"/>
                  </a:pPr>
                  <a:r>
                    <a:rPr lang="en-GB" dirty="0" smtClean="0"/>
                    <a:t>Prior beliefs </a:t>
                  </a:r>
                  <a14:m>
                    <m:oMath xmlns:m="http://schemas.openxmlformats.org/officeDocument/2006/math">
                      <m:r>
                        <a:rPr lang="en-GB" b="0" i="1" smtClean="0">
                          <a:solidFill>
                            <a:schemeClr val="accent6">
                              <a:lumMod val="75000"/>
                            </a:schemeClr>
                          </a:solidFill>
                          <a:latin typeface="Cambria Math" charset="0"/>
                        </a:rPr>
                        <m:t>𝑝</m:t>
                      </m:r>
                      <m:r>
                        <a:rPr lang="en-GB" b="0" i="1" smtClean="0">
                          <a:solidFill>
                            <a:schemeClr val="accent6">
                              <a:lumMod val="75000"/>
                            </a:schemeClr>
                          </a:solidFill>
                          <a:latin typeface="Cambria Math" charset="0"/>
                        </a:rPr>
                        <m:t>(</m:t>
                      </m:r>
                      <m:r>
                        <a:rPr lang="en-GB" b="0" i="1" smtClean="0">
                          <a:solidFill>
                            <a:schemeClr val="accent6">
                              <a:lumMod val="75000"/>
                            </a:schemeClr>
                          </a:solidFill>
                          <a:latin typeface="Cambria Math" charset="0"/>
                        </a:rPr>
                        <m:t>𝜃</m:t>
                      </m:r>
                      <m:r>
                        <a:rPr lang="en-GB" b="0" i="1" smtClean="0">
                          <a:solidFill>
                            <a:schemeClr val="accent6">
                              <a:lumMod val="75000"/>
                            </a:schemeClr>
                          </a:solidFill>
                          <a:latin typeface="Cambria Math" charset="0"/>
                        </a:rPr>
                        <m:t>)</m:t>
                      </m:r>
                    </m:oMath>
                  </a14:m>
                  <a:r>
                    <a:rPr lang="en-GB" dirty="0" smtClean="0"/>
                    <a:t> </a:t>
                  </a:r>
                </a:p>
                <a:p>
                  <a:endParaRPr lang="en-GB" dirty="0"/>
                </a:p>
                <a:p>
                  <a:r>
                    <a:rPr lang="en-GB" dirty="0" smtClean="0"/>
                    <a:t>What setting of the parameters </a:t>
                  </a:r>
                  <a14:m>
                    <m:oMath xmlns:m="http://schemas.openxmlformats.org/officeDocument/2006/math">
                      <m:r>
                        <a:rPr lang="en-GB" b="0" i="1" smtClean="0">
                          <a:solidFill>
                            <a:schemeClr val="accent6">
                              <a:lumMod val="75000"/>
                            </a:schemeClr>
                          </a:solidFill>
                          <a:latin typeface="Cambria Math" panose="02040503050406030204" pitchFamily="18" charset="0"/>
                        </a:rPr>
                        <m:t>𝑝</m:t>
                      </m:r>
                      <m:d>
                        <m:dPr>
                          <m:ctrlPr>
                            <a:rPr lang="en-GB" b="0" i="1" smtClean="0">
                              <a:solidFill>
                                <a:schemeClr val="accent6">
                                  <a:lumMod val="75000"/>
                                </a:schemeClr>
                              </a:solidFill>
                              <a:latin typeface="Cambria Math" panose="02040503050406030204" pitchFamily="18" charset="0"/>
                            </a:rPr>
                          </m:ctrlPr>
                        </m:dPr>
                        <m:e>
                          <m:r>
                            <a:rPr lang="en-GB" b="0" i="1" smtClean="0">
                              <a:solidFill>
                                <a:schemeClr val="accent6">
                                  <a:lumMod val="75000"/>
                                </a:schemeClr>
                              </a:solidFill>
                              <a:latin typeface="Cambria Math" panose="02040503050406030204" pitchFamily="18" charset="0"/>
                            </a:rPr>
                            <m:t>𝜃</m:t>
                          </m:r>
                        </m:e>
                        <m:e>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e>
                      </m:d>
                    </m:oMath>
                  </a14:m>
                  <a:r>
                    <a:rPr lang="en-GB" dirty="0" smtClean="0"/>
                    <a:t> maximises the model evidence </a:t>
                  </a:r>
                  <a14:m>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oMath>
                  </a14:m>
                  <a:r>
                    <a:rPr lang="en-GB" dirty="0" smtClean="0"/>
                    <a:t>?</a:t>
                  </a:r>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220072" y="4984913"/>
                  <a:ext cx="3672408" cy="2031325"/>
                </a:xfrm>
                <a:prstGeom prst="rect">
                  <a:avLst/>
                </a:prstGeom>
                <a:blipFill rotWithShape="0">
                  <a:blip r:embed="rId5"/>
                  <a:stretch>
                    <a:fillRect l="-1327" t="-1502" b="-3904"/>
                  </a:stretch>
                </a:blipFill>
              </p:spPr>
              <p:txBody>
                <a:bodyPr/>
                <a:lstStyle/>
                <a:p>
                  <a:r>
                    <a:rPr lang="en-US">
                      <a:noFill/>
                    </a:rPr>
                    <a:t> </a:t>
                  </a:r>
                </a:p>
              </p:txBody>
            </p:sp>
          </mc:Fallback>
        </mc:AlternateContent>
      </p:grpSp>
      <p:grpSp>
        <p:nvGrpSpPr>
          <p:cNvPr id="7171" name="Group 7170"/>
          <p:cNvGrpSpPr/>
          <p:nvPr/>
        </p:nvGrpSpPr>
        <p:grpSpPr>
          <a:xfrm>
            <a:off x="4932487" y="334291"/>
            <a:ext cx="3185998" cy="1367183"/>
            <a:chOff x="4932487" y="334291"/>
            <a:chExt cx="3185998" cy="1367183"/>
          </a:xfrm>
        </p:grpSpPr>
        <mc:AlternateContent xmlns:mc="http://schemas.openxmlformats.org/markup-compatibility/2006" xmlns:a14="http://schemas.microsoft.com/office/drawing/2010/main">
          <mc:Choice Requires="a14">
            <p:sp>
              <p:nvSpPr>
                <p:cNvPr id="7" name="TextBox 6"/>
                <p:cNvSpPr txBox="1"/>
                <p:nvPr/>
              </p:nvSpPr>
              <p:spPr>
                <a:xfrm>
                  <a:off x="4932487" y="334291"/>
                  <a:ext cx="3185998" cy="369332"/>
                </a:xfrm>
                <a:prstGeom prst="rect">
                  <a:avLst/>
                </a:prstGeom>
                <a:noFill/>
              </p:spPr>
              <p:txBody>
                <a:bodyPr wrap="square" rtlCol="0">
                  <a:spAutoFit/>
                </a:bodyPr>
                <a:lstStyle/>
                <a:p>
                  <a:r>
                    <a:rPr lang="en-GB" dirty="0" smtClean="0">
                      <a:solidFill>
                        <a:schemeClr val="accent6">
                          <a:lumMod val="75000"/>
                        </a:schemeClr>
                      </a:solidFill>
                    </a:rPr>
                    <a:t>Generative model (DCM) </a:t>
                  </a:r>
                  <a14:m>
                    <m:oMath xmlns:m="http://schemas.openxmlformats.org/officeDocument/2006/math">
                      <m:r>
                        <a:rPr lang="en-GB" b="0" i="1" smtClean="0">
                          <a:solidFill>
                            <a:schemeClr val="accent6">
                              <a:lumMod val="75000"/>
                            </a:schemeClr>
                          </a:solidFill>
                          <a:latin typeface="Cambria Math" panose="02040503050406030204" pitchFamily="18" charset="0"/>
                        </a:rPr>
                        <m:t>𝑚</m:t>
                      </m:r>
                    </m:oMath>
                  </a14:m>
                  <a:endParaRPr lang="en-GB"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32487" y="334291"/>
                  <a:ext cx="3185998" cy="369332"/>
                </a:xfrm>
                <a:prstGeom prst="rect">
                  <a:avLst/>
                </a:prstGeom>
                <a:blipFill rotWithShape="0">
                  <a:blip r:embed="rId6"/>
                  <a:stretch>
                    <a:fillRect l="-1530" t="-10000" b="-26667"/>
                  </a:stretch>
                </a:blipFill>
              </p:spPr>
              <p:txBody>
                <a:bodyPr/>
                <a:lstStyle/>
                <a:p>
                  <a:r>
                    <a:rPr lang="en-GB">
                      <a:noFill/>
                    </a:rPr>
                    <a:t> </a:t>
                  </a:r>
                </a:p>
              </p:txBody>
            </p:sp>
          </mc:Fallback>
        </mc:AlternateContent>
        <p:cxnSp>
          <p:nvCxnSpPr>
            <p:cNvPr id="17" name="Elbow Connector 16"/>
            <p:cNvCxnSpPr/>
            <p:nvPr/>
          </p:nvCxnSpPr>
          <p:spPr>
            <a:xfrm rot="5400000">
              <a:off x="4827693" y="985672"/>
              <a:ext cx="963774" cy="467829"/>
            </a:xfrm>
            <a:prstGeom prst="bentConnector3">
              <a:avLst>
                <a:gd name="adj1" fmla="val 99415"/>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74" name="Group 7173"/>
          <p:cNvGrpSpPr/>
          <p:nvPr/>
        </p:nvGrpSpPr>
        <p:grpSpPr>
          <a:xfrm>
            <a:off x="5148064" y="1916832"/>
            <a:ext cx="3816424" cy="1872208"/>
            <a:chOff x="5148064" y="2132856"/>
            <a:chExt cx="3816424" cy="1872208"/>
          </a:xfrm>
        </p:grpSpPr>
        <p:sp>
          <p:nvSpPr>
            <p:cNvPr id="7168" name="Rectangle 7167"/>
            <p:cNvSpPr/>
            <p:nvPr/>
          </p:nvSpPr>
          <p:spPr>
            <a:xfrm>
              <a:off x="5148064" y="2495620"/>
              <a:ext cx="3816424" cy="1509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extBox 125"/>
            <p:cNvSpPr txBox="1"/>
            <p:nvPr/>
          </p:nvSpPr>
          <p:spPr>
            <a:xfrm>
              <a:off x="5220072" y="2495620"/>
              <a:ext cx="3744416" cy="1200329"/>
            </a:xfrm>
            <a:prstGeom prst="rect">
              <a:avLst/>
            </a:prstGeom>
            <a:noFill/>
          </p:spPr>
          <p:txBody>
            <a:bodyPr wrap="square" rtlCol="0">
              <a:spAutoFit/>
            </a:bodyPr>
            <a:lstStyle/>
            <a:p>
              <a:r>
                <a:rPr lang="en-GB" dirty="0" smtClean="0"/>
                <a:t>What data would we expect to measure given this model and a particular setting of the parameters?</a:t>
              </a:r>
              <a:endParaRPr lang="en-GB" dirty="0"/>
            </a:p>
          </p:txBody>
        </p:sp>
        <p:sp>
          <p:nvSpPr>
            <p:cNvPr id="127" name="Rectangle 126"/>
            <p:cNvSpPr/>
            <p:nvPr/>
          </p:nvSpPr>
          <p:spPr>
            <a:xfrm>
              <a:off x="5148064" y="2132856"/>
              <a:ext cx="3816424"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Forward problem</a:t>
              </a:r>
              <a:endParaRPr lang="en-GB" dirty="0"/>
            </a:p>
          </p:txBody>
        </p:sp>
        <mc:AlternateContent xmlns:mc="http://schemas.openxmlformats.org/markup-compatibility/2006" xmlns:a14="http://schemas.microsoft.com/office/drawing/2010/main">
          <mc:Choice Requires="a14">
            <p:sp>
              <p:nvSpPr>
                <p:cNvPr id="129" name="TextBox 128"/>
                <p:cNvSpPr txBox="1"/>
                <p:nvPr/>
              </p:nvSpPr>
              <p:spPr>
                <a:xfrm>
                  <a:off x="6560157" y="3656057"/>
                  <a:ext cx="10161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𝜃</m:t>
                        </m:r>
                        <m:r>
                          <a:rPr lang="en-GB" b="0" i="1" smtClean="0">
                            <a:solidFill>
                              <a:schemeClr val="accent6">
                                <a:lumMod val="75000"/>
                              </a:schemeClr>
                            </a:solidFill>
                            <a:latin typeface="Cambria Math" panose="02040503050406030204" pitchFamily="18" charset="0"/>
                          </a:rPr>
                          <m:t>)</m:t>
                        </m:r>
                      </m:oMath>
                    </m:oMathPara>
                  </a14:m>
                  <a:endParaRPr lang="en-GB" dirty="0">
                    <a:solidFill>
                      <a:schemeClr val="accent6">
                        <a:lumMod val="75000"/>
                      </a:schemeClr>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6560157" y="3656057"/>
                  <a:ext cx="1016176" cy="276999"/>
                </a:xfrm>
                <a:prstGeom prst="rect">
                  <a:avLst/>
                </a:prstGeom>
                <a:blipFill rotWithShape="0">
                  <a:blip r:embed="rId7"/>
                  <a:stretch>
                    <a:fillRect l="-4790" r="-7186" b="-34783"/>
                  </a:stretch>
                </a:blipFill>
              </p:spPr>
              <p:txBody>
                <a:bodyPr/>
                <a:lstStyle/>
                <a:p>
                  <a:r>
                    <a:rPr lang="en-GB">
                      <a:noFill/>
                    </a:rPr>
                    <a:t> </a:t>
                  </a:r>
                </a:p>
              </p:txBody>
            </p:sp>
          </mc:Fallback>
        </mc:AlternateContent>
      </p:grpSp>
      <p:grpSp>
        <p:nvGrpSpPr>
          <p:cNvPr id="3" name="Group 2"/>
          <p:cNvGrpSpPr/>
          <p:nvPr/>
        </p:nvGrpSpPr>
        <p:grpSpPr>
          <a:xfrm>
            <a:off x="933071" y="127665"/>
            <a:ext cx="3218366" cy="1370960"/>
            <a:chOff x="933071" y="127665"/>
            <a:chExt cx="3218366" cy="1370960"/>
          </a:xfrm>
        </p:grpSpPr>
        <p:sp>
          <p:nvSpPr>
            <p:cNvPr id="7252" name="Text Box 4"/>
            <p:cNvSpPr txBox="1">
              <a:spLocks noChangeArrowheads="1"/>
            </p:cNvSpPr>
            <p:nvPr/>
          </p:nvSpPr>
          <p:spPr bwMode="auto">
            <a:xfrm>
              <a:off x="3837065" y="1023135"/>
              <a:ext cx="314372" cy="18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1" rIns="91423" bIns="45711">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latin typeface="Helvetica" panose="020B0604020202020204" pitchFamily="34" charset="0"/>
                </a:rPr>
                <a:t>time</a:t>
              </a:r>
              <a:endParaRPr lang="en-US" altLang="en-US" sz="1200">
                <a:latin typeface="Helvetica" panose="020B0604020202020204" pitchFamily="34" charset="0"/>
              </a:endParaRPr>
            </a:p>
          </p:txBody>
        </p:sp>
        <p:sp>
          <p:nvSpPr>
            <p:cNvPr id="196" name="Rectangle 195"/>
            <p:cNvSpPr>
              <a:spLocks noChangeAspect="1" noChangeArrowheads="1"/>
            </p:cNvSpPr>
            <p:nvPr/>
          </p:nvSpPr>
          <p:spPr bwMode="auto">
            <a:xfrm>
              <a:off x="1958898"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98" name="Rectangle 197"/>
            <p:cNvSpPr>
              <a:spLocks noChangeAspect="1" noChangeArrowheads="1"/>
            </p:cNvSpPr>
            <p:nvPr/>
          </p:nvSpPr>
          <p:spPr bwMode="auto">
            <a:xfrm>
              <a:off x="2125576"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99" name="Rectangle 198"/>
            <p:cNvSpPr>
              <a:spLocks noChangeAspect="1" noChangeArrowheads="1"/>
            </p:cNvSpPr>
            <p:nvPr/>
          </p:nvSpPr>
          <p:spPr bwMode="auto">
            <a:xfrm>
              <a:off x="2458932"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0" name="Rectangle 199"/>
            <p:cNvSpPr>
              <a:spLocks noChangeAspect="1" noChangeArrowheads="1"/>
            </p:cNvSpPr>
            <p:nvPr/>
          </p:nvSpPr>
          <p:spPr bwMode="auto">
            <a:xfrm>
              <a:off x="2625609"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1" name="Rectangle 200"/>
            <p:cNvSpPr>
              <a:spLocks noChangeAspect="1" noChangeArrowheads="1"/>
            </p:cNvSpPr>
            <p:nvPr/>
          </p:nvSpPr>
          <p:spPr bwMode="auto">
            <a:xfrm>
              <a:off x="2792287"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2" name="Rectangle 201"/>
            <p:cNvSpPr>
              <a:spLocks noChangeAspect="1" noChangeArrowheads="1"/>
            </p:cNvSpPr>
            <p:nvPr/>
          </p:nvSpPr>
          <p:spPr bwMode="auto">
            <a:xfrm>
              <a:off x="3126169"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5" name="Rectangle 204"/>
            <p:cNvSpPr>
              <a:spLocks noChangeAspect="1" noChangeArrowheads="1"/>
            </p:cNvSpPr>
            <p:nvPr/>
          </p:nvSpPr>
          <p:spPr bwMode="auto">
            <a:xfrm>
              <a:off x="1457287" y="641375"/>
              <a:ext cx="120408" cy="381235"/>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6" name="Rectangle 205"/>
            <p:cNvSpPr>
              <a:spLocks noChangeAspect="1" noChangeArrowheads="1"/>
            </p:cNvSpPr>
            <p:nvPr/>
          </p:nvSpPr>
          <p:spPr bwMode="auto">
            <a:xfrm>
              <a:off x="1623965"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7" name="Rectangle 206"/>
            <p:cNvSpPr>
              <a:spLocks noChangeAspect="1" noChangeArrowheads="1"/>
            </p:cNvSpPr>
            <p:nvPr/>
          </p:nvSpPr>
          <p:spPr bwMode="auto">
            <a:xfrm>
              <a:off x="1292187" y="973784"/>
              <a:ext cx="117253"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8" name="Rectangle 207"/>
            <p:cNvSpPr>
              <a:spLocks noChangeAspect="1" noChangeArrowheads="1"/>
            </p:cNvSpPr>
            <p:nvPr/>
          </p:nvSpPr>
          <p:spPr bwMode="auto">
            <a:xfrm>
              <a:off x="1125509" y="973784"/>
              <a:ext cx="117253"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09" name="Rectangle 208"/>
            <p:cNvSpPr>
              <a:spLocks noChangeAspect="1" noChangeArrowheads="1"/>
            </p:cNvSpPr>
            <p:nvPr/>
          </p:nvSpPr>
          <p:spPr bwMode="auto">
            <a:xfrm>
              <a:off x="958831" y="973784"/>
              <a:ext cx="117253"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1" name="Rectangle 210"/>
            <p:cNvSpPr>
              <a:spLocks noChangeAspect="1" noChangeArrowheads="1"/>
            </p:cNvSpPr>
            <p:nvPr/>
          </p:nvSpPr>
          <p:spPr bwMode="auto">
            <a:xfrm>
              <a:off x="3292847"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2" name="Rectangle 211"/>
            <p:cNvSpPr>
              <a:spLocks noChangeAspect="1" noChangeArrowheads="1"/>
            </p:cNvSpPr>
            <p:nvPr/>
          </p:nvSpPr>
          <p:spPr bwMode="auto">
            <a:xfrm>
              <a:off x="3461102"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213" name="Rectangle 212"/>
            <p:cNvSpPr>
              <a:spLocks noChangeAspect="1" noChangeArrowheads="1"/>
            </p:cNvSpPr>
            <p:nvPr/>
          </p:nvSpPr>
          <p:spPr bwMode="auto">
            <a:xfrm>
              <a:off x="3627780" y="973784"/>
              <a:ext cx="118830"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7254" name="Line 24"/>
            <p:cNvSpPr>
              <a:spLocks noChangeShapeType="1"/>
            </p:cNvSpPr>
            <p:nvPr/>
          </p:nvSpPr>
          <p:spPr bwMode="auto">
            <a:xfrm>
              <a:off x="933071" y="1023135"/>
              <a:ext cx="321836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5" name="TextBox 104"/>
            <p:cNvSpPr txBox="1"/>
            <p:nvPr/>
          </p:nvSpPr>
          <p:spPr bwMode="auto">
            <a:xfrm>
              <a:off x="1830215" y="127665"/>
              <a:ext cx="1420966" cy="276999"/>
            </a:xfrm>
            <a:prstGeom prst="rect">
              <a:avLst/>
            </a:prstGeom>
            <a:solidFill>
              <a:schemeClr val="bg1">
                <a:lumMod val="95000"/>
              </a:schemeClr>
            </a:solidFill>
          </p:spPr>
          <p:txBody>
            <a:bodyPr wrap="none">
              <a:spAutoFit/>
            </a:bodyPr>
            <a:lstStyle/>
            <a:p>
              <a:pPr eaLnBrk="1" hangingPunct="1">
                <a:defRPr/>
              </a:pPr>
              <a:r>
                <a:rPr lang="en-GB" sz="1200" i="1" dirty="0" smtClean="0">
                  <a:solidFill>
                    <a:schemeClr val="tx1">
                      <a:lumMod val="65000"/>
                      <a:lumOff val="35000"/>
                    </a:schemeClr>
                  </a:solidFill>
                </a:rPr>
                <a:t>Timing </a:t>
              </a:r>
              <a:r>
                <a:rPr lang="en-GB" sz="1200" i="1" smtClean="0">
                  <a:solidFill>
                    <a:schemeClr val="tx1">
                      <a:lumMod val="65000"/>
                      <a:lumOff val="35000"/>
                    </a:schemeClr>
                  </a:solidFill>
                </a:rPr>
                <a:t>of stimulus</a:t>
              </a:r>
              <a:endParaRPr lang="en-GB" sz="1200" i="1" dirty="0">
                <a:solidFill>
                  <a:schemeClr val="tx1">
                    <a:lumMod val="65000"/>
                    <a:lumOff val="35000"/>
                  </a:schemeClr>
                </a:solidFill>
              </a:endParaRPr>
            </a:p>
          </p:txBody>
        </p:sp>
        <p:sp>
          <p:nvSpPr>
            <p:cNvPr id="112" name="Rectangle 111"/>
            <p:cNvSpPr>
              <a:spLocks noChangeAspect="1" noChangeArrowheads="1"/>
            </p:cNvSpPr>
            <p:nvPr/>
          </p:nvSpPr>
          <p:spPr bwMode="auto">
            <a:xfrm>
              <a:off x="1790116"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13" name="Rectangle 112"/>
            <p:cNvSpPr>
              <a:spLocks noChangeAspect="1" noChangeArrowheads="1"/>
            </p:cNvSpPr>
            <p:nvPr/>
          </p:nvSpPr>
          <p:spPr bwMode="auto">
            <a:xfrm>
              <a:off x="2287630"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115" name="Rectangle 114"/>
            <p:cNvSpPr>
              <a:spLocks noChangeAspect="1" noChangeArrowheads="1"/>
            </p:cNvSpPr>
            <p:nvPr/>
          </p:nvSpPr>
          <p:spPr bwMode="auto">
            <a:xfrm>
              <a:off x="2960534" y="973784"/>
              <a:ext cx="120408" cy="48826"/>
            </a:xfrm>
            <a:prstGeom prst="rect">
              <a:avLst/>
            </a:prstGeom>
            <a:solidFill>
              <a:schemeClr val="bg1">
                <a:lumMod val="85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cxnSp>
          <p:nvCxnSpPr>
            <p:cNvPr id="116" name="Straight Arrow Connector 115"/>
            <p:cNvCxnSpPr/>
            <p:nvPr/>
          </p:nvCxnSpPr>
          <p:spPr bwMode="auto">
            <a:xfrm>
              <a:off x="2490912" y="1114450"/>
              <a:ext cx="0" cy="384175"/>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67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0200" y="908050"/>
            <a:ext cx="8489950" cy="865188"/>
          </a:xfrm>
          <a:prstGeom prst="rect">
            <a:avLst/>
          </a:prstGeom>
        </p:spPr>
        <p:txBody>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a:lstStyle>
          <a:p>
            <a:r>
              <a:rPr lang="en-GB" altLang="en-US" smtClean="0"/>
              <a:t>DCM Recap</a:t>
            </a:r>
            <a:endParaRPr lang="en-GB" altLang="en-US" dirty="0" smtClean="0"/>
          </a:p>
        </p:txBody>
      </p:sp>
      <p:grpSp>
        <p:nvGrpSpPr>
          <p:cNvPr id="53" name="Group 52"/>
          <p:cNvGrpSpPr/>
          <p:nvPr/>
        </p:nvGrpSpPr>
        <p:grpSpPr>
          <a:xfrm>
            <a:off x="82096" y="2517795"/>
            <a:ext cx="4273880" cy="936104"/>
            <a:chOff x="82096" y="2517795"/>
            <a:chExt cx="4273880" cy="936104"/>
          </a:xfrm>
        </p:grpSpPr>
        <p:cxnSp>
          <p:nvCxnSpPr>
            <p:cNvPr id="24" name="Straight Arrow Connector 23"/>
            <p:cNvCxnSpPr/>
            <p:nvPr/>
          </p:nvCxnSpPr>
          <p:spPr>
            <a:xfrm>
              <a:off x="1979712" y="3065098"/>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187624" y="251779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R1</a:t>
              </a:r>
              <a:endParaRPr lang="en-GB" dirty="0">
                <a:solidFill>
                  <a:schemeClr val="tx1"/>
                </a:solidFill>
              </a:endParaRPr>
            </a:p>
          </p:txBody>
        </p:sp>
        <p:sp>
          <p:nvSpPr>
            <p:cNvPr id="26" name="Oval 25"/>
            <p:cNvSpPr/>
            <p:nvPr/>
          </p:nvSpPr>
          <p:spPr>
            <a:xfrm>
              <a:off x="3419872" y="251779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R2</a:t>
              </a:r>
              <a:endParaRPr lang="en-GB" dirty="0">
                <a:solidFill>
                  <a:schemeClr val="tx1"/>
                </a:solidFill>
              </a:endParaRPr>
            </a:p>
          </p:txBody>
        </p:sp>
        <p:cxnSp>
          <p:nvCxnSpPr>
            <p:cNvPr id="27" name="Straight Arrow Connector 26"/>
            <p:cNvCxnSpPr/>
            <p:nvPr/>
          </p:nvCxnSpPr>
          <p:spPr>
            <a:xfrm>
              <a:off x="388793" y="2985847"/>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096" y="2536175"/>
              <a:ext cx="1069524" cy="369332"/>
            </a:xfrm>
            <a:prstGeom prst="rect">
              <a:avLst/>
            </a:prstGeom>
            <a:noFill/>
          </p:spPr>
          <p:txBody>
            <a:bodyPr wrap="none" rtlCol="0">
              <a:spAutoFit/>
            </a:bodyPr>
            <a:lstStyle/>
            <a:p>
              <a:r>
                <a:rPr lang="en-GB" dirty="0" smtClean="0">
                  <a:solidFill>
                    <a:srgbClr val="C00000"/>
                  </a:solidFill>
                </a:rPr>
                <a:t>Stimulus</a:t>
              </a:r>
              <a:endParaRPr lang="en-GB" dirty="0">
                <a:solidFill>
                  <a:srgbClr val="C00000"/>
                </a:solidFill>
              </a:endParaRPr>
            </a:p>
          </p:txBody>
        </p:sp>
        <p:cxnSp>
          <p:nvCxnSpPr>
            <p:cNvPr id="30" name="Straight Arrow Connector 29"/>
            <p:cNvCxnSpPr/>
            <p:nvPr/>
          </p:nvCxnSpPr>
          <p:spPr>
            <a:xfrm flipH="1">
              <a:off x="2195736" y="2877835"/>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3424817" y="1139411"/>
            <a:ext cx="4557658" cy="369332"/>
          </a:xfrm>
          <a:prstGeom prst="rect">
            <a:avLst/>
          </a:prstGeom>
        </p:spPr>
        <p:txBody>
          <a:bodyPr wrap="none">
            <a:spAutoFit/>
          </a:bodyPr>
          <a:lstStyle/>
          <a:p>
            <a:r>
              <a:rPr lang="en-GB" dirty="0" smtClean="0"/>
              <a:t>Priors determine the structure of the model</a:t>
            </a:r>
            <a:endParaRPr lang="en-GB" dirty="0"/>
          </a:p>
        </p:txBody>
      </p:sp>
      <p:cxnSp>
        <p:nvCxnSpPr>
          <p:cNvPr id="45" name="Straight Arrow Connector 44"/>
          <p:cNvCxnSpPr/>
          <p:nvPr/>
        </p:nvCxnSpPr>
        <p:spPr>
          <a:xfrm>
            <a:off x="6576002" y="3065088"/>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783914" y="251778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R1</a:t>
            </a:r>
            <a:endParaRPr lang="en-GB" dirty="0">
              <a:solidFill>
                <a:schemeClr val="tx1"/>
              </a:solidFill>
            </a:endParaRPr>
          </a:p>
        </p:txBody>
      </p:sp>
      <p:sp>
        <p:nvSpPr>
          <p:cNvPr id="47" name="Oval 46"/>
          <p:cNvSpPr/>
          <p:nvPr/>
        </p:nvSpPr>
        <p:spPr>
          <a:xfrm>
            <a:off x="8016162" y="2517785"/>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R2</a:t>
            </a:r>
            <a:endParaRPr lang="en-GB" dirty="0">
              <a:solidFill>
                <a:schemeClr val="tx1"/>
              </a:solidFill>
            </a:endParaRPr>
          </a:p>
        </p:txBody>
      </p:sp>
      <p:cxnSp>
        <p:nvCxnSpPr>
          <p:cNvPr id="48" name="Straight Arrow Connector 47"/>
          <p:cNvCxnSpPr/>
          <p:nvPr/>
        </p:nvCxnSpPr>
        <p:spPr>
          <a:xfrm>
            <a:off x="4985083" y="2985837"/>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78386" y="2536165"/>
            <a:ext cx="1069524" cy="369332"/>
          </a:xfrm>
          <a:prstGeom prst="rect">
            <a:avLst/>
          </a:prstGeom>
          <a:noFill/>
        </p:spPr>
        <p:txBody>
          <a:bodyPr wrap="none" rtlCol="0">
            <a:spAutoFit/>
          </a:bodyPr>
          <a:lstStyle/>
          <a:p>
            <a:r>
              <a:rPr lang="en-GB" dirty="0" smtClean="0">
                <a:solidFill>
                  <a:srgbClr val="C00000"/>
                </a:solidFill>
              </a:rPr>
              <a:t>Stimulus</a:t>
            </a:r>
            <a:endParaRPr lang="en-GB" dirty="0">
              <a:solidFill>
                <a:srgbClr val="C00000"/>
              </a:solidFill>
            </a:endParaRPr>
          </a:p>
        </p:txBody>
      </p:sp>
      <p:cxnSp>
        <p:nvCxnSpPr>
          <p:cNvPr id="50" name="Straight Arrow Connector 49"/>
          <p:cNvCxnSpPr/>
          <p:nvPr/>
        </p:nvCxnSpPr>
        <p:spPr>
          <a:xfrm flipH="1">
            <a:off x="6792026" y="2877825"/>
            <a:ext cx="1224136" cy="0"/>
          </a:xfrm>
          <a:prstGeom prst="straightConnector1">
            <a:avLst/>
          </a:prstGeom>
          <a:ln w="285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2771800" y="2780928"/>
            <a:ext cx="216024" cy="204909"/>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p:cNvGrpSpPr/>
          <p:nvPr/>
        </p:nvGrpSpPr>
        <p:grpSpPr>
          <a:xfrm>
            <a:off x="1007723" y="2820343"/>
            <a:ext cx="2837015" cy="3766449"/>
            <a:chOff x="1007723" y="2820343"/>
            <a:chExt cx="2837015" cy="3766449"/>
          </a:xfrm>
        </p:grpSpPr>
        <p:grpSp>
          <p:nvGrpSpPr>
            <p:cNvPr id="43" name="Group 42"/>
            <p:cNvGrpSpPr/>
            <p:nvPr/>
          </p:nvGrpSpPr>
          <p:grpSpPr>
            <a:xfrm>
              <a:off x="1007723" y="3697180"/>
              <a:ext cx="2837015" cy="2889612"/>
              <a:chOff x="1605027" y="3704169"/>
              <a:chExt cx="2837015" cy="2889612"/>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149080"/>
                <a:ext cx="2822370" cy="2118412"/>
              </a:xfrm>
              <a:prstGeom prst="rect">
                <a:avLst/>
              </a:prstGeom>
            </p:spPr>
          </p:pic>
          <p:sp>
            <p:nvSpPr>
              <p:cNvPr id="34" name="TextBox 33"/>
              <p:cNvSpPr txBox="1"/>
              <p:nvPr/>
            </p:nvSpPr>
            <p:spPr>
              <a:xfrm>
                <a:off x="2270434" y="3704169"/>
                <a:ext cx="1766830" cy="369332"/>
              </a:xfrm>
              <a:prstGeom prst="rect">
                <a:avLst/>
              </a:prstGeom>
              <a:noFill/>
            </p:spPr>
            <p:txBody>
              <a:bodyPr wrap="none" rtlCol="0">
                <a:spAutoFit/>
              </a:bodyPr>
              <a:lstStyle/>
              <a:p>
                <a:r>
                  <a:rPr lang="en-GB" dirty="0" smtClean="0"/>
                  <a:t>Connection ‘on’</a:t>
                </a:r>
                <a:endParaRPr lang="en-GB" dirty="0"/>
              </a:p>
            </p:txBody>
          </p:sp>
          <p:sp>
            <p:nvSpPr>
              <p:cNvPr id="36" name="TextBox 35"/>
              <p:cNvSpPr txBox="1"/>
              <p:nvPr/>
            </p:nvSpPr>
            <p:spPr>
              <a:xfrm>
                <a:off x="1928944" y="6316782"/>
                <a:ext cx="2257349" cy="276999"/>
              </a:xfrm>
              <a:prstGeom prst="rect">
                <a:avLst/>
              </a:prstGeom>
              <a:noFill/>
            </p:spPr>
            <p:txBody>
              <a:bodyPr wrap="none" rtlCol="0">
                <a:spAutoFit/>
              </a:bodyPr>
              <a:lstStyle/>
              <a:p>
                <a:r>
                  <a:rPr lang="en-GB" sz="1200" dirty="0" smtClean="0"/>
                  <a:t>Prior Connection strength (Hz)</a:t>
                </a:r>
                <a:endParaRPr lang="en-GB" sz="1200" dirty="0"/>
              </a:p>
            </p:txBody>
          </p:sp>
          <p:sp>
            <p:nvSpPr>
              <p:cNvPr id="37" name="TextBox 36"/>
              <p:cNvSpPr txBox="1"/>
              <p:nvPr/>
            </p:nvSpPr>
            <p:spPr>
              <a:xfrm rot="16200000">
                <a:off x="1293724" y="4960868"/>
                <a:ext cx="899605" cy="276999"/>
              </a:xfrm>
              <a:prstGeom prst="rect">
                <a:avLst/>
              </a:prstGeom>
              <a:noFill/>
            </p:spPr>
            <p:txBody>
              <a:bodyPr wrap="none" rtlCol="0">
                <a:spAutoFit/>
              </a:bodyPr>
              <a:lstStyle/>
              <a:p>
                <a:r>
                  <a:rPr lang="en-GB" sz="1200" dirty="0" smtClean="0"/>
                  <a:t>Probability</a:t>
                </a:r>
                <a:endParaRPr lang="en-GB" sz="1200" dirty="0"/>
              </a:p>
            </p:txBody>
          </p:sp>
          <p:cxnSp>
            <p:nvCxnSpPr>
              <p:cNvPr id="38" name="Straight Arrow Connector 37"/>
              <p:cNvCxnSpPr/>
              <p:nvPr/>
            </p:nvCxnSpPr>
            <p:spPr>
              <a:xfrm flipV="1">
                <a:off x="1984245" y="4126692"/>
                <a:ext cx="0" cy="1896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36639" y="6011996"/>
                <a:ext cx="284052" cy="307777"/>
              </a:xfrm>
              <a:prstGeom prst="rect">
                <a:avLst/>
              </a:prstGeom>
              <a:noFill/>
            </p:spPr>
            <p:txBody>
              <a:bodyPr wrap="none" rtlCol="0">
                <a:spAutoFit/>
              </a:bodyPr>
              <a:lstStyle/>
              <a:p>
                <a:r>
                  <a:rPr lang="en-GB" sz="1400" dirty="0" smtClean="0"/>
                  <a:t>0</a:t>
                </a:r>
                <a:endParaRPr lang="en-GB" sz="1400" dirty="0"/>
              </a:p>
            </p:txBody>
          </p:sp>
        </p:grpSp>
        <p:cxnSp>
          <p:nvCxnSpPr>
            <p:cNvPr id="56" name="Straight Connector 55"/>
            <p:cNvCxnSpPr>
              <a:endCxn id="34" idx="0"/>
            </p:cNvCxnSpPr>
            <p:nvPr/>
          </p:nvCxnSpPr>
          <p:spPr>
            <a:xfrm flipH="1">
              <a:off x="2556545" y="2820343"/>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675795" y="2773597"/>
            <a:ext cx="2856645" cy="3820184"/>
            <a:chOff x="5675795" y="2773597"/>
            <a:chExt cx="2856645" cy="3820184"/>
          </a:xfrm>
        </p:grpSpPr>
        <p:sp>
          <p:nvSpPr>
            <p:cNvPr id="35" name="TextBox 34"/>
            <p:cNvSpPr txBox="1"/>
            <p:nvPr/>
          </p:nvSpPr>
          <p:spPr>
            <a:xfrm>
              <a:off x="6329700" y="3678483"/>
              <a:ext cx="1762662" cy="369332"/>
            </a:xfrm>
            <a:prstGeom prst="rect">
              <a:avLst/>
            </a:prstGeom>
            <a:noFill/>
          </p:spPr>
          <p:txBody>
            <a:bodyPr wrap="none" rtlCol="0">
              <a:spAutoFit/>
            </a:bodyPr>
            <a:lstStyle/>
            <a:p>
              <a:r>
                <a:rPr lang="en-GB" dirty="0" smtClean="0"/>
                <a:t>Connection ‘off’</a:t>
              </a:r>
              <a:endParaRPr lang="en-GB" dirty="0"/>
            </a:p>
          </p:txBody>
        </p:sp>
        <p:grpSp>
          <p:nvGrpSpPr>
            <p:cNvPr id="62" name="Group 61"/>
            <p:cNvGrpSpPr/>
            <p:nvPr/>
          </p:nvGrpSpPr>
          <p:grpSpPr>
            <a:xfrm>
              <a:off x="5675795" y="4136217"/>
              <a:ext cx="2856645" cy="2457564"/>
              <a:chOff x="5675795" y="4136217"/>
              <a:chExt cx="2856645" cy="2457564"/>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795" y="4136217"/>
                <a:ext cx="2856645" cy="2144138"/>
              </a:xfrm>
              <a:prstGeom prst="rect">
                <a:avLst/>
              </a:prstGeom>
            </p:spPr>
          </p:pic>
          <p:sp>
            <p:nvSpPr>
              <p:cNvPr id="40" name="TextBox 39"/>
              <p:cNvSpPr txBox="1"/>
              <p:nvPr/>
            </p:nvSpPr>
            <p:spPr>
              <a:xfrm>
                <a:off x="7008810" y="6105268"/>
                <a:ext cx="284052" cy="307777"/>
              </a:xfrm>
              <a:prstGeom prst="rect">
                <a:avLst/>
              </a:prstGeom>
              <a:noFill/>
            </p:spPr>
            <p:txBody>
              <a:bodyPr wrap="none" rtlCol="0">
                <a:spAutoFit/>
              </a:bodyPr>
              <a:lstStyle/>
              <a:p>
                <a:r>
                  <a:rPr lang="en-GB" sz="1400" dirty="0" smtClean="0"/>
                  <a:t>0</a:t>
                </a:r>
                <a:endParaRPr lang="en-GB" sz="1400" dirty="0"/>
              </a:p>
            </p:txBody>
          </p:sp>
          <p:cxnSp>
            <p:nvCxnSpPr>
              <p:cNvPr id="41" name="Straight Arrow Connector 40"/>
              <p:cNvCxnSpPr/>
              <p:nvPr/>
            </p:nvCxnSpPr>
            <p:spPr>
              <a:xfrm flipV="1">
                <a:off x="6040368" y="4149080"/>
                <a:ext cx="0" cy="1896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12160" y="6316782"/>
                <a:ext cx="2257349" cy="276999"/>
              </a:xfrm>
              <a:prstGeom prst="rect">
                <a:avLst/>
              </a:prstGeom>
              <a:noFill/>
            </p:spPr>
            <p:txBody>
              <a:bodyPr wrap="none" rtlCol="0">
                <a:spAutoFit/>
              </a:bodyPr>
              <a:lstStyle/>
              <a:p>
                <a:r>
                  <a:rPr lang="en-GB" sz="1200" dirty="0" smtClean="0"/>
                  <a:t>Prior Connection strength (Hz)</a:t>
                </a:r>
                <a:endParaRPr lang="en-GB" sz="1200" dirty="0"/>
              </a:p>
            </p:txBody>
          </p:sp>
        </p:grpSp>
        <p:sp>
          <p:nvSpPr>
            <p:cNvPr id="58" name="Oval 57"/>
            <p:cNvSpPr/>
            <p:nvPr/>
          </p:nvSpPr>
          <p:spPr>
            <a:xfrm>
              <a:off x="7315401" y="2773597"/>
              <a:ext cx="216024" cy="204909"/>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p:cNvCxnSpPr/>
            <p:nvPr/>
          </p:nvCxnSpPr>
          <p:spPr>
            <a:xfrm flipH="1">
              <a:off x="7100146" y="2813012"/>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414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30200" y="908050"/>
            <a:ext cx="8489950" cy="865188"/>
          </a:xfrm>
        </p:spPr>
        <p:txBody>
          <a:bodyPr/>
          <a:lstStyle/>
          <a:p>
            <a:r>
              <a:rPr lang="en-GB" altLang="en-US" dirty="0" smtClean="0"/>
              <a:t>DCM Recap</a:t>
            </a:r>
          </a:p>
        </p:txBody>
      </p:sp>
      <mc:AlternateContent xmlns:mc="http://schemas.openxmlformats.org/markup-compatibility/2006" xmlns:a14="http://schemas.microsoft.com/office/drawing/2010/main">
        <mc:Choice Requires="a14">
          <p:sp>
            <p:nvSpPr>
              <p:cNvPr id="8" name="TextBox 7"/>
              <p:cNvSpPr txBox="1"/>
              <p:nvPr/>
            </p:nvSpPr>
            <p:spPr>
              <a:xfrm>
                <a:off x="467544" y="1844824"/>
                <a:ext cx="7920880" cy="1200329"/>
              </a:xfrm>
              <a:prstGeom prst="rect">
                <a:avLst/>
              </a:prstGeom>
              <a:noFill/>
            </p:spPr>
            <p:txBody>
              <a:bodyPr wrap="square" rtlCol="0">
                <a:spAutoFit/>
              </a:bodyPr>
              <a:lstStyle/>
              <a:p>
                <a:r>
                  <a:rPr lang="en-GB" dirty="0" smtClean="0"/>
                  <a:t>We have:</a:t>
                </a:r>
              </a:p>
              <a:p>
                <a:endParaRPr lang="en-GB" dirty="0"/>
              </a:p>
              <a:p>
                <a:pPr marL="285750" indent="-285750">
                  <a:buFont typeface="Arial" panose="020B0604020202020204" pitchFamily="34" charset="0"/>
                  <a:buChar char="•"/>
                </a:pPr>
                <a:r>
                  <a:rPr lang="en-GB" dirty="0" smtClean="0"/>
                  <a:t>Measured data </a:t>
                </a:r>
                <a14:m>
                  <m:oMath xmlns:m="http://schemas.openxmlformats.org/officeDocument/2006/math">
                    <m:r>
                      <a:rPr lang="en-GB" i="1" dirty="0" smtClean="0">
                        <a:latin typeface="Cambria Math" panose="02040503050406030204" pitchFamily="18" charset="0"/>
                      </a:rPr>
                      <m:t>𝑦</m:t>
                    </m:r>
                  </m:oMath>
                </a14:m>
                <a:endParaRPr lang="en-GB" dirty="0" smtClean="0"/>
              </a:p>
              <a:p>
                <a:pPr marL="285750" indent="-285750">
                  <a:buFont typeface="Arial" panose="020B0604020202020204" pitchFamily="34" charset="0"/>
                  <a:buChar char="•"/>
                </a:pPr>
                <a:r>
                  <a:rPr lang="en-GB" dirty="0" smtClean="0"/>
                  <a:t>A model </a:t>
                </a:r>
                <a14:m>
                  <m:oMath xmlns:m="http://schemas.openxmlformats.org/officeDocument/2006/math">
                    <m:r>
                      <a:rPr lang="en-GB" i="1" dirty="0" smtClean="0">
                        <a:latin typeface="Cambria Math" panose="02040503050406030204" pitchFamily="18" charset="0"/>
                      </a:rPr>
                      <m:t>𝑚</m:t>
                    </m:r>
                  </m:oMath>
                </a14:m>
                <a:r>
                  <a:rPr lang="en-GB" dirty="0" smtClean="0"/>
                  <a:t> with </a:t>
                </a:r>
                <a:r>
                  <a:rPr lang="en-GB" b="1" dirty="0" smtClean="0"/>
                  <a:t>prior beliefs </a:t>
                </a:r>
                <a:r>
                  <a:rPr lang="en-GB" dirty="0" smtClean="0"/>
                  <a:t>about the parameters </a:t>
                </a:r>
                <a14:m>
                  <m:oMath xmlns:m="http://schemas.openxmlformats.org/officeDocument/2006/math">
                    <m:r>
                      <a:rPr lang="en-GB" b="0" i="1" smtClean="0">
                        <a:solidFill>
                          <a:schemeClr val="accent6">
                            <a:lumMod val="75000"/>
                          </a:schemeClr>
                        </a:solidFill>
                        <a:latin typeface="Cambria Math" panose="02040503050406030204" pitchFamily="18" charset="0"/>
                      </a:rPr>
                      <m:t>𝑝</m:t>
                    </m:r>
                    <m:d>
                      <m:dPr>
                        <m:ctrlPr>
                          <a:rPr lang="en-GB" b="0" i="1" smtClean="0">
                            <a:solidFill>
                              <a:schemeClr val="accent6">
                                <a:lumMod val="75000"/>
                              </a:schemeClr>
                            </a:solidFill>
                            <a:latin typeface="Cambria Math" panose="02040503050406030204" pitchFamily="18" charset="0"/>
                          </a:rPr>
                        </m:ctrlPr>
                      </m:dPr>
                      <m:e>
                        <m:r>
                          <a:rPr lang="en-GB" b="0" i="1" smtClean="0">
                            <a:solidFill>
                              <a:schemeClr val="accent6">
                                <a:lumMod val="75000"/>
                              </a:schemeClr>
                            </a:solidFill>
                            <a:latin typeface="Cambria Math" panose="02040503050406030204" pitchFamily="18" charset="0"/>
                          </a:rPr>
                          <m:t>𝜃</m:t>
                        </m:r>
                      </m:e>
                      <m:e>
                        <m:r>
                          <a:rPr lang="en-GB" b="0" i="1" smtClean="0">
                            <a:solidFill>
                              <a:schemeClr val="accent6">
                                <a:lumMod val="75000"/>
                              </a:schemeClr>
                            </a:solidFill>
                            <a:latin typeface="Cambria Math" panose="02040503050406030204" pitchFamily="18" charset="0"/>
                          </a:rPr>
                          <m:t>𝑚</m:t>
                        </m:r>
                      </m:e>
                    </m:d>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r>
                          <m:rPr>
                            <m:sty m:val="p"/>
                          </m:rPr>
                          <a:rPr lang="en-GB" b="0" i="0" smtClean="0">
                            <a:latin typeface="Cambria Math" panose="02040503050406030204" pitchFamily="18" charset="0"/>
                          </a:rPr>
                          <m:t>Σ</m:t>
                        </m:r>
                      </m:e>
                    </m:d>
                  </m:oMath>
                </a14:m>
                <a:endParaRPr lang="en-GB"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67544" y="1844824"/>
                <a:ext cx="7920880" cy="1200329"/>
              </a:xfrm>
              <a:prstGeom prst="rect">
                <a:avLst/>
              </a:prstGeom>
              <a:blipFill rotWithShape="0">
                <a:blip r:embed="rId2"/>
                <a:stretch>
                  <a:fillRect l="-693" t="-3046" b="-7107"/>
                </a:stretch>
              </a:blipFill>
            </p:spPr>
            <p:txBody>
              <a:bodyPr/>
              <a:lstStyle/>
              <a:p>
                <a:r>
                  <a:rPr lang="en-US">
                    <a:noFill/>
                  </a:rPr>
                  <a:t> </a:t>
                </a:r>
              </a:p>
            </p:txBody>
          </p:sp>
        </mc:Fallback>
      </mc:AlternateContent>
      <p:sp>
        <p:nvSpPr>
          <p:cNvPr id="9" name="TextBox 8"/>
          <p:cNvSpPr txBox="1"/>
          <p:nvPr/>
        </p:nvSpPr>
        <p:spPr>
          <a:xfrm>
            <a:off x="481700" y="3212976"/>
            <a:ext cx="8263865" cy="923330"/>
          </a:xfrm>
          <a:prstGeom prst="rect">
            <a:avLst/>
          </a:prstGeom>
          <a:noFill/>
        </p:spPr>
        <p:txBody>
          <a:bodyPr wrap="none" rtlCol="0">
            <a:spAutoFit/>
          </a:bodyPr>
          <a:lstStyle/>
          <a:p>
            <a:r>
              <a:rPr lang="en-GB" b="1" dirty="0" smtClean="0">
                <a:solidFill>
                  <a:schemeClr val="accent6">
                    <a:lumMod val="75000"/>
                  </a:schemeClr>
                </a:solidFill>
              </a:rPr>
              <a:t>Model estimation (inversion) gives us:</a:t>
            </a:r>
          </a:p>
          <a:p>
            <a:endParaRPr lang="en-GB" dirty="0"/>
          </a:p>
          <a:p>
            <a:pPr marL="342900" indent="-342900">
              <a:buAutoNum type="arabicPeriod"/>
            </a:pPr>
            <a:r>
              <a:rPr lang="en-GB" dirty="0" smtClean="0"/>
              <a:t>A score for the model, which we can use to compare it against other models</a:t>
            </a:r>
          </a:p>
        </p:txBody>
      </p:sp>
      <mc:AlternateContent xmlns:mc="http://schemas.openxmlformats.org/markup-compatibility/2006" xmlns:a14="http://schemas.microsoft.com/office/drawing/2010/main">
        <mc:Choice Requires="a14">
          <p:sp>
            <p:nvSpPr>
              <p:cNvPr id="10" name="TextBox 9"/>
              <p:cNvSpPr txBox="1"/>
              <p:nvPr/>
            </p:nvSpPr>
            <p:spPr>
              <a:xfrm>
                <a:off x="2555776" y="4289168"/>
                <a:ext cx="4450898"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𝑦</m:t>
                            </m:r>
                          </m:e>
                          <m:e>
                            <m:r>
                              <a:rPr lang="en-GB" b="0" i="1" smtClean="0">
                                <a:latin typeface="Cambria Math" panose="02040503050406030204" pitchFamily="18" charset="0"/>
                              </a:rPr>
                              <m:t>𝑚</m:t>
                            </m:r>
                          </m:e>
                        </m:d>
                        <m:r>
                          <a:rPr lang="en-GB" b="0" i="1" smtClean="0">
                            <a:latin typeface="Cambria Math" panose="02040503050406030204" pitchFamily="18" charset="0"/>
                          </a:rPr>
                          <m:t>=</m:t>
                        </m:r>
                        <m:r>
                          <m:rPr>
                            <m:nor/>
                          </m:rPr>
                          <a:rPr lang="en-GB" b="0" i="0" smtClean="0">
                            <a:latin typeface="Cambria Math" panose="02040503050406030204" pitchFamily="18" charset="0"/>
                          </a:rPr>
                          <m:t>accuracy</m:t>
                        </m:r>
                        <m:r>
                          <a:rPr lang="en-GB" b="0" i="1" smtClean="0">
                            <a:latin typeface="Cambria Math" panose="02040503050406030204" pitchFamily="18" charset="0"/>
                          </a:rPr>
                          <m:t>−</m:t>
                        </m:r>
                        <m:r>
                          <m:rPr>
                            <m:nor/>
                          </m:rPr>
                          <a:rPr lang="en-GB" b="0" i="0" smtClean="0">
                            <a:latin typeface="Cambria Math" panose="02040503050406030204" pitchFamily="18" charset="0"/>
                          </a:rPr>
                          <m:t>complexity</m:t>
                        </m:r>
                      </m:e>
                    </m:func>
                  </m:oMath>
                </a14:m>
                <a:r>
                  <a:rPr lang="en-GB" dirty="0" smtClean="0"/>
                  <a:t> </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555776" y="4289168"/>
                <a:ext cx="4450898" cy="369332"/>
              </a:xfrm>
              <a:prstGeom prst="rect">
                <a:avLst/>
              </a:prstGeom>
              <a:blipFill rotWithShape="0">
                <a:blip r:embed="rId3"/>
                <a:stretch>
                  <a:fillRect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1700" y="5361281"/>
                <a:ext cx="6617261" cy="369332"/>
              </a:xfrm>
              <a:prstGeom prst="rect">
                <a:avLst/>
              </a:prstGeom>
              <a:noFill/>
            </p:spPr>
            <p:txBody>
              <a:bodyPr wrap="none" rtlCol="0">
                <a:spAutoFit/>
              </a:bodyPr>
              <a:lstStyle/>
              <a:p>
                <a:r>
                  <a:rPr lang="en-GB" dirty="0" smtClean="0"/>
                  <a:t>2. Estimated parameters – i.e. the posteriors </a:t>
                </a:r>
                <a14:m>
                  <m:oMath xmlns:m="http://schemas.openxmlformats.org/officeDocument/2006/math">
                    <m:r>
                      <a:rPr lang="en-GB" b="0" i="1" smtClean="0">
                        <a:solidFill>
                          <a:schemeClr val="accent6">
                            <a:lumMod val="75000"/>
                          </a:schemeClr>
                        </a:solidFill>
                        <a:latin typeface="Cambria Math" panose="02040503050406030204" pitchFamily="18" charset="0"/>
                      </a:rPr>
                      <m:t>𝑝</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𝜃</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𝑚</m:t>
                    </m:r>
                    <m:r>
                      <a:rPr lang="en-GB" b="0" i="1" smtClean="0">
                        <a:solidFill>
                          <a:schemeClr val="accent6">
                            <a:lumMod val="75000"/>
                          </a:schemeClr>
                        </a:solidFill>
                        <a:latin typeface="Cambria Math" panose="02040503050406030204" pitchFamily="18" charset="0"/>
                      </a:rPr>
                      <m:t>,</m:t>
                    </m:r>
                    <m:r>
                      <a:rPr lang="en-GB" b="0" i="1" smtClean="0">
                        <a:solidFill>
                          <a:schemeClr val="accent6">
                            <a:lumMod val="75000"/>
                          </a:schemeClr>
                        </a:solidFill>
                        <a:latin typeface="Cambria Math" panose="02040503050406030204" pitchFamily="18" charset="0"/>
                      </a:rPr>
                      <m:t>𝑦</m:t>
                    </m:r>
                    <m:r>
                      <a:rPr lang="en-GB" b="0" i="1" smtClean="0">
                        <a:solidFill>
                          <a:schemeClr val="accent6">
                            <a:lumMod val="75000"/>
                          </a:schemeClr>
                        </a:solidFill>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r>
                          <m:rPr>
                            <m:sty m:val="p"/>
                          </m:rPr>
                          <a:rPr lang="en-GB" b="0" i="0" smtClean="0">
                            <a:latin typeface="Cambria Math" panose="02040503050406030204" pitchFamily="18" charset="0"/>
                          </a:rPr>
                          <m:t>Σ</m:t>
                        </m:r>
                      </m:e>
                    </m:d>
                  </m:oMath>
                </a14:m>
                <a:endParaRPr lang="en-GB"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481700" y="5361281"/>
                <a:ext cx="6617261" cy="369332"/>
              </a:xfrm>
              <a:prstGeom prst="rect">
                <a:avLst/>
              </a:prstGeom>
              <a:blipFill rotWithShape="0">
                <a:blip r:embed="rId4"/>
                <a:stretch>
                  <a:fillRect l="-737" t="-8197" b="-24590"/>
                </a:stretch>
              </a:blipFill>
            </p:spPr>
            <p:txBody>
              <a:bodyPr/>
              <a:lstStyle/>
              <a:p>
                <a:r>
                  <a:rPr lang="en-GB">
                    <a:noFill/>
                  </a:rPr>
                  <a:t> </a:t>
                </a:r>
              </a:p>
            </p:txBody>
          </p:sp>
        </mc:Fallback>
      </mc:AlternateContent>
      <p:cxnSp>
        <p:nvCxnSpPr>
          <p:cNvPr id="13" name="Straight Arrow Connector 12"/>
          <p:cNvCxnSpPr/>
          <p:nvPr/>
        </p:nvCxnSpPr>
        <p:spPr>
          <a:xfrm flipV="1">
            <a:off x="2699792" y="4604777"/>
            <a:ext cx="0" cy="14401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7547" y="4748280"/>
            <a:ext cx="944489" cy="261610"/>
          </a:xfrm>
          <a:prstGeom prst="rect">
            <a:avLst/>
          </a:prstGeom>
          <a:noFill/>
        </p:spPr>
        <p:txBody>
          <a:bodyPr wrap="none" rtlCol="0">
            <a:spAutoFit/>
          </a:bodyPr>
          <a:lstStyle/>
          <a:p>
            <a:r>
              <a:rPr lang="en-GB" sz="1100" dirty="0" smtClean="0">
                <a:solidFill>
                  <a:schemeClr val="accent6">
                    <a:lumMod val="75000"/>
                  </a:schemeClr>
                </a:solidFill>
              </a:rPr>
              <a:t>Free energy</a:t>
            </a:r>
            <a:endParaRPr lang="en-GB" sz="1100"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16" name="TextBox 15"/>
              <p:cNvSpPr txBox="1"/>
              <p:nvPr/>
            </p:nvSpPr>
            <p:spPr>
              <a:xfrm>
                <a:off x="2496210" y="5859750"/>
                <a:ext cx="3967753" cy="523220"/>
              </a:xfrm>
              <a:prstGeom prst="rect">
                <a:avLst/>
              </a:prstGeom>
              <a:noFill/>
            </p:spPr>
            <p:txBody>
              <a:bodyPr wrap="none" rtlCol="0">
                <a:spAutoFit/>
              </a:bodyPr>
              <a:lstStyle/>
              <a:p>
                <a14:m>
                  <m:oMath xmlns:m="http://schemas.openxmlformats.org/officeDocument/2006/math">
                    <m:r>
                      <a:rPr lang="en-GB" sz="1400" b="0" i="1" smtClean="0">
                        <a:latin typeface="Cambria Math" panose="02040503050406030204" pitchFamily="18" charset="0"/>
                      </a:rPr>
                      <m:t>𝜇</m:t>
                    </m:r>
                  </m:oMath>
                </a14:m>
                <a:r>
                  <a:rPr lang="en-GB" sz="1400" dirty="0" smtClean="0"/>
                  <a:t>: </a:t>
                </a:r>
                <a:r>
                  <a:rPr lang="en-GB" sz="1400" dirty="0" err="1" smtClean="0"/>
                  <a:t>DCM.Ep</a:t>
                </a:r>
                <a:r>
                  <a:rPr lang="en-GB" sz="1400" dirty="0" smtClean="0"/>
                  <a:t> – expected value of each parameter</a:t>
                </a:r>
              </a:p>
              <a:p>
                <a14:m>
                  <m:oMath xmlns:m="http://schemas.openxmlformats.org/officeDocument/2006/math">
                    <m:r>
                      <m:rPr>
                        <m:sty m:val="p"/>
                      </m:rPr>
                      <a:rPr lang="en-GB" sz="1400" b="0" i="0" smtClean="0">
                        <a:latin typeface="Cambria Math" panose="02040503050406030204" pitchFamily="18" charset="0"/>
                      </a:rPr>
                      <m:t>Σ</m:t>
                    </m:r>
                  </m:oMath>
                </a14:m>
                <a:r>
                  <a:rPr lang="en-GB" sz="1400" dirty="0" smtClean="0"/>
                  <a:t>: </a:t>
                </a:r>
                <a:r>
                  <a:rPr lang="en-GB" sz="1400" dirty="0" err="1" smtClean="0"/>
                  <a:t>DCM.Cp</a:t>
                </a:r>
                <a:r>
                  <a:rPr lang="en-GB" sz="1400" dirty="0" smtClean="0"/>
                  <a:t> – covariance matrix</a:t>
                </a:r>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496210" y="5859750"/>
                <a:ext cx="3967753" cy="523220"/>
              </a:xfrm>
              <a:prstGeom prst="rect">
                <a:avLst/>
              </a:prstGeom>
              <a:blipFill rotWithShape="0">
                <a:blip r:embed="rId5"/>
                <a:stretch>
                  <a:fillRect t="-2326" b="-11628"/>
                </a:stretch>
              </a:blipFill>
            </p:spPr>
            <p:txBody>
              <a:bodyPr/>
              <a:lstStyle/>
              <a:p>
                <a:r>
                  <a:rPr lang="en-GB">
                    <a:noFill/>
                  </a:rPr>
                  <a:t> </a:t>
                </a:r>
              </a:p>
            </p:txBody>
          </p:sp>
        </mc:Fallback>
      </mc:AlternateContent>
    </p:spTree>
    <p:extLst>
      <p:ext uri="{BB962C8B-B14F-4D97-AF65-F5344CB8AC3E}">
        <p14:creationId xmlns:p14="http://schemas.microsoft.com/office/powerpoint/2010/main" val="12851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30200" y="765175"/>
            <a:ext cx="8489950" cy="863600"/>
          </a:xfrm>
        </p:spPr>
        <p:txBody>
          <a:bodyPr/>
          <a:lstStyle/>
          <a:p>
            <a:pPr eaLnBrk="1" hangingPunct="1"/>
            <a:r>
              <a:rPr lang="en-GB" altLang="en-US" smtClean="0"/>
              <a:t>DCM Framework</a:t>
            </a:r>
          </a:p>
        </p:txBody>
      </p:sp>
      <p:sp>
        <p:nvSpPr>
          <p:cNvPr id="3" name="Content Placeholder 2"/>
          <p:cNvSpPr>
            <a:spLocks noGrp="1"/>
          </p:cNvSpPr>
          <p:nvPr>
            <p:ph idx="1"/>
          </p:nvPr>
        </p:nvSpPr>
        <p:spPr>
          <a:xfrm>
            <a:off x="330200" y="1916113"/>
            <a:ext cx="8489950" cy="3960812"/>
          </a:xfrm>
        </p:spPr>
        <p:txBody>
          <a:bodyPr/>
          <a:lstStyle/>
          <a:p>
            <a:pPr marL="514350" indent="-514350" eaLnBrk="1" hangingPunct="1">
              <a:buFontTx/>
              <a:buAutoNum type="arabicPeriod"/>
            </a:pPr>
            <a:r>
              <a:rPr lang="en-GB" altLang="en-US" smtClean="0"/>
              <a:t>We embody each of our hypotheses in a generative model. Each model differs in terms of connections that are present are absent (i.e. priors over parameters).</a:t>
            </a:r>
            <a:br>
              <a:rPr lang="en-GB" altLang="en-US" smtClean="0"/>
            </a:br>
            <a:endParaRPr lang="en-GB" altLang="en-US" smtClean="0"/>
          </a:p>
          <a:p>
            <a:pPr marL="514350" indent="-514350" eaLnBrk="1" hangingPunct="1">
              <a:buFontTx/>
              <a:buAutoNum type="arabicPeriod"/>
            </a:pPr>
            <a:r>
              <a:rPr lang="en-GB" altLang="en-US" smtClean="0"/>
              <a:t>We perform model estimation (inversion)</a:t>
            </a:r>
            <a:br>
              <a:rPr lang="en-GB" altLang="en-US" smtClean="0"/>
            </a:br>
            <a:endParaRPr lang="en-GB" altLang="en-US" smtClean="0"/>
          </a:p>
          <a:p>
            <a:pPr marL="514350" indent="-514350" eaLnBrk="1" hangingPunct="1">
              <a:buFontTx/>
              <a:buAutoNum type="arabicPeriod"/>
            </a:pPr>
            <a:r>
              <a:rPr lang="en-GB" altLang="en-US" smtClean="0"/>
              <a:t>We inspect the estimated parameters and / or we compare models to see which best explains the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330200" y="908050"/>
            <a:ext cx="8489950" cy="865188"/>
          </a:xfrm>
        </p:spPr>
        <p:txBody>
          <a:bodyPr/>
          <a:lstStyle/>
          <a:p>
            <a:pPr eaLnBrk="1" hangingPunct="1"/>
            <a:r>
              <a:rPr lang="en-GB" altLang="en-US" smtClean="0"/>
              <a:t>Contents</a:t>
            </a:r>
          </a:p>
        </p:txBody>
      </p:sp>
      <p:sp>
        <p:nvSpPr>
          <p:cNvPr id="7176" name="Rectangle 8"/>
          <p:cNvSpPr>
            <a:spLocks noGrp="1" noChangeArrowheads="1"/>
          </p:cNvSpPr>
          <p:nvPr>
            <p:ph idx="1"/>
          </p:nvPr>
        </p:nvSpPr>
        <p:spPr>
          <a:xfrm>
            <a:off x="330200" y="1916113"/>
            <a:ext cx="8489950" cy="4249737"/>
          </a:xfrm>
        </p:spPr>
        <p:txBody>
          <a:bodyPr/>
          <a:lstStyle/>
          <a:p>
            <a:pPr eaLnBrk="1" hangingPunct="1">
              <a:defRPr/>
            </a:pPr>
            <a:r>
              <a:rPr lang="en-GB" altLang="en-US" sz="2000" dirty="0" smtClean="0"/>
              <a:t>DCM recap</a:t>
            </a:r>
            <a:br>
              <a:rPr lang="en-GB" altLang="en-US" sz="2000" dirty="0" smtClean="0"/>
            </a:br>
            <a:endParaRPr lang="en-GB" altLang="en-US" sz="2000" dirty="0" smtClean="0"/>
          </a:p>
          <a:p>
            <a:pPr eaLnBrk="1" hangingPunct="1">
              <a:defRPr/>
            </a:pPr>
            <a:r>
              <a:rPr lang="en-GB" altLang="en-US" sz="2000" b="1" dirty="0" smtClean="0"/>
              <a:t>Comparing models</a:t>
            </a:r>
            <a:br>
              <a:rPr lang="en-GB" altLang="en-US" sz="2000" b="1" dirty="0" smtClean="0"/>
            </a:br>
            <a:r>
              <a:rPr lang="en-GB" altLang="en-US" sz="2000" dirty="0" smtClean="0">
                <a:solidFill>
                  <a:schemeClr val="accent6">
                    <a:lumMod val="75000"/>
                  </a:schemeClr>
                </a:solidFill>
              </a:rPr>
              <a:t>Bayes rule for models, Bayes Factors</a:t>
            </a:r>
            <a:br>
              <a:rPr lang="en-GB" altLang="en-US" sz="2000" dirty="0" smtClean="0">
                <a:solidFill>
                  <a:schemeClr val="accent6">
                    <a:lumMod val="75000"/>
                  </a:schemeClr>
                </a:solidFill>
              </a:rPr>
            </a:br>
            <a:endParaRPr lang="en-GB" altLang="en-US" sz="2000" dirty="0" smtClean="0">
              <a:solidFill>
                <a:schemeClr val="accent6">
                  <a:lumMod val="75000"/>
                </a:schemeClr>
              </a:solidFill>
            </a:endParaRPr>
          </a:p>
          <a:p>
            <a:pPr eaLnBrk="1" hangingPunct="1">
              <a:defRPr/>
            </a:pPr>
            <a:r>
              <a:rPr lang="en-GB" altLang="en-US" sz="2000" dirty="0" smtClean="0"/>
              <a:t>Rapidly evaluating models</a:t>
            </a:r>
            <a:br>
              <a:rPr lang="en-GB" altLang="en-US" sz="2000" dirty="0" smtClean="0"/>
            </a:br>
            <a:r>
              <a:rPr lang="en-GB" altLang="en-US" sz="2000" dirty="0">
                <a:solidFill>
                  <a:schemeClr val="accent6">
                    <a:lumMod val="75000"/>
                  </a:schemeClr>
                </a:solidFill>
              </a:rPr>
              <a:t>Bayesian </a:t>
            </a:r>
            <a:r>
              <a:rPr lang="en-GB" altLang="en-US" sz="2000" dirty="0" smtClean="0">
                <a:solidFill>
                  <a:schemeClr val="accent6">
                    <a:lumMod val="75000"/>
                  </a:schemeClr>
                </a:solidFill>
              </a:rPr>
              <a:t>Model Reduction</a:t>
            </a:r>
            <a:r>
              <a:rPr lang="en-GB" altLang="en-US" sz="2000" dirty="0" smtClean="0"/>
              <a:t/>
            </a:r>
            <a:br>
              <a:rPr lang="en-GB" altLang="en-US" sz="2000" dirty="0" smtClean="0"/>
            </a:br>
            <a:endParaRPr lang="en-GB" altLang="en-US" sz="2000" dirty="0" smtClean="0"/>
          </a:p>
          <a:p>
            <a:pPr eaLnBrk="1" hangingPunct="1">
              <a:defRPr/>
            </a:pPr>
            <a:r>
              <a:rPr lang="en-GB" altLang="en-US" sz="2000" dirty="0" smtClean="0"/>
              <a:t>Investigating the parameters</a:t>
            </a:r>
            <a:br>
              <a:rPr lang="en-GB" altLang="en-US" sz="2000" dirty="0" smtClean="0"/>
            </a:br>
            <a:r>
              <a:rPr lang="en-GB" altLang="en-US" sz="2000" dirty="0" smtClean="0">
                <a:solidFill>
                  <a:schemeClr val="accent6">
                    <a:lumMod val="75000"/>
                  </a:schemeClr>
                </a:solidFill>
              </a:rPr>
              <a:t>Bayesian Model Averaging</a:t>
            </a:r>
          </a:p>
          <a:p>
            <a:pPr eaLnBrk="1" hangingPunct="1">
              <a:defRPr/>
            </a:pPr>
            <a:endParaRPr lang="en-GB" altLang="en-US" sz="2000" dirty="0" smtClean="0"/>
          </a:p>
          <a:p>
            <a:pPr eaLnBrk="1" hangingPunct="1">
              <a:defRPr/>
            </a:pPr>
            <a:r>
              <a:rPr lang="en-GB" altLang="en-US" sz="2000" dirty="0" smtClean="0"/>
              <a:t>Multi-subject analysis</a:t>
            </a:r>
            <a:br>
              <a:rPr lang="en-GB" altLang="en-US" sz="2000" dirty="0" smtClean="0"/>
            </a:br>
            <a:r>
              <a:rPr lang="en-GB" altLang="en-US" sz="2000" dirty="0" smtClean="0">
                <a:solidFill>
                  <a:schemeClr val="accent6">
                    <a:lumMod val="75000"/>
                  </a:schemeClr>
                </a:solidFill>
              </a:rPr>
              <a:t>Parametric Empirical Bayes</a:t>
            </a:r>
          </a:p>
        </p:txBody>
      </p:sp>
    </p:spTree>
    <p:extLst>
      <p:ext uri="{BB962C8B-B14F-4D97-AF65-F5344CB8AC3E}">
        <p14:creationId xmlns:p14="http://schemas.microsoft.com/office/powerpoint/2010/main" val="2235042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2943416" y="2351905"/>
            <a:ext cx="3637919" cy="912622"/>
          </a:xfrm>
          <a:prstGeom prst="rect">
            <a:avLst/>
          </a:prstGeom>
          <a:blipFill rotWithShape="0">
            <a:blip r:embed="rId2"/>
            <a:stretch>
              <a:fillRect/>
            </a:stretch>
          </a:blipFill>
        </p:spPr>
        <p:txBody>
          <a:bodyPr/>
          <a:lstStyle/>
          <a:p>
            <a:pPr>
              <a:defRPr/>
            </a:pPr>
            <a:r>
              <a:rPr lang="en-GB">
                <a:no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r="53699"/>
          <a:stretch>
            <a:fillRect/>
          </a:stretch>
        </p:blipFill>
        <p:spPr bwMode="auto">
          <a:xfrm>
            <a:off x="6096000" y="4243388"/>
            <a:ext cx="295275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l="52693"/>
          <a:stretch>
            <a:fillRect/>
          </a:stretch>
        </p:blipFill>
        <p:spPr bwMode="auto">
          <a:xfrm>
            <a:off x="395288" y="4216400"/>
            <a:ext cx="309721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itle 4"/>
          <p:cNvSpPr>
            <a:spLocks noGrp="1"/>
          </p:cNvSpPr>
          <p:nvPr>
            <p:ph type="title"/>
          </p:nvPr>
        </p:nvSpPr>
        <p:spPr>
          <a:xfrm>
            <a:off x="330200" y="692150"/>
            <a:ext cx="8489950" cy="865188"/>
          </a:xfrm>
        </p:spPr>
        <p:txBody>
          <a:bodyPr/>
          <a:lstStyle/>
          <a:p>
            <a:pPr eaLnBrk="1" hangingPunct="1"/>
            <a:r>
              <a:rPr lang="en-GB" altLang="en-US" smtClean="0"/>
              <a:t>Bayes Rule for Models</a:t>
            </a:r>
          </a:p>
        </p:txBody>
      </p:sp>
      <p:sp>
        <p:nvSpPr>
          <p:cNvPr id="10246" name="Content Placeholder 7"/>
          <p:cNvSpPr>
            <a:spLocks noGrp="1"/>
          </p:cNvSpPr>
          <p:nvPr>
            <p:ph idx="1"/>
          </p:nvPr>
        </p:nvSpPr>
        <p:spPr>
          <a:xfrm>
            <a:off x="346075" y="1412875"/>
            <a:ext cx="8489950" cy="863600"/>
          </a:xfrm>
        </p:spPr>
        <p:txBody>
          <a:bodyPr/>
          <a:lstStyle/>
          <a:p>
            <a:pPr marL="0" indent="0" eaLnBrk="1" hangingPunct="1">
              <a:buFontTx/>
              <a:buNone/>
            </a:pPr>
            <a:r>
              <a:rPr lang="en-GB" altLang="en-US" sz="1800" smtClean="0"/>
              <a:t>Question: I’ve estimated 10 DCMs for a subject. What’s the posterior probability that any given model is the best?</a:t>
            </a:r>
          </a:p>
        </p:txBody>
      </p:sp>
      <p:sp>
        <p:nvSpPr>
          <p:cNvPr id="9" name="TextBox 8"/>
          <p:cNvSpPr txBox="1">
            <a:spLocks noRot="1" noChangeAspect="1" noMove="1" noResize="1" noEditPoints="1" noAdjustHandles="1" noChangeArrowheads="1" noChangeShapeType="1" noTextEdit="1"/>
          </p:cNvSpPr>
          <p:nvPr/>
        </p:nvSpPr>
        <p:spPr>
          <a:xfrm>
            <a:off x="7148239" y="2399974"/>
            <a:ext cx="1760290" cy="738664"/>
          </a:xfrm>
          <a:prstGeom prst="rect">
            <a:avLst/>
          </a:prstGeom>
          <a:blipFill rotWithShape="0">
            <a:blip r:embed="rId4"/>
            <a:stretch>
              <a:fillRect l="-1042" t="-1653" b="-7438"/>
            </a:stretch>
          </a:blipFill>
        </p:spPr>
        <p:txBody>
          <a:bodyPr/>
          <a:lstStyle/>
          <a:p>
            <a:pPr>
              <a:defRPr/>
            </a:pPr>
            <a:r>
              <a:rPr lang="en-GB">
                <a:noFill/>
              </a:rPr>
              <a:t> </a:t>
            </a:r>
          </a:p>
        </p:txBody>
      </p:sp>
      <p:grpSp>
        <p:nvGrpSpPr>
          <p:cNvPr id="15" name="Group 14"/>
          <p:cNvGrpSpPr>
            <a:grpSpLocks/>
          </p:cNvGrpSpPr>
          <p:nvPr/>
        </p:nvGrpSpPr>
        <p:grpSpPr bwMode="auto">
          <a:xfrm>
            <a:off x="2335213" y="2511425"/>
            <a:ext cx="1816100" cy="1514475"/>
            <a:chOff x="2334549" y="2676342"/>
            <a:chExt cx="1816451" cy="1514870"/>
          </a:xfrm>
        </p:grpSpPr>
        <p:sp>
          <p:nvSpPr>
            <p:cNvPr id="10" name="Oval 9"/>
            <p:cNvSpPr/>
            <p:nvPr/>
          </p:nvSpPr>
          <p:spPr>
            <a:xfrm>
              <a:off x="3214194" y="2676342"/>
              <a:ext cx="936806" cy="6573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2" name="Straight Connector 11"/>
            <p:cNvCxnSpPr/>
            <p:nvPr/>
          </p:nvCxnSpPr>
          <p:spPr>
            <a:xfrm flipH="1">
              <a:off x="2334549" y="3214645"/>
              <a:ext cx="925691" cy="976567"/>
            </a:xfrm>
            <a:prstGeom prst="line">
              <a:avLst/>
            </a:prstGeom>
            <a:noFill/>
            <a:ln>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20" name="Oval 19"/>
          <p:cNvSpPr/>
          <p:nvPr/>
        </p:nvSpPr>
        <p:spPr>
          <a:xfrm>
            <a:off x="5657850" y="2297113"/>
            <a:ext cx="925513" cy="593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2" name="Straight Arrow Connector 21"/>
          <p:cNvCxnSpPr/>
          <p:nvPr/>
        </p:nvCxnSpPr>
        <p:spPr>
          <a:xfrm flipH="1" flipV="1">
            <a:off x="6300788" y="2890838"/>
            <a:ext cx="619125" cy="1093787"/>
          </a:xfrm>
          <a:prstGeom prst="straightConnector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3" name="TextBox 22"/>
          <p:cNvSpPr txBox="1">
            <a:spLocks noChangeArrowheads="1"/>
          </p:cNvSpPr>
          <p:nvPr/>
        </p:nvSpPr>
        <p:spPr bwMode="auto">
          <a:xfrm>
            <a:off x="6804025" y="3963988"/>
            <a:ext cx="178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Prior on each model</a:t>
            </a:r>
          </a:p>
        </p:txBody>
      </p:sp>
      <p:sp>
        <p:nvSpPr>
          <p:cNvPr id="25" name="TextBox 24"/>
          <p:cNvSpPr txBox="1">
            <a:spLocks noChangeArrowheads="1"/>
          </p:cNvSpPr>
          <p:nvPr/>
        </p:nvSpPr>
        <p:spPr bwMode="auto">
          <a:xfrm>
            <a:off x="611188" y="3967163"/>
            <a:ext cx="3368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Probability of each model given the data</a:t>
            </a:r>
          </a:p>
        </p:txBody>
      </p:sp>
      <p:sp>
        <p:nvSpPr>
          <p:cNvPr id="27" name="Oval 26"/>
          <p:cNvSpPr/>
          <p:nvPr/>
        </p:nvSpPr>
        <p:spPr>
          <a:xfrm>
            <a:off x="4483100" y="2276475"/>
            <a:ext cx="1220788" cy="593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8" name="Straight Connector 27"/>
          <p:cNvCxnSpPr>
            <a:endCxn id="30" idx="0"/>
          </p:cNvCxnSpPr>
          <p:nvPr/>
        </p:nvCxnSpPr>
        <p:spPr>
          <a:xfrm flipH="1">
            <a:off x="4765675" y="2925763"/>
            <a:ext cx="301625" cy="792162"/>
          </a:xfrm>
          <a:prstGeom prst="line">
            <a:avLst/>
          </a:prstGeom>
          <a:noFill/>
          <a:ln>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a:spLocks noChangeArrowheads="1"/>
          </p:cNvSpPr>
          <p:nvPr/>
        </p:nvSpPr>
        <p:spPr bwMode="auto">
          <a:xfrm>
            <a:off x="4046538" y="3717925"/>
            <a:ext cx="1438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Model evidence</a:t>
            </a:r>
          </a:p>
        </p:txBody>
      </p:sp>
      <p:sp>
        <p:nvSpPr>
          <p:cNvPr id="34" name="TextBox 33"/>
          <p:cNvSpPr txBox="1">
            <a:spLocks noRot="1" noChangeAspect="1" noMove="1" noResize="1" noEditPoints="1" noAdjustHandles="1" noChangeArrowheads="1" noChangeShapeType="1" noTextEdit="1"/>
          </p:cNvSpPr>
          <p:nvPr/>
        </p:nvSpPr>
        <p:spPr>
          <a:xfrm>
            <a:off x="3614085" y="5387355"/>
            <a:ext cx="2354812" cy="597471"/>
          </a:xfrm>
          <a:prstGeom prst="rect">
            <a:avLst/>
          </a:prstGeom>
          <a:blipFill rotWithShape="0">
            <a:blip r:embed="rId5"/>
            <a:stretch>
              <a:fillRect/>
            </a:stretch>
          </a:blipFill>
        </p:spPr>
        <p:txBody>
          <a:bodyPr/>
          <a:lstStyle/>
          <a:p>
            <a:pPr>
              <a:defRPr/>
            </a:pPr>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5" grpId="0"/>
      <p:bldP spid="27"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30200" y="692150"/>
            <a:ext cx="8489950" cy="865188"/>
          </a:xfrm>
        </p:spPr>
        <p:txBody>
          <a:bodyPr/>
          <a:lstStyle/>
          <a:p>
            <a:pPr eaLnBrk="1" hangingPunct="1"/>
            <a:r>
              <a:rPr lang="en-GB" altLang="en-US" dirty="0" smtClean="0"/>
              <a:t>Bayes Factors</a:t>
            </a:r>
          </a:p>
        </p:txBody>
      </p:sp>
      <p:sp>
        <p:nvSpPr>
          <p:cNvPr id="8" name="Content Placeholder 7"/>
          <p:cNvSpPr>
            <a:spLocks noGrp="1" noRot="1" noChangeAspect="1" noMove="1" noResize="1" noEditPoints="1" noAdjustHandles="1" noChangeArrowheads="1" noChangeShapeType="1" noTextEdit="1"/>
          </p:cNvSpPr>
          <p:nvPr>
            <p:ph idx="1"/>
          </p:nvPr>
        </p:nvSpPr>
        <p:spPr>
          <a:xfrm>
            <a:off x="346596" y="1484959"/>
            <a:ext cx="8489950" cy="863921"/>
          </a:xfrm>
          <a:blipFill rotWithShape="0">
            <a:blip r:embed="rId2"/>
            <a:stretch>
              <a:fillRect l="-646" t="-4255"/>
            </a:stretch>
          </a:blipFill>
          <a:extLst/>
        </p:spPr>
        <p:txBody>
          <a:bodyPr/>
          <a:lstStyle/>
          <a:p>
            <a:pPr>
              <a:defRPr/>
            </a:pPr>
            <a:r>
              <a:rPr lang="en-GB">
                <a:noFill/>
              </a:rPr>
              <a:t> </a:t>
            </a:r>
          </a:p>
        </p:txBody>
      </p:sp>
      <p:sp>
        <p:nvSpPr>
          <p:cNvPr id="6" name="TextBox 5"/>
          <p:cNvSpPr txBox="1">
            <a:spLocks noRot="1" noChangeAspect="1" noMove="1" noResize="1" noEditPoints="1" noAdjustHandles="1" noChangeArrowheads="1" noChangeShapeType="1" noTextEdit="1"/>
          </p:cNvSpPr>
          <p:nvPr/>
        </p:nvSpPr>
        <p:spPr>
          <a:xfrm>
            <a:off x="346596" y="3047021"/>
            <a:ext cx="1949636" cy="640816"/>
          </a:xfrm>
          <a:prstGeom prst="rect">
            <a:avLst/>
          </a:prstGeom>
          <a:blipFill rotWithShape="0">
            <a:blip r:embed="rId3"/>
            <a:stretch>
              <a:fillRect/>
            </a:stretch>
          </a:blipFill>
        </p:spPr>
        <p:txBody>
          <a:bodyPr/>
          <a:lstStyle/>
          <a:p>
            <a:pPr>
              <a:defRPr/>
            </a:pPr>
            <a:r>
              <a:rPr lang="en-GB">
                <a:noFill/>
              </a:rPr>
              <a:t> </a:t>
            </a:r>
          </a:p>
        </p:txBody>
      </p:sp>
      <p:sp>
        <p:nvSpPr>
          <p:cNvPr id="7" name="TextBox 6"/>
          <p:cNvSpPr txBox="1">
            <a:spLocks noChangeArrowheads="1"/>
          </p:cNvSpPr>
          <p:nvPr/>
        </p:nvSpPr>
        <p:spPr bwMode="auto">
          <a:xfrm>
            <a:off x="1270000" y="2473325"/>
            <a:ext cx="2105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solidFill>
                  <a:srgbClr val="C00000"/>
                </a:solidFill>
              </a:rPr>
              <a:t>Ratio of model evidence</a:t>
            </a:r>
          </a:p>
        </p:txBody>
      </p:sp>
      <p:cxnSp>
        <p:nvCxnSpPr>
          <p:cNvPr id="13" name="Straight Arrow Connector 12"/>
          <p:cNvCxnSpPr>
            <a:stCxn id="7" idx="1"/>
          </p:cNvCxnSpPr>
          <p:nvPr/>
        </p:nvCxnSpPr>
        <p:spPr>
          <a:xfrm flipH="1">
            <a:off x="1074738" y="2627313"/>
            <a:ext cx="195262" cy="3651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a:spLocks noRot="1" noChangeAspect="1" noMove="1" noResize="1" noEditPoints="1" noAdjustHandles="1" noChangeArrowheads="1" noChangeShapeType="1" noTextEdit="1"/>
          </p:cNvSpPr>
          <p:nvPr/>
        </p:nvSpPr>
        <p:spPr>
          <a:xfrm>
            <a:off x="329828" y="4397500"/>
            <a:ext cx="1038489" cy="664990"/>
          </a:xfrm>
          <a:prstGeom prst="rect">
            <a:avLst/>
          </a:prstGeom>
          <a:blipFill rotWithShape="0">
            <a:blip r:embed="rId4"/>
            <a:stretch>
              <a:fillRect b="-917"/>
            </a:stretch>
          </a:blipFill>
        </p:spPr>
        <p:txBody>
          <a:bodyPr/>
          <a:lstStyle/>
          <a:p>
            <a:pPr>
              <a:defRPr/>
            </a:pPr>
            <a:r>
              <a:rPr lang="en-GB">
                <a:noFill/>
              </a:rPr>
              <a:t> </a:t>
            </a:r>
          </a:p>
        </p:txBody>
      </p:sp>
      <p:sp>
        <p:nvSpPr>
          <p:cNvPr id="26" name="TextBox 25"/>
          <p:cNvSpPr txBox="1">
            <a:spLocks noRot="1" noChangeAspect="1" noMove="1" noResize="1" noEditPoints="1" noAdjustHandles="1" noChangeArrowheads="1" noChangeShapeType="1" noTextEdit="1"/>
          </p:cNvSpPr>
          <p:nvPr/>
        </p:nvSpPr>
        <p:spPr>
          <a:xfrm>
            <a:off x="849072" y="3807395"/>
            <a:ext cx="2771080" cy="307777"/>
          </a:xfrm>
          <a:prstGeom prst="rect">
            <a:avLst/>
          </a:prstGeom>
          <a:blipFill rotWithShape="0">
            <a:blip r:embed="rId5"/>
            <a:stretch>
              <a:fillRect l="-659" t="-4000" b="-20000"/>
            </a:stretch>
          </a:blipFill>
        </p:spPr>
        <p:txBody>
          <a:bodyPr/>
          <a:lstStyle/>
          <a:p>
            <a:pPr>
              <a:defRPr/>
            </a:pPr>
            <a:r>
              <a:rPr lang="en-GB">
                <a:noFill/>
              </a:rPr>
              <a:t> </a:t>
            </a:r>
          </a:p>
        </p:txBody>
      </p:sp>
      <p:sp>
        <p:nvSpPr>
          <p:cNvPr id="29" name="TextBox 28"/>
          <p:cNvSpPr txBox="1">
            <a:spLocks noRot="1" noChangeAspect="1" noMove="1" noResize="1" noEditPoints="1" noAdjustHandles="1" noChangeArrowheads="1" noChangeShapeType="1" noTextEdit="1"/>
          </p:cNvSpPr>
          <p:nvPr/>
        </p:nvSpPr>
        <p:spPr>
          <a:xfrm>
            <a:off x="910692" y="5065439"/>
            <a:ext cx="2771080" cy="307777"/>
          </a:xfrm>
          <a:prstGeom prst="rect">
            <a:avLst/>
          </a:prstGeom>
          <a:blipFill rotWithShape="0">
            <a:blip r:embed="rId6"/>
            <a:stretch>
              <a:fillRect l="-659" t="-4000" b="-20000"/>
            </a:stretch>
          </a:blipFill>
        </p:spPr>
        <p:txBody>
          <a:bodyPr/>
          <a:lstStyle/>
          <a:p>
            <a:pPr>
              <a:defRPr/>
            </a:pPr>
            <a:r>
              <a:rPr lang="en-GB">
                <a:noFill/>
              </a:rPr>
              <a:t> </a:t>
            </a:r>
          </a:p>
        </p:txBody>
      </p:sp>
      <p:sp>
        <p:nvSpPr>
          <p:cNvPr id="31" name="Content Placeholder 7"/>
          <p:cNvSpPr txBox="1">
            <a:spLocks/>
          </p:cNvSpPr>
          <p:nvPr/>
        </p:nvSpPr>
        <p:spPr bwMode="auto">
          <a:xfrm>
            <a:off x="255588" y="5694363"/>
            <a:ext cx="8637587" cy="974725"/>
          </a:xfrm>
          <a:prstGeom prst="rect">
            <a:avLst/>
          </a:prstGeom>
          <a:solidFill>
            <a:schemeClr val="accent6">
              <a:lumMod val="20000"/>
              <a:lumOff val="80000"/>
            </a:schemeClr>
          </a:solidFill>
          <a:ln>
            <a:noFill/>
          </a:ln>
          <a:effectLst/>
        </p:spPr>
        <p:txBody>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GB" sz="1400" dirty="0" smtClean="0"/>
              <a:t>Note: The free energy approximates the log of the model evidence. So the log Bayes factor is:</a:t>
            </a:r>
          </a:p>
        </p:txBody>
      </p:sp>
      <p:sp>
        <p:nvSpPr>
          <p:cNvPr id="18" name="TextBox 17"/>
          <p:cNvSpPr txBox="1">
            <a:spLocks noRot="1" noChangeAspect="1" noMove="1" noResize="1" noEditPoints="1" noAdjustHandles="1" noChangeArrowheads="1" noChangeShapeType="1" noTextEdit="1"/>
          </p:cNvSpPr>
          <p:nvPr/>
        </p:nvSpPr>
        <p:spPr>
          <a:xfrm>
            <a:off x="1907704" y="6173361"/>
            <a:ext cx="5668731" cy="336182"/>
          </a:xfrm>
          <a:prstGeom prst="rect">
            <a:avLst/>
          </a:prstGeom>
          <a:blipFill rotWithShape="0">
            <a:blip r:embed="rId7"/>
            <a:stretch>
              <a:fillRect l="-1075" b="-27273"/>
            </a:stretch>
          </a:blipFill>
        </p:spPr>
        <p:txBody>
          <a:bodyPr/>
          <a:lstStyle/>
          <a:p>
            <a:pPr>
              <a:defRPr/>
            </a:pPr>
            <a:r>
              <a:rPr lang="en-GB">
                <a:noFill/>
              </a:rPr>
              <a:t> </a:t>
            </a:r>
          </a:p>
        </p:txBody>
      </p:sp>
      <p:pic>
        <p:nvPicPr>
          <p:cNvPr id="19" name="Picture 18"/>
          <p:cNvPicPr>
            <a:picLocks noChangeAspect="1"/>
          </p:cNvPicPr>
          <p:nvPr/>
        </p:nvPicPr>
        <p:blipFill>
          <a:blip r:embed="rId8" cstate="print">
            <a:lum bright="-20000" contrast="20000"/>
            <a:extLst>
              <a:ext uri="{28A0092B-C50C-407E-A947-70E740481C1C}">
                <a14:useLocalDpi xmlns:a14="http://schemas.microsoft.com/office/drawing/2010/main" val="0"/>
              </a:ext>
            </a:extLst>
          </a:blip>
          <a:srcRect/>
          <a:stretch>
            <a:fillRect/>
          </a:stretch>
        </p:blipFill>
        <p:spPr bwMode="auto">
          <a:xfrm>
            <a:off x="4452938" y="2630488"/>
            <a:ext cx="43830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4356100" y="4883150"/>
            <a:ext cx="1944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From Raftery et al. (1995)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animBg="1"/>
      <p:bldP spid="21" grpId="0"/>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11141</TotalTime>
  <Words>1164</Words>
  <Application>Microsoft Office PowerPoint</Application>
  <PresentationFormat>On-screen Show (4:3)</PresentationFormat>
  <Paragraphs>355</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ＭＳ Ｐゴシック</vt:lpstr>
      <vt:lpstr>Arial</vt:lpstr>
      <vt:lpstr>Calibri</vt:lpstr>
      <vt:lpstr>Cambria Math</vt:lpstr>
      <vt:lpstr>Helvetica</vt:lpstr>
      <vt:lpstr>Custom Design</vt:lpstr>
      <vt:lpstr>Bayesian Model Selection and Averaging</vt:lpstr>
      <vt:lpstr>Contents</vt:lpstr>
      <vt:lpstr>PowerPoint Presentation</vt:lpstr>
      <vt:lpstr>PowerPoint Presentation</vt:lpstr>
      <vt:lpstr>DCM Recap</vt:lpstr>
      <vt:lpstr>DCM Framework</vt:lpstr>
      <vt:lpstr>Contents</vt:lpstr>
      <vt:lpstr>Bayes Rule for Models</vt:lpstr>
      <vt:lpstr>Bayes Factors</vt:lpstr>
      <vt:lpstr>Bayes Factors</vt:lpstr>
      <vt:lpstr>Bayes Factors cont.</vt:lpstr>
      <vt:lpstr>PowerPoint Presentation</vt:lpstr>
      <vt:lpstr>Interim summary</vt:lpstr>
      <vt:lpstr>Contents</vt:lpstr>
      <vt:lpstr>Bayesian model reduction (BMR)</vt:lpstr>
      <vt:lpstr>Contents</vt:lpstr>
      <vt:lpstr>Bayesian Model Averaging (BMA)</vt:lpstr>
      <vt:lpstr>Contents</vt:lpstr>
      <vt:lpstr>Hierarchical model of parameters</vt:lpstr>
      <vt:lpstr>Hierarchical model of parameters</vt:lpstr>
      <vt:lpstr>GLM of connectivity parameters</vt:lpstr>
      <vt:lpstr>PEB Estimation</vt:lpstr>
      <vt:lpstr>PowerPoint Presentation</vt:lpstr>
      <vt:lpstr>PowerPoint Presentation</vt:lpstr>
      <vt:lpstr>Summary</vt:lpstr>
      <vt:lpstr>Further reading</vt:lpstr>
      <vt:lpstr>extras</vt:lpstr>
      <vt:lpstr>Fixed effects (FFX)</vt:lpstr>
      <vt:lpstr>Fixed effects (FFX)</vt:lpstr>
      <vt:lpstr>Random effects (RFX)</vt:lpstr>
      <vt:lpstr>PowerPoint Presentation</vt:lpstr>
      <vt:lpstr>PowerPoint Presentation</vt:lpstr>
      <vt:lpstr>PowerPoint Presentation</vt:lpstr>
      <vt:lpstr>PowerPoint Presentation</vt:lpstr>
      <vt:lpstr>Bayes Factors cont.</vt:lpstr>
      <vt:lpstr>Dilution of evidence</vt:lpstr>
      <vt:lpstr>Family analysis</vt:lpstr>
      <vt:lpstr>Family analysis</vt:lpstr>
      <vt:lpstr>PowerPoint Presentation</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Peter Zeidman</cp:lastModifiedBy>
  <cp:revision>137</cp:revision>
  <dcterms:created xsi:type="dcterms:W3CDTF">2005-07-13T12:26:50Z</dcterms:created>
  <dcterms:modified xsi:type="dcterms:W3CDTF">2019-05-21T13:09:00Z</dcterms:modified>
</cp:coreProperties>
</file>