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4" r:id="rId1"/>
  </p:sldMasterIdLst>
  <p:notesMasterIdLst>
    <p:notesMasterId r:id="rId66"/>
  </p:notesMasterIdLst>
  <p:handoutMasterIdLst>
    <p:handoutMasterId r:id="rId67"/>
  </p:handoutMasterIdLst>
  <p:sldIdLst>
    <p:sldId id="413" r:id="rId2"/>
    <p:sldId id="702" r:id="rId3"/>
    <p:sldId id="717" r:id="rId4"/>
    <p:sldId id="583" r:id="rId5"/>
    <p:sldId id="661" r:id="rId6"/>
    <p:sldId id="684" r:id="rId7"/>
    <p:sldId id="703" r:id="rId8"/>
    <p:sldId id="640" r:id="rId9"/>
    <p:sldId id="665" r:id="rId10"/>
    <p:sldId id="666" r:id="rId11"/>
    <p:sldId id="704" r:id="rId12"/>
    <p:sldId id="587" r:id="rId13"/>
    <p:sldId id="721" r:id="rId14"/>
    <p:sldId id="590" r:id="rId15"/>
    <p:sldId id="722" r:id="rId16"/>
    <p:sldId id="720" r:id="rId17"/>
    <p:sldId id="647" r:id="rId18"/>
    <p:sldId id="648" r:id="rId19"/>
    <p:sldId id="649" r:id="rId20"/>
    <p:sldId id="650" r:id="rId21"/>
    <p:sldId id="595" r:id="rId22"/>
    <p:sldId id="596" r:id="rId23"/>
    <p:sldId id="705" r:id="rId24"/>
    <p:sldId id="651" r:id="rId25"/>
    <p:sldId id="652" r:id="rId26"/>
    <p:sldId id="604" r:id="rId27"/>
    <p:sldId id="653" r:id="rId28"/>
    <p:sldId id="654" r:id="rId29"/>
    <p:sldId id="656" r:id="rId30"/>
    <p:sldId id="657" r:id="rId31"/>
    <p:sldId id="706" r:id="rId32"/>
    <p:sldId id="610" r:id="rId33"/>
    <p:sldId id="625" r:id="rId34"/>
    <p:sldId id="697" r:id="rId35"/>
    <p:sldId id="698" r:id="rId36"/>
    <p:sldId id="687" r:id="rId37"/>
    <p:sldId id="689" r:id="rId38"/>
    <p:sldId id="690" r:id="rId39"/>
    <p:sldId id="691" r:id="rId40"/>
    <p:sldId id="692" r:id="rId41"/>
    <p:sldId id="693" r:id="rId42"/>
    <p:sldId id="676" r:id="rId43"/>
    <p:sldId id="626" r:id="rId44"/>
    <p:sldId id="707" r:id="rId45"/>
    <p:sldId id="677" r:id="rId46"/>
    <p:sldId id="678" r:id="rId47"/>
    <p:sldId id="679" r:id="rId48"/>
    <p:sldId id="680" r:id="rId49"/>
    <p:sldId id="682" r:id="rId50"/>
    <p:sldId id="685" r:id="rId51"/>
    <p:sldId id="669" r:id="rId52"/>
    <p:sldId id="670" r:id="rId53"/>
    <p:sldId id="671" r:id="rId54"/>
    <p:sldId id="672" r:id="rId55"/>
    <p:sldId id="673" r:id="rId56"/>
    <p:sldId id="708" r:id="rId57"/>
    <p:sldId id="699" r:id="rId58"/>
    <p:sldId id="700" r:id="rId59"/>
    <p:sldId id="715" r:id="rId60"/>
    <p:sldId id="711" r:id="rId61"/>
    <p:sldId id="719" r:id="rId62"/>
    <p:sldId id="718" r:id="rId63"/>
    <p:sldId id="714" r:id="rId64"/>
    <p:sldId id="716" r:id="rId65"/>
  </p:sldIdLst>
  <p:sldSz cx="9906000" cy="6858000" type="A4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C8FEC8"/>
    <a:srgbClr val="009688"/>
    <a:srgbClr val="000000"/>
    <a:srgbClr val="006B61"/>
    <a:srgbClr val="037C03"/>
    <a:srgbClr val="FFFF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555" autoAdjust="0"/>
  </p:normalViewPr>
  <p:slideViewPr>
    <p:cSldViewPr snapToGrid="0" snapToObjects="1">
      <p:cViewPr varScale="1">
        <p:scale>
          <a:sx n="88" d="100"/>
          <a:sy n="88" d="100"/>
        </p:scale>
        <p:origin x="1094" y="53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-2220" y="-102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96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7355" y="0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3438" y="792163"/>
            <a:ext cx="5487987" cy="380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4165" y="4828301"/>
            <a:ext cx="5223406" cy="4666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3998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355" y="9733998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701A147-3525-4F9D-BDD0-41A1E0BD23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5D6A8AB-758F-4519-9EB8-82E4D322A3EF}" type="slidenum">
              <a:rPr lang="en-GB" sz="1300" baseline="0">
                <a:solidFill>
                  <a:schemeClr val="bg2"/>
                </a:solidFill>
              </a:rPr>
              <a:pPr/>
              <a:t>1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AAA8A2C-9872-4812-A731-EE84842D6263}" type="slidenum">
              <a:rPr lang="en-GB" sz="1300" baseline="0">
                <a:solidFill>
                  <a:schemeClr val="bg2"/>
                </a:solidFill>
              </a:rPr>
              <a:pPr/>
              <a:t>46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F0B0EF3-9632-431C-A6A3-5F2760FBF704}" type="slidenum">
              <a:rPr lang="en-GB" sz="1300" baseline="0">
                <a:solidFill>
                  <a:schemeClr val="bg2"/>
                </a:solidFill>
              </a:rPr>
              <a:pPr/>
              <a:t>49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3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0E868B1-A146-4D3B-A165-CDB6AE4F28B8}" type="slidenum">
              <a:rPr lang="en-GB" sz="1300" baseline="0">
                <a:solidFill>
                  <a:schemeClr val="bg2"/>
                </a:solidFill>
              </a:rPr>
              <a:pPr/>
              <a:t>12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22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24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60 images from OASIS cross-sectional data  (as in VBM practical)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38DB2BAA-6C50-4070-ABC7-FDBBF9A0F5EB}" type="slidenum">
              <a:rPr lang="en-GB" sz="1300" baseline="0">
                <a:solidFill>
                  <a:schemeClr val="bg2"/>
                </a:solidFill>
              </a:rPr>
              <a:pPr/>
              <a:t>33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84616-4BBC-4BF6-9073-32123CCFC8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4A742-F036-4631-A14F-E30C32AE27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DB3C1-409E-407E-9E3F-EDFD0F65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87" y="0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19B75-784B-4D64-94EE-4B5CC1F7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F4D27-7A31-41FE-B209-8FDB3FBB67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AC778-01B5-4EF1-9E30-05B4757596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8365C-5679-4534-A31A-1DE8E3E78F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4F6E1-F6D0-45B1-928D-F1207FCE9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C4B13-BDD2-4DFD-866C-C166CA937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C80B5-D261-484D-A16E-7BE8B7F1AF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21555-918F-4C84-B93F-E6AD8D93FC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BCED8-5F87-4DE6-B5D6-8D7503E3D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3415FE-318F-4FA7-B89C-F4C7D636C0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2393304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ModulationTutoria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euroimage.2010.06.025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://www.ncbi.nlm.nih.gov/pubmed/2525594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.ion.ucl.ac.uk/spm/ext/" TargetMode="External"/><Relationship Id="rId2" Type="http://schemas.openxmlformats.org/officeDocument/2006/relationships/hyperlink" Target="http://dx.doi.org/10.1016/j.neuroimage.2012.12.045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23386806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ged.ridgway@gmail.com" TargetMode="External"/><Relationship Id="rId2" Type="http://schemas.openxmlformats.org/officeDocument/2006/relationships/hyperlink" Target="http://www.fil.ion.ucl.ac.uk/spm/support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cbi.nlm.nih.gov/pubmed/212773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5255942" TargetMode="External"/><Relationship Id="rId2" Type="http://schemas.openxmlformats.org/officeDocument/2006/relationships/hyperlink" Target="http://www.fil.ion.ucl.ac.uk/spm/software/spm12/SPM12_Release_Notes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9939" y="19540"/>
            <a:ext cx="8366125" cy="1641231"/>
          </a:xfrm>
        </p:spPr>
        <p:txBody>
          <a:bodyPr lIns="90488" tIns="44450" rIns="90488" bIns="44450" anchor="ctr"/>
          <a:lstStyle/>
          <a:p>
            <a:r>
              <a:rPr lang="en-GB" sz="4000" dirty="0" smtClean="0">
                <a:solidFill>
                  <a:schemeClr val="tx1"/>
                </a:solidFill>
              </a:rPr>
              <a:t>SPM </a:t>
            </a:r>
            <a:r>
              <a:rPr lang="en-GB" sz="4000">
                <a:solidFill>
                  <a:schemeClr val="tx1"/>
                </a:solidFill>
              </a:rPr>
              <a:t>Course </a:t>
            </a:r>
            <a:r>
              <a:rPr lang="en-GB" sz="4000" smtClean="0">
                <a:solidFill>
                  <a:schemeClr val="tx1"/>
                </a:solidFill>
              </a:rPr>
              <a:t>October </a:t>
            </a:r>
            <a:r>
              <a:rPr lang="en-GB" sz="4000" dirty="0" smtClean="0">
                <a:solidFill>
                  <a:schemeClr val="tx1"/>
                </a:solidFill>
              </a:rPr>
              <a:t>2019:</a:t>
            </a:r>
            <a:br>
              <a:rPr lang="en-GB" sz="4000" dirty="0" smtClean="0">
                <a:solidFill>
                  <a:schemeClr val="tx1"/>
                </a:solidFill>
              </a:rPr>
            </a:br>
            <a:r>
              <a:rPr lang="en-GB" sz="4000" dirty="0" smtClean="0">
                <a:solidFill>
                  <a:schemeClr val="tx1"/>
                </a:solidFill>
              </a:rPr>
              <a:t>Voxel-Based Morphometry</a:t>
            </a:r>
            <a:endParaRPr lang="en-GB" sz="4000" b="0" i="1" dirty="0" smtClean="0">
              <a:solidFill>
                <a:schemeClr val="tx1"/>
              </a:solidFill>
            </a:endParaRPr>
          </a:p>
        </p:txBody>
      </p:sp>
      <p:sp>
        <p:nvSpPr>
          <p:cNvPr id="9219" name="Subtitle 4"/>
          <p:cNvSpPr>
            <a:spLocks noGrp="1"/>
          </p:cNvSpPr>
          <p:nvPr>
            <p:ph type="subTitle" idx="1"/>
          </p:nvPr>
        </p:nvSpPr>
        <p:spPr>
          <a:xfrm>
            <a:off x="1027253" y="5998308"/>
            <a:ext cx="8878747" cy="937844"/>
          </a:xfrm>
        </p:spPr>
        <p:txBody>
          <a:bodyPr/>
          <a:lstStyle/>
          <a:p>
            <a:pPr algn="r"/>
            <a:r>
              <a:rPr lang="en-GB" sz="2000" b="1" i="1" dirty="0" smtClean="0"/>
              <a:t>Dr Christian Lambert </a:t>
            </a:r>
          </a:p>
          <a:p>
            <a:pPr algn="r"/>
            <a:r>
              <a:rPr lang="en-GB" sz="2000" b="1" i="1" dirty="0" err="1" smtClean="0"/>
              <a:t>Wellcome</a:t>
            </a:r>
            <a:r>
              <a:rPr lang="en-GB" sz="2000" b="1" i="1" dirty="0" smtClean="0"/>
              <a:t> Centre for Human Neuroimaging, UCL</a:t>
            </a:r>
            <a:endParaRPr lang="en-GB" sz="2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4" y="2379836"/>
            <a:ext cx="2039037" cy="2081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606" y="1660720"/>
            <a:ext cx="6025041" cy="4259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3" y="2727614"/>
            <a:ext cx="2039037" cy="2081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91" y="3075396"/>
            <a:ext cx="2039037" cy="2081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08" y="3442714"/>
            <a:ext cx="2039037" cy="2081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of SPM12 versus SPM8 (Old) in terms of total intracranial volume, compared to manual tracing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0" y="2797244"/>
            <a:ext cx="9782030" cy="39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1984065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VOXEL BASED MORPHOMETRY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58" y="2986390"/>
            <a:ext cx="2508192" cy="2072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56" y="2986391"/>
            <a:ext cx="2398414" cy="20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Voxel-Based </a:t>
            </a:r>
            <a:r>
              <a:rPr lang="en-GB" dirty="0" err="1" smtClean="0">
                <a:solidFill>
                  <a:srgbClr val="000000"/>
                </a:solidFill>
              </a:rPr>
              <a:t>Morphometry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GB" dirty="0" smtClean="0"/>
              <a:t>In essence VBM is Statistical Parametric Mapping of regional segmented tissue density or volume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The exact interpretation of gray matter density or volume is complicated, and depends on the preprocessing steps used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It is not interpretable as neuronal packing density or other </a:t>
            </a:r>
            <a:r>
              <a:rPr lang="en-US" dirty="0" err="1" smtClean="0">
                <a:solidFill>
                  <a:srgbClr val="000000"/>
                </a:solidFill>
              </a:rPr>
              <a:t>cytoarchitectonic</a:t>
            </a:r>
            <a:r>
              <a:rPr lang="en-US" dirty="0" smtClean="0">
                <a:solidFill>
                  <a:srgbClr val="000000"/>
                </a:solidFill>
              </a:rPr>
              <a:t> tissue properties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The hope is that changes in these microscopic properties may lead to macro- or </a:t>
            </a:r>
            <a:r>
              <a:rPr lang="en-US" dirty="0" err="1" smtClean="0">
                <a:solidFill>
                  <a:srgbClr val="000000"/>
                </a:solidFill>
              </a:rPr>
              <a:t>mesoscopic</a:t>
            </a:r>
            <a:r>
              <a:rPr lang="en-US" dirty="0" smtClean="0">
                <a:solidFill>
                  <a:srgbClr val="000000"/>
                </a:solidFill>
              </a:rPr>
              <a:t> VBM-detectable differences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One technique is to use VBM in combination with other quantitative structural measures (diffusion, MT, R2*, SWI) to make biophysical inferences (example later)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835805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VBM: Step-by-step overview</a:t>
            </a:r>
          </a:p>
        </p:txBody>
      </p:sp>
    </p:spTree>
    <p:extLst>
      <p:ext uri="{BB962C8B-B14F-4D97-AF65-F5344CB8AC3E}">
        <p14:creationId xmlns:p14="http://schemas.microsoft.com/office/powerpoint/2010/main" val="29967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973138"/>
            <a:ext cx="9448800" cy="4876800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buNone/>
            </a:pPr>
            <a:r>
              <a:rPr lang="en-GB" sz="9600" b="1" dirty="0" smtClean="0"/>
              <a:t>STEP 1!</a:t>
            </a:r>
          </a:p>
          <a:p>
            <a:pPr marL="0" indent="0" algn="ctr" eaLnBrk="1" hangingPunct="1">
              <a:buNone/>
            </a:pPr>
            <a:endParaRPr lang="en-GB" b="1" u="sng" dirty="0"/>
          </a:p>
          <a:p>
            <a:pPr marL="0" indent="0" algn="ctr" eaLnBrk="1" hangingPunct="1">
              <a:buNone/>
            </a:pPr>
            <a:r>
              <a:rPr lang="en-GB" sz="4300" b="1" u="sng" dirty="0" smtClean="0"/>
              <a:t>** ALWAYS VISUALLY CHECK YOUR DATA**</a:t>
            </a:r>
          </a:p>
          <a:p>
            <a:pPr marL="0" indent="0" algn="ctr" eaLnBrk="1" hangingPunct="1">
              <a:buNone/>
            </a:pPr>
            <a:endParaRPr lang="en-GB" i="1" dirty="0"/>
          </a:p>
          <a:p>
            <a:pPr marL="0" indent="0" algn="ctr" eaLnBrk="1" hangingPunct="1">
              <a:buNone/>
            </a:pPr>
            <a:r>
              <a:rPr lang="en-GB" i="1" dirty="0" smtClean="0"/>
              <a:t>Poor scan quality, artefacts, abnormal tissue (</a:t>
            </a:r>
            <a:r>
              <a:rPr lang="en-GB" i="1" dirty="0" err="1" smtClean="0"/>
              <a:t>ischaemia</a:t>
            </a:r>
            <a:r>
              <a:rPr lang="en-GB" i="1" dirty="0" smtClean="0"/>
              <a:t>, </a:t>
            </a:r>
            <a:r>
              <a:rPr lang="en-GB" i="1" dirty="0" err="1" smtClean="0"/>
              <a:t>dural</a:t>
            </a:r>
            <a:r>
              <a:rPr lang="en-GB" i="1" dirty="0" smtClean="0"/>
              <a:t> thickening), abnormal brains (hydrocephalus) relatively close rigid alignment (header issues) </a:t>
            </a:r>
            <a:endParaRPr lang="en-GB" sz="1200" dirty="0" smtClean="0"/>
          </a:p>
          <a:p>
            <a:pPr eaLnBrk="1" hangingPunct="1">
              <a:buFontTx/>
              <a:buChar char="-"/>
            </a:pPr>
            <a:endParaRPr lang="en-GB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0"/>
            <a:ext cx="4915345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62667" y="21167"/>
            <a:ext cx="6413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700" y="21167"/>
            <a:ext cx="4787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VBM overview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417638"/>
            <a:ext cx="9448800" cy="4876800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None/>
            </a:pPr>
            <a:r>
              <a:rPr lang="en-GB" b="1" u="sng" dirty="0" smtClean="0"/>
              <a:t>** ALWAYS VISUALLY CHECK YOUR DATA**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- </a:t>
            </a:r>
            <a:r>
              <a:rPr lang="en-GB" i="1" dirty="0" smtClean="0"/>
              <a:t>Poor scan quality, artefacts, abnormal tissue (</a:t>
            </a:r>
            <a:r>
              <a:rPr lang="en-GB" i="1" dirty="0" err="1" smtClean="0"/>
              <a:t>ischaemia</a:t>
            </a:r>
            <a:r>
              <a:rPr lang="en-GB" i="1" dirty="0" smtClean="0"/>
              <a:t>, </a:t>
            </a:r>
            <a:r>
              <a:rPr lang="en-GB" i="1" dirty="0" err="1" smtClean="0"/>
              <a:t>dural</a:t>
            </a:r>
            <a:r>
              <a:rPr lang="en-GB" i="1" dirty="0" smtClean="0"/>
              <a:t> thickening), abnormal brains (hydrocephalus) relatively close rigid alignment (header issues) </a:t>
            </a:r>
            <a:endParaRPr lang="en-GB" sz="1200" dirty="0" smtClean="0"/>
          </a:p>
          <a:p>
            <a:pPr marL="514350" indent="-514350" eaLnBrk="1" hangingPunct="1">
              <a:buFont typeface="+mj-lt"/>
              <a:buAutoNum type="arabicPeriod"/>
            </a:pPr>
            <a:endParaRPr lang="en-GB" sz="12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Unified segmentation and spatial normalisation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More flexible </a:t>
            </a:r>
            <a:r>
              <a:rPr lang="en-GB" dirty="0" err="1" smtClean="0"/>
              <a:t>groupwise</a:t>
            </a:r>
            <a:r>
              <a:rPr lang="en-GB" dirty="0" smtClean="0"/>
              <a:t> normalisation using DARTEL/</a:t>
            </a:r>
            <a:r>
              <a:rPr lang="en-GB" u="sng" dirty="0" smtClean="0"/>
              <a:t>Shoot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Modulation to preserve tissue volume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Otherwise, tissue “density” (harder to interpret, registration errors)</a:t>
            </a:r>
          </a:p>
          <a:p>
            <a:pPr marL="914400" lvl="1" indent="-457200" eaLnBrk="1" hangingPunct="1">
              <a:buFont typeface="+mj-lt"/>
              <a:buAutoNum type="romanLcPeriod"/>
            </a:pPr>
            <a:r>
              <a:rPr lang="en-GB" dirty="0" smtClean="0"/>
              <a:t>See also </a:t>
            </a:r>
            <a:r>
              <a:rPr lang="en-GB" dirty="0" err="1" smtClean="0"/>
              <a:t>Radua</a:t>
            </a:r>
            <a:r>
              <a:rPr lang="en-GB" dirty="0" smtClean="0"/>
              <a:t> et al. (2014) [</a:t>
            </a:r>
            <a:r>
              <a:rPr lang="en-GB" dirty="0" smtClean="0">
                <a:hlinkClick r:id="rId2"/>
              </a:rPr>
              <a:t>PMID:23933042</a:t>
            </a:r>
            <a:r>
              <a:rPr lang="en-GB" dirty="0" smtClean="0"/>
              <a:t>]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Optional computation of tissue totals/</a:t>
            </a:r>
            <a:r>
              <a:rPr lang="en-GB" dirty="0" err="1" smtClean="0"/>
              <a:t>globals</a:t>
            </a:r>
            <a:endParaRPr lang="en-GB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Gaussian smoothing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Voxel-wise statistical analysis</a:t>
            </a:r>
          </a:p>
        </p:txBody>
      </p:sp>
    </p:spTree>
    <p:extLst>
      <p:ext uri="{BB962C8B-B14F-4D97-AF65-F5344CB8AC3E}">
        <p14:creationId xmlns:p14="http://schemas.microsoft.com/office/powerpoint/2010/main" val="40935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318000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1202622" cy="181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Segment</a:t>
            </a: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Normalise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4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638"/>
            <a:ext cx="4562876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7"/>
            <a:ext cx="1177374" cy="267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 smtClean="0">
                <a:latin typeface="+mn-lt"/>
              </a:rPr>
              <a:t>Modulate</a:t>
            </a:r>
            <a:endParaRPr lang="en-GB" sz="2800" b="1" dirty="0">
              <a:latin typeface="+mn-lt"/>
            </a:endParaRP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0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85167" cy="9445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pic>
        <p:nvPicPr>
          <p:cNvPr id="3078" name="Picture 3" descr="vbm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70" y="944563"/>
            <a:ext cx="2251075" cy="5892800"/>
          </a:xfrm>
          <a:noFill/>
        </p:spPr>
      </p:pic>
      <p:graphicFrame>
        <p:nvGraphicFramePr>
          <p:cNvPr id="258052" name="Object 4"/>
          <p:cNvGraphicFramePr>
            <a:graphicFrameLocks noChangeAspect="1"/>
          </p:cNvGraphicFramePr>
          <p:nvPr/>
        </p:nvGraphicFramePr>
        <p:xfrm>
          <a:off x="5654675" y="1895475"/>
          <a:ext cx="3900488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" name="Equation" r:id="rId5" imgW="1612900" imgH="914400" progId="Equation.3">
                  <p:embed/>
                </p:oleObj>
              </mc:Choice>
              <mc:Fallback>
                <p:oleObj name="Equation" r:id="rId5" imgW="1612900" imgH="91440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675" y="1895475"/>
                        <a:ext cx="3900488" cy="203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3" name="Line 5"/>
          <p:cNvSpPr>
            <a:spLocks noChangeShapeType="1"/>
          </p:cNvSpPr>
          <p:nvPr/>
        </p:nvSpPr>
        <p:spPr bwMode="auto">
          <a:xfrm>
            <a:off x="3616722" y="1657350"/>
            <a:ext cx="2234009" cy="4762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4" name="Line 6"/>
          <p:cNvSpPr>
            <a:spLocks noChangeShapeType="1"/>
          </p:cNvSpPr>
          <p:nvPr/>
        </p:nvSpPr>
        <p:spPr bwMode="auto">
          <a:xfrm flipV="1">
            <a:off x="3620164" y="2673353"/>
            <a:ext cx="2230569" cy="9366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5" name="Line 7"/>
          <p:cNvSpPr>
            <a:spLocks noChangeShapeType="1"/>
          </p:cNvSpPr>
          <p:nvPr/>
        </p:nvSpPr>
        <p:spPr bwMode="auto">
          <a:xfrm flipV="1">
            <a:off x="3627041" y="3033716"/>
            <a:ext cx="2261526" cy="25241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 flipV="1">
            <a:off x="5264285" y="3846513"/>
            <a:ext cx="703394" cy="29908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258057" name="Object 9"/>
          <p:cNvGraphicFramePr>
            <a:graphicFrameLocks noChangeAspect="1"/>
          </p:cNvGraphicFramePr>
          <p:nvPr/>
        </p:nvGraphicFramePr>
        <p:xfrm>
          <a:off x="7450139" y="3644900"/>
          <a:ext cx="234063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2" name="Equation" r:id="rId7" imgW="1091726" imgH="253890" progId="Equation.3">
                  <p:embed/>
                </p:oleObj>
              </mc:Choice>
              <mc:Fallback>
                <p:oleObj name="Equation" r:id="rId7" imgW="1091726" imgH="25389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139" y="3644900"/>
                        <a:ext cx="2340637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8058" name="Object 10"/>
          <p:cNvGraphicFramePr>
            <a:graphicFrameLocks noChangeAspect="1"/>
          </p:cNvGraphicFramePr>
          <p:nvPr/>
        </p:nvGraphicFramePr>
        <p:xfrm>
          <a:off x="7641035" y="4559303"/>
          <a:ext cx="1540933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3" name="Equation" r:id="rId9" imgW="749300" imgH="1143000" progId="Equation.3">
                  <p:embed/>
                </p:oleObj>
              </mc:Choice>
              <mc:Fallback>
                <p:oleObj name="Equation" r:id="rId9" imgW="749300" imgH="114300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1035" y="4559303"/>
                        <a:ext cx="1540933" cy="216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0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animBg="1"/>
      <p:bldP spid="258054" grpId="0" animBg="1"/>
      <p:bldP spid="258055" grpId="0" animBg="1"/>
      <p:bldP spid="2580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113454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INTRODUCTION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79"/>
            <a:ext cx="4233333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216" y="0"/>
            <a:ext cx="4751784" cy="68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73507" y="1006546"/>
            <a:ext cx="12393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beta_0001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9498" y="1006546"/>
            <a:ext cx="114651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con_0001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1000" y="3323729"/>
            <a:ext cx="864339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err="1" smtClean="0">
                <a:latin typeface="+mn-lt"/>
              </a:rPr>
              <a:t>ResMS</a:t>
            </a:r>
            <a:endParaRPr lang="en-GB" sz="2800" b="1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9555" y="3323729"/>
            <a:ext cx="132640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spmT_0001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1360" y="5617351"/>
            <a:ext cx="12836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FWE &lt; 0.05</a:t>
            </a:r>
          </a:p>
        </p:txBody>
      </p:sp>
    </p:spTree>
    <p:extLst>
      <p:ext uri="{BB962C8B-B14F-4D97-AF65-F5344CB8AC3E}">
        <p14:creationId xmlns:p14="http://schemas.microsoft.com/office/powerpoint/2010/main" val="32588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182995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VBM SUBTLETIES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2439032"/>
            <a:ext cx="9448800" cy="310661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dirty="0" smtClean="0"/>
              <a:t>Modulation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How much to smooth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Interpreting results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Adjusting for total GM or Intracranial Volume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Statistical validity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756"/>
            <a:ext cx="5715000" cy="1206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182" y="1600200"/>
            <a:ext cx="4542194" cy="497573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Multiplication of warped (normalised) tissue intensities so that their regional total is preserved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Can detect differences in completely registered areas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Otherwise, we </a:t>
            </a:r>
            <a:r>
              <a:rPr lang="en-GB" sz="2400" i="1" dirty="0" smtClean="0"/>
              <a:t>preserve concentrations</a:t>
            </a:r>
            <a:r>
              <a:rPr lang="en-GB" sz="2400" dirty="0" smtClean="0"/>
              <a:t>, and are detecting </a:t>
            </a:r>
            <a:r>
              <a:rPr lang="en-GB" sz="2400" i="1" dirty="0" err="1" smtClean="0"/>
              <a:t>mesoscopic</a:t>
            </a:r>
            <a:r>
              <a:rPr lang="en-GB" sz="2400" dirty="0" smtClean="0"/>
              <a:t> effects that remain after approximate registration has removed the macroscopic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Flexible (not necessarily “perfect”) warping leaves less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991225" y="173040"/>
            <a:ext cx="2125663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</a:t>
            </a:r>
          </a:p>
        </p:txBody>
      </p:sp>
      <p:sp>
        <p:nvSpPr>
          <p:cNvPr id="43021" name="Rectangle 5"/>
          <p:cNvSpPr>
            <a:spLocks noChangeArrowheads="1"/>
          </p:cNvSpPr>
          <p:nvPr/>
        </p:nvSpPr>
        <p:spPr bwMode="auto">
          <a:xfrm>
            <a:off x="5494338" y="5027615"/>
            <a:ext cx="3435350" cy="13557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B4000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2/3	1/3	1/3	2/3</a:t>
            </a:r>
          </a:p>
        </p:txBody>
      </p:sp>
      <p:sp>
        <p:nvSpPr>
          <p:cNvPr id="43022" name="Line 7"/>
          <p:cNvSpPr>
            <a:spLocks noChangeShapeType="1"/>
          </p:cNvSpPr>
          <p:nvPr/>
        </p:nvSpPr>
        <p:spPr bwMode="auto">
          <a:xfrm flipH="1">
            <a:off x="4570413" y="56657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3" name="Line 8"/>
          <p:cNvSpPr>
            <a:spLocks noChangeShapeType="1"/>
          </p:cNvSpPr>
          <p:nvPr/>
        </p:nvSpPr>
        <p:spPr bwMode="auto">
          <a:xfrm>
            <a:off x="8929688" y="56657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5494338" y="2627315"/>
            <a:ext cx="3435350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	1	1</a:t>
            </a:r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 flipH="1">
            <a:off x="4570413" y="32654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>
            <a:off x="8929688" y="32654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3" name="Text Box 15"/>
          <p:cNvSpPr txBox="1">
            <a:spLocks noChangeArrowheads="1"/>
          </p:cNvSpPr>
          <p:nvPr/>
        </p:nvSpPr>
        <p:spPr bwMode="auto">
          <a:xfrm>
            <a:off x="8116888" y="173038"/>
            <a:ext cx="17891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>
                <a:latin typeface="+mn-lt"/>
              </a:rPr>
              <a:t>Native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intensity </a:t>
            </a:r>
            <a:r>
              <a:rPr lang="en-GB" sz="2400" dirty="0" smtClean="0">
                <a:latin typeface="+mn-lt"/>
              </a:rPr>
              <a:t>=</a:t>
            </a:r>
            <a:br>
              <a:rPr lang="en-GB" sz="2400" dirty="0" smtClean="0">
                <a:latin typeface="+mn-lt"/>
              </a:rPr>
            </a:br>
            <a:r>
              <a:rPr lang="en-GB" sz="2400" dirty="0" smtClean="0">
                <a:latin typeface="+mn-lt"/>
              </a:rPr>
              <a:t>tissue probability</a:t>
            </a:r>
            <a:endParaRPr lang="en-GB" sz="2400" dirty="0">
              <a:latin typeface="+mn-lt"/>
            </a:endParaRPr>
          </a:p>
        </p:txBody>
      </p:sp>
      <p:sp>
        <p:nvSpPr>
          <p:cNvPr id="39944" name="Text Box 16"/>
          <p:cNvSpPr txBox="1">
            <a:spLocks noChangeArrowheads="1"/>
          </p:cNvSpPr>
          <p:nvPr/>
        </p:nvSpPr>
        <p:spPr bwMode="auto">
          <a:xfrm>
            <a:off x="8255000" y="4660900"/>
            <a:ext cx="113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>
                <a:latin typeface="+mn-lt"/>
              </a:rPr>
              <a:t>Modulated</a:t>
            </a:r>
          </a:p>
        </p:txBody>
      </p:sp>
      <p:sp>
        <p:nvSpPr>
          <p:cNvPr id="39945" name="Text Box 17"/>
          <p:cNvSpPr txBox="1">
            <a:spLocks noChangeArrowheads="1"/>
          </p:cNvSpPr>
          <p:nvPr/>
        </p:nvSpPr>
        <p:spPr bwMode="auto">
          <a:xfrm>
            <a:off x="8116888" y="2260600"/>
            <a:ext cx="13623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 err="1">
                <a:latin typeface="+mn-lt"/>
              </a:rPr>
              <a:t>Unmodulated</a:t>
            </a:r>
            <a:endParaRPr lang="en-GB" sz="24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901" y="6386141"/>
            <a:ext cx="4927295" cy="3795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b="1" dirty="0" smtClean="0">
                <a:latin typeface="+mn-lt"/>
              </a:rPr>
              <a:t>See also </a:t>
            </a:r>
            <a:r>
              <a:rPr lang="en-GB" sz="2800" b="1" dirty="0" smtClean="0">
                <a:latin typeface="+mn-lt"/>
                <a:hlinkClick r:id="rId3"/>
              </a:rPr>
              <a:t>http</a:t>
            </a:r>
            <a:r>
              <a:rPr lang="en-GB" sz="2800" b="1" dirty="0">
                <a:latin typeface="+mn-lt"/>
                <a:hlinkClick r:id="rId3"/>
              </a:rPr>
              <a:t>://</a:t>
            </a:r>
            <a:r>
              <a:rPr lang="en-GB" sz="2800" b="1" dirty="0" smtClean="0">
                <a:latin typeface="+mn-lt"/>
                <a:hlinkClick r:id="rId3"/>
              </a:rPr>
              <a:t>tinyurl.com/ModulationTutorial</a:t>
            </a:r>
            <a:r>
              <a:rPr lang="en-GB" sz="2800" b="1" dirty="0" smtClean="0">
                <a:latin typeface="+mn-lt"/>
              </a:rPr>
              <a:t> </a:t>
            </a:r>
            <a:endParaRPr lang="en-GB" sz="28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0" grpId="0" animBg="1"/>
      <p:bldP spid="43021" grpId="0" animBg="1"/>
      <p:bldP spid="43022" grpId="0" animBg="1"/>
      <p:bldP spid="43023" grpId="0" animBg="1"/>
      <p:bldP spid="43018" grpId="0" animBg="1"/>
      <p:bldP spid="43019" grpId="0" animBg="1"/>
      <p:bldP spid="43020" grpId="0" animBg="1"/>
      <p:bldP spid="39943" grpId="0"/>
      <p:bldP spid="39944" grpId="0"/>
      <p:bldP spid="39945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27" y="488465"/>
            <a:ext cx="6586119" cy="5666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9532" y="6232772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JACOBIAN DETERMINANT </a:t>
            </a:r>
            <a:r>
              <a:rPr lang="en-US" sz="2400" b="1" dirty="0" smtClean="0">
                <a:latin typeface="+mn-lt"/>
              </a:rPr>
              <a:t>IMAGE (j_&lt;image&gt;.</a:t>
            </a:r>
            <a:r>
              <a:rPr lang="en-US" sz="2400" b="1" dirty="0" err="1" smtClean="0">
                <a:latin typeface="+mn-lt"/>
              </a:rPr>
              <a:t>nii</a:t>
            </a:r>
            <a:r>
              <a:rPr lang="en-US" sz="2400" b="1" dirty="0" smtClean="0">
                <a:latin typeface="+mn-lt"/>
              </a:rPr>
              <a:t>)</a:t>
            </a:r>
            <a:endParaRPr lang="en-US" sz="2400" b="1" dirty="0">
              <a:latin typeface="+mn-lt"/>
            </a:endParaRPr>
          </a:p>
          <a:p>
            <a:pPr algn="ctr"/>
            <a:endParaRPr lang="en-US" sz="24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43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reserve_amounts_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45742" y="2"/>
            <a:ext cx="4760258" cy="6857999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5693833" cy="1460498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28601" y="1841500"/>
            <a:ext cx="4917142" cy="44069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Top shows “</a:t>
            </a:r>
            <a:r>
              <a:rPr lang="en-GB" dirty="0" err="1" smtClean="0"/>
              <a:t>unmodulated</a:t>
            </a:r>
            <a:r>
              <a:rPr lang="en-GB" dirty="0" smtClean="0"/>
              <a:t>”</a:t>
            </a:r>
            <a:br>
              <a:rPr lang="en-GB" dirty="0" smtClean="0"/>
            </a:br>
            <a:r>
              <a:rPr lang="en-GB" dirty="0" smtClean="0"/>
              <a:t>data (wc1), with intensity or concentration preserved</a:t>
            </a:r>
          </a:p>
          <a:p>
            <a:pPr lvl="1"/>
            <a:r>
              <a:rPr lang="en-GB" dirty="0" smtClean="0"/>
              <a:t>Intensities are constant</a:t>
            </a:r>
          </a:p>
          <a:p>
            <a:endParaRPr lang="en-GB" dirty="0" smtClean="0"/>
          </a:p>
          <a:p>
            <a:r>
              <a:rPr lang="en-GB" dirty="0" smtClean="0"/>
              <a:t>Below is “modulated” data (mwc1) with amounts or totals preserved</a:t>
            </a:r>
          </a:p>
          <a:p>
            <a:pPr lvl="1"/>
            <a:r>
              <a:rPr lang="en-GB" dirty="0" smtClean="0"/>
              <a:t>The voxel at the cross-hairs brightens as more tissue is compressed at this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6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Smoothing</a:t>
            </a:r>
          </a:p>
        </p:txBody>
      </p:sp>
      <p:sp>
        <p:nvSpPr>
          <p:cNvPr id="43011" name="Rectangle 10"/>
          <p:cNvSpPr>
            <a:spLocks noGrp="1" noChangeArrowheads="1"/>
          </p:cNvSpPr>
          <p:nvPr>
            <p:ph idx="1"/>
          </p:nvPr>
        </p:nvSpPr>
        <p:spPr>
          <a:xfrm>
            <a:off x="495300" y="1219203"/>
            <a:ext cx="8915400" cy="534246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The analysis will be most sensitive to effects that match the shape and size of the kernel</a:t>
            </a:r>
          </a:p>
          <a:p>
            <a:pPr eaLnBrk="1" hangingPunct="1"/>
            <a:r>
              <a:rPr lang="en-GB" dirty="0" smtClean="0"/>
              <a:t>The data will be more Gaussian and closer to a continuous random field for larger kernels</a:t>
            </a:r>
          </a:p>
          <a:p>
            <a:pPr lvl="1" eaLnBrk="1" hangingPunct="1"/>
            <a:r>
              <a:rPr lang="en-GB" dirty="0" smtClean="0"/>
              <a:t>Usually recommend &gt;= 6mm</a:t>
            </a:r>
          </a:p>
          <a:p>
            <a:pPr eaLnBrk="1" hangingPunct="1"/>
            <a:r>
              <a:rPr lang="en-GB" dirty="0" smtClean="0"/>
              <a:t>Results will be rough and noise-like if too little smoothing is used</a:t>
            </a:r>
          </a:p>
          <a:p>
            <a:pPr eaLnBrk="1" hangingPunct="1"/>
            <a:r>
              <a:rPr lang="en-GB" dirty="0" smtClean="0"/>
              <a:t>Too much will lead to distributed, indistinct blobs (i.e. loss of spatial sensitivity)</a:t>
            </a:r>
          </a:p>
          <a:p>
            <a:pPr lvl="1" eaLnBrk="1" hangingPunct="1"/>
            <a:r>
              <a:rPr lang="en-GB" dirty="0" smtClean="0"/>
              <a:t>Usually recommend &lt;= 12mm</a:t>
            </a:r>
          </a:p>
          <a:p>
            <a:r>
              <a:rPr lang="en-GB" dirty="0" smtClean="0"/>
              <a:t>Small subcortical nuclei (e.g. STN/SN) represent a special case where &lt;&lt;4mm may be warranted (see de Hollander </a:t>
            </a:r>
            <a:r>
              <a:rPr lang="en-GB" i="1" dirty="0" smtClean="0"/>
              <a:t>et al., </a:t>
            </a:r>
            <a:r>
              <a:rPr lang="en-GB" dirty="0" smtClean="0"/>
              <a:t>2015) </a:t>
            </a:r>
          </a:p>
        </p:txBody>
      </p:sp>
    </p:spTree>
    <p:extLst>
      <p:ext uri="{BB962C8B-B14F-4D97-AF65-F5344CB8AC3E}">
        <p14:creationId xmlns:p14="http://schemas.microsoft.com/office/powerpoint/2010/main" val="7031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Smoothing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idx="1"/>
          </p:nvPr>
        </p:nvSpPr>
        <p:spPr>
          <a:xfrm>
            <a:off x="495300" y="1600202"/>
            <a:ext cx="8915400" cy="1947863"/>
          </a:xfrm>
        </p:spPr>
        <p:txBody>
          <a:bodyPr/>
          <a:lstStyle/>
          <a:p>
            <a:pPr eaLnBrk="1" hangingPunct="1"/>
            <a:r>
              <a:rPr lang="en-GB" dirty="0" smtClean="0"/>
              <a:t>The results below show two fairly extreme choices</a:t>
            </a:r>
          </a:p>
          <a:p>
            <a:pPr lvl="1" eaLnBrk="1" hangingPunct="1"/>
            <a:r>
              <a:rPr lang="en-GB" dirty="0" smtClean="0"/>
              <a:t>5mm on the left, and 16mm on the right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513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0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8240" y="1052511"/>
            <a:ext cx="7215187" cy="4357688"/>
            <a:chOff x="1595438" y="1285875"/>
            <a:chExt cx="7215187" cy="4357688"/>
          </a:xfrm>
        </p:grpSpPr>
        <p:pic>
          <p:nvPicPr>
            <p:cNvPr id="4" name="Picture 5" descr="T1G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00" t="16893" r="8000" b="18114"/>
            <a:stretch>
              <a:fillRect/>
            </a:stretch>
          </p:blipFill>
          <p:spPr bwMode="auto">
            <a:xfrm>
              <a:off x="1595438" y="1285875"/>
              <a:ext cx="7215187" cy="435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4"/>
            <p:cNvSpPr/>
            <p:nvPr/>
          </p:nvSpPr>
          <p:spPr bwMode="auto">
            <a:xfrm>
              <a:off x="3767138" y="2351088"/>
              <a:ext cx="338137" cy="377825"/>
            </a:xfrm>
            <a:custGeom>
              <a:avLst/>
              <a:gdLst>
                <a:gd name="connsiteX0" fmla="*/ 114300 w 338554"/>
                <a:gd name="connsiteY0" fmla="*/ 985 h 377658"/>
                <a:gd name="connsiteX1" fmla="*/ 90487 w 338554"/>
                <a:gd name="connsiteY1" fmla="*/ 5748 h 377658"/>
                <a:gd name="connsiteX2" fmla="*/ 71437 w 338554"/>
                <a:gd name="connsiteY2" fmla="*/ 34323 h 377658"/>
                <a:gd name="connsiteX3" fmla="*/ 61912 w 338554"/>
                <a:gd name="connsiteY3" fmla="*/ 48610 h 377658"/>
                <a:gd name="connsiteX4" fmla="*/ 47625 w 338554"/>
                <a:gd name="connsiteY4" fmla="*/ 58135 h 377658"/>
                <a:gd name="connsiteX5" fmla="*/ 19050 w 338554"/>
                <a:gd name="connsiteY5" fmla="*/ 67660 h 377658"/>
                <a:gd name="connsiteX6" fmla="*/ 4762 w 338554"/>
                <a:gd name="connsiteY6" fmla="*/ 96235 h 377658"/>
                <a:gd name="connsiteX7" fmla="*/ 0 w 338554"/>
                <a:gd name="connsiteY7" fmla="*/ 110523 h 377658"/>
                <a:gd name="connsiteX8" fmla="*/ 52387 w 338554"/>
                <a:gd name="connsiteY8" fmla="*/ 124810 h 377658"/>
                <a:gd name="connsiteX9" fmla="*/ 57150 w 338554"/>
                <a:gd name="connsiteY9" fmla="*/ 110523 h 377658"/>
                <a:gd name="connsiteX10" fmla="*/ 76200 w 338554"/>
                <a:gd name="connsiteY10" fmla="*/ 105760 h 377658"/>
                <a:gd name="connsiteX11" fmla="*/ 100012 w 338554"/>
                <a:gd name="connsiteY11" fmla="*/ 100998 h 377658"/>
                <a:gd name="connsiteX12" fmla="*/ 114300 w 338554"/>
                <a:gd name="connsiteY12" fmla="*/ 110523 h 377658"/>
                <a:gd name="connsiteX13" fmla="*/ 142875 w 338554"/>
                <a:gd name="connsiteY13" fmla="*/ 148623 h 377658"/>
                <a:gd name="connsiteX14" fmla="*/ 166687 w 338554"/>
                <a:gd name="connsiteY14" fmla="*/ 181960 h 377658"/>
                <a:gd name="connsiteX15" fmla="*/ 152400 w 338554"/>
                <a:gd name="connsiteY15" fmla="*/ 191485 h 377658"/>
                <a:gd name="connsiteX16" fmla="*/ 76200 w 338554"/>
                <a:gd name="connsiteY16" fmla="*/ 201010 h 377658"/>
                <a:gd name="connsiteX17" fmla="*/ 61912 w 338554"/>
                <a:gd name="connsiteY17" fmla="*/ 210535 h 377658"/>
                <a:gd name="connsiteX18" fmla="*/ 47625 w 338554"/>
                <a:gd name="connsiteY18" fmla="*/ 215298 h 377658"/>
                <a:gd name="connsiteX19" fmla="*/ 38100 w 338554"/>
                <a:gd name="connsiteY19" fmla="*/ 253398 h 377658"/>
                <a:gd name="connsiteX20" fmla="*/ 42862 w 338554"/>
                <a:gd name="connsiteY20" fmla="*/ 320073 h 377658"/>
                <a:gd name="connsiteX21" fmla="*/ 57150 w 338554"/>
                <a:gd name="connsiteY21" fmla="*/ 329598 h 377658"/>
                <a:gd name="connsiteX22" fmla="*/ 161925 w 338554"/>
                <a:gd name="connsiteY22" fmla="*/ 334360 h 377658"/>
                <a:gd name="connsiteX23" fmla="*/ 266700 w 338554"/>
                <a:gd name="connsiteY23" fmla="*/ 343885 h 377658"/>
                <a:gd name="connsiteX24" fmla="*/ 276225 w 338554"/>
                <a:gd name="connsiteY24" fmla="*/ 358173 h 377658"/>
                <a:gd name="connsiteX25" fmla="*/ 280987 w 338554"/>
                <a:gd name="connsiteY25" fmla="*/ 372460 h 377658"/>
                <a:gd name="connsiteX26" fmla="*/ 295275 w 338554"/>
                <a:gd name="connsiteY26" fmla="*/ 377223 h 377658"/>
                <a:gd name="connsiteX27" fmla="*/ 333375 w 338554"/>
                <a:gd name="connsiteY27" fmla="*/ 372460 h 377658"/>
                <a:gd name="connsiteX28" fmla="*/ 338137 w 338554"/>
                <a:gd name="connsiteY28" fmla="*/ 358173 h 377658"/>
                <a:gd name="connsiteX29" fmla="*/ 328612 w 338554"/>
                <a:gd name="connsiteY29" fmla="*/ 315310 h 377658"/>
                <a:gd name="connsiteX30" fmla="*/ 319087 w 338554"/>
                <a:gd name="connsiteY30" fmla="*/ 277210 h 377658"/>
                <a:gd name="connsiteX31" fmla="*/ 304800 w 338554"/>
                <a:gd name="connsiteY31" fmla="*/ 262923 h 377658"/>
                <a:gd name="connsiteX32" fmla="*/ 295275 w 338554"/>
                <a:gd name="connsiteY32" fmla="*/ 243873 h 377658"/>
                <a:gd name="connsiteX33" fmla="*/ 276225 w 338554"/>
                <a:gd name="connsiteY33" fmla="*/ 239110 h 377658"/>
                <a:gd name="connsiteX34" fmla="*/ 247650 w 338554"/>
                <a:gd name="connsiteY34" fmla="*/ 243873 h 377658"/>
                <a:gd name="connsiteX35" fmla="*/ 238125 w 338554"/>
                <a:gd name="connsiteY35" fmla="*/ 258160 h 377658"/>
                <a:gd name="connsiteX36" fmla="*/ 242887 w 338554"/>
                <a:gd name="connsiteY36" fmla="*/ 220060 h 377658"/>
                <a:gd name="connsiteX37" fmla="*/ 233362 w 338554"/>
                <a:gd name="connsiteY37" fmla="*/ 110523 h 377658"/>
                <a:gd name="connsiteX38" fmla="*/ 228600 w 338554"/>
                <a:gd name="connsiteY38" fmla="*/ 96235 h 377658"/>
                <a:gd name="connsiteX39" fmla="*/ 214312 w 338554"/>
                <a:gd name="connsiteY39" fmla="*/ 81948 h 377658"/>
                <a:gd name="connsiteX40" fmla="*/ 209550 w 338554"/>
                <a:gd name="connsiteY40" fmla="*/ 67660 h 377658"/>
                <a:gd name="connsiteX41" fmla="*/ 171450 w 338554"/>
                <a:gd name="connsiteY41" fmla="*/ 24798 h 377658"/>
                <a:gd name="connsiteX42" fmla="*/ 128587 w 338554"/>
                <a:gd name="connsiteY42" fmla="*/ 985 h 377658"/>
                <a:gd name="connsiteX43" fmla="*/ 114300 w 338554"/>
                <a:gd name="connsiteY43" fmla="*/ 985 h 37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554" h="377658">
                  <a:moveTo>
                    <a:pt x="114300" y="985"/>
                  </a:moveTo>
                  <a:cubicBezTo>
                    <a:pt x="107950" y="1779"/>
                    <a:pt x="96877" y="778"/>
                    <a:pt x="90487" y="5748"/>
                  </a:cubicBezTo>
                  <a:cubicBezTo>
                    <a:pt x="81451" y="12776"/>
                    <a:pt x="77787" y="24798"/>
                    <a:pt x="71437" y="34323"/>
                  </a:cubicBezTo>
                  <a:cubicBezTo>
                    <a:pt x="68262" y="39085"/>
                    <a:pt x="66674" y="45435"/>
                    <a:pt x="61912" y="48610"/>
                  </a:cubicBezTo>
                  <a:cubicBezTo>
                    <a:pt x="57150" y="51785"/>
                    <a:pt x="52855" y="55810"/>
                    <a:pt x="47625" y="58135"/>
                  </a:cubicBezTo>
                  <a:cubicBezTo>
                    <a:pt x="38450" y="62213"/>
                    <a:pt x="19050" y="67660"/>
                    <a:pt x="19050" y="67660"/>
                  </a:cubicBezTo>
                  <a:cubicBezTo>
                    <a:pt x="7075" y="103581"/>
                    <a:pt x="23230" y="59298"/>
                    <a:pt x="4762" y="96235"/>
                  </a:cubicBezTo>
                  <a:cubicBezTo>
                    <a:pt x="2517" y="100725"/>
                    <a:pt x="1587" y="105760"/>
                    <a:pt x="0" y="110523"/>
                  </a:cubicBezTo>
                  <a:cubicBezTo>
                    <a:pt x="16843" y="132981"/>
                    <a:pt x="14672" y="141572"/>
                    <a:pt x="52387" y="124810"/>
                  </a:cubicBezTo>
                  <a:cubicBezTo>
                    <a:pt x="56974" y="122771"/>
                    <a:pt x="53230" y="113659"/>
                    <a:pt x="57150" y="110523"/>
                  </a:cubicBezTo>
                  <a:cubicBezTo>
                    <a:pt x="62261" y="106434"/>
                    <a:pt x="69810" y="107180"/>
                    <a:pt x="76200" y="105760"/>
                  </a:cubicBezTo>
                  <a:cubicBezTo>
                    <a:pt x="84102" y="104004"/>
                    <a:pt x="92075" y="102585"/>
                    <a:pt x="100012" y="100998"/>
                  </a:cubicBezTo>
                  <a:cubicBezTo>
                    <a:pt x="104775" y="104173"/>
                    <a:pt x="111125" y="105760"/>
                    <a:pt x="114300" y="110523"/>
                  </a:cubicBezTo>
                  <a:cubicBezTo>
                    <a:pt x="142183" y="152348"/>
                    <a:pt x="112293" y="138428"/>
                    <a:pt x="142875" y="148623"/>
                  </a:cubicBezTo>
                  <a:cubicBezTo>
                    <a:pt x="148590" y="154338"/>
                    <a:pt x="168478" y="171214"/>
                    <a:pt x="166687" y="181960"/>
                  </a:cubicBezTo>
                  <a:cubicBezTo>
                    <a:pt x="165746" y="187606"/>
                    <a:pt x="157882" y="189840"/>
                    <a:pt x="152400" y="191485"/>
                  </a:cubicBezTo>
                  <a:cubicBezTo>
                    <a:pt x="144400" y="193885"/>
                    <a:pt x="79547" y="200638"/>
                    <a:pt x="76200" y="201010"/>
                  </a:cubicBezTo>
                  <a:cubicBezTo>
                    <a:pt x="71437" y="204185"/>
                    <a:pt x="67032" y="207975"/>
                    <a:pt x="61912" y="210535"/>
                  </a:cubicBezTo>
                  <a:cubicBezTo>
                    <a:pt x="57422" y="212780"/>
                    <a:pt x="50063" y="210910"/>
                    <a:pt x="47625" y="215298"/>
                  </a:cubicBezTo>
                  <a:cubicBezTo>
                    <a:pt x="41268" y="226742"/>
                    <a:pt x="38100" y="253398"/>
                    <a:pt x="38100" y="253398"/>
                  </a:cubicBezTo>
                  <a:cubicBezTo>
                    <a:pt x="39687" y="275623"/>
                    <a:pt x="37458" y="298457"/>
                    <a:pt x="42862" y="320073"/>
                  </a:cubicBezTo>
                  <a:cubicBezTo>
                    <a:pt x="44250" y="325626"/>
                    <a:pt x="51467" y="328916"/>
                    <a:pt x="57150" y="329598"/>
                  </a:cubicBezTo>
                  <a:cubicBezTo>
                    <a:pt x="91862" y="333763"/>
                    <a:pt x="127024" y="332307"/>
                    <a:pt x="161925" y="334360"/>
                  </a:cubicBezTo>
                  <a:cubicBezTo>
                    <a:pt x="191466" y="336098"/>
                    <a:pt x="236366" y="340852"/>
                    <a:pt x="266700" y="343885"/>
                  </a:cubicBezTo>
                  <a:cubicBezTo>
                    <a:pt x="269875" y="348648"/>
                    <a:pt x="273665" y="353053"/>
                    <a:pt x="276225" y="358173"/>
                  </a:cubicBezTo>
                  <a:cubicBezTo>
                    <a:pt x="278470" y="362663"/>
                    <a:pt x="277437" y="368910"/>
                    <a:pt x="280987" y="372460"/>
                  </a:cubicBezTo>
                  <a:cubicBezTo>
                    <a:pt x="284537" y="376010"/>
                    <a:pt x="290512" y="375635"/>
                    <a:pt x="295275" y="377223"/>
                  </a:cubicBezTo>
                  <a:cubicBezTo>
                    <a:pt x="307975" y="375635"/>
                    <a:pt x="321679" y="377658"/>
                    <a:pt x="333375" y="372460"/>
                  </a:cubicBezTo>
                  <a:cubicBezTo>
                    <a:pt x="337962" y="370421"/>
                    <a:pt x="338554" y="363176"/>
                    <a:pt x="338137" y="358173"/>
                  </a:cubicBezTo>
                  <a:cubicBezTo>
                    <a:pt x="336921" y="343587"/>
                    <a:pt x="331679" y="329621"/>
                    <a:pt x="328612" y="315310"/>
                  </a:cubicBezTo>
                  <a:cubicBezTo>
                    <a:pt x="327852" y="311763"/>
                    <a:pt x="323317" y="283555"/>
                    <a:pt x="319087" y="277210"/>
                  </a:cubicBezTo>
                  <a:cubicBezTo>
                    <a:pt x="315351" y="271606"/>
                    <a:pt x="308715" y="268403"/>
                    <a:pt x="304800" y="262923"/>
                  </a:cubicBezTo>
                  <a:cubicBezTo>
                    <a:pt x="300674" y="257146"/>
                    <a:pt x="300729" y="248418"/>
                    <a:pt x="295275" y="243873"/>
                  </a:cubicBezTo>
                  <a:cubicBezTo>
                    <a:pt x="290247" y="239683"/>
                    <a:pt x="282575" y="240698"/>
                    <a:pt x="276225" y="239110"/>
                  </a:cubicBezTo>
                  <a:cubicBezTo>
                    <a:pt x="266700" y="240698"/>
                    <a:pt x="256287" y="239555"/>
                    <a:pt x="247650" y="243873"/>
                  </a:cubicBezTo>
                  <a:cubicBezTo>
                    <a:pt x="242531" y="246433"/>
                    <a:pt x="239248" y="263773"/>
                    <a:pt x="238125" y="258160"/>
                  </a:cubicBezTo>
                  <a:cubicBezTo>
                    <a:pt x="235615" y="245610"/>
                    <a:pt x="241300" y="232760"/>
                    <a:pt x="242887" y="220060"/>
                  </a:cubicBezTo>
                  <a:cubicBezTo>
                    <a:pt x="239579" y="157195"/>
                    <a:pt x="245062" y="151473"/>
                    <a:pt x="233362" y="110523"/>
                  </a:cubicBezTo>
                  <a:cubicBezTo>
                    <a:pt x="231983" y="105696"/>
                    <a:pt x="231385" y="100412"/>
                    <a:pt x="228600" y="96235"/>
                  </a:cubicBezTo>
                  <a:cubicBezTo>
                    <a:pt x="224864" y="90631"/>
                    <a:pt x="219075" y="86710"/>
                    <a:pt x="214312" y="81948"/>
                  </a:cubicBezTo>
                  <a:cubicBezTo>
                    <a:pt x="212725" y="77185"/>
                    <a:pt x="211795" y="72150"/>
                    <a:pt x="209550" y="67660"/>
                  </a:cubicBezTo>
                  <a:cubicBezTo>
                    <a:pt x="202393" y="53346"/>
                    <a:pt x="180913" y="31107"/>
                    <a:pt x="171450" y="24798"/>
                  </a:cubicBezTo>
                  <a:cubicBezTo>
                    <a:pt x="160755" y="17668"/>
                    <a:pt x="144062" y="2920"/>
                    <a:pt x="128587" y="985"/>
                  </a:cubicBezTo>
                  <a:cubicBezTo>
                    <a:pt x="120711" y="0"/>
                    <a:pt x="120650" y="191"/>
                    <a:pt x="114300" y="985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n>
                  <a:solidFill>
                    <a:srgbClr val="FF0000"/>
                  </a:solidFill>
                </a:ln>
                <a:cs typeface="+mn-cs"/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7667625" y="2357438"/>
              <a:ext cx="428625" cy="428625"/>
            </a:xfrm>
            <a:prstGeom prst="ellipse">
              <a:avLst/>
            </a:prstGeom>
            <a:solidFill>
              <a:schemeClr val="accent1">
                <a:alpha val="6196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Smoothing as a locally weighted ROI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301" y="5372101"/>
            <a:ext cx="9677400" cy="111442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VBM &gt; ROI: no subjective (or arbitrary) boundaries</a:t>
            </a:r>
          </a:p>
          <a:p>
            <a:r>
              <a:rPr lang="en-GB" dirty="0" smtClean="0"/>
              <a:t>VBM &lt; ROI: harder to interpret blobs &amp; characterise 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5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"/>
          <p:cNvSpPr>
            <a:spLocks/>
          </p:cNvSpPr>
          <p:nvPr/>
        </p:nvSpPr>
        <p:spPr bwMode="auto">
          <a:xfrm>
            <a:off x="7548902" y="4923265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7" name="Freeform 5"/>
          <p:cNvSpPr>
            <a:spLocks/>
          </p:cNvSpPr>
          <p:nvPr/>
        </p:nvSpPr>
        <p:spPr bwMode="auto">
          <a:xfrm>
            <a:off x="290434" y="2221340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6" name="Oval 4"/>
          <p:cNvSpPr>
            <a:spLocks noChangeArrowheads="1"/>
          </p:cNvSpPr>
          <p:nvPr/>
        </p:nvSpPr>
        <p:spPr bwMode="auto">
          <a:xfrm>
            <a:off x="274638" y="1646240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Interpreting findings</a:t>
            </a:r>
          </a:p>
        </p:txBody>
      </p:sp>
      <p:sp>
        <p:nvSpPr>
          <p:cNvPr id="29748" name="Oval 6"/>
          <p:cNvSpPr>
            <a:spLocks noChangeArrowheads="1"/>
          </p:cNvSpPr>
          <p:nvPr/>
        </p:nvSpPr>
        <p:spPr bwMode="auto">
          <a:xfrm>
            <a:off x="7548903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grpSp>
        <p:nvGrpSpPr>
          <p:cNvPr id="29741" name="Group 8"/>
          <p:cNvGrpSpPr>
            <a:grpSpLocks/>
          </p:cNvGrpSpPr>
          <p:nvPr/>
        </p:nvGrpSpPr>
        <p:grpSpPr bwMode="auto">
          <a:xfrm>
            <a:off x="254001" y="4348165"/>
            <a:ext cx="2219325" cy="2168525"/>
            <a:chOff x="441" y="2609"/>
            <a:chExt cx="1398" cy="1366"/>
          </a:xfrm>
        </p:grpSpPr>
        <p:sp>
          <p:nvSpPr>
            <p:cNvPr id="29743" name="Oval 9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4" name="Freeform 10"/>
            <p:cNvSpPr>
              <a:spLocks/>
            </p:cNvSpPr>
            <p:nvPr/>
          </p:nvSpPr>
          <p:spPr bwMode="auto">
            <a:xfrm>
              <a:off x="451" y="2855"/>
              <a:ext cx="1351" cy="1033"/>
            </a:xfrm>
            <a:custGeom>
              <a:avLst/>
              <a:gdLst>
                <a:gd name="T0" fmla="*/ 407 w 1351"/>
                <a:gd name="T1" fmla="*/ 54 h 1033"/>
                <a:gd name="T2" fmla="*/ 681 w 1351"/>
                <a:gd name="T3" fmla="*/ 84 h 1033"/>
                <a:gd name="T4" fmla="*/ 661 w 1351"/>
                <a:gd name="T5" fmla="*/ 346 h 1033"/>
                <a:gd name="T6" fmla="*/ 559 w 1351"/>
                <a:gd name="T7" fmla="*/ 509 h 1033"/>
                <a:gd name="T8" fmla="*/ 544 w 1351"/>
                <a:gd name="T9" fmla="*/ 661 h 1033"/>
                <a:gd name="T10" fmla="*/ 689 w 1351"/>
                <a:gd name="T11" fmla="*/ 431 h 1033"/>
                <a:gd name="T12" fmla="*/ 765 w 1351"/>
                <a:gd name="T13" fmla="*/ 232 h 1033"/>
                <a:gd name="T14" fmla="*/ 924 w 1351"/>
                <a:gd name="T15" fmla="*/ 99 h 1033"/>
                <a:gd name="T16" fmla="*/ 1182 w 1351"/>
                <a:gd name="T17" fmla="*/ 297 h 1033"/>
                <a:gd name="T18" fmla="*/ 1351 w 1351"/>
                <a:gd name="T19" fmla="*/ 674 h 1033"/>
                <a:gd name="T20" fmla="*/ 1219 w 1351"/>
                <a:gd name="T21" fmla="*/ 873 h 1033"/>
                <a:gd name="T22" fmla="*/ 1015 w 1351"/>
                <a:gd name="T23" fmla="*/ 509 h 1033"/>
                <a:gd name="T24" fmla="*/ 908 w 1351"/>
                <a:gd name="T25" fmla="*/ 631 h 1033"/>
                <a:gd name="T26" fmla="*/ 772 w 1351"/>
                <a:gd name="T27" fmla="*/ 844 h 1033"/>
                <a:gd name="T28" fmla="*/ 468 w 1351"/>
                <a:gd name="T29" fmla="*/ 1026 h 1033"/>
                <a:gd name="T30" fmla="*/ 225 w 1351"/>
                <a:gd name="T31" fmla="*/ 889 h 1033"/>
                <a:gd name="T32" fmla="*/ 225 w 1351"/>
                <a:gd name="T33" fmla="*/ 616 h 1033"/>
                <a:gd name="T34" fmla="*/ 316 w 1351"/>
                <a:gd name="T35" fmla="*/ 479 h 1033"/>
                <a:gd name="T36" fmla="*/ 322 w 1351"/>
                <a:gd name="T37" fmla="*/ 341 h 1033"/>
                <a:gd name="T38" fmla="*/ 0 w 1351"/>
                <a:gd name="T39" fmla="*/ 380 h 1033"/>
                <a:gd name="T40" fmla="*/ 88 w 1351"/>
                <a:gd name="T41" fmla="*/ 54 h 1033"/>
                <a:gd name="T42" fmla="*/ 407 w 1351"/>
                <a:gd name="T43" fmla="*/ 54 h 10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1"/>
                <a:gd name="T67" fmla="*/ 0 h 1033"/>
                <a:gd name="T68" fmla="*/ 1351 w 1351"/>
                <a:gd name="T69" fmla="*/ 1033 h 10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1" h="1033">
                  <a:moveTo>
                    <a:pt x="407" y="54"/>
                  </a:moveTo>
                  <a:cubicBezTo>
                    <a:pt x="506" y="59"/>
                    <a:pt x="639" y="35"/>
                    <a:pt x="681" y="84"/>
                  </a:cubicBezTo>
                  <a:cubicBezTo>
                    <a:pt x="723" y="133"/>
                    <a:pt x="681" y="275"/>
                    <a:pt x="661" y="346"/>
                  </a:cubicBezTo>
                  <a:cubicBezTo>
                    <a:pt x="641" y="417"/>
                    <a:pt x="578" y="457"/>
                    <a:pt x="559" y="509"/>
                  </a:cubicBezTo>
                  <a:cubicBezTo>
                    <a:pt x="540" y="561"/>
                    <a:pt x="522" y="674"/>
                    <a:pt x="544" y="661"/>
                  </a:cubicBezTo>
                  <a:cubicBezTo>
                    <a:pt x="566" y="648"/>
                    <a:pt x="652" y="502"/>
                    <a:pt x="689" y="431"/>
                  </a:cubicBezTo>
                  <a:cubicBezTo>
                    <a:pt x="726" y="360"/>
                    <a:pt x="726" y="287"/>
                    <a:pt x="765" y="232"/>
                  </a:cubicBezTo>
                  <a:cubicBezTo>
                    <a:pt x="804" y="177"/>
                    <a:pt x="855" y="88"/>
                    <a:pt x="924" y="99"/>
                  </a:cubicBezTo>
                  <a:cubicBezTo>
                    <a:pt x="993" y="110"/>
                    <a:pt x="1111" y="201"/>
                    <a:pt x="1182" y="297"/>
                  </a:cubicBezTo>
                  <a:cubicBezTo>
                    <a:pt x="1253" y="393"/>
                    <a:pt x="1345" y="578"/>
                    <a:pt x="1351" y="674"/>
                  </a:cubicBezTo>
                  <a:lnTo>
                    <a:pt x="1219" y="873"/>
                  </a:lnTo>
                  <a:cubicBezTo>
                    <a:pt x="1163" y="845"/>
                    <a:pt x="1067" y="549"/>
                    <a:pt x="1015" y="509"/>
                  </a:cubicBezTo>
                  <a:cubicBezTo>
                    <a:pt x="963" y="469"/>
                    <a:pt x="949" y="575"/>
                    <a:pt x="908" y="631"/>
                  </a:cubicBezTo>
                  <a:cubicBezTo>
                    <a:pt x="867" y="687"/>
                    <a:pt x="845" y="778"/>
                    <a:pt x="772" y="844"/>
                  </a:cubicBezTo>
                  <a:cubicBezTo>
                    <a:pt x="699" y="910"/>
                    <a:pt x="559" y="1019"/>
                    <a:pt x="468" y="1026"/>
                  </a:cubicBezTo>
                  <a:cubicBezTo>
                    <a:pt x="377" y="1033"/>
                    <a:pt x="265" y="957"/>
                    <a:pt x="225" y="889"/>
                  </a:cubicBezTo>
                  <a:cubicBezTo>
                    <a:pt x="185" y="821"/>
                    <a:pt x="210" y="684"/>
                    <a:pt x="225" y="616"/>
                  </a:cubicBezTo>
                  <a:cubicBezTo>
                    <a:pt x="240" y="548"/>
                    <a:pt x="300" y="525"/>
                    <a:pt x="316" y="479"/>
                  </a:cubicBezTo>
                  <a:cubicBezTo>
                    <a:pt x="332" y="433"/>
                    <a:pt x="375" y="358"/>
                    <a:pt x="322" y="341"/>
                  </a:cubicBezTo>
                  <a:cubicBezTo>
                    <a:pt x="269" y="324"/>
                    <a:pt x="39" y="428"/>
                    <a:pt x="0" y="380"/>
                  </a:cubicBezTo>
                  <a:lnTo>
                    <a:pt x="88" y="54"/>
                  </a:lnTo>
                  <a:cubicBezTo>
                    <a:pt x="156" y="0"/>
                    <a:pt x="312" y="38"/>
                    <a:pt x="407" y="54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5" name="Oval 11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42" name="Text Box 12"/>
          <p:cNvSpPr txBox="1">
            <a:spLocks noChangeArrowheads="1"/>
          </p:cNvSpPr>
          <p:nvPr/>
        </p:nvSpPr>
        <p:spPr bwMode="auto">
          <a:xfrm>
            <a:off x="432303" y="4925072"/>
            <a:ext cx="1561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Thickening</a:t>
            </a:r>
          </a:p>
        </p:txBody>
      </p:sp>
      <p:grpSp>
        <p:nvGrpSpPr>
          <p:cNvPr id="29736" name="Group 14"/>
          <p:cNvGrpSpPr>
            <a:grpSpLocks/>
          </p:cNvGrpSpPr>
          <p:nvPr/>
        </p:nvGrpSpPr>
        <p:grpSpPr bwMode="auto">
          <a:xfrm>
            <a:off x="2679701" y="1646240"/>
            <a:ext cx="2219325" cy="2168525"/>
            <a:chOff x="1688" y="2739"/>
            <a:chExt cx="1398" cy="1366"/>
          </a:xfrm>
        </p:grpSpPr>
        <p:sp>
          <p:nvSpPr>
            <p:cNvPr id="29738" name="Oval 15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39" name="Freeform 16"/>
            <p:cNvSpPr>
              <a:spLocks/>
            </p:cNvSpPr>
            <p:nvPr/>
          </p:nvSpPr>
          <p:spPr bwMode="auto">
            <a:xfrm>
              <a:off x="1726" y="3101"/>
              <a:ext cx="1323" cy="737"/>
            </a:xfrm>
            <a:custGeom>
              <a:avLst/>
              <a:gdLst>
                <a:gd name="T0" fmla="*/ 388 w 1323"/>
                <a:gd name="T1" fmla="*/ 12 h 737"/>
                <a:gd name="T2" fmla="*/ 633 w 1323"/>
                <a:gd name="T3" fmla="*/ 36 h 737"/>
                <a:gd name="T4" fmla="*/ 633 w 1323"/>
                <a:gd name="T5" fmla="*/ 230 h 737"/>
                <a:gd name="T6" fmla="*/ 453 w 1323"/>
                <a:gd name="T7" fmla="*/ 515 h 737"/>
                <a:gd name="T8" fmla="*/ 444 w 1323"/>
                <a:gd name="T9" fmla="*/ 600 h 737"/>
                <a:gd name="T10" fmla="*/ 586 w 1323"/>
                <a:gd name="T11" fmla="*/ 501 h 737"/>
                <a:gd name="T12" fmla="*/ 661 w 1323"/>
                <a:gd name="T13" fmla="*/ 315 h 737"/>
                <a:gd name="T14" fmla="*/ 737 w 1323"/>
                <a:gd name="T15" fmla="*/ 116 h 737"/>
                <a:gd name="T16" fmla="*/ 898 w 1323"/>
                <a:gd name="T17" fmla="*/ 50 h 737"/>
                <a:gd name="T18" fmla="*/ 1105 w 1323"/>
                <a:gd name="T19" fmla="*/ 235 h 737"/>
                <a:gd name="T20" fmla="*/ 1323 w 1323"/>
                <a:gd name="T21" fmla="*/ 558 h 737"/>
                <a:gd name="T22" fmla="*/ 1266 w 1323"/>
                <a:gd name="T23" fmla="*/ 673 h 737"/>
                <a:gd name="T24" fmla="*/ 1069 w 1323"/>
                <a:gd name="T25" fmla="*/ 400 h 737"/>
                <a:gd name="T26" fmla="*/ 871 w 1323"/>
                <a:gd name="T27" fmla="*/ 172 h 737"/>
                <a:gd name="T28" fmla="*/ 765 w 1323"/>
                <a:gd name="T29" fmla="*/ 339 h 737"/>
                <a:gd name="T30" fmla="*/ 674 w 1323"/>
                <a:gd name="T31" fmla="*/ 537 h 737"/>
                <a:gd name="T32" fmla="*/ 583 w 1323"/>
                <a:gd name="T33" fmla="*/ 643 h 737"/>
                <a:gd name="T34" fmla="*/ 416 w 1323"/>
                <a:gd name="T35" fmla="*/ 734 h 737"/>
                <a:gd name="T36" fmla="*/ 309 w 1323"/>
                <a:gd name="T37" fmla="*/ 658 h 737"/>
                <a:gd name="T38" fmla="*/ 340 w 1323"/>
                <a:gd name="T39" fmla="*/ 461 h 737"/>
                <a:gd name="T40" fmla="*/ 461 w 1323"/>
                <a:gd name="T41" fmla="*/ 279 h 737"/>
                <a:gd name="T42" fmla="*/ 522 w 1323"/>
                <a:gd name="T43" fmla="*/ 142 h 737"/>
                <a:gd name="T44" fmla="*/ 309 w 1323"/>
                <a:gd name="T45" fmla="*/ 157 h 737"/>
                <a:gd name="T46" fmla="*/ 6 w 1323"/>
                <a:gd name="T47" fmla="*/ 172 h 737"/>
                <a:gd name="T48" fmla="*/ 0 w 1323"/>
                <a:gd name="T49" fmla="*/ 74 h 737"/>
                <a:gd name="T50" fmla="*/ 388 w 1323"/>
                <a:gd name="T51" fmla="*/ 12 h 7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23"/>
                <a:gd name="T79" fmla="*/ 0 h 737"/>
                <a:gd name="T80" fmla="*/ 1323 w 1323"/>
                <a:gd name="T81" fmla="*/ 737 h 7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23" h="737">
                  <a:moveTo>
                    <a:pt x="388" y="12"/>
                  </a:moveTo>
                  <a:cubicBezTo>
                    <a:pt x="488" y="5"/>
                    <a:pt x="592" y="0"/>
                    <a:pt x="633" y="36"/>
                  </a:cubicBezTo>
                  <a:cubicBezTo>
                    <a:pt x="674" y="72"/>
                    <a:pt x="663" y="151"/>
                    <a:pt x="633" y="230"/>
                  </a:cubicBezTo>
                  <a:cubicBezTo>
                    <a:pt x="603" y="310"/>
                    <a:pt x="485" y="453"/>
                    <a:pt x="453" y="515"/>
                  </a:cubicBezTo>
                  <a:cubicBezTo>
                    <a:pt x="422" y="577"/>
                    <a:pt x="422" y="603"/>
                    <a:pt x="444" y="600"/>
                  </a:cubicBezTo>
                  <a:cubicBezTo>
                    <a:pt x="466" y="598"/>
                    <a:pt x="550" y="548"/>
                    <a:pt x="586" y="501"/>
                  </a:cubicBezTo>
                  <a:cubicBezTo>
                    <a:pt x="622" y="453"/>
                    <a:pt x="636" y="380"/>
                    <a:pt x="661" y="315"/>
                  </a:cubicBezTo>
                  <a:cubicBezTo>
                    <a:pt x="686" y="251"/>
                    <a:pt x="698" y="161"/>
                    <a:pt x="737" y="116"/>
                  </a:cubicBezTo>
                  <a:cubicBezTo>
                    <a:pt x="776" y="72"/>
                    <a:pt x="836" y="30"/>
                    <a:pt x="898" y="50"/>
                  </a:cubicBezTo>
                  <a:cubicBezTo>
                    <a:pt x="959" y="70"/>
                    <a:pt x="1034" y="151"/>
                    <a:pt x="1105" y="235"/>
                  </a:cubicBezTo>
                  <a:cubicBezTo>
                    <a:pt x="1176" y="319"/>
                    <a:pt x="1296" y="485"/>
                    <a:pt x="1323" y="558"/>
                  </a:cubicBezTo>
                  <a:lnTo>
                    <a:pt x="1266" y="673"/>
                  </a:lnTo>
                  <a:cubicBezTo>
                    <a:pt x="1224" y="647"/>
                    <a:pt x="1135" y="483"/>
                    <a:pt x="1069" y="400"/>
                  </a:cubicBezTo>
                  <a:cubicBezTo>
                    <a:pt x="1003" y="317"/>
                    <a:pt x="922" y="182"/>
                    <a:pt x="871" y="172"/>
                  </a:cubicBezTo>
                  <a:cubicBezTo>
                    <a:pt x="820" y="162"/>
                    <a:pt x="798" y="278"/>
                    <a:pt x="765" y="339"/>
                  </a:cubicBezTo>
                  <a:cubicBezTo>
                    <a:pt x="732" y="400"/>
                    <a:pt x="704" y="486"/>
                    <a:pt x="674" y="537"/>
                  </a:cubicBezTo>
                  <a:cubicBezTo>
                    <a:pt x="644" y="588"/>
                    <a:pt x="626" y="610"/>
                    <a:pt x="583" y="643"/>
                  </a:cubicBezTo>
                  <a:cubicBezTo>
                    <a:pt x="540" y="676"/>
                    <a:pt x="462" y="731"/>
                    <a:pt x="416" y="734"/>
                  </a:cubicBezTo>
                  <a:cubicBezTo>
                    <a:pt x="370" y="737"/>
                    <a:pt x="322" y="703"/>
                    <a:pt x="309" y="658"/>
                  </a:cubicBezTo>
                  <a:cubicBezTo>
                    <a:pt x="296" y="613"/>
                    <a:pt x="315" y="524"/>
                    <a:pt x="340" y="461"/>
                  </a:cubicBezTo>
                  <a:cubicBezTo>
                    <a:pt x="365" y="398"/>
                    <a:pt x="431" y="332"/>
                    <a:pt x="461" y="279"/>
                  </a:cubicBezTo>
                  <a:cubicBezTo>
                    <a:pt x="491" y="226"/>
                    <a:pt x="547" y="162"/>
                    <a:pt x="522" y="142"/>
                  </a:cubicBezTo>
                  <a:cubicBezTo>
                    <a:pt x="497" y="122"/>
                    <a:pt x="395" y="152"/>
                    <a:pt x="309" y="157"/>
                  </a:cubicBezTo>
                  <a:cubicBezTo>
                    <a:pt x="223" y="162"/>
                    <a:pt x="57" y="186"/>
                    <a:pt x="6" y="172"/>
                  </a:cubicBezTo>
                  <a:lnTo>
                    <a:pt x="0" y="74"/>
                  </a:lnTo>
                  <a:cubicBezTo>
                    <a:pt x="64" y="47"/>
                    <a:pt x="307" y="25"/>
                    <a:pt x="38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0" name="Oval 17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37" name="Text Box 18"/>
          <p:cNvSpPr txBox="1">
            <a:spLocks noChangeArrowheads="1"/>
          </p:cNvSpPr>
          <p:nvPr/>
        </p:nvSpPr>
        <p:spPr bwMode="auto">
          <a:xfrm>
            <a:off x="3137997" y="1805930"/>
            <a:ext cx="1294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Thinning</a:t>
            </a:r>
          </a:p>
        </p:txBody>
      </p:sp>
      <p:grpSp>
        <p:nvGrpSpPr>
          <p:cNvPr id="29719" name="Group 32"/>
          <p:cNvGrpSpPr>
            <a:grpSpLocks/>
          </p:cNvGrpSpPr>
          <p:nvPr/>
        </p:nvGrpSpPr>
        <p:grpSpPr bwMode="auto">
          <a:xfrm>
            <a:off x="7533107" y="1646239"/>
            <a:ext cx="2219325" cy="2168525"/>
            <a:chOff x="4538" y="2609"/>
            <a:chExt cx="1398" cy="1366"/>
          </a:xfrm>
        </p:grpSpPr>
        <p:grpSp>
          <p:nvGrpSpPr>
            <p:cNvPr id="29721" name="Group 33"/>
            <p:cNvGrpSpPr>
              <a:grpSpLocks/>
            </p:cNvGrpSpPr>
            <p:nvPr/>
          </p:nvGrpSpPr>
          <p:grpSpPr bwMode="auto">
            <a:xfrm>
              <a:off x="4538" y="2609"/>
              <a:ext cx="1398" cy="1366"/>
              <a:chOff x="478" y="1056"/>
              <a:chExt cx="2248" cy="2187"/>
            </a:xfrm>
          </p:grpSpPr>
          <p:sp>
            <p:nvSpPr>
              <p:cNvPr id="29723" name="Oval 34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4" name="Freeform 35"/>
              <p:cNvSpPr>
                <a:spLocks/>
              </p:cNvSpPr>
              <p:nvPr/>
            </p:nvSpPr>
            <p:spPr bwMode="auto">
              <a:xfrm>
                <a:off x="494" y="1636"/>
                <a:ext cx="2172" cy="1348"/>
              </a:xfrm>
              <a:custGeom>
                <a:avLst/>
                <a:gdLst>
                  <a:gd name="T0" fmla="*/ 668 w 2172"/>
                  <a:gd name="T1" fmla="*/ 19 h 1348"/>
                  <a:gd name="T2" fmla="*/ 1063 w 2172"/>
                  <a:gd name="T3" fmla="*/ 58 h 1348"/>
                  <a:gd name="T4" fmla="*/ 1063 w 2172"/>
                  <a:gd name="T5" fmla="*/ 369 h 1348"/>
                  <a:gd name="T6" fmla="*/ 774 w 2172"/>
                  <a:gd name="T7" fmla="*/ 824 h 1348"/>
                  <a:gd name="T8" fmla="*/ 759 w 2172"/>
                  <a:gd name="T9" fmla="*/ 961 h 1348"/>
                  <a:gd name="T10" fmla="*/ 987 w 2172"/>
                  <a:gd name="T11" fmla="*/ 802 h 1348"/>
                  <a:gd name="T12" fmla="*/ 1108 w 2172"/>
                  <a:gd name="T13" fmla="*/ 505 h 1348"/>
                  <a:gd name="T14" fmla="*/ 1230 w 2172"/>
                  <a:gd name="T15" fmla="*/ 186 h 1348"/>
                  <a:gd name="T16" fmla="*/ 1488 w 2172"/>
                  <a:gd name="T17" fmla="*/ 80 h 1348"/>
                  <a:gd name="T18" fmla="*/ 1822 w 2172"/>
                  <a:gd name="T19" fmla="*/ 376 h 1348"/>
                  <a:gd name="T20" fmla="*/ 2172 w 2172"/>
                  <a:gd name="T21" fmla="*/ 893 h 1348"/>
                  <a:gd name="T22" fmla="*/ 1959 w 2172"/>
                  <a:gd name="T23" fmla="*/ 1212 h 1348"/>
                  <a:gd name="T24" fmla="*/ 1504 w 2172"/>
                  <a:gd name="T25" fmla="*/ 483 h 1348"/>
                  <a:gd name="T26" fmla="*/ 1367 w 2172"/>
                  <a:gd name="T27" fmla="*/ 559 h 1348"/>
                  <a:gd name="T28" fmla="*/ 1231 w 2172"/>
                  <a:gd name="T29" fmla="*/ 863 h 1348"/>
                  <a:gd name="T30" fmla="*/ 1040 w 2172"/>
                  <a:gd name="T31" fmla="*/ 1136 h 1348"/>
                  <a:gd name="T32" fmla="*/ 744 w 2172"/>
                  <a:gd name="T33" fmla="*/ 1341 h 1348"/>
                  <a:gd name="T34" fmla="*/ 448 w 2172"/>
                  <a:gd name="T35" fmla="*/ 1181 h 1348"/>
                  <a:gd name="T36" fmla="*/ 448 w 2172"/>
                  <a:gd name="T37" fmla="*/ 779 h 1348"/>
                  <a:gd name="T38" fmla="*/ 653 w 2172"/>
                  <a:gd name="T39" fmla="*/ 468 h 1348"/>
                  <a:gd name="T40" fmla="*/ 729 w 2172"/>
                  <a:gd name="T41" fmla="*/ 285 h 1348"/>
                  <a:gd name="T42" fmla="*/ 517 w 2172"/>
                  <a:gd name="T43" fmla="*/ 361 h 1348"/>
                  <a:gd name="T44" fmla="*/ 0 w 2172"/>
                  <a:gd name="T45" fmla="*/ 422 h 1348"/>
                  <a:gd name="T46" fmla="*/ 45 w 2172"/>
                  <a:gd name="T47" fmla="*/ 118 h 1348"/>
                  <a:gd name="T48" fmla="*/ 668 w 2172"/>
                  <a:gd name="T49" fmla="*/ 19 h 13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72"/>
                  <a:gd name="T76" fmla="*/ 0 h 1348"/>
                  <a:gd name="T77" fmla="*/ 2172 w 2172"/>
                  <a:gd name="T78" fmla="*/ 1348 h 13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72" h="1348">
                    <a:moveTo>
                      <a:pt x="668" y="19"/>
                    </a:moveTo>
                    <a:cubicBezTo>
                      <a:pt x="830" y="8"/>
                      <a:pt x="997" y="0"/>
                      <a:pt x="1063" y="58"/>
                    </a:cubicBezTo>
                    <a:cubicBezTo>
                      <a:pt x="1129" y="116"/>
                      <a:pt x="1111" y="241"/>
                      <a:pt x="1063" y="369"/>
                    </a:cubicBezTo>
                    <a:cubicBezTo>
                      <a:pt x="1015" y="497"/>
                      <a:pt x="825" y="725"/>
                      <a:pt x="774" y="824"/>
                    </a:cubicBezTo>
                    <a:cubicBezTo>
                      <a:pt x="723" y="923"/>
                      <a:pt x="724" y="965"/>
                      <a:pt x="759" y="961"/>
                    </a:cubicBezTo>
                    <a:cubicBezTo>
                      <a:pt x="794" y="957"/>
                      <a:pt x="929" y="878"/>
                      <a:pt x="987" y="802"/>
                    </a:cubicBezTo>
                    <a:cubicBezTo>
                      <a:pt x="1045" y="726"/>
                      <a:pt x="1068" y="608"/>
                      <a:pt x="1108" y="505"/>
                    </a:cubicBezTo>
                    <a:cubicBezTo>
                      <a:pt x="1148" y="402"/>
                      <a:pt x="1167" y="257"/>
                      <a:pt x="1230" y="186"/>
                    </a:cubicBezTo>
                    <a:cubicBezTo>
                      <a:pt x="1293" y="115"/>
                      <a:pt x="1389" y="48"/>
                      <a:pt x="1488" y="80"/>
                    </a:cubicBezTo>
                    <a:cubicBezTo>
                      <a:pt x="1587" y="112"/>
                      <a:pt x="1708" y="241"/>
                      <a:pt x="1822" y="376"/>
                    </a:cubicBezTo>
                    <a:cubicBezTo>
                      <a:pt x="1936" y="511"/>
                      <a:pt x="2149" y="754"/>
                      <a:pt x="2172" y="893"/>
                    </a:cubicBezTo>
                    <a:lnTo>
                      <a:pt x="1959" y="1212"/>
                    </a:lnTo>
                    <a:cubicBezTo>
                      <a:pt x="1848" y="1144"/>
                      <a:pt x="1603" y="592"/>
                      <a:pt x="1504" y="483"/>
                    </a:cubicBezTo>
                    <a:cubicBezTo>
                      <a:pt x="1405" y="374"/>
                      <a:pt x="1413" y="496"/>
                      <a:pt x="1367" y="559"/>
                    </a:cubicBezTo>
                    <a:cubicBezTo>
                      <a:pt x="1321" y="622"/>
                      <a:pt x="1286" y="767"/>
                      <a:pt x="1231" y="863"/>
                    </a:cubicBezTo>
                    <a:cubicBezTo>
                      <a:pt x="1176" y="959"/>
                      <a:pt x="1121" y="1056"/>
                      <a:pt x="1040" y="1136"/>
                    </a:cubicBezTo>
                    <a:cubicBezTo>
                      <a:pt x="959" y="1216"/>
                      <a:pt x="843" y="1334"/>
                      <a:pt x="744" y="1341"/>
                    </a:cubicBezTo>
                    <a:cubicBezTo>
                      <a:pt x="645" y="1348"/>
                      <a:pt x="497" y="1275"/>
                      <a:pt x="448" y="1181"/>
                    </a:cubicBezTo>
                    <a:cubicBezTo>
                      <a:pt x="399" y="1087"/>
                      <a:pt x="414" y="898"/>
                      <a:pt x="448" y="779"/>
                    </a:cubicBezTo>
                    <a:cubicBezTo>
                      <a:pt x="482" y="660"/>
                      <a:pt x="606" y="550"/>
                      <a:pt x="653" y="468"/>
                    </a:cubicBezTo>
                    <a:cubicBezTo>
                      <a:pt x="700" y="386"/>
                      <a:pt x="752" y="303"/>
                      <a:pt x="729" y="285"/>
                    </a:cubicBezTo>
                    <a:cubicBezTo>
                      <a:pt x="706" y="267"/>
                      <a:pt x="638" y="338"/>
                      <a:pt x="517" y="361"/>
                    </a:cubicBezTo>
                    <a:cubicBezTo>
                      <a:pt x="396" y="384"/>
                      <a:pt x="79" y="462"/>
                      <a:pt x="0" y="422"/>
                    </a:cubicBezTo>
                    <a:lnTo>
                      <a:pt x="45" y="118"/>
                    </a:lnTo>
                    <a:cubicBezTo>
                      <a:pt x="156" y="51"/>
                      <a:pt x="538" y="40"/>
                      <a:pt x="668" y="1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5" name="Oval 36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9722" name="Freeform 37"/>
            <p:cNvSpPr>
              <a:spLocks/>
            </p:cNvSpPr>
            <p:nvPr/>
          </p:nvSpPr>
          <p:spPr bwMode="auto">
            <a:xfrm>
              <a:off x="4762" y="2757"/>
              <a:ext cx="977" cy="172"/>
            </a:xfrm>
            <a:custGeom>
              <a:avLst/>
              <a:gdLst>
                <a:gd name="T0" fmla="*/ 699 w 977"/>
                <a:gd name="T1" fmla="*/ 31 h 172"/>
                <a:gd name="T2" fmla="*/ 972 w 977"/>
                <a:gd name="T3" fmla="*/ 76 h 172"/>
                <a:gd name="T4" fmla="*/ 729 w 977"/>
                <a:gd name="T5" fmla="*/ 107 h 172"/>
                <a:gd name="T6" fmla="*/ 198 w 977"/>
                <a:gd name="T7" fmla="*/ 122 h 172"/>
                <a:gd name="T8" fmla="*/ 91 w 977"/>
                <a:gd name="T9" fmla="*/ 167 h 172"/>
                <a:gd name="T10" fmla="*/ 46 w 977"/>
                <a:gd name="T11" fmla="*/ 91 h 172"/>
                <a:gd name="T12" fmla="*/ 365 w 977"/>
                <a:gd name="T13" fmla="*/ 0 h 172"/>
                <a:gd name="T14" fmla="*/ 699 w 977"/>
                <a:gd name="T15" fmla="*/ 31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7"/>
                <a:gd name="T25" fmla="*/ 0 h 172"/>
                <a:gd name="T26" fmla="*/ 977 w 977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7" h="172">
                  <a:moveTo>
                    <a:pt x="699" y="31"/>
                  </a:moveTo>
                  <a:cubicBezTo>
                    <a:pt x="838" y="41"/>
                    <a:pt x="967" y="63"/>
                    <a:pt x="972" y="76"/>
                  </a:cubicBezTo>
                  <a:cubicBezTo>
                    <a:pt x="977" y="89"/>
                    <a:pt x="858" y="99"/>
                    <a:pt x="729" y="107"/>
                  </a:cubicBezTo>
                  <a:cubicBezTo>
                    <a:pt x="600" y="115"/>
                    <a:pt x="304" y="112"/>
                    <a:pt x="198" y="122"/>
                  </a:cubicBezTo>
                  <a:cubicBezTo>
                    <a:pt x="92" y="132"/>
                    <a:pt x="116" y="172"/>
                    <a:pt x="91" y="167"/>
                  </a:cubicBezTo>
                  <a:cubicBezTo>
                    <a:pt x="66" y="162"/>
                    <a:pt x="0" y="119"/>
                    <a:pt x="46" y="91"/>
                  </a:cubicBezTo>
                  <a:cubicBezTo>
                    <a:pt x="92" y="63"/>
                    <a:pt x="256" y="10"/>
                    <a:pt x="365" y="0"/>
                  </a:cubicBezTo>
                  <a:lnTo>
                    <a:pt x="699" y="31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20" name="Text Box 38"/>
          <p:cNvSpPr txBox="1">
            <a:spLocks noChangeArrowheads="1"/>
          </p:cNvSpPr>
          <p:nvPr/>
        </p:nvSpPr>
        <p:spPr bwMode="auto">
          <a:xfrm>
            <a:off x="7533106" y="2933700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Mis-classify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9714" name="Group 40"/>
          <p:cNvGrpSpPr>
            <a:grpSpLocks/>
          </p:cNvGrpSpPr>
          <p:nvPr/>
        </p:nvGrpSpPr>
        <p:grpSpPr bwMode="auto">
          <a:xfrm>
            <a:off x="5100033" y="1646240"/>
            <a:ext cx="2235201" cy="2168525"/>
            <a:chOff x="4391" y="1056"/>
            <a:chExt cx="1408" cy="1366"/>
          </a:xfrm>
        </p:grpSpPr>
        <p:sp>
          <p:nvSpPr>
            <p:cNvPr id="29716" name="Oval 41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7" name="Freeform 42"/>
            <p:cNvSpPr>
              <a:spLocks/>
            </p:cNvSpPr>
            <p:nvPr/>
          </p:nvSpPr>
          <p:spPr bwMode="auto">
            <a:xfrm>
              <a:off x="4391" y="1828"/>
              <a:ext cx="1121" cy="564"/>
            </a:xfrm>
            <a:custGeom>
              <a:avLst/>
              <a:gdLst>
                <a:gd name="T0" fmla="*/ 238 w 1121"/>
                <a:gd name="T1" fmla="*/ 12 h 564"/>
                <a:gd name="T2" fmla="*/ 483 w 1121"/>
                <a:gd name="T3" fmla="*/ 36 h 564"/>
                <a:gd name="T4" fmla="*/ 483 w 1121"/>
                <a:gd name="T5" fmla="*/ 230 h 564"/>
                <a:gd name="T6" fmla="*/ 325 w 1121"/>
                <a:gd name="T7" fmla="*/ 473 h 564"/>
                <a:gd name="T8" fmla="*/ 436 w 1121"/>
                <a:gd name="T9" fmla="*/ 501 h 564"/>
                <a:gd name="T10" fmla="*/ 511 w 1121"/>
                <a:gd name="T11" fmla="*/ 315 h 564"/>
                <a:gd name="T12" fmla="*/ 587 w 1121"/>
                <a:gd name="T13" fmla="*/ 116 h 564"/>
                <a:gd name="T14" fmla="*/ 748 w 1121"/>
                <a:gd name="T15" fmla="*/ 50 h 564"/>
                <a:gd name="T16" fmla="*/ 955 w 1121"/>
                <a:gd name="T17" fmla="*/ 235 h 564"/>
                <a:gd name="T18" fmla="*/ 1115 w 1121"/>
                <a:gd name="T19" fmla="*/ 458 h 564"/>
                <a:gd name="T20" fmla="*/ 917 w 1121"/>
                <a:gd name="T21" fmla="*/ 549 h 564"/>
                <a:gd name="T22" fmla="*/ 757 w 1121"/>
                <a:gd name="T23" fmla="*/ 302 h 564"/>
                <a:gd name="T24" fmla="*/ 672 w 1121"/>
                <a:gd name="T25" fmla="*/ 349 h 564"/>
                <a:gd name="T26" fmla="*/ 583 w 1121"/>
                <a:gd name="T27" fmla="*/ 564 h 564"/>
                <a:gd name="T28" fmla="*/ 173 w 1121"/>
                <a:gd name="T29" fmla="*/ 352 h 564"/>
                <a:gd name="T30" fmla="*/ 275 w 1121"/>
                <a:gd name="T31" fmla="*/ 178 h 564"/>
                <a:gd name="T32" fmla="*/ 112 w 1121"/>
                <a:gd name="T33" fmla="*/ 230 h 564"/>
                <a:gd name="T34" fmla="*/ 21 w 1121"/>
                <a:gd name="T35" fmla="*/ 48 h 564"/>
                <a:gd name="T36" fmla="*/ 238 w 1121"/>
                <a:gd name="T37" fmla="*/ 12 h 5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1"/>
                <a:gd name="T58" fmla="*/ 0 h 564"/>
                <a:gd name="T59" fmla="*/ 1121 w 1121"/>
                <a:gd name="T60" fmla="*/ 564 h 5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1" h="564">
                  <a:moveTo>
                    <a:pt x="238" y="12"/>
                  </a:moveTo>
                  <a:cubicBezTo>
                    <a:pt x="338" y="5"/>
                    <a:pt x="442" y="0"/>
                    <a:pt x="483" y="36"/>
                  </a:cubicBezTo>
                  <a:cubicBezTo>
                    <a:pt x="524" y="72"/>
                    <a:pt x="509" y="157"/>
                    <a:pt x="483" y="230"/>
                  </a:cubicBezTo>
                  <a:cubicBezTo>
                    <a:pt x="457" y="303"/>
                    <a:pt x="333" y="428"/>
                    <a:pt x="325" y="473"/>
                  </a:cubicBezTo>
                  <a:cubicBezTo>
                    <a:pt x="317" y="518"/>
                    <a:pt x="405" y="527"/>
                    <a:pt x="436" y="501"/>
                  </a:cubicBezTo>
                  <a:cubicBezTo>
                    <a:pt x="467" y="475"/>
                    <a:pt x="486" y="380"/>
                    <a:pt x="511" y="315"/>
                  </a:cubicBezTo>
                  <a:cubicBezTo>
                    <a:pt x="536" y="251"/>
                    <a:pt x="548" y="161"/>
                    <a:pt x="587" y="116"/>
                  </a:cubicBezTo>
                  <a:cubicBezTo>
                    <a:pt x="626" y="72"/>
                    <a:pt x="686" y="30"/>
                    <a:pt x="748" y="50"/>
                  </a:cubicBezTo>
                  <a:cubicBezTo>
                    <a:pt x="809" y="70"/>
                    <a:pt x="894" y="167"/>
                    <a:pt x="955" y="235"/>
                  </a:cubicBezTo>
                  <a:cubicBezTo>
                    <a:pt x="1016" y="303"/>
                    <a:pt x="1121" y="406"/>
                    <a:pt x="1115" y="458"/>
                  </a:cubicBezTo>
                  <a:lnTo>
                    <a:pt x="917" y="549"/>
                  </a:lnTo>
                  <a:cubicBezTo>
                    <a:pt x="857" y="523"/>
                    <a:pt x="798" y="335"/>
                    <a:pt x="757" y="302"/>
                  </a:cubicBezTo>
                  <a:cubicBezTo>
                    <a:pt x="716" y="269"/>
                    <a:pt x="701" y="305"/>
                    <a:pt x="672" y="349"/>
                  </a:cubicBezTo>
                  <a:cubicBezTo>
                    <a:pt x="643" y="393"/>
                    <a:pt x="666" y="564"/>
                    <a:pt x="583" y="564"/>
                  </a:cubicBezTo>
                  <a:cubicBezTo>
                    <a:pt x="500" y="564"/>
                    <a:pt x="224" y="416"/>
                    <a:pt x="173" y="352"/>
                  </a:cubicBezTo>
                  <a:cubicBezTo>
                    <a:pt x="122" y="288"/>
                    <a:pt x="285" y="198"/>
                    <a:pt x="275" y="178"/>
                  </a:cubicBezTo>
                  <a:cubicBezTo>
                    <a:pt x="265" y="158"/>
                    <a:pt x="154" y="252"/>
                    <a:pt x="112" y="230"/>
                  </a:cubicBezTo>
                  <a:cubicBezTo>
                    <a:pt x="70" y="208"/>
                    <a:pt x="0" y="84"/>
                    <a:pt x="21" y="48"/>
                  </a:cubicBezTo>
                  <a:cubicBezTo>
                    <a:pt x="42" y="12"/>
                    <a:pt x="193" y="19"/>
                    <a:pt x="23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8" name="Oval 43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5119083" y="2220913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710" name="Oval 46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1" name="Freeform 47"/>
          <p:cNvSpPr>
            <a:spLocks/>
          </p:cNvSpPr>
          <p:nvPr/>
        </p:nvSpPr>
        <p:spPr bwMode="auto">
          <a:xfrm>
            <a:off x="5125433" y="4700588"/>
            <a:ext cx="1806575" cy="1804988"/>
          </a:xfrm>
          <a:custGeom>
            <a:avLst/>
            <a:gdLst>
              <a:gd name="T0" fmla="*/ 159 w 1138"/>
              <a:gd name="T1" fmla="*/ 32 h 1137"/>
              <a:gd name="T2" fmla="*/ 318 w 1138"/>
              <a:gd name="T3" fmla="*/ 39 h 1137"/>
              <a:gd name="T4" fmla="*/ 318 w 1138"/>
              <a:gd name="T5" fmla="*/ 233 h 1137"/>
              <a:gd name="T6" fmla="*/ 138 w 1138"/>
              <a:gd name="T7" fmla="*/ 518 h 1137"/>
              <a:gd name="T8" fmla="*/ 129 w 1138"/>
              <a:gd name="T9" fmla="*/ 603 h 1137"/>
              <a:gd name="T10" fmla="*/ 271 w 1138"/>
              <a:gd name="T11" fmla="*/ 504 h 1137"/>
              <a:gd name="T12" fmla="*/ 346 w 1138"/>
              <a:gd name="T13" fmla="*/ 318 h 1137"/>
              <a:gd name="T14" fmla="*/ 422 w 1138"/>
              <a:gd name="T15" fmla="*/ 119 h 1137"/>
              <a:gd name="T16" fmla="*/ 583 w 1138"/>
              <a:gd name="T17" fmla="*/ 53 h 1137"/>
              <a:gd name="T18" fmla="*/ 790 w 1138"/>
              <a:gd name="T19" fmla="*/ 238 h 1137"/>
              <a:gd name="T20" fmla="*/ 1008 w 1138"/>
              <a:gd name="T21" fmla="*/ 561 h 1137"/>
              <a:gd name="T22" fmla="*/ 1130 w 1138"/>
              <a:gd name="T23" fmla="*/ 874 h 1137"/>
              <a:gd name="T24" fmla="*/ 1054 w 1138"/>
              <a:gd name="T25" fmla="*/ 1041 h 1137"/>
              <a:gd name="T26" fmla="*/ 963 w 1138"/>
              <a:gd name="T27" fmla="*/ 1102 h 1137"/>
              <a:gd name="T28" fmla="*/ 568 w 1138"/>
              <a:gd name="T29" fmla="*/ 1132 h 1137"/>
              <a:gd name="T30" fmla="*/ 553 w 1138"/>
              <a:gd name="T31" fmla="*/ 1117 h 1137"/>
              <a:gd name="T32" fmla="*/ 720 w 1138"/>
              <a:gd name="T33" fmla="*/ 1011 h 1137"/>
              <a:gd name="T34" fmla="*/ 827 w 1138"/>
              <a:gd name="T35" fmla="*/ 829 h 1137"/>
              <a:gd name="T36" fmla="*/ 796 w 1138"/>
              <a:gd name="T37" fmla="*/ 646 h 1137"/>
              <a:gd name="T38" fmla="*/ 592 w 1138"/>
              <a:gd name="T39" fmla="*/ 305 h 1137"/>
              <a:gd name="T40" fmla="*/ 507 w 1138"/>
              <a:gd name="T41" fmla="*/ 352 h 1137"/>
              <a:gd name="T42" fmla="*/ 423 w 1138"/>
              <a:gd name="T43" fmla="*/ 542 h 1137"/>
              <a:gd name="T44" fmla="*/ 304 w 1138"/>
              <a:gd name="T45" fmla="*/ 713 h 1137"/>
              <a:gd name="T46" fmla="*/ 120 w 1138"/>
              <a:gd name="T47" fmla="*/ 841 h 1137"/>
              <a:gd name="T48" fmla="*/ 22 w 1138"/>
              <a:gd name="T49" fmla="*/ 594 h 1137"/>
              <a:gd name="T50" fmla="*/ 7 w 1138"/>
              <a:gd name="T51" fmla="*/ 366 h 1137"/>
              <a:gd name="T52" fmla="*/ 63 w 1138"/>
              <a:gd name="T53" fmla="*/ 295 h 1137"/>
              <a:gd name="T54" fmla="*/ 110 w 1138"/>
              <a:gd name="T55" fmla="*/ 181 h 1137"/>
              <a:gd name="T56" fmla="*/ 52 w 1138"/>
              <a:gd name="T57" fmla="*/ 199 h 1137"/>
              <a:gd name="T58" fmla="*/ 159 w 1138"/>
              <a:gd name="T59" fmla="*/ 32 h 11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38"/>
              <a:gd name="T91" fmla="*/ 0 h 1137"/>
              <a:gd name="T92" fmla="*/ 1138 w 1138"/>
              <a:gd name="T93" fmla="*/ 1137 h 113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38" h="1137">
                <a:moveTo>
                  <a:pt x="159" y="32"/>
                </a:moveTo>
                <a:cubicBezTo>
                  <a:pt x="216" y="0"/>
                  <a:pt x="292" y="6"/>
                  <a:pt x="318" y="39"/>
                </a:cubicBezTo>
                <a:cubicBezTo>
                  <a:pt x="344" y="72"/>
                  <a:pt x="348" y="154"/>
                  <a:pt x="318" y="233"/>
                </a:cubicBezTo>
                <a:cubicBezTo>
                  <a:pt x="288" y="313"/>
                  <a:pt x="170" y="456"/>
                  <a:pt x="138" y="518"/>
                </a:cubicBezTo>
                <a:cubicBezTo>
                  <a:pt x="107" y="580"/>
                  <a:pt x="107" y="606"/>
                  <a:pt x="129" y="603"/>
                </a:cubicBezTo>
                <a:cubicBezTo>
                  <a:pt x="151" y="601"/>
                  <a:pt x="235" y="551"/>
                  <a:pt x="271" y="504"/>
                </a:cubicBezTo>
                <a:cubicBezTo>
                  <a:pt x="307" y="456"/>
                  <a:pt x="321" y="383"/>
                  <a:pt x="346" y="318"/>
                </a:cubicBezTo>
                <a:cubicBezTo>
                  <a:pt x="371" y="254"/>
                  <a:pt x="383" y="164"/>
                  <a:pt x="422" y="119"/>
                </a:cubicBezTo>
                <a:cubicBezTo>
                  <a:pt x="461" y="75"/>
                  <a:pt x="521" y="33"/>
                  <a:pt x="583" y="53"/>
                </a:cubicBezTo>
                <a:cubicBezTo>
                  <a:pt x="644" y="73"/>
                  <a:pt x="719" y="154"/>
                  <a:pt x="790" y="238"/>
                </a:cubicBezTo>
                <a:cubicBezTo>
                  <a:pt x="861" y="322"/>
                  <a:pt x="951" y="455"/>
                  <a:pt x="1008" y="561"/>
                </a:cubicBezTo>
                <a:cubicBezTo>
                  <a:pt x="1065" y="667"/>
                  <a:pt x="1122" y="794"/>
                  <a:pt x="1130" y="874"/>
                </a:cubicBezTo>
                <a:cubicBezTo>
                  <a:pt x="1138" y="954"/>
                  <a:pt x="1082" y="1003"/>
                  <a:pt x="1054" y="1041"/>
                </a:cubicBezTo>
                <a:lnTo>
                  <a:pt x="963" y="1102"/>
                </a:lnTo>
                <a:cubicBezTo>
                  <a:pt x="882" y="1117"/>
                  <a:pt x="636" y="1129"/>
                  <a:pt x="568" y="1132"/>
                </a:cubicBezTo>
                <a:cubicBezTo>
                  <a:pt x="500" y="1135"/>
                  <a:pt x="528" y="1137"/>
                  <a:pt x="553" y="1117"/>
                </a:cubicBezTo>
                <a:cubicBezTo>
                  <a:pt x="578" y="1097"/>
                  <a:pt x="674" y="1059"/>
                  <a:pt x="720" y="1011"/>
                </a:cubicBezTo>
                <a:cubicBezTo>
                  <a:pt x="766" y="963"/>
                  <a:pt x="814" y="890"/>
                  <a:pt x="827" y="829"/>
                </a:cubicBezTo>
                <a:cubicBezTo>
                  <a:pt x="840" y="768"/>
                  <a:pt x="835" y="733"/>
                  <a:pt x="796" y="646"/>
                </a:cubicBezTo>
                <a:cubicBezTo>
                  <a:pt x="757" y="559"/>
                  <a:pt x="640" y="354"/>
                  <a:pt x="592" y="305"/>
                </a:cubicBezTo>
                <a:cubicBezTo>
                  <a:pt x="544" y="256"/>
                  <a:pt x="536" y="313"/>
                  <a:pt x="507" y="352"/>
                </a:cubicBezTo>
                <a:cubicBezTo>
                  <a:pt x="479" y="392"/>
                  <a:pt x="457" y="482"/>
                  <a:pt x="423" y="542"/>
                </a:cubicBezTo>
                <a:cubicBezTo>
                  <a:pt x="388" y="602"/>
                  <a:pt x="354" y="663"/>
                  <a:pt x="304" y="713"/>
                </a:cubicBezTo>
                <a:cubicBezTo>
                  <a:pt x="254" y="763"/>
                  <a:pt x="167" y="861"/>
                  <a:pt x="120" y="841"/>
                </a:cubicBezTo>
                <a:cubicBezTo>
                  <a:pt x="73" y="821"/>
                  <a:pt x="41" y="673"/>
                  <a:pt x="22" y="594"/>
                </a:cubicBezTo>
                <a:cubicBezTo>
                  <a:pt x="3" y="515"/>
                  <a:pt x="0" y="416"/>
                  <a:pt x="7" y="366"/>
                </a:cubicBezTo>
                <a:cubicBezTo>
                  <a:pt x="14" y="316"/>
                  <a:pt x="46" y="326"/>
                  <a:pt x="63" y="295"/>
                </a:cubicBezTo>
                <a:cubicBezTo>
                  <a:pt x="80" y="264"/>
                  <a:pt x="112" y="197"/>
                  <a:pt x="110" y="181"/>
                </a:cubicBezTo>
                <a:cubicBezTo>
                  <a:pt x="108" y="165"/>
                  <a:pt x="44" y="224"/>
                  <a:pt x="52" y="199"/>
                </a:cubicBezTo>
                <a:cubicBezTo>
                  <a:pt x="60" y="174"/>
                  <a:pt x="137" y="67"/>
                  <a:pt x="159" y="32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2" name="Oval 48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3" name="Text Box 49"/>
          <p:cNvSpPr txBox="1">
            <a:spLocks noChangeArrowheads="1"/>
          </p:cNvSpPr>
          <p:nvPr/>
        </p:nvSpPr>
        <p:spPr bwMode="auto">
          <a:xfrm>
            <a:off x="5119083" y="4738688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8039286" y="4497688"/>
            <a:ext cx="1275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 smtClean="0">
                <a:solidFill>
                  <a:srgbClr val="0000FF"/>
                </a:solidFill>
                <a:latin typeface="+mn-lt"/>
              </a:rPr>
              <a:t>Contrast</a:t>
            </a:r>
            <a:endParaRPr lang="en-GB" sz="2400" b="1" baseline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55" name="Group 20"/>
          <p:cNvGrpSpPr>
            <a:grpSpLocks/>
          </p:cNvGrpSpPr>
          <p:nvPr/>
        </p:nvGrpSpPr>
        <p:grpSpPr bwMode="auto">
          <a:xfrm>
            <a:off x="2697163" y="4348165"/>
            <a:ext cx="2219325" cy="2168525"/>
            <a:chOff x="2321" y="1056"/>
            <a:chExt cx="1398" cy="1366"/>
          </a:xfrm>
        </p:grpSpPr>
        <p:sp>
          <p:nvSpPr>
            <p:cNvPr id="56" name="Oval 21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7" name="Freeform 22"/>
            <p:cNvSpPr>
              <a:spLocks/>
            </p:cNvSpPr>
            <p:nvPr/>
          </p:nvSpPr>
          <p:spPr bwMode="auto">
            <a:xfrm>
              <a:off x="2331" y="1423"/>
              <a:ext cx="1351" cy="752"/>
            </a:xfrm>
            <a:custGeom>
              <a:avLst/>
              <a:gdLst>
                <a:gd name="T0" fmla="*/ 416 w 1351"/>
                <a:gd name="T1" fmla="*/ 7 h 752"/>
                <a:gd name="T2" fmla="*/ 661 w 1351"/>
                <a:gd name="T3" fmla="*/ 31 h 752"/>
                <a:gd name="T4" fmla="*/ 926 w 1351"/>
                <a:gd name="T5" fmla="*/ 45 h 752"/>
                <a:gd name="T6" fmla="*/ 1133 w 1351"/>
                <a:gd name="T7" fmla="*/ 230 h 752"/>
                <a:gd name="T8" fmla="*/ 1351 w 1351"/>
                <a:gd name="T9" fmla="*/ 553 h 752"/>
                <a:gd name="T10" fmla="*/ 1219 w 1351"/>
                <a:gd name="T11" fmla="*/ 752 h 752"/>
                <a:gd name="T12" fmla="*/ 935 w 1351"/>
                <a:gd name="T13" fmla="*/ 297 h 752"/>
                <a:gd name="T14" fmla="*/ 322 w 1351"/>
                <a:gd name="T15" fmla="*/ 220 h 752"/>
                <a:gd name="T16" fmla="*/ 0 w 1351"/>
                <a:gd name="T17" fmla="*/ 259 h 752"/>
                <a:gd name="T18" fmla="*/ 28 w 1351"/>
                <a:gd name="T19" fmla="*/ 69 h 752"/>
                <a:gd name="T20" fmla="*/ 416 w 1351"/>
                <a:gd name="T21" fmla="*/ 7 h 7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51"/>
                <a:gd name="T34" fmla="*/ 0 h 752"/>
                <a:gd name="T35" fmla="*/ 1351 w 1351"/>
                <a:gd name="T36" fmla="*/ 752 h 7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51" h="752">
                  <a:moveTo>
                    <a:pt x="416" y="7"/>
                  </a:moveTo>
                  <a:cubicBezTo>
                    <a:pt x="516" y="0"/>
                    <a:pt x="576" y="25"/>
                    <a:pt x="661" y="31"/>
                  </a:cubicBezTo>
                  <a:cubicBezTo>
                    <a:pt x="746" y="37"/>
                    <a:pt x="847" y="12"/>
                    <a:pt x="926" y="45"/>
                  </a:cubicBezTo>
                  <a:cubicBezTo>
                    <a:pt x="1005" y="78"/>
                    <a:pt x="1062" y="146"/>
                    <a:pt x="1133" y="230"/>
                  </a:cubicBezTo>
                  <a:cubicBezTo>
                    <a:pt x="1204" y="314"/>
                    <a:pt x="1337" y="466"/>
                    <a:pt x="1351" y="553"/>
                  </a:cubicBezTo>
                  <a:lnTo>
                    <a:pt x="1219" y="752"/>
                  </a:lnTo>
                  <a:cubicBezTo>
                    <a:pt x="1149" y="710"/>
                    <a:pt x="1084" y="386"/>
                    <a:pt x="935" y="297"/>
                  </a:cubicBezTo>
                  <a:cubicBezTo>
                    <a:pt x="786" y="208"/>
                    <a:pt x="478" y="226"/>
                    <a:pt x="322" y="220"/>
                  </a:cubicBezTo>
                  <a:cubicBezTo>
                    <a:pt x="166" y="214"/>
                    <a:pt x="49" y="284"/>
                    <a:pt x="0" y="259"/>
                  </a:cubicBezTo>
                  <a:lnTo>
                    <a:pt x="28" y="69"/>
                  </a:lnTo>
                  <a:cubicBezTo>
                    <a:pt x="97" y="27"/>
                    <a:pt x="335" y="20"/>
                    <a:pt x="416" y="7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8" name="Oval 23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3125974" y="5670553"/>
            <a:ext cx="1118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Folding</a:t>
            </a:r>
          </a:p>
        </p:txBody>
      </p:sp>
    </p:spTree>
    <p:extLst>
      <p:ext uri="{BB962C8B-B14F-4D97-AF65-F5344CB8AC3E}">
        <p14:creationId xmlns:p14="http://schemas.microsoft.com/office/powerpoint/2010/main" val="41422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9748" grpId="0" animBg="1"/>
      <p:bldP spid="29720" grpId="0"/>
      <p:bldP spid="29715" grpId="0"/>
      <p:bldP spid="29710" grpId="0" animBg="1"/>
      <p:bldP spid="29711" grpId="0" animBg="1"/>
      <p:bldP spid="29712" grpId="0" animBg="1"/>
      <p:bldP spid="29713" grpId="0"/>
      <p:bldP spid="54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Adjustment for “nuisance” variables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371601"/>
            <a:ext cx="9448800" cy="520662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Anything which might explain some variability in regional volumes of interest should be considered</a:t>
            </a:r>
          </a:p>
          <a:p>
            <a:pPr lvl="1"/>
            <a:r>
              <a:rPr lang="en-GB" dirty="0" smtClean="0"/>
              <a:t>Age and gender are obvious and commonly used</a:t>
            </a:r>
          </a:p>
          <a:p>
            <a:pPr lvl="2"/>
            <a:r>
              <a:rPr lang="en-GB" dirty="0" smtClean="0"/>
              <a:t>Consider age &amp; age</a:t>
            </a:r>
            <a:r>
              <a:rPr lang="en-GB" baseline="30000" dirty="0" smtClean="0"/>
              <a:t>2</a:t>
            </a:r>
            <a:r>
              <a:rPr lang="en-GB" dirty="0" smtClean="0"/>
              <a:t> to allow quadratic effects</a:t>
            </a:r>
          </a:p>
          <a:p>
            <a:pPr lvl="1"/>
            <a:r>
              <a:rPr lang="en-GB" dirty="0" smtClean="0"/>
              <a:t>Site or scanner if more than one</a:t>
            </a:r>
            <a:br>
              <a:rPr lang="en-GB" dirty="0" smtClean="0"/>
            </a:br>
            <a:r>
              <a:rPr lang="en-GB" i="1" dirty="0" smtClean="0"/>
              <a:t>(Note: model as factor, not covariate; multiple binary columns)</a:t>
            </a:r>
          </a:p>
          <a:p>
            <a:pPr lvl="1"/>
            <a:endParaRPr lang="en-GB" i="1" dirty="0" smtClean="0"/>
          </a:p>
          <a:p>
            <a:r>
              <a:rPr lang="en-GB" dirty="0"/>
              <a:t>Total intracranial volume (TIV/ICV) often </a:t>
            </a:r>
            <a:r>
              <a:rPr lang="en-GB" dirty="0" smtClean="0"/>
              <a:t>used for VBM</a:t>
            </a:r>
          </a:p>
          <a:p>
            <a:pPr lvl="1"/>
            <a:r>
              <a:rPr lang="en-GB" dirty="0" smtClean="0"/>
              <a:t>Changes interpretation when correlated with local volumes (shape is a multivariate concept… See next slide)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ee also </a:t>
            </a:r>
            <a:r>
              <a:rPr lang="en-GB" dirty="0" smtClean="0">
                <a:hlinkClick r:id="rId3"/>
              </a:rPr>
              <a:t>Barnes et al. (2010)</a:t>
            </a:r>
            <a:r>
              <a:rPr lang="en-GB" dirty="0"/>
              <a:t>; </a:t>
            </a:r>
            <a:r>
              <a:rPr lang="en-GB" dirty="0">
                <a:hlinkClick r:id="rId4"/>
              </a:rPr>
              <a:t>Malone et al. (2015</a:t>
            </a:r>
            <a:r>
              <a:rPr lang="en-GB" dirty="0" smtClean="0">
                <a:hlinkClick r:id="rId4"/>
              </a:rPr>
              <a:t>)</a:t>
            </a: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What is VBM?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2313"/>
            <a:ext cx="32808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Voxel-Based </a:t>
            </a:r>
            <a:r>
              <a:rPr lang="en-US" dirty="0" err="1" smtClean="0"/>
              <a:t>Morphometry</a:t>
            </a:r>
            <a:r>
              <a:rPr lang="en-US" dirty="0" smtClean="0"/>
              <a:t>:</a:t>
            </a:r>
          </a:p>
          <a:p>
            <a:pPr lvl="1"/>
            <a:r>
              <a:rPr lang="en-US" u="sng" dirty="0"/>
              <a:t>S</a:t>
            </a:r>
            <a:r>
              <a:rPr lang="en-US" u="sng" dirty="0" smtClean="0"/>
              <a:t>ize</a:t>
            </a:r>
            <a:r>
              <a:rPr lang="en-US" dirty="0" smtClean="0"/>
              <a:t> </a:t>
            </a:r>
            <a:r>
              <a:rPr lang="en-US" dirty="0"/>
              <a:t>and shape of the brain and its </a:t>
            </a:r>
            <a:r>
              <a:rPr lang="en-US" dirty="0" smtClean="0"/>
              <a:t>structures (“</a:t>
            </a:r>
            <a:r>
              <a:rPr lang="en-US" i="1" dirty="0" err="1" smtClean="0"/>
              <a:t>morphometry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Compared at a voxel wise level across a population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587" r="7318"/>
          <a:stretch/>
        </p:blipFill>
        <p:spPr>
          <a:xfrm>
            <a:off x="3280832" y="1312333"/>
            <a:ext cx="6625167" cy="5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VBM’s statistical validity</a:t>
            </a:r>
          </a:p>
        </p:txBody>
      </p:sp>
      <p:sp>
        <p:nvSpPr>
          <p:cNvPr id="24166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/>
              <a:t>Residuals are not normally distributed</a:t>
            </a:r>
          </a:p>
          <a:p>
            <a:pPr lvl="1" eaLnBrk="1" hangingPunct="1"/>
            <a:r>
              <a:rPr lang="en-US" dirty="0" smtClean="0"/>
              <a:t>Little impact for comparing reasonably sized groups</a:t>
            </a:r>
          </a:p>
          <a:p>
            <a:pPr lvl="1" eaLnBrk="1" hangingPunct="1"/>
            <a:r>
              <a:rPr lang="en-US" dirty="0" smtClean="0"/>
              <a:t>Potentially problematic for comparing single subjects or tiny patient groups with a larger control group</a:t>
            </a:r>
          </a:p>
          <a:p>
            <a:pPr lvl="2" eaLnBrk="1" hangingPunct="1"/>
            <a:r>
              <a:rPr lang="en-US" dirty="0" smtClean="0"/>
              <a:t>(</a:t>
            </a:r>
            <a:r>
              <a:rPr lang="en-US" dirty="0" err="1" smtClean="0"/>
              <a:t>Scarpazza</a:t>
            </a:r>
            <a:r>
              <a:rPr lang="en-US" dirty="0" smtClean="0"/>
              <a:t> et al, 2013; </a:t>
            </a:r>
            <a:r>
              <a:rPr lang="en-US" dirty="0" smtClean="0">
                <a:hlinkClick r:id="rId2"/>
              </a:rPr>
              <a:t>DOI: 10.1016/j.neuroimage.2012.12.045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Mitigate with large amounts of smoothing</a:t>
            </a:r>
          </a:p>
          <a:p>
            <a:pPr lvl="1" eaLnBrk="1" hangingPunct="1"/>
            <a:r>
              <a:rPr lang="en-US" dirty="0" smtClean="0"/>
              <a:t>Or use nonparametric tests, e.g. permutation testing (</a:t>
            </a:r>
            <a:r>
              <a:rPr lang="en-US" dirty="0" err="1" smtClean="0"/>
              <a:t>SnPM</a:t>
            </a:r>
            <a:r>
              <a:rPr lang="en-US" dirty="0" smtClean="0"/>
              <a:t>)</a:t>
            </a:r>
          </a:p>
          <a:p>
            <a:pPr lvl="2" eaLnBrk="1" hangingPunct="1"/>
            <a:r>
              <a:rPr lang="en-US" dirty="0" smtClean="0"/>
              <a:t>Though also not suitable for single case versus control group… </a:t>
            </a:r>
          </a:p>
          <a:p>
            <a:pPr eaLnBrk="1" hangingPunct="1"/>
            <a:r>
              <a:rPr lang="en-US" dirty="0" smtClean="0"/>
              <a:t>Smoothness is not spatially stationary</a:t>
            </a:r>
          </a:p>
          <a:p>
            <a:pPr lvl="1" eaLnBrk="1" hangingPunct="1"/>
            <a:r>
              <a:rPr lang="en-US" dirty="0" smtClean="0"/>
              <a:t>Bigger blobs expected by chance in smoother regions</a:t>
            </a:r>
          </a:p>
          <a:p>
            <a:pPr lvl="1" eaLnBrk="1" hangingPunct="1"/>
            <a:r>
              <a:rPr lang="en-US" dirty="0" smtClean="0"/>
              <a:t>NS toolbox </a:t>
            </a:r>
            <a:r>
              <a:rPr lang="en-US" dirty="0" smtClean="0">
                <a:hlinkClick r:id="rId3"/>
              </a:rPr>
              <a:t>http://www.fil.ion.ucl.ac.uk/spm/ext/#NS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Voxel-wise FDR is common, but not recommended</a:t>
            </a:r>
          </a:p>
        </p:txBody>
      </p:sp>
    </p:spTree>
    <p:extLst>
      <p:ext uri="{BB962C8B-B14F-4D97-AF65-F5344CB8AC3E}">
        <p14:creationId xmlns:p14="http://schemas.microsoft.com/office/powerpoint/2010/main" val="5154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293845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NORMALISATION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12891" y="228600"/>
            <a:ext cx="9793111" cy="1143000"/>
          </a:xfrm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Spatial normalisation with DARTEL/Shoot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VBM is crucially dependent on registration performance</a:t>
            </a:r>
          </a:p>
          <a:p>
            <a:pPr lvl="1"/>
            <a:r>
              <a:rPr lang="en-GB" dirty="0" smtClean="0"/>
              <a:t>The limited flexibility of DCT normalisation has been criticised</a:t>
            </a:r>
          </a:p>
          <a:p>
            <a:pPr lvl="1"/>
            <a:r>
              <a:rPr lang="en-GB" dirty="0" smtClean="0"/>
              <a:t>Inverse transformations are useful, but not always well-defined</a:t>
            </a:r>
          </a:p>
          <a:p>
            <a:pPr lvl="1"/>
            <a:r>
              <a:rPr lang="en-GB" dirty="0" smtClean="0"/>
              <a:t>More flexible registration requires careful modelling and regularisation (prior belief about reasonable warping)</a:t>
            </a:r>
          </a:p>
          <a:p>
            <a:pPr lvl="1"/>
            <a:r>
              <a:rPr lang="en-GB" dirty="0" smtClean="0"/>
              <a:t>MNI/ICBM templates/priors are not universally representative</a:t>
            </a:r>
          </a:p>
          <a:p>
            <a:endParaRPr lang="en-GB" dirty="0" smtClean="0"/>
          </a:p>
          <a:p>
            <a:r>
              <a:rPr lang="en-GB" dirty="0" smtClean="0"/>
              <a:t>The DARTEL toolbox combines several methodological advances to address these limitations</a:t>
            </a:r>
          </a:p>
          <a:p>
            <a:pPr lvl="1"/>
            <a:r>
              <a:rPr lang="en-GB" dirty="0" smtClean="0"/>
              <a:t>Voxel-wise DF, integrated flows, group-wise registration of GM &amp; WM tissue segments to their (iteratively evolving) average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57150" y="155575"/>
            <a:ext cx="4725989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DARTEL average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template evolution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" t="11761" r="3252"/>
          <a:stretch>
            <a:fillRect/>
          </a:stretch>
        </p:blipFill>
        <p:spPr bwMode="auto">
          <a:xfrm>
            <a:off x="4783138" y="12700"/>
            <a:ext cx="5122862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4" t="12347" r="17747" b="1009"/>
          <a:stretch>
            <a:fillRect/>
          </a:stretch>
        </p:blipFill>
        <p:spPr bwMode="auto">
          <a:xfrm>
            <a:off x="138113" y="1562100"/>
            <a:ext cx="27479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12888" y="2841625"/>
            <a:ext cx="1492030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Rigid average</a:t>
            </a:r>
            <a:br>
              <a:rPr lang="en-GB" sz="2800" dirty="0">
                <a:latin typeface="+mn-lt"/>
              </a:rPr>
            </a:br>
            <a:r>
              <a:rPr lang="en-GB" sz="2800" dirty="0">
                <a:latin typeface="+mn-lt"/>
              </a:rPr>
              <a:t>(Template_0)</a:t>
            </a:r>
          </a:p>
        </p:txBody>
      </p:sp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1512889" y="5435600"/>
            <a:ext cx="151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Average of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mwc1 using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segment/DCT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60664" y="1671638"/>
            <a:ext cx="2022475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634413" y="5743576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18200" y="1173164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Two </a:t>
            </a:r>
            <a:r>
              <a:rPr lang="en-US" dirty="0" err="1" smtClean="0">
                <a:solidFill>
                  <a:srgbClr val="000000"/>
                </a:solidFill>
              </a:rPr>
              <a:t>diffeomorphic</a:t>
            </a:r>
            <a:r>
              <a:rPr lang="en-US" dirty="0" smtClean="0">
                <a:solidFill>
                  <a:srgbClr val="000000"/>
                </a:solidFill>
              </a:rPr>
              <a:t> approaches in SPM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2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1" y="0"/>
            <a:ext cx="9144569" cy="1256184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Group-wise alignment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5301" y="1885950"/>
            <a:ext cx="3593603" cy="4783138"/>
          </a:xfrm>
        </p:spPr>
        <p:txBody>
          <a:bodyPr/>
          <a:lstStyle/>
          <a:p>
            <a:r>
              <a:rPr lang="en-US" dirty="0" smtClean="0"/>
              <a:t>Template implicitly generated from data in study.</a:t>
            </a:r>
          </a:p>
          <a:p>
            <a:r>
              <a:rPr lang="en-US" dirty="0" smtClean="0"/>
              <a:t>Findings less biased by choice of template.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112520"/>
            <a:ext cx="60198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363246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Average (DARTEL)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31063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087606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  <p:extLst>
      <p:ext uri="{BB962C8B-B14F-4D97-AF65-F5344CB8AC3E}">
        <p14:creationId xmlns:p14="http://schemas.microsoft.com/office/powerpoint/2010/main" val="39012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19942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33"/>
            <a:ext cx="8915400" cy="11430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Examples applications of VBM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71485"/>
            <a:ext cx="9677400" cy="5595535"/>
          </a:xfrm>
        </p:spPr>
        <p:txBody>
          <a:bodyPr/>
          <a:lstStyle/>
          <a:p>
            <a:r>
              <a:rPr lang="en-GB" dirty="0" smtClean="0"/>
              <a:t>Many scientifically or clinically interesting questions might relate to changes in local volume of anatomical regions of the brain</a:t>
            </a:r>
          </a:p>
          <a:p>
            <a:endParaRPr lang="en-GB" dirty="0" smtClean="0"/>
          </a:p>
          <a:p>
            <a:r>
              <a:rPr lang="en-GB" dirty="0" smtClean="0"/>
              <a:t>For example, whether (and where) patterns of brain </a:t>
            </a:r>
            <a:r>
              <a:rPr lang="en-GB" dirty="0" err="1" smtClean="0"/>
              <a:t>morphometry</a:t>
            </a:r>
            <a:r>
              <a:rPr lang="en-GB" dirty="0" smtClean="0"/>
              <a:t> help to:</a:t>
            </a:r>
          </a:p>
          <a:p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Distinguish between groups (e.g. Alzheimer's vs. healthy controls)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Explain changes seen in development and aging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Identify </a:t>
            </a:r>
            <a:r>
              <a:rPr lang="en-GB" sz="2000" dirty="0"/>
              <a:t>p</a:t>
            </a:r>
            <a:r>
              <a:rPr lang="en-GB" sz="2000" dirty="0" smtClean="0"/>
              <a:t>lasticity, e.g. when learning new skills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Find structural correlates (i.e. regions where the size correlates with scores, traits, genotype etc.,)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6862763" y="1047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Part of Fig.1 in Klein et al.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4" y="3276600"/>
            <a:ext cx="96853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37551" y="23526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Part of Fig.5 in Klein et al.</a:t>
            </a:r>
          </a:p>
        </p:txBody>
      </p:sp>
    </p:spTree>
    <p:extLst>
      <p:ext uri="{BB962C8B-B14F-4D97-AF65-F5344CB8AC3E}">
        <p14:creationId xmlns:p14="http://schemas.microsoft.com/office/powerpoint/2010/main" val="37522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smtClean="0"/>
              <a:t>VBM performs voxel-wise statistical analysis on smoothed (modulated) normalised tissue segments</a:t>
            </a:r>
          </a:p>
          <a:p>
            <a:pPr eaLnBrk="1" hangingPunct="1"/>
            <a:r>
              <a:rPr lang="en-GB" dirty="0" smtClean="0"/>
              <a:t>SPM performs segmentation and spatial normalisation in a unified generative model</a:t>
            </a:r>
          </a:p>
          <a:p>
            <a:pPr lvl="1" eaLnBrk="1" hangingPunct="1"/>
            <a:r>
              <a:rPr lang="en-GB" dirty="0" smtClean="0"/>
              <a:t>Based on Gaussian mixture modelling, with warped spatial prior probability maps, and multiplicative bias field</a:t>
            </a:r>
          </a:p>
          <a:p>
            <a:pPr eaLnBrk="1" hangingPunct="1"/>
            <a:r>
              <a:rPr lang="en-GB" dirty="0" smtClean="0"/>
              <a:t>Subsequent (non-unified) use of DARTEL or SHOOT toolboxes improves spatial normalisation for VBM</a:t>
            </a:r>
          </a:p>
          <a:p>
            <a:pPr lvl="1" eaLnBrk="1" hangingPunct="1"/>
            <a:r>
              <a:rPr lang="en-GB" dirty="0" smtClean="0"/>
              <a:t>(and probably also fMRI...)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04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/>
              <a:t>LONGITUDINAL ANALYSIS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869" y="2982256"/>
            <a:ext cx="3099285" cy="309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633" y="2962067"/>
            <a:ext cx="3099285" cy="311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45" y="2982256"/>
            <a:ext cx="3058902" cy="31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Longitudinal VBM – motivation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Development, growth, plasticity, aging, degeneration, and treatment-response are inherently longitudinal</a:t>
            </a:r>
          </a:p>
          <a:p>
            <a:r>
              <a:rPr lang="en-GB" dirty="0"/>
              <a:t>Serial data have major advantages over multiple cross-sectional samples at different stages</a:t>
            </a:r>
          </a:p>
          <a:p>
            <a:r>
              <a:rPr lang="en-GB" dirty="0"/>
              <a:t>Increasing power </a:t>
            </a:r>
          </a:p>
          <a:p>
            <a:pPr lvl="1"/>
            <a:r>
              <a:rPr lang="en-GB" dirty="0"/>
              <a:t>Subtlety of change over time vs. inter-individual variation</a:t>
            </a:r>
          </a:p>
          <a:p>
            <a:r>
              <a:rPr lang="en-GB" dirty="0"/>
              <a:t>Reducing confounds</a:t>
            </a:r>
          </a:p>
          <a:p>
            <a:pPr lvl="1"/>
            <a:r>
              <a:rPr lang="en-GB" dirty="0" smtClean="0"/>
              <a:t>Separating </a:t>
            </a:r>
            <a:r>
              <a:rPr lang="en-GB" dirty="0"/>
              <a:t>within-subject changes from cohort </a:t>
            </a:r>
            <a:r>
              <a:rPr lang="en-GB" dirty="0" smtClean="0"/>
              <a:t>effects</a:t>
            </a:r>
          </a:p>
          <a:p>
            <a:pPr lvl="1"/>
            <a:r>
              <a:rPr lang="en-GB" dirty="0"/>
              <a:t>Demonstrating causality with </a:t>
            </a:r>
            <a:r>
              <a:rPr lang="en-GB" dirty="0" smtClean="0"/>
              <a:t>interventions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preprocessing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>
          <a:xfrm>
            <a:off x="228601" y="1371599"/>
            <a:ext cx="9448800" cy="52337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Intra-subject registration over time is much more accurate than inter-subject </a:t>
            </a:r>
            <a:r>
              <a:rPr lang="en-GB" sz="3200" dirty="0" smtClean="0"/>
              <a:t>normalisation</a:t>
            </a:r>
          </a:p>
          <a:p>
            <a:pPr eaLnBrk="1" hangingPunct="1"/>
            <a:r>
              <a:rPr lang="en-GB" sz="3200" dirty="0" smtClean="0"/>
              <a:t>Simple approach: rigid realignment within-subject</a:t>
            </a:r>
          </a:p>
          <a:p>
            <a:pPr lvl="1" eaLnBrk="1" hangingPunct="1"/>
            <a:r>
              <a:rPr lang="en-GB" sz="2800" dirty="0" smtClean="0"/>
              <a:t>Apply one spatial normalisation to all </a:t>
            </a:r>
            <a:r>
              <a:rPr lang="en-GB" sz="2800" dirty="0" err="1" smtClean="0"/>
              <a:t>timepoints</a:t>
            </a:r>
            <a:endParaRPr lang="en-GB" sz="2800" dirty="0" smtClean="0"/>
          </a:p>
          <a:p>
            <a:pPr lvl="1" eaLnBrk="1" hangingPunct="1"/>
            <a:r>
              <a:rPr lang="en-GB" sz="2800" dirty="0" smtClean="0"/>
              <a:t>E.g. </a:t>
            </a:r>
            <a:r>
              <a:rPr lang="en-GB" sz="2800" dirty="0" err="1" smtClean="0"/>
              <a:t>Draganski</a:t>
            </a:r>
            <a:r>
              <a:rPr lang="en-GB" sz="2800" dirty="0" smtClean="0"/>
              <a:t> et al (2004) Nature 427: 311-312</a:t>
            </a:r>
          </a:p>
          <a:p>
            <a:pPr eaLnBrk="1" hangingPunct="1"/>
            <a:r>
              <a:rPr lang="en-GB" sz="3200" dirty="0" smtClean="0"/>
              <a:t>More sophisticated approaches use nonlinear within-subject registration</a:t>
            </a:r>
          </a:p>
          <a:p>
            <a:pPr lvl="1" eaLnBrk="1" hangingPunct="1"/>
            <a:r>
              <a:rPr lang="en-GB" sz="2800" dirty="0" smtClean="0"/>
              <a:t>Information transferred to volume-change maps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91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asymmetry &amp;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Within-subject image processing often treats one time-point differently from the others</a:t>
            </a:r>
          </a:p>
          <a:p>
            <a:pPr lvl="1"/>
            <a:r>
              <a:rPr lang="en-GB" dirty="0" smtClean="0"/>
              <a:t>Later scans registered (rigidly or non-rigidly) to baseline</a:t>
            </a:r>
          </a:p>
          <a:p>
            <a:endParaRPr lang="en-GB" dirty="0" smtClean="0"/>
          </a:p>
          <a:p>
            <a:r>
              <a:rPr lang="en-GB" dirty="0" smtClean="0"/>
              <a:t>Asymmetry can introduce methodological biases</a:t>
            </a:r>
          </a:p>
          <a:p>
            <a:pPr lvl="1"/>
            <a:r>
              <a:rPr lang="en-GB" dirty="0" smtClean="0"/>
              <a:t>E.g. only baseline has no registration interpolation error</a:t>
            </a:r>
          </a:p>
          <a:p>
            <a:pPr lvl="1"/>
            <a:r>
              <a:rPr lang="en-GB" dirty="0" smtClean="0"/>
              <a:t>Baseline </a:t>
            </a:r>
            <a:r>
              <a:rPr lang="en-GB" dirty="0" err="1" smtClean="0"/>
              <a:t>seg</a:t>
            </a:r>
            <a:r>
              <a:rPr lang="en-GB" dirty="0" smtClean="0"/>
              <a:t>. more accurate than propagated </a:t>
            </a:r>
            <a:r>
              <a:rPr lang="en-GB" dirty="0" err="1" smtClean="0"/>
              <a:t>segs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Change in later intervals more regularised/constrained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registration in SPM12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err="1"/>
              <a:t>Ashburner</a:t>
            </a:r>
            <a:r>
              <a:rPr lang="en-GB" dirty="0"/>
              <a:t> &amp; </a:t>
            </a:r>
            <a:r>
              <a:rPr lang="en-GB" dirty="0" smtClean="0"/>
              <a:t>Ridgway (2013) [</a:t>
            </a:r>
            <a:r>
              <a:rPr lang="en-GB" dirty="0" smtClean="0">
                <a:hlinkClick r:id="rId2"/>
              </a:rPr>
              <a:t>PMID</a:t>
            </a:r>
            <a:r>
              <a:rPr lang="en-GB" dirty="0">
                <a:hlinkClick r:id="rId2"/>
              </a:rPr>
              <a:t>: </a:t>
            </a:r>
            <a:r>
              <a:rPr lang="en-GB" dirty="0" smtClean="0">
                <a:hlinkClick r:id="rId2"/>
              </a:rPr>
              <a:t>23386806</a:t>
            </a:r>
            <a:r>
              <a:rPr lang="en-GB" dirty="0" smtClean="0"/>
              <a:t>]</a:t>
            </a:r>
            <a:endParaRPr lang="en-GB" dirty="0"/>
          </a:p>
          <a:p>
            <a:r>
              <a:rPr lang="en-GB" dirty="0" smtClean="0"/>
              <a:t>“Unified” rigid and non-rigid registration with model of differential intensity inhomogeneity (bias)</a:t>
            </a:r>
          </a:p>
          <a:p>
            <a:r>
              <a:rPr lang="en-GB" dirty="0" smtClean="0"/>
              <a:t>“Generative” – each time-point is a reoriented, spatially warped, intensity biased version of avg.</a:t>
            </a:r>
          </a:p>
          <a:p>
            <a:r>
              <a:rPr lang="en-GB" dirty="0" smtClean="0"/>
              <a:t>“Symmetric” with respect to permutation of images</a:t>
            </a:r>
          </a:p>
          <a:p>
            <a:r>
              <a:rPr lang="en-GB" dirty="0" smtClean="0"/>
              <a:t>“Consistent” with direct registration between pair</a:t>
            </a:r>
          </a:p>
          <a:p>
            <a:r>
              <a:rPr lang="en-GB" dirty="0" smtClean="0"/>
              <a:t>“Diffeomorphic” – complex warping without folding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4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modelling 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The longitudinal registration produces a within-subject average and maps of volume change relative to it</a:t>
            </a:r>
          </a:p>
          <a:p>
            <a:pPr lvl="1" eaLnBrk="1" hangingPunct="1"/>
            <a:r>
              <a:rPr lang="en-US" dirty="0" smtClean="0"/>
              <a:t>Can perform cross-sectional VBM (</a:t>
            </a:r>
            <a:r>
              <a:rPr lang="en-US" dirty="0" err="1" smtClean="0"/>
              <a:t>Dartel</a:t>
            </a:r>
            <a:r>
              <a:rPr lang="en-US" dirty="0" smtClean="0"/>
              <a:t>, etc.) on averages</a:t>
            </a:r>
          </a:p>
          <a:p>
            <a:pPr lvl="1" eaLnBrk="1" hangingPunct="1"/>
            <a:r>
              <a:rPr lang="en-US" dirty="0" smtClean="0"/>
              <a:t>Same spatial </a:t>
            </a:r>
            <a:r>
              <a:rPr lang="en-US" dirty="0" err="1" smtClean="0"/>
              <a:t>normalisation</a:t>
            </a:r>
            <a:r>
              <a:rPr lang="en-US" dirty="0" smtClean="0"/>
              <a:t> for volume-change maps</a:t>
            </a:r>
          </a:p>
          <a:p>
            <a:pPr lvl="1" eaLnBrk="1" hangingPunct="1"/>
            <a:r>
              <a:rPr lang="en-US" dirty="0" smtClean="0"/>
              <a:t>Can multiply volume change with GM, then smooth</a:t>
            </a:r>
          </a:p>
          <a:p>
            <a:pPr eaLnBrk="1" hangingPunct="1"/>
            <a:r>
              <a:rPr lang="en-US" dirty="0" smtClean="0"/>
              <a:t>Simplest longitudinal statistical analysis: two-stage summary statistic approach (like in fMRI)</a:t>
            </a:r>
          </a:p>
          <a:p>
            <a:pPr lvl="1" eaLnBrk="1" hangingPunct="1"/>
            <a:r>
              <a:rPr lang="en-US" dirty="0" smtClean="0"/>
              <a:t>Contrast on the slope parameter for a linear regression against time within each subject (usual group analyses of con images)</a:t>
            </a:r>
          </a:p>
          <a:p>
            <a:pPr lvl="1" eaLnBrk="1" hangingPunct="1"/>
            <a:r>
              <a:rPr lang="en-US" dirty="0" smtClean="0"/>
              <a:t>For two time-points with interval approximately constant over subjects, equivalent to simple time2 – time1 difference image</a:t>
            </a:r>
          </a:p>
        </p:txBody>
      </p:sp>
    </p:spTree>
    <p:extLst>
      <p:ext uri="{BB962C8B-B14F-4D97-AF65-F5344CB8AC3E}">
        <p14:creationId xmlns:p14="http://schemas.microsoft.com/office/powerpoint/2010/main" val="15204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ull-size image (34 K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9492" y="1211709"/>
            <a:ext cx="2148288" cy="5089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1" y="1395104"/>
            <a:ext cx="2626403" cy="4845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555" y="6266295"/>
            <a:ext cx="1983199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Atrophy - AD </a:t>
            </a:r>
            <a:r>
              <a:rPr lang="en-GB" i="1" dirty="0">
                <a:latin typeface="+mj-lt"/>
              </a:rPr>
              <a:t>vs. healthy </a:t>
            </a:r>
            <a:endParaRPr lang="en-GB" i="1" dirty="0" smtClean="0">
              <a:latin typeface="+mj-lt"/>
            </a:endParaRPr>
          </a:p>
          <a:p>
            <a:pPr algn="ctr"/>
            <a:r>
              <a:rPr lang="en-GB" i="1" dirty="0" smtClean="0">
                <a:latin typeface="+mj-lt"/>
              </a:rPr>
              <a:t>Controls</a:t>
            </a:r>
            <a:r>
              <a:rPr lang="en-GB" i="1" baseline="0" dirty="0" smtClean="0">
                <a:latin typeface="+mj-lt"/>
              </a:rPr>
              <a:t> </a:t>
            </a:r>
            <a:r>
              <a:rPr lang="en-GB" i="1" dirty="0" smtClean="0">
                <a:latin typeface="+mj-lt"/>
              </a:rPr>
              <a:t>(ADNI2 Dataset)</a:t>
            </a:r>
            <a:endParaRPr lang="en-US" i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395" y="1402650"/>
            <a:ext cx="1722468" cy="225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394" y="4049891"/>
            <a:ext cx="2243908" cy="202364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-157397" y="47198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1. Phenotypic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patterns of disease</a:t>
            </a:r>
            <a:endParaRPr lang="en-GB" sz="32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018585" y="0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2616549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2273055" y="44397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2</a:t>
            </a:r>
            <a:r>
              <a:rPr lang="en-GB" sz="3200" dirty="0" smtClean="0">
                <a:solidFill>
                  <a:srgbClr val="000000"/>
                </a:solidFill>
              </a:rPr>
              <a:t>. Ageing: GM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atrophy</a:t>
            </a:r>
            <a:endParaRPr lang="en-GB" sz="32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44" y="1175099"/>
            <a:ext cx="1630680" cy="1716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944" y="2977209"/>
            <a:ext cx="1630680" cy="13564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895" y="4459113"/>
            <a:ext cx="1448549" cy="17414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90406" y="6291631"/>
            <a:ext cx="1716313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Callaghan et al., 2014</a:t>
            </a:r>
            <a:endParaRPr lang="en-US" i="1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287620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 bwMode="auto">
          <a:xfrm>
            <a:off x="5018584" y="48254"/>
            <a:ext cx="2262717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3. Plasticity: Juggling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41923" y="6300993"/>
            <a:ext cx="145190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err="1" smtClean="0">
                <a:latin typeface="+mj-lt"/>
              </a:rPr>
              <a:t>Scholz</a:t>
            </a:r>
            <a:r>
              <a:rPr lang="en-GB" i="1" dirty="0" smtClean="0">
                <a:latin typeface="+mj-lt"/>
              </a:rPr>
              <a:t> et al., 2009</a:t>
            </a:r>
            <a:endParaRPr lang="en-US" i="1" dirty="0"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7287621" y="80630"/>
            <a:ext cx="251960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4</a:t>
            </a:r>
            <a:r>
              <a:rPr lang="en-GB" sz="3200" dirty="0" smtClean="0">
                <a:solidFill>
                  <a:srgbClr val="000000"/>
                </a:solidFill>
              </a:rPr>
              <a:t>. Correlates: Political orientation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97415" y="6310355"/>
            <a:ext cx="141282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Kanai et al., 2011</a:t>
            </a:r>
            <a:endParaRPr lang="en-US" i="1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19492" y="1211711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Decrease</a:t>
            </a:r>
            <a:endParaRPr lang="en-US" i="1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9492" y="3901132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Increase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6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  <p:sp>
        <p:nvSpPr>
          <p:cNvPr id="5190" name="Text Box 70"/>
          <p:cNvSpPr txBox="1">
            <a:spLocks noChangeArrowheads="1"/>
          </p:cNvSpPr>
          <p:nvPr/>
        </p:nvSpPr>
        <p:spPr bwMode="auto">
          <a:xfrm>
            <a:off x="271729" y="188915"/>
            <a:ext cx="4992556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/>
              <a:t>Longitudinal Analysis Model</a:t>
            </a:r>
            <a:endParaRPr lang="en-US" b="1" u="sng"/>
          </a:p>
        </p:txBody>
      </p:sp>
      <p:sp>
        <p:nvSpPr>
          <p:cNvPr id="5191" name="Text Box 71"/>
          <p:cNvSpPr txBox="1">
            <a:spLocks noChangeArrowheads="1"/>
          </p:cNvSpPr>
          <p:nvPr/>
        </p:nvSpPr>
        <p:spPr bwMode="auto">
          <a:xfrm>
            <a:off x="194339" y="692150"/>
            <a:ext cx="5850731" cy="204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individual is warped to their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average template will be warped to a total group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Each individual </a:t>
            </a:r>
            <a:r>
              <a:rPr lang="en-GB" dirty="0" err="1">
                <a:latin typeface="+mn-lt"/>
              </a:rPr>
              <a:t>timepoint</a:t>
            </a:r>
            <a:r>
              <a:rPr lang="en-GB" dirty="0">
                <a:latin typeface="+mn-lt"/>
              </a:rPr>
              <a:t> will produce </a:t>
            </a:r>
            <a:r>
              <a:rPr lang="en-GB" dirty="0" err="1">
                <a:latin typeface="+mn-lt"/>
              </a:rPr>
              <a:t>diveregence</a:t>
            </a:r>
            <a:r>
              <a:rPr lang="en-GB" dirty="0">
                <a:latin typeface="+mn-lt"/>
              </a:rPr>
              <a:t> &amp; </a:t>
            </a:r>
            <a:r>
              <a:rPr lang="en-GB" dirty="0" err="1">
                <a:latin typeface="+mn-lt"/>
              </a:rPr>
              <a:t>jacobian</a:t>
            </a:r>
            <a:r>
              <a:rPr lang="en-GB" dirty="0">
                <a:latin typeface="+mn-lt"/>
              </a:rPr>
              <a:t> image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These can be used to </a:t>
            </a:r>
            <a:r>
              <a:rPr lang="en-GB" dirty="0" smtClean="0">
                <a:latin typeface="+mn-lt"/>
              </a:rPr>
              <a:t>calculate </a:t>
            </a:r>
            <a:r>
              <a:rPr lang="en-GB" dirty="0">
                <a:latin typeface="+mn-lt"/>
              </a:rPr>
              <a:t>single “rate” maps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By repeating the segment-warp steps on the average images, VBQ-type analysis can be performed on the warped rate maps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2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Longitudinal VBM – Getting started…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 longitudinal examples in SPM manual yet…</a:t>
            </a:r>
          </a:p>
          <a:p>
            <a:pPr lvl="1"/>
            <a:r>
              <a:rPr lang="en-GB" dirty="0" smtClean="0"/>
              <a:t>Support on SPM list </a:t>
            </a:r>
            <a:r>
              <a:rPr lang="en-GB" dirty="0" smtClean="0">
                <a:hlinkClick r:id="rId2"/>
              </a:rPr>
              <a:t>http://www.fil.ion.ucl.ac.uk/spm/support/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Or email: </a:t>
            </a:r>
            <a:r>
              <a:rPr lang="en-US" dirty="0" smtClean="0">
                <a:hlinkClick r:id="rId3"/>
              </a:rPr>
              <a:t>ged.ridgway@gmail.com</a:t>
            </a:r>
            <a:endParaRPr lang="en-US" dirty="0" smtClean="0"/>
          </a:p>
          <a:p>
            <a:r>
              <a:rPr lang="en-US" dirty="0" smtClean="0"/>
              <a:t>The following slides illustrate usage of the longitudinal registration toolbox in the batch interface in SPM12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4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5809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No Longitudinal button, but found in Batch menu, like </a:t>
            </a:r>
            <a:r>
              <a:rPr lang="en-GB" dirty="0" err="1" smtClean="0">
                <a:latin typeface="+mn-lt"/>
              </a:rPr>
              <a:t>Dartel</a:t>
            </a:r>
            <a:r>
              <a:rPr lang="en-GB" dirty="0" smtClean="0">
                <a:latin typeface="+mn-lt"/>
              </a:rPr>
              <a:t>, etc.</a:t>
            </a:r>
            <a:endParaRPr lang="en-GB" dirty="0">
              <a:latin typeface="+mn-lt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2342356" y="1066802"/>
            <a:ext cx="1413670" cy="86811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781" y="3733621"/>
            <a:ext cx="2187575" cy="11182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Choice of paired or general serial.</a:t>
            </a:r>
          </a:p>
          <a:p>
            <a:r>
              <a:rPr lang="en-GB" dirty="0" smtClean="0">
                <a:latin typeface="+mn-lt"/>
              </a:rPr>
              <a:t>No difference in model, but easier specification and results for pairs.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2342356" y="2781300"/>
            <a:ext cx="4705350" cy="15114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6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0753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Specify Time 1 scans for all subjects, then all Time 2 scans (in same order!)</a:t>
            </a:r>
            <a:endParaRPr lang="en-GB" dirty="0">
              <a:latin typeface="+mn-lt"/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2342356" y="1429317"/>
            <a:ext cx="2404270" cy="5086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5518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Default values can be left; </a:t>
            </a:r>
            <a:r>
              <a:rPr lang="en-GB" dirty="0" err="1" smtClean="0">
                <a:latin typeface="+mn-lt"/>
              </a:rPr>
              <a:t>NaN</a:t>
            </a:r>
            <a:r>
              <a:rPr lang="en-GB" dirty="0" smtClean="0">
                <a:latin typeface="+mn-lt"/>
              </a:rPr>
              <a:t> to automatically estimate (</a:t>
            </a:r>
            <a:r>
              <a:rPr lang="en-GB" dirty="0" err="1" smtClean="0">
                <a:latin typeface="+mn-lt"/>
              </a:rPr>
              <a:t>Rician</a:t>
            </a:r>
            <a:r>
              <a:rPr lang="en-GB" dirty="0" smtClean="0">
                <a:latin typeface="+mn-lt"/>
              </a:rPr>
              <a:t>) noise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42356" y="2428877"/>
            <a:ext cx="2404270" cy="14769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4781" y="272912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 intervals (yr)</a:t>
            </a:r>
            <a:endParaRPr lang="en-GB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2342356" y="2238385"/>
            <a:ext cx="2404270" cy="74208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81" y="1057276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One module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per subject (scripting required if many subjects!)</a:t>
            </a:r>
            <a:endParaRPr lang="en-GB" dirty="0">
              <a:latin typeface="+mn-lt"/>
            </a:endParaRP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2342356" y="1411219"/>
            <a:ext cx="412750" cy="24622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345028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times relative to arbitrary datum (e.g. baseline=0)</a:t>
            </a:r>
            <a:endParaRPr lang="en-GB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2342356" y="2019302"/>
            <a:ext cx="2414588" cy="167967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81" y="247815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Select all scans for this subject</a:t>
            </a:r>
            <a:endParaRPr lang="en-GB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342356" y="1847850"/>
            <a:ext cx="2414588" cy="88165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4781" y="4765904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Jacobian output useful to quantify interpretable ROI volumes (in litres)</a:t>
            </a:r>
            <a:endParaRPr lang="en-GB" dirty="0">
              <a:latin typeface="+mn-lt"/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2342356" y="2962277"/>
            <a:ext cx="2414588" cy="21575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8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029" y="1254682"/>
            <a:ext cx="6320972" cy="56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682170"/>
            <a:ext cx="3585027" cy="547188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Output/results</a:t>
            </a:r>
          </a:p>
          <a:p>
            <a:pPr lvl="1"/>
            <a:r>
              <a:rPr lang="en-GB" dirty="0" smtClean="0"/>
              <a:t>Average image</a:t>
            </a:r>
          </a:p>
          <a:p>
            <a:pPr lvl="1"/>
            <a:r>
              <a:rPr lang="en-GB" dirty="0" err="1" smtClean="0"/>
              <a:t>Jacobians</a:t>
            </a:r>
            <a:r>
              <a:rPr lang="en-GB" dirty="0" smtClean="0"/>
              <a:t> or divergences</a:t>
            </a:r>
          </a:p>
          <a:p>
            <a:pPr lvl="1"/>
            <a:r>
              <a:rPr lang="en-GB" dirty="0" smtClean="0"/>
              <a:t>Deformations</a:t>
            </a:r>
          </a:p>
          <a:p>
            <a:r>
              <a:rPr lang="en-GB" dirty="0" smtClean="0"/>
              <a:t>Next steps</a:t>
            </a:r>
          </a:p>
          <a:p>
            <a:pPr lvl="1"/>
            <a:r>
              <a:rPr lang="en-GB" dirty="0" smtClean="0"/>
              <a:t>Segment </a:t>
            </a:r>
            <a:r>
              <a:rPr lang="en-GB" dirty="0" err="1" smtClean="0"/>
              <a:t>avg</a:t>
            </a:r>
            <a:endParaRPr lang="en-GB" dirty="0" smtClean="0"/>
          </a:p>
          <a:p>
            <a:pPr lvl="1"/>
            <a:r>
              <a:rPr lang="en-GB" dirty="0" smtClean="0"/>
              <a:t>Run </a:t>
            </a:r>
            <a:r>
              <a:rPr lang="en-GB" dirty="0" err="1" smtClean="0"/>
              <a:t>Dartel</a:t>
            </a:r>
            <a:r>
              <a:rPr lang="en-GB" dirty="0" smtClean="0"/>
              <a:t>/Shoot</a:t>
            </a:r>
          </a:p>
          <a:p>
            <a:pPr lvl="1"/>
            <a:r>
              <a:rPr lang="en-GB" dirty="0" smtClean="0"/>
              <a:t>Warp e.g. </a:t>
            </a:r>
            <a:r>
              <a:rPr lang="en-GB" dirty="0" err="1" smtClean="0"/>
              <a:t>dv</a:t>
            </a:r>
            <a:r>
              <a:rPr lang="en-GB" dirty="0" smtClean="0"/>
              <a:t> to standard space</a:t>
            </a:r>
          </a:p>
          <a:p>
            <a:pPr lvl="1"/>
            <a:r>
              <a:rPr lang="en-GB" dirty="0" smtClean="0"/>
              <a:t>SPM stats on </a:t>
            </a:r>
            <a:r>
              <a:rPr lang="en-GB" dirty="0" err="1" smtClean="0"/>
              <a:t>dv</a:t>
            </a:r>
            <a:r>
              <a:rPr lang="en-GB" dirty="0" smtClean="0"/>
              <a:t> (TBM)</a:t>
            </a:r>
          </a:p>
          <a:p>
            <a:pPr lvl="1"/>
            <a:r>
              <a:rPr lang="en-GB" dirty="0" smtClean="0"/>
              <a:t>Or combine with </a:t>
            </a:r>
            <a:r>
              <a:rPr lang="en-GB" dirty="0" err="1" smtClean="0"/>
              <a:t>seg</a:t>
            </a:r>
            <a:r>
              <a:rPr lang="en-GB" dirty="0" smtClean="0"/>
              <a:t> of </a:t>
            </a:r>
            <a:r>
              <a:rPr lang="en-GB" dirty="0" err="1" smtClean="0"/>
              <a:t>avg</a:t>
            </a:r>
            <a:r>
              <a:rPr lang="en-GB" dirty="0" smtClean="0"/>
              <a:t> (VBM)</a:t>
            </a:r>
          </a:p>
        </p:txBody>
      </p:sp>
    </p:spTree>
    <p:extLst>
      <p:ext uri="{BB962C8B-B14F-4D97-AF65-F5344CB8AC3E}">
        <p14:creationId xmlns:p14="http://schemas.microsoft.com/office/powerpoint/2010/main" val="23385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875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2564904"/>
            <a:ext cx="9627470" cy="39700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3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50" y="3200403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2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2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2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73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0816" y="1501778"/>
            <a:ext cx="2817400" cy="2417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12173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030" y="1697041"/>
            <a:ext cx="741423" cy="1119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33" name="Rectangle 5"/>
          <p:cNvSpPr>
            <a:spLocks noChangeArrowheads="1"/>
          </p:cNvSpPr>
          <p:nvPr/>
        </p:nvSpPr>
        <p:spPr bwMode="auto">
          <a:xfrm>
            <a:off x="1143472" y="4416428"/>
            <a:ext cx="1588324" cy="644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34" name="Rectangle 6"/>
          <p:cNvSpPr>
            <a:spLocks noChangeArrowheads="1"/>
          </p:cNvSpPr>
          <p:nvPr/>
        </p:nvSpPr>
        <p:spPr bwMode="auto">
          <a:xfrm>
            <a:off x="374533" y="3305175"/>
            <a:ext cx="104671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Realignment</a:t>
            </a:r>
          </a:p>
        </p:txBody>
      </p:sp>
      <p:sp>
        <p:nvSpPr>
          <p:cNvPr id="2121735" name="Rectangle 7"/>
          <p:cNvSpPr>
            <a:spLocks noChangeArrowheads="1"/>
          </p:cNvSpPr>
          <p:nvPr/>
        </p:nvSpPr>
        <p:spPr bwMode="auto">
          <a:xfrm>
            <a:off x="2236496" y="3305175"/>
            <a:ext cx="91844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Smoothing</a:t>
            </a:r>
          </a:p>
        </p:txBody>
      </p:sp>
      <p:sp>
        <p:nvSpPr>
          <p:cNvPr id="2121736" name="Rectangle 8"/>
          <p:cNvSpPr>
            <a:spLocks noChangeArrowheads="1"/>
          </p:cNvSpPr>
          <p:nvPr/>
        </p:nvSpPr>
        <p:spPr bwMode="auto">
          <a:xfrm>
            <a:off x="1226021" y="4519614"/>
            <a:ext cx="1123506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Normalisation</a:t>
            </a:r>
          </a:p>
        </p:txBody>
      </p:sp>
      <p:sp>
        <p:nvSpPr>
          <p:cNvPr id="2121737" name="Rectangle 9"/>
          <p:cNvSpPr>
            <a:spLocks noChangeArrowheads="1"/>
          </p:cNvSpPr>
          <p:nvPr/>
        </p:nvSpPr>
        <p:spPr bwMode="auto">
          <a:xfrm>
            <a:off x="3915012" y="3317875"/>
            <a:ext cx="161124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General linear model</a:t>
            </a:r>
          </a:p>
        </p:txBody>
      </p:sp>
      <p:sp>
        <p:nvSpPr>
          <p:cNvPr id="2121738" name="Rectangle 10"/>
          <p:cNvSpPr>
            <a:spLocks noChangeArrowheads="1"/>
          </p:cNvSpPr>
          <p:nvPr/>
        </p:nvSpPr>
        <p:spPr bwMode="auto">
          <a:xfrm>
            <a:off x="6457247" y="1016000"/>
            <a:ext cx="243178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 parametric map (SPM)</a:t>
            </a:r>
          </a:p>
        </p:txBody>
      </p:sp>
      <p:sp>
        <p:nvSpPr>
          <p:cNvPr id="2121739" name="Rectangle 11"/>
          <p:cNvSpPr>
            <a:spLocks noChangeArrowheads="1"/>
          </p:cNvSpPr>
          <p:nvPr/>
        </p:nvSpPr>
        <p:spPr bwMode="auto">
          <a:xfrm>
            <a:off x="270583" y="1246189"/>
            <a:ext cx="1405659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Image time-series</a:t>
            </a:r>
          </a:p>
        </p:txBody>
      </p:sp>
      <p:sp>
        <p:nvSpPr>
          <p:cNvPr id="2121740" name="Rectangle 12"/>
          <p:cNvSpPr>
            <a:spLocks noChangeArrowheads="1"/>
          </p:cNvSpPr>
          <p:nvPr/>
        </p:nvSpPr>
        <p:spPr bwMode="auto">
          <a:xfrm>
            <a:off x="4038835" y="6176964"/>
            <a:ext cx="1602453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Parameter estimates</a:t>
            </a:r>
          </a:p>
        </p:txBody>
      </p:sp>
      <p:pic>
        <p:nvPicPr>
          <p:cNvPr id="2121741" name="Picture 1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9739" y="1676400"/>
            <a:ext cx="1499658" cy="1062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21742" name="Picture 1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9" t="6715" r="8142" b="6468"/>
          <a:stretch>
            <a:fillRect/>
          </a:stretch>
        </p:blipFill>
        <p:spPr bwMode="auto">
          <a:xfrm>
            <a:off x="4213108" y="4392613"/>
            <a:ext cx="1617369" cy="1662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121743" name="Picture 1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396" y="1676403"/>
            <a:ext cx="1276467" cy="112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4" name="Rectangle 16"/>
          <p:cNvSpPr>
            <a:spLocks noChangeArrowheads="1"/>
          </p:cNvSpPr>
          <p:nvPr/>
        </p:nvSpPr>
        <p:spPr bwMode="auto">
          <a:xfrm>
            <a:off x="3945586" y="3157541"/>
            <a:ext cx="2153943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5" name="Rectangle 17"/>
          <p:cNvSpPr>
            <a:spLocks noChangeArrowheads="1"/>
          </p:cNvSpPr>
          <p:nvPr/>
        </p:nvSpPr>
        <p:spPr bwMode="auto">
          <a:xfrm>
            <a:off x="397464" y="3157541"/>
            <a:ext cx="1357489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6" name="Rectangle 18"/>
          <p:cNvSpPr>
            <a:spLocks noChangeArrowheads="1"/>
          </p:cNvSpPr>
          <p:nvPr/>
        </p:nvSpPr>
        <p:spPr bwMode="auto">
          <a:xfrm>
            <a:off x="2126428" y="3157538"/>
            <a:ext cx="1452269" cy="700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7" name="Rectangle 19"/>
          <p:cNvSpPr>
            <a:spLocks noChangeArrowheads="1"/>
          </p:cNvSpPr>
          <p:nvPr/>
        </p:nvSpPr>
        <p:spPr bwMode="auto">
          <a:xfrm>
            <a:off x="4275786" y="1243014"/>
            <a:ext cx="112343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Design matrix</a:t>
            </a:r>
          </a:p>
        </p:txBody>
      </p:sp>
      <p:pic>
        <p:nvPicPr>
          <p:cNvPr id="2121748" name="Picture 20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8699" y="5437188"/>
            <a:ext cx="1366661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9" name="Rectangle 21"/>
          <p:cNvSpPr>
            <a:spLocks noChangeArrowheads="1"/>
          </p:cNvSpPr>
          <p:nvPr/>
        </p:nvSpPr>
        <p:spPr bwMode="auto">
          <a:xfrm>
            <a:off x="2690519" y="5837239"/>
            <a:ext cx="82422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Template</a:t>
            </a:r>
          </a:p>
        </p:txBody>
      </p:sp>
      <p:sp>
        <p:nvSpPr>
          <p:cNvPr id="2121750" name="Rectangle 22"/>
          <p:cNvSpPr>
            <a:spLocks noChangeArrowheads="1"/>
          </p:cNvSpPr>
          <p:nvPr/>
        </p:nvSpPr>
        <p:spPr bwMode="auto">
          <a:xfrm>
            <a:off x="2504017" y="1255714"/>
            <a:ext cx="62757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Kernel</a:t>
            </a:r>
          </a:p>
        </p:txBody>
      </p:sp>
      <p:sp>
        <p:nvSpPr>
          <p:cNvPr id="2121751" name="Line 23"/>
          <p:cNvSpPr>
            <a:spLocks noChangeShapeType="1"/>
          </p:cNvSpPr>
          <p:nvPr/>
        </p:nvSpPr>
        <p:spPr bwMode="auto">
          <a:xfrm>
            <a:off x="1053277" y="279558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2" name="Line 24"/>
          <p:cNvSpPr>
            <a:spLocks noChangeShapeType="1"/>
          </p:cNvSpPr>
          <p:nvPr/>
        </p:nvSpPr>
        <p:spPr bwMode="auto">
          <a:xfrm>
            <a:off x="1782469" y="3503613"/>
            <a:ext cx="308798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3" name="Line 25"/>
          <p:cNvSpPr>
            <a:spLocks noChangeShapeType="1"/>
          </p:cNvSpPr>
          <p:nvPr/>
        </p:nvSpPr>
        <p:spPr bwMode="auto">
          <a:xfrm>
            <a:off x="6099528" y="3505200"/>
            <a:ext cx="48154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4" name="Line 26"/>
          <p:cNvSpPr>
            <a:spLocks noChangeShapeType="1"/>
          </p:cNvSpPr>
          <p:nvPr/>
        </p:nvSpPr>
        <p:spPr bwMode="auto">
          <a:xfrm>
            <a:off x="5021792" y="3876675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5" name="Line 27"/>
          <p:cNvSpPr>
            <a:spLocks noChangeShapeType="1"/>
          </p:cNvSpPr>
          <p:nvPr/>
        </p:nvSpPr>
        <p:spPr bwMode="auto">
          <a:xfrm>
            <a:off x="5018735" y="2825753"/>
            <a:ext cx="0" cy="309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6" name="Line 28"/>
          <p:cNvSpPr>
            <a:spLocks noChangeShapeType="1"/>
          </p:cNvSpPr>
          <p:nvPr/>
        </p:nvSpPr>
        <p:spPr bwMode="auto">
          <a:xfrm>
            <a:off x="2849504" y="277653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7" name="Line 29"/>
          <p:cNvSpPr>
            <a:spLocks noChangeShapeType="1"/>
          </p:cNvSpPr>
          <p:nvPr/>
        </p:nvSpPr>
        <p:spPr bwMode="auto">
          <a:xfrm flipV="1">
            <a:off x="1921581" y="5043488"/>
            <a:ext cx="0" cy="392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8" name="Rectangle 30"/>
          <p:cNvSpPr>
            <a:spLocks noChangeArrowheads="1"/>
          </p:cNvSpPr>
          <p:nvPr/>
        </p:nvSpPr>
        <p:spPr bwMode="auto">
          <a:xfrm>
            <a:off x="6639162" y="4114800"/>
            <a:ext cx="1348317" cy="755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9" name="Rectangle 31"/>
          <p:cNvSpPr>
            <a:spLocks noChangeArrowheads="1"/>
          </p:cNvSpPr>
          <p:nvPr/>
        </p:nvSpPr>
        <p:spPr bwMode="auto">
          <a:xfrm>
            <a:off x="8736175" y="4138614"/>
            <a:ext cx="9393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Gaussian </a:t>
            </a:r>
          </a:p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field theory</a:t>
            </a:r>
          </a:p>
        </p:txBody>
      </p:sp>
      <p:sp>
        <p:nvSpPr>
          <p:cNvPr id="2121760" name="Line 32"/>
          <p:cNvSpPr>
            <a:spLocks noChangeShapeType="1"/>
          </p:cNvSpPr>
          <p:nvPr/>
        </p:nvSpPr>
        <p:spPr bwMode="auto">
          <a:xfrm>
            <a:off x="7340835" y="3776663"/>
            <a:ext cx="0" cy="319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1" name="Rectangle 33"/>
          <p:cNvSpPr>
            <a:spLocks noChangeArrowheads="1"/>
          </p:cNvSpPr>
          <p:nvPr/>
        </p:nvSpPr>
        <p:spPr bwMode="auto">
          <a:xfrm>
            <a:off x="8189266" y="5656264"/>
            <a:ext cx="757987" cy="2949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 &lt;0.05</a:t>
            </a:r>
          </a:p>
        </p:txBody>
      </p:sp>
      <p:sp>
        <p:nvSpPr>
          <p:cNvPr id="2121762" name="Rectangle 34"/>
          <p:cNvSpPr>
            <a:spLocks noChangeArrowheads="1"/>
          </p:cNvSpPr>
          <p:nvPr/>
        </p:nvSpPr>
        <p:spPr bwMode="auto">
          <a:xfrm>
            <a:off x="6753814" y="4197351"/>
            <a:ext cx="84127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</a:t>
            </a:r>
          </a:p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inference</a:t>
            </a:r>
          </a:p>
        </p:txBody>
      </p:sp>
      <p:sp>
        <p:nvSpPr>
          <p:cNvPr id="2121763" name="Line 35"/>
          <p:cNvSpPr>
            <a:spLocks noChangeShapeType="1"/>
          </p:cNvSpPr>
          <p:nvPr/>
        </p:nvSpPr>
        <p:spPr bwMode="auto">
          <a:xfrm flipH="1">
            <a:off x="7970661" y="4465638"/>
            <a:ext cx="59925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21764" name="Picture 36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928" y="5410200"/>
            <a:ext cx="1131241" cy="1263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65" name="Line 37"/>
          <p:cNvSpPr>
            <a:spLocks noChangeShapeType="1"/>
          </p:cNvSpPr>
          <p:nvPr/>
        </p:nvSpPr>
        <p:spPr bwMode="auto">
          <a:xfrm>
            <a:off x="7346950" y="48768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6" name="Line 38"/>
          <p:cNvSpPr>
            <a:spLocks noChangeShapeType="1"/>
          </p:cNvSpPr>
          <p:nvPr/>
        </p:nvSpPr>
        <p:spPr bwMode="auto">
          <a:xfrm>
            <a:off x="1476729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7" name="Line 39"/>
          <p:cNvSpPr>
            <a:spLocks noChangeShapeType="1"/>
          </p:cNvSpPr>
          <p:nvPr/>
        </p:nvSpPr>
        <p:spPr bwMode="auto">
          <a:xfrm>
            <a:off x="2357261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8" name="Line 40"/>
          <p:cNvSpPr>
            <a:spLocks noChangeShapeType="1"/>
          </p:cNvSpPr>
          <p:nvPr/>
        </p:nvSpPr>
        <p:spPr bwMode="auto">
          <a:xfrm>
            <a:off x="3604684" y="3505200"/>
            <a:ext cx="36688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9" name="Line 41"/>
          <p:cNvSpPr>
            <a:spLocks noChangeShapeType="1"/>
          </p:cNvSpPr>
          <p:nvPr/>
        </p:nvSpPr>
        <p:spPr bwMode="auto">
          <a:xfrm flipH="1">
            <a:off x="7305676" y="5926141"/>
            <a:ext cx="903463" cy="376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Overview of </a:t>
            </a:r>
            <a:r>
              <a:rPr lang="en-GB" dirty="0" smtClean="0">
                <a:solidFill>
                  <a:srgbClr val="000000"/>
                </a:solidFill>
              </a:rPr>
              <a:t>SPM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WMH RATE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705" y="4742151"/>
            <a:ext cx="5916083" cy="88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1435" y="567190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0.5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10" y="563115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7153" y="566732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-0.5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65169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09742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65171" y="4742151"/>
            <a:ext cx="344573" cy="889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38997" y="6113922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“GROWTH”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8081" y="6085881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“ATROPHY”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3" y="1344346"/>
            <a:ext cx="3044128" cy="3362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16" y="1502184"/>
            <a:ext cx="3601386" cy="2802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76" y="1459808"/>
            <a:ext cx="3027492" cy="27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Combining VBM with other measures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989"/>
          <a:stretch/>
        </p:blipFill>
        <p:spPr>
          <a:xfrm>
            <a:off x="4933803" y="1439332"/>
            <a:ext cx="4972197" cy="510116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000" y="1143001"/>
            <a:ext cx="4974167" cy="57150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VBM provides a measure of voxel wise volumetric change.</a:t>
            </a:r>
          </a:p>
          <a:p>
            <a:r>
              <a:rPr lang="en-GB" dirty="0" smtClean="0"/>
              <a:t>In isolation, it can be tricky to infer underlying biophysical process i.e. what is driving volume change</a:t>
            </a:r>
          </a:p>
          <a:p>
            <a:r>
              <a:rPr lang="en-GB" dirty="0" smtClean="0"/>
              <a:t>Including additional quantitative MRI acquisitions in </a:t>
            </a:r>
            <a:r>
              <a:rPr lang="en-GB" u="sng" dirty="0" smtClean="0"/>
              <a:t>experimental design </a:t>
            </a:r>
            <a:r>
              <a:rPr lang="en-GB" dirty="0" smtClean="0"/>
              <a:t>can augment this.</a:t>
            </a:r>
          </a:p>
          <a:p>
            <a:r>
              <a:rPr lang="en-GB" dirty="0" smtClean="0"/>
              <a:t>These can be analysed using “Voxel based Quantification” framework (very similar to VBM </a:t>
            </a:r>
            <a:r>
              <a:rPr lang="en-GB" i="1" dirty="0" smtClean="0"/>
              <a:t>– see:</a:t>
            </a:r>
            <a:r>
              <a:rPr lang="hr-HR" i="1" dirty="0" smtClean="0"/>
              <a:t> Draganski et al. (2011) PMID:21277375</a:t>
            </a:r>
            <a:r>
              <a:rPr lang="hr-HR" dirty="0" smtClean="0"/>
              <a:t>)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366" y="5481519"/>
            <a:ext cx="1405467" cy="10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494542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559392"/>
            <a:ext cx="9448800" cy="4727108"/>
          </a:xfrm>
        </p:spPr>
        <p:txBody>
          <a:bodyPr>
            <a:normAutofit fontScale="85000" lnSpcReduction="10000"/>
          </a:bodyPr>
          <a:lstStyle/>
          <a:p>
            <a:pPr marL="0" indent="0" algn="ctr" eaLnBrk="1" hangingPunct="1">
              <a:buNone/>
            </a:pPr>
            <a:r>
              <a:rPr lang="en-GB" dirty="0" smtClean="0"/>
              <a:t>Introduced VBM &amp; Potential uses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Tissue Segmentation</a:t>
            </a:r>
          </a:p>
          <a:p>
            <a:pPr marL="0" indent="0" algn="ctr" eaLnBrk="1" hangingPunct="1">
              <a:buNone/>
            </a:pPr>
            <a:r>
              <a:rPr lang="en-GB" dirty="0"/>
              <a:t>Statistics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VBM Subtleties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Normalisation via DARTEL/SHOOT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Longitudinal Toolbox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There is a lot more(!): </a:t>
            </a:r>
          </a:p>
          <a:p>
            <a:pPr marL="0" indent="0" algn="ctr" eaLnBrk="1" hangingPunct="1">
              <a:buNone/>
            </a:pPr>
            <a:r>
              <a:rPr lang="en-GB" i="1" dirty="0" smtClean="0"/>
              <a:t>Quantitative MRI, Voxel based quantification, Cortical thickness analysis, lesion analysis, structural covariance, combining with multivariate machine learning techniques.. etc.,</a:t>
            </a:r>
          </a:p>
        </p:txBody>
      </p:sp>
    </p:spTree>
    <p:extLst>
      <p:ext uri="{BB962C8B-B14F-4D97-AF65-F5344CB8AC3E}">
        <p14:creationId xmlns:p14="http://schemas.microsoft.com/office/powerpoint/2010/main" val="40262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GCS_compare_jacobia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24" y="1569920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TISSUE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00"/>
                </a:solidFill>
              </a:rPr>
              <a:t>SEGMENTATION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083" y="2605949"/>
            <a:ext cx="1881554" cy="2266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830" y="2605949"/>
            <a:ext cx="1819997" cy="226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214" y="2605949"/>
            <a:ext cx="2036652" cy="22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29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for VBM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1373" y="879165"/>
            <a:ext cx="6824782" cy="4876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High-resolution MRI reveals fine structural detail in the brain, but not all of it reliable or interesting</a:t>
            </a:r>
          </a:p>
          <a:p>
            <a:pPr lvl="1" eaLnBrk="1" hangingPunct="1"/>
            <a:r>
              <a:rPr lang="en-GB" sz="2000" dirty="0" smtClean="0"/>
              <a:t>Noise, intensity-inhomogeneity, vessels</a:t>
            </a:r>
          </a:p>
          <a:p>
            <a:pPr lvl="1" eaLnBrk="1" hangingPunct="1"/>
            <a:r>
              <a:rPr lang="en-GB" sz="2000" dirty="0" smtClean="0"/>
              <a:t>MR Intensity is usually not quantitatively meaningful </a:t>
            </a:r>
          </a:p>
          <a:p>
            <a:pPr lvl="1" eaLnBrk="1" hangingPunct="1"/>
            <a:r>
              <a:rPr lang="en-GB" sz="2000" dirty="0" smtClean="0"/>
              <a:t>Quantitative MRI is possible though, and promising, see </a:t>
            </a:r>
            <a:r>
              <a:rPr lang="en-GB" sz="2000" i="1" dirty="0" smtClean="0"/>
              <a:t>Voxel Based Quantification </a:t>
            </a:r>
            <a:r>
              <a:rPr lang="en-GB" sz="2000" dirty="0" smtClean="0"/>
              <a:t>(VBQ) e.g. </a:t>
            </a:r>
            <a:r>
              <a:rPr lang="en-GB" sz="2000" dirty="0" err="1" smtClean="0"/>
              <a:t>Draganski</a:t>
            </a:r>
            <a:r>
              <a:rPr lang="en-GB" sz="2000" dirty="0" smtClean="0"/>
              <a:t> et al. </a:t>
            </a:r>
            <a:r>
              <a:rPr lang="en-GB" sz="2000" dirty="0"/>
              <a:t>(2011) </a:t>
            </a:r>
            <a:r>
              <a:rPr lang="en-GB" sz="2000" dirty="0" smtClean="0">
                <a:hlinkClick r:id="rId2"/>
              </a:rPr>
              <a:t>PMID:21277375</a:t>
            </a:r>
            <a:endParaRPr lang="en-GB" sz="2000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Regional volumes of the three main tissue types: </a:t>
            </a:r>
            <a:r>
              <a:rPr lang="en-GB" dirty="0" err="1" smtClean="0"/>
              <a:t>gray</a:t>
            </a:r>
            <a:r>
              <a:rPr lang="en-GB" dirty="0" smtClean="0"/>
              <a:t> matter, white matter and CSF, are well-defined and potentially very interesting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336" y="5060462"/>
            <a:ext cx="1148399" cy="1383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476" y="5060462"/>
            <a:ext cx="1110827" cy="1383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5627" y="5060462"/>
            <a:ext cx="1243062" cy="1383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155" y="1035469"/>
            <a:ext cx="2681775" cy="2737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GB" dirty="0" smtClean="0"/>
              <a:t>SPM8 had a “New Segment” toolbox in addition to the main segmentation button</a:t>
            </a:r>
            <a:endParaRPr lang="en-GB" dirty="0"/>
          </a:p>
          <a:p>
            <a:pPr eaLnBrk="1" hangingPunct="1"/>
            <a:r>
              <a:rPr lang="en-GB" dirty="0" smtClean="0"/>
              <a:t>SPM8’s main segmentation has become the “Old Segment” toolbox in SPM12</a:t>
            </a:r>
          </a:p>
          <a:p>
            <a:pPr eaLnBrk="1" hangingPunct="1"/>
            <a:r>
              <a:rPr lang="en-GB" dirty="0" smtClean="0"/>
              <a:t>SPM8’s New Segment provided the basis for SPM12’s segmentation, but there are several changes…</a:t>
            </a:r>
          </a:p>
          <a:p>
            <a:pPr lvl="1" eaLnBrk="1" hangingPunct="1"/>
            <a:r>
              <a:rPr lang="en-GB" dirty="0" smtClean="0"/>
              <a:t>New </a:t>
            </a:r>
            <a:r>
              <a:rPr lang="en-GB" dirty="0" err="1" smtClean="0"/>
              <a:t>TPM.nii</a:t>
            </a:r>
            <a:r>
              <a:rPr lang="en-GB" dirty="0" smtClean="0"/>
              <a:t> (from multispectral IXI database)</a:t>
            </a:r>
          </a:p>
          <a:p>
            <a:pPr lvl="1" eaLnBrk="1" hangingPunct="1"/>
            <a:r>
              <a:rPr lang="en-GB" dirty="0" smtClean="0"/>
              <a:t>Allowing rescaling of TPMs (like in Old Segment!)</a:t>
            </a:r>
          </a:p>
          <a:p>
            <a:pPr lvl="1" eaLnBrk="1" hangingPunct="1"/>
            <a:r>
              <a:rPr lang="en-GB" dirty="0" smtClean="0"/>
              <a:t>For full detail see </a:t>
            </a:r>
            <a:r>
              <a:rPr lang="en-GB" dirty="0" smtClean="0">
                <a:hlinkClick r:id="rId2"/>
              </a:rPr>
              <a:t>SPM12 Release Notes</a:t>
            </a:r>
            <a:r>
              <a:rPr lang="en-GB" dirty="0" smtClean="0"/>
              <a:t> and Appendix A in Malone et al. (2015) [</a:t>
            </a:r>
            <a:r>
              <a:rPr lang="en-GB" dirty="0" smtClean="0">
                <a:hlinkClick r:id="rId3"/>
              </a:rPr>
              <a:t>PMID:25255942</a:t>
            </a:r>
            <a:r>
              <a:rPr lang="en-GB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22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8|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170318947</TotalTime>
  <Pages>19</Pages>
  <Words>2185</Words>
  <Application>Microsoft Office PowerPoint</Application>
  <PresentationFormat>A4 Paper (210x297 mm)</PresentationFormat>
  <Paragraphs>377</Paragraphs>
  <Slides>64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Arial Unicode MS</vt:lpstr>
      <vt:lpstr>Calibri</vt:lpstr>
      <vt:lpstr>Comic Sans MS</vt:lpstr>
      <vt:lpstr>Office Theme</vt:lpstr>
      <vt:lpstr>Equation</vt:lpstr>
      <vt:lpstr>SPM Course October 2019: Voxel-Based Morphometry</vt:lpstr>
      <vt:lpstr>INTRODUCTION</vt:lpstr>
      <vt:lpstr>What is VBM?</vt:lpstr>
      <vt:lpstr>Examples applications of VBM</vt:lpstr>
      <vt:lpstr>PowerPoint Presentation</vt:lpstr>
      <vt:lpstr>Overview of SPM</vt:lpstr>
      <vt:lpstr>TISSUE SEGMENTATION</vt:lpstr>
      <vt:lpstr>Tissue segmentation for VBM</vt:lpstr>
      <vt:lpstr>Tissue segmentation in SPM12 vs SPM8</vt:lpstr>
      <vt:lpstr>Tissue segmentation in SPM12 vs SPM8</vt:lpstr>
      <vt:lpstr>VOXEL BASED MORPHOMETRY</vt:lpstr>
      <vt:lpstr>Voxel-Based Morphometry</vt:lpstr>
      <vt:lpstr>VBM: Step-by-step overview</vt:lpstr>
      <vt:lpstr>PowerPoint Presentation</vt:lpstr>
      <vt:lpstr>PowerPoint Presentation</vt:lpstr>
      <vt:lpstr>VBM overview</vt:lpstr>
      <vt:lpstr>VBM in pictures</vt:lpstr>
      <vt:lpstr>VBM in pictures</vt:lpstr>
      <vt:lpstr>VBM in pictures</vt:lpstr>
      <vt:lpstr>VBM in pictures</vt:lpstr>
      <vt:lpstr>VBM SUBTLETIES</vt:lpstr>
      <vt:lpstr>Modulation (“preserve amounts”)</vt:lpstr>
      <vt:lpstr>PowerPoint Presentation</vt:lpstr>
      <vt:lpstr>Modulation (“preserve amounts”)</vt:lpstr>
      <vt:lpstr>Smoothing</vt:lpstr>
      <vt:lpstr>Smoothing</vt:lpstr>
      <vt:lpstr>Smoothing as a locally weighted ROI</vt:lpstr>
      <vt:lpstr>Interpreting findings</vt:lpstr>
      <vt:lpstr>Adjustment for “nuisance” variables</vt:lpstr>
      <vt:lpstr>VBM’s statistical validity</vt:lpstr>
      <vt:lpstr>NORMALISATION</vt:lpstr>
      <vt:lpstr>Spatial normalisation with DARTEL/Shoot</vt:lpstr>
      <vt:lpstr>DARTEL average template evolution</vt:lpstr>
      <vt:lpstr>Two diffeomorphic approaches in SPM</vt:lpstr>
      <vt:lpstr>Group-wise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LONGITUDINAL ANALYSIS</vt:lpstr>
      <vt:lpstr>Longitudinal VBM – motivation</vt:lpstr>
      <vt:lpstr>Longitudinal VBM – preprocessing</vt:lpstr>
      <vt:lpstr>Longitudinal VBM – asymmetry &amp; bias</vt:lpstr>
      <vt:lpstr>Longitudinal VBM – registration in SPM12</vt:lpstr>
      <vt:lpstr>Longitudinal VBM – modelling </vt:lpstr>
      <vt:lpstr>PowerPoint Presentation</vt:lpstr>
      <vt:lpstr>Longitudinal VBM – Getting started…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Oasis Data</vt:lpstr>
      <vt:lpstr>Oasis Data</vt:lpstr>
      <vt:lpstr>PowerPoint Presentation</vt:lpstr>
      <vt:lpstr>WMH RATE</vt:lpstr>
      <vt:lpstr>PowerPoint Presentation</vt:lpstr>
      <vt:lpstr>Combining VBM with other measures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Guillaume Flandin</cp:lastModifiedBy>
  <cp:revision>318</cp:revision>
  <cp:lastPrinted>2014-02-11T21:45:58Z</cp:lastPrinted>
  <dcterms:created xsi:type="dcterms:W3CDTF">1996-05-14T17:42:09Z</dcterms:created>
  <dcterms:modified xsi:type="dcterms:W3CDTF">2019-10-30T17:30:46Z</dcterms:modified>
</cp:coreProperties>
</file>