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8" r:id="rId7"/>
    <p:sldId id="269" r:id="rId8"/>
    <p:sldId id="328" r:id="rId9"/>
    <p:sldId id="271" r:id="rId10"/>
    <p:sldId id="310" r:id="rId11"/>
    <p:sldId id="273" r:id="rId12"/>
    <p:sldId id="274" r:id="rId13"/>
    <p:sldId id="275" r:id="rId14"/>
    <p:sldId id="319" r:id="rId15"/>
    <p:sldId id="320" r:id="rId16"/>
    <p:sldId id="321" r:id="rId17"/>
    <p:sldId id="322" r:id="rId18"/>
    <p:sldId id="323" r:id="rId19"/>
    <p:sldId id="279" r:id="rId20"/>
    <p:sldId id="280" r:id="rId21"/>
    <p:sldId id="282" r:id="rId22"/>
    <p:sldId id="281" r:id="rId23"/>
    <p:sldId id="31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17/10/2020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13</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19</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20</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2</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3</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4</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5</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7</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9</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11</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12</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bids.neuroimaging.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1.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a:t>
            </a:r>
            <a:r>
              <a:rPr lang="en-GB" sz="1600" b="1" dirty="0" smtClean="0">
                <a:solidFill>
                  <a:srgbClr val="FFFFFF"/>
                </a:solidFill>
              </a:rPr>
              <a:t>2020</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dirty="0">
                <a:solidFill>
                  <a:srgbClr val="000000"/>
                </a:solidFill>
              </a:rPr>
              <a:t>Guillaume </a:t>
            </a:r>
            <a:r>
              <a:rPr lang="en-GB" sz="1600" i="1" dirty="0" err="1">
                <a:solidFill>
                  <a:srgbClr val="000000"/>
                </a:solidFill>
              </a:rPr>
              <a:t>Flandin</a:t>
            </a:r>
            <a:endParaRPr lang="en-GB" sz="1600" i="1" dirty="0">
              <a:solidFill>
                <a:srgbClr val="000000"/>
              </a:solidFill>
            </a:endParaRPr>
          </a:p>
          <a:p>
            <a:pPr algn="ctr" fontAlgn="base">
              <a:spcBef>
                <a:spcPct val="20000"/>
              </a:spcBef>
              <a:spcAft>
                <a:spcPct val="0"/>
              </a:spcAft>
              <a:buClr>
                <a:srgbClr val="993366"/>
              </a:buClr>
              <a:buFont typeface="Wingdings" pitchFamily="2" charset="2"/>
              <a:buNone/>
            </a:pPr>
            <a:r>
              <a:rPr lang="en-GB" sz="1600" dirty="0" err="1">
                <a:solidFill>
                  <a:srgbClr val="000000"/>
                </a:solidFill>
              </a:rPr>
              <a:t>Wellcome</a:t>
            </a:r>
            <a:r>
              <a:rPr lang="en-GB" sz="1600" dirty="0">
                <a:solidFill>
                  <a:srgbClr val="000000"/>
                </a:solidFill>
              </a:rPr>
              <a:t> </a:t>
            </a:r>
            <a:r>
              <a:rPr lang="en-GB" sz="1600" dirty="0" smtClean="0">
                <a:solidFill>
                  <a:srgbClr val="000000"/>
                </a:solidFill>
              </a:rPr>
              <a:t>Centre for Human </a:t>
            </a:r>
            <a:r>
              <a:rPr lang="en-GB" sz="1600" dirty="0">
                <a:solidFill>
                  <a:srgbClr val="000000"/>
                </a:solidFill>
              </a:rPr>
              <a:t>Neuroimaging</a:t>
            </a:r>
          </a:p>
          <a:p>
            <a:pPr algn="ctr" fontAlgn="base">
              <a:spcBef>
                <a:spcPct val="20000"/>
              </a:spcBef>
              <a:spcAft>
                <a:spcPct val="0"/>
              </a:spcAft>
              <a:buClr>
                <a:srgbClr val="993366"/>
              </a:buClr>
              <a:buFont typeface="Wingdings" pitchFamily="2" charset="2"/>
              <a:buNone/>
            </a:pPr>
            <a:r>
              <a:rPr lang="en-GB" sz="1600" dirty="0">
                <a:solidFill>
                  <a:srgbClr val="000000"/>
                </a:solidFill>
              </a:rPr>
              <a:t>University College London</a:t>
            </a:r>
            <a:endParaRPr lang="en-US" sz="1600" dirty="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740352" y="6417536"/>
            <a:ext cx="10166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800" dirty="0">
                <a:solidFill>
                  <a:schemeClr val="bg1">
                    <a:lumMod val="65000"/>
                  </a:schemeClr>
                </a:solidFill>
              </a:rPr>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223"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9.9</a:t>
            </a:r>
            <a:r>
              <a:rPr lang="en-GB" dirty="0" smtClean="0"/>
              <a:t> </a:t>
            </a:r>
            <a:r>
              <a:rPr lang="en-GB" dirty="0"/>
              <a:t>(</a:t>
            </a:r>
            <a:r>
              <a:rPr lang="en-GB" dirty="0" smtClean="0"/>
              <a:t>R2020b</a:t>
            </a:r>
            <a:r>
              <a:rPr lang="en-GB" dirty="0" smtClean="0"/>
              <a:t>)</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t>
            </a:r>
            <a:r>
              <a:rPr lang="en-GB" sz="2000" dirty="0" smtClean="0">
                <a:solidFill>
                  <a:srgbClr val="000000"/>
                </a:solidFill>
              </a:rPr>
              <a:t>AFNI, </a:t>
            </a:r>
            <a:r>
              <a:rPr lang="en-GB" sz="2000" dirty="0" err="1" smtClean="0">
                <a:solidFill>
                  <a:srgbClr val="000000"/>
                </a:solidFill>
              </a:rPr>
              <a:t>BrainVoyager</a:t>
            </a:r>
            <a:r>
              <a:rPr lang="en-GB" sz="2000" dirty="0" smtClean="0">
                <a:solidFill>
                  <a:srgbClr val="000000"/>
                </a:solidFill>
              </a:rPr>
              <a:t>, </a:t>
            </a:r>
            <a:r>
              <a:rPr lang="en-GB" sz="2000" dirty="0" err="1" smtClean="0">
                <a:solidFill>
                  <a:srgbClr val="000000"/>
                </a:solidFill>
              </a:rPr>
              <a:t>FreeSurfer</a:t>
            </a:r>
            <a:r>
              <a:rPr lang="en-GB" sz="2000" dirty="0">
                <a:solidFill>
                  <a:srgbClr val="000000"/>
                </a:solidFill>
              </a:rPr>
              <a:t>, FSL, </a:t>
            </a:r>
            <a:r>
              <a:rPr lang="en-GB" sz="2000" dirty="0" err="1" smtClean="0">
                <a:solidFill>
                  <a:srgbClr val="000000"/>
                </a:solidFill>
              </a:rPr>
              <a:t>Nipy</a:t>
            </a:r>
            <a:r>
              <a:rPr lang="en-GB" sz="2000" dirty="0" smtClean="0">
                <a:solidFill>
                  <a:srgbClr val="000000"/>
                </a:solidFill>
              </a:rPr>
              <a:t>, …</a:t>
            </a:r>
            <a:endParaRPr lang="en-GB" sz="2000" dirty="0">
              <a:solidFill>
                <a:srgbClr val="000000"/>
              </a:solidFill>
            </a:endParaRP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9" name="TextBox 8"/>
          <p:cNvSpPr txBox="1"/>
          <p:nvPr/>
        </p:nvSpPr>
        <p:spPr>
          <a:xfrm>
            <a:off x="395536" y="2608280"/>
            <a:ext cx="8352928" cy="3888244"/>
          </a:xfrm>
          <a:prstGeom prst="rect">
            <a:avLst/>
          </a:prstGeom>
          <a:noFill/>
        </p:spPr>
        <p:txBody>
          <a:bodyPr wrap="square" rtlCol="0">
            <a:spAutoFit/>
          </a:bodyPr>
          <a:lstStyle/>
          <a:p>
            <a:pPr>
              <a:lnSpc>
                <a:spcPts val="3700"/>
              </a:lnSpc>
            </a:pPr>
            <a:r>
              <a:rPr lang="en-GB" sz="2400" dirty="0" smtClean="0"/>
              <a:t>Benefits of a common standard:</a:t>
            </a:r>
          </a:p>
          <a:p>
            <a:pPr marL="342900" indent="-342900">
              <a:lnSpc>
                <a:spcPts val="3700"/>
              </a:lnSpc>
              <a:buClr>
                <a:srgbClr val="993366"/>
              </a:buClr>
              <a:buFont typeface="Wingdings" panose="05000000000000000000" pitchFamily="2" charset="2"/>
              <a:buChar char="q"/>
            </a:pPr>
            <a:r>
              <a:rPr lang="en-GB" sz="2400" dirty="0" smtClean="0"/>
              <a:t>Minimised curation</a:t>
            </a:r>
          </a:p>
          <a:p>
            <a:pPr marL="800100" lvl="1" indent="-342900">
              <a:lnSpc>
                <a:spcPts val="3700"/>
              </a:lnSpc>
              <a:buFont typeface="Wingdings" panose="05000000000000000000" pitchFamily="2" charset="2"/>
              <a:buChar char="Ø"/>
            </a:pPr>
            <a:r>
              <a:rPr lang="en-GB" sz="2400" dirty="0" smtClean="0"/>
              <a:t>Within a lab over time</a:t>
            </a:r>
          </a:p>
          <a:p>
            <a:pPr marL="800100" lvl="1" indent="-342900">
              <a:lnSpc>
                <a:spcPts val="3700"/>
              </a:lnSpc>
              <a:buFont typeface="Wingdings" panose="05000000000000000000" pitchFamily="2" charset="2"/>
              <a:buChar char="Ø"/>
            </a:pPr>
            <a:r>
              <a:rPr lang="en-GB" sz="2400" dirty="0" smtClean="0"/>
              <a:t>Between labs (collaboration and multi-centre studies)</a:t>
            </a:r>
          </a:p>
          <a:p>
            <a:pPr marL="800100" lvl="1" indent="-342900">
              <a:lnSpc>
                <a:spcPts val="3700"/>
              </a:lnSpc>
              <a:buFont typeface="Wingdings" panose="05000000000000000000" pitchFamily="2" charset="2"/>
              <a:buChar char="Ø"/>
            </a:pPr>
            <a:r>
              <a:rPr lang="en-GB" sz="2400" dirty="0" smtClean="0"/>
              <a:t>Between public databases (e.g. </a:t>
            </a:r>
            <a:r>
              <a:rPr lang="en-GB" sz="2400" dirty="0" err="1" smtClean="0"/>
              <a:t>OpenfMRI</a:t>
            </a:r>
            <a:r>
              <a:rPr lang="en-GB" sz="2400" dirty="0" smtClean="0"/>
              <a:t>)</a:t>
            </a:r>
          </a:p>
          <a:p>
            <a:pPr marL="342900" indent="-342900">
              <a:lnSpc>
                <a:spcPts val="3700"/>
              </a:lnSpc>
              <a:buClr>
                <a:srgbClr val="993366"/>
              </a:buClr>
              <a:buFont typeface="Wingdings" panose="05000000000000000000" pitchFamily="2" charset="2"/>
              <a:buChar char="q"/>
            </a:pPr>
            <a:r>
              <a:rPr lang="en-GB" sz="2400" dirty="0" smtClean="0"/>
              <a:t>Error reduction (automated validation)</a:t>
            </a:r>
          </a:p>
          <a:p>
            <a:pPr marL="342900" indent="-342900">
              <a:lnSpc>
                <a:spcPts val="3700"/>
              </a:lnSpc>
              <a:buClr>
                <a:srgbClr val="993366"/>
              </a:buClr>
              <a:buFont typeface="Wingdings" panose="05000000000000000000" pitchFamily="2" charset="2"/>
              <a:buChar char="q"/>
            </a:pPr>
            <a:r>
              <a:rPr lang="en-GB" sz="2400" dirty="0" smtClean="0"/>
              <a:t>Optimised usage of data analysis software</a:t>
            </a:r>
            <a:br>
              <a:rPr lang="en-GB" sz="2400" dirty="0" smtClean="0"/>
            </a:br>
            <a:r>
              <a:rPr lang="en-GB" sz="2400" dirty="0" smtClean="0"/>
              <a:t>(completely automated analysis workflows)</a:t>
            </a:r>
          </a:p>
        </p:txBody>
      </p:sp>
      <p:sp>
        <p:nvSpPr>
          <p:cNvPr id="10" name="Content Placeholder 2"/>
          <p:cNvSpPr>
            <a:spLocks noGrp="1"/>
          </p:cNvSpPr>
          <p:nvPr>
            <p:ph idx="1"/>
          </p:nvPr>
        </p:nvSpPr>
        <p:spPr>
          <a:xfrm>
            <a:off x="539552" y="1595933"/>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7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sp>
        <p:nvSpPr>
          <p:cNvPr id="4" name="TextBox 3"/>
          <p:cNvSpPr txBox="1"/>
          <p:nvPr/>
        </p:nvSpPr>
        <p:spPr>
          <a:xfrm>
            <a:off x="3094672" y="5661248"/>
            <a:ext cx="2954655" cy="369332"/>
          </a:xfrm>
          <a:prstGeom prst="rect">
            <a:avLst/>
          </a:prstGeom>
          <a:noFill/>
        </p:spPr>
        <p:txBody>
          <a:bodyPr wrap="none" rtlCol="0">
            <a:spAutoFit/>
          </a:bodyPr>
          <a:lstStyle/>
          <a:p>
            <a:r>
              <a:rPr lang="en-GB" dirty="0">
                <a:hlinkClick r:id="rId2"/>
              </a:rPr>
              <a:t>http://bids.neuroimaging.io/</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02" y="2170978"/>
            <a:ext cx="7164790" cy="3418262"/>
          </a:xfrm>
          <a:prstGeom prst="rect">
            <a:avLst/>
          </a:prstGeom>
        </p:spPr>
      </p:pic>
      <p:sp>
        <p:nvSpPr>
          <p:cNvPr id="6" name="TextBox 5"/>
          <p:cNvSpPr txBox="1"/>
          <p:nvPr/>
        </p:nvSpPr>
        <p:spPr>
          <a:xfrm>
            <a:off x="249193" y="6228601"/>
            <a:ext cx="8715295" cy="584775"/>
          </a:xfrm>
          <a:prstGeom prst="rect">
            <a:avLst/>
          </a:prstGeom>
          <a:noFill/>
        </p:spPr>
        <p:txBody>
          <a:bodyPr wrap="square" rtlCol="0">
            <a:spAutoFit/>
          </a:bodyPr>
          <a:lstStyle/>
          <a:p>
            <a:r>
              <a:rPr lang="en-GB" sz="1600" dirty="0" smtClean="0"/>
              <a:t>K.J. </a:t>
            </a:r>
            <a:r>
              <a:rPr lang="en-GB" sz="1600" dirty="0" err="1" smtClean="0"/>
              <a:t>Gorgolewski</a:t>
            </a:r>
            <a:r>
              <a:rPr lang="en-GB" sz="1600" dirty="0" smtClean="0"/>
              <a:t> et al. The brain imaging data structure, a format for organizing and describing outputs of neuroimaging experiments. </a:t>
            </a:r>
            <a:r>
              <a:rPr lang="en-GB" sz="1600" i="1" dirty="0" smtClean="0"/>
              <a:t>Scientific Data </a:t>
            </a:r>
            <a:r>
              <a:rPr lang="en-GB" sz="1600" dirty="0" smtClean="0"/>
              <a:t>(2016)</a:t>
            </a:r>
            <a:endParaRPr lang="en-GB" sz="1600" dirty="0"/>
          </a:p>
        </p:txBody>
      </p:sp>
      <p:sp>
        <p:nvSpPr>
          <p:cNvPr id="7" name="Content Placeholder 2"/>
          <p:cNvSpPr>
            <a:spLocks noGrp="1"/>
          </p:cNvSpPr>
          <p:nvPr>
            <p:ph idx="1"/>
          </p:nvPr>
        </p:nvSpPr>
        <p:spPr>
          <a:xfrm>
            <a:off x="539552" y="1307901"/>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grpSp>
        <p:nvGrpSpPr>
          <p:cNvPr id="19" name="Group 18"/>
          <p:cNvGrpSpPr/>
          <p:nvPr/>
        </p:nvGrpSpPr>
        <p:grpSpPr>
          <a:xfrm>
            <a:off x="2555776" y="1916832"/>
            <a:ext cx="6430064" cy="2376264"/>
            <a:chOff x="2555776" y="1916832"/>
            <a:chExt cx="6430064" cy="2376264"/>
          </a:xfrm>
        </p:grpSpPr>
        <p:sp>
          <p:nvSpPr>
            <p:cNvPr id="8" name="TextBox 7"/>
            <p:cNvSpPr txBox="1"/>
            <p:nvPr/>
          </p:nvSpPr>
          <p:spPr>
            <a:xfrm>
              <a:off x="5004048" y="2563915"/>
              <a:ext cx="3526707" cy="1253402"/>
            </a:xfrm>
            <a:prstGeom prst="rect">
              <a:avLst/>
            </a:prstGeom>
            <a:noFill/>
            <a:ln>
              <a:solidFill>
                <a:schemeClr val="tx1"/>
              </a:solidFill>
            </a:ln>
          </p:spPr>
          <p:txBody>
            <a:bodyPr wrap="none" lIns="108000" tIns="72000" rIns="108000" bIns="72000" rtlCol="0">
              <a:spAutoFit/>
            </a:bodyPr>
            <a:lstStyle/>
            <a:p>
              <a:r>
                <a:rPr lang="en-GB" dirty="0" err="1" smtClean="0">
                  <a:latin typeface="Courier New" panose="02070309020205020404" pitchFamily="49" charset="0"/>
                  <a:cs typeface="Courier New" panose="02070309020205020404" pitchFamily="49" charset="0"/>
                </a:rPr>
                <a:t>participant_id</a:t>
              </a:r>
              <a:r>
                <a:rPr lang="en-GB" dirty="0" smtClean="0">
                  <a:latin typeface="Courier New" panose="02070309020205020404" pitchFamily="49" charset="0"/>
                  <a:cs typeface="Courier New" panose="02070309020205020404" pitchFamily="49" charset="0"/>
                </a:rPr>
                <a:t>  age  sex</a:t>
              </a:r>
            </a:p>
            <a:p>
              <a:r>
                <a:rPr lang="en-GB" dirty="0" smtClean="0">
                  <a:latin typeface="Courier New" panose="02070309020205020404" pitchFamily="49" charset="0"/>
                  <a:cs typeface="Courier New" panose="02070309020205020404" pitchFamily="49" charset="0"/>
                </a:rPr>
                <a:t>Sub-001         34   M</a:t>
              </a:r>
            </a:p>
            <a:p>
              <a:r>
                <a:rPr lang="en-GB" dirty="0" smtClean="0">
                  <a:latin typeface="Courier New" panose="02070309020205020404" pitchFamily="49" charset="0"/>
                  <a:cs typeface="Courier New" panose="02070309020205020404" pitchFamily="49" charset="0"/>
                </a:rPr>
                <a:t>Sub-002</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22   F</a:t>
              </a:r>
            </a:p>
            <a:p>
              <a:r>
                <a:rPr lang="en-GB" dirty="0" smtClean="0">
                  <a:latin typeface="Courier New" panose="02070309020205020404" pitchFamily="49" charset="0"/>
                  <a:cs typeface="Courier New" panose="02070309020205020404" pitchFamily="49" charset="0"/>
                </a:rPr>
                <a:t>Sub-003         33</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F</a:t>
              </a:r>
              <a:endParaRPr lang="en-GB"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646" y="3484902"/>
              <a:ext cx="808194" cy="808194"/>
            </a:xfrm>
            <a:prstGeom prst="rect">
              <a:avLst/>
            </a:prstGeom>
          </p:spPr>
        </p:pic>
        <p:cxnSp>
          <p:nvCxnSpPr>
            <p:cNvPr id="14" name="Straight Connector 13"/>
            <p:cNvCxnSpPr/>
            <p:nvPr/>
          </p:nvCxnSpPr>
          <p:spPr bwMode="auto">
            <a:xfrm>
              <a:off x="2555776" y="1916832"/>
              <a:ext cx="4211625"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767401" y="1916832"/>
              <a:ext cx="1" cy="64708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317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683371"/>
            <a:ext cx="1762125" cy="1609725"/>
          </a:xfrm>
          <a:prstGeom prst="rect">
            <a:avLst/>
          </a:prstGeom>
        </p:spPr>
      </p:pic>
      <p:cxnSp>
        <p:nvCxnSpPr>
          <p:cNvPr id="11" name="Straight Connector 10"/>
          <p:cNvCxnSpPr/>
          <p:nvPr/>
        </p:nvCxnSpPr>
        <p:spPr bwMode="auto">
          <a:xfrm>
            <a:off x="3131840" y="2851653"/>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5796136" y="3573016"/>
            <a:ext cx="936104"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139952" y="3429000"/>
            <a:ext cx="165618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31840" y="4293096"/>
            <a:ext cx="266429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796136" y="2851653"/>
            <a:ext cx="0" cy="144144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092280" y="4365104"/>
            <a:ext cx="849913" cy="461665"/>
          </a:xfrm>
          <a:prstGeom prst="rect">
            <a:avLst/>
          </a:prstGeom>
          <a:noFill/>
        </p:spPr>
        <p:txBody>
          <a:bodyPr wrap="none" rtlCol="0">
            <a:spAutoFit/>
          </a:bodyPr>
          <a:lstStyle/>
          <a:p>
            <a:r>
              <a:rPr lang="en-GB" sz="2400" dirty="0" err="1" smtClean="0"/>
              <a:t>NIfTI</a:t>
            </a:r>
            <a:endParaRPr lang="en-GB" sz="2400" dirty="0"/>
          </a:p>
        </p:txBody>
      </p:sp>
    </p:spTree>
    <p:extLst>
      <p:ext uri="{BB962C8B-B14F-4D97-AF65-F5344CB8AC3E}">
        <p14:creationId xmlns:p14="http://schemas.microsoft.com/office/powerpoint/2010/main" val="182176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Brain Imaging Data Structure (BIDS)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178" r="4988"/>
          <a:stretch/>
        </p:blipFill>
        <p:spPr>
          <a:xfrm>
            <a:off x="251520" y="1340768"/>
            <a:ext cx="4104456" cy="5042536"/>
          </a:xfrm>
          <a:prstGeom prst="rect">
            <a:avLst/>
          </a:prstGeom>
        </p:spPr>
      </p:pic>
      <p:sp>
        <p:nvSpPr>
          <p:cNvPr id="8" name="TextBox 7"/>
          <p:cNvSpPr txBox="1"/>
          <p:nvPr/>
        </p:nvSpPr>
        <p:spPr>
          <a:xfrm>
            <a:off x="4211960" y="4077072"/>
            <a:ext cx="4629573" cy="1930510"/>
          </a:xfrm>
          <a:prstGeom prst="rect">
            <a:avLst/>
          </a:prstGeom>
          <a:noFill/>
          <a:ln>
            <a:solidFill>
              <a:schemeClr val="tx1"/>
            </a:solidFill>
          </a:ln>
        </p:spPr>
        <p:txBody>
          <a:bodyPr wrap="none" lIns="108000" tIns="72000" rIns="108000" bIns="72000" rtlCol="0">
            <a:spAutoFit/>
          </a:bodyPr>
          <a:lstStyle/>
          <a:p>
            <a:r>
              <a:rPr lang="en-GB" sz="1600" dirty="0" smtClean="0">
                <a:latin typeface="Courier New" panose="02070309020205020404" pitchFamily="49" charset="0"/>
                <a:cs typeface="Courier New" panose="02070309020205020404" pitchFamily="49" charset="0"/>
              </a:rPr>
              <a:t>{</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RepetitionTime</a:t>
            </a:r>
            <a:r>
              <a:rPr lang="en-GB" sz="1600" dirty="0" smtClean="0">
                <a:latin typeface="Courier New" panose="02070309020205020404" pitchFamily="49" charset="0"/>
                <a:cs typeface="Courier New" panose="02070309020205020404" pitchFamily="49" charset="0"/>
              </a:rPr>
              <a:t>”: 2,</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EchoTime</a:t>
            </a:r>
            <a:r>
              <a:rPr lang="en-GB" sz="1600" dirty="0" smtClean="0">
                <a:latin typeface="Courier New" panose="02070309020205020404" pitchFamily="49" charset="0"/>
                <a:cs typeface="Courier New" panose="02070309020205020404" pitchFamily="49" charset="0"/>
              </a:rPr>
              <a:t>”: 0.03,</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FlipAngle</a:t>
            </a:r>
            <a:r>
              <a:rPr lang="en-GB" sz="1600" dirty="0" smtClean="0">
                <a:latin typeface="Courier New" panose="02070309020205020404" pitchFamily="49" charset="0"/>
                <a:cs typeface="Courier New" panose="02070309020205020404" pitchFamily="49" charset="0"/>
              </a:rPr>
              <a:t>”: 78,</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SliceTiming</a:t>
            </a:r>
            <a:r>
              <a:rPr lang="en-GB" sz="1600" dirty="0" smtClean="0">
                <a:latin typeface="Courier New" panose="02070309020205020404" pitchFamily="49" charset="0"/>
                <a:cs typeface="Courier New" panose="02070309020205020404" pitchFamily="49" charset="0"/>
              </a:rPr>
              <a:t>”: [0,1.0325,0.06,…],</a:t>
            </a:r>
          </a:p>
          <a:p>
            <a:r>
              <a:rPr lang="en-GB" sz="1600" dirty="0">
                <a:latin typeface="Courier New" panose="02070309020205020404" pitchFamily="49" charset="0"/>
                <a:cs typeface="Courier New" panose="02070309020205020404" pitchFamily="49" charset="0"/>
              </a:rPr>
              <a:t> </a:t>
            </a:r>
            <a:r>
              <a:rPr lang="en-GB" sz="1600" dirty="0" smtClean="0">
                <a:latin typeface="Courier New" panose="02070309020205020404" pitchFamily="49" charset="0"/>
                <a:cs typeface="Courier New" panose="02070309020205020404" pitchFamily="49" charset="0"/>
              </a:rPr>
              <a:t> “</a:t>
            </a:r>
            <a:r>
              <a:rPr lang="en-GB" sz="1600" dirty="0" err="1" smtClean="0">
                <a:latin typeface="Courier New" panose="02070309020205020404" pitchFamily="49" charset="0"/>
                <a:cs typeface="Courier New" panose="02070309020205020404" pitchFamily="49" charset="0"/>
              </a:rPr>
              <a:t>PhaseEncodingDirection</a:t>
            </a:r>
            <a:r>
              <a:rPr lang="en-GB" sz="1600" dirty="0" smtClean="0">
                <a:latin typeface="Courier New" panose="02070309020205020404" pitchFamily="49" charset="0"/>
                <a:cs typeface="Courier New" panose="02070309020205020404" pitchFamily="49" charset="0"/>
              </a:rPr>
              <a:t>”: “j-”</a:t>
            </a:r>
          </a:p>
          <a:p>
            <a:r>
              <a:rPr lang="en-GB" sz="1600" dirty="0">
                <a:latin typeface="Courier New" panose="02070309020205020404" pitchFamily="49" charset="0"/>
                <a:cs typeface="Courier New" panose="02070309020205020404" pitchFamily="49" charset="0"/>
              </a:rPr>
              <a:t>}</a:t>
            </a:r>
          </a:p>
        </p:txBody>
      </p:sp>
      <p:cxnSp>
        <p:nvCxnSpPr>
          <p:cNvPr id="14" name="Straight Connector 13"/>
          <p:cNvCxnSpPr/>
          <p:nvPr/>
        </p:nvCxnSpPr>
        <p:spPr bwMode="auto">
          <a:xfrm>
            <a:off x="4211960" y="3645024"/>
            <a:ext cx="23147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8" idx="0"/>
          </p:cNvCxnSpPr>
          <p:nvPr/>
        </p:nvCxnSpPr>
        <p:spPr bwMode="auto">
          <a:xfrm>
            <a:off x="6526747" y="3645024"/>
            <a:ext cx="0" cy="43204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7107" y="5661248"/>
            <a:ext cx="911397" cy="911397"/>
          </a:xfrm>
          <a:prstGeom prst="rect">
            <a:avLst/>
          </a:prstGeom>
        </p:spPr>
      </p:pic>
    </p:spTree>
    <p:extLst>
      <p:ext uri="{BB962C8B-B14F-4D97-AF65-F5344CB8AC3E}">
        <p14:creationId xmlns:p14="http://schemas.microsoft.com/office/powerpoint/2010/main" val="17960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95" y="1268760"/>
            <a:ext cx="7880898" cy="4900169"/>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399256" y="6237312"/>
            <a:ext cx="8229600" cy="492274"/>
          </a:xfrm>
        </p:spPr>
        <p:txBody>
          <a:bodyPr/>
          <a:lstStyle/>
          <a:p>
            <a:pPr marL="0" indent="0" algn="ctr">
              <a:buNone/>
            </a:pPr>
            <a:r>
              <a:rPr lang="en-GB" sz="1800" dirty="0"/>
              <a:t>User-contributed SPM </a:t>
            </a:r>
            <a:r>
              <a:rPr lang="en-GB" sz="1800" dirty="0" smtClean="0"/>
              <a:t>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8" y="1313673"/>
            <a:ext cx="7748736" cy="4851631"/>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smtClean="0">
                <a:solidFill>
                  <a:srgbClr val="000000"/>
                </a:solidFill>
              </a:rPr>
              <a:t>https://</a:t>
            </a:r>
            <a:r>
              <a:rPr lang="en-GB" b="1" dirty="0">
                <a:solidFill>
                  <a:srgbClr val="000000"/>
                </a:solidFill>
              </a:rPr>
              <a:t>www.fil.ion.ucl.ac.uk/spm/support/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 y="1221551"/>
            <a:ext cx="7524328" cy="5091190"/>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1990062"/>
            <a:ext cx="2667000"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smtClean="0"/>
              <a:t>Ashburner</a:t>
            </a:r>
            <a:endParaRPr lang="en-GB" dirty="0" smtClean="0"/>
          </a:p>
          <a:p>
            <a:pPr eaLnBrk="1" hangingPunct="1">
              <a:buFontTx/>
              <a:buChar char="•"/>
            </a:pPr>
            <a:r>
              <a:rPr lang="en-GB" dirty="0"/>
              <a:t> </a:t>
            </a:r>
            <a:r>
              <a:rPr lang="en-GB" dirty="0" smtClean="0"/>
              <a:t>Yael </a:t>
            </a:r>
            <a:r>
              <a:rPr lang="en-GB" dirty="0" err="1" smtClean="0"/>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a:t>
            </a:r>
            <a:r>
              <a:rPr lang="en-GB" dirty="0" smtClean="0"/>
              <a:t>Brett</a:t>
            </a:r>
          </a:p>
          <a:p>
            <a:pPr eaLnBrk="1" hangingPunct="1">
              <a:buFontTx/>
              <a:buChar char="•"/>
            </a:pPr>
            <a:r>
              <a:rPr lang="en-GB" dirty="0"/>
              <a:t> </a:t>
            </a:r>
            <a:r>
              <a:rPr lang="en-GB" dirty="0" smtClean="0"/>
              <a:t>Mikael </a:t>
            </a:r>
            <a:r>
              <a:rPr lang="en-GB" dirty="0" err="1" smtClean="0"/>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228184" y="1990062"/>
            <a:ext cx="2444765"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George O’Neil</a:t>
            </a:r>
            <a:endParaRPr lang="en-GB" dirty="0" smtClean="0"/>
          </a:p>
          <a:p>
            <a:pPr eaLnBrk="1" hangingPunct="1">
              <a:buFontTx/>
              <a:buChar char="•"/>
            </a:pPr>
            <a:r>
              <a:rPr lang="en-GB" dirty="0"/>
              <a:t> </a:t>
            </a:r>
            <a:r>
              <a:rPr lang="en-GB" dirty="0" smtClean="0"/>
              <a:t>Robert </a:t>
            </a:r>
            <a:r>
              <a:rPr lang="en-GB" dirty="0" err="1" smtClean="0"/>
              <a:t>Oostenveld</a:t>
            </a:r>
            <a:endParaRPr lang="en-GB" dirty="0" smtClean="0"/>
          </a:p>
          <a:p>
            <a:pPr eaLnBrk="1" hangingPunct="1">
              <a:buFontTx/>
              <a:buChar char="•"/>
            </a:pPr>
            <a:r>
              <a:rPr lang="en-GB" dirty="0" smtClean="0"/>
              <a:t> Thomas Parr</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Tim Tierney</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347864" y="1990062"/>
            <a:ext cx="2551271"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a:t> </a:t>
            </a:r>
            <a:r>
              <a:rPr lang="en-GB" dirty="0" err="1" smtClean="0"/>
              <a:t>Amirhossein</a:t>
            </a:r>
            <a:r>
              <a:rPr lang="en-GB" dirty="0" smtClean="0"/>
              <a:t> </a:t>
            </a:r>
            <a:r>
              <a:rPr lang="en-GB" dirty="0" err="1" smtClean="0"/>
              <a:t>Jafarian</a:t>
            </a:r>
            <a:endParaRPr lang="en-GB" dirty="0" smtClean="0"/>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a:t>
            </a:r>
          </a:p>
          <a:p>
            <a:pPr>
              <a:buFontTx/>
              <a:buChar char="•"/>
            </a:pPr>
            <a:r>
              <a:rPr lang="en-GB" dirty="0"/>
              <a:t>Tom </a:t>
            </a:r>
            <a:r>
              <a:rPr lang="en-GB" dirty="0" smtClean="0"/>
              <a:t>Nichols</a:t>
            </a:r>
            <a:r>
              <a:rPr lang="en-GB" dirty="0" smtClean="0"/>
              <a:t> </a:t>
            </a:r>
            <a:endParaRPr lang="en-GB" dirty="0"/>
          </a:p>
        </p:txBody>
      </p:sp>
    </p:spTree>
    <p:extLst>
      <p:ext uri="{BB962C8B-B14F-4D97-AF65-F5344CB8AC3E}">
        <p14:creationId xmlns:p14="http://schemas.microsoft.com/office/powerpoint/2010/main" val="3499698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panose="02040503050406030204" pitchFamily="18" charset="0"/>
                            </a:rPr>
                          </m:ctrlPr>
                        </m:fPr>
                        <m:num>
                          <m:sSup>
                            <m:sSupPr>
                              <m:ctrlPr>
                                <a:rPr lang="en-GB" sz="2000" i="1">
                                  <a:solidFill>
                                    <a:srgbClr val="000000"/>
                                  </a:solidFill>
                                  <a:latin typeface="Cambria Math" panose="02040503050406030204" pitchFamily="18" charset="0"/>
                                </a:rPr>
                              </m:ctrlPr>
                            </m:sSupPr>
                            <m:e>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panose="02040503050406030204" pitchFamily="18" charset="0"/>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panose="02040503050406030204" pitchFamily="18" charset="0"/>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panose="02040503050406030204" pitchFamily="18" charset="0"/>
                            </a:rPr>
                          </m:ctrlPr>
                        </m:sSupPr>
                        <m:e>
                          <m:d>
                            <m:dPr>
                              <m:ctrlPr>
                                <a:rPr lang="en-GB" sz="2000" i="1" dirty="0">
                                  <a:solidFill>
                                    <a:srgbClr val="000000"/>
                                  </a:solidFill>
                                  <a:latin typeface="Cambria Math" panose="02040503050406030204" pitchFamily="18" charset="0"/>
                                </a:rPr>
                              </m:ctrlPr>
                            </m:dPr>
                            <m:e>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panose="02040503050406030204" pitchFamily="18" charset="0"/>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6638"/>
            <a:ext cx="8229600" cy="792162"/>
          </a:xfrm>
        </p:spPr>
        <p:txBody>
          <a:bodyPr/>
          <a:lstStyle/>
          <a:p>
            <a:r>
              <a:rPr lang="en-GB" b="1" dirty="0" smtClean="0"/>
              <a:t>Cortical Bone Mapping (CBM)</a:t>
            </a:r>
            <a:endParaRPr lang="en-GB"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564904"/>
            <a:ext cx="7948253" cy="2592288"/>
          </a:xfrm>
        </p:spPr>
      </p:pic>
      <p:sp>
        <p:nvSpPr>
          <p:cNvPr id="9" name="Rectangle 8"/>
          <p:cNvSpPr/>
          <p:nvPr/>
        </p:nvSpPr>
        <p:spPr>
          <a:xfrm>
            <a:off x="423156" y="5877272"/>
            <a:ext cx="8397316" cy="646331"/>
          </a:xfrm>
          <a:prstGeom prst="rect">
            <a:avLst/>
          </a:prstGeom>
        </p:spPr>
        <p:txBody>
          <a:bodyPr wrap="square">
            <a:spAutoFit/>
          </a:bodyPr>
          <a:lstStyle/>
          <a:p>
            <a:r>
              <a:rPr lang="en-US" i="1" dirty="0"/>
              <a:t>Quantitative 3D analysis of bone in hip osteoarthritis using clinical computed </a:t>
            </a:r>
            <a:r>
              <a:rPr lang="en-US" i="1" dirty="0" smtClean="0"/>
              <a:t>tomography</a:t>
            </a:r>
            <a:r>
              <a:rPr lang="en-US" dirty="0" smtClean="0"/>
              <a:t>, </a:t>
            </a:r>
            <a:r>
              <a:rPr lang="en-GB" dirty="0"/>
              <a:t>Tom </a:t>
            </a:r>
            <a:r>
              <a:rPr lang="en-GB" dirty="0" smtClean="0"/>
              <a:t>Turmezei et al, European Radiology, 2016.</a:t>
            </a:r>
            <a:endParaRPr lang="en-US" dirty="0"/>
          </a:p>
        </p:txBody>
      </p:sp>
    </p:spTree>
    <p:extLst>
      <p:ext uri="{BB962C8B-B14F-4D97-AF65-F5344CB8AC3E}">
        <p14:creationId xmlns:p14="http://schemas.microsoft.com/office/powerpoint/2010/main" val="2256800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16345</TotalTime>
  <Words>960</Words>
  <Application>Microsoft Office PowerPoint</Application>
  <PresentationFormat>On-screen Show (4:3)</PresentationFormat>
  <Paragraphs>181</Paragraphs>
  <Slides>23</Slides>
  <Notes>15</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Unicode MS</vt:lpstr>
      <vt:lpstr>Calibri</vt:lpstr>
      <vt:lpstr>Cambria Math</vt:lpstr>
      <vt:lpstr>Courier New</vt:lpstr>
      <vt:lpstr>Times New Roman</vt:lpstr>
      <vt:lpstr>Wingdings</vt:lpstr>
      <vt:lpstr>Default Design</vt:lpstr>
      <vt:lpstr>Photo Editor Photo</vt:lpstr>
      <vt:lpstr>Statistical Parametric Mapping for fMRI / MRI / VBM</vt:lpstr>
      <vt:lpstr>Statistical Parametric Mapping</vt:lpstr>
      <vt:lpstr>From PET analyses using ROIs…</vt:lpstr>
      <vt:lpstr>…to the very first SPM{t}</vt:lpstr>
      <vt:lpstr>PowerPoint Presentation</vt:lpstr>
      <vt:lpstr>PowerPoint Presentation</vt:lpstr>
      <vt:lpstr>PowerPoint Presentation</vt:lpstr>
      <vt:lpstr>Cortical Bone Mapping (CBM)</vt:lpstr>
      <vt:lpstr>Voxel-Based Morphometry (VBM)</vt:lpstr>
      <vt:lpstr>PowerPoint Presentation</vt:lpstr>
      <vt:lpstr>SPM Software</vt:lpstr>
      <vt:lpstr>Software: SPM12</vt:lpstr>
      <vt:lpstr>Data File Formats</vt:lpstr>
      <vt:lpstr>Brain Imaging Data Structure (BIDS)</vt:lpstr>
      <vt:lpstr>Brain Imaging Data Structure (BIDS)</vt:lpstr>
      <vt:lpstr>Brain Imaging Data Structure (BIDS)</vt:lpstr>
      <vt:lpstr>Brain Imaging Data Structure (BIDS)</vt:lpstr>
      <vt:lpstr>Brain Imaging Data Structure (BIDS)</vt:lpstr>
      <vt:lpstr>SPM Documentation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Guillaume Flandin</cp:lastModifiedBy>
  <cp:revision>99</cp:revision>
  <dcterms:created xsi:type="dcterms:W3CDTF">2012-10-16T16:46:05Z</dcterms:created>
  <dcterms:modified xsi:type="dcterms:W3CDTF">2020-10-17T14:47:32Z</dcterms:modified>
</cp:coreProperties>
</file>