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6" r:id="rId2"/>
  </p:sldMasterIdLst>
  <p:notesMasterIdLst>
    <p:notesMasterId r:id="rId50"/>
  </p:notesMasterIdLst>
  <p:sldIdLst>
    <p:sldId id="256" r:id="rId3"/>
    <p:sldId id="257" r:id="rId4"/>
    <p:sldId id="258" r:id="rId5"/>
    <p:sldId id="259" r:id="rId6"/>
    <p:sldId id="262" r:id="rId7"/>
    <p:sldId id="260" r:id="rId8"/>
    <p:sldId id="281" r:id="rId9"/>
    <p:sldId id="283" r:id="rId10"/>
    <p:sldId id="282" r:id="rId11"/>
    <p:sldId id="266" r:id="rId12"/>
    <p:sldId id="265" r:id="rId13"/>
    <p:sldId id="264" r:id="rId14"/>
    <p:sldId id="284" r:id="rId15"/>
    <p:sldId id="263" r:id="rId16"/>
    <p:sldId id="267" r:id="rId17"/>
    <p:sldId id="268" r:id="rId18"/>
    <p:sldId id="269" r:id="rId19"/>
    <p:sldId id="294" r:id="rId20"/>
    <p:sldId id="270" r:id="rId21"/>
    <p:sldId id="287" r:id="rId22"/>
    <p:sldId id="288" r:id="rId23"/>
    <p:sldId id="289" r:id="rId24"/>
    <p:sldId id="290" r:id="rId25"/>
    <p:sldId id="272" r:id="rId26"/>
    <p:sldId id="271" r:id="rId27"/>
    <p:sldId id="298" r:id="rId28"/>
    <p:sldId id="279" r:id="rId29"/>
    <p:sldId id="286" r:id="rId30"/>
    <p:sldId id="301" r:id="rId31"/>
    <p:sldId id="297" r:id="rId32"/>
    <p:sldId id="302" r:id="rId33"/>
    <p:sldId id="300" r:id="rId34"/>
    <p:sldId id="273" r:id="rId35"/>
    <p:sldId id="274" r:id="rId36"/>
    <p:sldId id="275" r:id="rId37"/>
    <p:sldId id="276" r:id="rId38"/>
    <p:sldId id="292" r:id="rId39"/>
    <p:sldId id="293" r:id="rId40"/>
    <p:sldId id="277" r:id="rId41"/>
    <p:sldId id="278" r:id="rId42"/>
    <p:sldId id="291" r:id="rId43"/>
    <p:sldId id="295" r:id="rId44"/>
    <p:sldId id="280" r:id="rId45"/>
    <p:sldId id="299" r:id="rId46"/>
    <p:sldId id="261" r:id="rId47"/>
    <p:sldId id="296" r:id="rId48"/>
    <p:sldId id="2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D7AEE-68D5-1189-0FAB-F6C96BA19DC4}" v="4" dt="2022-05-10T16:56:59.073"/>
    <p1510:client id="{310C7086-62F8-9AD8-1606-3AA65CAFA601}" v="626" dt="2022-05-05T15:42:02.427"/>
    <p1510:client id="{B3495F78-003B-7015-9A03-9E0EA9ADA92A}" v="13" dt="2022-05-10T17:10:23.528"/>
    <p1510:client id="{F09011FD-29A6-42DA-837F-52223D50CB73}" v="54" dt="2022-05-10T07:54:48.999"/>
    <p1510:client id="{F3F4AD02-E162-CAE2-405A-2F0E91C9CFA7}" v="6" dt="2022-05-09T14:47:39.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50396" autoAdjust="0"/>
  </p:normalViewPr>
  <p:slideViewPr>
    <p:cSldViewPr snapToGrid="0">
      <p:cViewPr varScale="1">
        <p:scale>
          <a:sx n="55" d="100"/>
          <a:sy n="55" d="100"/>
        </p:scale>
        <p:origin x="156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himi Hnazaee, Mansoureh" userId="S::skgtfah@ucl.ac.uk::ac4a98c9-2f47-4fce-8215-2e64244374a7" providerId="AD" clId="Web-{072D7AEE-68D5-1189-0FAB-F6C96BA19DC4}"/>
    <pc:docChg chg="modSld">
      <pc:chgData name="Fahimi Hnazaee, Mansoureh" userId="S::skgtfah@ucl.ac.uk::ac4a98c9-2f47-4fce-8215-2e64244374a7" providerId="AD" clId="Web-{072D7AEE-68D5-1189-0FAB-F6C96BA19DC4}" dt="2022-05-10T16:56:59.073" v="3" actId="20577"/>
      <pc:docMkLst>
        <pc:docMk/>
      </pc:docMkLst>
      <pc:sldChg chg="modSp">
        <pc:chgData name="Fahimi Hnazaee, Mansoureh" userId="S::skgtfah@ucl.ac.uk::ac4a98c9-2f47-4fce-8215-2e64244374a7" providerId="AD" clId="Web-{072D7AEE-68D5-1189-0FAB-F6C96BA19DC4}" dt="2022-05-10T16:56:59.073" v="3" actId="20577"/>
        <pc:sldMkLst>
          <pc:docMk/>
          <pc:sldMk cId="2580211686" sldId="263"/>
        </pc:sldMkLst>
        <pc:spChg chg="mod">
          <ac:chgData name="Fahimi Hnazaee, Mansoureh" userId="S::skgtfah@ucl.ac.uk::ac4a98c9-2f47-4fce-8215-2e64244374a7" providerId="AD" clId="Web-{072D7AEE-68D5-1189-0FAB-F6C96BA19DC4}" dt="2022-05-10T16:56:59.073" v="3" actId="20577"/>
          <ac:spMkLst>
            <pc:docMk/>
            <pc:sldMk cId="2580211686" sldId="263"/>
            <ac:spMk id="3" creationId="{00000000-0000-0000-0000-000000000000}"/>
          </ac:spMkLst>
        </pc:spChg>
      </pc:sldChg>
    </pc:docChg>
  </pc:docChgLst>
  <pc:docChgLst>
    <pc:chgData name="Fahimi Hnazaee, Mansoureh" userId="S::skgtfah@ucl.ac.uk::ac4a98c9-2f47-4fce-8215-2e64244374a7" providerId="AD" clId="Web-{B3495F78-003B-7015-9A03-9E0EA9ADA92A}"/>
    <pc:docChg chg="modSld">
      <pc:chgData name="Fahimi Hnazaee, Mansoureh" userId="S::skgtfah@ucl.ac.uk::ac4a98c9-2f47-4fce-8215-2e64244374a7" providerId="AD" clId="Web-{B3495F78-003B-7015-9A03-9E0EA9ADA92A}" dt="2022-05-10T17:10:23.528" v="8" actId="1076"/>
      <pc:docMkLst>
        <pc:docMk/>
      </pc:docMkLst>
      <pc:sldChg chg="modSp">
        <pc:chgData name="Fahimi Hnazaee, Mansoureh" userId="S::skgtfah@ucl.ac.uk::ac4a98c9-2f47-4fce-8215-2e64244374a7" providerId="AD" clId="Web-{B3495F78-003B-7015-9A03-9E0EA9ADA92A}" dt="2022-05-10T17:09:31.417" v="0" actId="20577"/>
        <pc:sldMkLst>
          <pc:docMk/>
          <pc:sldMk cId="2597613031" sldId="269"/>
        </pc:sldMkLst>
        <pc:spChg chg="mod">
          <ac:chgData name="Fahimi Hnazaee, Mansoureh" userId="S::skgtfah@ucl.ac.uk::ac4a98c9-2f47-4fce-8215-2e64244374a7" providerId="AD" clId="Web-{B3495F78-003B-7015-9A03-9E0EA9ADA92A}" dt="2022-05-10T17:09:31.417" v="0" actId="20577"/>
          <ac:spMkLst>
            <pc:docMk/>
            <pc:sldMk cId="2597613031" sldId="269"/>
            <ac:spMk id="7" creationId="{72E3957C-B732-483D-94E6-7FEFF680E2D9}"/>
          </ac:spMkLst>
        </pc:spChg>
      </pc:sldChg>
      <pc:sldChg chg="modSp">
        <pc:chgData name="Fahimi Hnazaee, Mansoureh" userId="S::skgtfah@ucl.ac.uk::ac4a98c9-2f47-4fce-8215-2e64244374a7" providerId="AD" clId="Web-{B3495F78-003B-7015-9A03-9E0EA9ADA92A}" dt="2022-05-10T17:09:37.558" v="1" actId="20577"/>
        <pc:sldMkLst>
          <pc:docMk/>
          <pc:sldMk cId="388630900" sldId="270"/>
        </pc:sldMkLst>
        <pc:spChg chg="mod">
          <ac:chgData name="Fahimi Hnazaee, Mansoureh" userId="S::skgtfah@ucl.ac.uk::ac4a98c9-2f47-4fce-8215-2e64244374a7" providerId="AD" clId="Web-{B3495F78-003B-7015-9A03-9E0EA9ADA92A}" dt="2022-05-10T17:09:37.558" v="1" actId="20577"/>
          <ac:spMkLst>
            <pc:docMk/>
            <pc:sldMk cId="388630900" sldId="270"/>
            <ac:spMk id="8" creationId="{6BC1FE79-4E60-4543-A2D2-9C72C7B8EA44}"/>
          </ac:spMkLst>
        </pc:spChg>
      </pc:sldChg>
      <pc:sldChg chg="modSp">
        <pc:chgData name="Fahimi Hnazaee, Mansoureh" userId="S::skgtfah@ucl.ac.uk::ac4a98c9-2f47-4fce-8215-2e64244374a7" providerId="AD" clId="Web-{B3495F78-003B-7015-9A03-9E0EA9ADA92A}" dt="2022-05-10T17:10:05.293" v="5" actId="1076"/>
        <pc:sldMkLst>
          <pc:docMk/>
          <pc:sldMk cId="2174872735" sldId="290"/>
        </pc:sldMkLst>
        <pc:spChg chg="mod">
          <ac:chgData name="Fahimi Hnazaee, Mansoureh" userId="S::skgtfah@ucl.ac.uk::ac4a98c9-2f47-4fce-8215-2e64244374a7" providerId="AD" clId="Web-{B3495F78-003B-7015-9A03-9E0EA9ADA92A}" dt="2022-05-10T17:10:05.293" v="5" actId="1076"/>
          <ac:spMkLst>
            <pc:docMk/>
            <pc:sldMk cId="2174872735" sldId="290"/>
            <ac:spMk id="8" creationId="{8148529D-C250-524C-9CB1-C53EA4B4C2D5}"/>
          </ac:spMkLst>
        </pc:spChg>
        <pc:picChg chg="mod">
          <ac:chgData name="Fahimi Hnazaee, Mansoureh" userId="S::skgtfah@ucl.ac.uk::ac4a98c9-2f47-4fce-8215-2e64244374a7" providerId="AD" clId="Web-{B3495F78-003B-7015-9A03-9E0EA9ADA92A}" dt="2022-05-10T17:09:52.574" v="3" actId="1076"/>
          <ac:picMkLst>
            <pc:docMk/>
            <pc:sldMk cId="2174872735" sldId="290"/>
            <ac:picMk id="6" creationId="{47C84242-E938-5C5D-AA8A-C25773986BB5}"/>
          </ac:picMkLst>
        </pc:picChg>
      </pc:sldChg>
      <pc:sldChg chg="modSp">
        <pc:chgData name="Fahimi Hnazaee, Mansoureh" userId="S::skgtfah@ucl.ac.uk::ac4a98c9-2f47-4fce-8215-2e64244374a7" providerId="AD" clId="Web-{B3495F78-003B-7015-9A03-9E0EA9ADA92A}" dt="2022-05-10T17:10:23.528" v="8" actId="1076"/>
        <pc:sldMkLst>
          <pc:docMk/>
          <pc:sldMk cId="1503062571" sldId="298"/>
        </pc:sldMkLst>
        <pc:spChg chg="mod">
          <ac:chgData name="Fahimi Hnazaee, Mansoureh" userId="S::skgtfah@ucl.ac.uk::ac4a98c9-2f47-4fce-8215-2e64244374a7" providerId="AD" clId="Web-{B3495F78-003B-7015-9A03-9E0EA9ADA92A}" dt="2022-05-10T17:10:18.590" v="6" actId="1076"/>
          <ac:spMkLst>
            <pc:docMk/>
            <pc:sldMk cId="1503062571" sldId="298"/>
            <ac:spMk id="10" creationId="{C49139B4-8514-4158-A3C7-0C9FC2C0B220}"/>
          </ac:spMkLst>
        </pc:spChg>
        <pc:spChg chg="mod">
          <ac:chgData name="Fahimi Hnazaee, Mansoureh" userId="S::skgtfah@ucl.ac.uk::ac4a98c9-2f47-4fce-8215-2e64244374a7" providerId="AD" clId="Web-{B3495F78-003B-7015-9A03-9E0EA9ADA92A}" dt="2022-05-10T17:10:21.121" v="7" actId="1076"/>
          <ac:spMkLst>
            <pc:docMk/>
            <pc:sldMk cId="1503062571" sldId="298"/>
            <ac:spMk id="11" creationId="{04C9A8FC-0E60-47BC-9D17-F5BF50FEBEA4}"/>
          </ac:spMkLst>
        </pc:spChg>
        <pc:spChg chg="mod">
          <ac:chgData name="Fahimi Hnazaee, Mansoureh" userId="S::skgtfah@ucl.ac.uk::ac4a98c9-2f47-4fce-8215-2e64244374a7" providerId="AD" clId="Web-{B3495F78-003B-7015-9A03-9E0EA9ADA92A}" dt="2022-05-10T17:10:23.528" v="8" actId="1076"/>
          <ac:spMkLst>
            <pc:docMk/>
            <pc:sldMk cId="1503062571" sldId="298"/>
            <ac:spMk id="12" creationId="{ABF4379C-D393-426B-9A75-1E2030E96831}"/>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4E688-629D-49F4-B784-E8FB0F6B72B8}" type="datetimeFigureOut">
              <a:rPr lang="en-GB" smtClean="0"/>
              <a:t>10/05/2022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AB7AC-52D7-4CD5-B050-B731CF1661A6}" type="slidenum">
              <a:rPr lang="en-GB" smtClean="0"/>
              <a:t>‹#›</a:t>
            </a:fld>
            <a:endParaRPr lang="en-GB"/>
          </a:p>
        </p:txBody>
      </p:sp>
    </p:spTree>
    <p:extLst>
      <p:ext uri="{BB962C8B-B14F-4D97-AF65-F5344CB8AC3E}">
        <p14:creationId xmlns:p14="http://schemas.microsoft.com/office/powerpoint/2010/main" val="27473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sciencedirect.com/science/article/pii/S1053811921011058#bib0048" TargetMode="External"/><Relationship Id="rId3" Type="http://schemas.openxmlformats.org/officeDocument/2006/relationships/hyperlink" Target="https://www.sciencedirect.com/science/article/pii/S1053811921011058#bib0014" TargetMode="External"/><Relationship Id="rId7" Type="http://schemas.openxmlformats.org/officeDocument/2006/relationships/hyperlink" Target="https://www.sciencedirect.com/science/article/pii/S1053811921011058#bib001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sciencedirect.com/science/article/pii/S1053811921011058#bib0096" TargetMode="External"/><Relationship Id="rId5" Type="http://schemas.openxmlformats.org/officeDocument/2006/relationships/hyperlink" Target="https://www.sciencedirect.com/science/article/pii/S1053811921011058#bib0086" TargetMode="External"/><Relationship Id="rId10" Type="http://schemas.openxmlformats.org/officeDocument/2006/relationships/hyperlink" Target="https://www.sciencedirect.com/science/article/pii/S1053811921011058#bib0012" TargetMode="External"/><Relationship Id="rId4" Type="http://schemas.openxmlformats.org/officeDocument/2006/relationships/hyperlink" Target="https://www.sciencedirect.com/science/article/pii/S1053811921011058#bib0013" TargetMode="External"/><Relationship Id="rId9" Type="http://schemas.openxmlformats.org/officeDocument/2006/relationships/hyperlink" Target="https://www.sciencedirect.com/science/article/pii/S1053811921011058#bib004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science/article/pii/S1053811921011058#bib009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Action potentials are:</a:t>
            </a:r>
          </a:p>
          <a:p>
            <a:pPr lvl="1">
              <a:spcBef>
                <a:spcPts val="1000"/>
              </a:spcBef>
              <a:buChar char="•"/>
            </a:pPr>
            <a:r>
              <a:rPr lang="en-US" dirty="0"/>
              <a:t>Biphasic</a:t>
            </a:r>
          </a:p>
          <a:p>
            <a:pPr lvl="1">
              <a:spcBef>
                <a:spcPts val="1000"/>
              </a:spcBef>
              <a:buChar char="•"/>
            </a:pPr>
            <a:r>
              <a:rPr lang="en-US" dirty="0"/>
              <a:t>Brief</a:t>
            </a:r>
          </a:p>
          <a:p>
            <a:pPr marL="228600" lvl="1">
              <a:spcBef>
                <a:spcPts val="1000"/>
              </a:spcBef>
            </a:pPr>
            <a:endParaRPr lang="en-US" dirty="0"/>
          </a:p>
          <a:p>
            <a:pPr>
              <a:spcBef>
                <a:spcPts val="1000"/>
              </a:spcBef>
            </a:pPr>
            <a:r>
              <a:rPr lang="en-US" dirty="0"/>
              <a:t>Postsynaptic potentials (PSPs) are:</a:t>
            </a:r>
          </a:p>
          <a:p>
            <a:pPr lvl="1">
              <a:spcBef>
                <a:spcPts val="1000"/>
              </a:spcBef>
              <a:buChar char="•"/>
            </a:pPr>
            <a:r>
              <a:rPr lang="en-US" dirty="0"/>
              <a:t>Monophasic</a:t>
            </a:r>
          </a:p>
          <a:p>
            <a:pPr lvl="1">
              <a:spcBef>
                <a:spcPts val="1000"/>
              </a:spcBef>
              <a:buChar char="•"/>
            </a:pPr>
            <a:r>
              <a:rPr lang="en-US" dirty="0"/>
              <a:t>Sustained</a:t>
            </a:r>
          </a:p>
          <a:p>
            <a:pPr lvl="1">
              <a:spcBef>
                <a:spcPts val="1000"/>
              </a:spcBef>
              <a:buChar char="•"/>
            </a:pPr>
            <a:endParaRPr lang="en-US" dirty="0"/>
          </a:p>
          <a:p>
            <a:pPr marL="285750" indent="-285750">
              <a:spcBef>
                <a:spcPts val="1000"/>
              </a:spcBef>
              <a:buFont typeface="Arial"/>
              <a:buChar char="•"/>
            </a:pPr>
            <a:r>
              <a:rPr lang="en-US" dirty="0"/>
              <a:t>EEG reflects summation of synchronous PSPs across a neuronal population</a:t>
            </a:r>
            <a:endParaRPr lang="en-US" dirty="0">
              <a:cs typeface="Calibri" panose="020F0502020204030204"/>
            </a:endParaRPr>
          </a:p>
          <a:p>
            <a:pPr marL="285750" indent="-285750">
              <a:spcBef>
                <a:spcPts val="1000"/>
              </a:spcBef>
              <a:buFont typeface="Arial"/>
              <a:buChar char="•"/>
            </a:pPr>
            <a:endParaRPr lang="en-US" dirty="0">
              <a:cs typeface="Calibri" panose="020F0502020204030204"/>
            </a:endParaRPr>
          </a:p>
          <a:p>
            <a:r>
              <a:rPr lang="en-US" dirty="0"/>
              <a:t>Action potentials (APs) are unlikely to contribute to the M/EEG signal.</a:t>
            </a:r>
            <a:endParaRPr lang="en-US" dirty="0">
              <a:cs typeface="Calibri" panose="020F0502020204030204"/>
            </a:endParaRPr>
          </a:p>
          <a:p>
            <a:pPr marL="285750" indent="-285750">
              <a:buFont typeface="Arial,Sans-Serif"/>
              <a:buChar char="•"/>
            </a:pPr>
            <a:r>
              <a:rPr lang="en-US" dirty="0"/>
              <a:t>APs produce electric </a:t>
            </a:r>
            <a:r>
              <a:rPr lang="en-US" dirty="0" err="1"/>
              <a:t>quadropoles</a:t>
            </a:r>
            <a:r>
              <a:rPr lang="en-US" dirty="0"/>
              <a:t>, which their intensity decline steeply with distance (1/r3). Postsynaptic currents are dipolar, which drop off as 1/r2. </a:t>
            </a:r>
          </a:p>
          <a:p>
            <a:pPr marL="285750" indent="-285750">
              <a:buFont typeface="Arial,Sans-Serif"/>
              <a:buChar char="•"/>
            </a:pPr>
            <a:endParaRPr lang="en-US" dirty="0"/>
          </a:p>
          <a:p>
            <a:pPr marL="285750" indent="-285750">
              <a:buFont typeface="Arial,Sans-Serif"/>
              <a:buChar char="•"/>
            </a:pPr>
            <a:r>
              <a:rPr lang="en-US" dirty="0"/>
              <a:t>APs have a short duration. Would need to be highly </a:t>
            </a:r>
            <a:r>
              <a:rPr lang="en-US" dirty="0" err="1"/>
              <a:t>synchronised</a:t>
            </a:r>
            <a:r>
              <a:rPr lang="en-US" dirty="0"/>
              <a:t> to be measurable.</a:t>
            </a:r>
          </a:p>
          <a:p>
            <a:pPr marL="285750" indent="-285750">
              <a:buFont typeface="Arial,Sans-Serif"/>
              <a:buChar char="•"/>
            </a:pPr>
            <a:endParaRPr lang="en-US" dirty="0"/>
          </a:p>
          <a:p>
            <a:pPr marL="285750" indent="-285750">
              <a:buFont typeface="Arial,Sans-Serif"/>
              <a:buChar char="•"/>
            </a:pPr>
            <a:r>
              <a:rPr lang="en-US" dirty="0"/>
              <a:t>The bi-phasic nature of the </a:t>
            </a:r>
            <a:r>
              <a:rPr lang="en-US" dirty="0" err="1"/>
              <a:t>depolarising</a:t>
            </a:r>
            <a:r>
              <a:rPr lang="en-US" dirty="0"/>
              <a:t> and </a:t>
            </a:r>
            <a:r>
              <a:rPr lang="en-US" dirty="0" err="1"/>
              <a:t>repolarising</a:t>
            </a:r>
            <a:r>
              <a:rPr lang="en-US" dirty="0"/>
              <a:t> currents might result in mean field cancellation.</a:t>
            </a:r>
          </a:p>
          <a:p>
            <a:endParaRPr lang="en-US" dirty="0">
              <a:cs typeface="Calibri" panose="020F0502020204030204"/>
            </a:endParaRPr>
          </a:p>
          <a:p>
            <a:pPr>
              <a:spcBef>
                <a:spcPts val="1000"/>
              </a:spcBef>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45AB7AC-52D7-4CD5-B050-B731CF1661A6}" type="slidenum">
              <a:rPr lang="en-GB" smtClean="0"/>
              <a:t>7</a:t>
            </a:fld>
            <a:endParaRPr lang="en-GB"/>
          </a:p>
        </p:txBody>
      </p:sp>
    </p:spTree>
    <p:extLst>
      <p:ext uri="{BB962C8B-B14F-4D97-AF65-F5344CB8AC3E}">
        <p14:creationId xmlns:p14="http://schemas.microsoft.com/office/powerpoint/2010/main" val="405378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1. Interference from sources outside the shielded room</a:t>
            </a:r>
          </a:p>
          <a:p>
            <a:pPr lvl="1"/>
            <a:r>
              <a:rPr lang="en-GB" sz="1200" b="0" i="0" kern="1200" dirty="0">
                <a:solidFill>
                  <a:schemeClr val="tx1"/>
                </a:solidFill>
                <a:effectLst/>
                <a:latin typeface="+mn-lt"/>
                <a:ea typeface="+mn-ea"/>
                <a:cs typeface="+mn-cs"/>
              </a:rPr>
              <a:t>Large moving magnetized objects such as elevators, vehicles, metal doors</a:t>
            </a:r>
          </a:p>
          <a:p>
            <a:pPr lvl="1"/>
            <a:r>
              <a:rPr lang="en-GB" sz="1200" b="0" i="0" kern="1200" dirty="0">
                <a:solidFill>
                  <a:schemeClr val="tx1"/>
                </a:solidFill>
                <a:effectLst/>
                <a:latin typeface="+mn-lt"/>
                <a:ea typeface="+mn-ea"/>
                <a:cs typeface="+mn-cs"/>
              </a:rPr>
              <a:t>Frequent transportation of patients on gurneys or equipment on carts</a:t>
            </a:r>
          </a:p>
          <a:p>
            <a:pPr lvl="1"/>
            <a:r>
              <a:rPr lang="en-GB" sz="1200" b="0" i="0" kern="1200" dirty="0">
                <a:solidFill>
                  <a:schemeClr val="tx1"/>
                </a:solidFill>
                <a:effectLst/>
                <a:latin typeface="+mn-lt"/>
                <a:ea typeface="+mn-ea"/>
                <a:cs typeface="+mn-cs"/>
              </a:rPr>
              <a:t>Motors and power lines</a:t>
            </a:r>
          </a:p>
          <a:p>
            <a:pPr lvl="1"/>
            <a:r>
              <a:rPr lang="en-GB" sz="1200" b="0" i="0" kern="1200" dirty="0">
                <a:solidFill>
                  <a:schemeClr val="tx1"/>
                </a:solidFill>
                <a:effectLst/>
                <a:latin typeface="+mn-lt"/>
                <a:ea typeface="+mn-ea"/>
                <a:cs typeface="+mn-cs"/>
              </a:rPr>
              <a:t>Construction activities</a:t>
            </a:r>
          </a:p>
          <a:p>
            <a:r>
              <a:rPr lang="en-GB" sz="1200" b="0" i="0" kern="1200" dirty="0">
                <a:solidFill>
                  <a:schemeClr val="tx1"/>
                </a:solidFill>
                <a:effectLst/>
                <a:latin typeface="+mn-lt"/>
                <a:ea typeface="+mn-ea"/>
                <a:cs typeface="+mn-cs"/>
              </a:rPr>
              <a:t>2. Noise sources inside the shielded room</a:t>
            </a:r>
          </a:p>
          <a:p>
            <a:pPr lvl="1"/>
            <a:r>
              <a:rPr lang="en-GB" sz="1200" b="0" i="0" kern="1200" dirty="0">
                <a:solidFill>
                  <a:schemeClr val="tx1"/>
                </a:solidFill>
                <a:effectLst/>
                <a:latin typeface="+mn-lt"/>
                <a:ea typeface="+mn-ea"/>
                <a:cs typeface="+mn-cs"/>
              </a:rPr>
              <a:t>Other people (parent, nurse, neuropsychologist)</a:t>
            </a:r>
          </a:p>
          <a:p>
            <a:pPr lvl="1"/>
            <a:r>
              <a:rPr lang="en-GB" sz="1200" b="0" i="0" kern="1200" dirty="0">
                <a:solidFill>
                  <a:schemeClr val="tx1"/>
                </a:solidFill>
                <a:effectLst/>
                <a:latin typeface="+mn-lt"/>
                <a:ea typeface="+mn-ea"/>
                <a:cs typeface="+mn-cs"/>
              </a:rPr>
              <a:t>Devices (projectors, cameras, stimulators, EEG cables)</a:t>
            </a:r>
          </a:p>
          <a:p>
            <a:r>
              <a:rPr lang="en-GB" sz="1200" b="0" i="0" kern="1200" dirty="0">
                <a:solidFill>
                  <a:schemeClr val="tx1"/>
                </a:solidFill>
                <a:effectLst/>
                <a:latin typeface="+mn-lt"/>
                <a:ea typeface="+mn-ea"/>
                <a:cs typeface="+mn-cs"/>
              </a:rPr>
              <a:t>3. Physiologic or </a:t>
            </a:r>
            <a:r>
              <a:rPr lang="en-GB" sz="1200" b="0" i="0" kern="1200" dirty="0" err="1">
                <a:solidFill>
                  <a:schemeClr val="tx1"/>
                </a:solidFill>
                <a:effectLst/>
                <a:latin typeface="+mn-lt"/>
                <a:ea typeface="+mn-ea"/>
                <a:cs typeface="+mn-cs"/>
              </a:rPr>
              <a:t>nonphysiologic</a:t>
            </a:r>
            <a:r>
              <a:rPr lang="en-GB" sz="1200" b="0" i="0" kern="1200" dirty="0">
                <a:solidFill>
                  <a:schemeClr val="tx1"/>
                </a:solidFill>
                <a:effectLst/>
                <a:latin typeface="+mn-lt"/>
                <a:ea typeface="+mn-ea"/>
                <a:cs typeface="+mn-cs"/>
              </a:rPr>
              <a:t> sources inside the patient</a:t>
            </a:r>
          </a:p>
          <a:p>
            <a:pPr lvl="1"/>
            <a:r>
              <a:rPr lang="en-GB" sz="1200" b="0" i="0" kern="1200" dirty="0" err="1">
                <a:solidFill>
                  <a:schemeClr val="tx1"/>
                </a:solidFill>
                <a:effectLst/>
                <a:latin typeface="+mn-lt"/>
                <a:ea typeface="+mn-ea"/>
                <a:cs typeface="+mn-cs"/>
              </a:rPr>
              <a:t>Electyrocardiogram</a:t>
            </a:r>
            <a:endParaRPr lang="en-GB" sz="1200" b="0" i="0" kern="1200" dirty="0">
              <a:solidFill>
                <a:schemeClr val="tx1"/>
              </a:solidFill>
              <a:effectLst/>
              <a:latin typeface="+mn-lt"/>
              <a:ea typeface="+mn-ea"/>
              <a:cs typeface="+mn-cs"/>
            </a:endParaRPr>
          </a:p>
          <a:p>
            <a:pPr lvl="1"/>
            <a:r>
              <a:rPr lang="en-GB" sz="1200" b="0" i="0" kern="1200" dirty="0">
                <a:solidFill>
                  <a:schemeClr val="tx1"/>
                </a:solidFill>
                <a:effectLst/>
                <a:latin typeface="+mn-lt"/>
                <a:ea typeface="+mn-ea"/>
                <a:cs typeface="+mn-cs"/>
              </a:rPr>
              <a:t>Orthodontia, other dental materials</a:t>
            </a:r>
          </a:p>
          <a:p>
            <a:pPr lvl="1"/>
            <a:r>
              <a:rPr lang="en-GB" sz="1200" b="0" i="0" kern="1200" dirty="0">
                <a:solidFill>
                  <a:schemeClr val="tx1"/>
                </a:solidFill>
                <a:effectLst/>
                <a:latin typeface="+mn-lt"/>
                <a:ea typeface="+mn-ea"/>
                <a:cs typeface="+mn-cs"/>
              </a:rPr>
              <a:t>Implants (vagal nerve stimulators [VNS], artificial joints)</a:t>
            </a:r>
          </a:p>
          <a:p>
            <a:r>
              <a:rPr lang="en-GB" sz="1200" b="0" i="0" kern="1200" dirty="0">
                <a:solidFill>
                  <a:schemeClr val="tx1"/>
                </a:solidFill>
                <a:effectLst/>
                <a:latin typeface="+mn-lt"/>
                <a:ea typeface="+mn-ea"/>
                <a:cs typeface="+mn-cs"/>
              </a:rPr>
              <a:t>4. Noise from inside the head</a:t>
            </a:r>
          </a:p>
          <a:p>
            <a:pPr lvl="1"/>
            <a:r>
              <a:rPr lang="en-GB" sz="1200" b="0" i="0" kern="1200" dirty="0">
                <a:solidFill>
                  <a:schemeClr val="tx1"/>
                </a:solidFill>
                <a:effectLst/>
                <a:latin typeface="+mn-lt"/>
                <a:ea typeface="+mn-ea"/>
                <a:cs typeface="+mn-cs"/>
              </a:rPr>
              <a:t>Shunts</a:t>
            </a:r>
          </a:p>
          <a:p>
            <a:pPr lvl="1"/>
            <a:r>
              <a:rPr lang="en-GB" sz="1200" b="0" i="0" kern="1200" dirty="0">
                <a:solidFill>
                  <a:schemeClr val="tx1"/>
                </a:solidFill>
                <a:effectLst/>
                <a:latin typeface="+mn-lt"/>
                <a:ea typeface="+mn-ea"/>
                <a:cs typeface="+mn-cs"/>
              </a:rPr>
              <a:t>Ferrous particles left in the head after craniotomy</a:t>
            </a:r>
          </a:p>
          <a:p>
            <a:pPr lvl="1"/>
            <a:r>
              <a:rPr lang="en-GB" sz="1200" b="0" i="0" kern="1200" dirty="0">
                <a:solidFill>
                  <a:schemeClr val="tx1"/>
                </a:solidFill>
                <a:effectLst/>
                <a:latin typeface="+mn-lt"/>
                <a:ea typeface="+mn-ea"/>
                <a:cs typeface="+mn-cs"/>
              </a:rPr>
              <a:t>Background brain noise unrelated to the signal of interest</a:t>
            </a:r>
          </a:p>
          <a:p>
            <a:pPr lvl="1"/>
            <a:r>
              <a:rPr lang="en-GB" sz="1200" b="0" i="0" kern="1200" dirty="0">
                <a:solidFill>
                  <a:schemeClr val="tx1"/>
                </a:solidFill>
                <a:effectLst/>
                <a:latin typeface="+mn-lt"/>
                <a:ea typeface="+mn-ea"/>
                <a:cs typeface="+mn-cs"/>
              </a:rPr>
              <a:t>Activity from brain regions not of interest</a:t>
            </a:r>
          </a:p>
          <a:p>
            <a:r>
              <a:rPr lang="en-GB" sz="1200" b="0" i="0" kern="1200" dirty="0">
                <a:solidFill>
                  <a:schemeClr val="tx1"/>
                </a:solidFill>
                <a:effectLst/>
                <a:latin typeface="+mn-lt"/>
                <a:ea typeface="+mn-ea"/>
                <a:cs typeface="+mn-cs"/>
              </a:rPr>
              <a:t>5. Materials on the patient</a:t>
            </a:r>
          </a:p>
          <a:p>
            <a:pPr lvl="1"/>
            <a:r>
              <a:rPr lang="en-GB" sz="1200" b="0" i="0" kern="1200" dirty="0" err="1">
                <a:solidFill>
                  <a:schemeClr val="tx1"/>
                </a:solidFill>
                <a:effectLst/>
                <a:latin typeface="+mn-lt"/>
                <a:ea typeface="+mn-ea"/>
                <a:cs typeface="+mn-cs"/>
              </a:rPr>
              <a:t>Jewelry</a:t>
            </a:r>
            <a:endParaRPr lang="en-GB" sz="1200" b="0" i="0" kern="1200" dirty="0">
              <a:solidFill>
                <a:schemeClr val="tx1"/>
              </a:solidFill>
              <a:effectLst/>
              <a:latin typeface="+mn-lt"/>
              <a:ea typeface="+mn-ea"/>
              <a:cs typeface="+mn-cs"/>
            </a:endParaRPr>
          </a:p>
          <a:p>
            <a:pPr lvl="1"/>
            <a:r>
              <a:rPr lang="en-GB" sz="1200" b="0" i="0" kern="1200" dirty="0">
                <a:solidFill>
                  <a:schemeClr val="tx1"/>
                </a:solidFill>
                <a:effectLst/>
                <a:latin typeface="+mn-lt"/>
                <a:ea typeface="+mn-ea"/>
                <a:cs typeface="+mn-cs"/>
              </a:rPr>
              <a:t>Clothing (such as belts, bras, snaps, zippers)</a:t>
            </a:r>
          </a:p>
          <a:p>
            <a:pPr lvl="1"/>
            <a:r>
              <a:rPr lang="en-GB" sz="1200" b="0" i="0" kern="1200" dirty="0">
                <a:solidFill>
                  <a:schemeClr val="tx1"/>
                </a:solidFill>
                <a:effectLst/>
                <a:latin typeface="+mn-lt"/>
                <a:ea typeface="+mn-ea"/>
                <a:cs typeface="+mn-cs"/>
              </a:rPr>
              <a:t>Contact lenses</a:t>
            </a:r>
          </a:p>
          <a:p>
            <a:pPr lvl="1"/>
            <a:r>
              <a:rPr lang="en-GB" sz="1200" b="0" i="0" kern="1200" dirty="0">
                <a:solidFill>
                  <a:schemeClr val="tx1"/>
                </a:solidFill>
                <a:effectLst/>
                <a:latin typeface="+mn-lt"/>
                <a:ea typeface="+mn-ea"/>
                <a:cs typeface="+mn-cs"/>
              </a:rPr>
              <a:t>Mascara and other cosmetics or hair products</a:t>
            </a:r>
          </a:p>
          <a:p>
            <a:r>
              <a:rPr lang="en-GB" sz="1200" b="0" i="0" kern="1200" dirty="0">
                <a:solidFill>
                  <a:schemeClr val="tx1"/>
                </a:solidFill>
                <a:effectLst/>
                <a:latin typeface="+mn-lt"/>
                <a:ea typeface="+mn-ea"/>
                <a:cs typeface="+mn-cs"/>
              </a:rPr>
              <a:t>6. Intrinsic sensor noise</a:t>
            </a:r>
          </a:p>
          <a:p>
            <a:r>
              <a:rPr lang="en-GB" sz="1200" b="0" i="0" kern="1200" dirty="0">
                <a:solidFill>
                  <a:schemeClr val="tx1"/>
                </a:solidFill>
                <a:effectLst/>
                <a:latin typeface="+mn-lt"/>
                <a:ea typeface="+mn-ea"/>
                <a:cs typeface="+mn-cs"/>
              </a:rPr>
              <a:t>7. </a:t>
            </a:r>
            <a:r>
              <a:rPr lang="en-GB" sz="1200" b="0" i="0" kern="1200" dirty="0" err="1">
                <a:solidFill>
                  <a:schemeClr val="tx1"/>
                </a:solidFill>
                <a:effectLst/>
                <a:latin typeface="+mn-lt"/>
                <a:ea typeface="+mn-ea"/>
                <a:cs typeface="+mn-cs"/>
              </a:rPr>
              <a:t>Artifacts</a:t>
            </a:r>
            <a:r>
              <a:rPr lang="en-GB" sz="1200" b="0" i="0" kern="1200" dirty="0">
                <a:solidFill>
                  <a:schemeClr val="tx1"/>
                </a:solidFill>
                <a:effectLst/>
                <a:latin typeface="+mn-lt"/>
                <a:ea typeface="+mn-ea"/>
                <a:cs typeface="+mn-cs"/>
              </a:rPr>
              <a:t> from other apparatus</a:t>
            </a:r>
          </a:p>
          <a:p>
            <a:pPr lvl="1"/>
            <a:r>
              <a:rPr lang="en-GB" sz="1200" b="0" i="0" kern="1200" dirty="0">
                <a:solidFill>
                  <a:schemeClr val="tx1"/>
                </a:solidFill>
                <a:effectLst/>
                <a:latin typeface="+mn-lt"/>
                <a:ea typeface="+mn-ea"/>
                <a:cs typeface="+mn-cs"/>
              </a:rPr>
              <a:t>Crosstalk from other recording devices (EEG)</a:t>
            </a:r>
          </a:p>
          <a:p>
            <a:pPr lvl="1"/>
            <a:r>
              <a:rPr lang="en-GB" sz="1200" b="0" i="0" kern="1200" dirty="0">
                <a:solidFill>
                  <a:schemeClr val="tx1"/>
                </a:solidFill>
                <a:effectLst/>
                <a:latin typeface="+mn-lt"/>
                <a:ea typeface="+mn-ea"/>
                <a:cs typeface="+mn-cs"/>
              </a:rPr>
              <a:t>Evoked response stimulators</a:t>
            </a:r>
          </a:p>
          <a:p>
            <a:pPr lvl="1"/>
            <a:r>
              <a:rPr lang="en-GB" sz="1200" b="0" i="0" kern="1200" dirty="0">
                <a:solidFill>
                  <a:schemeClr val="tx1"/>
                </a:solidFill>
                <a:effectLst/>
                <a:latin typeface="+mn-lt"/>
                <a:ea typeface="+mn-ea"/>
                <a:cs typeface="+mn-cs"/>
              </a:rPr>
              <a:t>Monitoring instruments</a:t>
            </a:r>
          </a:p>
          <a:p>
            <a:endParaRPr lang="en-GB" dirty="0"/>
          </a:p>
        </p:txBody>
      </p:sp>
      <p:sp>
        <p:nvSpPr>
          <p:cNvPr id="4" name="Slide Number Placeholder 3"/>
          <p:cNvSpPr>
            <a:spLocks noGrp="1"/>
          </p:cNvSpPr>
          <p:nvPr>
            <p:ph type="sldNum" sz="quarter" idx="5"/>
          </p:nvPr>
        </p:nvSpPr>
        <p:spPr/>
        <p:txBody>
          <a:bodyPr/>
          <a:lstStyle/>
          <a:p>
            <a:fld id="{229BCB04-D19E-4B6C-8181-148A4AD49A10}" type="slidenum">
              <a:rPr lang="en-GB" smtClean="0"/>
              <a:t>25</a:t>
            </a:fld>
            <a:endParaRPr lang="en-GB"/>
          </a:p>
        </p:txBody>
      </p:sp>
    </p:spTree>
    <p:extLst>
      <p:ext uri="{BB962C8B-B14F-4D97-AF65-F5344CB8AC3E}">
        <p14:creationId xmlns:p14="http://schemas.microsoft.com/office/powerpoint/2010/main" val="414602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solidFill>
                  <a:schemeClr val="accent2"/>
                </a:solidFill>
              </a:rPr>
              <a:t>The head isn’t a perfect sphere.</a:t>
            </a:r>
          </a:p>
          <a:p>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Even if you assume it is very few sources are truly radial</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Most sources are not point sources, so will likely contain a tangential component.</a:t>
            </a:r>
          </a:p>
          <a:p>
            <a:pPr marL="285750" indent="-285750">
              <a:buFont typeface="Arial" panose="020B0604020202020204" pitchFamily="34" charset="0"/>
              <a:buChar char="•"/>
            </a:pPr>
            <a:endParaRPr lang="en-GB" dirty="0">
              <a:solidFill>
                <a:schemeClr val="accent2"/>
              </a:solidFill>
            </a:endParaRPr>
          </a:p>
          <a:p>
            <a:r>
              <a:rPr lang="en-GB" i="1" dirty="0" err="1">
                <a:solidFill>
                  <a:schemeClr val="accent2"/>
                </a:solidFill>
              </a:rPr>
              <a:t>tl;dr</a:t>
            </a:r>
            <a:r>
              <a:rPr lang="en-GB" i="1" dirty="0">
                <a:solidFill>
                  <a:schemeClr val="accent2"/>
                </a:solidFill>
              </a:rPr>
              <a:t> - it’s not a massive concern.</a:t>
            </a:r>
          </a:p>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30</a:t>
            </a:fld>
            <a:endParaRPr lang="en-GB"/>
          </a:p>
        </p:txBody>
      </p:sp>
    </p:spTree>
    <p:extLst>
      <p:ext uri="{BB962C8B-B14F-4D97-AF65-F5344CB8AC3E}">
        <p14:creationId xmlns:p14="http://schemas.microsoft.com/office/powerpoint/2010/main" val="114456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33</a:t>
            </a:fld>
            <a:endParaRPr lang="en-GB"/>
          </a:p>
        </p:txBody>
      </p:sp>
    </p:spTree>
    <p:extLst>
      <p:ext uri="{BB962C8B-B14F-4D97-AF65-F5344CB8AC3E}">
        <p14:creationId xmlns:p14="http://schemas.microsoft.com/office/powerpoint/2010/main" val="85552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of the high resolution temporal scale, EEG and MEG offers the possibility to look at connections between regions at the same resolution of the behaviour</a:t>
            </a:r>
          </a:p>
          <a:p>
            <a:endParaRPr lang="en-US" dirty="0">
              <a:cs typeface="Calibri"/>
            </a:endParaRPr>
          </a:p>
          <a:p>
            <a:r>
              <a:rPr lang="en-US">
                <a:cs typeface="Calibri"/>
              </a:rPr>
              <a:t>Connectivity in EEG/MEG is referred to as functional connectivity, and is defined as the statistical dependency between time series</a:t>
            </a:r>
            <a:endParaRPr lang="en-US" dirty="0">
              <a:cs typeface="Calibri"/>
            </a:endParaRPr>
          </a:p>
          <a:p>
            <a:endParaRPr lang="en-US" dirty="0">
              <a:cs typeface="Calibri"/>
            </a:endParaRPr>
          </a:p>
          <a:p>
            <a:r>
              <a:rPr lang="en-US" dirty="0">
                <a:cs typeface="Calibri"/>
              </a:rPr>
              <a:t>Function connectivity can be as </a:t>
            </a:r>
            <a:r>
              <a:rPr lang="en-US">
                <a:cs typeface="Calibri"/>
              </a:rPr>
              <a:t>simple as correlation or measured using more complex methods such as mutual information or granger causality</a:t>
            </a:r>
            <a:endParaRPr lang="en-US" dirty="0">
              <a:cs typeface="Calibri"/>
            </a:endParaRPr>
          </a:p>
        </p:txBody>
      </p:sp>
      <p:sp>
        <p:nvSpPr>
          <p:cNvPr id="4" name="Slide Number Placeholder 3"/>
          <p:cNvSpPr>
            <a:spLocks noGrp="1"/>
          </p:cNvSpPr>
          <p:nvPr>
            <p:ph type="sldNum" sz="quarter" idx="5"/>
          </p:nvPr>
        </p:nvSpPr>
        <p:spPr/>
        <p:txBody>
          <a:bodyPr/>
          <a:lstStyle/>
          <a:p>
            <a:fld id="{B45AB7AC-52D7-4CD5-B050-B731CF1661A6}" type="slidenum">
              <a:rPr lang="en-GB" smtClean="0"/>
              <a:t>36</a:t>
            </a:fld>
            <a:endParaRPr lang="en-GB"/>
          </a:p>
        </p:txBody>
      </p:sp>
    </p:spTree>
    <p:extLst>
      <p:ext uri="{BB962C8B-B14F-4D97-AF65-F5344CB8AC3E}">
        <p14:creationId xmlns:p14="http://schemas.microsoft.com/office/powerpoint/2010/main" val="160984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Defined as the direct or indirect</a:t>
            </a:r>
            <a:r>
              <a:rPr lang="en-GB" baseline="0" dirty="0"/>
              <a:t> influence that one neural system exerts over another. Effective connectivity is based on a model specifying the causal links (hypothesis driven)</a:t>
            </a:r>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37</a:t>
            </a:fld>
            <a:endParaRPr lang="en-GB"/>
          </a:p>
        </p:txBody>
      </p:sp>
    </p:spTree>
    <p:extLst>
      <p:ext uri="{BB962C8B-B14F-4D97-AF65-F5344CB8AC3E}">
        <p14:creationId xmlns:p14="http://schemas.microsoft.com/office/powerpoint/2010/main" val="154545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EEG requires more complex models which are able to predict electric potential differences better than the simple spherical models (typically a 3-shell BEM or better). </a:t>
            </a:r>
            <a:br>
              <a:rPr lang="en-US" dirty="0">
                <a:solidFill>
                  <a:schemeClr val="accent2"/>
                </a:solidFill>
              </a:rPr>
            </a:br>
            <a:endParaRPr lang="en-US" dirty="0">
              <a:solidFill>
                <a:schemeClr val="accent2"/>
              </a:solidFill>
            </a:endParaRPr>
          </a:p>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41</a:t>
            </a:fld>
            <a:endParaRPr lang="en-GB"/>
          </a:p>
        </p:txBody>
      </p:sp>
    </p:spTree>
    <p:extLst>
      <p:ext uri="{BB962C8B-B14F-4D97-AF65-F5344CB8AC3E}">
        <p14:creationId xmlns:p14="http://schemas.microsoft.com/office/powerpoint/2010/main" val="185204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Contrary to action potentials, PSPs are longer in duration, can have different amplitudes and can be positive or negative amplitude</a:t>
            </a:r>
          </a:p>
          <a:p>
            <a:endParaRPr lang="en-US" dirty="0">
              <a:ea typeface="Calibri"/>
              <a:cs typeface="Calibri"/>
            </a:endParaRPr>
          </a:p>
          <a:p>
            <a:r>
              <a:rPr lang="en-US" dirty="0">
                <a:ea typeface="Calibri"/>
                <a:cs typeface="Calibri"/>
              </a:rPr>
              <a:t>Note that you cannot tell from the EEG or MEG measurement whether you are recording EPSP or IPSP</a:t>
            </a:r>
          </a:p>
        </p:txBody>
      </p:sp>
      <p:sp>
        <p:nvSpPr>
          <p:cNvPr id="4" name="Slide Number Placeholder 3"/>
          <p:cNvSpPr>
            <a:spLocks noGrp="1"/>
          </p:cNvSpPr>
          <p:nvPr>
            <p:ph type="sldNum" sz="quarter" idx="5"/>
          </p:nvPr>
        </p:nvSpPr>
        <p:spPr/>
        <p:txBody>
          <a:bodyPr/>
          <a:lstStyle/>
          <a:p>
            <a:fld id="{B45AB7AC-52D7-4CD5-B050-B731CF1661A6}" type="slidenum">
              <a:rPr lang="en-GB" smtClean="0"/>
              <a:t>8</a:t>
            </a:fld>
            <a:endParaRPr lang="en-GB"/>
          </a:p>
        </p:txBody>
      </p:sp>
    </p:spTree>
    <p:extLst>
      <p:ext uri="{BB962C8B-B14F-4D97-AF65-F5344CB8AC3E}">
        <p14:creationId xmlns:p14="http://schemas.microsoft.com/office/powerpoint/2010/main" val="193504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Pyramidal cells</a:t>
            </a:r>
            <a:endParaRPr lang="en-US" dirty="0"/>
          </a:p>
          <a:p>
            <a:pPr marL="285750" indent="-285750">
              <a:buFont typeface="Arial,Sans-Serif"/>
              <a:buChar char="•"/>
            </a:pPr>
            <a:r>
              <a:rPr lang="en-GB" dirty="0"/>
              <a:t>Found in layers II/III and V</a:t>
            </a:r>
            <a:endParaRPr lang="en-US" dirty="0"/>
          </a:p>
          <a:p>
            <a:pPr marL="285750" indent="-285750">
              <a:buFont typeface="Arial,Sans-Serif"/>
              <a:buChar char="•"/>
            </a:pPr>
            <a:r>
              <a:rPr lang="en-GB" dirty="0"/>
              <a:t>Organised so primary axis is perpendicular to the cortical surface</a:t>
            </a:r>
            <a:endParaRPr lang="en-US" dirty="0"/>
          </a:p>
          <a:p>
            <a:pPr marL="285750" indent="-285750">
              <a:buFont typeface="Arial,Sans-Serif"/>
              <a:buChar char="•"/>
            </a:pPr>
            <a:r>
              <a:rPr lang="en-GB" i="1" dirty="0"/>
              <a:t>Open field layout makes this detectable with M/EEG</a:t>
            </a:r>
            <a:endParaRPr lang="en-US" dirty="0">
              <a:cs typeface="Calibri" panose="020F0502020204030204"/>
            </a:endParaRPr>
          </a:p>
          <a:p>
            <a:pPr marL="285750" indent="-285750">
              <a:buFont typeface="Arial,Sans-Serif"/>
              <a:buChar char="•"/>
            </a:pPr>
            <a:endParaRPr lang="en-GB" i="1" dirty="0">
              <a:cs typeface="Calibri"/>
            </a:endParaRPr>
          </a:p>
          <a:p>
            <a:r>
              <a:rPr lang="en-GB" b="1" dirty="0"/>
              <a:t>Stellate cells</a:t>
            </a:r>
            <a:endParaRPr lang="en-US" dirty="0"/>
          </a:p>
          <a:p>
            <a:pPr marL="285750" indent="-285750">
              <a:buFont typeface="Arial,Sans-Serif"/>
              <a:buChar char="•"/>
            </a:pPr>
            <a:r>
              <a:rPr lang="en-GB" dirty="0"/>
              <a:t>This example from layer IV</a:t>
            </a:r>
            <a:endParaRPr lang="en-US" dirty="0"/>
          </a:p>
          <a:p>
            <a:pPr marL="285750" indent="-285750">
              <a:buFont typeface="Arial,Sans-Serif"/>
              <a:buChar char="•"/>
            </a:pPr>
            <a:r>
              <a:rPr lang="en-GB" dirty="0"/>
              <a:t>Closed fields cancel out, not seen by M/EEG</a:t>
            </a:r>
            <a:endParaRPr lang="en-GB" dirty="0">
              <a:cs typeface="Calibri"/>
            </a:endParaRPr>
          </a:p>
        </p:txBody>
      </p:sp>
      <p:sp>
        <p:nvSpPr>
          <p:cNvPr id="4" name="Slide Number Placeholder 3"/>
          <p:cNvSpPr>
            <a:spLocks noGrp="1"/>
          </p:cNvSpPr>
          <p:nvPr>
            <p:ph type="sldNum" sz="quarter" idx="5"/>
          </p:nvPr>
        </p:nvSpPr>
        <p:spPr/>
        <p:txBody>
          <a:bodyPr/>
          <a:lstStyle/>
          <a:p>
            <a:fld id="{B45AB7AC-52D7-4CD5-B050-B731CF1661A6}" type="slidenum">
              <a:rPr lang="en-GB" smtClean="0"/>
              <a:t>9</a:t>
            </a:fld>
            <a:endParaRPr lang="en-GB"/>
          </a:p>
        </p:txBody>
      </p:sp>
    </p:spTree>
    <p:extLst>
      <p:ext uri="{BB962C8B-B14F-4D97-AF65-F5344CB8AC3E}">
        <p14:creationId xmlns:p14="http://schemas.microsoft.com/office/powerpoint/2010/main" val="362750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20000"/>
              </a:spcBef>
              <a:spcAft>
                <a:spcPct val="0"/>
              </a:spcAft>
            </a:pPr>
            <a:r>
              <a:rPr lang="en-GB" dirty="0"/>
              <a:t>Layer II/II and V pyramidal cells are ideal as current generators because they are:</a:t>
            </a:r>
            <a:endParaRPr lang="en-US" dirty="0"/>
          </a:p>
          <a:p>
            <a:pPr marL="342900" indent="-342900">
              <a:lnSpc>
                <a:spcPct val="150000"/>
              </a:lnSpc>
              <a:spcBef>
                <a:spcPct val="20000"/>
              </a:spcBef>
              <a:spcAft>
                <a:spcPct val="0"/>
              </a:spcAft>
              <a:buAutoNum type="arabicPeriod"/>
            </a:pPr>
            <a:r>
              <a:rPr lang="en-GB" dirty="0"/>
              <a:t>spatially aligned</a:t>
            </a:r>
            <a:endParaRPr lang="en-US" dirty="0"/>
          </a:p>
          <a:p>
            <a:pPr marL="342900" indent="-342900">
              <a:lnSpc>
                <a:spcPct val="150000"/>
              </a:lnSpc>
              <a:spcBef>
                <a:spcPct val="20000"/>
              </a:spcBef>
              <a:spcAft>
                <a:spcPct val="0"/>
              </a:spcAft>
              <a:buAutoNum type="arabicPeriod"/>
            </a:pPr>
            <a:r>
              <a:rPr lang="en-GB" dirty="0"/>
              <a:t>perpendicular to the cortical surface</a:t>
            </a:r>
            <a:endParaRPr lang="en-US" dirty="0"/>
          </a:p>
          <a:p>
            <a:pPr marL="342900" indent="-342900">
              <a:lnSpc>
                <a:spcPct val="150000"/>
              </a:lnSpc>
              <a:spcBef>
                <a:spcPct val="20000"/>
              </a:spcBef>
              <a:spcAft>
                <a:spcPct val="0"/>
              </a:spcAft>
              <a:buAutoNum type="arabicPeriod"/>
            </a:pPr>
            <a:r>
              <a:rPr lang="en-GB" dirty="0"/>
              <a:t>recurrently connected</a:t>
            </a:r>
            <a:endParaRPr lang="en-US" dirty="0"/>
          </a:p>
          <a:p>
            <a:pPr marL="342900" indent="-342900">
              <a:lnSpc>
                <a:spcPct val="150000"/>
              </a:lnSpc>
              <a:spcBef>
                <a:spcPct val="20000"/>
              </a:spcBef>
              <a:spcAft>
                <a:spcPct val="0"/>
              </a:spcAft>
              <a:buAutoNum type="arabicPeriod"/>
            </a:pPr>
            <a:r>
              <a:rPr lang="en-GB" dirty="0"/>
              <a:t>receive synchronous inputs</a:t>
            </a:r>
            <a:endParaRPr lang="en-US" dirty="0"/>
          </a:p>
        </p:txBody>
      </p:sp>
      <p:sp>
        <p:nvSpPr>
          <p:cNvPr id="4" name="Slide Number Placeholder 3"/>
          <p:cNvSpPr>
            <a:spLocks noGrp="1"/>
          </p:cNvSpPr>
          <p:nvPr>
            <p:ph type="sldNum" sz="quarter" idx="5"/>
          </p:nvPr>
        </p:nvSpPr>
        <p:spPr/>
        <p:txBody>
          <a:bodyPr/>
          <a:lstStyle/>
          <a:p>
            <a:fld id="{B45AB7AC-52D7-4CD5-B050-B731CF1661A6}" type="slidenum">
              <a:rPr lang="en-GB" smtClean="0"/>
              <a:t>10</a:t>
            </a:fld>
            <a:endParaRPr lang="en-GB"/>
          </a:p>
        </p:txBody>
      </p:sp>
    </p:spTree>
    <p:extLst>
      <p:ext uri="{BB962C8B-B14F-4D97-AF65-F5344CB8AC3E}">
        <p14:creationId xmlns:p14="http://schemas.microsoft.com/office/powerpoint/2010/main" val="276129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075" indent="-219075">
              <a:spcBef>
                <a:spcPts val="600"/>
              </a:spcBef>
              <a:spcAft>
                <a:spcPct val="0"/>
              </a:spcAft>
              <a:buFont typeface="Trebuchet MS,Sans-Serif"/>
              <a:buChar char="•"/>
            </a:pPr>
            <a:r>
              <a:rPr lang="en-US" b="1" dirty="0"/>
              <a:t>EEG</a:t>
            </a:r>
            <a:r>
              <a:rPr lang="en-US" dirty="0"/>
              <a:t>: Measures differences in electric potential at the scalp</a:t>
            </a:r>
          </a:p>
          <a:p>
            <a:pPr marL="219075" indent="-219075">
              <a:spcBef>
                <a:spcPts val="600"/>
              </a:spcBef>
              <a:spcAft>
                <a:spcPct val="0"/>
              </a:spcAft>
              <a:buFont typeface="Trebuchet MS,Sans-Serif"/>
              <a:buChar char="•"/>
            </a:pPr>
            <a:r>
              <a:rPr lang="en-US" b="1" dirty="0"/>
              <a:t>MEG</a:t>
            </a:r>
            <a:r>
              <a:rPr lang="en-US" dirty="0"/>
              <a:t>: Measures changes in magnetic flux density outside of the head</a:t>
            </a:r>
          </a:p>
          <a:p>
            <a:pPr marL="219075" indent="-219075">
              <a:spcBef>
                <a:spcPts val="600"/>
              </a:spcBef>
              <a:spcAft>
                <a:spcPct val="0"/>
              </a:spcAft>
              <a:buFont typeface="Trebuchet MS,Sans-Serif"/>
              <a:buChar char="•"/>
            </a:pPr>
            <a:endParaRPr lang="en-US" dirty="0"/>
          </a:p>
          <a:p>
            <a:pPr marL="219075" indent="-219075">
              <a:spcBef>
                <a:spcPts val="600"/>
              </a:spcBef>
              <a:spcAft>
                <a:spcPct val="0"/>
              </a:spcAft>
              <a:buFont typeface="Trebuchet MS,Sans-Serif"/>
              <a:buChar char="•"/>
            </a:pPr>
            <a:r>
              <a:rPr lang="en-GB" dirty="0"/>
              <a:t>Both are non-invasive, cover the whole head, and have very high temporal resolution</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45AB7AC-52D7-4CD5-B050-B731CF1661A6}" type="slidenum">
              <a:rPr lang="en-GB" smtClean="0"/>
              <a:t>14</a:t>
            </a:fld>
            <a:endParaRPr lang="en-GB"/>
          </a:p>
        </p:txBody>
      </p:sp>
    </p:spTree>
    <p:extLst>
      <p:ext uri="{BB962C8B-B14F-4D97-AF65-F5344CB8AC3E}">
        <p14:creationId xmlns:p14="http://schemas.microsoft.com/office/powerpoint/2010/main" val="268543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9BCB04-D19E-4B6C-8181-148A4AD49A10}" type="slidenum">
              <a:rPr lang="en-GB" smtClean="0"/>
              <a:t>16</a:t>
            </a:fld>
            <a:endParaRPr lang="en-GB"/>
          </a:p>
        </p:txBody>
      </p:sp>
    </p:spTree>
    <p:extLst>
      <p:ext uri="{BB962C8B-B14F-4D97-AF65-F5344CB8AC3E}">
        <p14:creationId xmlns:p14="http://schemas.microsoft.com/office/powerpoint/2010/main" val="40217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Recently, a new generation of MEG sensors called optically pumped magnetometers (OPMs) – also known as atomic magnetometers – have been developed (</a:t>
            </a:r>
            <a:r>
              <a:rPr lang="en-GB" sz="1200" b="0" i="0" u="none" strike="noStrike" kern="1200" dirty="0" err="1">
                <a:solidFill>
                  <a:schemeClr val="tx1"/>
                </a:solidFill>
                <a:effectLst/>
                <a:latin typeface="+mn-lt"/>
                <a:ea typeface="+mn-ea"/>
                <a:cs typeface="+mn-cs"/>
                <a:hlinkClick r:id="rId3"/>
              </a:rPr>
              <a:t>Boto</a:t>
            </a:r>
            <a:r>
              <a:rPr lang="en-GB" sz="1200" b="0" i="0" u="none" strike="noStrike" kern="1200" dirty="0">
                <a:solidFill>
                  <a:schemeClr val="tx1"/>
                </a:solidFill>
                <a:effectLst/>
                <a:latin typeface="+mn-lt"/>
                <a:ea typeface="+mn-ea"/>
                <a:cs typeface="+mn-cs"/>
                <a:hlinkClick r:id="rId3"/>
              </a:rPr>
              <a:t> et al., 2017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2018</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Shah and </a:t>
            </a:r>
            <a:r>
              <a:rPr lang="en-GB" sz="1200" b="0" i="0" u="none" strike="noStrike" kern="1200" dirty="0" err="1">
                <a:solidFill>
                  <a:schemeClr val="tx1"/>
                </a:solidFill>
                <a:effectLst/>
                <a:latin typeface="+mn-lt"/>
                <a:ea typeface="+mn-ea"/>
                <a:cs typeface="+mn-cs"/>
                <a:hlinkClick r:id="rId5"/>
              </a:rPr>
              <a:t>Wakai</a:t>
            </a:r>
            <a:r>
              <a:rPr lang="en-GB" sz="1200" b="0" i="0" u="none" strike="noStrike" kern="1200" dirty="0">
                <a:solidFill>
                  <a:schemeClr val="tx1"/>
                </a:solidFill>
                <a:effectLst/>
                <a:latin typeface="+mn-lt"/>
                <a:ea typeface="+mn-ea"/>
                <a:cs typeface="+mn-cs"/>
                <a:hlinkClick r:id="rId5"/>
              </a:rPr>
              <a:t>, 2013</a:t>
            </a:r>
            <a:r>
              <a:rPr lang="en-GB" sz="1200" b="0" i="0" kern="1200" dirty="0">
                <a:solidFill>
                  <a:schemeClr val="tx1"/>
                </a:solidFill>
                <a:effectLst/>
                <a:latin typeface="+mn-lt"/>
                <a:ea typeface="+mn-ea"/>
                <a:cs typeface="+mn-cs"/>
              </a:rPr>
              <a:t>), which overcome many of the limitations of SQUID-MEG systems. OPMs exploit the quantum mechanical properties of alkali atoms to measure small changes in a magnetic field (see </a:t>
            </a:r>
            <a:r>
              <a:rPr lang="en-GB" sz="1200" b="0" i="0" u="none" strike="noStrike" kern="1200" dirty="0">
                <a:solidFill>
                  <a:schemeClr val="tx1"/>
                </a:solidFill>
                <a:effectLst/>
                <a:latin typeface="+mn-lt"/>
                <a:ea typeface="+mn-ea"/>
                <a:cs typeface="+mn-cs"/>
                <a:hlinkClick r:id="rId6"/>
              </a:rPr>
              <a:t>Tierney et al., 2019</a:t>
            </a:r>
            <a:r>
              <a:rPr lang="en-GB" sz="1200" b="0" i="0" kern="1200" dirty="0">
                <a:solidFill>
                  <a:schemeClr val="tx1"/>
                </a:solidFill>
                <a:effectLst/>
                <a:latin typeface="+mn-lt"/>
                <a:ea typeface="+mn-ea"/>
                <a:cs typeface="+mn-cs"/>
              </a:rPr>
              <a:t>, for a review). The current generation of sensors (e.g. QZFM Gen-2, </a:t>
            </a:r>
            <a:r>
              <a:rPr lang="en-GB" sz="1200" b="0" i="0" kern="1200" dirty="0" err="1">
                <a:solidFill>
                  <a:schemeClr val="tx1"/>
                </a:solidFill>
                <a:effectLst/>
                <a:latin typeface="+mn-lt"/>
                <a:ea typeface="+mn-ea"/>
                <a:cs typeface="+mn-cs"/>
              </a:rPr>
              <a:t>QuSpin</a:t>
            </a:r>
            <a:r>
              <a:rPr lang="en-GB" sz="1200" b="0" i="0" kern="1200" dirty="0">
                <a:solidFill>
                  <a:schemeClr val="tx1"/>
                </a:solidFill>
                <a:effectLst/>
                <a:latin typeface="+mn-lt"/>
                <a:ea typeface="+mn-ea"/>
                <a:cs typeface="+mn-cs"/>
              </a:rPr>
              <a:t> Inc.) has achieved impressive sensitivities of 7–15 </a:t>
            </a:r>
            <a:r>
              <a:rPr lang="en-GB" sz="1200" b="0" i="0" kern="1200" dirty="0" err="1">
                <a:solidFill>
                  <a:schemeClr val="tx1"/>
                </a:solidFill>
                <a:effectLst/>
                <a:latin typeface="+mn-lt"/>
                <a:ea typeface="+mn-ea"/>
                <a:cs typeface="+mn-cs"/>
              </a:rPr>
              <a:t>fT</a:t>
            </a:r>
            <a:r>
              <a:rPr lang="en-GB" sz="1200" b="0" i="0" kern="1200" dirty="0">
                <a:solidFill>
                  <a:schemeClr val="tx1"/>
                </a:solidFill>
                <a:effectLst/>
                <a:latin typeface="+mn-lt"/>
                <a:ea typeface="+mn-ea"/>
                <a:cs typeface="+mn-cs"/>
              </a:rPr>
              <a:t>/√Hz from 1 to 100 Hz. Because OPMs do not require cryogenic cooling, individual sensors can be placed very close to the scalp, resulting in up to five times the sensitivity to cortical sources (albeit with an increased noise floor) compared to conventional SQUID systems (</a:t>
            </a:r>
            <a:r>
              <a:rPr lang="en-GB" sz="1200" b="0" i="0" u="none" strike="noStrike" kern="1200" dirty="0" err="1">
                <a:solidFill>
                  <a:schemeClr val="tx1"/>
                </a:solidFill>
                <a:effectLst/>
                <a:latin typeface="+mn-lt"/>
                <a:ea typeface="+mn-ea"/>
                <a:cs typeface="+mn-cs"/>
                <a:hlinkClick r:id="rId7"/>
              </a:rPr>
              <a:t>Boto</a:t>
            </a:r>
            <a:r>
              <a:rPr lang="en-GB" sz="1200" b="0" i="0" u="none" strike="noStrike" kern="1200" dirty="0">
                <a:solidFill>
                  <a:schemeClr val="tx1"/>
                </a:solidFill>
                <a:effectLst/>
                <a:latin typeface="+mn-lt"/>
                <a:ea typeface="+mn-ea"/>
                <a:cs typeface="+mn-cs"/>
                <a:hlinkClick r:id="rId7"/>
              </a:rPr>
              <a:t> et al., 2016</a:t>
            </a:r>
            <a:r>
              <a:rPr lang="en-GB" sz="1200" b="0" i="0"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hlinkClick r:id="rId8"/>
              </a:rPr>
              <a:t>Iivanainen</a:t>
            </a:r>
            <a:r>
              <a:rPr lang="en-GB" sz="1200" b="0" i="0" u="none" strike="noStrike" kern="1200" dirty="0">
                <a:solidFill>
                  <a:schemeClr val="tx1"/>
                </a:solidFill>
                <a:effectLst/>
                <a:latin typeface="+mn-lt"/>
                <a:ea typeface="+mn-ea"/>
                <a:cs typeface="+mn-cs"/>
                <a:hlinkClick r:id="rId8"/>
              </a:rPr>
              <a:t> et al., 2017</a:t>
            </a:r>
            <a:r>
              <a:rPr lang="en-GB" sz="1200" b="0" i="0" kern="1200" dirty="0">
                <a:solidFill>
                  <a:schemeClr val="tx1"/>
                </a:solidFill>
                <a:effectLst/>
                <a:latin typeface="+mn-lt"/>
                <a:ea typeface="+mn-ea"/>
                <a:cs typeface="+mn-cs"/>
              </a:rPr>
              <a:t>). Lightweight, whole-head sensor arrays of OPMs are now available (</a:t>
            </a:r>
            <a:r>
              <a:rPr lang="en-GB" sz="1200" b="0" i="0" u="none" strike="noStrike" kern="1200" dirty="0">
                <a:solidFill>
                  <a:schemeClr val="tx1"/>
                </a:solidFill>
                <a:effectLst/>
                <a:latin typeface="+mn-lt"/>
                <a:ea typeface="+mn-ea"/>
                <a:cs typeface="+mn-cs"/>
                <a:hlinkClick r:id="rId9"/>
              </a:rPr>
              <a:t>Hill et al., 2020</a:t>
            </a:r>
            <a:r>
              <a:rPr lang="en-GB" sz="1200" b="0" i="0" kern="1200" dirty="0">
                <a:solidFill>
                  <a:schemeClr val="tx1"/>
                </a:solidFill>
                <a:effectLst/>
                <a:latin typeface="+mn-lt"/>
                <a:ea typeface="+mn-ea"/>
                <a:cs typeface="+mn-cs"/>
              </a:rPr>
              <a:t>) and are capable of measuring resting-state connectivity with the same robustness as a 275-channel CTF system, but using only 50 sensors (</a:t>
            </a:r>
            <a:r>
              <a:rPr lang="en-GB" sz="1200" b="0" i="0" u="none" strike="noStrike" kern="1200" dirty="0" err="1">
                <a:solidFill>
                  <a:schemeClr val="tx1"/>
                </a:solidFill>
                <a:effectLst/>
                <a:latin typeface="+mn-lt"/>
                <a:ea typeface="+mn-ea"/>
                <a:cs typeface="+mn-cs"/>
                <a:hlinkClick r:id="rId10"/>
              </a:rPr>
              <a:t>Boto</a:t>
            </a:r>
            <a:r>
              <a:rPr lang="en-GB" sz="1200" b="0" i="0" u="none" strike="noStrike" kern="1200" dirty="0">
                <a:solidFill>
                  <a:schemeClr val="tx1"/>
                </a:solidFill>
                <a:effectLst/>
                <a:latin typeface="+mn-lt"/>
                <a:ea typeface="+mn-ea"/>
                <a:cs typeface="+mn-cs"/>
                <a:hlinkClick r:id="rId10"/>
              </a:rPr>
              <a:t> et al., 2021</a:t>
            </a:r>
            <a:r>
              <a:rPr lang="en-GB" sz="1200" b="0" i="0" kern="1200" dirty="0">
                <a:solidFill>
                  <a:schemeClr val="tx1"/>
                </a:solidFill>
                <a:effectLst/>
                <a:latin typeface="+mn-lt"/>
                <a:ea typeface="+mn-ea"/>
                <a:cs typeface="+mn-cs"/>
              </a:rPr>
              <a:t>).</a:t>
            </a:r>
            <a:endParaRPr lang="en-GB" dirty="0"/>
          </a:p>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21</a:t>
            </a:fld>
            <a:endParaRPr lang="en-GB"/>
          </a:p>
        </p:txBody>
      </p:sp>
    </p:spTree>
    <p:extLst>
      <p:ext uri="{BB962C8B-B14F-4D97-AF65-F5344CB8AC3E}">
        <p14:creationId xmlns:p14="http://schemas.microsoft.com/office/powerpoint/2010/main" val="292235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One of the primary technical challenges facing MEG data collection and analysis is that the magnitude of </a:t>
            </a:r>
            <a:r>
              <a:rPr lang="en-GB" sz="1200" b="0" i="0" kern="1200" dirty="0" err="1">
                <a:solidFill>
                  <a:schemeClr val="tx1"/>
                </a:solidFill>
                <a:effectLst/>
                <a:latin typeface="+mn-lt"/>
                <a:ea typeface="+mn-ea"/>
                <a:cs typeface="+mn-cs"/>
              </a:rPr>
              <a:t>neuromagnetic</a:t>
            </a:r>
            <a:r>
              <a:rPr lang="en-GB" sz="1200" b="0" i="0" kern="1200" dirty="0">
                <a:solidFill>
                  <a:schemeClr val="tx1"/>
                </a:solidFill>
                <a:effectLst/>
                <a:latin typeface="+mn-lt"/>
                <a:ea typeface="+mn-ea"/>
                <a:cs typeface="+mn-cs"/>
              </a:rPr>
              <a:t> fields measured outside the head are considerably weaker than interfering signals. Neural fields are typically 10–1000 </a:t>
            </a:r>
            <a:r>
              <a:rPr lang="en-GB" sz="1200" b="0" i="0" kern="1200" dirty="0" err="1">
                <a:solidFill>
                  <a:schemeClr val="tx1"/>
                </a:solidFill>
                <a:effectLst/>
                <a:latin typeface="+mn-lt"/>
                <a:ea typeface="+mn-ea"/>
                <a:cs typeface="+mn-cs"/>
              </a:rPr>
              <a:t>femtotesla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fT</a:t>
            </a:r>
            <a:r>
              <a:rPr lang="en-GB" sz="1200" b="0" i="0" kern="1200" dirty="0">
                <a:solidFill>
                  <a:schemeClr val="tx1"/>
                </a:solidFill>
                <a:effectLst/>
                <a:latin typeface="+mn-lt"/>
                <a:ea typeface="+mn-ea"/>
                <a:cs typeface="+mn-cs"/>
              </a:rPr>
              <a:t>, 1 </a:t>
            </a:r>
            <a:r>
              <a:rPr lang="en-GB" sz="1200" b="0" i="0" kern="1200" dirty="0" err="1">
                <a:solidFill>
                  <a:schemeClr val="tx1"/>
                </a:solidFill>
                <a:effectLst/>
                <a:latin typeface="+mn-lt"/>
                <a:ea typeface="+mn-ea"/>
                <a:cs typeface="+mn-cs"/>
              </a:rPr>
              <a:t>femtotesla</a:t>
            </a:r>
            <a:r>
              <a:rPr lang="en-GB" sz="1200" b="0" i="0" kern="1200" dirty="0">
                <a:solidFill>
                  <a:schemeClr val="tx1"/>
                </a:solidFill>
                <a:effectLst/>
                <a:latin typeface="+mn-lt"/>
                <a:ea typeface="+mn-ea"/>
                <a:cs typeface="+mn-cs"/>
              </a:rPr>
              <a:t> = 10</a:t>
            </a:r>
            <a:r>
              <a:rPr lang="en-GB" sz="1200" b="0" i="0" kern="1200" baseline="30000" dirty="0">
                <a:solidFill>
                  <a:schemeClr val="tx1"/>
                </a:solidFill>
                <a:effectLst/>
                <a:latin typeface="+mn-lt"/>
                <a:ea typeface="+mn-ea"/>
                <a:cs typeface="+mn-cs"/>
              </a:rPr>
              <a:t>−15</a:t>
            </a:r>
            <a:r>
              <a:rPr lang="en-GB" sz="1200" b="0" i="0" kern="1200" dirty="0">
                <a:solidFill>
                  <a:schemeClr val="tx1"/>
                </a:solidFill>
                <a:effectLst/>
                <a:latin typeface="+mn-lt"/>
                <a:ea typeface="+mn-ea"/>
                <a:cs typeface="+mn-cs"/>
              </a:rPr>
              <a:t> tesla), up to 100,000 times smaller than the Earth's static magnetic field. Additional sources of low-frequency (&lt;20 Hz) interfering noise are common in urban environments, where moving cars, trains and construction work create changes in magnetic field up to 8 orders of magnitude higher than neural signals (</a:t>
            </a:r>
            <a:r>
              <a:rPr lang="en-GB" sz="1200" b="0" i="0" u="none" strike="noStrike" kern="1200" dirty="0" err="1">
                <a:solidFill>
                  <a:schemeClr val="tx1"/>
                </a:solidFill>
                <a:effectLst/>
                <a:latin typeface="+mn-lt"/>
                <a:ea typeface="+mn-ea"/>
                <a:cs typeface="+mn-cs"/>
                <a:hlinkClick r:id="rId3"/>
              </a:rPr>
              <a:t>Taulu</a:t>
            </a:r>
            <a:r>
              <a:rPr lang="en-GB" sz="1200" b="0" i="0" u="none" strike="noStrike" kern="1200" dirty="0">
                <a:solidFill>
                  <a:schemeClr val="tx1"/>
                </a:solidFill>
                <a:effectLst/>
                <a:latin typeface="+mn-lt"/>
                <a:ea typeface="+mn-ea"/>
                <a:cs typeface="+mn-cs"/>
                <a:hlinkClick r:id="rId3"/>
              </a:rPr>
              <a:t> et al., 2014</a:t>
            </a:r>
            <a:r>
              <a:rPr lang="en-GB" sz="1200" b="0" i="0" kern="1200" dirty="0">
                <a:solidFill>
                  <a:schemeClr val="tx1"/>
                </a:solidFill>
                <a:effectLst/>
                <a:latin typeface="+mn-lt"/>
                <a:ea typeface="+mn-ea"/>
                <a:cs typeface="+mn-cs"/>
              </a:rPr>
              <a:t>). Narrow-band sinusoidal noise at 50 or 60 Hz is also commonly present in MEG recordings, originating from electrical devices that use alternating current as a power source. Other sources of noise include vibration artefacts from mechanical movement of the MEG device, slight inaccuracies in SQUID design and any irremovable sources of metal on the participant (e.g. dental bridges, cochlear implants).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primary means of reducing external magnetic interference is to perform MEG recordings inside a magnetically shielded room (MSR), constructed of multiple layers of copper or aluminium and mu-metal, which provide a path for magnetic field lines around the enclosure. For most purposes, two- or three-layer MSRs are sufficient to reduce the remnant field to a few 10′s of </a:t>
            </a:r>
            <a:r>
              <a:rPr lang="en-GB" sz="1200" b="0" i="0" kern="1200" dirty="0" err="1">
                <a:solidFill>
                  <a:schemeClr val="tx1"/>
                </a:solidFill>
                <a:effectLst/>
                <a:latin typeface="+mn-lt"/>
                <a:ea typeface="+mn-ea"/>
                <a:cs typeface="+mn-cs"/>
              </a:rPr>
              <a:t>nanotesla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nT</a:t>
            </a:r>
            <a:r>
              <a:rPr lang="en-GB" sz="1200" b="0" i="0" kern="1200" dirty="0">
                <a:solidFill>
                  <a:schemeClr val="tx1"/>
                </a:solidFill>
                <a:effectLst/>
                <a:latin typeface="+mn-lt"/>
                <a:ea typeface="+mn-ea"/>
                <a:cs typeface="+mn-cs"/>
              </a:rPr>
              <a:t>), providing enough shielding for MEG</a:t>
            </a:r>
            <a:endParaRPr lang="en-GB" dirty="0"/>
          </a:p>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22</a:t>
            </a:fld>
            <a:endParaRPr lang="en-GB"/>
          </a:p>
        </p:txBody>
      </p:sp>
    </p:spTree>
    <p:extLst>
      <p:ext uri="{BB962C8B-B14F-4D97-AF65-F5344CB8AC3E}">
        <p14:creationId xmlns:p14="http://schemas.microsoft.com/office/powerpoint/2010/main" val="327445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5AB7AC-52D7-4CD5-B050-B731CF1661A6}" type="slidenum">
              <a:rPr lang="en-GB" smtClean="0"/>
              <a:t>24</a:t>
            </a:fld>
            <a:endParaRPr lang="en-GB"/>
          </a:p>
        </p:txBody>
      </p:sp>
    </p:spTree>
    <p:extLst>
      <p:ext uri="{BB962C8B-B14F-4D97-AF65-F5344CB8AC3E}">
        <p14:creationId xmlns:p14="http://schemas.microsoft.com/office/powerpoint/2010/main" val="3356442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5E7989C-B1F1-48CC-8571-77EC7CD3804C}" type="datetime1">
              <a:rPr lang="en-GB" smtClean="0"/>
              <a:t>10/05/2022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371953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BC5AED-B421-4CB7-9BE8-43A0E8353931}" type="datetime1">
              <a:rPr lang="en-GB" smtClean="0"/>
              <a:t>10/05/2022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31041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6DD93F-1DCF-4A72-8A25-FAEB8622A6E3}" type="datetime1">
              <a:rPr lang="en-GB" smtClean="0"/>
              <a:t>10/05/2022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61859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Subhead+Tex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11" name="Content Placeholder 9"/>
          <p:cNvSpPr>
            <a:spLocks noGrp="1"/>
          </p:cNvSpPr>
          <p:nvPr>
            <p:ph sz="quarter" idx="13"/>
          </p:nvPr>
        </p:nvSpPr>
        <p:spPr>
          <a:xfrm>
            <a:off x="652345" y="2476652"/>
            <a:ext cx="10887311" cy="3810813"/>
          </a:xfrm>
        </p:spPr>
        <p:txBody>
          <a:bodyPr anchor="t" anchorCtr="0">
            <a:noAutofit/>
          </a:bodyPr>
          <a:lstStyle>
            <a:lvl1pPr marL="0" indent="0">
              <a:spcBef>
                <a:spcPts val="833"/>
              </a:spcBef>
              <a:buFont typeface="Arial"/>
              <a:buNone/>
              <a:defRPr sz="2500">
                <a:solidFill>
                  <a:srgbClr val="464749"/>
                </a:solidFill>
              </a:defRPr>
            </a:lvl1pPr>
            <a:lvl2pPr marL="773857" indent="-297637">
              <a:spcBef>
                <a:spcPts val="833"/>
              </a:spcBef>
              <a:buFont typeface="Arial"/>
              <a:buChar char="•"/>
              <a:defRPr sz="2500">
                <a:solidFill>
                  <a:srgbClr val="464749"/>
                </a:solidFill>
              </a:defRPr>
            </a:lvl2pPr>
            <a:lvl3pPr marL="1190549" indent="-238110">
              <a:spcBef>
                <a:spcPts val="833"/>
              </a:spcBef>
              <a:buFont typeface="Arial"/>
              <a:buChar char="•"/>
              <a:defRPr sz="2500">
                <a:solidFill>
                  <a:srgbClr val="464749"/>
                </a:solidFill>
              </a:defRPr>
            </a:lvl3pPr>
            <a:lvl4pPr marL="1666768" indent="-238110">
              <a:spcBef>
                <a:spcPts val="833"/>
              </a:spcBef>
              <a:buFont typeface="Arial"/>
              <a:buChar char="•"/>
              <a:defRPr sz="2500">
                <a:solidFill>
                  <a:srgbClr val="464749"/>
                </a:solidFill>
              </a:defRPr>
            </a:lvl4pPr>
            <a:lvl5pPr marL="2142988" indent="-238110">
              <a:spcBef>
                <a:spcPts val="833"/>
              </a:spcBef>
              <a:buFont typeface="Arial"/>
              <a:buChar char="•"/>
              <a:defRPr sz="25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
        <p:nvSpPr>
          <p:cNvPr id="6" name="Slide Number Placeholder 5"/>
          <p:cNvSpPr>
            <a:spLocks noGrp="1"/>
          </p:cNvSpPr>
          <p:nvPr>
            <p:ph type="sldNum" sz="quarter" idx="15"/>
          </p:nvPr>
        </p:nvSpPr>
        <p:spPr/>
        <p:txBody>
          <a:bodyPr/>
          <a:lstStyle/>
          <a:p>
            <a:fld id="{D3AE1879-E7C0-CA48-BB1D-37914B185EA4}" type="slidenum">
              <a:rPr lang="en-GB" smtClean="0"/>
              <a:pPr/>
              <a:t>‹#›</a:t>
            </a:fld>
            <a:endParaRPr lang="en-GB" dirty="0"/>
          </a:p>
        </p:txBody>
      </p:sp>
    </p:spTree>
    <p:extLst>
      <p:ext uri="{BB962C8B-B14F-4D97-AF65-F5344CB8AC3E}">
        <p14:creationId xmlns:p14="http://schemas.microsoft.com/office/powerpoint/2010/main" val="2478690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HUMAN NEUROIMAGING 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2966" y="585419"/>
            <a:ext cx="2720901" cy="914444"/>
          </a:xfrm>
          <a:prstGeom prst="rect">
            <a:avLst/>
          </a:prstGeom>
        </p:spPr>
      </p:pic>
      <p:sp>
        <p:nvSpPr>
          <p:cNvPr id="21" name="Text Placeholder 20"/>
          <p:cNvSpPr>
            <a:spLocks noGrp="1"/>
          </p:cNvSpPr>
          <p:nvPr>
            <p:ph type="body" sz="quarter" idx="11" hasCustomPrompt="1"/>
          </p:nvPr>
        </p:nvSpPr>
        <p:spPr>
          <a:xfrm>
            <a:off x="646559" y="5409336"/>
            <a:ext cx="10887308" cy="965776"/>
          </a:xfrm>
        </p:spPr>
        <p:txBody>
          <a:bodyPr>
            <a:normAutofit/>
          </a:bodyPr>
          <a:lstStyle>
            <a:lvl1pPr>
              <a:defRPr sz="3125" baseline="0">
                <a:solidFill>
                  <a:schemeClr val="tx1"/>
                </a:solidFill>
              </a:defRPr>
            </a:lvl1pPr>
          </a:lstStyle>
          <a:p>
            <a:pPr lvl="0"/>
            <a:r>
              <a:rPr lang="en-GB" dirty="0"/>
              <a:t>Joe </a:t>
            </a:r>
            <a:r>
              <a:rPr lang="en-GB" dirty="0" err="1"/>
              <a:t>Bloggs</a:t>
            </a:r>
            <a:r>
              <a:rPr lang="en-GB" dirty="0"/>
              <a:t>, June 27</a:t>
            </a:r>
            <a:endParaRPr lang="en-US" dirty="0"/>
          </a:p>
        </p:txBody>
      </p:sp>
      <p:sp>
        <p:nvSpPr>
          <p:cNvPr id="11" name="Title 8"/>
          <p:cNvSpPr>
            <a:spLocks noGrp="1"/>
          </p:cNvSpPr>
          <p:nvPr>
            <p:ph type="title" hasCustomPrompt="1"/>
          </p:nvPr>
        </p:nvSpPr>
        <p:spPr>
          <a:xfrm>
            <a:off x="646559" y="1959802"/>
            <a:ext cx="10893097" cy="1347649"/>
          </a:xfrm>
        </p:spPr>
        <p:txBody>
          <a:bodyPr anchor="ctr">
            <a:normAutofit/>
          </a:bodyPr>
          <a:lstStyle>
            <a:lvl1pPr>
              <a:defRPr>
                <a:solidFill>
                  <a:schemeClr val="tx1"/>
                </a:solidFill>
              </a:defRPr>
            </a:lvl1pPr>
          </a:lstStyle>
          <a:p>
            <a:r>
              <a:rPr lang="en-GB" dirty="0"/>
              <a:t>Headline here</a:t>
            </a:r>
            <a:endParaRPr lang="en-US" dirty="0"/>
          </a:p>
        </p:txBody>
      </p:sp>
      <p:sp>
        <p:nvSpPr>
          <p:cNvPr id="12" name="Text Placeholder 22"/>
          <p:cNvSpPr>
            <a:spLocks noGrp="1"/>
          </p:cNvSpPr>
          <p:nvPr>
            <p:ph type="body" sz="quarter" idx="12" hasCustomPrompt="1"/>
          </p:nvPr>
        </p:nvSpPr>
        <p:spPr>
          <a:xfrm>
            <a:off x="653173" y="3691115"/>
            <a:ext cx="10887308" cy="714409"/>
          </a:xfrm>
        </p:spPr>
        <p:txBody>
          <a:bodyPr anchor="t"/>
          <a:lstStyle>
            <a:lvl1pPr>
              <a:defRPr>
                <a:solidFill>
                  <a:schemeClr val="accent2"/>
                </a:solidFill>
              </a:defRPr>
            </a:lvl1pPr>
          </a:lstStyle>
          <a:p>
            <a:pPr lvl="0"/>
            <a:r>
              <a:rPr lang="en-US" dirty="0"/>
              <a:t>Sub heading goes here</a:t>
            </a:r>
          </a:p>
        </p:txBody>
      </p:sp>
    </p:spTree>
    <p:extLst>
      <p:ext uri="{BB962C8B-B14F-4D97-AF65-F5344CB8AC3E}">
        <p14:creationId xmlns:p14="http://schemas.microsoft.com/office/powerpoint/2010/main" val="2584931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sp>
        <p:nvSpPr>
          <p:cNvPr id="21" name="Text Placeholder 20"/>
          <p:cNvSpPr>
            <a:spLocks noGrp="1"/>
          </p:cNvSpPr>
          <p:nvPr>
            <p:ph type="body" sz="quarter" idx="11" hasCustomPrompt="1"/>
          </p:nvPr>
        </p:nvSpPr>
        <p:spPr>
          <a:xfrm>
            <a:off x="646559" y="5409336"/>
            <a:ext cx="10887308" cy="965776"/>
          </a:xfrm>
        </p:spPr>
        <p:txBody>
          <a:bodyPr>
            <a:normAutofit/>
          </a:bodyPr>
          <a:lstStyle>
            <a:lvl1pPr>
              <a:defRPr sz="3125" baseline="0">
                <a:solidFill>
                  <a:schemeClr val="bg1"/>
                </a:solidFill>
              </a:defRPr>
            </a:lvl1pPr>
          </a:lstStyle>
          <a:p>
            <a:pPr lvl="0"/>
            <a:r>
              <a:rPr lang="en-GB" dirty="0"/>
              <a:t>Joe </a:t>
            </a:r>
            <a:r>
              <a:rPr lang="en-GB" dirty="0" err="1"/>
              <a:t>Bloggs</a:t>
            </a:r>
            <a:r>
              <a:rPr lang="en-GB" dirty="0"/>
              <a:t>, June 27</a:t>
            </a:r>
            <a:endParaRPr lang="en-US" dirty="0"/>
          </a:p>
        </p:txBody>
      </p:sp>
      <p:sp>
        <p:nvSpPr>
          <p:cNvPr id="11" name="Title 8"/>
          <p:cNvSpPr>
            <a:spLocks noGrp="1"/>
          </p:cNvSpPr>
          <p:nvPr>
            <p:ph type="title" hasCustomPrompt="1"/>
          </p:nvPr>
        </p:nvSpPr>
        <p:spPr>
          <a:xfrm>
            <a:off x="646559" y="1959802"/>
            <a:ext cx="10893097" cy="1347649"/>
          </a:xfrm>
        </p:spPr>
        <p:txBody>
          <a:bodyPr anchor="ctr">
            <a:normAutofit/>
          </a:bodyPr>
          <a:lstStyle>
            <a:lvl1pPr>
              <a:defRPr>
                <a:solidFill>
                  <a:schemeClr val="bg1"/>
                </a:solidFill>
              </a:defRPr>
            </a:lvl1pPr>
          </a:lstStyle>
          <a:p>
            <a:r>
              <a:rPr lang="en-GB" dirty="0"/>
              <a:t>Headline here</a:t>
            </a:r>
            <a:endParaRPr lang="en-US" dirty="0"/>
          </a:p>
        </p:txBody>
      </p:sp>
      <p:sp>
        <p:nvSpPr>
          <p:cNvPr id="12" name="Text Placeholder 22"/>
          <p:cNvSpPr>
            <a:spLocks noGrp="1"/>
          </p:cNvSpPr>
          <p:nvPr>
            <p:ph type="body" sz="quarter" idx="12" hasCustomPrompt="1"/>
          </p:nvPr>
        </p:nvSpPr>
        <p:spPr>
          <a:xfrm>
            <a:off x="653173" y="3691115"/>
            <a:ext cx="10887308" cy="714409"/>
          </a:xfrm>
        </p:spPr>
        <p:txBody>
          <a:bodyPr anchor="t"/>
          <a:lstStyle>
            <a:lvl1pPr>
              <a:defRPr>
                <a:solidFill>
                  <a:schemeClr val="accent2"/>
                </a:solidFill>
              </a:defRPr>
            </a:lvl1pPr>
          </a:lstStyle>
          <a:p>
            <a:pPr lvl="0"/>
            <a:r>
              <a:rPr lang="en-US" dirty="0"/>
              <a:t>Sub heading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2966" y="585419"/>
            <a:ext cx="2720901" cy="914444"/>
          </a:xfrm>
          <a:prstGeom prst="rect">
            <a:avLst/>
          </a:prstGeom>
        </p:spPr>
      </p:pic>
    </p:spTree>
    <p:extLst>
      <p:ext uri="{BB962C8B-B14F-4D97-AF65-F5344CB8AC3E}">
        <p14:creationId xmlns:p14="http://schemas.microsoft.com/office/powerpoint/2010/main" val="277633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3AE1879-E7C0-CA48-BB1D-37914B185EA4}" type="slidenum">
              <a:rPr lang="en-GB" smtClean="0"/>
              <a:pPr/>
              <a:t>‹#›</a:t>
            </a:fld>
            <a:endParaRPr lang="en-GB" dirty="0"/>
          </a:p>
        </p:txBody>
      </p:sp>
    </p:spTree>
    <p:extLst>
      <p:ext uri="{BB962C8B-B14F-4D97-AF65-F5344CB8AC3E}">
        <p14:creationId xmlns:p14="http://schemas.microsoft.com/office/powerpoint/2010/main" val="760015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Subhead+Tex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11" name="Content Placeholder 9"/>
          <p:cNvSpPr>
            <a:spLocks noGrp="1"/>
          </p:cNvSpPr>
          <p:nvPr>
            <p:ph sz="quarter" idx="13"/>
          </p:nvPr>
        </p:nvSpPr>
        <p:spPr>
          <a:xfrm>
            <a:off x="652345" y="2476652"/>
            <a:ext cx="10887311" cy="3810813"/>
          </a:xfrm>
        </p:spPr>
        <p:txBody>
          <a:bodyPr anchor="t" anchorCtr="0">
            <a:noAutofit/>
          </a:bodyPr>
          <a:lstStyle>
            <a:lvl1pPr marL="0" indent="0">
              <a:spcBef>
                <a:spcPts val="833"/>
              </a:spcBef>
              <a:buFont typeface="Arial"/>
              <a:buNone/>
              <a:defRPr sz="2500">
                <a:solidFill>
                  <a:srgbClr val="464749"/>
                </a:solidFill>
              </a:defRPr>
            </a:lvl1pPr>
            <a:lvl2pPr marL="773857" indent="-297637">
              <a:spcBef>
                <a:spcPts val="833"/>
              </a:spcBef>
              <a:buFont typeface="Arial"/>
              <a:buChar char="•"/>
              <a:defRPr sz="2500">
                <a:solidFill>
                  <a:srgbClr val="464749"/>
                </a:solidFill>
              </a:defRPr>
            </a:lvl2pPr>
            <a:lvl3pPr marL="1190549" indent="-238110">
              <a:spcBef>
                <a:spcPts val="833"/>
              </a:spcBef>
              <a:buFont typeface="Arial"/>
              <a:buChar char="•"/>
              <a:defRPr sz="2500">
                <a:solidFill>
                  <a:srgbClr val="464749"/>
                </a:solidFill>
              </a:defRPr>
            </a:lvl3pPr>
            <a:lvl4pPr marL="1666768" indent="-238110">
              <a:spcBef>
                <a:spcPts val="833"/>
              </a:spcBef>
              <a:buFont typeface="Arial"/>
              <a:buChar char="•"/>
              <a:defRPr sz="2500">
                <a:solidFill>
                  <a:srgbClr val="464749"/>
                </a:solidFill>
              </a:defRPr>
            </a:lvl4pPr>
            <a:lvl5pPr marL="2142988" indent="-238110">
              <a:spcBef>
                <a:spcPts val="833"/>
              </a:spcBef>
              <a:buFont typeface="Arial"/>
              <a:buChar char="•"/>
              <a:defRPr sz="25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
        <p:nvSpPr>
          <p:cNvPr id="6" name="Slide Number Placeholder 5"/>
          <p:cNvSpPr>
            <a:spLocks noGrp="1"/>
          </p:cNvSpPr>
          <p:nvPr>
            <p:ph type="sldNum" sz="quarter" idx="15"/>
          </p:nvPr>
        </p:nvSpPr>
        <p:spPr/>
        <p:txBody>
          <a:bodyPr/>
          <a:lstStyle/>
          <a:p>
            <a:fld id="{D3AE1879-E7C0-CA48-BB1D-37914B185EA4}" type="slidenum">
              <a:rPr lang="en-GB" smtClean="0"/>
              <a:pPr/>
              <a:t>‹#›</a:t>
            </a:fld>
            <a:endParaRPr lang="en-GB" dirty="0"/>
          </a:p>
        </p:txBody>
      </p:sp>
    </p:spTree>
    <p:extLst>
      <p:ext uri="{BB962C8B-B14F-4D97-AF65-F5344CB8AC3E}">
        <p14:creationId xmlns:p14="http://schemas.microsoft.com/office/powerpoint/2010/main" val="355492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Subhead+Textx2">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11" name="Content Placeholder 9"/>
          <p:cNvSpPr>
            <a:spLocks noGrp="1"/>
          </p:cNvSpPr>
          <p:nvPr>
            <p:ph sz="quarter" idx="13"/>
          </p:nvPr>
        </p:nvSpPr>
        <p:spPr>
          <a:xfrm>
            <a:off x="652345" y="2476652"/>
            <a:ext cx="5255216" cy="3810813"/>
          </a:xfrm>
        </p:spPr>
        <p:txBody>
          <a:bodyPr anchor="t" anchorCtr="0">
            <a:noAutofit/>
          </a:bodyPr>
          <a:lstStyle>
            <a:lvl1pPr marL="0" indent="0">
              <a:spcBef>
                <a:spcPts val="833"/>
              </a:spcBef>
              <a:buFont typeface="Arial"/>
              <a:buNone/>
              <a:defRPr sz="2500">
                <a:solidFill>
                  <a:srgbClr val="464749"/>
                </a:solidFill>
              </a:defRPr>
            </a:lvl1pPr>
            <a:lvl2pPr marL="773857" indent="-297637">
              <a:spcBef>
                <a:spcPts val="833"/>
              </a:spcBef>
              <a:buFont typeface="Arial"/>
              <a:buChar char="•"/>
              <a:defRPr sz="2500">
                <a:solidFill>
                  <a:srgbClr val="464749"/>
                </a:solidFill>
              </a:defRPr>
            </a:lvl2pPr>
            <a:lvl3pPr marL="1190549" indent="-238110">
              <a:spcBef>
                <a:spcPts val="833"/>
              </a:spcBef>
              <a:buFont typeface="Arial"/>
              <a:buChar char="•"/>
              <a:defRPr sz="2500">
                <a:solidFill>
                  <a:srgbClr val="464749"/>
                </a:solidFill>
              </a:defRPr>
            </a:lvl3pPr>
            <a:lvl4pPr marL="1666768" indent="-238110">
              <a:spcBef>
                <a:spcPts val="833"/>
              </a:spcBef>
              <a:buFont typeface="Arial"/>
              <a:buChar char="•"/>
              <a:defRPr sz="2500">
                <a:solidFill>
                  <a:srgbClr val="464749"/>
                </a:solidFill>
              </a:defRPr>
            </a:lvl4pPr>
            <a:lvl5pPr marL="2142988" indent="-238110">
              <a:spcBef>
                <a:spcPts val="833"/>
              </a:spcBef>
              <a:buFont typeface="Arial"/>
              <a:buChar char="•"/>
              <a:defRPr sz="25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9"/>
          <p:cNvSpPr>
            <a:spLocks noGrp="1"/>
          </p:cNvSpPr>
          <p:nvPr>
            <p:ph sz="quarter" idx="18"/>
          </p:nvPr>
        </p:nvSpPr>
        <p:spPr>
          <a:xfrm>
            <a:off x="6284439" y="2476652"/>
            <a:ext cx="5255216" cy="3810813"/>
          </a:xfrm>
        </p:spPr>
        <p:txBody>
          <a:bodyPr anchor="t" anchorCtr="0">
            <a:noAutofit/>
          </a:bodyPr>
          <a:lstStyle>
            <a:lvl1pPr marL="0" indent="0">
              <a:spcBef>
                <a:spcPts val="833"/>
              </a:spcBef>
              <a:buFont typeface="Arial"/>
              <a:buNone/>
              <a:defRPr sz="2500">
                <a:solidFill>
                  <a:srgbClr val="464749"/>
                </a:solidFill>
              </a:defRPr>
            </a:lvl1pPr>
            <a:lvl2pPr marL="773857" indent="-297637">
              <a:spcBef>
                <a:spcPts val="833"/>
              </a:spcBef>
              <a:buFont typeface="Arial"/>
              <a:buChar char="•"/>
              <a:defRPr sz="2500">
                <a:solidFill>
                  <a:srgbClr val="464749"/>
                </a:solidFill>
              </a:defRPr>
            </a:lvl2pPr>
            <a:lvl3pPr marL="1190549" indent="-238110">
              <a:spcBef>
                <a:spcPts val="833"/>
              </a:spcBef>
              <a:buFont typeface="Arial"/>
              <a:buChar char="•"/>
              <a:defRPr sz="2500">
                <a:solidFill>
                  <a:srgbClr val="464749"/>
                </a:solidFill>
              </a:defRPr>
            </a:lvl3pPr>
            <a:lvl4pPr marL="1666768" indent="-238110">
              <a:spcBef>
                <a:spcPts val="833"/>
              </a:spcBef>
              <a:buFont typeface="Arial"/>
              <a:buChar char="•"/>
              <a:defRPr sz="2500">
                <a:solidFill>
                  <a:srgbClr val="464749"/>
                </a:solidFill>
              </a:defRPr>
            </a:lvl4pPr>
            <a:lvl5pPr marL="2142988" indent="-238110">
              <a:spcBef>
                <a:spcPts val="833"/>
              </a:spcBef>
              <a:buFont typeface="Arial"/>
              <a:buChar char="•"/>
              <a:defRPr sz="25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Slide Number Placeholder 1"/>
          <p:cNvSpPr>
            <a:spLocks noGrp="1"/>
          </p:cNvSpPr>
          <p:nvPr>
            <p:ph type="sldNum" sz="quarter" idx="19"/>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Tree>
    <p:extLst>
      <p:ext uri="{BB962C8B-B14F-4D97-AF65-F5344CB8AC3E}">
        <p14:creationId xmlns:p14="http://schemas.microsoft.com/office/powerpoint/2010/main" val="370821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Quote">
    <p:spTree>
      <p:nvGrpSpPr>
        <p:cNvPr id="1" name=""/>
        <p:cNvGrpSpPr/>
        <p:nvPr/>
      </p:nvGrpSpPr>
      <p:grpSpPr>
        <a:xfrm>
          <a:off x="0" y="0"/>
          <a:ext cx="0" cy="0"/>
          <a:chOff x="0" y="0"/>
          <a:chExt cx="0" cy="0"/>
        </a:xfrm>
      </p:grpSpPr>
      <p:grpSp>
        <p:nvGrpSpPr>
          <p:cNvPr id="4" name="Group 3"/>
          <p:cNvGrpSpPr/>
          <p:nvPr userDrawn="1"/>
        </p:nvGrpSpPr>
        <p:grpSpPr>
          <a:xfrm>
            <a:off x="5802486" y="820249"/>
            <a:ext cx="587028" cy="4127697"/>
            <a:chOff x="5464969" y="850901"/>
            <a:chExt cx="774700" cy="4373862"/>
          </a:xfrm>
        </p:grpSpPr>
        <p:sp>
          <p:nvSpPr>
            <p:cNvPr id="2" name="Rectangle 1"/>
            <p:cNvSpPr/>
            <p:nvPr userDrawn="1"/>
          </p:nvSpPr>
          <p:spPr>
            <a:xfrm>
              <a:off x="5464969" y="850901"/>
              <a:ext cx="7747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79"/>
            </a:p>
          </p:txBody>
        </p:sp>
        <p:sp>
          <p:nvSpPr>
            <p:cNvPr id="9" name="Rectangle 8"/>
            <p:cNvSpPr/>
            <p:nvPr userDrawn="1"/>
          </p:nvSpPr>
          <p:spPr>
            <a:xfrm>
              <a:off x="5464969" y="5066013"/>
              <a:ext cx="7747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79"/>
            </a:p>
          </p:txBody>
        </p:sp>
      </p:grpSp>
      <p:sp>
        <p:nvSpPr>
          <p:cNvPr id="3" name="Title Placeholder 9"/>
          <p:cNvSpPr>
            <a:spLocks noGrp="1"/>
          </p:cNvSpPr>
          <p:nvPr>
            <p:ph type="title" hasCustomPrompt="1"/>
          </p:nvPr>
        </p:nvSpPr>
        <p:spPr>
          <a:xfrm>
            <a:off x="652347" y="1362670"/>
            <a:ext cx="10887309" cy="2985954"/>
          </a:xfrm>
          <a:prstGeom prst="rect">
            <a:avLst/>
          </a:prstGeom>
        </p:spPr>
        <p:txBody>
          <a:bodyPr vert="horz" lIns="0" tIns="0" rIns="0" bIns="0" rtlCol="0" anchor="ctr">
            <a:normAutofit/>
          </a:bodyPr>
          <a:lstStyle>
            <a:lvl1pPr algn="ctr">
              <a:defRPr lang="en-US" sz="4166" b="1" u="none" baseline="0" smtClean="0">
                <a:solidFill>
                  <a:schemeClr val="accent1"/>
                </a:solidFill>
              </a:defRPr>
            </a:lvl1pPr>
          </a:lstStyle>
          <a:p>
            <a:r>
              <a:rPr lang="en-US" dirty="0"/>
              <a:t>“This is where a nice bold quote goes”</a:t>
            </a:r>
          </a:p>
        </p:txBody>
      </p:sp>
      <p:sp>
        <p:nvSpPr>
          <p:cNvPr id="7" name="Text Placeholder 6"/>
          <p:cNvSpPr>
            <a:spLocks noGrp="1"/>
          </p:cNvSpPr>
          <p:nvPr>
            <p:ph type="body" sz="quarter" idx="10" hasCustomPrompt="1"/>
          </p:nvPr>
        </p:nvSpPr>
        <p:spPr>
          <a:xfrm>
            <a:off x="653173" y="5472178"/>
            <a:ext cx="10887308" cy="701775"/>
          </a:xfrm>
        </p:spPr>
        <p:txBody>
          <a:bodyPr>
            <a:normAutofit/>
          </a:bodyPr>
          <a:lstStyle>
            <a:lvl1pPr algn="ctr">
              <a:defRPr sz="2500" baseline="0">
                <a:solidFill>
                  <a:srgbClr val="FFFFFF"/>
                </a:solidFill>
                <a:latin typeface="Arial"/>
                <a:cs typeface="Arial"/>
              </a:defRPr>
            </a:lvl1pPr>
          </a:lstStyle>
          <a:p>
            <a:pPr lvl="0"/>
            <a:r>
              <a:rPr lang="en-GB" dirty="0"/>
              <a:t>Attributed to…</a:t>
            </a:r>
            <a:endParaRPr lang="en-US" dirty="0"/>
          </a:p>
        </p:txBody>
      </p:sp>
    </p:spTree>
    <p:extLst>
      <p:ext uri="{BB962C8B-B14F-4D97-AF65-F5344CB8AC3E}">
        <p14:creationId xmlns:p14="http://schemas.microsoft.com/office/powerpoint/2010/main" val="236210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ext+2 Images-Landscap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7765310" y="2668741"/>
            <a:ext cx="3774345" cy="1697095"/>
          </a:xfrm>
          <a:noFill/>
        </p:spPr>
        <p:txBody>
          <a:bodyPr anchor="ctr">
            <a:normAutofit/>
          </a:bodyPr>
          <a:lstStyle>
            <a:lvl1pPr algn="ctr">
              <a:defRPr sz="2083" baseline="0">
                <a:solidFill>
                  <a:srgbClr val="FF0F2D"/>
                </a:solidFill>
                <a:latin typeface="Arial"/>
                <a:cs typeface="Arial"/>
              </a:defRPr>
            </a:lvl1pPr>
          </a:lstStyle>
          <a:p>
            <a:r>
              <a:rPr lang="en-US" dirty="0"/>
              <a:t>Drag and drop/click icon to add image</a:t>
            </a:r>
          </a:p>
        </p:txBody>
      </p:sp>
      <p:sp>
        <p:nvSpPr>
          <p:cNvPr id="16" name="Text Placeholder 8"/>
          <p:cNvSpPr>
            <a:spLocks noGrp="1"/>
          </p:cNvSpPr>
          <p:nvPr>
            <p:ph type="body" sz="quarter" idx="15" hasCustomPrompt="1"/>
          </p:nvPr>
        </p:nvSpPr>
        <p:spPr>
          <a:xfrm>
            <a:off x="658133" y="2603869"/>
            <a:ext cx="6630941" cy="3683597"/>
          </a:xfrm>
        </p:spPr>
        <p:txBody>
          <a:bodyPr anchor="t">
            <a:noAutofit/>
          </a:bodyPr>
          <a:lstStyle>
            <a:lvl1pPr>
              <a:spcBef>
                <a:spcPts val="1042"/>
              </a:spcBef>
              <a:defRPr sz="2500">
                <a:solidFill>
                  <a:schemeClr val="accent1"/>
                </a:solidFill>
                <a:latin typeface="Arial"/>
                <a:cs typeface="Arial"/>
              </a:defRPr>
            </a:lvl1pPr>
            <a:lvl2pPr>
              <a:defRPr sz="1875">
                <a:latin typeface="Helvetica"/>
                <a:cs typeface="Helvetica"/>
              </a:defRPr>
            </a:lvl2pPr>
            <a:lvl3pPr>
              <a:defRPr sz="1667">
                <a:latin typeface="Helvetica"/>
                <a:cs typeface="Helvetica"/>
              </a:defRPr>
            </a:lvl3pPr>
            <a:lvl4pPr>
              <a:defRPr sz="1458">
                <a:latin typeface="Helvetica"/>
                <a:cs typeface="Helvetica"/>
              </a:defRPr>
            </a:lvl4pPr>
            <a:lvl5pPr>
              <a:defRPr sz="1458">
                <a:latin typeface="Helvetica"/>
                <a:cs typeface="Helvetica"/>
              </a:defRPr>
            </a:lvl5pPr>
          </a:lstStyle>
          <a:p>
            <a:pPr lvl="0"/>
            <a:r>
              <a:rPr lang="en-GB" dirty="0"/>
              <a:t>24pt Body text here</a:t>
            </a:r>
          </a:p>
        </p:txBody>
      </p:sp>
      <p:sp>
        <p:nvSpPr>
          <p:cNvPr id="9"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12" name="Picture Placeholder 2"/>
          <p:cNvSpPr>
            <a:spLocks noGrp="1"/>
          </p:cNvSpPr>
          <p:nvPr>
            <p:ph type="pic" sz="quarter" idx="19" hasCustomPrompt="1"/>
          </p:nvPr>
        </p:nvSpPr>
        <p:spPr>
          <a:xfrm>
            <a:off x="7765310" y="4590370"/>
            <a:ext cx="3774345" cy="1697095"/>
          </a:xfrm>
          <a:noFill/>
        </p:spPr>
        <p:txBody>
          <a:bodyPr anchor="ctr">
            <a:normAutofit/>
          </a:bodyPr>
          <a:lstStyle>
            <a:lvl1pPr algn="ctr">
              <a:defRPr sz="2083" baseline="0">
                <a:solidFill>
                  <a:srgbClr val="FF0F2D"/>
                </a:solidFill>
                <a:latin typeface="Arial"/>
                <a:cs typeface="Arial"/>
              </a:defRPr>
            </a:lvl1pPr>
          </a:lstStyle>
          <a:p>
            <a:r>
              <a:rPr lang="en-US" dirty="0"/>
              <a:t>Drag and drop/click icon to add image</a:t>
            </a:r>
          </a:p>
        </p:txBody>
      </p:sp>
      <p:sp>
        <p:nvSpPr>
          <p:cNvPr id="2" name="Slide Number Placeholder 1"/>
          <p:cNvSpPr>
            <a:spLocks noGrp="1"/>
          </p:cNvSpPr>
          <p:nvPr>
            <p:ph type="sldNum" sz="quarter" idx="20"/>
          </p:nvPr>
        </p:nvSpPr>
        <p:spPr/>
        <p:txBody>
          <a:bodyPr/>
          <a:lstStyle/>
          <a:p>
            <a:fld id="{D3AE1879-E7C0-CA48-BB1D-37914B185EA4}" type="slidenum">
              <a:rPr lang="en-GB" smtClean="0"/>
              <a:pPr/>
              <a:t>‹#›</a:t>
            </a:fld>
            <a:endParaRPr lang="en-GB" dirty="0"/>
          </a:p>
        </p:txBody>
      </p:sp>
      <p:sp>
        <p:nvSpPr>
          <p:cNvPr id="15"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chemeClr val="accent1"/>
                </a:solidFill>
              </a:defRPr>
            </a:lvl1pPr>
          </a:lstStyle>
          <a:p>
            <a:pPr lvl="0"/>
            <a:r>
              <a:rPr lang="en-GB" dirty="0"/>
              <a:t>Subheading here</a:t>
            </a:r>
          </a:p>
        </p:txBody>
      </p:sp>
    </p:spTree>
    <p:extLst>
      <p:ext uri="{BB962C8B-B14F-4D97-AF65-F5344CB8AC3E}">
        <p14:creationId xmlns:p14="http://schemas.microsoft.com/office/powerpoint/2010/main" val="263752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7274A0-0A7C-4D65-A70C-9CF7CECBE3E7}" type="datetime1">
              <a:rPr lang="en-GB" smtClean="0"/>
              <a:t>10/05/2022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418809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ext+1 Imag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651519" y="2668740"/>
            <a:ext cx="5618107" cy="3618724"/>
          </a:xfrm>
          <a:noFill/>
        </p:spPr>
        <p:txBody>
          <a:bodyPr anchor="ctr">
            <a:normAutofit/>
          </a:bodyPr>
          <a:lstStyle>
            <a:lvl1pPr algn="ctr">
              <a:defRPr sz="2083" baseline="0">
                <a:solidFill>
                  <a:srgbClr val="FF0F2D"/>
                </a:solidFill>
                <a:latin typeface="Arial"/>
                <a:cs typeface="Arial"/>
              </a:defRPr>
            </a:lvl1pPr>
          </a:lstStyle>
          <a:p>
            <a:r>
              <a:rPr lang="en-US" dirty="0"/>
              <a:t>Drag and drop/click icon to add image</a:t>
            </a:r>
          </a:p>
        </p:txBody>
      </p:sp>
      <p:sp>
        <p:nvSpPr>
          <p:cNvPr id="16" name="Text Placeholder 8"/>
          <p:cNvSpPr>
            <a:spLocks noGrp="1"/>
          </p:cNvSpPr>
          <p:nvPr>
            <p:ph type="body" sz="quarter" idx="15" hasCustomPrompt="1"/>
          </p:nvPr>
        </p:nvSpPr>
        <p:spPr>
          <a:xfrm>
            <a:off x="6654091" y="2603869"/>
            <a:ext cx="4886390" cy="3683597"/>
          </a:xfrm>
        </p:spPr>
        <p:txBody>
          <a:bodyPr anchor="t">
            <a:noAutofit/>
          </a:bodyPr>
          <a:lstStyle>
            <a:lvl1pPr>
              <a:spcBef>
                <a:spcPts val="1042"/>
              </a:spcBef>
              <a:defRPr sz="2500">
                <a:solidFill>
                  <a:srgbClr val="464749"/>
                </a:solidFill>
                <a:latin typeface="Arial"/>
                <a:cs typeface="Arial"/>
              </a:defRPr>
            </a:lvl1pPr>
            <a:lvl2pPr>
              <a:defRPr sz="1875">
                <a:latin typeface="Helvetica"/>
                <a:cs typeface="Helvetica"/>
              </a:defRPr>
            </a:lvl2pPr>
            <a:lvl3pPr>
              <a:defRPr sz="1667">
                <a:latin typeface="Helvetica"/>
                <a:cs typeface="Helvetica"/>
              </a:defRPr>
            </a:lvl3pPr>
            <a:lvl4pPr>
              <a:defRPr sz="1458">
                <a:latin typeface="Helvetica"/>
                <a:cs typeface="Helvetica"/>
              </a:defRPr>
            </a:lvl4pPr>
            <a:lvl5pPr>
              <a:defRPr sz="1458">
                <a:latin typeface="Helvetica"/>
                <a:cs typeface="Helvetica"/>
              </a:defRPr>
            </a:lvl5pPr>
          </a:lstStyle>
          <a:p>
            <a:pPr lvl="0"/>
            <a:r>
              <a:rPr lang="en-GB" dirty="0"/>
              <a:t>24pt Body text here</a:t>
            </a:r>
          </a:p>
        </p:txBody>
      </p:sp>
      <p:sp>
        <p:nvSpPr>
          <p:cNvPr id="9"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18"/>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Tree>
    <p:extLst>
      <p:ext uri="{BB962C8B-B14F-4D97-AF65-F5344CB8AC3E}">
        <p14:creationId xmlns:p14="http://schemas.microsoft.com/office/powerpoint/2010/main" val="2115841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ext+2 Images-Portrait">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5921549" y="2668740"/>
            <a:ext cx="2632063" cy="3618724"/>
          </a:xfrm>
          <a:noFill/>
        </p:spPr>
        <p:txBody>
          <a:bodyPr anchor="ctr">
            <a:normAutofit/>
          </a:bodyPr>
          <a:lstStyle>
            <a:lvl1pPr algn="ctr">
              <a:defRPr sz="2083" baseline="0">
                <a:solidFill>
                  <a:srgbClr val="FF0F2D"/>
                </a:solidFill>
                <a:latin typeface="Arial"/>
                <a:cs typeface="Arial"/>
              </a:defRPr>
            </a:lvl1pPr>
          </a:lstStyle>
          <a:p>
            <a:r>
              <a:rPr lang="en-US" dirty="0"/>
              <a:t>Drag and drop/click icon to add image</a:t>
            </a:r>
          </a:p>
        </p:txBody>
      </p:sp>
      <p:sp>
        <p:nvSpPr>
          <p:cNvPr id="8" name="Picture Placeholder 2"/>
          <p:cNvSpPr>
            <a:spLocks noGrp="1"/>
          </p:cNvSpPr>
          <p:nvPr>
            <p:ph type="pic" sz="quarter" idx="18" hasCustomPrompt="1"/>
          </p:nvPr>
        </p:nvSpPr>
        <p:spPr>
          <a:xfrm>
            <a:off x="8907593" y="2668740"/>
            <a:ext cx="2632063" cy="3618724"/>
          </a:xfrm>
          <a:noFill/>
        </p:spPr>
        <p:txBody>
          <a:bodyPr anchor="ctr">
            <a:normAutofit/>
          </a:bodyPr>
          <a:lstStyle>
            <a:lvl1pPr algn="ctr">
              <a:defRPr sz="2083">
                <a:solidFill>
                  <a:srgbClr val="FF0F2D"/>
                </a:solidFill>
                <a:latin typeface="Arial"/>
                <a:cs typeface="Arial"/>
              </a:defRPr>
            </a:lvl1pPr>
          </a:lstStyle>
          <a:p>
            <a:r>
              <a:rPr lang="en-US" dirty="0"/>
              <a:t>Drag and drop/click icon to add image</a:t>
            </a:r>
          </a:p>
        </p:txBody>
      </p:sp>
      <p:sp>
        <p:nvSpPr>
          <p:cNvPr id="9"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19"/>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
        <p:nvSpPr>
          <p:cNvPr id="15" name="Text Placeholder 8"/>
          <p:cNvSpPr>
            <a:spLocks noGrp="1"/>
          </p:cNvSpPr>
          <p:nvPr>
            <p:ph type="body" sz="quarter" idx="20" hasCustomPrompt="1"/>
          </p:nvPr>
        </p:nvSpPr>
        <p:spPr>
          <a:xfrm>
            <a:off x="658133" y="2603869"/>
            <a:ext cx="4886390" cy="3683597"/>
          </a:xfrm>
        </p:spPr>
        <p:txBody>
          <a:bodyPr anchor="t">
            <a:noAutofit/>
          </a:bodyPr>
          <a:lstStyle>
            <a:lvl1pPr>
              <a:spcBef>
                <a:spcPts val="1042"/>
              </a:spcBef>
              <a:defRPr sz="2500">
                <a:solidFill>
                  <a:srgbClr val="464749"/>
                </a:solidFill>
                <a:latin typeface="Arial"/>
                <a:cs typeface="Arial"/>
              </a:defRPr>
            </a:lvl1pPr>
            <a:lvl2pPr>
              <a:defRPr sz="1875">
                <a:latin typeface="Helvetica"/>
                <a:cs typeface="Helvetica"/>
              </a:defRPr>
            </a:lvl2pPr>
            <a:lvl3pPr>
              <a:defRPr sz="1667">
                <a:latin typeface="Helvetica"/>
                <a:cs typeface="Helvetica"/>
              </a:defRPr>
            </a:lvl3pPr>
            <a:lvl4pPr>
              <a:defRPr sz="1458">
                <a:latin typeface="Helvetica"/>
                <a:cs typeface="Helvetica"/>
              </a:defRPr>
            </a:lvl4pPr>
            <a:lvl5pPr>
              <a:defRPr sz="1458">
                <a:latin typeface="Helvetica"/>
                <a:cs typeface="Helvetica"/>
              </a:defRPr>
            </a:lvl5pPr>
          </a:lstStyle>
          <a:p>
            <a:pPr lvl="0"/>
            <a:r>
              <a:rPr lang="en-GB" dirty="0"/>
              <a:t>24pt Body text here</a:t>
            </a:r>
          </a:p>
        </p:txBody>
      </p:sp>
    </p:spTree>
    <p:extLst>
      <p:ext uri="{BB962C8B-B14F-4D97-AF65-F5344CB8AC3E}">
        <p14:creationId xmlns:p14="http://schemas.microsoft.com/office/powerpoint/2010/main" val="2852239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Full bleed imag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0" y="1"/>
            <a:ext cx="12192000" cy="6858000"/>
          </a:xfrm>
          <a:solidFill>
            <a:schemeClr val="bg2"/>
          </a:solidFill>
        </p:spPr>
        <p:txBody>
          <a:bodyPr anchor="ctr">
            <a:normAutofit/>
          </a:bodyPr>
          <a:lstStyle>
            <a:lvl1pPr algn="ctr">
              <a:defRPr sz="2083">
                <a:solidFill>
                  <a:schemeClr val="bg1"/>
                </a:solidFill>
                <a:latin typeface="Arial"/>
                <a:cs typeface="Arial"/>
              </a:defRPr>
            </a:lvl1pPr>
          </a:lstStyle>
          <a:p>
            <a:r>
              <a:rPr lang="en-US" dirty="0"/>
              <a:t>Drag and drop/click icon to add image</a:t>
            </a:r>
          </a:p>
        </p:txBody>
      </p:sp>
    </p:spTree>
    <p:extLst>
      <p:ext uri="{BB962C8B-B14F-4D97-AF65-F5344CB8AC3E}">
        <p14:creationId xmlns:p14="http://schemas.microsoft.com/office/powerpoint/2010/main" val="295561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hart+Text">
    <p:spTree>
      <p:nvGrpSpPr>
        <p:cNvPr id="1" name=""/>
        <p:cNvGrpSpPr/>
        <p:nvPr/>
      </p:nvGrpSpPr>
      <p:grpSpPr>
        <a:xfrm>
          <a:off x="0" y="0"/>
          <a:ext cx="0" cy="0"/>
          <a:chOff x="0" y="0"/>
          <a:chExt cx="0" cy="0"/>
        </a:xfrm>
      </p:grpSpPr>
      <p:sp>
        <p:nvSpPr>
          <p:cNvPr id="36" name="Chart Placeholder 2"/>
          <p:cNvSpPr>
            <a:spLocks noGrp="1"/>
          </p:cNvSpPr>
          <p:nvPr>
            <p:ph type="chart" sz="quarter" idx="20"/>
          </p:nvPr>
        </p:nvSpPr>
        <p:spPr>
          <a:xfrm>
            <a:off x="653174" y="2580472"/>
            <a:ext cx="6522186" cy="3698724"/>
          </a:xfrm>
        </p:spPr>
        <p:txBody>
          <a:bodyPr anchor="ctr">
            <a:normAutofit/>
          </a:bodyPr>
          <a:lstStyle>
            <a:lvl1pPr algn="ctr">
              <a:defRPr sz="1875">
                <a:solidFill>
                  <a:srgbClr val="FF0F2D"/>
                </a:solidFill>
                <a:latin typeface="Arial"/>
                <a:cs typeface="Arial"/>
              </a:defRPr>
            </a:lvl1pPr>
          </a:lstStyle>
          <a:p>
            <a:r>
              <a:rPr lang="en-US"/>
              <a:t>Click icon to add chart</a:t>
            </a:r>
            <a:endParaRPr lang="en-US" dirty="0"/>
          </a:p>
        </p:txBody>
      </p:sp>
      <p:sp>
        <p:nvSpPr>
          <p:cNvPr id="14" name="Text Placeholder 8"/>
          <p:cNvSpPr>
            <a:spLocks noGrp="1"/>
          </p:cNvSpPr>
          <p:nvPr>
            <p:ph type="body" sz="quarter" idx="15" hasCustomPrompt="1"/>
          </p:nvPr>
        </p:nvSpPr>
        <p:spPr>
          <a:xfrm>
            <a:off x="7527191" y="2580473"/>
            <a:ext cx="4012464" cy="3706993"/>
          </a:xfrm>
        </p:spPr>
        <p:txBody>
          <a:bodyPr anchor="t">
            <a:noAutofit/>
          </a:bodyPr>
          <a:lstStyle>
            <a:lvl1pPr>
              <a:spcBef>
                <a:spcPts val="1042"/>
              </a:spcBef>
              <a:defRPr sz="2500">
                <a:solidFill>
                  <a:srgbClr val="464749"/>
                </a:solidFill>
                <a:latin typeface="Arial"/>
                <a:cs typeface="Arial"/>
              </a:defRPr>
            </a:lvl1pPr>
            <a:lvl2pPr>
              <a:defRPr sz="1875">
                <a:latin typeface="Helvetica"/>
                <a:cs typeface="Helvetica"/>
              </a:defRPr>
            </a:lvl2pPr>
            <a:lvl3pPr>
              <a:defRPr sz="1667">
                <a:latin typeface="Helvetica"/>
                <a:cs typeface="Helvetica"/>
              </a:defRPr>
            </a:lvl3pPr>
            <a:lvl4pPr>
              <a:defRPr sz="1458">
                <a:latin typeface="Helvetica"/>
                <a:cs typeface="Helvetica"/>
              </a:defRPr>
            </a:lvl4pPr>
            <a:lvl5pPr>
              <a:defRPr sz="1458">
                <a:latin typeface="Helvetica"/>
                <a:cs typeface="Helvetica"/>
              </a:defRPr>
            </a:lvl5pPr>
          </a:lstStyle>
          <a:p>
            <a:pPr lvl="0"/>
            <a:r>
              <a:rPr lang="en-GB" dirty="0"/>
              <a:t>24pt Body text here</a:t>
            </a:r>
          </a:p>
        </p:txBody>
      </p:sp>
      <p:sp>
        <p:nvSpPr>
          <p:cNvPr id="8"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21"/>
          </p:nvPr>
        </p:nvSpPr>
        <p:spPr/>
        <p:txBody>
          <a:bodyPr/>
          <a:lstStyle/>
          <a:p>
            <a:fld id="{D3AE1879-E7C0-CA48-BB1D-37914B185EA4}" type="slidenum">
              <a:rPr lang="en-GB" smtClean="0"/>
              <a:pPr/>
              <a:t>‹#›</a:t>
            </a:fld>
            <a:endParaRPr lang="en-GB" dirty="0"/>
          </a:p>
        </p:txBody>
      </p:sp>
      <p:sp>
        <p:nvSpPr>
          <p:cNvPr id="16" name="Text Placeholder 2"/>
          <p:cNvSpPr>
            <a:spLocks noGrp="1"/>
          </p:cNvSpPr>
          <p:nvPr>
            <p:ph type="body" sz="quarter" idx="14" hasCustomPrompt="1"/>
          </p:nvPr>
        </p:nvSpPr>
        <p:spPr>
          <a:xfrm>
            <a:off x="651519" y="1876556"/>
            <a:ext cx="10888962" cy="565802"/>
          </a:xfrm>
        </p:spPr>
        <p:txBody>
          <a:bodyPr>
            <a:normAutofit/>
          </a:bodyPr>
          <a:lstStyle>
            <a:lvl1pPr>
              <a:defRPr sz="3125" b="1">
                <a:solidFill>
                  <a:srgbClr val="464749"/>
                </a:solidFill>
              </a:defRPr>
            </a:lvl1pPr>
          </a:lstStyle>
          <a:p>
            <a:pPr lvl="0"/>
            <a:r>
              <a:rPr lang="en-GB" dirty="0"/>
              <a:t>Subheading here</a:t>
            </a:r>
          </a:p>
        </p:txBody>
      </p:sp>
    </p:spTree>
    <p:extLst>
      <p:ext uri="{BB962C8B-B14F-4D97-AF65-F5344CB8AC3E}">
        <p14:creationId xmlns:p14="http://schemas.microsoft.com/office/powerpoint/2010/main" val="304035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harts: 2x">
    <p:spTree>
      <p:nvGrpSpPr>
        <p:cNvPr id="1" name=""/>
        <p:cNvGrpSpPr/>
        <p:nvPr/>
      </p:nvGrpSpPr>
      <p:grpSpPr>
        <a:xfrm>
          <a:off x="0" y="0"/>
          <a:ext cx="0" cy="0"/>
          <a:chOff x="0" y="0"/>
          <a:chExt cx="0" cy="0"/>
        </a:xfrm>
      </p:grpSpPr>
      <p:sp>
        <p:nvSpPr>
          <p:cNvPr id="36" name="Chart Placeholder 2"/>
          <p:cNvSpPr>
            <a:spLocks noGrp="1"/>
          </p:cNvSpPr>
          <p:nvPr>
            <p:ph type="chart" sz="quarter" idx="20"/>
          </p:nvPr>
        </p:nvSpPr>
        <p:spPr>
          <a:xfrm>
            <a:off x="653175" y="2580473"/>
            <a:ext cx="5292813" cy="3706992"/>
          </a:xfrm>
        </p:spPr>
        <p:txBody>
          <a:bodyPr anchor="ctr">
            <a:normAutofit/>
          </a:bodyPr>
          <a:lstStyle>
            <a:lvl1pPr algn="ctr">
              <a:defRPr sz="1875">
                <a:solidFill>
                  <a:srgbClr val="FF0000"/>
                </a:solidFill>
                <a:latin typeface="Arial"/>
                <a:cs typeface="Arial"/>
              </a:defRPr>
            </a:lvl1pPr>
          </a:lstStyle>
          <a:p>
            <a:r>
              <a:rPr lang="en-US"/>
              <a:t>Click icon to add chart</a:t>
            </a:r>
          </a:p>
        </p:txBody>
      </p:sp>
      <p:sp>
        <p:nvSpPr>
          <p:cNvPr id="18" name="Chart Placeholder 2"/>
          <p:cNvSpPr>
            <a:spLocks noGrp="1"/>
          </p:cNvSpPr>
          <p:nvPr>
            <p:ph type="chart" sz="quarter" idx="22"/>
          </p:nvPr>
        </p:nvSpPr>
        <p:spPr>
          <a:xfrm>
            <a:off x="6246843" y="2580473"/>
            <a:ext cx="5292813" cy="3706992"/>
          </a:xfrm>
        </p:spPr>
        <p:txBody>
          <a:bodyPr anchor="ctr">
            <a:normAutofit/>
          </a:bodyPr>
          <a:lstStyle>
            <a:lvl1pPr algn="ctr">
              <a:defRPr sz="1875">
                <a:solidFill>
                  <a:srgbClr val="FF0000"/>
                </a:solidFill>
                <a:latin typeface="Arial"/>
                <a:cs typeface="Arial"/>
              </a:defRPr>
            </a:lvl1pPr>
          </a:lstStyle>
          <a:p>
            <a:r>
              <a:rPr lang="en-US"/>
              <a:t>Click icon to add chart</a:t>
            </a:r>
          </a:p>
        </p:txBody>
      </p:sp>
      <p:sp>
        <p:nvSpPr>
          <p:cNvPr id="10" name="Title 8"/>
          <p:cNvSpPr>
            <a:spLocks noGrp="1"/>
          </p:cNvSpPr>
          <p:nvPr>
            <p:ph type="title" hasCustomPrompt="1"/>
          </p:nvPr>
        </p:nvSpPr>
        <p:spPr>
          <a:xfrm>
            <a:off x="652347" y="690407"/>
            <a:ext cx="10887309" cy="1186149"/>
          </a:xfrm>
        </p:spPr>
        <p:txBody>
          <a:bodyPr anchor="b">
            <a:normAutofit/>
          </a:bodyPr>
          <a:lstStyle>
            <a:lvl1pPr>
              <a:lnSpc>
                <a:spcPct val="80000"/>
              </a:lnSpc>
              <a:defRPr sz="4166"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24"/>
          </p:nvPr>
        </p:nvSpPr>
        <p:spPr/>
        <p:txBody>
          <a:bodyPr/>
          <a:lstStyle/>
          <a:p>
            <a:fld id="{D3AE1879-E7C0-CA48-BB1D-37914B185EA4}" type="slidenum">
              <a:rPr lang="en-GB" smtClean="0"/>
              <a:pPr/>
              <a:t>‹#›</a:t>
            </a:fld>
            <a:endParaRPr lang="en-GB" dirty="0"/>
          </a:p>
        </p:txBody>
      </p:sp>
      <p:sp>
        <p:nvSpPr>
          <p:cNvPr id="23" name="Text Placeholder 2"/>
          <p:cNvSpPr>
            <a:spLocks noGrp="1"/>
          </p:cNvSpPr>
          <p:nvPr>
            <p:ph type="body" sz="quarter" idx="14" hasCustomPrompt="1"/>
          </p:nvPr>
        </p:nvSpPr>
        <p:spPr>
          <a:xfrm>
            <a:off x="651519" y="1876556"/>
            <a:ext cx="5294469" cy="565802"/>
          </a:xfrm>
        </p:spPr>
        <p:txBody>
          <a:bodyPr>
            <a:normAutofit/>
          </a:bodyPr>
          <a:lstStyle>
            <a:lvl1pPr>
              <a:defRPr sz="3125" b="1">
                <a:solidFill>
                  <a:srgbClr val="464749"/>
                </a:solidFill>
              </a:defRPr>
            </a:lvl1pPr>
          </a:lstStyle>
          <a:p>
            <a:pPr lvl="0"/>
            <a:r>
              <a:rPr lang="en-GB" dirty="0"/>
              <a:t>Subheading here</a:t>
            </a:r>
          </a:p>
        </p:txBody>
      </p:sp>
      <p:sp>
        <p:nvSpPr>
          <p:cNvPr id="24" name="Text Placeholder 2"/>
          <p:cNvSpPr>
            <a:spLocks noGrp="1"/>
          </p:cNvSpPr>
          <p:nvPr>
            <p:ph type="body" sz="quarter" idx="25" hasCustomPrompt="1"/>
          </p:nvPr>
        </p:nvSpPr>
        <p:spPr>
          <a:xfrm>
            <a:off x="6246842" y="1876556"/>
            <a:ext cx="5294469" cy="565802"/>
          </a:xfrm>
        </p:spPr>
        <p:txBody>
          <a:bodyPr>
            <a:normAutofit/>
          </a:bodyPr>
          <a:lstStyle>
            <a:lvl1pPr>
              <a:defRPr sz="3125" b="1">
                <a:solidFill>
                  <a:srgbClr val="464749"/>
                </a:solidFill>
              </a:defRPr>
            </a:lvl1pPr>
          </a:lstStyle>
          <a:p>
            <a:pPr lvl="0"/>
            <a:r>
              <a:rPr lang="en-GB" dirty="0"/>
              <a:t>Subheading here</a:t>
            </a:r>
          </a:p>
        </p:txBody>
      </p:sp>
    </p:spTree>
    <p:extLst>
      <p:ext uri="{BB962C8B-B14F-4D97-AF65-F5344CB8AC3E}">
        <p14:creationId xmlns:p14="http://schemas.microsoft.com/office/powerpoint/2010/main" val="754893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End slide">
    <p:spTree>
      <p:nvGrpSpPr>
        <p:cNvPr id="1" name=""/>
        <p:cNvGrpSpPr/>
        <p:nvPr/>
      </p:nvGrpSpPr>
      <p:grpSpPr>
        <a:xfrm>
          <a:off x="0" y="0"/>
          <a:ext cx="0" cy="0"/>
          <a:chOff x="0" y="0"/>
          <a:chExt cx="0" cy="0"/>
        </a:xfrm>
      </p:grpSpPr>
      <p:sp>
        <p:nvSpPr>
          <p:cNvPr id="12" name="Picture Placeholder 2"/>
          <p:cNvSpPr>
            <a:spLocks noGrp="1"/>
          </p:cNvSpPr>
          <p:nvPr>
            <p:ph type="pic" sz="quarter" idx="17" hasCustomPrompt="1"/>
          </p:nvPr>
        </p:nvSpPr>
        <p:spPr>
          <a:xfrm>
            <a:off x="0" y="1"/>
            <a:ext cx="12192000" cy="6858000"/>
          </a:xfrm>
          <a:noFill/>
        </p:spPr>
        <p:txBody>
          <a:bodyPr lIns="720000" tIns="0" rIns="720000" anchor="ctr" anchorCtr="0">
            <a:normAutofit/>
          </a:bodyPr>
          <a:lstStyle>
            <a:lvl1pPr marL="0" marR="0" indent="0" algn="ctr" defTabSz="476220" rtl="0" eaLnBrk="1" fontAlgn="auto" latinLnBrk="0" hangingPunct="1">
              <a:lnSpc>
                <a:spcPct val="100000"/>
              </a:lnSpc>
              <a:spcBef>
                <a:spcPct val="20000"/>
              </a:spcBef>
              <a:spcAft>
                <a:spcPts val="0"/>
              </a:spcAft>
              <a:buClrTx/>
              <a:buSzTx/>
              <a:buFont typeface="Arial"/>
              <a:buNone/>
              <a:tabLst/>
              <a:defRPr sz="2916" baseline="0">
                <a:solidFill>
                  <a:schemeClr val="accent2"/>
                </a:solidFill>
                <a:latin typeface="Arial"/>
                <a:cs typeface="Arial"/>
              </a:defRPr>
            </a:lvl1pPr>
          </a:lstStyle>
          <a:p>
            <a:r>
              <a:rPr lang="en-US" dirty="0"/>
              <a:t>Drag and drop/click icon to add image. Then send to back to see titles</a:t>
            </a:r>
          </a:p>
        </p:txBody>
      </p:sp>
      <p:sp>
        <p:nvSpPr>
          <p:cNvPr id="2" name="Title 1"/>
          <p:cNvSpPr>
            <a:spLocks noGrp="1"/>
          </p:cNvSpPr>
          <p:nvPr>
            <p:ph type="title" hasCustomPrompt="1"/>
          </p:nvPr>
        </p:nvSpPr>
        <p:spPr>
          <a:xfrm>
            <a:off x="652347" y="1287800"/>
            <a:ext cx="10887309" cy="1969450"/>
          </a:xfrm>
        </p:spPr>
        <p:txBody>
          <a:bodyPr anchor="t"/>
          <a:lstStyle>
            <a:lvl1pPr algn="l">
              <a:defRPr>
                <a:solidFill>
                  <a:schemeClr val="tx1"/>
                </a:solidFill>
              </a:defRPr>
            </a:lvl1pPr>
          </a:lstStyle>
          <a:p>
            <a:r>
              <a:rPr lang="en-US" dirty="0"/>
              <a:t>Thank you</a:t>
            </a:r>
          </a:p>
        </p:txBody>
      </p:sp>
      <p:sp>
        <p:nvSpPr>
          <p:cNvPr id="4" name="Text Placeholder 20"/>
          <p:cNvSpPr>
            <a:spLocks noGrp="1"/>
          </p:cNvSpPr>
          <p:nvPr>
            <p:ph type="body" sz="quarter" idx="11" hasCustomPrompt="1"/>
          </p:nvPr>
        </p:nvSpPr>
        <p:spPr>
          <a:xfrm>
            <a:off x="646559" y="4868568"/>
            <a:ext cx="10887308" cy="1418896"/>
          </a:xfrm>
        </p:spPr>
        <p:txBody>
          <a:bodyPr anchor="b">
            <a:normAutofit/>
          </a:bodyPr>
          <a:lstStyle>
            <a:lvl1pPr algn="l">
              <a:defRPr sz="2500" baseline="0">
                <a:solidFill>
                  <a:schemeClr val="accent2"/>
                </a:solidFill>
                <a:latin typeface="Arial"/>
                <a:cs typeface="Arial"/>
              </a:defRPr>
            </a:lvl1pPr>
          </a:lstStyle>
          <a:p>
            <a:pPr lvl="0"/>
            <a:r>
              <a:rPr lang="en-GB" dirty="0"/>
              <a:t>@</a:t>
            </a:r>
            <a:r>
              <a:rPr lang="en-GB" dirty="0" err="1"/>
              <a:t>twittername</a:t>
            </a:r>
            <a:endParaRPr lang="en-GB" dirty="0"/>
          </a:p>
          <a:p>
            <a:pPr lvl="0"/>
            <a:r>
              <a:rPr lang="en-GB" dirty="0" err="1"/>
              <a:t>linkedin.com</a:t>
            </a:r>
            <a:r>
              <a:rPr lang="en-GB" dirty="0"/>
              <a:t>/</a:t>
            </a:r>
            <a:r>
              <a:rPr lang="en-GB" dirty="0" err="1"/>
              <a:t>yourname</a:t>
            </a:r>
            <a:endParaRPr lang="en-GB" dirty="0"/>
          </a:p>
          <a:p>
            <a:pPr lvl="0"/>
            <a:r>
              <a:rPr lang="en-GB" dirty="0" err="1"/>
              <a:t>email@wellcome.ac.uk</a:t>
            </a:r>
            <a:endParaRPr lang="en-US" dirty="0"/>
          </a:p>
        </p:txBody>
      </p:sp>
      <p:pic>
        <p:nvPicPr>
          <p:cNvPr id="5" name="Picture 4" descr="HUMAN NEUROIMAGING 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2966" y="5386945"/>
            <a:ext cx="2720901" cy="914444"/>
          </a:xfrm>
          <a:prstGeom prst="rect">
            <a:avLst/>
          </a:prstGeom>
        </p:spPr>
      </p:pic>
    </p:spTree>
    <p:extLst>
      <p:ext uri="{BB962C8B-B14F-4D97-AF65-F5344CB8AC3E}">
        <p14:creationId xmlns:p14="http://schemas.microsoft.com/office/powerpoint/2010/main" val="1102221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End slide v2">
    <p:spTree>
      <p:nvGrpSpPr>
        <p:cNvPr id="1" name=""/>
        <p:cNvGrpSpPr/>
        <p:nvPr/>
      </p:nvGrpSpPr>
      <p:grpSpPr>
        <a:xfrm>
          <a:off x="0" y="0"/>
          <a:ext cx="0" cy="0"/>
          <a:chOff x="0" y="0"/>
          <a:chExt cx="0" cy="0"/>
        </a:xfrm>
      </p:grpSpPr>
      <p:sp>
        <p:nvSpPr>
          <p:cNvPr id="12" name="Picture Placeholder 2"/>
          <p:cNvSpPr>
            <a:spLocks noGrp="1"/>
          </p:cNvSpPr>
          <p:nvPr>
            <p:ph type="pic" sz="quarter" idx="17" hasCustomPrompt="1"/>
          </p:nvPr>
        </p:nvSpPr>
        <p:spPr>
          <a:xfrm>
            <a:off x="0" y="1"/>
            <a:ext cx="12192000" cy="6858000"/>
          </a:xfrm>
          <a:noFill/>
        </p:spPr>
        <p:txBody>
          <a:bodyPr lIns="720000" tIns="0" rIns="720000" anchor="ctr" anchorCtr="0">
            <a:normAutofit/>
          </a:bodyPr>
          <a:lstStyle>
            <a:lvl1pPr marL="0" marR="0" indent="0" algn="ctr" defTabSz="476220" rtl="0" eaLnBrk="1" fontAlgn="auto" latinLnBrk="0" hangingPunct="1">
              <a:lnSpc>
                <a:spcPct val="100000"/>
              </a:lnSpc>
              <a:spcBef>
                <a:spcPct val="20000"/>
              </a:spcBef>
              <a:spcAft>
                <a:spcPts val="0"/>
              </a:spcAft>
              <a:buClrTx/>
              <a:buSzTx/>
              <a:buFont typeface="Arial"/>
              <a:buNone/>
              <a:tabLst/>
              <a:defRPr sz="2916" baseline="0">
                <a:solidFill>
                  <a:schemeClr val="accent2"/>
                </a:solidFill>
                <a:latin typeface="Arial"/>
                <a:cs typeface="Arial"/>
              </a:defRPr>
            </a:lvl1pPr>
          </a:lstStyle>
          <a:p>
            <a:r>
              <a:rPr lang="en-US" dirty="0"/>
              <a:t>Drag and drop/click icon to add image. Then send to back to see titles</a:t>
            </a:r>
          </a:p>
        </p:txBody>
      </p:sp>
      <p:sp>
        <p:nvSpPr>
          <p:cNvPr id="2" name="Title 1"/>
          <p:cNvSpPr>
            <a:spLocks noGrp="1"/>
          </p:cNvSpPr>
          <p:nvPr>
            <p:ph type="title" hasCustomPrompt="1"/>
          </p:nvPr>
        </p:nvSpPr>
        <p:spPr>
          <a:xfrm>
            <a:off x="652347" y="1287800"/>
            <a:ext cx="10887309" cy="1969450"/>
          </a:xfrm>
        </p:spPr>
        <p:txBody>
          <a:bodyPr anchor="t"/>
          <a:lstStyle>
            <a:lvl1pPr algn="l">
              <a:defRPr>
                <a:solidFill>
                  <a:schemeClr val="bg1"/>
                </a:solidFill>
              </a:defRPr>
            </a:lvl1pPr>
          </a:lstStyle>
          <a:p>
            <a:r>
              <a:rPr lang="en-US" dirty="0"/>
              <a:t>Thank you</a:t>
            </a:r>
          </a:p>
        </p:txBody>
      </p:sp>
      <p:sp>
        <p:nvSpPr>
          <p:cNvPr id="4" name="Text Placeholder 20"/>
          <p:cNvSpPr>
            <a:spLocks noGrp="1"/>
          </p:cNvSpPr>
          <p:nvPr>
            <p:ph type="body" sz="quarter" idx="11" hasCustomPrompt="1"/>
          </p:nvPr>
        </p:nvSpPr>
        <p:spPr>
          <a:xfrm>
            <a:off x="646559" y="4868568"/>
            <a:ext cx="10887308" cy="1418896"/>
          </a:xfrm>
        </p:spPr>
        <p:txBody>
          <a:bodyPr anchor="b">
            <a:normAutofit/>
          </a:bodyPr>
          <a:lstStyle>
            <a:lvl1pPr algn="l">
              <a:defRPr sz="2500" baseline="0">
                <a:solidFill>
                  <a:schemeClr val="accent2"/>
                </a:solidFill>
                <a:latin typeface="Arial"/>
                <a:cs typeface="Arial"/>
              </a:defRPr>
            </a:lvl1pPr>
          </a:lstStyle>
          <a:p>
            <a:pPr lvl="0"/>
            <a:r>
              <a:rPr lang="en-GB" dirty="0"/>
              <a:t>@</a:t>
            </a:r>
            <a:r>
              <a:rPr lang="en-GB" dirty="0" err="1"/>
              <a:t>twittername</a:t>
            </a:r>
            <a:endParaRPr lang="en-GB" dirty="0"/>
          </a:p>
          <a:p>
            <a:pPr lvl="0"/>
            <a:r>
              <a:rPr lang="en-GB" dirty="0" err="1"/>
              <a:t>linkedin.com</a:t>
            </a:r>
            <a:r>
              <a:rPr lang="en-GB" dirty="0"/>
              <a:t>/</a:t>
            </a:r>
            <a:r>
              <a:rPr lang="en-GB" dirty="0" err="1"/>
              <a:t>yourname</a:t>
            </a:r>
            <a:endParaRPr lang="en-GB" dirty="0"/>
          </a:p>
          <a:p>
            <a:pPr lvl="0"/>
            <a:r>
              <a:rPr lang="en-GB" dirty="0" err="1"/>
              <a:t>email@wellcome.ac.uk</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2966" y="5386945"/>
            <a:ext cx="2720901" cy="914444"/>
          </a:xfrm>
          <a:prstGeom prst="rect">
            <a:avLst/>
          </a:prstGeom>
        </p:spPr>
      </p:pic>
    </p:spTree>
    <p:extLst>
      <p:ext uri="{BB962C8B-B14F-4D97-AF65-F5344CB8AC3E}">
        <p14:creationId xmlns:p14="http://schemas.microsoft.com/office/powerpoint/2010/main" val="384882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F43C6-6B1D-4618-A518-04F8A6AD9B0A}" type="datetime1">
              <a:rPr lang="en-GB" smtClean="0"/>
              <a:t>10/05/2022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155611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BA3167-DF46-4775-B8C7-9E879A0B04F1}" type="datetime1">
              <a:rPr lang="en-GB" smtClean="0"/>
              <a:t>10/05/2022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78241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7A4938-D607-4E4C-914E-9802FAC11D30}" type="datetime1">
              <a:rPr lang="en-GB" smtClean="0"/>
              <a:t>10/05/2022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387113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84E2A4-C7BB-48E9-AE9A-68C77799F5A3}" type="datetime1">
              <a:rPr lang="en-GB" smtClean="0"/>
              <a:t>10/05/2022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314886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713C0-13A3-4A4F-A6C8-945EB36C3054}" type="datetime1">
              <a:rPr lang="en-GB" smtClean="0"/>
              <a:t>10/05/2022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394377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CA1A0-1BBF-46BC-A199-A78B991C4794}" type="datetime1">
              <a:rPr lang="en-GB" smtClean="0"/>
              <a:t>10/05/2022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49113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096B5C-E147-4690-91B9-765C1A8BA188}" type="datetime1">
              <a:rPr lang="en-GB" smtClean="0"/>
              <a:t>10/05/2022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BA2B71-6B3D-46FB-A413-480E971F6E78}" type="slidenum">
              <a:rPr lang="en-GB" smtClean="0"/>
              <a:t>‹#›</a:t>
            </a:fld>
            <a:endParaRPr lang="en-GB"/>
          </a:p>
        </p:txBody>
      </p:sp>
    </p:spTree>
    <p:extLst>
      <p:ext uri="{BB962C8B-B14F-4D97-AF65-F5344CB8AC3E}">
        <p14:creationId xmlns:p14="http://schemas.microsoft.com/office/powerpoint/2010/main" val="232132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0D1BF-FB13-4B88-B937-BB50C30CD472}" type="datetime1">
              <a:rPr lang="en-GB" smtClean="0"/>
              <a:t>10/05/2022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A2B71-6B3D-46FB-A413-480E971F6E78}" type="slidenum">
              <a:rPr lang="en-GB" smtClean="0"/>
              <a:t>‹#›</a:t>
            </a:fld>
            <a:endParaRPr lang="en-GB"/>
          </a:p>
        </p:txBody>
      </p:sp>
    </p:spTree>
    <p:extLst>
      <p:ext uri="{BB962C8B-B14F-4D97-AF65-F5344CB8AC3E}">
        <p14:creationId xmlns:p14="http://schemas.microsoft.com/office/powerpoint/2010/main" val="3827260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87" y="6396610"/>
            <a:ext cx="740813" cy="363820"/>
          </a:xfrm>
          <a:prstGeom prst="rect">
            <a:avLst/>
          </a:prstGeom>
        </p:spPr>
        <p:txBody>
          <a:bodyPr vert="horz" lIns="91440" tIns="45720" rIns="91440" bIns="45720" rtlCol="0" anchor="ctr"/>
          <a:lstStyle>
            <a:lvl1pPr algn="ctr">
              <a:defRPr sz="1458">
                <a:solidFill>
                  <a:schemeClr val="tx1"/>
                </a:solidFill>
              </a:defRPr>
            </a:lvl1pPr>
          </a:lstStyle>
          <a:p>
            <a:fld id="{D3AE1879-E7C0-CA48-BB1D-37914B185EA4}" type="slidenum">
              <a:rPr lang="en-GB" smtClean="0"/>
              <a:pPr/>
              <a:t>‹#›</a:t>
            </a:fld>
            <a:endParaRPr lang="en-GB" dirty="0"/>
          </a:p>
        </p:txBody>
      </p:sp>
      <p:sp>
        <p:nvSpPr>
          <p:cNvPr id="10" name="Title Placeholder 9"/>
          <p:cNvSpPr>
            <a:spLocks noGrp="1"/>
          </p:cNvSpPr>
          <p:nvPr>
            <p:ph type="title"/>
          </p:nvPr>
        </p:nvSpPr>
        <p:spPr>
          <a:xfrm>
            <a:off x="652347" y="1814274"/>
            <a:ext cx="10887309" cy="1142725"/>
          </a:xfrm>
          <a:prstGeom prst="rect">
            <a:avLst/>
          </a:prstGeom>
        </p:spPr>
        <p:txBody>
          <a:bodyPr vert="horz" lIns="0" tIns="0" rIns="0" bIns="0" rtlCol="0" anchor="b">
            <a:noAutofit/>
          </a:bodyPr>
          <a:lstStyle/>
          <a:p>
            <a:r>
              <a:rPr lang="en-GB" dirty="0"/>
              <a:t>Short, active title</a:t>
            </a:r>
            <a:endParaRPr lang="en-US" dirty="0"/>
          </a:p>
        </p:txBody>
      </p:sp>
      <p:sp>
        <p:nvSpPr>
          <p:cNvPr id="13" name="Text Placeholder 12"/>
          <p:cNvSpPr>
            <a:spLocks noGrp="1"/>
          </p:cNvSpPr>
          <p:nvPr>
            <p:ph type="body" idx="1"/>
          </p:nvPr>
        </p:nvSpPr>
        <p:spPr>
          <a:xfrm>
            <a:off x="652346" y="2956999"/>
            <a:ext cx="10887308" cy="710964"/>
          </a:xfrm>
          <a:prstGeom prst="rect">
            <a:avLst/>
          </a:prstGeom>
        </p:spPr>
        <p:txBody>
          <a:bodyPr vert="horz" lIns="0" tIns="0" rIns="0" bIns="0" rtlCol="0" anchor="b">
            <a:normAutofit/>
          </a:bodyPr>
          <a:lstStyle/>
          <a:p>
            <a:pPr lvl="0"/>
            <a:r>
              <a:rPr lang="en-GB" dirty="0"/>
              <a:t>Slightly more detailed subtitle</a:t>
            </a:r>
            <a:endParaRPr lang="en-US" dirty="0"/>
          </a:p>
        </p:txBody>
      </p:sp>
    </p:spTree>
    <p:extLst>
      <p:ext uri="{BB962C8B-B14F-4D97-AF65-F5344CB8AC3E}">
        <p14:creationId xmlns:p14="http://schemas.microsoft.com/office/powerpoint/2010/main" val="2696107202"/>
      </p:ext>
    </p:extLst>
  </p:cSld>
  <p:clrMap bg1="lt1" tx1="dk1" bg2="lt2" tx2="dk2" accent1="accent1" accent2="accent2" accent3="accent3" accent4="accent4" accent5="accent5" accent6="accent6" hlink="hlink" folHlink="folHlink"/>
  <p:sldLayoutIdLst>
    <p:sldLayoutId id="2147483779" r:id="rId1"/>
    <p:sldLayoutId id="2147483785" r:id="rId2"/>
    <p:sldLayoutId id="2147483728" r:id="rId3"/>
    <p:sldLayoutId id="2147483729" r:id="rId4"/>
    <p:sldLayoutId id="2147483782" r:id="rId5"/>
    <p:sldLayoutId id="2147483772" r:id="rId6"/>
    <p:sldLayoutId id="2147483783" r:id="rId7"/>
    <p:sldLayoutId id="2147483784" r:id="rId8"/>
    <p:sldLayoutId id="2147483738" r:id="rId9"/>
    <p:sldLayoutId id="2147483744" r:id="rId10"/>
    <p:sldLayoutId id="2147483747" r:id="rId11"/>
    <p:sldLayoutId id="2147483751" r:id="rId12"/>
    <p:sldLayoutId id="2147483761" r:id="rId13"/>
    <p:sldLayoutId id="2147483786" r:id="rId14"/>
  </p:sldLayoutIdLst>
  <p:hf hdr="0" ftr="0" dt="0"/>
  <p:txStyles>
    <p:titleStyle>
      <a:lvl1pPr algn="l" defTabSz="476220" rtl="0" eaLnBrk="1" latinLnBrk="0" hangingPunct="1">
        <a:lnSpc>
          <a:spcPct val="90000"/>
        </a:lnSpc>
        <a:spcBef>
          <a:spcPct val="0"/>
        </a:spcBef>
        <a:buNone/>
        <a:defRPr lang="en-GB" sz="4166" b="1" kern="1200" spc="-52" baseline="0" dirty="0" smtClean="0">
          <a:solidFill>
            <a:schemeClr val="tx1"/>
          </a:solidFill>
          <a:latin typeface="+mn-lt"/>
          <a:ea typeface="+mj-ea"/>
          <a:cs typeface="Wellcome Bold"/>
        </a:defRPr>
      </a:lvl1pPr>
    </p:titleStyle>
    <p:bodyStyle>
      <a:lvl1pPr marL="0" indent="0" algn="l" defTabSz="476220" rtl="0" eaLnBrk="1" latinLnBrk="0" hangingPunct="1">
        <a:spcBef>
          <a:spcPct val="20000"/>
        </a:spcBef>
        <a:buFont typeface="Arial"/>
        <a:buNone/>
        <a:defRPr sz="3333" kern="1200" baseline="0">
          <a:solidFill>
            <a:srgbClr val="464749"/>
          </a:solidFill>
          <a:latin typeface="Arial"/>
          <a:ea typeface="+mn-ea"/>
          <a:cs typeface="Arial"/>
        </a:defRPr>
      </a:lvl1pPr>
      <a:lvl2pPr marL="773857" indent="-297637" algn="l" defTabSz="476220" rtl="0" eaLnBrk="1" latinLnBrk="0" hangingPunct="1">
        <a:spcBef>
          <a:spcPct val="20000"/>
        </a:spcBef>
        <a:buFont typeface="Arial"/>
        <a:buChar char="–"/>
        <a:defRPr sz="2916" kern="1200">
          <a:solidFill>
            <a:schemeClr val="bg1"/>
          </a:solidFill>
          <a:latin typeface="+mn-lt"/>
          <a:ea typeface="+mn-ea"/>
          <a:cs typeface="+mn-cs"/>
        </a:defRPr>
      </a:lvl2pPr>
      <a:lvl3pPr marL="1190549" indent="-238110" algn="l" defTabSz="476220" rtl="0" eaLnBrk="1" latinLnBrk="0" hangingPunct="1">
        <a:spcBef>
          <a:spcPct val="20000"/>
        </a:spcBef>
        <a:buFont typeface="Arial"/>
        <a:buChar char="•"/>
        <a:defRPr sz="2500" kern="1200">
          <a:solidFill>
            <a:schemeClr val="bg1"/>
          </a:solidFill>
          <a:latin typeface="+mn-lt"/>
          <a:ea typeface="+mn-ea"/>
          <a:cs typeface="+mn-cs"/>
        </a:defRPr>
      </a:lvl3pPr>
      <a:lvl4pPr marL="1666768" indent="-238110" algn="l" defTabSz="476220" rtl="0" eaLnBrk="1" latinLnBrk="0" hangingPunct="1">
        <a:spcBef>
          <a:spcPct val="20000"/>
        </a:spcBef>
        <a:buFont typeface="Arial"/>
        <a:buChar char="–"/>
        <a:defRPr sz="2083" kern="1200">
          <a:solidFill>
            <a:schemeClr val="bg1"/>
          </a:solidFill>
          <a:latin typeface="+mn-lt"/>
          <a:ea typeface="+mn-ea"/>
          <a:cs typeface="+mn-cs"/>
        </a:defRPr>
      </a:lvl4pPr>
      <a:lvl5pPr marL="2142988" indent="-238110" algn="l" defTabSz="476220" rtl="0" eaLnBrk="1" latinLnBrk="0" hangingPunct="1">
        <a:spcBef>
          <a:spcPct val="20000"/>
        </a:spcBef>
        <a:buFont typeface="Arial"/>
        <a:buChar char="»"/>
        <a:defRPr sz="2083" kern="1200">
          <a:solidFill>
            <a:schemeClr val="bg1"/>
          </a:solidFill>
          <a:latin typeface="+mn-lt"/>
          <a:ea typeface="+mn-ea"/>
          <a:cs typeface="+mn-cs"/>
        </a:defRPr>
      </a:lvl5pPr>
      <a:lvl6pPr marL="2619207" indent="-238110" algn="l" defTabSz="476220" rtl="0" eaLnBrk="1" latinLnBrk="0" hangingPunct="1">
        <a:spcBef>
          <a:spcPct val="20000"/>
        </a:spcBef>
        <a:buFont typeface="Arial"/>
        <a:buChar char="•"/>
        <a:defRPr sz="2083" kern="1200">
          <a:solidFill>
            <a:schemeClr val="tx1"/>
          </a:solidFill>
          <a:latin typeface="+mn-lt"/>
          <a:ea typeface="+mn-ea"/>
          <a:cs typeface="+mn-cs"/>
        </a:defRPr>
      </a:lvl6pPr>
      <a:lvl7pPr marL="3095427" indent="-238110" algn="l" defTabSz="476220" rtl="0" eaLnBrk="1" latinLnBrk="0" hangingPunct="1">
        <a:spcBef>
          <a:spcPct val="20000"/>
        </a:spcBef>
        <a:buFont typeface="Arial"/>
        <a:buChar char="•"/>
        <a:defRPr sz="2083" kern="1200">
          <a:solidFill>
            <a:schemeClr val="tx1"/>
          </a:solidFill>
          <a:latin typeface="+mn-lt"/>
          <a:ea typeface="+mn-ea"/>
          <a:cs typeface="+mn-cs"/>
        </a:defRPr>
      </a:lvl7pPr>
      <a:lvl8pPr marL="3571646" indent="-238110" algn="l" defTabSz="476220" rtl="0" eaLnBrk="1" latinLnBrk="0" hangingPunct="1">
        <a:spcBef>
          <a:spcPct val="20000"/>
        </a:spcBef>
        <a:buFont typeface="Arial"/>
        <a:buChar char="•"/>
        <a:defRPr sz="2083" kern="1200">
          <a:solidFill>
            <a:schemeClr val="tx1"/>
          </a:solidFill>
          <a:latin typeface="+mn-lt"/>
          <a:ea typeface="+mn-ea"/>
          <a:cs typeface="+mn-cs"/>
        </a:defRPr>
      </a:lvl8pPr>
      <a:lvl9pPr marL="4047866" indent="-238110" algn="l" defTabSz="476220" rtl="0" eaLnBrk="1" latinLnBrk="0" hangingPunct="1">
        <a:spcBef>
          <a:spcPct val="20000"/>
        </a:spcBef>
        <a:buFont typeface="Arial"/>
        <a:buChar char="•"/>
        <a:defRPr sz="2083" kern="1200">
          <a:solidFill>
            <a:schemeClr val="tx1"/>
          </a:solidFill>
          <a:latin typeface="+mn-lt"/>
          <a:ea typeface="+mn-ea"/>
          <a:cs typeface="+mn-cs"/>
        </a:defRPr>
      </a:lvl9pPr>
    </p:bodyStyle>
    <p:otherStyle>
      <a:defPPr>
        <a:defRPr lang="en-US"/>
      </a:defPPr>
      <a:lvl1pPr marL="0" algn="l" defTabSz="476220" rtl="0" eaLnBrk="1" latinLnBrk="0" hangingPunct="1">
        <a:defRPr sz="1875" kern="1200">
          <a:solidFill>
            <a:schemeClr val="tx1"/>
          </a:solidFill>
          <a:latin typeface="+mn-lt"/>
          <a:ea typeface="+mn-ea"/>
          <a:cs typeface="+mn-cs"/>
        </a:defRPr>
      </a:lvl1pPr>
      <a:lvl2pPr marL="476220" algn="l" defTabSz="476220" rtl="0" eaLnBrk="1" latinLnBrk="0" hangingPunct="1">
        <a:defRPr sz="1875" kern="1200">
          <a:solidFill>
            <a:schemeClr val="tx1"/>
          </a:solidFill>
          <a:latin typeface="+mn-lt"/>
          <a:ea typeface="+mn-ea"/>
          <a:cs typeface="+mn-cs"/>
        </a:defRPr>
      </a:lvl2pPr>
      <a:lvl3pPr marL="952439" algn="l" defTabSz="476220" rtl="0" eaLnBrk="1" latinLnBrk="0" hangingPunct="1">
        <a:defRPr sz="1875" kern="1200">
          <a:solidFill>
            <a:schemeClr val="tx1"/>
          </a:solidFill>
          <a:latin typeface="+mn-lt"/>
          <a:ea typeface="+mn-ea"/>
          <a:cs typeface="+mn-cs"/>
        </a:defRPr>
      </a:lvl3pPr>
      <a:lvl4pPr marL="1428659" algn="l" defTabSz="476220" rtl="0" eaLnBrk="1" latinLnBrk="0" hangingPunct="1">
        <a:defRPr sz="1875" kern="1200">
          <a:solidFill>
            <a:schemeClr val="tx1"/>
          </a:solidFill>
          <a:latin typeface="+mn-lt"/>
          <a:ea typeface="+mn-ea"/>
          <a:cs typeface="+mn-cs"/>
        </a:defRPr>
      </a:lvl4pPr>
      <a:lvl5pPr marL="1904878" algn="l" defTabSz="476220" rtl="0" eaLnBrk="1" latinLnBrk="0" hangingPunct="1">
        <a:defRPr sz="1875" kern="1200">
          <a:solidFill>
            <a:schemeClr val="tx1"/>
          </a:solidFill>
          <a:latin typeface="+mn-lt"/>
          <a:ea typeface="+mn-ea"/>
          <a:cs typeface="+mn-cs"/>
        </a:defRPr>
      </a:lvl5pPr>
      <a:lvl6pPr marL="2381098" algn="l" defTabSz="476220" rtl="0" eaLnBrk="1" latinLnBrk="0" hangingPunct="1">
        <a:defRPr sz="1875" kern="1200">
          <a:solidFill>
            <a:schemeClr val="tx1"/>
          </a:solidFill>
          <a:latin typeface="+mn-lt"/>
          <a:ea typeface="+mn-ea"/>
          <a:cs typeface="+mn-cs"/>
        </a:defRPr>
      </a:lvl6pPr>
      <a:lvl7pPr marL="2857317" algn="l" defTabSz="476220" rtl="0" eaLnBrk="1" latinLnBrk="0" hangingPunct="1">
        <a:defRPr sz="1875" kern="1200">
          <a:solidFill>
            <a:schemeClr val="tx1"/>
          </a:solidFill>
          <a:latin typeface="+mn-lt"/>
          <a:ea typeface="+mn-ea"/>
          <a:cs typeface="+mn-cs"/>
        </a:defRPr>
      </a:lvl7pPr>
      <a:lvl8pPr marL="3333537" algn="l" defTabSz="476220" rtl="0" eaLnBrk="1" latinLnBrk="0" hangingPunct="1">
        <a:defRPr sz="1875" kern="1200">
          <a:solidFill>
            <a:schemeClr val="tx1"/>
          </a:solidFill>
          <a:latin typeface="+mn-lt"/>
          <a:ea typeface="+mn-ea"/>
          <a:cs typeface="+mn-cs"/>
        </a:defRPr>
      </a:lvl8pPr>
      <a:lvl9pPr marL="3809756" algn="l" defTabSz="476220" rtl="0" eaLnBrk="1" latinLnBrk="0" hangingPunct="1">
        <a:defRPr sz="18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ompumedicsneuroscan.com/profusion-eeg-impedance-check/" TargetMode="External"/><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imotions.com/blog/eeg/"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1.jfi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9.emf"/><Relationship Id="rId5" Type="http://schemas.openxmlformats.org/officeDocument/2006/relationships/image" Target="../media/image48.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30.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emf"/></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wmf"/><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jpe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oleObject" Target="../embeddings/oleObject1.bin"/><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0_boSag4f8g" TargetMode="External"/><Relationship Id="rId2" Type="http://schemas.openxmlformats.org/officeDocument/2006/relationships/hyperlink" Target="https://www.youtube.com/watch?v=86zIa3pGM50" TargetMode="External"/><Relationship Id="rId1" Type="http://schemas.openxmlformats.org/officeDocument/2006/relationships/slideLayout" Target="../slideLayouts/slideLayout2.xml"/><Relationship Id="rId4" Type="http://schemas.openxmlformats.org/officeDocument/2006/relationships/hyperlink" Target="https://www.youtube.com/watch?v=lRyZxt2WeKk&amp;feature=youtu.be&amp;t=222"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What are we measuring with M/EEG?</a:t>
            </a:r>
          </a:p>
        </p:txBody>
      </p:sp>
      <p:sp>
        <p:nvSpPr>
          <p:cNvPr id="3" name="Subtitle 2"/>
          <p:cNvSpPr>
            <a:spLocks noGrp="1"/>
          </p:cNvSpPr>
          <p:nvPr>
            <p:ph type="subTitle" idx="1"/>
          </p:nvPr>
        </p:nvSpPr>
        <p:spPr>
          <a:xfrm>
            <a:off x="1524000" y="3602038"/>
            <a:ext cx="9144000" cy="3114646"/>
          </a:xfrm>
        </p:spPr>
        <p:txBody>
          <a:bodyPr>
            <a:normAutofit/>
          </a:bodyPr>
          <a:lstStyle/>
          <a:p>
            <a:r>
              <a:rPr lang="en-GB" dirty="0"/>
              <a:t>Mansoureh Fahimi </a:t>
            </a:r>
            <a:r>
              <a:rPr lang="en-GB" dirty="0" err="1"/>
              <a:t>Hnazaee</a:t>
            </a:r>
            <a:endParaRPr lang="en-GB" dirty="0"/>
          </a:p>
          <a:p>
            <a:r>
              <a:rPr lang="en-GB" dirty="0"/>
              <a:t>WCHN, Queen Square Institute of Neurology</a:t>
            </a:r>
          </a:p>
          <a:p>
            <a:r>
              <a:rPr lang="en-GB" dirty="0"/>
              <a:t>University College London</a:t>
            </a:r>
          </a:p>
          <a:p>
            <a:endParaRPr lang="en-GB" dirty="0"/>
          </a:p>
        </p:txBody>
      </p:sp>
      <p:sp>
        <p:nvSpPr>
          <p:cNvPr id="4" name="TextBox 3"/>
          <p:cNvSpPr txBox="1"/>
          <p:nvPr/>
        </p:nvSpPr>
        <p:spPr>
          <a:xfrm>
            <a:off x="9044247" y="5359306"/>
            <a:ext cx="3607725" cy="1569660"/>
          </a:xfrm>
          <a:prstGeom prst="rect">
            <a:avLst/>
          </a:prstGeom>
          <a:noFill/>
        </p:spPr>
        <p:txBody>
          <a:bodyPr wrap="square" rtlCol="0">
            <a:spAutoFit/>
          </a:bodyPr>
          <a:lstStyle/>
          <a:p>
            <a:r>
              <a:rPr lang="en-GB" sz="2400" dirty="0"/>
              <a:t>m.hnazaee@ucl.ac.uk</a:t>
            </a:r>
          </a:p>
          <a:p>
            <a:endParaRPr lang="en-GB" sz="2400" dirty="0"/>
          </a:p>
          <a:p>
            <a:r>
              <a:rPr lang="en-GB" sz="2400" dirty="0"/>
              <a:t>@</a:t>
            </a:r>
            <a:r>
              <a:rPr lang="en-GB" sz="2400" dirty="0" err="1"/>
              <a:t>FahimiMansoureh</a:t>
            </a:r>
            <a:endParaRPr lang="en-GB" sz="2400" dirty="0"/>
          </a:p>
          <a:p>
            <a:endParaRPr lang="en-GB"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0102" y="5349258"/>
            <a:ext cx="504145" cy="50414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54" y="16135"/>
            <a:ext cx="3042458" cy="1828472"/>
          </a:xfrm>
          <a:prstGeom prst="rect">
            <a:avLst/>
          </a:prstGeom>
        </p:spPr>
      </p:pic>
      <p:pic>
        <p:nvPicPr>
          <p:cNvPr id="11" name="Picture 10" descr="Twitter Logo transparent PNG - Stick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5375" y="5945478"/>
            <a:ext cx="648747" cy="64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223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p:cNvSpPr>
            <a:spLocks noGrp="1"/>
          </p:cNvSpPr>
          <p:nvPr>
            <p:ph type="title"/>
          </p:nvPr>
        </p:nvSpPr>
        <p:spPr>
          <a:xfrm>
            <a:off x="503891" y="123014"/>
            <a:ext cx="10515600" cy="1325563"/>
          </a:xfrm>
        </p:spPr>
        <p:txBody>
          <a:bodyPr/>
          <a:lstStyle/>
          <a:p>
            <a:r>
              <a:rPr lang="en-GB" b="1" dirty="0"/>
              <a:t>M/EEG GENERATION (CONT’D)</a:t>
            </a:r>
          </a:p>
        </p:txBody>
      </p:sp>
      <p:sp>
        <p:nvSpPr>
          <p:cNvPr id="3" name="Content Placeholder 2"/>
          <p:cNvSpPr>
            <a:spLocks noGrp="1"/>
          </p:cNvSpPr>
          <p:nvPr>
            <p:ph idx="1"/>
          </p:nvPr>
        </p:nvSpPr>
        <p:spPr>
          <a:xfrm>
            <a:off x="4559867" y="2033748"/>
            <a:ext cx="7392444" cy="4336961"/>
          </a:xfrm>
        </p:spPr>
        <p:txBody>
          <a:bodyPr vert="horz" lIns="91440" tIns="45720" rIns="91440" bIns="45720" rtlCol="0" anchor="t">
            <a:normAutofit/>
          </a:bodyPr>
          <a:lstStyle/>
          <a:p>
            <a:pPr marL="0" indent="0">
              <a:buNone/>
            </a:pPr>
            <a:r>
              <a:rPr lang="en-US" dirty="0">
                <a:ea typeface="+mn-lt"/>
                <a:cs typeface="+mn-lt"/>
              </a:rPr>
              <a:t>A large number of neurons have to be active simultaneously to generate a measurable M/EEG signal</a:t>
            </a:r>
            <a:endParaRPr lang="en-US"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436683" y="1518516"/>
            <a:ext cx="3355117" cy="5162117"/>
          </a:xfrm>
          <a:prstGeom prst="rect">
            <a:avLst/>
          </a:prstGeom>
        </p:spPr>
      </p:pic>
      <p:sp>
        <p:nvSpPr>
          <p:cNvPr id="7" name="TextBox 6"/>
          <p:cNvSpPr txBox="1"/>
          <p:nvPr/>
        </p:nvSpPr>
        <p:spPr>
          <a:xfrm>
            <a:off x="2961689" y="6425229"/>
            <a:ext cx="2902836" cy="369332"/>
          </a:xfrm>
          <a:prstGeom prst="rect">
            <a:avLst/>
          </a:prstGeom>
          <a:noFill/>
        </p:spPr>
        <p:txBody>
          <a:bodyPr wrap="square" rtlCol="0">
            <a:spAutoFit/>
          </a:bodyPr>
          <a:lstStyle/>
          <a:p>
            <a:r>
              <a:rPr lang="en-GB" dirty="0"/>
              <a:t>Jackson and Bolger 2014</a:t>
            </a:r>
          </a:p>
        </p:txBody>
      </p:sp>
      <p:pic>
        <p:nvPicPr>
          <p:cNvPr id="8" name="Picture 8" descr="A picture containing text, blackboard&#10;&#10;Description automatically generated">
            <a:extLst>
              <a:ext uri="{FF2B5EF4-FFF2-40B4-BE49-F238E27FC236}">
                <a16:creationId xmlns="" xmlns:a16="http://schemas.microsoft.com/office/drawing/2014/main" id="{53915ABE-D2C7-DB7E-F8DA-69383F84B28F}"/>
              </a:ext>
            </a:extLst>
          </p:cNvPr>
          <p:cNvPicPr>
            <a:picLocks noChangeAspect="1"/>
          </p:cNvPicPr>
          <p:nvPr/>
        </p:nvPicPr>
        <p:blipFill>
          <a:blip r:embed="rId5"/>
          <a:stretch>
            <a:fillRect/>
          </a:stretch>
        </p:blipFill>
        <p:spPr>
          <a:xfrm>
            <a:off x="6096000" y="3315607"/>
            <a:ext cx="5489275" cy="3109622"/>
          </a:xfrm>
          <a:prstGeom prst="rect">
            <a:avLst/>
          </a:prstGeom>
        </p:spPr>
      </p:pic>
      <p:sp>
        <p:nvSpPr>
          <p:cNvPr id="5" name="Slide Number Placeholder 4"/>
          <p:cNvSpPr>
            <a:spLocks noGrp="1"/>
          </p:cNvSpPr>
          <p:nvPr>
            <p:ph type="sldNum" sz="quarter" idx="12"/>
          </p:nvPr>
        </p:nvSpPr>
        <p:spPr/>
        <p:txBody>
          <a:bodyPr/>
          <a:lstStyle/>
          <a:p>
            <a:fld id="{E2BA2B71-6B3D-46FB-A413-480E971F6E78}" type="slidenum">
              <a:rPr lang="en-GB" smtClean="0"/>
              <a:t>10</a:t>
            </a:fld>
            <a:endParaRPr lang="en-GB"/>
          </a:p>
        </p:txBody>
      </p:sp>
    </p:spTree>
    <p:extLst>
      <p:ext uri="{BB962C8B-B14F-4D97-AF65-F5344CB8AC3E}">
        <p14:creationId xmlns:p14="http://schemas.microsoft.com/office/powerpoint/2010/main" val="4228498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AC5CA312-F0E6-0346-B807-F38062CB0F3D}"/>
              </a:ext>
            </a:extLst>
          </p:cNvPr>
          <p:cNvSpPr>
            <a:spLocks noGrp="1"/>
          </p:cNvSpPr>
          <p:nvPr>
            <p:ph type="title"/>
          </p:nvPr>
        </p:nvSpPr>
        <p:spPr>
          <a:xfrm>
            <a:off x="793852" y="232242"/>
            <a:ext cx="11284665" cy="1188720"/>
          </a:xfrm>
        </p:spPr>
        <p:txBody>
          <a:bodyPr>
            <a:normAutofit/>
          </a:bodyPr>
          <a:lstStyle/>
          <a:p>
            <a:r>
              <a:rPr lang="en-US" sz="4000" b="1" dirty="0">
                <a:cs typeface="Calibri Light"/>
              </a:rPr>
              <a:t>CONDUCTION </a:t>
            </a:r>
            <a:r>
              <a:rPr lang="en-US" sz="4000" b="1">
                <a:cs typeface="Calibri Light"/>
              </a:rPr>
              <a:t>OF </a:t>
            </a:r>
            <a:r>
              <a:rPr lang="en-US" sz="4000" b="1" smtClean="0">
                <a:cs typeface="Calibri Light"/>
              </a:rPr>
              <a:t>THE ELECTRIC </a:t>
            </a:r>
            <a:r>
              <a:rPr lang="en-US" sz="4000" b="1" dirty="0">
                <a:cs typeface="Calibri Light"/>
              </a:rPr>
              <a:t>FIELD</a:t>
            </a:r>
          </a:p>
        </p:txBody>
      </p:sp>
      <p:pic>
        <p:nvPicPr>
          <p:cNvPr id="5" name="Picture 4">
            <a:extLst>
              <a:ext uri="{FF2B5EF4-FFF2-40B4-BE49-F238E27FC236}">
                <a16:creationId xmlns="" xmlns:a16="http://schemas.microsoft.com/office/drawing/2014/main" id="{A4F25F1D-7A10-454C-91F8-092027DCAF74}"/>
              </a:ext>
            </a:extLst>
          </p:cNvPr>
          <p:cNvPicPr>
            <a:picLocks noChangeAspect="1"/>
          </p:cNvPicPr>
          <p:nvPr/>
        </p:nvPicPr>
        <p:blipFill>
          <a:blip r:embed="rId3"/>
          <a:stretch>
            <a:fillRect/>
          </a:stretch>
        </p:blipFill>
        <p:spPr>
          <a:xfrm>
            <a:off x="564363" y="1600958"/>
            <a:ext cx="4768889" cy="5046505"/>
          </a:xfrm>
          <a:prstGeom prst="rect">
            <a:avLst/>
          </a:prstGeom>
        </p:spPr>
      </p:pic>
      <p:sp>
        <p:nvSpPr>
          <p:cNvPr id="6" name="Content Placeholder 2">
            <a:extLst>
              <a:ext uri="{FF2B5EF4-FFF2-40B4-BE49-F238E27FC236}">
                <a16:creationId xmlns="" xmlns:a16="http://schemas.microsoft.com/office/drawing/2014/main" id="{AEAFECAC-04A0-4F40-BDAD-52920A003BF2}"/>
              </a:ext>
            </a:extLst>
          </p:cNvPr>
          <p:cNvSpPr txBox="1">
            <a:spLocks/>
          </p:cNvSpPr>
          <p:nvPr/>
        </p:nvSpPr>
        <p:spPr>
          <a:xfrm>
            <a:off x="6284645" y="1600958"/>
            <a:ext cx="5175260" cy="494052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b="1" dirty="0">
                <a:ea typeface="+mn-lt"/>
                <a:cs typeface="+mn-lt"/>
              </a:rPr>
              <a:t>EEG</a:t>
            </a:r>
            <a:r>
              <a:rPr lang="en-US" dirty="0">
                <a:ea typeface="+mn-lt"/>
                <a:cs typeface="+mn-lt"/>
              </a:rPr>
              <a:t>: Measures differences in electric potential at the scalp</a:t>
            </a:r>
          </a:p>
          <a:p>
            <a:pPr marL="0" indent="0">
              <a:buNone/>
            </a:pPr>
            <a:endParaRPr lang="en-US" dirty="0">
              <a:latin typeface="Calibri"/>
              <a:cs typeface="Calibri"/>
            </a:endParaRPr>
          </a:p>
          <a:p>
            <a:pPr marL="0" indent="0">
              <a:buNone/>
            </a:pPr>
            <a:r>
              <a:rPr lang="en-US" b="1" dirty="0">
                <a:latin typeface="Calibri Light"/>
                <a:cs typeface="Calibri Light"/>
              </a:rPr>
              <a:t>Volume conduction</a:t>
            </a:r>
            <a:r>
              <a:rPr lang="en-US" dirty="0">
                <a:latin typeface="Calibri Light"/>
                <a:cs typeface="Calibri Light"/>
              </a:rPr>
              <a:t> – primary currents along dendrites of neurons give rise to secondary currents.</a:t>
            </a:r>
          </a:p>
          <a:p>
            <a:pPr marL="0" indent="0">
              <a:buNone/>
            </a:pPr>
            <a:endParaRPr lang="en-US" dirty="0">
              <a:latin typeface="Calibri Light"/>
              <a:cs typeface="Calibri Light"/>
            </a:endParaRPr>
          </a:p>
          <a:p>
            <a:pPr marL="0" indent="0">
              <a:buNone/>
            </a:pPr>
            <a:r>
              <a:rPr lang="en-US" dirty="0">
                <a:latin typeface="Calibri Light" panose="020F0302020204030204" pitchFamily="34" charset="0"/>
                <a:cs typeface="Calibri Light" panose="020F0302020204030204" pitchFamily="34" charset="0"/>
              </a:rPr>
              <a:t>These propagate to be </a:t>
            </a:r>
            <a:r>
              <a:rPr lang="en-US" b="1" dirty="0">
                <a:latin typeface="Calibri Light" panose="020F0302020204030204" pitchFamily="34" charset="0"/>
                <a:cs typeface="Calibri Light" panose="020F0302020204030204" pitchFamily="34" charset="0"/>
              </a:rPr>
              <a:t>detectable at multiple sites</a:t>
            </a:r>
            <a:r>
              <a:rPr lang="en-US" dirty="0">
                <a:latin typeface="Calibri Light" panose="020F0302020204030204" pitchFamily="34" charset="0"/>
                <a:cs typeface="Calibri Light" panose="020F0302020204030204" pitchFamily="34" charset="0"/>
              </a:rPr>
              <a:t> on the scalp.</a:t>
            </a:r>
            <a:endParaRPr lang="en-US" b="1"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a:p>
            <a:pPr marL="0" indent="0">
              <a:buNone/>
            </a:pPr>
            <a:r>
              <a:rPr lang="en-US" dirty="0">
                <a:latin typeface="Calibri Light" panose="020F0302020204030204" pitchFamily="34" charset="0"/>
                <a:cs typeface="Calibri Light" panose="020F0302020204030204" pitchFamily="34" charset="0"/>
              </a:rPr>
              <a:t>In a uniformly conducting medium, electrical field strength is related to the </a:t>
            </a:r>
            <a:r>
              <a:rPr lang="en-US" b="1" dirty="0">
                <a:latin typeface="Calibri Light" panose="020F0302020204030204" pitchFamily="34" charset="0"/>
                <a:cs typeface="Calibri Light" panose="020F0302020204030204" pitchFamily="34" charset="0"/>
              </a:rPr>
              <a:t>inverse square</a:t>
            </a:r>
            <a:r>
              <a:rPr lang="en-US" dirty="0">
                <a:latin typeface="Calibri Light" panose="020F0302020204030204" pitchFamily="34" charset="0"/>
                <a:cs typeface="Calibri Light" panose="020F0302020204030204" pitchFamily="34" charset="0"/>
              </a:rPr>
              <a:t> of the distance.</a:t>
            </a:r>
          </a:p>
          <a:p>
            <a:pPr marL="0" indent="0">
              <a:buNone/>
            </a:pPr>
            <a:endParaRPr lang="en-US" b="1" dirty="0">
              <a:latin typeface="Calibri Light" panose="020F0302020204030204" pitchFamily="34" charset="0"/>
              <a:cs typeface="Calibri Light" panose="020F0302020204030204" pitchFamily="34" charset="0"/>
            </a:endParaRPr>
          </a:p>
          <a:p>
            <a:pPr marL="0" indent="0">
              <a:buNone/>
            </a:pPr>
            <a:r>
              <a:rPr lang="en-US" b="1" dirty="0">
                <a:latin typeface="Calibri Light"/>
                <a:cs typeface="Calibri Light"/>
              </a:rPr>
              <a:t>Conductivity varies</a:t>
            </a:r>
            <a:r>
              <a:rPr lang="en-US" dirty="0">
                <a:latin typeface="Calibri Light"/>
                <a:cs typeface="Calibri Light"/>
              </a:rPr>
              <a:t> across different tissue types in the head e.g. grey matter, cerebrospinal fluid, skull.</a:t>
            </a:r>
          </a:p>
        </p:txBody>
      </p:sp>
      <p:sp>
        <p:nvSpPr>
          <p:cNvPr id="3" name="Slide Number Placeholder 2"/>
          <p:cNvSpPr>
            <a:spLocks noGrp="1"/>
          </p:cNvSpPr>
          <p:nvPr>
            <p:ph type="sldNum" sz="quarter" idx="12"/>
          </p:nvPr>
        </p:nvSpPr>
        <p:spPr/>
        <p:txBody>
          <a:bodyPr/>
          <a:lstStyle/>
          <a:p>
            <a:fld id="{C4463AFD-794E-4C5E-8898-B3164E3AF7F4}" type="slidenum">
              <a:rPr lang="en-GB" smtClean="0"/>
              <a:t>11</a:t>
            </a:fld>
            <a:endParaRPr lang="en-GB"/>
          </a:p>
        </p:txBody>
      </p:sp>
    </p:spTree>
    <p:extLst>
      <p:ext uri="{BB962C8B-B14F-4D97-AF65-F5344CB8AC3E}">
        <p14:creationId xmlns:p14="http://schemas.microsoft.com/office/powerpoint/2010/main" val="239003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AC5CA312-F0E6-0346-B807-F38062CB0F3D}"/>
              </a:ext>
            </a:extLst>
          </p:cNvPr>
          <p:cNvSpPr>
            <a:spLocks noGrp="1"/>
          </p:cNvSpPr>
          <p:nvPr>
            <p:ph type="title"/>
          </p:nvPr>
        </p:nvSpPr>
        <p:spPr>
          <a:xfrm>
            <a:off x="757111" y="221457"/>
            <a:ext cx="9384415" cy="1188720"/>
          </a:xfrm>
        </p:spPr>
        <p:txBody>
          <a:bodyPr>
            <a:normAutofit/>
          </a:bodyPr>
          <a:lstStyle/>
          <a:p>
            <a:r>
              <a:rPr lang="en-US" sz="4000" b="1" dirty="0">
                <a:cs typeface="Calibri Light"/>
              </a:rPr>
              <a:t>CONDUCTION OF </a:t>
            </a:r>
            <a:r>
              <a:rPr lang="en-US" sz="4000" b="1" dirty="0" smtClean="0">
                <a:cs typeface="Calibri Light"/>
              </a:rPr>
              <a:t>THE MAGNETIC </a:t>
            </a:r>
            <a:r>
              <a:rPr lang="en-US" sz="4000" b="1" dirty="0">
                <a:cs typeface="Calibri Light"/>
              </a:rPr>
              <a:t>FIELD</a:t>
            </a:r>
          </a:p>
        </p:txBody>
      </p:sp>
      <p:pic>
        <p:nvPicPr>
          <p:cNvPr id="4" name="Picture 3">
            <a:extLst>
              <a:ext uri="{FF2B5EF4-FFF2-40B4-BE49-F238E27FC236}">
                <a16:creationId xmlns="" xmlns:a16="http://schemas.microsoft.com/office/drawing/2014/main" id="{E231B6DB-0C19-C14D-A979-82CD1068C5CC}"/>
              </a:ext>
            </a:extLst>
          </p:cNvPr>
          <p:cNvPicPr>
            <a:picLocks noChangeAspect="1"/>
          </p:cNvPicPr>
          <p:nvPr/>
        </p:nvPicPr>
        <p:blipFill>
          <a:blip r:embed="rId3"/>
          <a:stretch>
            <a:fillRect/>
          </a:stretch>
        </p:blipFill>
        <p:spPr>
          <a:xfrm>
            <a:off x="942498" y="1516389"/>
            <a:ext cx="4898691" cy="5205086"/>
          </a:xfrm>
          <a:prstGeom prst="rect">
            <a:avLst/>
          </a:prstGeom>
        </p:spPr>
      </p:pic>
      <p:sp>
        <p:nvSpPr>
          <p:cNvPr id="8" name="Content Placeholder 2">
            <a:extLst>
              <a:ext uri="{FF2B5EF4-FFF2-40B4-BE49-F238E27FC236}">
                <a16:creationId xmlns="" xmlns:a16="http://schemas.microsoft.com/office/drawing/2014/main" id="{2408DB5B-1831-0749-B63A-CF5DA2238E63}"/>
              </a:ext>
            </a:extLst>
          </p:cNvPr>
          <p:cNvSpPr txBox="1">
            <a:spLocks/>
          </p:cNvSpPr>
          <p:nvPr/>
        </p:nvSpPr>
        <p:spPr>
          <a:xfrm>
            <a:off x="6529060" y="1633742"/>
            <a:ext cx="4720444" cy="462019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600"/>
              </a:spcBef>
              <a:spcAft>
                <a:spcPct val="0"/>
              </a:spcAft>
              <a:buNone/>
            </a:pPr>
            <a:r>
              <a:rPr lang="en-US" b="1" dirty="0">
                <a:ea typeface="+mn-lt"/>
                <a:cs typeface="+mn-lt"/>
              </a:rPr>
              <a:t>MEG</a:t>
            </a:r>
            <a:r>
              <a:rPr lang="en-US" dirty="0">
                <a:ea typeface="+mn-lt"/>
                <a:cs typeface="+mn-lt"/>
              </a:rPr>
              <a:t>: Measures changes in magnetic flux density outside of the head</a:t>
            </a:r>
            <a:endParaRPr lang="en-US" dirty="0"/>
          </a:p>
          <a:p>
            <a:pPr marL="0" indent="0">
              <a:buNone/>
            </a:pPr>
            <a:endParaRPr lang="en-US" dirty="0">
              <a:latin typeface="Calibri Light"/>
              <a:cs typeface="Calibri Light"/>
            </a:endParaRPr>
          </a:p>
          <a:p>
            <a:pPr marL="0" indent="0">
              <a:buNone/>
            </a:pPr>
            <a:r>
              <a:rPr lang="en-US" dirty="0">
                <a:latin typeface="Calibri Light"/>
                <a:cs typeface="Calibri Light"/>
              </a:rPr>
              <a:t>Magnetic fields are mainly induced by primary currents whereas electric fields are mainly sensitive to secondary (volume) currents</a:t>
            </a:r>
            <a:endParaRPr lang="en-US">
              <a:cs typeface="Calibri"/>
            </a:endParaRPr>
          </a:p>
          <a:p>
            <a:pPr marL="0" indent="0">
              <a:buNone/>
            </a:pPr>
            <a:endParaRPr lang="en-US" dirty="0">
              <a:latin typeface="Calibri Light"/>
              <a:cs typeface="Calibri Light"/>
            </a:endParaRPr>
          </a:p>
          <a:p>
            <a:pPr marL="0" indent="0">
              <a:buNone/>
            </a:pPr>
            <a:r>
              <a:rPr lang="en-US" dirty="0">
                <a:latin typeface="Calibri Light"/>
                <a:cs typeface="Calibri Light"/>
              </a:rPr>
              <a:t>Magnetic field is generated </a:t>
            </a:r>
            <a:r>
              <a:rPr lang="en-US" b="1" dirty="0">
                <a:latin typeface="Calibri Light"/>
                <a:cs typeface="Calibri Light"/>
              </a:rPr>
              <a:t>perpendicular</a:t>
            </a:r>
            <a:r>
              <a:rPr lang="en-US" dirty="0">
                <a:latin typeface="Calibri Light"/>
                <a:cs typeface="Calibri Light"/>
              </a:rPr>
              <a:t> to electric field, from both the primary and secondary currents</a:t>
            </a:r>
          </a:p>
          <a:p>
            <a:pPr marL="0" indent="0">
              <a:buNone/>
            </a:pPr>
            <a:endParaRPr lang="en-US">
              <a:latin typeface="Calibri Light" panose="020F0302020204030204" pitchFamily="34" charset="0"/>
              <a:cs typeface="Calibri Light" panose="020F0302020204030204" pitchFamily="34" charset="0"/>
            </a:endParaRPr>
          </a:p>
          <a:p>
            <a:pPr marL="0" indent="0">
              <a:buNone/>
            </a:pPr>
            <a:r>
              <a:rPr lang="en-US" dirty="0">
                <a:latin typeface="Calibri Light"/>
                <a:cs typeface="Calibri Light"/>
              </a:rPr>
              <a:t>Magnetic field is </a:t>
            </a:r>
            <a:r>
              <a:rPr lang="en-US" b="1" dirty="0">
                <a:latin typeface="Calibri Light"/>
                <a:cs typeface="Calibri Light"/>
              </a:rPr>
              <a:t>not affected</a:t>
            </a:r>
            <a:r>
              <a:rPr lang="en-US" dirty="0">
                <a:latin typeface="Calibri Light"/>
                <a:cs typeface="Calibri Light"/>
              </a:rPr>
              <a:t> by differences in conductivity</a:t>
            </a:r>
            <a:endParaRPr lang="en-US" b="1" dirty="0">
              <a:latin typeface="Calibri Light"/>
              <a:cs typeface="Calibri Light"/>
            </a:endParaRPr>
          </a:p>
          <a:p>
            <a:pPr marL="0" indent="0">
              <a:buNone/>
            </a:pPr>
            <a:endParaRPr lang="en-US">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C4463AFD-794E-4C5E-8898-B3164E3AF7F4}" type="slidenum">
              <a:rPr lang="en-GB" smtClean="0"/>
              <a:t>12</a:t>
            </a:fld>
            <a:endParaRPr lang="en-GB"/>
          </a:p>
        </p:txBody>
      </p:sp>
    </p:spTree>
    <p:extLst>
      <p:ext uri="{BB962C8B-B14F-4D97-AF65-F5344CB8AC3E}">
        <p14:creationId xmlns:p14="http://schemas.microsoft.com/office/powerpoint/2010/main" val="12002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A924E404-8489-BB94-52DE-CF72CAA56248}"/>
              </a:ext>
            </a:extLst>
          </p:cNvPr>
          <p:cNvSpPr>
            <a:spLocks noGrp="1"/>
          </p:cNvSpPr>
          <p:nvPr>
            <p:ph type="title"/>
          </p:nvPr>
        </p:nvSpPr>
        <p:spPr>
          <a:xfrm>
            <a:off x="488747" y="137981"/>
            <a:ext cx="10515600" cy="1325563"/>
          </a:xfrm>
        </p:spPr>
        <p:txBody>
          <a:bodyPr/>
          <a:lstStyle/>
          <a:p>
            <a:r>
              <a:rPr lang="en-US" b="1" dirty="0">
                <a:cs typeface="Calibri Light"/>
              </a:rPr>
              <a:t>ELECTRIC AND MAGNETIC FIELDS</a:t>
            </a:r>
            <a:endParaRPr lang="en-US" b="1" dirty="0"/>
          </a:p>
        </p:txBody>
      </p:sp>
      <p:pic>
        <p:nvPicPr>
          <p:cNvPr id="4" name="Picture 4">
            <a:extLst>
              <a:ext uri="{FF2B5EF4-FFF2-40B4-BE49-F238E27FC236}">
                <a16:creationId xmlns="" xmlns:a16="http://schemas.microsoft.com/office/drawing/2014/main" id="{F4BF16C3-720C-A95F-558A-2B4A70011EAD}"/>
              </a:ext>
            </a:extLst>
          </p:cNvPr>
          <p:cNvPicPr>
            <a:picLocks noGrp="1" noChangeAspect="1"/>
          </p:cNvPicPr>
          <p:nvPr>
            <p:ph idx="1"/>
          </p:nvPr>
        </p:nvPicPr>
        <p:blipFill>
          <a:blip r:embed="rId3"/>
          <a:stretch>
            <a:fillRect/>
          </a:stretch>
        </p:blipFill>
        <p:spPr>
          <a:xfrm>
            <a:off x="962025" y="1829594"/>
            <a:ext cx="10267950" cy="4343400"/>
          </a:xfrm>
        </p:spPr>
      </p:pic>
      <p:sp>
        <p:nvSpPr>
          <p:cNvPr id="5" name="TextBox 1">
            <a:extLst>
              <a:ext uri="{FF2B5EF4-FFF2-40B4-BE49-F238E27FC236}">
                <a16:creationId xmlns="" xmlns:a16="http://schemas.microsoft.com/office/drawing/2014/main" id="{37C93408-C4F5-5D17-E64A-F0717ADD0DDE}"/>
              </a:ext>
            </a:extLst>
          </p:cNvPr>
          <p:cNvSpPr txBox="1"/>
          <p:nvPr/>
        </p:nvSpPr>
        <p:spPr>
          <a:xfrm>
            <a:off x="1922929" y="6352143"/>
            <a:ext cx="30255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Hansen et al 2010</a:t>
            </a:r>
          </a:p>
        </p:txBody>
      </p:sp>
      <p:sp>
        <p:nvSpPr>
          <p:cNvPr id="3" name="Slide Number Placeholder 2"/>
          <p:cNvSpPr>
            <a:spLocks noGrp="1"/>
          </p:cNvSpPr>
          <p:nvPr>
            <p:ph type="sldNum" sz="quarter" idx="12"/>
          </p:nvPr>
        </p:nvSpPr>
        <p:spPr/>
        <p:txBody>
          <a:bodyPr/>
          <a:lstStyle/>
          <a:p>
            <a:fld id="{E2BA2B71-6B3D-46FB-A413-480E971F6E78}" type="slidenum">
              <a:rPr lang="en-GB" smtClean="0"/>
              <a:t>13</a:t>
            </a:fld>
            <a:endParaRPr lang="en-GB"/>
          </a:p>
        </p:txBody>
      </p:sp>
    </p:spTree>
    <p:extLst>
      <p:ext uri="{BB962C8B-B14F-4D97-AF65-F5344CB8AC3E}">
        <p14:creationId xmlns:p14="http://schemas.microsoft.com/office/powerpoint/2010/main" val="2031514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p:cNvSpPr>
            <a:spLocks noGrp="1"/>
          </p:cNvSpPr>
          <p:nvPr>
            <p:ph type="title"/>
          </p:nvPr>
        </p:nvSpPr>
        <p:spPr>
          <a:xfrm>
            <a:off x="296548" y="95754"/>
            <a:ext cx="11316914" cy="1325563"/>
          </a:xfrm>
        </p:spPr>
        <p:txBody>
          <a:bodyPr/>
          <a:lstStyle/>
          <a:p>
            <a:r>
              <a:rPr lang="en-GB" b="1" dirty="0"/>
              <a:t>THE BIOPHYSICAL ORIGIN OF MEEG: SUMMARY</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514350" indent="-514350">
              <a:buFont typeface="+mj-lt"/>
              <a:buAutoNum type="arabicPeriod"/>
            </a:pPr>
            <a:r>
              <a:rPr lang="en-GB" dirty="0"/>
              <a:t>M/EEG measures the postsynaptic potential (PSP) of neurons, not the action potential.</a:t>
            </a:r>
          </a:p>
          <a:p>
            <a:pPr marL="514350" indent="-514350">
              <a:buAutoNum type="arabicPeriod"/>
            </a:pPr>
            <a:r>
              <a:rPr lang="en-GB" dirty="0">
                <a:ea typeface="+mn-lt"/>
                <a:cs typeface="+mn-lt"/>
              </a:rPr>
              <a:t>The PSP creates a separation of charge along the neuron, known as a dipole.</a:t>
            </a:r>
          </a:p>
          <a:p>
            <a:pPr marL="514350" indent="-514350">
              <a:buAutoNum type="arabicPeriod"/>
            </a:pPr>
            <a:r>
              <a:rPr lang="en-GB" dirty="0">
                <a:ea typeface="+mn-lt"/>
                <a:cs typeface="+mn-lt"/>
              </a:rPr>
              <a:t>Only certain types of neurons (mostly pyramidal neurons) contribute to the M/EEG.</a:t>
            </a:r>
          </a:p>
          <a:p>
            <a:pPr marL="514350" indent="-514350">
              <a:buAutoNum type="arabicPeriod"/>
            </a:pPr>
            <a:r>
              <a:rPr lang="en-GB" dirty="0">
                <a:ea typeface="+mn-lt"/>
                <a:cs typeface="+mn-lt"/>
              </a:rPr>
              <a:t>Measurable M/EEG is produced when the dipoles align both in time and orientation to generate a strong enough field.</a:t>
            </a:r>
          </a:p>
          <a:p>
            <a:pPr marL="514350" indent="-514350">
              <a:buFont typeface="+mj-lt"/>
              <a:buAutoNum type="arabicPeriod"/>
            </a:pPr>
            <a:r>
              <a:rPr lang="en-GB" dirty="0"/>
              <a:t>Dipoles generate electrical (EEG) and magnetic fields (MEG) perpendicular to each other, therefore they both measure the same underlying neural currents.</a:t>
            </a:r>
            <a:endParaRPr lang="en-GB" dirty="0">
              <a:ea typeface="Calibri"/>
              <a:cs typeface="Calibri"/>
            </a:endParaRPr>
          </a:p>
          <a:p>
            <a:pPr marL="514350" indent="-514350">
              <a:buFont typeface="+mj-lt"/>
              <a:buAutoNum type="arabicPeriod"/>
            </a:pPr>
            <a:endParaRPr lang="en-GB" dirty="0"/>
          </a:p>
        </p:txBody>
      </p:sp>
      <p:sp>
        <p:nvSpPr>
          <p:cNvPr id="4" name="Slide Number Placeholder 3"/>
          <p:cNvSpPr>
            <a:spLocks noGrp="1"/>
          </p:cNvSpPr>
          <p:nvPr>
            <p:ph type="sldNum" sz="quarter" idx="12"/>
          </p:nvPr>
        </p:nvSpPr>
        <p:spPr/>
        <p:txBody>
          <a:bodyPr/>
          <a:lstStyle/>
          <a:p>
            <a:fld id="{E2BA2B71-6B3D-46FB-A413-480E971F6E78}" type="slidenum">
              <a:rPr lang="en-GB" smtClean="0"/>
              <a:t>14</a:t>
            </a:fld>
            <a:endParaRPr lang="en-GB"/>
          </a:p>
        </p:txBody>
      </p:sp>
    </p:spTree>
    <p:extLst>
      <p:ext uri="{BB962C8B-B14F-4D97-AF65-F5344CB8AC3E}">
        <p14:creationId xmlns:p14="http://schemas.microsoft.com/office/powerpoint/2010/main" val="2580211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583474" y="110320"/>
            <a:ext cx="10515600" cy="1325563"/>
          </a:xfrm>
        </p:spPr>
        <p:txBody>
          <a:bodyPr/>
          <a:lstStyle/>
          <a:p>
            <a:r>
              <a:rPr lang="en-GB" b="1" dirty="0"/>
              <a:t>M/EEG recording and instrumentation</a:t>
            </a:r>
          </a:p>
        </p:txBody>
      </p:sp>
      <p:sp>
        <p:nvSpPr>
          <p:cNvPr id="4" name="Slide Number Placeholder 3"/>
          <p:cNvSpPr>
            <a:spLocks noGrp="1"/>
          </p:cNvSpPr>
          <p:nvPr>
            <p:ph type="sldNum" sz="quarter" idx="12"/>
          </p:nvPr>
        </p:nvSpPr>
        <p:spPr/>
        <p:txBody>
          <a:bodyPr/>
          <a:lstStyle/>
          <a:p>
            <a:fld id="{E2BA2B71-6B3D-46FB-A413-480E971F6E78}" type="slidenum">
              <a:rPr lang="en-GB" smtClean="0"/>
              <a:t>15</a:t>
            </a:fld>
            <a:endParaRPr lang="en-GB"/>
          </a:p>
        </p:txBody>
      </p:sp>
      <p:sp>
        <p:nvSpPr>
          <p:cNvPr id="8" name="Rectangle 7"/>
          <p:cNvSpPr/>
          <p:nvPr/>
        </p:nvSpPr>
        <p:spPr>
          <a:xfrm>
            <a:off x="727479" y="1874520"/>
            <a:ext cx="5719040" cy="4846955"/>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6426926" y="1874520"/>
            <a:ext cx="5765074" cy="4846955"/>
          </a:xfrm>
          <a:prstGeom prst="rect">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16200000">
            <a:off x="-698428" y="5315161"/>
            <a:ext cx="2104742"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ELECTRIC</a:t>
            </a:r>
          </a:p>
        </p:txBody>
      </p:sp>
      <p:sp>
        <p:nvSpPr>
          <p:cNvPr id="13" name="Rectangle 12"/>
          <p:cNvSpPr/>
          <p:nvPr/>
        </p:nvSpPr>
        <p:spPr>
          <a:xfrm rot="16200000">
            <a:off x="-884250" y="2805281"/>
            <a:ext cx="2476383"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MAGNETIC</a:t>
            </a:r>
          </a:p>
        </p:txBody>
      </p:sp>
      <p:sp>
        <p:nvSpPr>
          <p:cNvPr id="14" name="Rectangle 13"/>
          <p:cNvSpPr/>
          <p:nvPr/>
        </p:nvSpPr>
        <p:spPr>
          <a:xfrm>
            <a:off x="805283" y="2023554"/>
            <a:ext cx="1923091"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3420397" y="2019635"/>
            <a:ext cx="2966645"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NON-INVASIVE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2297300" y="1301564"/>
            <a:ext cx="2697277"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RECORDING</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p:cNvSpPr/>
          <p:nvPr/>
        </p:nvSpPr>
        <p:spPr>
          <a:xfrm>
            <a:off x="7823647" y="1301564"/>
            <a:ext cx="3088986"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STIMULATION</a:t>
            </a:r>
            <a:endParaRPr lang="en-US" sz="48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803756" y="4038549"/>
            <a:ext cx="1923091"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3384639" y="4049321"/>
            <a:ext cx="2966645"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NON-INVASIVE</a:t>
            </a:r>
          </a:p>
        </p:txBody>
      </p:sp>
      <p:sp>
        <p:nvSpPr>
          <p:cNvPr id="27" name="Rectangle 26"/>
          <p:cNvSpPr/>
          <p:nvPr/>
        </p:nvSpPr>
        <p:spPr>
          <a:xfrm>
            <a:off x="6802043" y="1993276"/>
            <a:ext cx="1923091"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9304572" y="2019635"/>
            <a:ext cx="2966645"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NON-INVASIVE</a:t>
            </a:r>
            <a:endParaRPr lang="en-US" sz="4000" dirty="0">
              <a:ln w="0"/>
              <a:effectLst>
                <a:outerShdw blurRad="38100" dist="19050" dir="2700000" algn="tl" rotWithShape="0">
                  <a:schemeClr val="dk1">
                    <a:alpha val="40000"/>
                  </a:schemeClr>
                </a:outerShdw>
              </a:effectLst>
            </a:endParaRPr>
          </a:p>
        </p:txBody>
      </p:sp>
      <p:sp>
        <p:nvSpPr>
          <p:cNvPr id="29" name="Rectangle 28"/>
          <p:cNvSpPr/>
          <p:nvPr/>
        </p:nvSpPr>
        <p:spPr>
          <a:xfrm>
            <a:off x="6772740" y="4047201"/>
            <a:ext cx="1923091"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p:cNvSpPr/>
          <p:nvPr/>
        </p:nvSpPr>
        <p:spPr>
          <a:xfrm>
            <a:off x="9311097" y="4038549"/>
            <a:ext cx="2966645"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NON-INVASIVE</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p:cNvCxnSpPr/>
          <p:nvPr/>
        </p:nvCxnSpPr>
        <p:spPr>
          <a:xfrm flipH="1">
            <a:off x="3268154" y="1937281"/>
            <a:ext cx="40843" cy="4721431"/>
          </a:xfrm>
          <a:prstGeom prst="line">
            <a:avLst/>
          </a:prstGeom>
          <a:ln w="5715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327311" y="1937281"/>
            <a:ext cx="40843" cy="4721431"/>
          </a:xfrm>
          <a:prstGeom prst="line">
            <a:avLst/>
          </a:prstGeom>
          <a:ln w="5715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95834" y="5207439"/>
            <a:ext cx="1291829"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EEG</a:t>
            </a:r>
          </a:p>
        </p:txBody>
      </p:sp>
      <p:sp>
        <p:nvSpPr>
          <p:cNvPr id="37" name="Rectangle 36"/>
          <p:cNvSpPr/>
          <p:nvPr/>
        </p:nvSpPr>
        <p:spPr>
          <a:xfrm>
            <a:off x="4123954" y="2739029"/>
            <a:ext cx="1559529"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EG</a:t>
            </a:r>
          </a:p>
        </p:txBody>
      </p:sp>
      <p:sp>
        <p:nvSpPr>
          <p:cNvPr id="38" name="Rectangle 37"/>
          <p:cNvSpPr/>
          <p:nvPr/>
        </p:nvSpPr>
        <p:spPr>
          <a:xfrm>
            <a:off x="1016592" y="4683690"/>
            <a:ext cx="1189428" cy="646331"/>
          </a:xfrm>
          <a:prstGeom prst="rect">
            <a:avLst/>
          </a:prstGeom>
          <a:noFill/>
        </p:spPr>
        <p:txBody>
          <a:bodyPr wrap="none" lIns="91440" tIns="45720" rIns="91440" bIns="45720">
            <a:spAutoFit/>
          </a:bodyPr>
          <a:lstStyle/>
          <a:p>
            <a:pPr algn="ctr"/>
            <a:r>
              <a:rPr lang="en-US" sz="36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ECoG</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9" name="Rectangle 38"/>
          <p:cNvSpPr/>
          <p:nvPr/>
        </p:nvSpPr>
        <p:spPr>
          <a:xfrm>
            <a:off x="1052448" y="5917919"/>
            <a:ext cx="1139735"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SEEG</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0" name="Rectangle 39"/>
          <p:cNvSpPr/>
          <p:nvPr/>
        </p:nvSpPr>
        <p:spPr>
          <a:xfrm>
            <a:off x="771932" y="5313431"/>
            <a:ext cx="2543966" cy="523220"/>
          </a:xfrm>
          <a:prstGeom prst="rect">
            <a:avLst/>
          </a:prstGeom>
          <a:noFill/>
        </p:spPr>
        <p:txBody>
          <a:bodyPr wrap="none" lIns="91440" tIns="45720" rIns="91440" bIns="45720">
            <a:sp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Intracranial </a:t>
            </a: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EEG</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1" name="Rectangle 40"/>
          <p:cNvSpPr/>
          <p:nvPr/>
        </p:nvSpPr>
        <p:spPr>
          <a:xfrm>
            <a:off x="9651444" y="5036359"/>
            <a:ext cx="1973104" cy="1384995"/>
          </a:xfrm>
          <a:prstGeom prst="rect">
            <a:avLst/>
          </a:prstGeom>
          <a:noFill/>
        </p:spPr>
        <p:txBody>
          <a:bodyPr wrap="none" lIns="91440" tIns="45720" rIns="91440" bIns="45720">
            <a:spAutoFit/>
          </a:bodyPr>
          <a:lstStyle/>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Transcranial</a:t>
            </a: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electrical</a:t>
            </a: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stimulation</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4" name="Rectangle 43"/>
          <p:cNvSpPr/>
          <p:nvPr/>
        </p:nvSpPr>
        <p:spPr>
          <a:xfrm>
            <a:off x="9707718" y="2682493"/>
            <a:ext cx="1973104" cy="1384995"/>
          </a:xfrm>
          <a:prstGeom prst="rect">
            <a:avLst/>
          </a:prstGeom>
          <a:noFill/>
        </p:spPr>
        <p:txBody>
          <a:bodyPr wrap="none" lIns="91440" tIns="45720" rIns="91440" bIns="45720">
            <a:spAutoFit/>
          </a:bodyPr>
          <a:lstStyle/>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Transcranial</a:t>
            </a: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magnetic</a:t>
            </a: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stimulation</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5" name="Rectangle 44"/>
          <p:cNvSpPr/>
          <p:nvPr/>
        </p:nvSpPr>
        <p:spPr>
          <a:xfrm>
            <a:off x="6433335" y="4599880"/>
            <a:ext cx="1994329" cy="954107"/>
          </a:xfrm>
          <a:prstGeom prst="rect">
            <a:avLst/>
          </a:prstGeom>
          <a:noFill/>
        </p:spPr>
        <p:txBody>
          <a:bodyPr wrap="none" lIns="91440" tIns="45720" rIns="91440" bIns="45720">
            <a:sp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Deep Brain</a:t>
            </a: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Stimulation</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6" name="Rectangle 45"/>
          <p:cNvSpPr/>
          <p:nvPr/>
        </p:nvSpPr>
        <p:spPr>
          <a:xfrm>
            <a:off x="6833160" y="5704605"/>
            <a:ext cx="2456250" cy="954107"/>
          </a:xfrm>
          <a:prstGeom prst="rect">
            <a:avLst/>
          </a:prstGeom>
          <a:noFill/>
        </p:spPr>
        <p:txBody>
          <a:bodyPr wrap="none" lIns="91440" tIns="45720" rIns="91440" bIns="45720">
            <a:sp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Functional</a:t>
            </a:r>
          </a:p>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Brain Mapping</a:t>
            </a: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7" name="Rectangle 46"/>
          <p:cNvSpPr/>
          <p:nvPr/>
        </p:nvSpPr>
        <p:spPr>
          <a:xfrm>
            <a:off x="7476152" y="2766733"/>
            <a:ext cx="5661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X</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8" name="Rectangle 47"/>
          <p:cNvSpPr/>
          <p:nvPr/>
        </p:nvSpPr>
        <p:spPr>
          <a:xfrm>
            <a:off x="1626770" y="2706306"/>
            <a:ext cx="5661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X</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9" name="Rectangle 48"/>
          <p:cNvSpPr/>
          <p:nvPr/>
        </p:nvSpPr>
        <p:spPr>
          <a:xfrm>
            <a:off x="3384639" y="1993276"/>
            <a:ext cx="2966645" cy="436307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7579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AC5CA312-F0E6-0346-B807-F38062CB0F3D}"/>
              </a:ext>
            </a:extLst>
          </p:cNvPr>
          <p:cNvSpPr>
            <a:spLocks noGrp="1"/>
          </p:cNvSpPr>
          <p:nvPr>
            <p:ph type="title"/>
          </p:nvPr>
        </p:nvSpPr>
        <p:spPr>
          <a:xfrm>
            <a:off x="934118" y="100811"/>
            <a:ext cx="8422084" cy="1174991"/>
          </a:xfrm>
        </p:spPr>
        <p:txBody>
          <a:bodyPr>
            <a:normAutofit/>
          </a:bodyPr>
          <a:lstStyle/>
          <a:p>
            <a:r>
              <a:rPr lang="en-US" sz="4000" b="1" dirty="0">
                <a:cs typeface="Calibri Light" panose="020F0302020204030204" pitchFamily="34" charset="0"/>
              </a:rPr>
              <a:t>MEASUREMENT OF THE EEG SIGNAL</a:t>
            </a:r>
          </a:p>
        </p:txBody>
      </p:sp>
      <p:sp>
        <p:nvSpPr>
          <p:cNvPr id="3" name="Content Placeholder 2">
            <a:extLst>
              <a:ext uri="{FF2B5EF4-FFF2-40B4-BE49-F238E27FC236}">
                <a16:creationId xmlns="" xmlns:a16="http://schemas.microsoft.com/office/drawing/2014/main" id="{98DD1E7A-E2FF-3F4C-B255-2C0D06C324E3}"/>
              </a:ext>
            </a:extLst>
          </p:cNvPr>
          <p:cNvSpPr>
            <a:spLocks noGrp="1"/>
          </p:cNvSpPr>
          <p:nvPr>
            <p:ph idx="1"/>
          </p:nvPr>
        </p:nvSpPr>
        <p:spPr>
          <a:xfrm>
            <a:off x="706670" y="1647836"/>
            <a:ext cx="8190129" cy="3255252"/>
          </a:xfrm>
        </p:spPr>
        <p:txBody>
          <a:bodyPr>
            <a:normAutofit/>
          </a:bodyPr>
          <a:lstStyle/>
          <a:p>
            <a:pPr marL="0" indent="0">
              <a:buNone/>
            </a:pPr>
            <a:r>
              <a:rPr lang="en-US" dirty="0">
                <a:latin typeface="Calibri Light" panose="020F0302020204030204" pitchFamily="34" charset="0"/>
                <a:cs typeface="Calibri Light" panose="020F0302020204030204" pitchFamily="34" charset="0"/>
              </a:rPr>
              <a:t>Cap with 1-256 electrodes</a:t>
            </a:r>
          </a:p>
          <a:p>
            <a:pPr marL="0" indent="0">
              <a:buNone/>
            </a:pPr>
            <a:r>
              <a:rPr lang="en-US" dirty="0">
                <a:latin typeface="Calibri Light" panose="020F0302020204030204" pitchFamily="34" charset="0"/>
                <a:cs typeface="Calibri Light" panose="020F0302020204030204" pitchFamily="34" charset="0"/>
              </a:rPr>
              <a:t>Scalp scrubbed and prepared with conductive gel or saline solution to reduce impedance</a:t>
            </a:r>
          </a:p>
          <a:p>
            <a:pPr marL="0" indent="0">
              <a:buNone/>
            </a:pPr>
            <a:r>
              <a:rPr lang="en-US" dirty="0">
                <a:latin typeface="Calibri Light" panose="020F0302020204030204" pitchFamily="34" charset="0"/>
                <a:cs typeface="Calibri Light" panose="020F0302020204030204" pitchFamily="34" charset="0"/>
              </a:rPr>
              <a:t>Measures voltage fluctuation over time (order of µV)</a:t>
            </a:r>
          </a:p>
        </p:txBody>
      </p:sp>
      <p:pic>
        <p:nvPicPr>
          <p:cNvPr id="4" name="Picture 3">
            <a:extLst>
              <a:ext uri="{FF2B5EF4-FFF2-40B4-BE49-F238E27FC236}">
                <a16:creationId xmlns="" xmlns:a16="http://schemas.microsoft.com/office/drawing/2014/main" id="{66E3DB03-AB86-2B47-B383-5D9F6A418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35" t="16124" r="20250" b="6047"/>
          <a:stretch/>
        </p:blipFill>
        <p:spPr>
          <a:xfrm>
            <a:off x="9356202" y="1435882"/>
            <a:ext cx="2835797" cy="5422117"/>
          </a:xfrm>
          <a:prstGeom prst="rect">
            <a:avLst/>
          </a:prstGeom>
        </p:spPr>
      </p:pic>
      <p:pic>
        <p:nvPicPr>
          <p:cNvPr id="6" name="Picture 5">
            <a:extLst>
              <a:ext uri="{FF2B5EF4-FFF2-40B4-BE49-F238E27FC236}">
                <a16:creationId xmlns="" xmlns:a16="http://schemas.microsoft.com/office/drawing/2014/main" id="{A88A4D9C-74BD-FB4C-B1B0-603E246DDE94}"/>
              </a:ext>
            </a:extLst>
          </p:cNvPr>
          <p:cNvPicPr>
            <a:picLocks noChangeAspect="1"/>
          </p:cNvPicPr>
          <p:nvPr/>
        </p:nvPicPr>
        <p:blipFill>
          <a:blip r:embed="rId5"/>
          <a:stretch>
            <a:fillRect/>
          </a:stretch>
        </p:blipFill>
        <p:spPr>
          <a:xfrm>
            <a:off x="911291" y="4207092"/>
            <a:ext cx="3586439" cy="2389297"/>
          </a:xfrm>
          <a:prstGeom prst="rect">
            <a:avLst/>
          </a:prstGeom>
        </p:spPr>
      </p:pic>
      <p:sp>
        <p:nvSpPr>
          <p:cNvPr id="7" name="Rectangle 6">
            <a:extLst>
              <a:ext uri="{FF2B5EF4-FFF2-40B4-BE49-F238E27FC236}">
                <a16:creationId xmlns="" xmlns:a16="http://schemas.microsoft.com/office/drawing/2014/main" id="{082439D3-5030-F84A-99CB-75A7FA655592}"/>
              </a:ext>
            </a:extLst>
          </p:cNvPr>
          <p:cNvSpPr/>
          <p:nvPr/>
        </p:nvSpPr>
        <p:spPr>
          <a:xfrm>
            <a:off x="911751" y="6596389"/>
            <a:ext cx="2021707" cy="261610"/>
          </a:xfrm>
          <a:prstGeom prst="rect">
            <a:avLst/>
          </a:prstGeom>
        </p:spPr>
        <p:txBody>
          <a:bodyPr wrap="none">
            <a:spAutoFit/>
          </a:bodyPr>
          <a:lstStyle/>
          <a:p>
            <a:r>
              <a:rPr lang="en-GB" sz="1100" dirty="0">
                <a:solidFill>
                  <a:schemeClr val="tx1">
                    <a:lumMod val="50000"/>
                    <a:lumOff val="50000"/>
                  </a:schemeClr>
                </a:solidFill>
                <a:hlinkClick r:id="rId6">
                  <a:extLst>
                    <a:ext uri="{A12FA001-AC4F-418D-AE19-62706E023703}">
                      <ahyp:hlinkClr xmlns="" xmlns:ahyp="http://schemas.microsoft.com/office/drawing/2018/hyperlinkcolor" val="tx"/>
                    </a:ext>
                  </a:extLst>
                </a:hlinkClick>
              </a:rPr>
              <a:t>https://imotions.com/blog/eeg/</a:t>
            </a:r>
            <a:endParaRPr lang="en-US" sz="1100" dirty="0">
              <a:solidFill>
                <a:schemeClr val="tx1">
                  <a:lumMod val="50000"/>
                  <a:lumOff val="50000"/>
                </a:schemeClr>
              </a:solidFill>
            </a:endParaRPr>
          </a:p>
        </p:txBody>
      </p:sp>
      <p:pic>
        <p:nvPicPr>
          <p:cNvPr id="9" name="Picture 8">
            <a:extLst>
              <a:ext uri="{FF2B5EF4-FFF2-40B4-BE49-F238E27FC236}">
                <a16:creationId xmlns="" xmlns:a16="http://schemas.microsoft.com/office/drawing/2014/main" id="{1FD0A833-9E2D-43EF-9060-4E44C813CD7B}"/>
              </a:ext>
            </a:extLst>
          </p:cNvPr>
          <p:cNvPicPr>
            <a:picLocks noChangeAspect="1"/>
          </p:cNvPicPr>
          <p:nvPr/>
        </p:nvPicPr>
        <p:blipFill rotWithShape="1">
          <a:blip r:embed="rId7"/>
          <a:srcRect b="10772"/>
          <a:stretch/>
        </p:blipFill>
        <p:spPr>
          <a:xfrm>
            <a:off x="5317431" y="3532740"/>
            <a:ext cx="3788778" cy="2899164"/>
          </a:xfrm>
          <a:prstGeom prst="rect">
            <a:avLst/>
          </a:prstGeom>
        </p:spPr>
      </p:pic>
      <p:sp>
        <p:nvSpPr>
          <p:cNvPr id="10" name="TextBox 9">
            <a:extLst>
              <a:ext uri="{FF2B5EF4-FFF2-40B4-BE49-F238E27FC236}">
                <a16:creationId xmlns="" xmlns:a16="http://schemas.microsoft.com/office/drawing/2014/main" id="{375F0877-A3BF-4987-9011-8301E59F2C8F}"/>
              </a:ext>
            </a:extLst>
          </p:cNvPr>
          <p:cNvSpPr txBox="1"/>
          <p:nvPr/>
        </p:nvSpPr>
        <p:spPr>
          <a:xfrm>
            <a:off x="4997717" y="6431904"/>
            <a:ext cx="4358485" cy="261610"/>
          </a:xfrm>
          <a:prstGeom prst="rect">
            <a:avLst/>
          </a:prstGeom>
          <a:noFill/>
        </p:spPr>
        <p:txBody>
          <a:bodyPr wrap="square" rtlCol="0">
            <a:spAutoFit/>
          </a:bodyPr>
          <a:lstStyle/>
          <a:p>
            <a:r>
              <a:rPr lang="en-GB" sz="1100" dirty="0">
                <a:solidFill>
                  <a:schemeClr val="bg2">
                    <a:lumMod val="25000"/>
                  </a:schemeClr>
                </a:solidFill>
                <a:hlinkClick r:id="rId8"/>
              </a:rPr>
              <a:t>https://compumedicsneuroscan.com/profusion-eeg-impedance-check/</a:t>
            </a:r>
            <a:r>
              <a:rPr lang="en-GB" sz="1100" dirty="0">
                <a:solidFill>
                  <a:schemeClr val="bg2">
                    <a:lumMod val="25000"/>
                  </a:schemeClr>
                </a:solidFill>
              </a:rPr>
              <a:t> </a:t>
            </a:r>
          </a:p>
        </p:txBody>
      </p:sp>
      <p:sp>
        <p:nvSpPr>
          <p:cNvPr id="5" name="Slide Number Placeholder 4"/>
          <p:cNvSpPr>
            <a:spLocks noGrp="1"/>
          </p:cNvSpPr>
          <p:nvPr>
            <p:ph type="sldNum" sz="quarter" idx="12"/>
          </p:nvPr>
        </p:nvSpPr>
        <p:spPr/>
        <p:txBody>
          <a:bodyPr/>
          <a:lstStyle/>
          <a:p>
            <a:fld id="{C4463AFD-794E-4C5E-8898-B3164E3AF7F4}" type="slidenum">
              <a:rPr lang="en-GB" smtClean="0"/>
              <a:t>16</a:t>
            </a:fld>
            <a:endParaRPr lang="en-GB"/>
          </a:p>
        </p:txBody>
      </p:sp>
    </p:spTree>
    <p:extLst>
      <p:ext uri="{BB962C8B-B14F-4D97-AF65-F5344CB8AC3E}">
        <p14:creationId xmlns:p14="http://schemas.microsoft.com/office/powerpoint/2010/main" val="41607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5" name="Title 4">
            <a:extLst>
              <a:ext uri="{FF2B5EF4-FFF2-40B4-BE49-F238E27FC236}">
                <a16:creationId xmlns="" xmlns:a16="http://schemas.microsoft.com/office/drawing/2014/main" id="{52DF8BFC-F03A-4B59-9CEC-25E8A531AEB9}"/>
              </a:ext>
            </a:extLst>
          </p:cNvPr>
          <p:cNvSpPr>
            <a:spLocks noGrp="1"/>
          </p:cNvSpPr>
          <p:nvPr>
            <p:ph type="title"/>
          </p:nvPr>
        </p:nvSpPr>
        <p:spPr>
          <a:xfrm>
            <a:off x="579484" y="366938"/>
            <a:ext cx="10887310" cy="702005"/>
          </a:xfrm>
        </p:spPr>
        <p:txBody>
          <a:bodyPr>
            <a:normAutofit/>
          </a:bodyPr>
          <a:lstStyle/>
          <a:p>
            <a:r>
              <a:rPr lang="en-GB" b="1" dirty="0"/>
              <a:t>EEG SIGNAL DETECTION: ELECTRODES</a:t>
            </a:r>
          </a:p>
        </p:txBody>
      </p:sp>
      <p:sp>
        <p:nvSpPr>
          <p:cNvPr id="31" name="Rectangle 30">
            <a:extLst>
              <a:ext uri="{FF2B5EF4-FFF2-40B4-BE49-F238E27FC236}">
                <a16:creationId xmlns="" xmlns:a16="http://schemas.microsoft.com/office/drawing/2014/main" id="{7F4E6EE3-56E7-4D49-B7D2-D3E5A87540F0}"/>
              </a:ext>
            </a:extLst>
          </p:cNvPr>
          <p:cNvSpPr/>
          <p:nvPr/>
        </p:nvSpPr>
        <p:spPr>
          <a:xfrm>
            <a:off x="579484" y="1611977"/>
            <a:ext cx="11035410" cy="2654573"/>
          </a:xfrm>
          <a:prstGeom prst="rect">
            <a:avLst/>
          </a:prstGeom>
        </p:spPr>
        <p:txBody>
          <a:bodyPr wrap="square" lIns="91440" tIns="45720" rIns="91440" bIns="45720" anchor="t">
            <a:spAutoFit/>
          </a:bodyPr>
          <a:lstStyle/>
          <a:p>
            <a:r>
              <a:rPr lang="en-US" sz="1850" dirty="0"/>
              <a:t>EEG records potential differences at the scalp using a set of active electrodes and a reference (ground) electrode.</a:t>
            </a:r>
            <a:endParaRPr lang="en-US" sz="1850" dirty="0">
              <a:cs typeface="Calibri"/>
            </a:endParaRPr>
          </a:p>
          <a:p>
            <a:endParaRPr lang="en-US" sz="1850" dirty="0">
              <a:cs typeface="Calibri"/>
            </a:endParaRPr>
          </a:p>
          <a:p>
            <a:r>
              <a:rPr lang="en-US" sz="1850" dirty="0"/>
              <a:t>The reference electrode is important as it eliminates noise from the amplifier circuit</a:t>
            </a:r>
            <a:endParaRPr lang="en-US" sz="1850" dirty="0">
              <a:cs typeface="Calibri"/>
            </a:endParaRPr>
          </a:p>
          <a:p>
            <a:endParaRPr lang="en-US" sz="1850" dirty="0">
              <a:cs typeface="Calibri"/>
            </a:endParaRPr>
          </a:p>
          <a:p>
            <a:r>
              <a:rPr lang="en-US" sz="1850" dirty="0"/>
              <a:t>The representation of the EEG channels is referred to as a montage</a:t>
            </a:r>
            <a:endParaRPr lang="en-US" sz="1850" dirty="0">
              <a:cs typeface="Calibri"/>
            </a:endParaRPr>
          </a:p>
          <a:p>
            <a:pPr marL="773430" lvl="1" indent="-297180">
              <a:buFont typeface="Arial" panose="020B0604020202020204" pitchFamily="34" charset="0"/>
              <a:buChar char="•"/>
            </a:pPr>
            <a:r>
              <a:rPr lang="en-US" sz="1850" dirty="0"/>
              <a:t>Unipolar/Referential </a:t>
            </a:r>
            <a:r>
              <a:rPr lang="en-US" sz="1850" dirty="0">
                <a:sym typeface="Wingdings" panose="05000000000000000000" pitchFamily="2" charset="2"/>
              </a:rPr>
              <a:t> potential difference between an electrode and a designated reference</a:t>
            </a:r>
            <a:endParaRPr lang="en-US" sz="1850" dirty="0">
              <a:cs typeface="Calibri"/>
            </a:endParaRPr>
          </a:p>
          <a:p>
            <a:pPr marL="773430" lvl="1" indent="-297180">
              <a:buFont typeface="Arial" panose="020B0604020202020204" pitchFamily="34" charset="0"/>
              <a:buChar char="•"/>
            </a:pPr>
            <a:r>
              <a:rPr lang="en-US" sz="1850" dirty="0">
                <a:sym typeface="Wingdings" panose="05000000000000000000" pitchFamily="2" charset="2"/>
              </a:rPr>
              <a:t>Bipolar  represents the difference between a pair of adjacent electrodes (e.g. ECG, EOG, EMG)</a:t>
            </a:r>
            <a:endParaRPr lang="en-US" sz="1850" dirty="0">
              <a:cs typeface="Calibri"/>
            </a:endParaRPr>
          </a:p>
          <a:p>
            <a:pPr marL="773430" lvl="1" indent="-297180">
              <a:buFont typeface="Arial" panose="020B0604020202020204" pitchFamily="34" charset="0"/>
              <a:buChar char="•"/>
            </a:pPr>
            <a:endParaRPr lang="en-US" sz="1850" dirty="0">
              <a:cs typeface="Calibri"/>
            </a:endParaRPr>
          </a:p>
          <a:p>
            <a:r>
              <a:rPr lang="en-US" sz="1850" dirty="0">
                <a:sym typeface="Wingdings" panose="05000000000000000000" pitchFamily="2" charset="2"/>
              </a:rPr>
              <a:t>Potential differences are amplified, filtered and digitized.</a:t>
            </a:r>
            <a:endParaRPr lang="en-US" sz="1850" dirty="0">
              <a:cs typeface="Calibri"/>
            </a:endParaRPr>
          </a:p>
        </p:txBody>
      </p:sp>
      <p:pic>
        <p:nvPicPr>
          <p:cNvPr id="6" name="Picture 5" descr="eeg_reference.jpg">
            <a:extLst>
              <a:ext uri="{FF2B5EF4-FFF2-40B4-BE49-F238E27FC236}">
                <a16:creationId xmlns="" xmlns:a16="http://schemas.microsoft.com/office/drawing/2014/main" id="{86CFEDCF-EFB7-4F1F-A6D9-9CC349A54990}"/>
              </a:ext>
            </a:extLst>
          </p:cNvPr>
          <p:cNvPicPr>
            <a:picLocks noChangeAspect="1"/>
          </p:cNvPicPr>
          <p:nvPr/>
        </p:nvPicPr>
        <p:blipFill>
          <a:blip r:embed="rId3" cstate="print"/>
          <a:stretch>
            <a:fillRect/>
          </a:stretch>
        </p:blipFill>
        <p:spPr>
          <a:xfrm>
            <a:off x="583043" y="4555336"/>
            <a:ext cx="5845879" cy="1707313"/>
          </a:xfrm>
          <a:prstGeom prst="rect">
            <a:avLst/>
          </a:prstGeom>
        </p:spPr>
      </p:pic>
      <p:sp>
        <p:nvSpPr>
          <p:cNvPr id="7" name="Rectangle 6">
            <a:extLst>
              <a:ext uri="{FF2B5EF4-FFF2-40B4-BE49-F238E27FC236}">
                <a16:creationId xmlns="" xmlns:a16="http://schemas.microsoft.com/office/drawing/2014/main" id="{72E3957C-B732-483D-94E6-7FEFF680E2D9}"/>
              </a:ext>
            </a:extLst>
          </p:cNvPr>
          <p:cNvSpPr/>
          <p:nvPr/>
        </p:nvSpPr>
        <p:spPr>
          <a:xfrm>
            <a:off x="692477" y="6364056"/>
            <a:ext cx="1951322" cy="252698"/>
          </a:xfrm>
          <a:prstGeom prst="rect">
            <a:avLst/>
          </a:prstGeom>
        </p:spPr>
        <p:txBody>
          <a:bodyPr wrap="square" lIns="91440" tIns="45720" rIns="91440" bIns="45720" anchor="t">
            <a:spAutoFit/>
          </a:bodyPr>
          <a:lstStyle/>
          <a:p>
            <a:r>
              <a:rPr lang="fr-FR" sz="1000" i="1" dirty="0" err="1">
                <a:latin typeface="+mj-lt"/>
              </a:rPr>
              <a:t>McFarland</a:t>
            </a:r>
            <a:r>
              <a:rPr lang="fr-FR" sz="1000" i="1" dirty="0">
                <a:latin typeface="+mj-lt"/>
              </a:rPr>
              <a:t> et al., (</a:t>
            </a:r>
            <a:r>
              <a:rPr lang="en-US" sz="1000" i="1" dirty="0">
                <a:latin typeface="+mj-lt"/>
              </a:rPr>
              <a:t>1997)</a:t>
            </a:r>
            <a:endParaRPr lang="fr-FR" sz="1000" i="1" dirty="0">
              <a:latin typeface="+mj-lt"/>
              <a:ea typeface="Calibri Light"/>
              <a:cs typeface="Calibri Light"/>
            </a:endParaRPr>
          </a:p>
        </p:txBody>
      </p:sp>
      <p:pic>
        <p:nvPicPr>
          <p:cNvPr id="8" name="Picture 7">
            <a:extLst>
              <a:ext uri="{FF2B5EF4-FFF2-40B4-BE49-F238E27FC236}">
                <a16:creationId xmlns="" xmlns:a16="http://schemas.microsoft.com/office/drawing/2014/main" id="{8A14509D-B007-1D42-A18D-6AA800BA7328}"/>
              </a:ext>
            </a:extLst>
          </p:cNvPr>
          <p:cNvPicPr>
            <a:picLocks noChangeAspect="1"/>
          </p:cNvPicPr>
          <p:nvPr/>
        </p:nvPicPr>
        <p:blipFill rotWithShape="1">
          <a:blip r:embed="rId4"/>
          <a:srcRect l="9223" t="-217" r="9776" b="-1441"/>
          <a:stretch/>
        </p:blipFill>
        <p:spPr>
          <a:xfrm>
            <a:off x="6940284" y="4442645"/>
            <a:ext cx="4801917" cy="2088604"/>
          </a:xfrm>
          <a:prstGeom prst="rect">
            <a:avLst/>
          </a:prstGeom>
        </p:spPr>
      </p:pic>
      <p:sp>
        <p:nvSpPr>
          <p:cNvPr id="2" name="Slide Number Placeholder 1"/>
          <p:cNvSpPr>
            <a:spLocks noGrp="1"/>
          </p:cNvSpPr>
          <p:nvPr>
            <p:ph type="sldNum" sz="quarter" idx="15"/>
          </p:nvPr>
        </p:nvSpPr>
        <p:spPr/>
        <p:txBody>
          <a:bodyPr/>
          <a:lstStyle/>
          <a:p>
            <a:fld id="{D3AE1879-E7C0-CA48-BB1D-37914B185EA4}" type="slidenum">
              <a:rPr lang="en-GB" smtClean="0"/>
              <a:pPr/>
              <a:t>17</a:t>
            </a:fld>
            <a:endParaRPr lang="en-GB" dirty="0"/>
          </a:p>
        </p:txBody>
      </p:sp>
    </p:spTree>
    <p:extLst>
      <p:ext uri="{BB962C8B-B14F-4D97-AF65-F5344CB8AC3E}">
        <p14:creationId xmlns:p14="http://schemas.microsoft.com/office/powerpoint/2010/main" val="2597613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5" name="Slide Number Placeholder 4"/>
          <p:cNvSpPr>
            <a:spLocks noGrp="1"/>
          </p:cNvSpPr>
          <p:nvPr>
            <p:ph type="sldNum" sz="quarter" idx="15"/>
          </p:nvPr>
        </p:nvSpPr>
        <p:spPr/>
        <p:txBody>
          <a:bodyPr/>
          <a:lstStyle/>
          <a:p>
            <a:fld id="{D3AE1879-E7C0-CA48-BB1D-37914B185EA4}" type="slidenum">
              <a:rPr lang="en-GB" smtClean="0"/>
              <a:pPr/>
              <a:t>18</a:t>
            </a:fld>
            <a:endParaRPr lang="en-GB" dirty="0"/>
          </a:p>
        </p:txBody>
      </p:sp>
      <p:pic>
        <p:nvPicPr>
          <p:cNvPr id="16" name="Picture 15">
            <a:extLst>
              <a:ext uri="{FF2B5EF4-FFF2-40B4-BE49-F238E27FC236}">
                <a16:creationId xmlns="" xmlns:a16="http://schemas.microsoft.com/office/drawing/2014/main" id="{2FBAE4AC-DCE0-42C6-B769-694F4DE3283E}"/>
              </a:ext>
            </a:extLst>
          </p:cNvPr>
          <p:cNvPicPr>
            <a:picLocks noChangeAspect="1"/>
          </p:cNvPicPr>
          <p:nvPr/>
        </p:nvPicPr>
        <p:blipFill rotWithShape="1">
          <a:blip r:embed="rId3"/>
          <a:srcRect b="45993"/>
          <a:stretch/>
        </p:blipFill>
        <p:spPr>
          <a:xfrm>
            <a:off x="9040420" y="3915472"/>
            <a:ext cx="2945288" cy="1928174"/>
          </a:xfrm>
          <a:prstGeom prst="rect">
            <a:avLst/>
          </a:prstGeom>
        </p:spPr>
      </p:pic>
      <p:pic>
        <p:nvPicPr>
          <p:cNvPr id="17" name="Picture 16">
            <a:extLst>
              <a:ext uri="{FF2B5EF4-FFF2-40B4-BE49-F238E27FC236}">
                <a16:creationId xmlns="" xmlns:a16="http://schemas.microsoft.com/office/drawing/2014/main" id="{4C6038CC-6E4D-4F7B-A683-830E46C2F6B0}"/>
              </a:ext>
            </a:extLst>
          </p:cNvPr>
          <p:cNvPicPr>
            <a:picLocks noChangeAspect="1"/>
          </p:cNvPicPr>
          <p:nvPr/>
        </p:nvPicPr>
        <p:blipFill rotWithShape="1">
          <a:blip r:embed="rId4"/>
          <a:srcRect r="7037"/>
          <a:stretch/>
        </p:blipFill>
        <p:spPr>
          <a:xfrm>
            <a:off x="70849" y="2251586"/>
            <a:ext cx="4659878" cy="3327772"/>
          </a:xfrm>
          <a:prstGeom prst="rect">
            <a:avLst/>
          </a:prstGeom>
        </p:spPr>
      </p:pic>
      <p:sp>
        <p:nvSpPr>
          <p:cNvPr id="18" name="Title 1">
            <a:extLst>
              <a:ext uri="{FF2B5EF4-FFF2-40B4-BE49-F238E27FC236}">
                <a16:creationId xmlns="" xmlns:a16="http://schemas.microsoft.com/office/drawing/2014/main" id="{7495B3BC-9008-4963-8E0A-2E20CE9AF081}"/>
              </a:ext>
            </a:extLst>
          </p:cNvPr>
          <p:cNvSpPr>
            <a:spLocks noGrp="1"/>
          </p:cNvSpPr>
          <p:nvPr>
            <p:ph type="title"/>
          </p:nvPr>
        </p:nvSpPr>
        <p:spPr>
          <a:xfrm>
            <a:off x="599004" y="-297219"/>
            <a:ext cx="10515600" cy="1325563"/>
          </a:xfrm>
        </p:spPr>
        <p:txBody>
          <a:bodyPr>
            <a:normAutofit/>
          </a:bodyPr>
          <a:lstStyle/>
          <a:p>
            <a:r>
              <a:rPr lang="en-GB" sz="4000" b="1" dirty="0"/>
              <a:t>INVASIVE HUMAN NEUROPHYSIOLOGY</a:t>
            </a:r>
          </a:p>
        </p:txBody>
      </p:sp>
      <p:pic>
        <p:nvPicPr>
          <p:cNvPr id="19" name="Picture 18">
            <a:extLst>
              <a:ext uri="{FF2B5EF4-FFF2-40B4-BE49-F238E27FC236}">
                <a16:creationId xmlns="" xmlns:a16="http://schemas.microsoft.com/office/drawing/2014/main" id="{0A0A8C19-D58F-41AF-9FEF-9C4CDC5262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6" t="37967" r="-526"/>
          <a:stretch/>
        </p:blipFill>
        <p:spPr>
          <a:xfrm>
            <a:off x="8763965" y="1561474"/>
            <a:ext cx="3221743" cy="2355896"/>
          </a:xfrm>
          <a:prstGeom prst="rect">
            <a:avLst/>
          </a:prstGeom>
        </p:spPr>
      </p:pic>
      <p:sp>
        <p:nvSpPr>
          <p:cNvPr id="20" name="Rectangle 19">
            <a:extLst>
              <a:ext uri="{FF2B5EF4-FFF2-40B4-BE49-F238E27FC236}">
                <a16:creationId xmlns="" xmlns:a16="http://schemas.microsoft.com/office/drawing/2014/main" id="{3A7A88F8-8A43-42B7-8A62-9E890B159AD0}"/>
              </a:ext>
            </a:extLst>
          </p:cNvPr>
          <p:cNvSpPr/>
          <p:nvPr/>
        </p:nvSpPr>
        <p:spPr>
          <a:xfrm>
            <a:off x="8763965" y="3818532"/>
            <a:ext cx="840679" cy="584775"/>
          </a:xfrm>
          <a:prstGeom prst="rect">
            <a:avLst/>
          </a:prstGeom>
          <a:noFill/>
        </p:spPr>
        <p:txBody>
          <a:bodyPr wrap="none" lIns="91440" tIns="45720" rIns="91440" bIns="45720">
            <a:spAutoFit/>
          </a:bodyPr>
          <a:lstStyle/>
          <a:p>
            <a:pPr algn="ctr"/>
            <a:r>
              <a:rPr lang="en-US" sz="3200" b="1" cap="none" spc="0" dirty="0">
                <a:ln w="0"/>
                <a:solidFill>
                  <a:schemeClr val="tx1"/>
                </a:solidFill>
              </a:rPr>
              <a:t>EEG</a:t>
            </a:r>
          </a:p>
        </p:txBody>
      </p:sp>
      <p:sp>
        <p:nvSpPr>
          <p:cNvPr id="21" name="Rectangle 20">
            <a:extLst>
              <a:ext uri="{FF2B5EF4-FFF2-40B4-BE49-F238E27FC236}">
                <a16:creationId xmlns="" xmlns:a16="http://schemas.microsoft.com/office/drawing/2014/main" id="{60C9E145-D263-4EEE-8D21-23B6D0AC0336}"/>
              </a:ext>
            </a:extLst>
          </p:cNvPr>
          <p:cNvSpPr/>
          <p:nvPr/>
        </p:nvSpPr>
        <p:spPr>
          <a:xfrm>
            <a:off x="9040420" y="5482419"/>
            <a:ext cx="1290610" cy="584775"/>
          </a:xfrm>
          <a:prstGeom prst="rect">
            <a:avLst/>
          </a:prstGeom>
          <a:noFill/>
        </p:spPr>
        <p:txBody>
          <a:bodyPr wrap="square" lIns="91440" tIns="45720" rIns="91440" bIns="45720">
            <a:spAutoFit/>
          </a:bodyPr>
          <a:lstStyle/>
          <a:p>
            <a:pPr algn="ctr"/>
            <a:r>
              <a:rPr lang="en-US" sz="3200" b="1" cap="none" spc="0" dirty="0" err="1">
                <a:ln w="0"/>
                <a:solidFill>
                  <a:schemeClr val="tx1"/>
                </a:solidFill>
              </a:rPr>
              <a:t>ECoG</a:t>
            </a:r>
            <a:endParaRPr lang="en-US" sz="3200" b="1" cap="none" spc="0" dirty="0">
              <a:ln w="0"/>
              <a:solidFill>
                <a:schemeClr val="tx1"/>
              </a:solidFill>
            </a:endParaRPr>
          </a:p>
        </p:txBody>
      </p:sp>
      <p:pic>
        <p:nvPicPr>
          <p:cNvPr id="22" name="Picture 2" descr="image.png">
            <a:extLst>
              <a:ext uri="{FF2B5EF4-FFF2-40B4-BE49-F238E27FC236}">
                <a16:creationId xmlns="" xmlns:a16="http://schemas.microsoft.com/office/drawing/2014/main" id="{588F6C16-6732-4F8E-B887-2FB58E5D03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0" t="2699" r="3688" b="2703"/>
          <a:stretch/>
        </p:blipFill>
        <p:spPr bwMode="auto">
          <a:xfrm>
            <a:off x="2019811" y="4116643"/>
            <a:ext cx="3634303" cy="27315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65279E52-433A-420E-AEC1-AD7CFC25805B}"/>
              </a:ext>
            </a:extLst>
          </p:cNvPr>
          <p:cNvSpPr/>
          <p:nvPr/>
        </p:nvSpPr>
        <p:spPr>
          <a:xfrm>
            <a:off x="5776529" y="6311598"/>
            <a:ext cx="5274008" cy="584775"/>
          </a:xfrm>
          <a:prstGeom prst="rect">
            <a:avLst/>
          </a:prstGeom>
          <a:noFill/>
        </p:spPr>
        <p:txBody>
          <a:bodyPr wrap="none" lIns="91440" tIns="45720" rIns="91440" bIns="45720">
            <a:spAutoFit/>
          </a:bodyPr>
          <a:lstStyle/>
          <a:p>
            <a:pPr algn="ctr"/>
            <a:r>
              <a:rPr lang="en-US" sz="3200" b="0" cap="none" spc="0" dirty="0" err="1">
                <a:ln w="0"/>
                <a:solidFill>
                  <a:schemeClr val="tx1"/>
                </a:solidFill>
                <a:effectLst>
                  <a:outerShdw blurRad="38100" dist="19050" dir="2700000" algn="tl" rotWithShape="0">
                    <a:schemeClr val="dk1">
                      <a:alpha val="40000"/>
                    </a:schemeClr>
                  </a:outerShdw>
                </a:effectLst>
              </a:rPr>
              <a:t>Stereoelectroencephalography</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 xmlns:a16="http://schemas.microsoft.com/office/drawing/2014/main" id="{F5181C19-C9EF-4BE6-9F39-C6E7A551D515}"/>
              </a:ext>
            </a:extLst>
          </p:cNvPr>
          <p:cNvSpPr/>
          <p:nvPr/>
        </p:nvSpPr>
        <p:spPr>
          <a:xfrm>
            <a:off x="1375961" y="1708377"/>
            <a:ext cx="3630546"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E</a:t>
            </a:r>
            <a:r>
              <a:rPr lang="en-US" sz="3200" b="0" cap="none" spc="0" dirty="0">
                <a:ln w="0"/>
                <a:solidFill>
                  <a:schemeClr val="tx1"/>
                </a:solidFill>
                <a:effectLst>
                  <a:outerShdw blurRad="38100" dist="19050" dir="2700000" algn="tl" rotWithShape="0">
                    <a:schemeClr val="dk1">
                      <a:alpha val="40000"/>
                    </a:schemeClr>
                  </a:outerShdw>
                </a:effectLst>
              </a:rPr>
              <a:t>lectrocorticography</a:t>
            </a:r>
          </a:p>
        </p:txBody>
      </p:sp>
      <p:pic>
        <p:nvPicPr>
          <p:cNvPr id="25" name="Picture 6" descr="image.png">
            <a:extLst>
              <a:ext uri="{FF2B5EF4-FFF2-40B4-BE49-F238E27FC236}">
                <a16:creationId xmlns="" xmlns:a16="http://schemas.microsoft.com/office/drawing/2014/main" id="{9A0C2B4C-0E37-471D-B8A5-8D1ECDCD47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511" r="4976"/>
          <a:stretch/>
        </p:blipFill>
        <p:spPr bwMode="auto">
          <a:xfrm>
            <a:off x="5765929" y="1862792"/>
            <a:ext cx="2722256" cy="29612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FAB71EF4-7958-49B7-841D-D794DB2347AD}"/>
              </a:ext>
            </a:extLst>
          </p:cNvPr>
          <p:cNvPicPr>
            <a:picLocks noChangeAspect="1"/>
          </p:cNvPicPr>
          <p:nvPr/>
        </p:nvPicPr>
        <p:blipFill rotWithShape="1">
          <a:blip r:embed="rId8">
            <a:extLst>
              <a:ext uri="{28A0092B-C50C-407E-A947-70E740481C1C}">
                <a14:useLocalDpi xmlns:a14="http://schemas.microsoft.com/office/drawing/2010/main" val="0"/>
              </a:ext>
            </a:extLst>
          </a:blip>
          <a:srcRect r="49259"/>
          <a:stretch/>
        </p:blipFill>
        <p:spPr>
          <a:xfrm>
            <a:off x="5916004" y="3915472"/>
            <a:ext cx="2572181" cy="2510776"/>
          </a:xfrm>
          <a:prstGeom prst="rect">
            <a:avLst/>
          </a:prstGeom>
        </p:spPr>
      </p:pic>
      <p:sp>
        <p:nvSpPr>
          <p:cNvPr id="27" name="Slide Number Placeholder 2"/>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463AFD-794E-4C5E-8898-B3164E3AF7F4}" type="slidenum">
              <a:rPr lang="en-GB" smtClean="0"/>
              <a:pPr/>
              <a:t>18</a:t>
            </a:fld>
            <a:endParaRPr lang="en-GB"/>
          </a:p>
        </p:txBody>
      </p:sp>
    </p:spTree>
    <p:extLst>
      <p:ext uri="{BB962C8B-B14F-4D97-AF65-F5344CB8AC3E}">
        <p14:creationId xmlns:p14="http://schemas.microsoft.com/office/powerpoint/2010/main" val="3238948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69A96A4A-C450-4DCF-B6B4-FBD94B13B4AF}"/>
              </a:ext>
            </a:extLst>
          </p:cNvPr>
          <p:cNvSpPr>
            <a:spLocks noGrp="1"/>
          </p:cNvSpPr>
          <p:nvPr>
            <p:ph type="title"/>
          </p:nvPr>
        </p:nvSpPr>
        <p:spPr>
          <a:xfrm>
            <a:off x="572386" y="192029"/>
            <a:ext cx="10515600" cy="1325563"/>
          </a:xfrm>
        </p:spPr>
        <p:txBody>
          <a:bodyPr/>
          <a:lstStyle/>
          <a:p>
            <a:r>
              <a:rPr lang="en-GB" b="1" dirty="0"/>
              <a:t>MEASUREMENT OF THE MEG SIGNAL</a:t>
            </a:r>
          </a:p>
        </p:txBody>
      </p:sp>
      <p:sp>
        <p:nvSpPr>
          <p:cNvPr id="3" name="Content Placeholder 2">
            <a:extLst>
              <a:ext uri="{FF2B5EF4-FFF2-40B4-BE49-F238E27FC236}">
                <a16:creationId xmlns="" xmlns:a16="http://schemas.microsoft.com/office/drawing/2014/main" id="{469457FF-E13D-4F9B-91D7-85FE7153EEB5}"/>
              </a:ext>
            </a:extLst>
          </p:cNvPr>
          <p:cNvSpPr>
            <a:spLocks noGrp="1"/>
          </p:cNvSpPr>
          <p:nvPr>
            <p:ph idx="1"/>
          </p:nvPr>
        </p:nvSpPr>
        <p:spPr>
          <a:xfrm>
            <a:off x="5619750" y="1790441"/>
            <a:ext cx="5981700" cy="4351338"/>
          </a:xfrm>
        </p:spPr>
        <p:txBody>
          <a:bodyPr/>
          <a:lstStyle/>
          <a:p>
            <a:pPr marL="0" indent="0">
              <a:buNone/>
            </a:pPr>
            <a:r>
              <a:rPr lang="en-US" b="1" dirty="0">
                <a:latin typeface="Calibri Light" panose="020F0302020204030204" pitchFamily="34" charset="0"/>
                <a:cs typeface="Calibri Light" panose="020F0302020204030204" pitchFamily="34" charset="0"/>
              </a:rPr>
              <a:t>Tiny magnetic field</a:t>
            </a:r>
            <a:r>
              <a:rPr lang="en-US" dirty="0">
                <a:latin typeface="Calibri Light" panose="020F0302020204030204" pitchFamily="34" charset="0"/>
                <a:cs typeface="Calibri Light" panose="020F0302020204030204" pitchFamily="34" charset="0"/>
              </a:rPr>
              <a:t> compared to other sources</a:t>
            </a:r>
          </a:p>
          <a:p>
            <a:pPr marL="0" indent="0">
              <a:buNone/>
            </a:pPr>
            <a:r>
              <a:rPr lang="en-US" dirty="0">
                <a:latin typeface="Calibri Light" panose="020F0302020204030204" pitchFamily="34" charset="0"/>
                <a:cs typeface="Calibri Light" panose="020F0302020204030204" pitchFamily="34" charset="0"/>
              </a:rPr>
              <a:t>Special </a:t>
            </a:r>
            <a:r>
              <a:rPr lang="en-US" b="1" dirty="0">
                <a:latin typeface="Calibri Light" panose="020F0302020204030204" pitchFamily="34" charset="0"/>
                <a:cs typeface="Calibri Light" panose="020F0302020204030204" pitchFamily="34" charset="0"/>
              </a:rPr>
              <a:t>sensors</a:t>
            </a:r>
            <a:r>
              <a:rPr lang="en-US" dirty="0">
                <a:latin typeface="Calibri Light" panose="020F0302020204030204" pitchFamily="34" charset="0"/>
                <a:cs typeface="Calibri Light" panose="020F0302020204030204" pitchFamily="34" charset="0"/>
              </a:rPr>
              <a:t> and </a:t>
            </a:r>
            <a:r>
              <a:rPr lang="en-US" b="1" dirty="0">
                <a:latin typeface="Calibri Light" panose="020F0302020204030204" pitchFamily="34" charset="0"/>
                <a:cs typeface="Calibri Light" panose="020F0302020204030204" pitchFamily="34" charset="0"/>
              </a:rPr>
              <a:t>environment</a:t>
            </a:r>
            <a:r>
              <a:rPr lang="en-US" dirty="0">
                <a:latin typeface="Calibri Light" panose="020F0302020204030204" pitchFamily="34" charset="0"/>
                <a:cs typeface="Calibri Light" panose="020F0302020204030204" pitchFamily="34" charset="0"/>
              </a:rPr>
              <a:t> required to detect the signal</a:t>
            </a:r>
          </a:p>
          <a:p>
            <a:pPr marL="0" indent="0">
              <a:buNone/>
            </a:pPr>
            <a:r>
              <a:rPr lang="en-US" dirty="0">
                <a:latin typeface="Calibri Light" panose="020F0302020204030204" pitchFamily="34" charset="0"/>
                <a:cs typeface="Calibri Light" panose="020F0302020204030204" pitchFamily="34" charset="0"/>
              </a:rPr>
              <a:t>MEG is also most sensitive to tangential sources parallel to the scalp</a:t>
            </a:r>
          </a:p>
          <a:p>
            <a:pPr marL="0" indent="0">
              <a:buNone/>
            </a:pPr>
            <a:endParaRPr lang="en-US" dirty="0">
              <a:latin typeface="Calibri Light" panose="020F0302020204030204" pitchFamily="34" charset="0"/>
              <a:cs typeface="Calibri Light" panose="020F0302020204030204" pitchFamily="34" charset="0"/>
            </a:endParaRPr>
          </a:p>
          <a:p>
            <a:endParaRPr lang="en-GB" dirty="0"/>
          </a:p>
        </p:txBody>
      </p:sp>
      <p:pic>
        <p:nvPicPr>
          <p:cNvPr id="5" name="Picture 4">
            <a:extLst>
              <a:ext uri="{FF2B5EF4-FFF2-40B4-BE49-F238E27FC236}">
                <a16:creationId xmlns="" xmlns:a16="http://schemas.microsoft.com/office/drawing/2014/main" id="{56F2D340-D717-4A9A-962C-F88914299E8A}"/>
              </a:ext>
            </a:extLst>
          </p:cNvPr>
          <p:cNvPicPr>
            <a:picLocks noChangeAspect="1"/>
          </p:cNvPicPr>
          <p:nvPr/>
        </p:nvPicPr>
        <p:blipFill>
          <a:blip r:embed="rId3"/>
          <a:stretch>
            <a:fillRect/>
          </a:stretch>
        </p:blipFill>
        <p:spPr>
          <a:xfrm>
            <a:off x="7907699" y="4644307"/>
            <a:ext cx="4284301" cy="2240587"/>
          </a:xfrm>
          <a:prstGeom prst="rect">
            <a:avLst/>
          </a:prstGeom>
        </p:spPr>
      </p:pic>
      <p:sp>
        <p:nvSpPr>
          <p:cNvPr id="6" name="Slide Number Placeholder 5"/>
          <p:cNvSpPr>
            <a:spLocks noGrp="1"/>
          </p:cNvSpPr>
          <p:nvPr>
            <p:ph type="sldNum" sz="quarter" idx="12"/>
          </p:nvPr>
        </p:nvSpPr>
        <p:spPr/>
        <p:txBody>
          <a:bodyPr/>
          <a:lstStyle/>
          <a:p>
            <a:fld id="{C4463AFD-794E-4C5E-8898-B3164E3AF7F4}" type="slidenum">
              <a:rPr lang="en-GB" smtClean="0"/>
              <a:t>19</a:t>
            </a:fld>
            <a:endParaRPr lang="en-GB"/>
          </a:p>
        </p:txBody>
      </p:sp>
      <p:pic>
        <p:nvPicPr>
          <p:cNvPr id="7" name="Picture 2" descr="http://www.nature.com/scitable/content/ne0000/ne0000/ne0000/ne0000/134762786/comparison_2_1.jpg">
            <a:extLst>
              <a:ext uri="{FF2B5EF4-FFF2-40B4-BE49-F238E27FC236}">
                <a16:creationId xmlns="" xmlns:a16="http://schemas.microsoft.com/office/drawing/2014/main" id="{AB749803-6FE9-43FC-93D2-DC6661F739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79" y="1961804"/>
            <a:ext cx="5116119" cy="43677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6BC1FE79-4E60-4543-A2D2-9C72C7B8EA44}"/>
              </a:ext>
            </a:extLst>
          </p:cNvPr>
          <p:cNvSpPr txBox="1"/>
          <p:nvPr/>
        </p:nvSpPr>
        <p:spPr>
          <a:xfrm>
            <a:off x="244679" y="6254027"/>
            <a:ext cx="1043363" cy="307777"/>
          </a:xfrm>
          <a:prstGeom prst="rect">
            <a:avLst/>
          </a:prstGeom>
          <a:noFill/>
        </p:spPr>
        <p:txBody>
          <a:bodyPr wrap="none" lIns="91440" tIns="45720" rIns="91440" bIns="45720" rtlCol="0" anchor="t">
            <a:spAutoFit/>
          </a:bodyPr>
          <a:lstStyle/>
          <a:p>
            <a:r>
              <a:rPr lang="en-GB" sz="1400" i="1" dirty="0"/>
              <a:t>Vrba (1999)</a:t>
            </a:r>
            <a:endParaRPr lang="en-GB" sz="1400" i="1" dirty="0">
              <a:ea typeface="Calibri"/>
              <a:cs typeface="Calibri"/>
            </a:endParaRPr>
          </a:p>
        </p:txBody>
      </p:sp>
    </p:spTree>
    <p:extLst>
      <p:ext uri="{BB962C8B-B14F-4D97-AF65-F5344CB8AC3E}">
        <p14:creationId xmlns:p14="http://schemas.microsoft.com/office/powerpoint/2010/main" val="388630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8207"/>
            <a:ext cx="12192000" cy="86172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47795"/>
            <a:ext cx="12192000" cy="78167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76940"/>
            <a:ext cx="12192000" cy="7277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81889"/>
            <a:ext cx="12192000" cy="77026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42439"/>
            <a:ext cx="12192000" cy="673648"/>
          </a:xfrm>
          <a:prstGeom prst="rect">
            <a:avLst/>
          </a:prstGeom>
        </p:spPr>
      </p:pic>
      <p:pic>
        <p:nvPicPr>
          <p:cNvPr id="6" name="Picture 5">
            <a:extLst>
              <a:ext uri="{FF2B5EF4-FFF2-40B4-BE49-F238E27FC236}">
                <a16:creationId xmlns="" xmlns:a16="http://schemas.microsoft.com/office/drawing/2014/main" id="{26380F45-FA0C-403F-B92D-2960C3A2E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00866"/>
            <a:ext cx="12192000" cy="760560"/>
          </a:xfrm>
          <a:prstGeom prst="rect">
            <a:avLst/>
          </a:prstGeom>
          <a:solidFill>
            <a:schemeClr val="bg1"/>
          </a:solidFill>
        </p:spPr>
      </p:pic>
      <p:sp>
        <p:nvSpPr>
          <p:cNvPr id="2" name="Title 1"/>
          <p:cNvSpPr>
            <a:spLocks noGrp="1"/>
          </p:cNvSpPr>
          <p:nvPr>
            <p:ph type="title"/>
          </p:nvPr>
        </p:nvSpPr>
        <p:spPr/>
        <p:txBody>
          <a:bodyPr/>
          <a:lstStyle/>
          <a:p>
            <a:r>
              <a:rPr lang="en-GB" b="1" dirty="0"/>
              <a:t>CONTENT</a:t>
            </a:r>
          </a:p>
        </p:txBody>
      </p:sp>
      <p:sp>
        <p:nvSpPr>
          <p:cNvPr id="3" name="Content Placeholder 2"/>
          <p:cNvSpPr>
            <a:spLocks noGrp="1"/>
          </p:cNvSpPr>
          <p:nvPr>
            <p:ph idx="1"/>
          </p:nvPr>
        </p:nvSpPr>
        <p:spPr>
          <a:xfrm>
            <a:off x="838200" y="1727774"/>
            <a:ext cx="10515600" cy="4895850"/>
          </a:xfrm>
        </p:spPr>
        <p:txBody>
          <a:bodyPr>
            <a:noAutofit/>
          </a:bodyPr>
          <a:lstStyle/>
          <a:p>
            <a:r>
              <a:rPr lang="en-GB" sz="4400" dirty="0"/>
              <a:t>Introduction</a:t>
            </a:r>
          </a:p>
          <a:p>
            <a:r>
              <a:rPr lang="en-GB" sz="4400" dirty="0"/>
              <a:t>A brief history</a:t>
            </a:r>
          </a:p>
          <a:p>
            <a:r>
              <a:rPr lang="en-GB" sz="4400" dirty="0"/>
              <a:t>Biophysical origin of M/EEG signals</a:t>
            </a:r>
          </a:p>
          <a:p>
            <a:r>
              <a:rPr lang="en-GB" sz="4400" dirty="0"/>
              <a:t>M/EEG recording and instrumentation</a:t>
            </a:r>
          </a:p>
          <a:p>
            <a:r>
              <a:rPr lang="en-GB" sz="4400" dirty="0"/>
              <a:t>What we can(not) measure with M/EEG</a:t>
            </a:r>
          </a:p>
          <a:p>
            <a:r>
              <a:rPr lang="en-GB" sz="4400" dirty="0"/>
              <a:t>Brief introduction to analysis methods</a:t>
            </a:r>
          </a:p>
          <a:p>
            <a:endParaRPr lang="en-GB" sz="3200" dirty="0"/>
          </a:p>
        </p:txBody>
      </p:sp>
      <p:sp>
        <p:nvSpPr>
          <p:cNvPr id="4" name="Slide Number Placeholder 3"/>
          <p:cNvSpPr>
            <a:spLocks noGrp="1"/>
          </p:cNvSpPr>
          <p:nvPr>
            <p:ph type="sldNum" sz="quarter" idx="12"/>
          </p:nvPr>
        </p:nvSpPr>
        <p:spPr/>
        <p:txBody>
          <a:bodyPr/>
          <a:lstStyle/>
          <a:p>
            <a:fld id="{E2BA2B71-6B3D-46FB-A413-480E971F6E78}" type="slidenum">
              <a:rPr lang="en-GB" smtClean="0"/>
              <a:t>2</a:t>
            </a:fld>
            <a:endParaRPr lang="en-GB"/>
          </a:p>
        </p:txBody>
      </p:sp>
    </p:spTree>
    <p:extLst>
      <p:ext uri="{BB962C8B-B14F-4D97-AF65-F5344CB8AC3E}">
        <p14:creationId xmlns:p14="http://schemas.microsoft.com/office/powerpoint/2010/main" val="4130506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5" name="Title 4">
            <a:extLst>
              <a:ext uri="{FF2B5EF4-FFF2-40B4-BE49-F238E27FC236}">
                <a16:creationId xmlns="" xmlns:a16="http://schemas.microsoft.com/office/drawing/2014/main" id="{52DF8BFC-F03A-4B59-9CEC-25E8A531AEB9}"/>
              </a:ext>
            </a:extLst>
          </p:cNvPr>
          <p:cNvSpPr>
            <a:spLocks noGrp="1"/>
          </p:cNvSpPr>
          <p:nvPr>
            <p:ph type="title"/>
          </p:nvPr>
        </p:nvSpPr>
        <p:spPr>
          <a:xfrm>
            <a:off x="652345" y="366938"/>
            <a:ext cx="10887310" cy="702005"/>
          </a:xfrm>
        </p:spPr>
        <p:txBody>
          <a:bodyPr>
            <a:normAutofit/>
          </a:bodyPr>
          <a:lstStyle/>
          <a:p>
            <a:r>
              <a:rPr lang="en-GB" sz="4400" dirty="0">
                <a:solidFill>
                  <a:schemeClr val="accent2"/>
                </a:solidFill>
                <a:latin typeface="Calibri Light" panose="020F0302020204030204" pitchFamily="34" charset="0"/>
                <a:cs typeface="Calibri Light" panose="020F0302020204030204" pitchFamily="34" charset="0"/>
              </a:rPr>
              <a:t>MEG SIGNAL DETECTION: SQUIDs</a:t>
            </a:r>
          </a:p>
        </p:txBody>
      </p:sp>
      <p:sp>
        <p:nvSpPr>
          <p:cNvPr id="31" name="Rectangle 30">
            <a:extLst>
              <a:ext uri="{FF2B5EF4-FFF2-40B4-BE49-F238E27FC236}">
                <a16:creationId xmlns="" xmlns:a16="http://schemas.microsoft.com/office/drawing/2014/main" id="{7F4E6EE3-56E7-4D49-B7D2-D3E5A87540F0}"/>
              </a:ext>
            </a:extLst>
          </p:cNvPr>
          <p:cNvSpPr/>
          <p:nvPr/>
        </p:nvSpPr>
        <p:spPr>
          <a:xfrm>
            <a:off x="579484" y="1347586"/>
            <a:ext cx="11035410" cy="396904"/>
          </a:xfrm>
          <a:prstGeom prst="rect">
            <a:avLst/>
          </a:prstGeom>
        </p:spPr>
        <p:txBody>
          <a:bodyPr wrap="square">
            <a:spAutoFit/>
          </a:bodyPr>
          <a:lstStyle/>
          <a:p>
            <a:endParaRPr lang="en-US" sz="1979" dirty="0">
              <a:solidFill>
                <a:schemeClr val="accent2"/>
              </a:solidFill>
              <a:sym typeface="Wingdings" panose="05000000000000000000" pitchFamily="2" charset="2"/>
            </a:endParaRPr>
          </a:p>
        </p:txBody>
      </p:sp>
      <p:sp>
        <p:nvSpPr>
          <p:cNvPr id="3" name="TextBox 2">
            <a:extLst>
              <a:ext uri="{FF2B5EF4-FFF2-40B4-BE49-F238E27FC236}">
                <a16:creationId xmlns="" xmlns:a16="http://schemas.microsoft.com/office/drawing/2014/main" id="{4F9C0A56-5108-4A3F-A389-45181C6B9F37}"/>
              </a:ext>
            </a:extLst>
          </p:cNvPr>
          <p:cNvSpPr txBox="1"/>
          <p:nvPr/>
        </p:nvSpPr>
        <p:spPr>
          <a:xfrm>
            <a:off x="330142" y="1496281"/>
            <a:ext cx="7955364" cy="1053943"/>
          </a:xfrm>
          <a:prstGeom prst="rect">
            <a:avLst/>
          </a:prstGeom>
          <a:noFill/>
        </p:spPr>
        <p:txBody>
          <a:bodyPr wrap="square" rtlCol="0">
            <a:spAutoFit/>
          </a:bodyPr>
          <a:lstStyle/>
          <a:p>
            <a:r>
              <a:rPr lang="en-GB" sz="2083" dirty="0">
                <a:solidFill>
                  <a:schemeClr val="accent2"/>
                </a:solidFill>
              </a:rPr>
              <a:t>Superconductors only become superconductors below in a certain temperature. The SQUIDs in a MEG are kept at 4 K (-269.15 °C) using a bath of liquid helium.</a:t>
            </a:r>
            <a:endParaRPr lang="en-GB" sz="1979" dirty="0">
              <a:solidFill>
                <a:schemeClr val="accent2"/>
              </a:solidFill>
            </a:endParaRPr>
          </a:p>
        </p:txBody>
      </p:sp>
      <p:pic>
        <p:nvPicPr>
          <p:cNvPr id="8" name="Image 10" descr="meg_sch.png">
            <a:extLst>
              <a:ext uri="{FF2B5EF4-FFF2-40B4-BE49-F238E27FC236}">
                <a16:creationId xmlns="" xmlns:a16="http://schemas.microsoft.com/office/drawing/2014/main" id="{E22BDC54-F228-4062-A642-FCDE07A106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0191" y="2269339"/>
            <a:ext cx="3082421" cy="459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G00002">
            <a:extLst>
              <a:ext uri="{FF2B5EF4-FFF2-40B4-BE49-F238E27FC236}">
                <a16:creationId xmlns="" xmlns:a16="http://schemas.microsoft.com/office/drawing/2014/main" id="{7A72EBDC-A532-4EE8-872A-ECA50E6A8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861"/>
          <a:stretch>
            <a:fillRect/>
          </a:stretch>
        </p:blipFill>
        <p:spPr bwMode="auto">
          <a:xfrm>
            <a:off x="3622441" y="2442877"/>
            <a:ext cx="2004164" cy="431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9C89CE74-09FC-4EFD-A568-C4E2B237B009}"/>
              </a:ext>
            </a:extLst>
          </p:cNvPr>
          <p:cNvSpPr txBox="1"/>
          <p:nvPr/>
        </p:nvSpPr>
        <p:spPr>
          <a:xfrm>
            <a:off x="363194" y="2738848"/>
            <a:ext cx="3259247" cy="3938771"/>
          </a:xfrm>
          <a:prstGeom prst="rect">
            <a:avLst/>
          </a:prstGeom>
          <a:noFill/>
        </p:spPr>
        <p:txBody>
          <a:bodyPr wrap="square" rtlCol="0">
            <a:spAutoFit/>
          </a:bodyPr>
          <a:lstStyle/>
          <a:p>
            <a:r>
              <a:rPr lang="en-GB" sz="2083" dirty="0">
                <a:solidFill>
                  <a:schemeClr val="accent2"/>
                </a:solidFill>
              </a:rPr>
              <a:t>This makes SQUID-MEG quite limited in its applications. </a:t>
            </a:r>
          </a:p>
          <a:p>
            <a:endParaRPr lang="en-GB" sz="2083" dirty="0">
              <a:solidFill>
                <a:schemeClr val="accent2"/>
              </a:solidFill>
            </a:endParaRPr>
          </a:p>
          <a:p>
            <a:r>
              <a:rPr lang="en-GB" sz="2083" dirty="0">
                <a:solidFill>
                  <a:schemeClr val="accent2"/>
                </a:solidFill>
              </a:rPr>
              <a:t>Participant has to keep head still relative to sensors!</a:t>
            </a:r>
          </a:p>
          <a:p>
            <a:endParaRPr lang="en-GB" sz="2083" dirty="0">
              <a:solidFill>
                <a:schemeClr val="accent2"/>
              </a:solidFill>
            </a:endParaRPr>
          </a:p>
          <a:p>
            <a:r>
              <a:rPr lang="en-GB" sz="2083" dirty="0">
                <a:solidFill>
                  <a:schemeClr val="accent2"/>
                </a:solidFill>
              </a:rPr>
              <a:t>Bulky instrumentation</a:t>
            </a:r>
          </a:p>
          <a:p>
            <a:endParaRPr lang="en-GB" sz="2083" dirty="0">
              <a:solidFill>
                <a:schemeClr val="accent2"/>
              </a:solidFill>
            </a:endParaRPr>
          </a:p>
          <a:p>
            <a:r>
              <a:rPr lang="en-GB" sz="2083" dirty="0">
                <a:solidFill>
                  <a:schemeClr val="accent2"/>
                </a:solidFill>
              </a:rPr>
              <a:t>Liquid helium is expensive.</a:t>
            </a:r>
          </a:p>
        </p:txBody>
      </p:sp>
      <p:pic>
        <p:nvPicPr>
          <p:cNvPr id="2" name="Picture 4">
            <a:extLst>
              <a:ext uri="{FF2B5EF4-FFF2-40B4-BE49-F238E27FC236}">
                <a16:creationId xmlns="" xmlns:a16="http://schemas.microsoft.com/office/drawing/2014/main" id="{8C388FEA-6C65-C818-4CC6-32267C4A6E54}"/>
              </a:ext>
            </a:extLst>
          </p:cNvPr>
          <p:cNvPicPr>
            <a:picLocks noChangeAspect="1"/>
          </p:cNvPicPr>
          <p:nvPr/>
        </p:nvPicPr>
        <p:blipFill>
          <a:blip r:embed="rId5"/>
          <a:stretch>
            <a:fillRect/>
          </a:stretch>
        </p:blipFill>
        <p:spPr>
          <a:xfrm>
            <a:off x="8862612" y="1624342"/>
            <a:ext cx="3208210" cy="4595754"/>
          </a:xfrm>
          <a:prstGeom prst="rect">
            <a:avLst/>
          </a:prstGeom>
        </p:spPr>
      </p:pic>
      <p:sp>
        <p:nvSpPr>
          <p:cNvPr id="4" name="Slide Number Placeholder 3"/>
          <p:cNvSpPr>
            <a:spLocks noGrp="1"/>
          </p:cNvSpPr>
          <p:nvPr>
            <p:ph type="sldNum" sz="quarter" idx="15"/>
          </p:nvPr>
        </p:nvSpPr>
        <p:spPr/>
        <p:txBody>
          <a:bodyPr/>
          <a:lstStyle/>
          <a:p>
            <a:fld id="{D3AE1879-E7C0-CA48-BB1D-37914B185EA4}" type="slidenum">
              <a:rPr lang="en-GB" smtClean="0"/>
              <a:pPr/>
              <a:t>20</a:t>
            </a:fld>
            <a:endParaRPr lang="en-GB" dirty="0"/>
          </a:p>
        </p:txBody>
      </p:sp>
    </p:spTree>
    <p:extLst>
      <p:ext uri="{BB962C8B-B14F-4D97-AF65-F5344CB8AC3E}">
        <p14:creationId xmlns:p14="http://schemas.microsoft.com/office/powerpoint/2010/main" val="2897923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5" name="Title 4">
            <a:extLst>
              <a:ext uri="{FF2B5EF4-FFF2-40B4-BE49-F238E27FC236}">
                <a16:creationId xmlns="" xmlns:a16="http://schemas.microsoft.com/office/drawing/2014/main" id="{52DF8BFC-F03A-4B59-9CEC-25E8A531AEB9}"/>
              </a:ext>
            </a:extLst>
          </p:cNvPr>
          <p:cNvSpPr>
            <a:spLocks noGrp="1"/>
          </p:cNvSpPr>
          <p:nvPr>
            <p:ph type="title"/>
          </p:nvPr>
        </p:nvSpPr>
        <p:spPr>
          <a:xfrm>
            <a:off x="652345" y="323018"/>
            <a:ext cx="10887310" cy="702005"/>
          </a:xfrm>
        </p:spPr>
        <p:txBody>
          <a:bodyPr>
            <a:normAutofit/>
          </a:bodyPr>
          <a:lstStyle/>
          <a:p>
            <a:r>
              <a:rPr lang="en-GB" dirty="0">
                <a:solidFill>
                  <a:schemeClr val="accent2"/>
                </a:solidFill>
                <a:latin typeface="Calibri Light" panose="020F0302020204030204" pitchFamily="34" charset="0"/>
                <a:cs typeface="Calibri Light" panose="020F0302020204030204" pitchFamily="34" charset="0"/>
              </a:rPr>
              <a:t>MEG SIGNAL DETECTION: OPMs</a:t>
            </a:r>
          </a:p>
        </p:txBody>
      </p:sp>
      <p:sp>
        <p:nvSpPr>
          <p:cNvPr id="31" name="Rectangle 30">
            <a:extLst>
              <a:ext uri="{FF2B5EF4-FFF2-40B4-BE49-F238E27FC236}">
                <a16:creationId xmlns="" xmlns:a16="http://schemas.microsoft.com/office/drawing/2014/main" id="{7F4E6EE3-56E7-4D49-B7D2-D3E5A87540F0}"/>
              </a:ext>
            </a:extLst>
          </p:cNvPr>
          <p:cNvSpPr/>
          <p:nvPr/>
        </p:nvSpPr>
        <p:spPr>
          <a:xfrm>
            <a:off x="579484" y="1347586"/>
            <a:ext cx="11035410" cy="396904"/>
          </a:xfrm>
          <a:prstGeom prst="rect">
            <a:avLst/>
          </a:prstGeom>
        </p:spPr>
        <p:txBody>
          <a:bodyPr wrap="square">
            <a:spAutoFit/>
          </a:bodyPr>
          <a:lstStyle/>
          <a:p>
            <a:endParaRPr lang="en-US" sz="1979" dirty="0">
              <a:solidFill>
                <a:schemeClr val="accent2"/>
              </a:solidFill>
              <a:sym typeface="Wingdings" panose="05000000000000000000" pitchFamily="2" charset="2"/>
            </a:endParaRPr>
          </a:p>
        </p:txBody>
      </p:sp>
      <p:sp>
        <p:nvSpPr>
          <p:cNvPr id="3" name="TextBox 2">
            <a:extLst>
              <a:ext uri="{FF2B5EF4-FFF2-40B4-BE49-F238E27FC236}">
                <a16:creationId xmlns="" xmlns:a16="http://schemas.microsoft.com/office/drawing/2014/main" id="{4F9C0A56-5108-4A3F-A389-45181C6B9F37}"/>
              </a:ext>
            </a:extLst>
          </p:cNvPr>
          <p:cNvSpPr txBox="1"/>
          <p:nvPr/>
        </p:nvSpPr>
        <p:spPr>
          <a:xfrm>
            <a:off x="515451" y="1497587"/>
            <a:ext cx="11306142" cy="1374479"/>
          </a:xfrm>
          <a:prstGeom prst="rect">
            <a:avLst/>
          </a:prstGeom>
          <a:noFill/>
        </p:spPr>
        <p:txBody>
          <a:bodyPr wrap="square" lIns="91440" tIns="45720" rIns="91440" bIns="45720" rtlCol="0" anchor="t">
            <a:spAutoFit/>
          </a:bodyPr>
          <a:lstStyle/>
          <a:p>
            <a:r>
              <a:rPr lang="en-GB" sz="2050" dirty="0">
                <a:solidFill>
                  <a:schemeClr val="accent2"/>
                </a:solidFill>
              </a:rPr>
              <a:t>A new generation of sensors which are just as sensitive, but can operate safely on the scalp. The most commonplace so far are </a:t>
            </a:r>
            <a:r>
              <a:rPr lang="en-GB" sz="2050" b="1" dirty="0">
                <a:solidFill>
                  <a:schemeClr val="accent2"/>
                </a:solidFill>
              </a:rPr>
              <a:t>O</a:t>
            </a:r>
            <a:r>
              <a:rPr lang="en-GB" sz="2050" dirty="0">
                <a:solidFill>
                  <a:schemeClr val="accent2"/>
                </a:solidFill>
              </a:rPr>
              <a:t>ptically </a:t>
            </a:r>
            <a:r>
              <a:rPr lang="en-GB" sz="2050" b="1" dirty="0">
                <a:solidFill>
                  <a:schemeClr val="accent2"/>
                </a:solidFill>
              </a:rPr>
              <a:t>P</a:t>
            </a:r>
            <a:r>
              <a:rPr lang="en-GB" sz="2050" dirty="0">
                <a:solidFill>
                  <a:schemeClr val="accent2"/>
                </a:solidFill>
              </a:rPr>
              <a:t>umped </a:t>
            </a:r>
            <a:r>
              <a:rPr lang="en-GB" sz="2050" b="1" dirty="0">
                <a:solidFill>
                  <a:schemeClr val="accent2"/>
                </a:solidFill>
              </a:rPr>
              <a:t>M</a:t>
            </a:r>
            <a:r>
              <a:rPr lang="en-GB" sz="2050" dirty="0">
                <a:solidFill>
                  <a:schemeClr val="accent2"/>
                </a:solidFill>
              </a:rPr>
              <a:t>agnetometers.  </a:t>
            </a:r>
            <a:endParaRPr lang="en-GB" sz="2083" dirty="0">
              <a:solidFill>
                <a:schemeClr val="accent2"/>
              </a:solidFill>
            </a:endParaRPr>
          </a:p>
          <a:p>
            <a:endParaRPr lang="en-GB" sz="2083" dirty="0">
              <a:solidFill>
                <a:schemeClr val="accent2"/>
              </a:solidFill>
            </a:endParaRPr>
          </a:p>
          <a:p>
            <a:r>
              <a:rPr lang="en-GB" sz="2050" dirty="0">
                <a:solidFill>
                  <a:schemeClr val="accent2"/>
                </a:solidFill>
              </a:rPr>
              <a:t>Theoretical improvements in SNR over SQUID MEG. </a:t>
            </a:r>
            <a:endParaRPr lang="en-GB" sz="2050" dirty="0">
              <a:solidFill>
                <a:schemeClr val="accent2"/>
              </a:solidFill>
              <a:cs typeface="Arial"/>
            </a:endParaRPr>
          </a:p>
        </p:txBody>
      </p:sp>
      <p:pic>
        <p:nvPicPr>
          <p:cNvPr id="4" name="Picture 3">
            <a:extLst>
              <a:ext uri="{FF2B5EF4-FFF2-40B4-BE49-F238E27FC236}">
                <a16:creationId xmlns="" xmlns:a16="http://schemas.microsoft.com/office/drawing/2014/main" id="{7B00BABA-052A-44A3-87D1-AF803E5397AC}"/>
              </a:ext>
            </a:extLst>
          </p:cNvPr>
          <p:cNvPicPr>
            <a:picLocks noChangeAspect="1"/>
          </p:cNvPicPr>
          <p:nvPr/>
        </p:nvPicPr>
        <p:blipFill>
          <a:blip r:embed="rId4"/>
          <a:stretch>
            <a:fillRect/>
          </a:stretch>
        </p:blipFill>
        <p:spPr>
          <a:xfrm>
            <a:off x="562439" y="2900701"/>
            <a:ext cx="2541963" cy="3404517"/>
          </a:xfrm>
          <a:prstGeom prst="rect">
            <a:avLst/>
          </a:prstGeom>
        </p:spPr>
      </p:pic>
      <p:pic>
        <p:nvPicPr>
          <p:cNvPr id="7" name="Picture 6">
            <a:extLst>
              <a:ext uri="{FF2B5EF4-FFF2-40B4-BE49-F238E27FC236}">
                <a16:creationId xmlns="" xmlns:a16="http://schemas.microsoft.com/office/drawing/2014/main" id="{6CFDB8F2-1B68-4C8C-80CA-6E33AD10B8DC}"/>
              </a:ext>
            </a:extLst>
          </p:cNvPr>
          <p:cNvPicPr>
            <a:picLocks noChangeAspect="1"/>
          </p:cNvPicPr>
          <p:nvPr/>
        </p:nvPicPr>
        <p:blipFill rotWithShape="1">
          <a:blip r:embed="rId5"/>
          <a:srcRect l="37277" t="25257" r="35699" b="19648"/>
          <a:stretch/>
        </p:blipFill>
        <p:spPr>
          <a:xfrm>
            <a:off x="3174836" y="2949008"/>
            <a:ext cx="2469069" cy="3356211"/>
          </a:xfrm>
          <a:prstGeom prst="rect">
            <a:avLst/>
          </a:prstGeom>
        </p:spPr>
      </p:pic>
      <p:sp>
        <p:nvSpPr>
          <p:cNvPr id="13" name="TextBox 12">
            <a:extLst>
              <a:ext uri="{FF2B5EF4-FFF2-40B4-BE49-F238E27FC236}">
                <a16:creationId xmlns="" xmlns:a16="http://schemas.microsoft.com/office/drawing/2014/main" id="{606C9421-AD67-4546-AF76-56E4B77BE9CB}"/>
              </a:ext>
            </a:extLst>
          </p:cNvPr>
          <p:cNvSpPr txBox="1"/>
          <p:nvPr/>
        </p:nvSpPr>
        <p:spPr>
          <a:xfrm>
            <a:off x="523047" y="6289640"/>
            <a:ext cx="2132315" cy="396904"/>
          </a:xfrm>
          <a:prstGeom prst="rect">
            <a:avLst/>
          </a:prstGeom>
          <a:noFill/>
        </p:spPr>
        <p:txBody>
          <a:bodyPr wrap="none" rtlCol="0">
            <a:spAutoFit/>
          </a:bodyPr>
          <a:lstStyle/>
          <a:p>
            <a:r>
              <a:rPr lang="en-GB" sz="1979" i="1" dirty="0" err="1">
                <a:solidFill>
                  <a:schemeClr val="accent2"/>
                </a:solidFill>
              </a:rPr>
              <a:t>Boto</a:t>
            </a:r>
            <a:r>
              <a:rPr lang="en-GB" sz="1979" i="1" dirty="0">
                <a:solidFill>
                  <a:schemeClr val="accent2"/>
                </a:solidFill>
              </a:rPr>
              <a:t> et al. (2018)</a:t>
            </a:r>
          </a:p>
        </p:txBody>
      </p:sp>
      <p:sp>
        <p:nvSpPr>
          <p:cNvPr id="17" name="TextBox 16">
            <a:extLst>
              <a:ext uri="{FF2B5EF4-FFF2-40B4-BE49-F238E27FC236}">
                <a16:creationId xmlns="" xmlns:a16="http://schemas.microsoft.com/office/drawing/2014/main" id="{D2218AB8-A456-4329-964D-0757EA388CE9}"/>
              </a:ext>
            </a:extLst>
          </p:cNvPr>
          <p:cNvSpPr txBox="1"/>
          <p:nvPr/>
        </p:nvSpPr>
        <p:spPr>
          <a:xfrm>
            <a:off x="3357942" y="6289640"/>
            <a:ext cx="1510350" cy="396904"/>
          </a:xfrm>
          <a:prstGeom prst="rect">
            <a:avLst/>
          </a:prstGeom>
          <a:noFill/>
        </p:spPr>
        <p:txBody>
          <a:bodyPr wrap="none" rtlCol="0">
            <a:spAutoFit/>
          </a:bodyPr>
          <a:lstStyle/>
          <a:p>
            <a:r>
              <a:rPr lang="en-GB" sz="1979" i="1" dirty="0" err="1">
                <a:solidFill>
                  <a:schemeClr val="accent2"/>
                </a:solidFill>
              </a:rPr>
              <a:t>QuSpin</a:t>
            </a:r>
            <a:r>
              <a:rPr lang="en-GB" sz="1979" i="1" dirty="0">
                <a:solidFill>
                  <a:schemeClr val="accent2"/>
                </a:solidFill>
              </a:rPr>
              <a:t> Inc.</a:t>
            </a:r>
          </a:p>
        </p:txBody>
      </p:sp>
      <p:sp>
        <p:nvSpPr>
          <p:cNvPr id="19" name="TextBox 18">
            <a:extLst>
              <a:ext uri="{FF2B5EF4-FFF2-40B4-BE49-F238E27FC236}">
                <a16:creationId xmlns="" xmlns:a16="http://schemas.microsoft.com/office/drawing/2014/main" id="{66778C90-5A48-4AC9-995B-D92A42B2E280}"/>
              </a:ext>
            </a:extLst>
          </p:cNvPr>
          <p:cNvSpPr txBox="1"/>
          <p:nvPr/>
        </p:nvSpPr>
        <p:spPr>
          <a:xfrm>
            <a:off x="9412357" y="2964247"/>
            <a:ext cx="2540403" cy="1695016"/>
          </a:xfrm>
          <a:prstGeom prst="rect">
            <a:avLst/>
          </a:prstGeom>
          <a:pattFill prst="pct50">
            <a:fgClr>
              <a:schemeClr val="tx1"/>
            </a:fgClr>
            <a:bgClr>
              <a:schemeClr val="bg1"/>
            </a:bgClr>
          </a:pattFill>
        </p:spPr>
        <p:txBody>
          <a:bodyPr wrap="square" rtlCol="0">
            <a:spAutoFit/>
          </a:bodyPr>
          <a:lstStyle/>
          <a:p>
            <a:r>
              <a:rPr lang="en-GB" sz="2083" b="1" dirty="0">
                <a:solidFill>
                  <a:schemeClr val="accent2"/>
                </a:solidFill>
                <a:latin typeface="+mj-lt"/>
              </a:rPr>
              <a:t>Warning</a:t>
            </a:r>
            <a:r>
              <a:rPr lang="en-GB" sz="2083" dirty="0">
                <a:solidFill>
                  <a:schemeClr val="accent2"/>
                </a:solidFill>
              </a:rPr>
              <a:t/>
            </a:r>
            <a:br>
              <a:rPr lang="en-GB" sz="2083" dirty="0">
                <a:solidFill>
                  <a:schemeClr val="accent2"/>
                </a:solidFill>
              </a:rPr>
            </a:br>
            <a:r>
              <a:rPr lang="en-GB" sz="2083" dirty="0">
                <a:solidFill>
                  <a:schemeClr val="accent2"/>
                </a:solidFill>
              </a:rPr>
              <a:t>No turn-key OP-MEG solution exits yet. Proceed with caution!</a:t>
            </a:r>
          </a:p>
        </p:txBody>
      </p:sp>
      <p:sp>
        <p:nvSpPr>
          <p:cNvPr id="12" name="TextBox 11">
            <a:extLst>
              <a:ext uri="{FF2B5EF4-FFF2-40B4-BE49-F238E27FC236}">
                <a16:creationId xmlns="" xmlns:a16="http://schemas.microsoft.com/office/drawing/2014/main" id="{BB052863-E550-439D-AEC0-829D6238827D}"/>
              </a:ext>
            </a:extLst>
          </p:cNvPr>
          <p:cNvSpPr txBox="1"/>
          <p:nvPr/>
        </p:nvSpPr>
        <p:spPr>
          <a:xfrm>
            <a:off x="6314812" y="6305219"/>
            <a:ext cx="1606530" cy="396904"/>
          </a:xfrm>
          <a:prstGeom prst="rect">
            <a:avLst/>
          </a:prstGeom>
          <a:noFill/>
        </p:spPr>
        <p:txBody>
          <a:bodyPr wrap="none" rtlCol="0">
            <a:spAutoFit/>
          </a:bodyPr>
          <a:lstStyle/>
          <a:p>
            <a:r>
              <a:rPr lang="en-GB" sz="1979" i="1" dirty="0">
                <a:solidFill>
                  <a:schemeClr val="accent2"/>
                </a:solidFill>
              </a:rPr>
              <a:t>WCHN 2022</a:t>
            </a:r>
          </a:p>
        </p:txBody>
      </p:sp>
      <p:sp>
        <p:nvSpPr>
          <p:cNvPr id="2" name="Slide Number Placeholder 1"/>
          <p:cNvSpPr>
            <a:spLocks noGrp="1"/>
          </p:cNvSpPr>
          <p:nvPr>
            <p:ph type="sldNum" sz="quarter" idx="15"/>
          </p:nvPr>
        </p:nvSpPr>
        <p:spPr/>
        <p:txBody>
          <a:bodyPr/>
          <a:lstStyle/>
          <a:p>
            <a:fld id="{D3AE1879-E7C0-CA48-BB1D-37914B185EA4}" type="slidenum">
              <a:rPr lang="en-GB" smtClean="0"/>
              <a:pPr/>
              <a:t>21</a:t>
            </a:fld>
            <a:endParaRPr lang="en-GB" dirty="0"/>
          </a:p>
        </p:txBody>
      </p:sp>
      <p:pic>
        <p:nvPicPr>
          <p:cNvPr id="15" name="Picture 14">
            <a:extLst>
              <a:ext uri="{FF2B5EF4-FFF2-40B4-BE49-F238E27FC236}">
                <a16:creationId xmlns="" xmlns:a16="http://schemas.microsoft.com/office/drawing/2014/main" id="{3F18169B-E72A-49B6-9698-9FA71FB26CD0}"/>
              </a:ext>
            </a:extLst>
          </p:cNvPr>
          <p:cNvPicPr>
            <a:picLocks noChangeAspect="1"/>
          </p:cNvPicPr>
          <p:nvPr/>
        </p:nvPicPr>
        <p:blipFill>
          <a:blip r:embed="rId6"/>
          <a:stretch>
            <a:fillRect/>
          </a:stretch>
        </p:blipFill>
        <p:spPr>
          <a:xfrm>
            <a:off x="5801046" y="2949009"/>
            <a:ext cx="3297330" cy="3356210"/>
          </a:xfrm>
          <a:prstGeom prst="rect">
            <a:avLst/>
          </a:prstGeom>
        </p:spPr>
      </p:pic>
    </p:spTree>
    <p:extLst>
      <p:ext uri="{BB962C8B-B14F-4D97-AF65-F5344CB8AC3E}">
        <p14:creationId xmlns:p14="http://schemas.microsoft.com/office/powerpoint/2010/main" val="25605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5" name="Title 4">
            <a:extLst>
              <a:ext uri="{FF2B5EF4-FFF2-40B4-BE49-F238E27FC236}">
                <a16:creationId xmlns="" xmlns:a16="http://schemas.microsoft.com/office/drawing/2014/main" id="{52DF8BFC-F03A-4B59-9CEC-25E8A531AEB9}"/>
              </a:ext>
            </a:extLst>
          </p:cNvPr>
          <p:cNvSpPr>
            <a:spLocks noGrp="1"/>
          </p:cNvSpPr>
          <p:nvPr>
            <p:ph type="title"/>
          </p:nvPr>
        </p:nvSpPr>
        <p:spPr>
          <a:xfrm>
            <a:off x="566475" y="357290"/>
            <a:ext cx="10887310" cy="702005"/>
          </a:xfrm>
        </p:spPr>
        <p:txBody>
          <a:bodyPr>
            <a:normAutofit/>
          </a:bodyPr>
          <a:lstStyle/>
          <a:p>
            <a:r>
              <a:rPr lang="en-GB" sz="4400" dirty="0">
                <a:solidFill>
                  <a:schemeClr val="accent2"/>
                </a:solidFill>
                <a:latin typeface="Calibri Light" panose="020F0302020204030204" pitchFamily="34" charset="0"/>
                <a:cs typeface="Calibri Light" panose="020F0302020204030204" pitchFamily="34" charset="0"/>
              </a:rPr>
              <a:t>MAGNETICALLY SHIELDED ROOMS</a:t>
            </a:r>
          </a:p>
        </p:txBody>
      </p:sp>
      <p:sp>
        <p:nvSpPr>
          <p:cNvPr id="8" name="TextBox 7">
            <a:extLst>
              <a:ext uri="{FF2B5EF4-FFF2-40B4-BE49-F238E27FC236}">
                <a16:creationId xmlns="" xmlns:a16="http://schemas.microsoft.com/office/drawing/2014/main" id="{1410F09F-0FA4-4C05-8D31-326E58EDF7C1}"/>
              </a:ext>
            </a:extLst>
          </p:cNvPr>
          <p:cNvSpPr txBox="1"/>
          <p:nvPr/>
        </p:nvSpPr>
        <p:spPr>
          <a:xfrm>
            <a:off x="566475" y="1596344"/>
            <a:ext cx="11382207" cy="1053943"/>
          </a:xfrm>
          <a:prstGeom prst="rect">
            <a:avLst/>
          </a:prstGeom>
          <a:noFill/>
        </p:spPr>
        <p:txBody>
          <a:bodyPr wrap="square" rtlCol="0">
            <a:spAutoFit/>
          </a:bodyPr>
          <a:lstStyle/>
          <a:p>
            <a:r>
              <a:rPr lang="en-GB" sz="2083" dirty="0">
                <a:solidFill>
                  <a:schemeClr val="accent2"/>
                </a:solidFill>
              </a:rPr>
              <a:t>MEG systems are currently housed within Magnetically Shielded Rooms (MSRs), which give passive shielding against noise from the environment. The best rooms can get the residual background fields to the order of a few </a:t>
            </a:r>
            <a:r>
              <a:rPr lang="en-GB" sz="2083" dirty="0" err="1">
                <a:solidFill>
                  <a:schemeClr val="accent2"/>
                </a:solidFill>
              </a:rPr>
              <a:t>nanoTeslas</a:t>
            </a:r>
            <a:r>
              <a:rPr lang="en-GB" sz="2083" dirty="0">
                <a:solidFill>
                  <a:schemeClr val="accent2"/>
                </a:solidFill>
              </a:rPr>
              <a:t>.</a:t>
            </a:r>
            <a:endParaRPr lang="en-GB" sz="1979" dirty="0">
              <a:solidFill>
                <a:schemeClr val="accent2"/>
              </a:solidFill>
            </a:endParaRPr>
          </a:p>
        </p:txBody>
      </p:sp>
      <p:pic>
        <p:nvPicPr>
          <p:cNvPr id="9" name="Picture 8">
            <a:extLst>
              <a:ext uri="{FF2B5EF4-FFF2-40B4-BE49-F238E27FC236}">
                <a16:creationId xmlns="" xmlns:a16="http://schemas.microsoft.com/office/drawing/2014/main" id="{12AEB29C-9067-47E1-85F9-F7F8338CD4EA}"/>
              </a:ext>
            </a:extLst>
          </p:cNvPr>
          <p:cNvPicPr>
            <a:picLocks noChangeAspect="1"/>
          </p:cNvPicPr>
          <p:nvPr/>
        </p:nvPicPr>
        <p:blipFill>
          <a:blip r:embed="rId4" cstate="print"/>
          <a:stretch>
            <a:fillRect/>
          </a:stretch>
        </p:blipFill>
        <p:spPr>
          <a:xfrm>
            <a:off x="336437" y="2776323"/>
            <a:ext cx="4579918" cy="3106157"/>
          </a:xfrm>
          <a:prstGeom prst="rect">
            <a:avLst/>
          </a:prstGeom>
        </p:spPr>
      </p:pic>
      <p:pic>
        <p:nvPicPr>
          <p:cNvPr id="10" name="Picture 9">
            <a:extLst>
              <a:ext uri="{FF2B5EF4-FFF2-40B4-BE49-F238E27FC236}">
                <a16:creationId xmlns="" xmlns:a16="http://schemas.microsoft.com/office/drawing/2014/main" id="{E12A330A-C936-4ACC-9B90-1A3E45F739B5}"/>
              </a:ext>
            </a:extLst>
          </p:cNvPr>
          <p:cNvPicPr>
            <a:picLocks noChangeAspect="1"/>
          </p:cNvPicPr>
          <p:nvPr/>
        </p:nvPicPr>
        <p:blipFill rotWithShape="1">
          <a:blip r:embed="rId5" cstate="print"/>
          <a:srcRect l="55886" t="29301" r="1231" b="21637"/>
          <a:stretch/>
        </p:blipFill>
        <p:spPr>
          <a:xfrm>
            <a:off x="4888838" y="2677176"/>
            <a:ext cx="3836001" cy="3291567"/>
          </a:xfrm>
          <a:prstGeom prst="rect">
            <a:avLst/>
          </a:prstGeom>
        </p:spPr>
      </p:pic>
      <p:sp>
        <p:nvSpPr>
          <p:cNvPr id="11" name="TextBox 7">
            <a:extLst>
              <a:ext uri="{FF2B5EF4-FFF2-40B4-BE49-F238E27FC236}">
                <a16:creationId xmlns="" xmlns:a16="http://schemas.microsoft.com/office/drawing/2014/main" id="{14EDCA85-1C84-4AA6-BD04-B0A521867E0E}"/>
              </a:ext>
            </a:extLst>
          </p:cNvPr>
          <p:cNvSpPr txBox="1"/>
          <p:nvPr/>
        </p:nvSpPr>
        <p:spPr>
          <a:xfrm>
            <a:off x="653171" y="5986684"/>
            <a:ext cx="8208980" cy="70147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1979" dirty="0">
                <a:solidFill>
                  <a:schemeClr val="accent2"/>
                </a:solidFill>
              </a:rPr>
              <a:t>Concentric shells of mu metal, copper and aluminium bend external fields around the MSR </a:t>
            </a:r>
          </a:p>
        </p:txBody>
      </p:sp>
      <p:sp>
        <p:nvSpPr>
          <p:cNvPr id="6" name="Rectangle 5">
            <a:extLst>
              <a:ext uri="{FF2B5EF4-FFF2-40B4-BE49-F238E27FC236}">
                <a16:creationId xmlns="" xmlns:a16="http://schemas.microsoft.com/office/drawing/2014/main" id="{6E2C7C0C-AC94-4B09-9ED1-DCBD8409C1BE}"/>
              </a:ext>
            </a:extLst>
          </p:cNvPr>
          <p:cNvSpPr/>
          <p:nvPr/>
        </p:nvSpPr>
        <p:spPr>
          <a:xfrm>
            <a:off x="9538369" y="2658068"/>
            <a:ext cx="1307662" cy="843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79"/>
          </a:p>
        </p:txBody>
      </p:sp>
      <p:pic>
        <p:nvPicPr>
          <p:cNvPr id="7" name="Picture 11" descr="A picture containing indoor, floor&#10;&#10;Description automatically generated">
            <a:extLst>
              <a:ext uri="{FF2B5EF4-FFF2-40B4-BE49-F238E27FC236}">
                <a16:creationId xmlns="" xmlns:a16="http://schemas.microsoft.com/office/drawing/2014/main" id="{FB44E691-2122-5EA6-D2EF-A64A6DEBDC2D}"/>
              </a:ext>
            </a:extLst>
          </p:cNvPr>
          <p:cNvPicPr>
            <a:picLocks noChangeAspect="1"/>
          </p:cNvPicPr>
          <p:nvPr/>
        </p:nvPicPr>
        <p:blipFill>
          <a:blip r:embed="rId6"/>
          <a:stretch>
            <a:fillRect/>
          </a:stretch>
        </p:blipFill>
        <p:spPr>
          <a:xfrm>
            <a:off x="8725051" y="2774792"/>
            <a:ext cx="3117011" cy="3115463"/>
          </a:xfrm>
          <a:prstGeom prst="rect">
            <a:avLst/>
          </a:prstGeom>
        </p:spPr>
      </p:pic>
      <p:sp>
        <p:nvSpPr>
          <p:cNvPr id="2" name="Slide Number Placeholder 1"/>
          <p:cNvSpPr>
            <a:spLocks noGrp="1"/>
          </p:cNvSpPr>
          <p:nvPr>
            <p:ph type="sldNum" sz="quarter" idx="15"/>
          </p:nvPr>
        </p:nvSpPr>
        <p:spPr/>
        <p:txBody>
          <a:bodyPr/>
          <a:lstStyle/>
          <a:p>
            <a:fld id="{D3AE1879-E7C0-CA48-BB1D-37914B185EA4}" type="slidenum">
              <a:rPr lang="en-GB" smtClean="0"/>
              <a:pPr/>
              <a:t>22</a:t>
            </a:fld>
            <a:endParaRPr lang="en-GB" dirty="0"/>
          </a:p>
        </p:txBody>
      </p:sp>
    </p:spTree>
    <p:extLst>
      <p:ext uri="{BB962C8B-B14F-4D97-AF65-F5344CB8AC3E}">
        <p14:creationId xmlns:p14="http://schemas.microsoft.com/office/powerpoint/2010/main" val="4103592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3D9ACEA8-FC36-EC2F-F893-7EE7722963E5}"/>
              </a:ext>
            </a:extLst>
          </p:cNvPr>
          <p:cNvSpPr>
            <a:spLocks noGrp="1"/>
          </p:cNvSpPr>
          <p:nvPr>
            <p:ph type="title"/>
          </p:nvPr>
        </p:nvSpPr>
        <p:spPr>
          <a:xfrm>
            <a:off x="344003" y="-134570"/>
            <a:ext cx="10887309" cy="1186149"/>
          </a:xfrm>
        </p:spPr>
        <p:txBody>
          <a:bodyPr>
            <a:normAutofit/>
          </a:bodyPr>
          <a:lstStyle/>
          <a:p>
            <a:r>
              <a:rPr lang="en-US" sz="4400" dirty="0">
                <a:solidFill>
                  <a:schemeClr val="accent2"/>
                </a:solidFill>
                <a:latin typeface="Calibri Light" panose="020F0302020204030204" pitchFamily="34" charset="0"/>
                <a:cs typeface="Calibri Light" panose="020F0302020204030204" pitchFamily="34" charset="0"/>
              </a:rPr>
              <a:t>MAGNETOMETERS AND GRADIOMETERS</a:t>
            </a:r>
          </a:p>
        </p:txBody>
      </p:sp>
      <p:pic>
        <p:nvPicPr>
          <p:cNvPr id="6" name="Picture 6">
            <a:extLst>
              <a:ext uri="{FF2B5EF4-FFF2-40B4-BE49-F238E27FC236}">
                <a16:creationId xmlns="" xmlns:a16="http://schemas.microsoft.com/office/drawing/2014/main" id="{47C84242-E938-5C5D-AA8A-C25773986BB5}"/>
              </a:ext>
            </a:extLst>
          </p:cNvPr>
          <p:cNvPicPr>
            <a:picLocks noGrp="1" noChangeAspect="1"/>
          </p:cNvPicPr>
          <p:nvPr>
            <p:ph sz="quarter" idx="13"/>
          </p:nvPr>
        </p:nvPicPr>
        <p:blipFill>
          <a:blip r:embed="rId3"/>
          <a:stretch>
            <a:fillRect/>
          </a:stretch>
        </p:blipFill>
        <p:spPr>
          <a:xfrm>
            <a:off x="1488004" y="1658420"/>
            <a:ext cx="9541652" cy="3044319"/>
          </a:xfrm>
        </p:spPr>
      </p:pic>
      <p:sp>
        <p:nvSpPr>
          <p:cNvPr id="5" name="Slide Number Placeholder 4">
            <a:extLst>
              <a:ext uri="{FF2B5EF4-FFF2-40B4-BE49-F238E27FC236}">
                <a16:creationId xmlns="" xmlns:a16="http://schemas.microsoft.com/office/drawing/2014/main" id="{FC8AB42D-AF74-44CA-068F-23731F13F46C}"/>
              </a:ext>
            </a:extLst>
          </p:cNvPr>
          <p:cNvSpPr>
            <a:spLocks noGrp="1"/>
          </p:cNvSpPr>
          <p:nvPr>
            <p:ph type="sldNum" sz="quarter" idx="15"/>
          </p:nvPr>
        </p:nvSpPr>
        <p:spPr/>
        <p:txBody>
          <a:bodyPr/>
          <a:lstStyle/>
          <a:p>
            <a:fld id="{D3AE1879-E7C0-CA48-BB1D-37914B185EA4}" type="slidenum">
              <a:rPr lang="en-GB" smtClean="0"/>
              <a:pPr/>
              <a:t>23</a:t>
            </a:fld>
            <a:endParaRPr lang="en-GB" dirty="0"/>
          </a:p>
        </p:txBody>
      </p:sp>
      <p:sp>
        <p:nvSpPr>
          <p:cNvPr id="8" name="Content Placeholder 2">
            <a:extLst>
              <a:ext uri="{FF2B5EF4-FFF2-40B4-BE49-F238E27FC236}">
                <a16:creationId xmlns="" xmlns:a16="http://schemas.microsoft.com/office/drawing/2014/main" id="{8148529D-C250-524C-9CB1-C53EA4B4C2D5}"/>
              </a:ext>
            </a:extLst>
          </p:cNvPr>
          <p:cNvSpPr txBox="1">
            <a:spLocks/>
          </p:cNvSpPr>
          <p:nvPr/>
        </p:nvSpPr>
        <p:spPr>
          <a:xfrm>
            <a:off x="1129475" y="4697384"/>
            <a:ext cx="9845398" cy="187703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400" dirty="0">
                <a:solidFill>
                  <a:schemeClr val="accent2"/>
                </a:solidFill>
                <a:latin typeface="Calibri"/>
                <a:ea typeface="Calibri"/>
                <a:cs typeface="Calibri Light"/>
              </a:rPr>
              <a:t>Gradiometers consist of two coils in parallel with reverse current orientation</a:t>
            </a:r>
          </a:p>
          <a:p>
            <a:pPr marL="0" indent="0">
              <a:buNone/>
            </a:pPr>
            <a:r>
              <a:rPr lang="en-US" sz="2400" dirty="0">
                <a:solidFill>
                  <a:schemeClr val="accent2"/>
                </a:solidFill>
                <a:latin typeface="Calibri"/>
                <a:ea typeface="Calibri"/>
                <a:cs typeface="Calibri Light"/>
              </a:rPr>
              <a:t>A local source enters through one and exits through the other</a:t>
            </a:r>
          </a:p>
          <a:p>
            <a:pPr marL="0" indent="0">
              <a:buNone/>
            </a:pPr>
            <a:r>
              <a:rPr lang="en-US" sz="2400" dirty="0">
                <a:solidFill>
                  <a:schemeClr val="accent2"/>
                </a:solidFill>
                <a:latin typeface="Calibri"/>
                <a:ea typeface="Calibri"/>
                <a:cs typeface="Calibri Light"/>
              </a:rPr>
              <a:t>This gives a summed (stronger) measure</a:t>
            </a:r>
          </a:p>
          <a:p>
            <a:pPr marL="0" indent="0">
              <a:buNone/>
            </a:pPr>
            <a:r>
              <a:rPr lang="en-US" sz="2400" dirty="0">
                <a:solidFill>
                  <a:schemeClr val="accent2"/>
                </a:solidFill>
                <a:latin typeface="Calibri"/>
                <a:ea typeface="Calibri"/>
                <a:cs typeface="Calibri Light"/>
              </a:rPr>
              <a:t>Gradiometers are less sensitive to distant noise sources than magnetometers</a:t>
            </a:r>
          </a:p>
          <a:p>
            <a:pPr marL="0" indent="0">
              <a:buNone/>
            </a:pPr>
            <a:r>
              <a:rPr lang="en-US" sz="2400" dirty="0">
                <a:solidFill>
                  <a:schemeClr val="accent2"/>
                </a:solidFill>
                <a:latin typeface="Calibri"/>
                <a:ea typeface="Calibri"/>
                <a:cs typeface="Calibri Light"/>
              </a:rPr>
              <a:t>  </a:t>
            </a:r>
            <a:endParaRPr lang="en-US" sz="2400" dirty="0">
              <a:solidFill>
                <a:schemeClr val="accent2"/>
              </a:solidFill>
              <a:latin typeface="Calibri"/>
              <a:ea typeface="Calibri"/>
              <a:cs typeface="Calibri Light" panose="020F0302020204030204" pitchFamily="34" charset="0"/>
            </a:endParaRPr>
          </a:p>
        </p:txBody>
      </p:sp>
    </p:spTree>
    <p:extLst>
      <p:ext uri="{BB962C8B-B14F-4D97-AF65-F5344CB8AC3E}">
        <p14:creationId xmlns:p14="http://schemas.microsoft.com/office/powerpoint/2010/main" val="217487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AB0DA639-6F24-4EAF-9284-AB2902F78F48}"/>
              </a:ext>
            </a:extLst>
          </p:cNvPr>
          <p:cNvSpPr>
            <a:spLocks noGrp="1"/>
          </p:cNvSpPr>
          <p:nvPr>
            <p:ph type="title"/>
          </p:nvPr>
        </p:nvSpPr>
        <p:spPr>
          <a:xfrm>
            <a:off x="614917" y="169851"/>
            <a:ext cx="10515600" cy="1325563"/>
          </a:xfrm>
        </p:spPr>
        <p:txBody>
          <a:bodyPr>
            <a:normAutofit/>
          </a:bodyPr>
          <a:lstStyle/>
          <a:p>
            <a:r>
              <a:rPr lang="en-GB" sz="4000" b="1" dirty="0"/>
              <a:t>COMPARISON OF THE METHODS</a:t>
            </a:r>
          </a:p>
        </p:txBody>
      </p:sp>
      <p:graphicFrame>
        <p:nvGraphicFramePr>
          <p:cNvPr id="4" name="Content Placeholder 3">
            <a:extLst>
              <a:ext uri="{FF2B5EF4-FFF2-40B4-BE49-F238E27FC236}">
                <a16:creationId xmlns="" xmlns:a16="http://schemas.microsoft.com/office/drawing/2014/main" id="{52D352D2-F40A-472C-B4EC-D71139E8221B}"/>
              </a:ext>
            </a:extLst>
          </p:cNvPr>
          <p:cNvGraphicFramePr>
            <a:graphicFrameLocks noGrp="1"/>
          </p:cNvGraphicFramePr>
          <p:nvPr>
            <p:ph idx="1"/>
            <p:extLst>
              <p:ext uri="{D42A27DB-BD31-4B8C-83A1-F6EECF244321}">
                <p14:modId xmlns:p14="http://schemas.microsoft.com/office/powerpoint/2010/main" val="436723305"/>
              </p:ext>
            </p:extLst>
          </p:nvPr>
        </p:nvGraphicFramePr>
        <p:xfrm>
          <a:off x="476250" y="1497699"/>
          <a:ext cx="11239500" cy="5223776"/>
        </p:xfrm>
        <a:graphic>
          <a:graphicData uri="http://schemas.openxmlformats.org/drawingml/2006/table">
            <a:tbl>
              <a:tblPr firstRow="1" bandRow="1">
                <a:tableStyleId>{5C22544A-7EE6-4342-B048-85BDC9FD1C3A}</a:tableStyleId>
              </a:tblPr>
              <a:tblGrid>
                <a:gridCol w="1466850">
                  <a:extLst>
                    <a:ext uri="{9D8B030D-6E8A-4147-A177-3AD203B41FA5}">
                      <a16:colId xmlns="" xmlns:a16="http://schemas.microsoft.com/office/drawing/2014/main" val="3809903272"/>
                    </a:ext>
                  </a:extLst>
                </a:gridCol>
                <a:gridCol w="4661935">
                  <a:extLst>
                    <a:ext uri="{9D8B030D-6E8A-4147-A177-3AD203B41FA5}">
                      <a16:colId xmlns="" xmlns:a16="http://schemas.microsoft.com/office/drawing/2014/main" val="3778887909"/>
                    </a:ext>
                  </a:extLst>
                </a:gridCol>
                <a:gridCol w="5110715">
                  <a:extLst>
                    <a:ext uri="{9D8B030D-6E8A-4147-A177-3AD203B41FA5}">
                      <a16:colId xmlns="" xmlns:a16="http://schemas.microsoft.com/office/drawing/2014/main" val="774553554"/>
                    </a:ext>
                  </a:extLst>
                </a:gridCol>
              </a:tblGrid>
              <a:tr h="423010">
                <a:tc>
                  <a:txBody>
                    <a:bodyPr/>
                    <a:lstStyle/>
                    <a:p>
                      <a:endParaRPr lang="en-GB" dirty="0"/>
                    </a:p>
                  </a:txBody>
                  <a:tcPr>
                    <a:solidFill>
                      <a:schemeClr val="accent6">
                        <a:lumMod val="20000"/>
                        <a:lumOff val="80000"/>
                      </a:schemeClr>
                    </a:solidFill>
                  </a:tcPr>
                </a:tc>
                <a:tc>
                  <a:txBody>
                    <a:bodyPr/>
                    <a:lstStyle/>
                    <a:p>
                      <a:r>
                        <a:rPr lang="en-GB" dirty="0"/>
                        <a:t>ADVANTAGES</a:t>
                      </a:r>
                    </a:p>
                  </a:txBody>
                  <a:tcPr>
                    <a:solidFill>
                      <a:schemeClr val="accent6">
                        <a:lumMod val="20000"/>
                        <a:lumOff val="80000"/>
                      </a:schemeClr>
                    </a:solidFill>
                  </a:tcPr>
                </a:tc>
                <a:tc>
                  <a:txBody>
                    <a:bodyPr/>
                    <a:lstStyle/>
                    <a:p>
                      <a:r>
                        <a:rPr lang="en-GB" dirty="0"/>
                        <a:t>DISADVANTAGES</a:t>
                      </a:r>
                    </a:p>
                  </a:txBody>
                  <a:tcPr>
                    <a:solidFill>
                      <a:schemeClr val="accent6">
                        <a:lumMod val="20000"/>
                        <a:lumOff val="80000"/>
                      </a:schemeClr>
                    </a:solidFill>
                  </a:tcPr>
                </a:tc>
                <a:extLst>
                  <a:ext uri="{0D108BD9-81ED-4DB2-BD59-A6C34878D82A}">
                    <a16:rowId xmlns="" xmlns:a16="http://schemas.microsoft.com/office/drawing/2014/main" val="900717802"/>
                  </a:ext>
                </a:extLst>
              </a:tr>
              <a:tr h="1668863">
                <a:tc>
                  <a:txBody>
                    <a:bodyPr/>
                    <a:lstStyle/>
                    <a:p>
                      <a:r>
                        <a:rPr lang="en-GB" dirty="0"/>
                        <a:t>EEG</a:t>
                      </a:r>
                    </a:p>
                  </a:txBody>
                  <a:tcPr>
                    <a:solidFill>
                      <a:schemeClr val="accent6">
                        <a:lumMod val="20000"/>
                        <a:lumOff val="80000"/>
                      </a:schemeClr>
                    </a:solidFill>
                  </a:tcPr>
                </a:tc>
                <a:tc>
                  <a:txBody>
                    <a:bodyPr/>
                    <a:lstStyle/>
                    <a:p>
                      <a:r>
                        <a:rPr lang="en-GB" dirty="0"/>
                        <a:t>- Cheap</a:t>
                      </a:r>
                    </a:p>
                    <a:p>
                      <a:pPr marL="0" indent="0">
                        <a:buFontTx/>
                        <a:buNone/>
                      </a:pPr>
                      <a:r>
                        <a:rPr lang="en-GB" dirty="0"/>
                        <a:t>- Movement compatible</a:t>
                      </a:r>
                    </a:p>
                    <a:p>
                      <a:pPr marL="0" indent="0">
                        <a:buFontTx/>
                        <a:buNone/>
                      </a:pPr>
                      <a:r>
                        <a:rPr lang="en-GB" dirty="0"/>
                        <a:t>- Can be done anywhere</a:t>
                      </a:r>
                    </a:p>
                    <a:p>
                      <a:pPr marL="0" indent="0">
                        <a:buFontTx/>
                        <a:buNone/>
                      </a:pPr>
                      <a:r>
                        <a:rPr lang="en-GB" dirty="0"/>
                        <a:t>- Sensitive to all orientations of the dipole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Slow setup</a:t>
                      </a:r>
                    </a:p>
                    <a:p>
                      <a:pPr marL="0" indent="0">
                        <a:buFontTx/>
                        <a:buNone/>
                      </a:pPr>
                      <a:r>
                        <a:rPr lang="en-GB" dirty="0"/>
                        <a:t>- Signal propagation dependent on the medium through which it travels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High frequencies lost</a:t>
                      </a:r>
                    </a:p>
                    <a:p>
                      <a:pPr marL="0" indent="0">
                        <a:buFontTx/>
                        <a:buNone/>
                      </a:pPr>
                      <a:endParaRPr lang="en-GB" dirty="0"/>
                    </a:p>
                  </a:txBody>
                  <a:tcPr>
                    <a:solidFill>
                      <a:schemeClr val="accent6">
                        <a:lumMod val="20000"/>
                        <a:lumOff val="80000"/>
                      </a:schemeClr>
                    </a:solidFill>
                  </a:tcPr>
                </a:tc>
                <a:extLst>
                  <a:ext uri="{0D108BD9-81ED-4DB2-BD59-A6C34878D82A}">
                    <a16:rowId xmlns="" xmlns:a16="http://schemas.microsoft.com/office/drawing/2014/main" val="1489860445"/>
                  </a:ext>
                </a:extLst>
              </a:tr>
              <a:tr h="1668863">
                <a:tc>
                  <a:txBody>
                    <a:bodyPr/>
                    <a:lstStyle/>
                    <a:p>
                      <a:r>
                        <a:rPr lang="en-GB" dirty="0"/>
                        <a:t>MEG</a:t>
                      </a:r>
                    </a:p>
                  </a:txBody>
                  <a:tcPr>
                    <a:solidFill>
                      <a:schemeClr val="accent6">
                        <a:lumMod val="20000"/>
                        <a:lumOff val="80000"/>
                      </a:schemeClr>
                    </a:solidFill>
                  </a:tcPr>
                </a:tc>
                <a:tc>
                  <a:txBody>
                    <a:bodyPr/>
                    <a:lstStyle/>
                    <a:p>
                      <a:r>
                        <a:rPr lang="en-GB" dirty="0"/>
                        <a:t>- Fast setup</a:t>
                      </a:r>
                    </a:p>
                    <a:p>
                      <a:r>
                        <a:rPr lang="en-GB" dirty="0"/>
                        <a:t>- Signal propagation dependent on the medium through which it travels</a:t>
                      </a:r>
                    </a:p>
                    <a:p>
                      <a:pPr marL="0" indent="0">
                        <a:buFontTx/>
                        <a:buNone/>
                      </a:pPr>
                      <a:r>
                        <a:rPr lang="en-GB" dirty="0"/>
                        <a:t>- Movement compatible (OPM MEG)</a:t>
                      </a:r>
                    </a:p>
                    <a:p>
                      <a:pPr marL="0" indent="0">
                        <a:buFontTx/>
                        <a:buNone/>
                      </a:pPr>
                      <a:r>
                        <a:rPr lang="en-GB" dirty="0"/>
                        <a:t>- High frequencies can be measured</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Expensive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Movement incompatible (cryogenic MEG)</a:t>
                      </a:r>
                    </a:p>
                    <a:p>
                      <a:pPr marL="0" indent="0">
                        <a:buFontTx/>
                        <a:buNone/>
                      </a:pPr>
                      <a:r>
                        <a:rPr lang="en-GB" dirty="0"/>
                        <a:t>- Requires shielding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High frequencies lost (OPM MEG)</a:t>
                      </a:r>
                    </a:p>
                    <a:p>
                      <a:pPr marL="0" indent="0">
                        <a:buFontTx/>
                        <a:buNone/>
                      </a:pPr>
                      <a:r>
                        <a:rPr lang="en-GB" dirty="0"/>
                        <a:t>- Sensitive to certain orientations of the dipole</a:t>
                      </a:r>
                    </a:p>
                  </a:txBody>
                  <a:tcPr>
                    <a:solidFill>
                      <a:schemeClr val="accent6">
                        <a:lumMod val="20000"/>
                        <a:lumOff val="80000"/>
                      </a:schemeClr>
                    </a:solidFill>
                  </a:tcPr>
                </a:tc>
                <a:extLst>
                  <a:ext uri="{0D108BD9-81ED-4DB2-BD59-A6C34878D82A}">
                    <a16:rowId xmlns="" xmlns:a16="http://schemas.microsoft.com/office/drawing/2014/main" val="614351483"/>
                  </a:ext>
                </a:extLst>
              </a:tr>
              <a:tr h="1043039">
                <a:tc>
                  <a:txBody>
                    <a:bodyPr/>
                    <a:lstStyle/>
                    <a:p>
                      <a:r>
                        <a:rPr lang="en-GB" dirty="0"/>
                        <a:t>INVASIVE RECORDINGS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Movement compatible (limited by the patient situation)</a:t>
                      </a:r>
                    </a:p>
                    <a:p>
                      <a:pPr marL="0" indent="0">
                        <a:buFontTx/>
                        <a:buNone/>
                      </a:pPr>
                      <a:r>
                        <a:rPr lang="en-GB" dirty="0"/>
                        <a:t>- Unique spatial resolution depending on method (even single unit recordings possible)</a:t>
                      </a:r>
                    </a:p>
                    <a:p>
                      <a:pPr marL="0" indent="0">
                        <a:buFontTx/>
                        <a:buNone/>
                      </a:pPr>
                      <a:r>
                        <a:rPr lang="en-GB" dirty="0"/>
                        <a:t>- High frequencies can be measured</a:t>
                      </a:r>
                    </a:p>
                  </a:txBody>
                  <a:tcPr>
                    <a:solidFill>
                      <a:schemeClr val="accent6">
                        <a:lumMod val="20000"/>
                        <a:lumOff val="80000"/>
                      </a:schemeClr>
                    </a:solidFill>
                  </a:tcPr>
                </a:tc>
                <a:tc>
                  <a:txBody>
                    <a:bodyPr/>
                    <a:lstStyle/>
                    <a:p>
                      <a:r>
                        <a:rPr lang="en-GB" dirty="0"/>
                        <a:t>- Is only done for clinical purposes and therefore location of the recording is determined (limited) and signal is affected by the disease</a:t>
                      </a:r>
                    </a:p>
                  </a:txBody>
                  <a:tcPr>
                    <a:solidFill>
                      <a:schemeClr val="accent6">
                        <a:lumMod val="20000"/>
                        <a:lumOff val="80000"/>
                      </a:schemeClr>
                    </a:solidFill>
                  </a:tcPr>
                </a:tc>
                <a:extLst>
                  <a:ext uri="{0D108BD9-81ED-4DB2-BD59-A6C34878D82A}">
                    <a16:rowId xmlns="" xmlns:a16="http://schemas.microsoft.com/office/drawing/2014/main" val="3021616594"/>
                  </a:ext>
                </a:extLst>
              </a:tr>
            </a:tbl>
          </a:graphicData>
        </a:graphic>
      </p:graphicFrame>
      <p:sp>
        <p:nvSpPr>
          <p:cNvPr id="3" name="Slide Number Placeholder 2"/>
          <p:cNvSpPr>
            <a:spLocks noGrp="1"/>
          </p:cNvSpPr>
          <p:nvPr>
            <p:ph type="sldNum" sz="quarter" idx="12"/>
          </p:nvPr>
        </p:nvSpPr>
        <p:spPr/>
        <p:txBody>
          <a:bodyPr/>
          <a:lstStyle/>
          <a:p>
            <a:fld id="{C4463AFD-794E-4C5E-8898-B3164E3AF7F4}" type="slidenum">
              <a:rPr lang="en-GB" smtClean="0"/>
              <a:t>24</a:t>
            </a:fld>
            <a:endParaRPr lang="en-GB"/>
          </a:p>
        </p:txBody>
      </p:sp>
    </p:spTree>
    <p:extLst>
      <p:ext uri="{BB962C8B-B14F-4D97-AF65-F5344CB8AC3E}">
        <p14:creationId xmlns:p14="http://schemas.microsoft.com/office/powerpoint/2010/main" val="3615543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AC5CA312-F0E6-0346-B807-F38062CB0F3D}"/>
              </a:ext>
            </a:extLst>
          </p:cNvPr>
          <p:cNvSpPr>
            <a:spLocks noGrp="1"/>
          </p:cNvSpPr>
          <p:nvPr>
            <p:ph type="title"/>
          </p:nvPr>
        </p:nvSpPr>
        <p:spPr>
          <a:xfrm>
            <a:off x="626599" y="195201"/>
            <a:ext cx="8488690" cy="1188720"/>
          </a:xfrm>
        </p:spPr>
        <p:txBody>
          <a:bodyPr>
            <a:normAutofit/>
          </a:bodyPr>
          <a:lstStyle/>
          <a:p>
            <a:r>
              <a:rPr lang="en-US" b="1" dirty="0">
                <a:latin typeface="Calibri Light" panose="020F0302020204030204" pitchFamily="34" charset="0"/>
                <a:cs typeface="Calibri Light" panose="020F0302020204030204" pitchFamily="34" charset="0"/>
              </a:rPr>
              <a:t>NOISE SOURCES (ARTIFACTS)</a:t>
            </a:r>
          </a:p>
        </p:txBody>
      </p:sp>
      <p:sp>
        <p:nvSpPr>
          <p:cNvPr id="3" name="Content Placeholder 2">
            <a:extLst>
              <a:ext uri="{FF2B5EF4-FFF2-40B4-BE49-F238E27FC236}">
                <a16:creationId xmlns="" xmlns:a16="http://schemas.microsoft.com/office/drawing/2014/main" id="{98DD1E7A-E2FF-3F4C-B255-2C0D06C324E3}"/>
              </a:ext>
            </a:extLst>
          </p:cNvPr>
          <p:cNvSpPr>
            <a:spLocks noGrp="1"/>
          </p:cNvSpPr>
          <p:nvPr>
            <p:ph idx="1"/>
          </p:nvPr>
        </p:nvSpPr>
        <p:spPr>
          <a:xfrm>
            <a:off x="388609" y="1691114"/>
            <a:ext cx="5410199" cy="4622056"/>
          </a:xfrm>
        </p:spPr>
        <p:txBody>
          <a:bodyPr>
            <a:normAutofit fontScale="70000" lnSpcReduction="20000"/>
          </a:bodyPr>
          <a:lstStyle/>
          <a:p>
            <a:pPr marL="0" indent="0">
              <a:buNone/>
            </a:pPr>
            <a:r>
              <a:rPr lang="en-US" sz="5700" b="1" dirty="0">
                <a:latin typeface="Calibri Light" panose="020F0302020204030204" pitchFamily="34" charset="0"/>
                <a:cs typeface="Calibri Light" panose="020F0302020204030204" pitchFamily="34" charset="0"/>
              </a:rPr>
              <a:t>EEG</a:t>
            </a:r>
          </a:p>
          <a:p>
            <a:pPr marL="0" indent="0">
              <a:buNone/>
            </a:pPr>
            <a:r>
              <a:rPr lang="en-US" sz="3100" dirty="0">
                <a:latin typeface="Calibri Light" panose="020F0302020204030204" pitchFamily="34" charset="0"/>
                <a:cs typeface="Calibri Light" panose="020F0302020204030204" pitchFamily="34" charset="0"/>
              </a:rPr>
              <a:t>Heartbeat (ECG)</a:t>
            </a:r>
          </a:p>
          <a:p>
            <a:pPr marL="0" indent="0">
              <a:buNone/>
            </a:pPr>
            <a:r>
              <a:rPr lang="en-US" sz="3100" dirty="0">
                <a:latin typeface="Calibri Light" panose="020F0302020204030204" pitchFamily="34" charset="0"/>
                <a:cs typeface="Calibri Light" panose="020F0302020204030204" pitchFamily="34" charset="0"/>
              </a:rPr>
              <a:t>Eye movement and blinks</a:t>
            </a:r>
          </a:p>
          <a:p>
            <a:pPr marL="0" indent="0">
              <a:buNone/>
            </a:pPr>
            <a:r>
              <a:rPr lang="en-US" sz="3100" dirty="0">
                <a:latin typeface="Calibri Light" panose="020F0302020204030204" pitchFamily="34" charset="0"/>
                <a:cs typeface="Calibri Light" panose="020F0302020204030204" pitchFamily="34" charset="0"/>
              </a:rPr>
              <a:t>Muscle activity</a:t>
            </a:r>
          </a:p>
          <a:p>
            <a:pPr marL="0" indent="0">
              <a:buNone/>
            </a:pPr>
            <a:r>
              <a:rPr lang="en-US" sz="3100" dirty="0">
                <a:latin typeface="Calibri Light" panose="020F0302020204030204" pitchFamily="34" charset="0"/>
                <a:cs typeface="Calibri Light" panose="020F0302020204030204" pitchFamily="34" charset="0"/>
              </a:rPr>
              <a:t>Slow drift through e.g. loose contact, sweat</a:t>
            </a:r>
          </a:p>
          <a:p>
            <a:pPr marL="0" indent="0">
              <a:buNone/>
            </a:pPr>
            <a:r>
              <a:rPr lang="en-US" sz="3100" dirty="0">
                <a:latin typeface="Calibri Light" panose="020F0302020204030204" pitchFamily="34" charset="0"/>
                <a:cs typeface="Calibri Light" panose="020F0302020204030204" pitchFamily="34" charset="0"/>
              </a:rPr>
              <a:t>Power line</a:t>
            </a:r>
          </a:p>
          <a:p>
            <a:endParaRPr lang="en-US" sz="3100" dirty="0">
              <a:latin typeface="Calibri Light" panose="020F0302020204030204" pitchFamily="34" charset="0"/>
              <a:cs typeface="Calibri Light" panose="020F0302020204030204" pitchFamily="34" charset="0"/>
            </a:endParaRPr>
          </a:p>
          <a:p>
            <a:pPr marL="0" indent="0">
              <a:buNone/>
            </a:pPr>
            <a:r>
              <a:rPr lang="en-US" sz="3100" dirty="0">
                <a:latin typeface="Calibri Light" panose="020F0302020204030204" pitchFamily="34" charset="0"/>
                <a:cs typeface="Calibri Light" panose="020F0302020204030204" pitchFamily="34" charset="0"/>
              </a:rPr>
              <a:t>Removal through:</a:t>
            </a:r>
          </a:p>
          <a:p>
            <a:pPr lvl="1"/>
            <a:r>
              <a:rPr lang="en-US" sz="2600" dirty="0">
                <a:latin typeface="Calibri Light" panose="020F0302020204030204" pitchFamily="34" charset="0"/>
                <a:cs typeface="Calibri Light" panose="020F0302020204030204" pitchFamily="34" charset="0"/>
              </a:rPr>
              <a:t>Visual inspection</a:t>
            </a:r>
          </a:p>
          <a:p>
            <a:pPr lvl="1"/>
            <a:r>
              <a:rPr lang="en-US" sz="2600" dirty="0">
                <a:latin typeface="Calibri Light" panose="020F0302020204030204" pitchFamily="34" charset="0"/>
                <a:cs typeface="Calibri Light" panose="020F0302020204030204" pitchFamily="34" charset="0"/>
              </a:rPr>
              <a:t>Automated detection</a:t>
            </a:r>
          </a:p>
          <a:p>
            <a:pPr lvl="1"/>
            <a:r>
              <a:rPr lang="en-US" sz="2600" dirty="0">
                <a:latin typeface="Calibri Light" panose="020F0302020204030204" pitchFamily="34" charset="0"/>
                <a:cs typeface="Calibri Light" panose="020F0302020204030204" pitchFamily="34" charset="0"/>
              </a:rPr>
              <a:t>Filtering</a:t>
            </a:r>
          </a:p>
          <a:p>
            <a:pPr lvl="1"/>
            <a:r>
              <a:rPr lang="en-US" sz="2600" dirty="0">
                <a:latin typeface="Calibri Light" panose="020F0302020204030204" pitchFamily="34" charset="0"/>
                <a:cs typeface="Calibri Light" panose="020F0302020204030204" pitchFamily="34" charset="0"/>
              </a:rPr>
              <a:t>Computational methods (Independent components analysis, regression)</a:t>
            </a:r>
          </a:p>
        </p:txBody>
      </p:sp>
      <p:sp>
        <p:nvSpPr>
          <p:cNvPr id="4" name="Content Placeholder 2">
            <a:extLst>
              <a:ext uri="{FF2B5EF4-FFF2-40B4-BE49-F238E27FC236}">
                <a16:creationId xmlns="" xmlns:a16="http://schemas.microsoft.com/office/drawing/2014/main" id="{5AA16BB6-324B-4F92-90D9-34343A3C0683}"/>
              </a:ext>
            </a:extLst>
          </p:cNvPr>
          <p:cNvSpPr txBox="1">
            <a:spLocks/>
          </p:cNvSpPr>
          <p:nvPr/>
        </p:nvSpPr>
        <p:spPr>
          <a:xfrm>
            <a:off x="6096000" y="1691114"/>
            <a:ext cx="5711196" cy="462205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700" b="1" dirty="0">
                <a:latin typeface="Calibri Light" panose="020F0302020204030204" pitchFamily="34" charset="0"/>
                <a:cs typeface="Calibri Light" panose="020F0302020204030204" pitchFamily="34" charset="0"/>
              </a:rPr>
              <a:t>MEG</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Heartbeat (ECG)</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Eye movement and blinks</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Muscle activity</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Power line</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Source of electrical or magnetic fields inside or outside the shielded room</a:t>
            </a:r>
          </a:p>
          <a:p>
            <a:endParaRPr lang="en-US"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Removal through:</a:t>
            </a:r>
          </a:p>
          <a:p>
            <a:pPr lvl="1"/>
            <a:r>
              <a:rPr lang="en-US" dirty="0">
                <a:latin typeface="Calibri Light" panose="020F0302020204030204" pitchFamily="34" charset="0"/>
                <a:cs typeface="Calibri Light" panose="020F0302020204030204" pitchFamily="34" charset="0"/>
              </a:rPr>
              <a:t>Visual inspection</a:t>
            </a:r>
          </a:p>
          <a:p>
            <a:pPr lvl="1"/>
            <a:r>
              <a:rPr lang="en-US" dirty="0">
                <a:latin typeface="Calibri Light" panose="020F0302020204030204" pitchFamily="34" charset="0"/>
                <a:cs typeface="Calibri Light" panose="020F0302020204030204" pitchFamily="34" charset="0"/>
              </a:rPr>
              <a:t>Automated detection</a:t>
            </a:r>
          </a:p>
          <a:p>
            <a:pPr lvl="1"/>
            <a:r>
              <a:rPr lang="en-US" dirty="0">
                <a:latin typeface="Calibri Light" panose="020F0302020204030204" pitchFamily="34" charset="0"/>
                <a:cs typeface="Calibri Light" panose="020F0302020204030204" pitchFamily="34" charset="0"/>
              </a:rPr>
              <a:t>Filtering</a:t>
            </a:r>
          </a:p>
          <a:p>
            <a:pPr lvl="1"/>
            <a:r>
              <a:rPr lang="en-US" dirty="0">
                <a:latin typeface="Calibri Light" panose="020F0302020204030204" pitchFamily="34" charset="0"/>
                <a:cs typeface="Calibri Light" panose="020F0302020204030204" pitchFamily="34" charset="0"/>
              </a:rPr>
              <a:t>Computational methods (signal space separation, signal space projection)</a:t>
            </a:r>
          </a:p>
          <a:p>
            <a:pPr lvl="1"/>
            <a:r>
              <a:rPr lang="en-US" dirty="0">
                <a:latin typeface="Calibri Light" panose="020F0302020204030204" pitchFamily="34" charset="0"/>
                <a:cs typeface="Calibri Light" panose="020F0302020204030204" pitchFamily="34" charset="0"/>
              </a:rPr>
              <a:t>Use of gradiometers</a:t>
            </a:r>
          </a:p>
        </p:txBody>
      </p:sp>
      <p:sp>
        <p:nvSpPr>
          <p:cNvPr id="5" name="Slide Number Placeholder 4"/>
          <p:cNvSpPr>
            <a:spLocks noGrp="1"/>
          </p:cNvSpPr>
          <p:nvPr>
            <p:ph type="sldNum" sz="quarter" idx="12"/>
          </p:nvPr>
        </p:nvSpPr>
        <p:spPr/>
        <p:txBody>
          <a:bodyPr/>
          <a:lstStyle/>
          <a:p>
            <a:fld id="{C4463AFD-794E-4C5E-8898-B3164E3AF7F4}" type="slidenum">
              <a:rPr lang="en-GB" smtClean="0"/>
              <a:t>25</a:t>
            </a:fld>
            <a:endParaRPr lang="en-GB"/>
          </a:p>
        </p:txBody>
      </p:sp>
    </p:spTree>
    <p:extLst>
      <p:ext uri="{BB962C8B-B14F-4D97-AF65-F5344CB8AC3E}">
        <p14:creationId xmlns:p14="http://schemas.microsoft.com/office/powerpoint/2010/main" val="31638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A2B71-6B3D-46FB-A413-480E971F6E78}" type="slidenum">
              <a:rPr lang="en-GB" smtClean="0"/>
              <a:t>26</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6" name="Title 1"/>
          <p:cNvSpPr txBox="1">
            <a:spLocks/>
          </p:cNvSpPr>
          <p:nvPr/>
        </p:nvSpPr>
        <p:spPr>
          <a:xfrm>
            <a:off x="476693" y="1103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WHAT WE CAN(NOT) MEASURE WITH M/EEG</a:t>
            </a:r>
            <a:endParaRPr lang="en-GB" b="1" dirty="0"/>
          </a:p>
        </p:txBody>
      </p:sp>
      <p:sp>
        <p:nvSpPr>
          <p:cNvPr id="8" name="TextBox 50">
            <a:extLst>
              <a:ext uri="{FF2B5EF4-FFF2-40B4-BE49-F238E27FC236}">
                <a16:creationId xmlns="" xmlns:a16="http://schemas.microsoft.com/office/drawing/2014/main" id="{79AE3ADF-2DF6-4914-B9A6-F01365314E40}"/>
              </a:ext>
            </a:extLst>
          </p:cNvPr>
          <p:cNvSpPr txBox="1"/>
          <p:nvPr/>
        </p:nvSpPr>
        <p:spPr>
          <a:xfrm>
            <a:off x="5495636" y="2114359"/>
            <a:ext cx="5835248" cy="37856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t>Orientation of source is important….</a:t>
            </a:r>
          </a:p>
          <a:p>
            <a:endParaRPr lang="en-GB" sz="2400" dirty="0"/>
          </a:p>
          <a:p>
            <a:pPr marL="285750" indent="-285750">
              <a:buFont typeface="Arial" panose="020B0604020202020204" pitchFamily="34" charset="0"/>
              <a:buChar char="•"/>
            </a:pPr>
            <a:r>
              <a:rPr lang="en-GB" sz="2400" dirty="0"/>
              <a:t>EEG can detect both tangential and radial oriented dipoles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MEG can see tangential, but struggles to sense radial dipoles</a:t>
            </a:r>
          </a:p>
          <a:p>
            <a:pPr marL="742950" lvl="1" indent="-285750">
              <a:buFont typeface="Arial" panose="020B0604020202020204" pitchFamily="34" charset="0"/>
              <a:buChar char="•"/>
            </a:pPr>
            <a:r>
              <a:rPr lang="en-GB" sz="2400" dirty="0"/>
              <a:t>If you assume a symmetric sphere for the head, radial dipoles are </a:t>
            </a:r>
            <a:r>
              <a:rPr lang="en-GB" sz="2400" b="1" i="1" dirty="0"/>
              <a:t>impossible </a:t>
            </a:r>
            <a:r>
              <a:rPr lang="en-GB" sz="2400" dirty="0"/>
              <a:t>to detect!</a:t>
            </a:r>
            <a:endParaRPr lang="en-GB" sz="2400" b="1" i="1" dirty="0"/>
          </a:p>
        </p:txBody>
      </p:sp>
      <p:pic>
        <p:nvPicPr>
          <p:cNvPr id="9" name="Picture 8">
            <a:extLst>
              <a:ext uri="{FF2B5EF4-FFF2-40B4-BE49-F238E27FC236}">
                <a16:creationId xmlns="" xmlns:a16="http://schemas.microsoft.com/office/drawing/2014/main" id="{EF7B484A-C9B1-45E5-9811-9E3909E617E7}"/>
              </a:ext>
            </a:extLst>
          </p:cNvPr>
          <p:cNvPicPr>
            <a:picLocks noChangeAspect="1"/>
          </p:cNvPicPr>
          <p:nvPr/>
        </p:nvPicPr>
        <p:blipFill>
          <a:blip r:embed="rId3"/>
          <a:stretch>
            <a:fillRect/>
          </a:stretch>
        </p:blipFill>
        <p:spPr>
          <a:xfrm>
            <a:off x="476693" y="1801008"/>
            <a:ext cx="4803757" cy="4483506"/>
          </a:xfrm>
          <a:prstGeom prst="rect">
            <a:avLst/>
          </a:prstGeom>
        </p:spPr>
      </p:pic>
      <p:sp>
        <p:nvSpPr>
          <p:cNvPr id="10" name="TextBox 36">
            <a:extLst>
              <a:ext uri="{FF2B5EF4-FFF2-40B4-BE49-F238E27FC236}">
                <a16:creationId xmlns="" xmlns:a16="http://schemas.microsoft.com/office/drawing/2014/main" id="{C49139B4-8514-4158-A3C7-0C9FC2C0B220}"/>
              </a:ext>
            </a:extLst>
          </p:cNvPr>
          <p:cNvSpPr txBox="1"/>
          <p:nvPr/>
        </p:nvSpPr>
        <p:spPr>
          <a:xfrm>
            <a:off x="202575" y="2283159"/>
            <a:ext cx="67165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dirty="0"/>
              <a:t>Scalp</a:t>
            </a:r>
          </a:p>
        </p:txBody>
      </p:sp>
      <p:sp>
        <p:nvSpPr>
          <p:cNvPr id="11" name="TextBox 37">
            <a:extLst>
              <a:ext uri="{FF2B5EF4-FFF2-40B4-BE49-F238E27FC236}">
                <a16:creationId xmlns="" xmlns:a16="http://schemas.microsoft.com/office/drawing/2014/main" id="{04C9A8FC-0E60-47BC-9D17-F5BF50FEBEA4}"/>
              </a:ext>
            </a:extLst>
          </p:cNvPr>
          <p:cNvSpPr txBox="1"/>
          <p:nvPr/>
        </p:nvSpPr>
        <p:spPr>
          <a:xfrm>
            <a:off x="201239" y="2644385"/>
            <a:ext cx="61933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dirty="0"/>
              <a:t>Skull</a:t>
            </a:r>
          </a:p>
        </p:txBody>
      </p:sp>
      <p:sp>
        <p:nvSpPr>
          <p:cNvPr id="12" name="TextBox 38">
            <a:extLst>
              <a:ext uri="{FF2B5EF4-FFF2-40B4-BE49-F238E27FC236}">
                <a16:creationId xmlns="" xmlns:a16="http://schemas.microsoft.com/office/drawing/2014/main" id="{ABF4379C-D393-426B-9A75-1E2030E96831}"/>
              </a:ext>
            </a:extLst>
          </p:cNvPr>
          <p:cNvSpPr txBox="1"/>
          <p:nvPr/>
        </p:nvSpPr>
        <p:spPr>
          <a:xfrm>
            <a:off x="78374" y="3589806"/>
            <a:ext cx="79585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dirty="0"/>
              <a:t>Cortex</a:t>
            </a:r>
          </a:p>
        </p:txBody>
      </p:sp>
      <p:cxnSp>
        <p:nvCxnSpPr>
          <p:cNvPr id="13" name="Straight Connector 12">
            <a:extLst>
              <a:ext uri="{FF2B5EF4-FFF2-40B4-BE49-F238E27FC236}">
                <a16:creationId xmlns="" xmlns:a16="http://schemas.microsoft.com/office/drawing/2014/main" id="{5B67D00C-CFC4-4316-88E8-7A28E10150A2}"/>
              </a:ext>
            </a:extLst>
          </p:cNvPr>
          <p:cNvCxnSpPr>
            <a:cxnSpLocks/>
          </p:cNvCxnSpPr>
          <p:nvPr/>
        </p:nvCxnSpPr>
        <p:spPr>
          <a:xfrm flipH="1">
            <a:off x="4564244" y="5672703"/>
            <a:ext cx="487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43">
            <a:extLst>
              <a:ext uri="{FF2B5EF4-FFF2-40B4-BE49-F238E27FC236}">
                <a16:creationId xmlns="" xmlns:a16="http://schemas.microsoft.com/office/drawing/2014/main" id="{0897DE47-6EF8-4DAF-A337-F326A72B9C02}"/>
              </a:ext>
            </a:extLst>
          </p:cNvPr>
          <p:cNvSpPr txBox="1"/>
          <p:nvPr/>
        </p:nvSpPr>
        <p:spPr>
          <a:xfrm>
            <a:off x="5012555" y="5488037"/>
            <a:ext cx="77457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Sulcus</a:t>
            </a:r>
          </a:p>
        </p:txBody>
      </p:sp>
      <p:cxnSp>
        <p:nvCxnSpPr>
          <p:cNvPr id="15" name="Straight Connector 14">
            <a:extLst>
              <a:ext uri="{FF2B5EF4-FFF2-40B4-BE49-F238E27FC236}">
                <a16:creationId xmlns="" xmlns:a16="http://schemas.microsoft.com/office/drawing/2014/main" id="{3DC50542-98C6-44D0-94DA-B6B1984665FA}"/>
              </a:ext>
            </a:extLst>
          </p:cNvPr>
          <p:cNvCxnSpPr>
            <a:cxnSpLocks/>
            <a:stCxn id="16" idx="1"/>
          </p:cNvCxnSpPr>
          <p:nvPr/>
        </p:nvCxnSpPr>
        <p:spPr>
          <a:xfrm flipH="1">
            <a:off x="4419206" y="3774472"/>
            <a:ext cx="5933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45">
            <a:extLst>
              <a:ext uri="{FF2B5EF4-FFF2-40B4-BE49-F238E27FC236}">
                <a16:creationId xmlns="" xmlns:a16="http://schemas.microsoft.com/office/drawing/2014/main" id="{1B035FE0-8BA7-49DB-AB16-3B018382D62F}"/>
              </a:ext>
            </a:extLst>
          </p:cNvPr>
          <p:cNvSpPr txBox="1"/>
          <p:nvPr/>
        </p:nvSpPr>
        <p:spPr>
          <a:xfrm>
            <a:off x="5012554" y="3589806"/>
            <a:ext cx="723083"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Gyrus</a:t>
            </a:r>
          </a:p>
        </p:txBody>
      </p:sp>
    </p:spTree>
    <p:extLst>
      <p:ext uri="{BB962C8B-B14F-4D97-AF65-F5344CB8AC3E}">
        <p14:creationId xmlns:p14="http://schemas.microsoft.com/office/powerpoint/2010/main" val="1503062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476693" y="110320"/>
            <a:ext cx="10515600" cy="1325563"/>
          </a:xfrm>
        </p:spPr>
        <p:txBody>
          <a:bodyPr/>
          <a:lstStyle/>
          <a:p>
            <a:r>
              <a:rPr lang="en-GB" b="1" dirty="0"/>
              <a:t>DEEP AND SUB-CORTICAL SOURCES IN M/EEG</a:t>
            </a:r>
          </a:p>
        </p:txBody>
      </p:sp>
      <p:sp>
        <p:nvSpPr>
          <p:cNvPr id="4" name="Slide Number Placeholder 3"/>
          <p:cNvSpPr>
            <a:spLocks noGrp="1"/>
          </p:cNvSpPr>
          <p:nvPr>
            <p:ph type="sldNum" sz="quarter" idx="12"/>
          </p:nvPr>
        </p:nvSpPr>
        <p:spPr>
          <a:xfrm>
            <a:off x="8610600" y="6443800"/>
            <a:ext cx="2743200" cy="365125"/>
          </a:xfrm>
        </p:spPr>
        <p:txBody>
          <a:bodyPr/>
          <a:lstStyle/>
          <a:p>
            <a:fld id="{E2BA2B71-6B3D-46FB-A413-480E971F6E78}" type="slidenum">
              <a:rPr lang="en-GB" smtClean="0"/>
              <a:t>27</a:t>
            </a:fld>
            <a:endParaRPr lang="en-GB"/>
          </a:p>
        </p:txBody>
      </p:sp>
      <p:sp>
        <p:nvSpPr>
          <p:cNvPr id="8" name="TextBox 4">
            <a:extLst>
              <a:ext uri="{FF2B5EF4-FFF2-40B4-BE49-F238E27FC236}">
                <a16:creationId xmlns="" xmlns:a16="http://schemas.microsoft.com/office/drawing/2014/main" id="{BDCA4408-819A-4E4A-9C66-395D24DF1F32}"/>
              </a:ext>
            </a:extLst>
          </p:cNvPr>
          <p:cNvSpPr txBox="1"/>
          <p:nvPr/>
        </p:nvSpPr>
        <p:spPr>
          <a:xfrm>
            <a:off x="4584347" y="2398722"/>
            <a:ext cx="338288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A single dipole cannot travel far and attenuates based on inverse-squared law</a:t>
            </a:r>
          </a:p>
        </p:txBody>
      </p:sp>
      <p:sp>
        <p:nvSpPr>
          <p:cNvPr id="9" name="TextBox 5">
            <a:extLst>
              <a:ext uri="{FF2B5EF4-FFF2-40B4-BE49-F238E27FC236}">
                <a16:creationId xmlns="" xmlns:a16="http://schemas.microsoft.com/office/drawing/2014/main" id="{CD95139D-F07C-4856-A3BD-9C715B3CBDE4}"/>
              </a:ext>
            </a:extLst>
          </p:cNvPr>
          <p:cNvSpPr txBox="1"/>
          <p:nvPr/>
        </p:nvSpPr>
        <p:spPr>
          <a:xfrm>
            <a:off x="8223062" y="2332904"/>
            <a:ext cx="371364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They do not reach far distances due to the cancellation effect</a:t>
            </a:r>
          </a:p>
        </p:txBody>
      </p:sp>
      <p:pic>
        <p:nvPicPr>
          <p:cNvPr id="10" name="Picture 9">
            <a:extLst>
              <a:ext uri="{FF2B5EF4-FFF2-40B4-BE49-F238E27FC236}">
                <a16:creationId xmlns="" xmlns:a16="http://schemas.microsoft.com/office/drawing/2014/main" id="{C1DECDEA-2FFA-4DE8-969F-36594F9F5E91}"/>
              </a:ext>
            </a:extLst>
          </p:cNvPr>
          <p:cNvPicPr>
            <a:picLocks noChangeAspect="1"/>
          </p:cNvPicPr>
          <p:nvPr/>
        </p:nvPicPr>
        <p:blipFill>
          <a:blip r:embed="rId3"/>
          <a:stretch>
            <a:fillRect/>
          </a:stretch>
        </p:blipFill>
        <p:spPr>
          <a:xfrm>
            <a:off x="347338" y="4226340"/>
            <a:ext cx="3770384" cy="2371349"/>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 xmlns:a16="http://schemas.microsoft.com/office/drawing/2014/main" id="{81ECA5B1-487E-436C-9417-E67994162BF1}"/>
              </a:ext>
            </a:extLst>
          </p:cNvPr>
          <p:cNvSpPr/>
          <p:nvPr/>
        </p:nvSpPr>
        <p:spPr>
          <a:xfrm>
            <a:off x="839021" y="1521203"/>
            <a:ext cx="5030151" cy="707886"/>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ln w="0"/>
                <a:effectLst>
                  <a:outerShdw blurRad="38100" dist="19050" dir="2700000" algn="tl" rotWithShape="0">
                    <a:schemeClr val="dk1">
                      <a:alpha val="40000"/>
                    </a:schemeClr>
                  </a:outerShdw>
                </a:effectLst>
              </a:rPr>
              <a:t>Deep</a:t>
            </a:r>
            <a:r>
              <a:rPr lang="en-US" sz="2000" b="0" cap="none" spc="0" dirty="0">
                <a:ln w="0"/>
                <a:solidFill>
                  <a:schemeClr val="tx1"/>
                </a:solidFill>
                <a:effectLst>
                  <a:outerShdw blurRad="38100" dist="19050" dir="2700000" algn="tl" rotWithShape="0">
                    <a:schemeClr val="dk1">
                      <a:alpha val="40000"/>
                    </a:schemeClr>
                  </a:outerShdw>
                </a:effectLst>
              </a:rPr>
              <a:t> or sub-cortical sources are small and are enclosed by  cortical activity (low SNR)</a:t>
            </a:r>
          </a:p>
        </p:txBody>
      </p:sp>
      <p:sp>
        <p:nvSpPr>
          <p:cNvPr id="15" name="Rectangle 14">
            <a:extLst>
              <a:ext uri="{FF2B5EF4-FFF2-40B4-BE49-F238E27FC236}">
                <a16:creationId xmlns="" xmlns:a16="http://schemas.microsoft.com/office/drawing/2014/main" id="{35BB2DB2-0DF1-4E70-B938-32F79B95072A}"/>
              </a:ext>
            </a:extLst>
          </p:cNvPr>
          <p:cNvSpPr/>
          <p:nvPr/>
        </p:nvSpPr>
        <p:spPr>
          <a:xfrm>
            <a:off x="7918122" y="1561802"/>
            <a:ext cx="3870816" cy="707886"/>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ln w="0"/>
                <a:effectLst>
                  <a:outerShdw blurRad="38100" dist="19050" dir="2700000" algn="tl" rotWithShape="0">
                    <a:schemeClr val="dk1">
                      <a:alpha val="40000"/>
                    </a:schemeClr>
                  </a:outerShdw>
                </a:effectLst>
              </a:rPr>
              <a:t>Deep or sub-</a:t>
            </a:r>
            <a:r>
              <a:rPr lang="en-US" sz="2000" b="0" cap="none" spc="0" dirty="0">
                <a:ln w="0"/>
                <a:solidFill>
                  <a:schemeClr val="tx1"/>
                </a:solidFill>
                <a:effectLst>
                  <a:outerShdw blurRad="38100" dist="19050" dir="2700000" algn="tl" rotWithShape="0">
                    <a:schemeClr val="dk1">
                      <a:alpha val="40000"/>
                    </a:schemeClr>
                  </a:outerShdw>
                </a:effectLst>
              </a:rPr>
              <a:t>cortical structures have a closed field</a:t>
            </a:r>
          </a:p>
        </p:txBody>
      </p:sp>
      <p:sp>
        <p:nvSpPr>
          <p:cNvPr id="17" name="TextBox 19">
            <a:extLst>
              <a:ext uri="{FF2B5EF4-FFF2-40B4-BE49-F238E27FC236}">
                <a16:creationId xmlns="" xmlns:a16="http://schemas.microsoft.com/office/drawing/2014/main" id="{A9E127EF-EAAB-4938-98D0-A7339C936D92}"/>
              </a:ext>
            </a:extLst>
          </p:cNvPr>
          <p:cNvSpPr txBox="1"/>
          <p:nvPr/>
        </p:nvSpPr>
        <p:spPr>
          <a:xfrm>
            <a:off x="4602189" y="4461345"/>
            <a:ext cx="3770382"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10-12 components typically explain 95% of the variance in EEG (</a:t>
            </a:r>
            <a:r>
              <a:rPr lang="en-US" sz="1600" dirty="0" err="1"/>
              <a:t>Bigdely-Shamlo</a:t>
            </a:r>
            <a:r>
              <a:rPr lang="en-US" sz="1600" dirty="0"/>
              <a:t> et al. 2019)</a:t>
            </a:r>
          </a:p>
        </p:txBody>
      </p:sp>
      <mc:AlternateContent xmlns:mc="http://schemas.openxmlformats.org/markup-compatibility/2006" xmlns:a14="http://schemas.microsoft.com/office/drawing/2010/main">
        <mc:Choice Requires="a14">
          <p:sp>
            <p:nvSpPr>
              <p:cNvPr id="18" name="TextBox 20">
                <a:extLst>
                  <a:ext uri="{FF2B5EF4-FFF2-40B4-BE49-F238E27FC236}">
                    <a16:creationId xmlns="" xmlns:a16="http://schemas.microsoft.com/office/drawing/2014/main" id="{B6328FEB-8BDA-4782-8487-274B6640084B}"/>
                  </a:ext>
                </a:extLst>
              </p:cNvPr>
              <p:cNvSpPr txBox="1"/>
              <p:nvPr/>
            </p:nvSpPr>
            <p:spPr>
              <a:xfrm>
                <a:off x="4627638" y="5548486"/>
                <a:ext cx="3719485"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Rule of thumb states at least 6</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𝑐𝑚</m:t>
                        </m:r>
                      </m:e>
                      <m:sup>
                        <m:r>
                          <a:rPr lang="en-US" sz="1600" b="0" i="1" smtClean="0">
                            <a:latin typeface="Cambria Math" panose="02040503050406030204" pitchFamily="18" charset="0"/>
                          </a:rPr>
                          <m:t>2</m:t>
                        </m:r>
                      </m:sup>
                    </m:sSup>
                  </m:oMath>
                </a14:m>
                <a:r>
                  <a:rPr lang="en-US" sz="1600" dirty="0"/>
                  <a:t> of synchronous cortical activity to generate a detectable signal (Nunez and Srinivasan 2006)</a:t>
                </a:r>
              </a:p>
            </p:txBody>
          </p:sp>
        </mc:Choice>
        <mc:Fallback xmlns="">
          <p:sp>
            <p:nvSpPr>
              <p:cNvPr id="18" name="TextBox 20">
                <a:extLst>
                  <a:ext uri="{FF2B5EF4-FFF2-40B4-BE49-F238E27FC236}">
                    <a16:creationId xmlns:a16="http://schemas.microsoft.com/office/drawing/2014/main" id="{B6328FEB-8BDA-4782-8487-274B6640084B}"/>
                  </a:ext>
                </a:extLst>
              </p:cNvPr>
              <p:cNvSpPr txBox="1">
                <a:spLocks noRot="1" noChangeAspect="1" noMove="1" noResize="1" noEditPoints="1" noAdjustHandles="1" noChangeArrowheads="1" noChangeShapeType="1" noTextEdit="1"/>
              </p:cNvSpPr>
              <p:nvPr/>
            </p:nvSpPr>
            <p:spPr>
              <a:xfrm>
                <a:off x="4627638" y="5548486"/>
                <a:ext cx="3719485" cy="1077218"/>
              </a:xfrm>
              <a:prstGeom prst="rect">
                <a:avLst/>
              </a:prstGeom>
              <a:blipFill>
                <a:blip r:embed="rId4"/>
                <a:stretch>
                  <a:fillRect l="-656" t="-1695" b="-6215"/>
                </a:stretch>
              </a:blipFill>
            </p:spPr>
            <p:txBody>
              <a:bodyPr/>
              <a:lstStyle/>
              <a:p>
                <a:r>
                  <a:rPr lang="en-GB">
                    <a:noFill/>
                  </a:rPr>
                  <a:t> </a:t>
                </a:r>
              </a:p>
            </p:txBody>
          </p:sp>
        </mc:Fallback>
      </mc:AlternateContent>
      <p:pic>
        <p:nvPicPr>
          <p:cNvPr id="19" name="Picture 18">
            <a:extLst>
              <a:ext uri="{FF2B5EF4-FFF2-40B4-BE49-F238E27FC236}">
                <a16:creationId xmlns="" xmlns:a16="http://schemas.microsoft.com/office/drawing/2014/main" id="{9F66ECD8-8021-4306-A6C8-55FA1CA44859}"/>
              </a:ext>
            </a:extLst>
          </p:cNvPr>
          <p:cNvPicPr>
            <a:picLocks noChangeAspect="1"/>
          </p:cNvPicPr>
          <p:nvPr/>
        </p:nvPicPr>
        <p:blipFill>
          <a:blip r:embed="rId5"/>
          <a:stretch>
            <a:fillRect/>
          </a:stretch>
        </p:blipFill>
        <p:spPr>
          <a:xfrm>
            <a:off x="347338" y="2939210"/>
            <a:ext cx="3770382" cy="1112707"/>
          </a:xfrm>
          <a:prstGeom prst="rect">
            <a:avLst/>
          </a:prstGeom>
          <a:ln>
            <a:noFill/>
          </a:ln>
          <a:effectLst>
            <a:outerShdw blurRad="292100" dist="139700" dir="2700000" algn="tl" rotWithShape="0">
              <a:srgbClr val="333333">
                <a:alpha val="65000"/>
              </a:srgbClr>
            </a:outerShdw>
          </a:effectLst>
        </p:spPr>
      </p:pic>
      <p:sp>
        <p:nvSpPr>
          <p:cNvPr id="20" name="TextBox 23">
            <a:extLst>
              <a:ext uri="{FF2B5EF4-FFF2-40B4-BE49-F238E27FC236}">
                <a16:creationId xmlns="" xmlns:a16="http://schemas.microsoft.com/office/drawing/2014/main" id="{0C0092E1-B990-458F-A44A-76A998338797}"/>
              </a:ext>
            </a:extLst>
          </p:cNvPr>
          <p:cNvSpPr txBox="1"/>
          <p:nvPr/>
        </p:nvSpPr>
        <p:spPr>
          <a:xfrm>
            <a:off x="4576741" y="3369086"/>
            <a:ext cx="371364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The scalp acts as a spatial average, cannot gain spatial resolution beyond the point spread</a:t>
            </a:r>
          </a:p>
        </p:txBody>
      </p:sp>
      <p:pic>
        <p:nvPicPr>
          <p:cNvPr id="21" name="Picture 20">
            <a:extLst>
              <a:ext uri="{FF2B5EF4-FFF2-40B4-BE49-F238E27FC236}">
                <a16:creationId xmlns="" xmlns:a16="http://schemas.microsoft.com/office/drawing/2014/main" id="{7B99EA6A-0658-4FFA-8544-C6A8FD5A9A61}"/>
              </a:ext>
            </a:extLst>
          </p:cNvPr>
          <p:cNvPicPr>
            <a:picLocks noChangeAspect="1"/>
          </p:cNvPicPr>
          <p:nvPr/>
        </p:nvPicPr>
        <p:blipFill>
          <a:blip r:embed="rId6"/>
          <a:stretch>
            <a:fillRect/>
          </a:stretch>
        </p:blipFill>
        <p:spPr>
          <a:xfrm>
            <a:off x="9160287" y="3141425"/>
            <a:ext cx="2073430" cy="3294879"/>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 xmlns:a16="http://schemas.microsoft.com/office/drawing/2014/main" id="{C3D85157-FA9F-42F7-BE03-573EA199B627}"/>
              </a:ext>
            </a:extLst>
          </p:cNvPr>
          <p:cNvSpPr txBox="1"/>
          <p:nvPr/>
        </p:nvSpPr>
        <p:spPr>
          <a:xfrm>
            <a:off x="8789666" y="6564364"/>
            <a:ext cx="2127728"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err="1"/>
              <a:t>Lorente</a:t>
            </a:r>
            <a:r>
              <a:rPr lang="en-US" sz="1400" dirty="0"/>
              <a:t> De no, 1947</a:t>
            </a:r>
          </a:p>
        </p:txBody>
      </p:sp>
    </p:spTree>
    <p:extLst>
      <p:ext uri="{BB962C8B-B14F-4D97-AF65-F5344CB8AC3E}">
        <p14:creationId xmlns:p14="http://schemas.microsoft.com/office/powerpoint/2010/main" val="255507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814"/>
            <a:ext cx="12192000" cy="1435883"/>
          </a:xfrm>
          <a:prstGeom prst="rect">
            <a:avLst/>
          </a:prstGeom>
        </p:spPr>
      </p:pic>
      <p:sp>
        <p:nvSpPr>
          <p:cNvPr id="4" name="Slide Number Placeholder 3"/>
          <p:cNvSpPr>
            <a:spLocks noGrp="1"/>
          </p:cNvSpPr>
          <p:nvPr>
            <p:ph type="sldNum" sz="quarter" idx="12"/>
          </p:nvPr>
        </p:nvSpPr>
        <p:spPr/>
        <p:txBody>
          <a:bodyPr/>
          <a:lstStyle/>
          <a:p>
            <a:fld id="{E2BA2B71-6B3D-46FB-A413-480E971F6E78}" type="slidenum">
              <a:rPr lang="en-GB" smtClean="0"/>
              <a:t>28</a:t>
            </a:fld>
            <a:endParaRPr lang="en-GB"/>
          </a:p>
        </p:txBody>
      </p:sp>
      <p:sp>
        <p:nvSpPr>
          <p:cNvPr id="7" name="Title 1">
            <a:extLst>
              <a:ext uri="{FF2B5EF4-FFF2-40B4-BE49-F238E27FC236}">
                <a16:creationId xmlns="" xmlns:a16="http://schemas.microsoft.com/office/drawing/2014/main" id="{D2BCB58A-8596-44C1-83E9-B27D5CFEF742}"/>
              </a:ext>
            </a:extLst>
          </p:cNvPr>
          <p:cNvSpPr>
            <a:spLocks noGrp="1"/>
          </p:cNvSpPr>
          <p:nvPr/>
        </p:nvSpPr>
        <p:spPr>
          <a:xfrm>
            <a:off x="580930" y="-308633"/>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b="1" dirty="0"/>
              <a:t>DEEP SOURCES ARE SMALL</a:t>
            </a:r>
          </a:p>
        </p:txBody>
      </p:sp>
      <p:sp>
        <p:nvSpPr>
          <p:cNvPr id="8" name="Content Placeholder 2">
            <a:extLst>
              <a:ext uri="{FF2B5EF4-FFF2-40B4-BE49-F238E27FC236}">
                <a16:creationId xmlns="" xmlns:a16="http://schemas.microsoft.com/office/drawing/2014/main" id="{80E9EB81-AC6F-4760-969F-1AEB4A789FA1}"/>
              </a:ext>
            </a:extLst>
          </p:cNvPr>
          <p:cNvSpPr>
            <a:spLocks noGrp="1"/>
          </p:cNvSpPr>
          <p:nvPr/>
        </p:nvSpPr>
        <p:spPr>
          <a:xfrm>
            <a:off x="352330" y="1544040"/>
            <a:ext cx="6601363" cy="561381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Cortical density of certain subcortical structures is higher than that of neocortex</a:t>
            </a:r>
          </a:p>
          <a:p>
            <a:r>
              <a:rPr lang="en-US" sz="2800" dirty="0"/>
              <a:t> Higher neuronal density is approximated by a dipole sheet and not a single dipole</a:t>
            </a:r>
          </a:p>
          <a:p>
            <a:r>
              <a:rPr lang="en-US" sz="2800" dirty="0"/>
              <a:t>A dipole sheet can travel far</a:t>
            </a:r>
          </a:p>
          <a:p>
            <a:r>
              <a:rPr lang="en-US" sz="2800" dirty="0"/>
              <a:t>In the small distance range that we are observing, attenuation can be linearly approximated (Arnulfo et al. 2015, </a:t>
            </a:r>
            <a:r>
              <a:rPr lang="en-US" sz="2800" dirty="0" err="1"/>
              <a:t>Scherg</a:t>
            </a:r>
            <a:r>
              <a:rPr lang="en-US" sz="2800" dirty="0"/>
              <a:t> 1990)</a:t>
            </a:r>
          </a:p>
        </p:txBody>
      </p:sp>
      <p:pic>
        <p:nvPicPr>
          <p:cNvPr id="10" name="Picture 9">
            <a:extLst>
              <a:ext uri="{FF2B5EF4-FFF2-40B4-BE49-F238E27FC236}">
                <a16:creationId xmlns="" xmlns:a16="http://schemas.microsoft.com/office/drawing/2014/main" id="{CAC44E9D-B2B0-41E8-832A-978835D8E1BE}"/>
              </a:ext>
            </a:extLst>
          </p:cNvPr>
          <p:cNvPicPr>
            <a:picLocks noChangeAspect="1"/>
          </p:cNvPicPr>
          <p:nvPr/>
        </p:nvPicPr>
        <p:blipFill>
          <a:blip r:embed="rId4"/>
          <a:stretch>
            <a:fillRect/>
          </a:stretch>
        </p:blipFill>
        <p:spPr>
          <a:xfrm>
            <a:off x="7056115" y="2105248"/>
            <a:ext cx="4866961" cy="3018828"/>
          </a:xfrm>
          <a:prstGeom prst="rect">
            <a:avLst/>
          </a:prstGeom>
          <a:ln>
            <a:noFill/>
          </a:ln>
          <a:effectLst>
            <a:outerShdw blurRad="190500" algn="tl" rotWithShape="0">
              <a:srgbClr val="000000">
                <a:alpha val="70000"/>
              </a:srgbClr>
            </a:outerShdw>
          </a:effectLst>
        </p:spPr>
      </p:pic>
      <p:sp>
        <p:nvSpPr>
          <p:cNvPr id="11" name="TextBox 6">
            <a:extLst>
              <a:ext uri="{FF2B5EF4-FFF2-40B4-BE49-F238E27FC236}">
                <a16:creationId xmlns="" xmlns:a16="http://schemas.microsoft.com/office/drawing/2014/main" id="{521A8AB5-9594-49D6-8AEE-C38BAE43B5A1}"/>
              </a:ext>
            </a:extLst>
          </p:cNvPr>
          <p:cNvSpPr txBox="1"/>
          <p:nvPr/>
        </p:nvSpPr>
        <p:spPr>
          <a:xfrm>
            <a:off x="7056115" y="5232382"/>
            <a:ext cx="311020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Niedermeyer, 2012</a:t>
            </a:r>
          </a:p>
        </p:txBody>
      </p:sp>
    </p:spTree>
    <p:extLst>
      <p:ext uri="{BB962C8B-B14F-4D97-AF65-F5344CB8AC3E}">
        <p14:creationId xmlns:p14="http://schemas.microsoft.com/office/powerpoint/2010/main" val="305992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66" y="1483452"/>
            <a:ext cx="10515600" cy="4351338"/>
          </a:xfrm>
        </p:spPr>
        <p:txBody>
          <a:bodyPr/>
          <a:lstStyle/>
          <a:p>
            <a:pPr marL="0" indent="0">
              <a:buNone/>
            </a:pPr>
            <a:r>
              <a:rPr lang="en-GB" dirty="0"/>
              <a:t>SNR can be improved with better recording instruments, experimental paradigm, and more advanced analysis methods</a:t>
            </a:r>
          </a:p>
        </p:txBody>
      </p:sp>
      <p:sp>
        <p:nvSpPr>
          <p:cNvPr id="4" name="Slide Number Placeholder 3"/>
          <p:cNvSpPr>
            <a:spLocks noGrp="1"/>
          </p:cNvSpPr>
          <p:nvPr>
            <p:ph type="sldNum" sz="quarter" idx="12"/>
          </p:nvPr>
        </p:nvSpPr>
        <p:spPr/>
        <p:txBody>
          <a:bodyPr/>
          <a:lstStyle/>
          <a:p>
            <a:fld id="{E2BA2B71-6B3D-46FB-A413-480E971F6E78}" type="slidenum">
              <a:rPr lang="en-GB" smtClean="0"/>
              <a:t>29</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814"/>
            <a:ext cx="12192000" cy="1435883"/>
          </a:xfrm>
          <a:prstGeom prst="rect">
            <a:avLst/>
          </a:prstGeom>
        </p:spPr>
      </p:pic>
      <p:sp>
        <p:nvSpPr>
          <p:cNvPr id="6" name="Title 1">
            <a:extLst>
              <a:ext uri="{FF2B5EF4-FFF2-40B4-BE49-F238E27FC236}">
                <a16:creationId xmlns="" xmlns:a16="http://schemas.microsoft.com/office/drawing/2014/main" id="{D2BCB58A-8596-44C1-83E9-B27D5CFEF742}"/>
              </a:ext>
            </a:extLst>
          </p:cNvPr>
          <p:cNvSpPr>
            <a:spLocks noGrp="1"/>
          </p:cNvSpPr>
          <p:nvPr/>
        </p:nvSpPr>
        <p:spPr>
          <a:xfrm>
            <a:off x="580930" y="-308633"/>
            <a:ext cx="1126374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b="1" dirty="0"/>
              <a:t>DEEP </a:t>
            </a:r>
            <a:r>
              <a:rPr lang="en-US" sz="4400" b="1" dirty="0" err="1"/>
              <a:t>SOURces</a:t>
            </a:r>
            <a:r>
              <a:rPr lang="en-US" sz="4400" b="1" dirty="0"/>
              <a:t> ARE SMALL AND HAVE LOW SNR</a:t>
            </a:r>
          </a:p>
        </p:txBody>
      </p:sp>
      <p:sp>
        <p:nvSpPr>
          <p:cNvPr id="7" name="Content Placeholder 3">
            <a:extLst>
              <a:ext uri="{FF2B5EF4-FFF2-40B4-BE49-F238E27FC236}">
                <a16:creationId xmlns="" xmlns:a16="http://schemas.microsoft.com/office/drawing/2014/main" id="{EB8994B0-24CC-44FD-AE53-762E11C0F50F}"/>
              </a:ext>
            </a:extLst>
          </p:cNvPr>
          <p:cNvSpPr txBox="1">
            <a:spLocks/>
          </p:cNvSpPr>
          <p:nvPr/>
        </p:nvSpPr>
        <p:spPr>
          <a:xfrm>
            <a:off x="6539512" y="2812199"/>
            <a:ext cx="5652488" cy="120032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By sufficiently increasing signal to noise ratio, activity as small as brainstem evoked potentials can be picked up by EEG (</a:t>
            </a:r>
            <a:r>
              <a:rPr lang="en-US" sz="2000" dirty="0" err="1"/>
              <a:t>Picton</a:t>
            </a:r>
            <a:r>
              <a:rPr lang="en-US" sz="2000" dirty="0"/>
              <a:t> 2010) and localized to the brainstem (</a:t>
            </a:r>
            <a:r>
              <a:rPr lang="en-US" sz="2000" dirty="0" err="1"/>
              <a:t>Scherg</a:t>
            </a:r>
            <a:r>
              <a:rPr lang="en-US" sz="2000" dirty="0"/>
              <a:t> 1985)</a:t>
            </a:r>
          </a:p>
        </p:txBody>
      </p:sp>
      <p:pic>
        <p:nvPicPr>
          <p:cNvPr id="8" name="Picture 7">
            <a:extLst>
              <a:ext uri="{FF2B5EF4-FFF2-40B4-BE49-F238E27FC236}">
                <a16:creationId xmlns="" xmlns:a16="http://schemas.microsoft.com/office/drawing/2014/main" id="{072AAAA5-29E6-4E26-97BB-91D85404E609}"/>
              </a:ext>
            </a:extLst>
          </p:cNvPr>
          <p:cNvPicPr>
            <a:picLocks noChangeAspect="1"/>
          </p:cNvPicPr>
          <p:nvPr/>
        </p:nvPicPr>
        <p:blipFill>
          <a:blip r:embed="rId4"/>
          <a:stretch>
            <a:fillRect/>
          </a:stretch>
        </p:blipFill>
        <p:spPr>
          <a:xfrm>
            <a:off x="6895155" y="4063935"/>
            <a:ext cx="4919029" cy="257658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 xmlns:a16="http://schemas.microsoft.com/office/drawing/2014/main" id="{A49FDD44-DB5A-49AF-8BBA-E6D618088451}"/>
              </a:ext>
            </a:extLst>
          </p:cNvPr>
          <p:cNvPicPr>
            <a:picLocks noChangeAspect="1"/>
          </p:cNvPicPr>
          <p:nvPr/>
        </p:nvPicPr>
        <p:blipFill>
          <a:blip r:embed="rId5"/>
          <a:stretch>
            <a:fillRect/>
          </a:stretch>
        </p:blipFill>
        <p:spPr>
          <a:xfrm>
            <a:off x="377816" y="2935187"/>
            <a:ext cx="5677577" cy="1066107"/>
          </a:xfrm>
          <a:prstGeom prst="rect">
            <a:avLst/>
          </a:prstGeom>
        </p:spPr>
      </p:pic>
      <p:pic>
        <p:nvPicPr>
          <p:cNvPr id="10" name="Picture 9">
            <a:extLst>
              <a:ext uri="{FF2B5EF4-FFF2-40B4-BE49-F238E27FC236}">
                <a16:creationId xmlns="" xmlns:a16="http://schemas.microsoft.com/office/drawing/2014/main" id="{5E4A01DE-D387-413D-9462-60A07B23E50D}"/>
              </a:ext>
            </a:extLst>
          </p:cNvPr>
          <p:cNvPicPr>
            <a:picLocks noChangeAspect="1"/>
          </p:cNvPicPr>
          <p:nvPr/>
        </p:nvPicPr>
        <p:blipFill>
          <a:blip r:embed="rId6"/>
          <a:stretch>
            <a:fillRect/>
          </a:stretch>
        </p:blipFill>
        <p:spPr>
          <a:xfrm>
            <a:off x="377816" y="3978307"/>
            <a:ext cx="6429166" cy="2747839"/>
          </a:xfrm>
          <a:prstGeom prst="rect">
            <a:avLst/>
          </a:prstGeom>
        </p:spPr>
      </p:pic>
    </p:spTree>
    <p:extLst>
      <p:ext uri="{BB962C8B-B14F-4D97-AF65-F5344CB8AC3E}">
        <p14:creationId xmlns:p14="http://schemas.microsoft.com/office/powerpoint/2010/main" val="337207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6380F45-FA0C-403F-B92D-2960C3A2E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8177"/>
          </a:xfrm>
          <a:prstGeom prst="rect">
            <a:avLst/>
          </a:prstGeom>
          <a:solidFill>
            <a:schemeClr val="bg1"/>
          </a:solidFill>
        </p:spPr>
      </p:pic>
      <p:sp>
        <p:nvSpPr>
          <p:cNvPr id="2" name="Title 1"/>
          <p:cNvSpPr>
            <a:spLocks noGrp="1"/>
          </p:cNvSpPr>
          <p:nvPr>
            <p:ph type="title"/>
          </p:nvPr>
        </p:nvSpPr>
        <p:spPr>
          <a:xfrm>
            <a:off x="838200" y="202307"/>
            <a:ext cx="10515600" cy="1325563"/>
          </a:xfrm>
        </p:spPr>
        <p:txBody>
          <a:bodyPr/>
          <a:lstStyle/>
          <a:p>
            <a:r>
              <a:rPr lang="en-GB" b="1" dirty="0"/>
              <a:t>INTRODUCTION</a:t>
            </a:r>
          </a:p>
        </p:txBody>
      </p:sp>
      <p:sp>
        <p:nvSpPr>
          <p:cNvPr id="3" name="Content Placeholder 2"/>
          <p:cNvSpPr>
            <a:spLocks noGrp="1"/>
          </p:cNvSpPr>
          <p:nvPr>
            <p:ph idx="1"/>
          </p:nvPr>
        </p:nvSpPr>
        <p:spPr/>
        <p:txBody>
          <a:bodyPr>
            <a:normAutofit lnSpcReduction="10000"/>
          </a:bodyPr>
          <a:lstStyle/>
          <a:p>
            <a:pPr marL="0" indent="0">
              <a:buNone/>
            </a:pPr>
            <a:r>
              <a:rPr lang="en-GB" dirty="0"/>
              <a:t>To study the human brain we are limited by the tools that we have.</a:t>
            </a:r>
          </a:p>
          <a:p>
            <a:pPr marL="0" indent="0">
              <a:buNone/>
            </a:pPr>
            <a:endParaRPr lang="en-GB" dirty="0"/>
          </a:p>
          <a:p>
            <a:pPr marL="0" indent="0">
              <a:buNone/>
            </a:pPr>
            <a:r>
              <a:rPr lang="en-GB" dirty="0"/>
              <a:t>The tools introduced in this course are based on the principles of </a:t>
            </a:r>
            <a:r>
              <a:rPr lang="en-GB" dirty="0" err="1"/>
              <a:t>bioelectromagnetism</a:t>
            </a:r>
            <a:r>
              <a:rPr lang="en-GB" dirty="0"/>
              <a:t>, a discipline that examines the electric, electromagnetic, and magnetic phenomena which arise in biological tissues.</a:t>
            </a:r>
          </a:p>
          <a:p>
            <a:pPr marL="0" indent="0">
              <a:buNone/>
            </a:pPr>
            <a:endParaRPr lang="en-GB" dirty="0"/>
          </a:p>
          <a:p>
            <a:pPr marL="0" indent="0">
              <a:buNone/>
            </a:pPr>
            <a:r>
              <a:rPr lang="en-GB" dirty="0"/>
              <a:t>Note that by the same principles we can also use electric and magnetic fields to manipulate biological tissue (brain stimulation) which is beyond the scope of this course. </a:t>
            </a:r>
          </a:p>
        </p:txBody>
      </p:sp>
      <p:sp>
        <p:nvSpPr>
          <p:cNvPr id="4" name="Slide Number Placeholder 3"/>
          <p:cNvSpPr>
            <a:spLocks noGrp="1"/>
          </p:cNvSpPr>
          <p:nvPr>
            <p:ph type="sldNum" sz="quarter" idx="12"/>
          </p:nvPr>
        </p:nvSpPr>
        <p:spPr/>
        <p:txBody>
          <a:bodyPr/>
          <a:lstStyle/>
          <a:p>
            <a:fld id="{E2BA2B71-6B3D-46FB-A413-480E971F6E78}" type="slidenum">
              <a:rPr lang="en-GB" smtClean="0"/>
              <a:t>3</a:t>
            </a:fld>
            <a:endParaRPr lang="en-GB"/>
          </a:p>
        </p:txBody>
      </p:sp>
    </p:spTree>
    <p:extLst>
      <p:ext uri="{BB962C8B-B14F-4D97-AF65-F5344CB8AC3E}">
        <p14:creationId xmlns:p14="http://schemas.microsoft.com/office/powerpoint/2010/main" val="712328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814"/>
            <a:ext cx="12192000" cy="1435883"/>
          </a:xfrm>
          <a:prstGeom prst="rect">
            <a:avLst/>
          </a:prstGeom>
        </p:spPr>
      </p:pic>
      <p:sp>
        <p:nvSpPr>
          <p:cNvPr id="2" name="Title 1"/>
          <p:cNvSpPr>
            <a:spLocks noGrp="1"/>
          </p:cNvSpPr>
          <p:nvPr>
            <p:ph type="title"/>
          </p:nvPr>
        </p:nvSpPr>
        <p:spPr>
          <a:xfrm>
            <a:off x="586254" y="-65271"/>
            <a:ext cx="10515600" cy="1325563"/>
          </a:xfrm>
        </p:spPr>
        <p:txBody>
          <a:bodyPr/>
          <a:lstStyle/>
          <a:p>
            <a:r>
              <a:rPr lang="en-GB" b="1" dirty="0"/>
              <a:t>DEEP SOURCES HAVE A CLOSED FIELD</a:t>
            </a:r>
          </a:p>
        </p:txBody>
      </p:sp>
      <p:sp>
        <p:nvSpPr>
          <p:cNvPr id="4" name="Slide Number Placeholder 3"/>
          <p:cNvSpPr>
            <a:spLocks noGrp="1"/>
          </p:cNvSpPr>
          <p:nvPr>
            <p:ph type="sldNum" sz="quarter" idx="12"/>
          </p:nvPr>
        </p:nvSpPr>
        <p:spPr/>
        <p:txBody>
          <a:bodyPr/>
          <a:lstStyle/>
          <a:p>
            <a:fld id="{E2BA2B71-6B3D-46FB-A413-480E971F6E78}" type="slidenum">
              <a:rPr lang="en-GB" smtClean="0"/>
              <a:t>30</a:t>
            </a:fld>
            <a:endParaRPr lang="en-GB"/>
          </a:p>
        </p:txBody>
      </p:sp>
      <p:pic>
        <p:nvPicPr>
          <p:cNvPr id="5" name="Picture 4">
            <a:extLst>
              <a:ext uri="{FF2B5EF4-FFF2-40B4-BE49-F238E27FC236}">
                <a16:creationId xmlns="" xmlns:a16="http://schemas.microsoft.com/office/drawing/2014/main" id="{B331977B-CE88-4672-889D-11F76E34251C}"/>
              </a:ext>
            </a:extLst>
          </p:cNvPr>
          <p:cNvPicPr>
            <a:picLocks noChangeAspect="1"/>
          </p:cNvPicPr>
          <p:nvPr/>
        </p:nvPicPr>
        <p:blipFill>
          <a:blip r:embed="rId4"/>
          <a:stretch>
            <a:fillRect/>
          </a:stretch>
        </p:blipFill>
        <p:spPr>
          <a:xfrm>
            <a:off x="7031708" y="2958978"/>
            <a:ext cx="4825805" cy="357993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 xmlns:a16="http://schemas.microsoft.com/office/drawing/2014/main" id="{2A32DEB9-C456-400B-94C3-C324CD048DF9}"/>
              </a:ext>
            </a:extLst>
          </p:cNvPr>
          <p:cNvSpPr txBox="1"/>
          <p:nvPr/>
        </p:nvSpPr>
        <p:spPr>
          <a:xfrm>
            <a:off x="9837630" y="2431684"/>
            <a:ext cx="2528449" cy="369332"/>
          </a:xfrm>
          <a:prstGeom prst="rect">
            <a:avLst/>
          </a:prstGeom>
          <a:noFill/>
        </p:spPr>
        <p:txBody>
          <a:bodyPr wrap="square" rtlCol="0">
            <a:spAutoFit/>
          </a:bodyPr>
          <a:lstStyle/>
          <a:p>
            <a:r>
              <a:rPr lang="en-US" dirty="0"/>
              <a:t>Andersen et al 2019</a:t>
            </a:r>
          </a:p>
        </p:txBody>
      </p:sp>
      <p:sp>
        <p:nvSpPr>
          <p:cNvPr id="7" name="Content Placeholder 2">
            <a:extLst>
              <a:ext uri="{FF2B5EF4-FFF2-40B4-BE49-F238E27FC236}">
                <a16:creationId xmlns="" xmlns:a16="http://schemas.microsoft.com/office/drawing/2014/main" id="{452389C3-8F00-4B8D-9CF9-F8EB3B0D1F8A}"/>
              </a:ext>
            </a:extLst>
          </p:cNvPr>
          <p:cNvSpPr txBox="1">
            <a:spLocks/>
          </p:cNvSpPr>
          <p:nvPr/>
        </p:nvSpPr>
        <p:spPr>
          <a:xfrm>
            <a:off x="919945" y="1576875"/>
            <a:ext cx="8691887" cy="4050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Cancellation is not as much as previously thought, real situation is more complex</a:t>
            </a:r>
          </a:p>
          <a:p>
            <a:r>
              <a:rPr lang="en-US" dirty="0"/>
              <a:t>Dipole orientation may not be as important as previously assumed</a:t>
            </a:r>
          </a:p>
        </p:txBody>
      </p:sp>
      <p:pic>
        <p:nvPicPr>
          <p:cNvPr id="8" name="Picture 7">
            <a:extLst>
              <a:ext uri="{FF2B5EF4-FFF2-40B4-BE49-F238E27FC236}">
                <a16:creationId xmlns="" xmlns:a16="http://schemas.microsoft.com/office/drawing/2014/main" id="{BDBC4C6A-0213-43FF-9FF5-53E1D85487FD}"/>
              </a:ext>
            </a:extLst>
          </p:cNvPr>
          <p:cNvPicPr>
            <a:picLocks noChangeAspect="1"/>
          </p:cNvPicPr>
          <p:nvPr/>
        </p:nvPicPr>
        <p:blipFill rotWithShape="1">
          <a:blip r:embed="rId5"/>
          <a:srcRect l="1883" r="4560"/>
          <a:stretch/>
        </p:blipFill>
        <p:spPr>
          <a:xfrm>
            <a:off x="838200" y="3381596"/>
            <a:ext cx="6094228" cy="3157316"/>
          </a:xfrm>
          <a:prstGeom prst="rect">
            <a:avLst/>
          </a:prstGeom>
        </p:spPr>
      </p:pic>
    </p:spTree>
    <p:extLst>
      <p:ext uri="{BB962C8B-B14F-4D97-AF65-F5344CB8AC3E}">
        <p14:creationId xmlns:p14="http://schemas.microsoft.com/office/powerpoint/2010/main" val="1955669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814"/>
            <a:ext cx="12192000" cy="1435883"/>
          </a:xfrm>
          <a:prstGeom prst="rect">
            <a:avLst/>
          </a:prstGeom>
        </p:spPr>
      </p:pic>
      <p:sp>
        <p:nvSpPr>
          <p:cNvPr id="4" name="Slide Number Placeholder 3"/>
          <p:cNvSpPr>
            <a:spLocks noGrp="1"/>
          </p:cNvSpPr>
          <p:nvPr>
            <p:ph type="sldNum" sz="quarter" idx="12"/>
          </p:nvPr>
        </p:nvSpPr>
        <p:spPr/>
        <p:txBody>
          <a:bodyPr/>
          <a:lstStyle/>
          <a:p>
            <a:fld id="{E2BA2B71-6B3D-46FB-A413-480E971F6E78}" type="slidenum">
              <a:rPr lang="en-GB" smtClean="0"/>
              <a:t>31</a:t>
            </a:fld>
            <a:endParaRPr lang="en-GB"/>
          </a:p>
        </p:txBody>
      </p:sp>
      <p:pic>
        <p:nvPicPr>
          <p:cNvPr id="6" name="Picture 5">
            <a:extLst>
              <a:ext uri="{FF2B5EF4-FFF2-40B4-BE49-F238E27FC236}">
                <a16:creationId xmlns="" xmlns:a16="http://schemas.microsoft.com/office/drawing/2014/main" id="{9EA8371D-4723-4039-9336-9875353F859D}"/>
              </a:ext>
            </a:extLst>
          </p:cNvPr>
          <p:cNvPicPr>
            <a:picLocks noChangeAspect="1"/>
          </p:cNvPicPr>
          <p:nvPr/>
        </p:nvPicPr>
        <p:blipFill>
          <a:blip r:embed="rId3"/>
          <a:stretch>
            <a:fillRect/>
          </a:stretch>
        </p:blipFill>
        <p:spPr>
          <a:xfrm>
            <a:off x="6233316" y="1305936"/>
            <a:ext cx="5654915" cy="1492262"/>
          </a:xfrm>
          <a:prstGeom prst="rect">
            <a:avLst/>
          </a:prstGeom>
        </p:spPr>
      </p:pic>
      <p:pic>
        <p:nvPicPr>
          <p:cNvPr id="7" name="Picture 6">
            <a:extLst>
              <a:ext uri="{FF2B5EF4-FFF2-40B4-BE49-F238E27FC236}">
                <a16:creationId xmlns="" xmlns:a16="http://schemas.microsoft.com/office/drawing/2014/main" id="{DB18D85D-A2F8-4F22-803F-8F5A76FCEF65}"/>
              </a:ext>
            </a:extLst>
          </p:cNvPr>
          <p:cNvPicPr>
            <a:picLocks noChangeAspect="1"/>
          </p:cNvPicPr>
          <p:nvPr/>
        </p:nvPicPr>
        <p:blipFill>
          <a:blip r:embed="rId4"/>
          <a:stretch>
            <a:fillRect/>
          </a:stretch>
        </p:blipFill>
        <p:spPr>
          <a:xfrm>
            <a:off x="386832" y="1305936"/>
            <a:ext cx="5212633" cy="1385709"/>
          </a:xfrm>
          <a:prstGeom prst="rect">
            <a:avLst/>
          </a:prstGeom>
        </p:spPr>
      </p:pic>
      <p:pic>
        <p:nvPicPr>
          <p:cNvPr id="8" name="Picture 7">
            <a:extLst>
              <a:ext uri="{FF2B5EF4-FFF2-40B4-BE49-F238E27FC236}">
                <a16:creationId xmlns="" xmlns:a16="http://schemas.microsoft.com/office/drawing/2014/main" id="{FD2F99D5-C72E-4EFD-9373-170317CB55A8}"/>
              </a:ext>
            </a:extLst>
          </p:cNvPr>
          <p:cNvPicPr>
            <a:picLocks noChangeAspect="1"/>
          </p:cNvPicPr>
          <p:nvPr/>
        </p:nvPicPr>
        <p:blipFill>
          <a:blip r:embed="rId5"/>
          <a:stretch>
            <a:fillRect/>
          </a:stretch>
        </p:blipFill>
        <p:spPr>
          <a:xfrm>
            <a:off x="6233316" y="2977554"/>
            <a:ext cx="5654915" cy="3743921"/>
          </a:xfrm>
          <a:prstGeom prst="rect">
            <a:avLst/>
          </a:prstGeom>
        </p:spPr>
      </p:pic>
      <p:pic>
        <p:nvPicPr>
          <p:cNvPr id="9" name="Picture 8">
            <a:extLst>
              <a:ext uri="{FF2B5EF4-FFF2-40B4-BE49-F238E27FC236}">
                <a16:creationId xmlns="" xmlns:a16="http://schemas.microsoft.com/office/drawing/2014/main" id="{2E6F3AB5-D604-407D-A96D-01401BA572D1}"/>
              </a:ext>
            </a:extLst>
          </p:cNvPr>
          <p:cNvPicPr>
            <a:picLocks noChangeAspect="1"/>
          </p:cNvPicPr>
          <p:nvPr/>
        </p:nvPicPr>
        <p:blipFill>
          <a:blip r:embed="rId6"/>
          <a:stretch>
            <a:fillRect/>
          </a:stretch>
        </p:blipFill>
        <p:spPr>
          <a:xfrm>
            <a:off x="386832" y="4154783"/>
            <a:ext cx="5212633" cy="1385709"/>
          </a:xfrm>
          <a:prstGeom prst="rect">
            <a:avLst/>
          </a:prstGeom>
        </p:spPr>
      </p:pic>
      <p:pic>
        <p:nvPicPr>
          <p:cNvPr id="10" name="Picture 9">
            <a:extLst>
              <a:ext uri="{FF2B5EF4-FFF2-40B4-BE49-F238E27FC236}">
                <a16:creationId xmlns="" xmlns:a16="http://schemas.microsoft.com/office/drawing/2014/main" id="{B43EEA91-F819-4FF0-A8AE-A09B3ABD5371}"/>
              </a:ext>
            </a:extLst>
          </p:cNvPr>
          <p:cNvPicPr>
            <a:picLocks noChangeAspect="1"/>
          </p:cNvPicPr>
          <p:nvPr/>
        </p:nvPicPr>
        <p:blipFill>
          <a:blip r:embed="rId7"/>
          <a:stretch>
            <a:fillRect/>
          </a:stretch>
        </p:blipFill>
        <p:spPr>
          <a:xfrm>
            <a:off x="386832" y="2977555"/>
            <a:ext cx="5212633" cy="1173062"/>
          </a:xfrm>
          <a:prstGeom prst="rect">
            <a:avLst/>
          </a:prstGeom>
        </p:spPr>
      </p:pic>
      <p:sp>
        <p:nvSpPr>
          <p:cNvPr id="21" name="Title 1"/>
          <p:cNvSpPr txBox="1">
            <a:spLocks/>
          </p:cNvSpPr>
          <p:nvPr/>
        </p:nvSpPr>
        <p:spPr>
          <a:xfrm>
            <a:off x="497958" y="-125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DEEP SOURCES DETECTED WITH M/EEG</a:t>
            </a:r>
          </a:p>
        </p:txBody>
      </p:sp>
    </p:spTree>
    <p:extLst>
      <p:ext uri="{BB962C8B-B14F-4D97-AF65-F5344CB8AC3E}">
        <p14:creationId xmlns:p14="http://schemas.microsoft.com/office/powerpoint/2010/main" val="3384122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18740"/>
            <a:ext cx="10515600" cy="1339260"/>
          </a:xfrm>
        </p:spPr>
        <p:txBody>
          <a:bodyPr>
            <a:normAutofit fontScale="92500" lnSpcReduction="20000"/>
          </a:bodyPr>
          <a:lstStyle/>
          <a:p>
            <a:pPr marL="0" indent="0">
              <a:buNone/>
            </a:pPr>
            <a:r>
              <a:rPr lang="en-GB" dirty="0"/>
              <a:t>Potentially, OPMs are the best for detecting deep sources, as they are placed closely to the scalp (therefore better than SQUIDs) and signal does not get distorted due to different conductivity values of the tissue (therefore better than EEG). But this is still investigated</a:t>
            </a:r>
          </a:p>
        </p:txBody>
      </p:sp>
      <p:sp>
        <p:nvSpPr>
          <p:cNvPr id="4" name="Slide Number Placeholder 3"/>
          <p:cNvSpPr>
            <a:spLocks noGrp="1"/>
          </p:cNvSpPr>
          <p:nvPr>
            <p:ph type="sldNum" sz="quarter" idx="12"/>
          </p:nvPr>
        </p:nvSpPr>
        <p:spPr/>
        <p:txBody>
          <a:bodyPr/>
          <a:lstStyle/>
          <a:p>
            <a:fld id="{E2BA2B71-6B3D-46FB-A413-480E971F6E78}" type="slidenum">
              <a:rPr lang="en-GB" smtClean="0"/>
              <a:t>32</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6" name="Title 1"/>
          <p:cNvSpPr txBox="1">
            <a:spLocks/>
          </p:cNvSpPr>
          <p:nvPr/>
        </p:nvSpPr>
        <p:spPr>
          <a:xfrm>
            <a:off x="476693" y="1103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WHICH IS BETTER FOR DEEP SOURCES?</a:t>
            </a:r>
          </a:p>
        </p:txBody>
      </p:sp>
      <p:sp>
        <p:nvSpPr>
          <p:cNvPr id="7" name="TextBox 6">
            <a:extLst>
              <a:ext uri="{FF2B5EF4-FFF2-40B4-BE49-F238E27FC236}">
                <a16:creationId xmlns="" xmlns:a16="http://schemas.microsoft.com/office/drawing/2014/main" id="{035F120C-0899-42D2-8663-51FF3DF5FC3D}"/>
              </a:ext>
            </a:extLst>
          </p:cNvPr>
          <p:cNvSpPr txBox="1"/>
          <p:nvPr/>
        </p:nvSpPr>
        <p:spPr>
          <a:xfrm>
            <a:off x="1220124" y="1575986"/>
            <a:ext cx="6224717"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dirty="0"/>
              <a:t>Depth is a limiting factor in MEG measurements.</a:t>
            </a:r>
          </a:p>
        </p:txBody>
      </p:sp>
      <p:pic>
        <p:nvPicPr>
          <p:cNvPr id="8" name="Picture 7">
            <a:extLst>
              <a:ext uri="{FF2B5EF4-FFF2-40B4-BE49-F238E27FC236}">
                <a16:creationId xmlns="" xmlns:a16="http://schemas.microsoft.com/office/drawing/2014/main" id="{F522D21A-ECE4-41EA-88A5-482C06C6F326}"/>
              </a:ext>
            </a:extLst>
          </p:cNvPr>
          <p:cNvPicPr>
            <a:picLocks noChangeAspect="1"/>
          </p:cNvPicPr>
          <p:nvPr/>
        </p:nvPicPr>
        <p:blipFill>
          <a:blip r:embed="rId3"/>
          <a:stretch>
            <a:fillRect/>
          </a:stretch>
        </p:blipFill>
        <p:spPr>
          <a:xfrm>
            <a:off x="1576299" y="2037651"/>
            <a:ext cx="9331781" cy="2912960"/>
          </a:xfrm>
          <a:prstGeom prst="rect">
            <a:avLst/>
          </a:prstGeom>
        </p:spPr>
      </p:pic>
      <p:sp>
        <p:nvSpPr>
          <p:cNvPr id="9" name="TextBox 8">
            <a:extLst>
              <a:ext uri="{FF2B5EF4-FFF2-40B4-BE49-F238E27FC236}">
                <a16:creationId xmlns="" xmlns:a16="http://schemas.microsoft.com/office/drawing/2014/main" id="{5EBBC4E2-13A9-4D31-9ACD-5279879E6AA1}"/>
              </a:ext>
            </a:extLst>
          </p:cNvPr>
          <p:cNvSpPr txBox="1"/>
          <p:nvPr/>
        </p:nvSpPr>
        <p:spPr>
          <a:xfrm>
            <a:off x="1709040" y="4950611"/>
            <a:ext cx="2313454"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i="1" dirty="0"/>
              <a:t>Hillebrand and Barnes (2002)</a:t>
            </a:r>
          </a:p>
        </p:txBody>
      </p:sp>
    </p:spTree>
    <p:extLst>
      <p:ext uri="{BB962C8B-B14F-4D97-AF65-F5344CB8AC3E}">
        <p14:creationId xmlns:p14="http://schemas.microsoft.com/office/powerpoint/2010/main" val="3351045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476693" y="110320"/>
            <a:ext cx="10515600" cy="1325563"/>
          </a:xfrm>
        </p:spPr>
        <p:txBody>
          <a:bodyPr/>
          <a:lstStyle/>
          <a:p>
            <a:r>
              <a:rPr lang="en-GB" b="1" dirty="0"/>
              <a:t>BRIEF INTRODUCTION TO ANALYSIS METHODS</a:t>
            </a:r>
          </a:p>
        </p:txBody>
      </p:sp>
      <p:sp>
        <p:nvSpPr>
          <p:cNvPr id="3" name="Content Placeholder 2"/>
          <p:cNvSpPr>
            <a:spLocks noGrp="1"/>
          </p:cNvSpPr>
          <p:nvPr>
            <p:ph idx="1"/>
          </p:nvPr>
        </p:nvSpPr>
        <p:spPr/>
        <p:txBody>
          <a:bodyPr>
            <a:normAutofit/>
          </a:bodyPr>
          <a:lstStyle/>
          <a:p>
            <a:r>
              <a:rPr lang="en-GB" sz="4400" dirty="0"/>
              <a:t>Time and frequency domain analysis</a:t>
            </a:r>
          </a:p>
          <a:p>
            <a:r>
              <a:rPr lang="en-GB" sz="4400" dirty="0"/>
              <a:t>Analysis of evoked versus induced responses</a:t>
            </a:r>
          </a:p>
          <a:p>
            <a:r>
              <a:rPr lang="en-GB" sz="4400" dirty="0"/>
              <a:t>Functional and Effective Connectivity</a:t>
            </a:r>
          </a:p>
          <a:p>
            <a:r>
              <a:rPr lang="en-GB" sz="4400" dirty="0"/>
              <a:t>Source reconstruction</a:t>
            </a:r>
          </a:p>
        </p:txBody>
      </p:sp>
      <p:sp>
        <p:nvSpPr>
          <p:cNvPr id="4" name="Slide Number Placeholder 3"/>
          <p:cNvSpPr>
            <a:spLocks noGrp="1"/>
          </p:cNvSpPr>
          <p:nvPr>
            <p:ph type="sldNum" sz="quarter" idx="12"/>
          </p:nvPr>
        </p:nvSpPr>
        <p:spPr/>
        <p:txBody>
          <a:bodyPr/>
          <a:lstStyle/>
          <a:p>
            <a:fld id="{E2BA2B71-6B3D-46FB-A413-480E971F6E78}" type="slidenum">
              <a:rPr lang="en-GB" smtClean="0"/>
              <a:t>33</a:t>
            </a:fld>
            <a:endParaRPr lang="en-GB"/>
          </a:p>
        </p:txBody>
      </p:sp>
    </p:spTree>
    <p:extLst>
      <p:ext uri="{BB962C8B-B14F-4D97-AF65-F5344CB8AC3E}">
        <p14:creationId xmlns:p14="http://schemas.microsoft.com/office/powerpoint/2010/main" val="3896004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9CAC1605-1401-45EA-8961-8179CAE4CC56}"/>
              </a:ext>
            </a:extLst>
          </p:cNvPr>
          <p:cNvSpPr>
            <a:spLocks noGrp="1"/>
          </p:cNvSpPr>
          <p:nvPr>
            <p:ph type="title"/>
          </p:nvPr>
        </p:nvSpPr>
        <p:spPr>
          <a:xfrm>
            <a:off x="525249" y="110320"/>
            <a:ext cx="10515600" cy="1325563"/>
          </a:xfrm>
        </p:spPr>
        <p:txBody>
          <a:bodyPr/>
          <a:lstStyle/>
          <a:p>
            <a:r>
              <a:rPr lang="en-GB" b="1" dirty="0"/>
              <a:t>TIME OR FREQUENC DOMAIN ANALYSIS</a:t>
            </a:r>
          </a:p>
        </p:txBody>
      </p:sp>
      <p:pic>
        <p:nvPicPr>
          <p:cNvPr id="4" name="Picture 3" descr="Diagram&#10;&#10;Description automatically generated">
            <a:extLst>
              <a:ext uri="{FF2B5EF4-FFF2-40B4-BE49-F238E27FC236}">
                <a16:creationId xmlns="" xmlns:a16="http://schemas.microsoft.com/office/drawing/2014/main" id="{7C7AADC2-D94C-425B-94EE-1AEED94FD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72" y="2494832"/>
            <a:ext cx="4705697" cy="3012924"/>
          </a:xfrm>
          <a:prstGeom prst="rect">
            <a:avLst/>
          </a:prstGeom>
        </p:spPr>
      </p:pic>
      <p:pic>
        <p:nvPicPr>
          <p:cNvPr id="5" name="Picture 4">
            <a:extLst>
              <a:ext uri="{FF2B5EF4-FFF2-40B4-BE49-F238E27FC236}">
                <a16:creationId xmlns="" xmlns:a16="http://schemas.microsoft.com/office/drawing/2014/main" id="{2D271D9E-D308-574A-9E48-8AFF52802607}"/>
              </a:ext>
            </a:extLst>
          </p:cNvPr>
          <p:cNvPicPr>
            <a:picLocks noChangeAspect="1"/>
          </p:cNvPicPr>
          <p:nvPr/>
        </p:nvPicPr>
        <p:blipFill>
          <a:blip r:embed="rId4"/>
          <a:stretch>
            <a:fillRect/>
          </a:stretch>
        </p:blipFill>
        <p:spPr>
          <a:xfrm>
            <a:off x="5783049" y="1690688"/>
            <a:ext cx="5785731" cy="4239808"/>
          </a:xfrm>
          <a:prstGeom prst="rect">
            <a:avLst/>
          </a:prstGeom>
        </p:spPr>
      </p:pic>
      <p:sp>
        <p:nvSpPr>
          <p:cNvPr id="6" name="Slide Number Placeholder 5"/>
          <p:cNvSpPr>
            <a:spLocks noGrp="1"/>
          </p:cNvSpPr>
          <p:nvPr>
            <p:ph type="sldNum" sz="quarter" idx="12"/>
          </p:nvPr>
        </p:nvSpPr>
        <p:spPr/>
        <p:txBody>
          <a:bodyPr/>
          <a:lstStyle/>
          <a:p>
            <a:fld id="{C4463AFD-794E-4C5E-8898-B3164E3AF7F4}" type="slidenum">
              <a:rPr lang="en-GB" smtClean="0"/>
              <a:t>34</a:t>
            </a:fld>
            <a:endParaRPr lang="en-GB"/>
          </a:p>
        </p:txBody>
      </p:sp>
    </p:spTree>
    <p:extLst>
      <p:ext uri="{BB962C8B-B14F-4D97-AF65-F5344CB8AC3E}">
        <p14:creationId xmlns:p14="http://schemas.microsoft.com/office/powerpoint/2010/main" val="2971072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AC5CA312-F0E6-0346-B807-F38062CB0F3D}"/>
              </a:ext>
            </a:extLst>
          </p:cNvPr>
          <p:cNvSpPr>
            <a:spLocks noGrp="1"/>
          </p:cNvSpPr>
          <p:nvPr>
            <p:ph type="title"/>
          </p:nvPr>
        </p:nvSpPr>
        <p:spPr>
          <a:xfrm>
            <a:off x="1130672" y="190534"/>
            <a:ext cx="8555587" cy="1188720"/>
          </a:xfrm>
        </p:spPr>
        <p:txBody>
          <a:bodyPr>
            <a:noAutofit/>
          </a:bodyPr>
          <a:lstStyle/>
          <a:p>
            <a:r>
              <a:rPr lang="en-US" b="1" dirty="0">
                <a:latin typeface="Calibri Light" panose="020F0302020204030204" pitchFamily="34" charset="0"/>
                <a:cs typeface="Calibri Light" panose="020F0302020204030204" pitchFamily="34" charset="0"/>
              </a:rPr>
              <a:t>EVOKED AND  INDUCED RESPONSES</a:t>
            </a:r>
          </a:p>
        </p:txBody>
      </p:sp>
      <p:sp>
        <p:nvSpPr>
          <p:cNvPr id="7" name="Content Placeholder 2">
            <a:extLst>
              <a:ext uri="{FF2B5EF4-FFF2-40B4-BE49-F238E27FC236}">
                <a16:creationId xmlns="" xmlns:a16="http://schemas.microsoft.com/office/drawing/2014/main" id="{FE9E0708-77C7-D64F-B775-A42F3DD6E67F}"/>
              </a:ext>
            </a:extLst>
          </p:cNvPr>
          <p:cNvSpPr>
            <a:spLocks noGrp="1"/>
          </p:cNvSpPr>
          <p:nvPr>
            <p:ph idx="1"/>
          </p:nvPr>
        </p:nvSpPr>
        <p:spPr>
          <a:xfrm>
            <a:off x="2236459" y="1543587"/>
            <a:ext cx="7719082" cy="822588"/>
          </a:xfrm>
        </p:spPr>
        <p:txBody>
          <a:bodyPr>
            <a:normAutofit fontScale="77500" lnSpcReduction="20000"/>
          </a:bodyPr>
          <a:lstStyle/>
          <a:p>
            <a:pPr marL="0" indent="0">
              <a:buNone/>
            </a:pPr>
            <a:r>
              <a:rPr lang="en-US" dirty="0">
                <a:latin typeface="Calibri Light" panose="020F0302020204030204" pitchFamily="34" charset="0"/>
                <a:cs typeface="Calibri Light" panose="020F0302020204030204" pitchFamily="34" charset="0"/>
              </a:rPr>
              <a:t>Not all activity is precisely phase-locked to a stimulus</a:t>
            </a:r>
          </a:p>
          <a:p>
            <a:pPr marL="0" indent="0">
              <a:buNone/>
            </a:pPr>
            <a:r>
              <a:rPr lang="en-US" dirty="0">
                <a:latin typeface="Calibri Light" panose="020F0302020204030204" pitchFamily="34" charset="0"/>
                <a:cs typeface="Calibri Light" panose="020F0302020204030204" pitchFamily="34" charset="0"/>
              </a:rPr>
              <a:t>Averaging the voltage traces across trials cancels out such activity</a:t>
            </a:r>
          </a:p>
        </p:txBody>
      </p:sp>
      <p:pic>
        <p:nvPicPr>
          <p:cNvPr id="4" name="Picture 3">
            <a:extLst>
              <a:ext uri="{FF2B5EF4-FFF2-40B4-BE49-F238E27FC236}">
                <a16:creationId xmlns="" xmlns:a16="http://schemas.microsoft.com/office/drawing/2014/main" id="{82C06926-1EC0-9146-98CA-A49EAC7EDB6D}"/>
              </a:ext>
            </a:extLst>
          </p:cNvPr>
          <p:cNvPicPr>
            <a:picLocks noChangeAspect="1"/>
          </p:cNvPicPr>
          <p:nvPr/>
        </p:nvPicPr>
        <p:blipFill>
          <a:blip r:embed="rId3"/>
          <a:stretch>
            <a:fillRect/>
          </a:stretch>
        </p:blipFill>
        <p:spPr>
          <a:xfrm>
            <a:off x="2660149" y="2366175"/>
            <a:ext cx="6493307" cy="3782973"/>
          </a:xfrm>
          <a:prstGeom prst="rect">
            <a:avLst/>
          </a:prstGeom>
        </p:spPr>
      </p:pic>
      <p:sp>
        <p:nvSpPr>
          <p:cNvPr id="6" name="Rectangle 5">
            <a:extLst>
              <a:ext uri="{FF2B5EF4-FFF2-40B4-BE49-F238E27FC236}">
                <a16:creationId xmlns="" xmlns:a16="http://schemas.microsoft.com/office/drawing/2014/main" id="{4BF11B6F-3D28-134B-B89A-0D568700B72D}"/>
              </a:ext>
            </a:extLst>
          </p:cNvPr>
          <p:cNvSpPr/>
          <p:nvPr/>
        </p:nvSpPr>
        <p:spPr>
          <a:xfrm>
            <a:off x="2284272" y="3441637"/>
            <a:ext cx="251368" cy="223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7B07FA98-8A8C-3643-B1A8-66AAC2D635F9}"/>
              </a:ext>
            </a:extLst>
          </p:cNvPr>
          <p:cNvSpPr/>
          <p:nvPr/>
        </p:nvSpPr>
        <p:spPr>
          <a:xfrm>
            <a:off x="2284272" y="5524437"/>
            <a:ext cx="251368" cy="223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4463AFD-794E-4C5E-8898-B3164E3AF7F4}" type="slidenum">
              <a:rPr lang="en-GB" smtClean="0"/>
              <a:t>35</a:t>
            </a:fld>
            <a:endParaRPr lang="en-GB"/>
          </a:p>
        </p:txBody>
      </p:sp>
      <p:sp>
        <p:nvSpPr>
          <p:cNvPr id="5" name="TextBox 4"/>
          <p:cNvSpPr txBox="1"/>
          <p:nvPr/>
        </p:nvSpPr>
        <p:spPr>
          <a:xfrm>
            <a:off x="2796987" y="6310230"/>
            <a:ext cx="2622177" cy="369332"/>
          </a:xfrm>
          <a:prstGeom prst="rect">
            <a:avLst/>
          </a:prstGeom>
          <a:noFill/>
        </p:spPr>
        <p:txBody>
          <a:bodyPr wrap="square" rtlCol="0">
            <a:spAutoFit/>
          </a:bodyPr>
          <a:lstStyle/>
          <a:p>
            <a:r>
              <a:rPr lang="en-GB" dirty="0"/>
              <a:t>Hermann et al 2004</a:t>
            </a:r>
          </a:p>
        </p:txBody>
      </p:sp>
    </p:spTree>
    <p:extLst>
      <p:ext uri="{BB962C8B-B14F-4D97-AF65-F5344CB8AC3E}">
        <p14:creationId xmlns:p14="http://schemas.microsoft.com/office/powerpoint/2010/main" val="429156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pic>
        <p:nvPicPr>
          <p:cNvPr id="5" name="Picture 4">
            <a:extLst>
              <a:ext uri="{FF2B5EF4-FFF2-40B4-BE49-F238E27FC236}">
                <a16:creationId xmlns="" xmlns:a16="http://schemas.microsoft.com/office/drawing/2014/main" id="{94C56683-71C2-4964-87BE-B854E2D501E5}"/>
              </a:ext>
            </a:extLst>
          </p:cNvPr>
          <p:cNvPicPr>
            <a:picLocks noChangeAspect="1"/>
          </p:cNvPicPr>
          <p:nvPr/>
        </p:nvPicPr>
        <p:blipFill>
          <a:blip r:embed="rId4"/>
          <a:stretch>
            <a:fillRect/>
          </a:stretch>
        </p:blipFill>
        <p:spPr>
          <a:xfrm>
            <a:off x="838200" y="2002878"/>
            <a:ext cx="3437545" cy="3914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 xmlns:a16="http://schemas.microsoft.com/office/drawing/2014/main" id="{CD49A57A-80EA-48DD-AA66-0A5D29F7B379}"/>
              </a:ext>
            </a:extLst>
          </p:cNvPr>
          <p:cNvSpPr txBox="1"/>
          <p:nvPr/>
        </p:nvSpPr>
        <p:spPr>
          <a:xfrm>
            <a:off x="708353" y="5987018"/>
            <a:ext cx="2471057" cy="369332"/>
          </a:xfrm>
          <a:prstGeom prst="rect">
            <a:avLst/>
          </a:prstGeom>
          <a:noFill/>
        </p:spPr>
        <p:txBody>
          <a:bodyPr wrap="square" rtlCol="0">
            <a:spAutoFit/>
          </a:bodyPr>
          <a:lstStyle/>
          <a:p>
            <a:r>
              <a:rPr lang="en-US" dirty="0"/>
              <a:t>Bastos et al., 2016</a:t>
            </a:r>
          </a:p>
        </p:txBody>
      </p:sp>
      <p:sp>
        <p:nvSpPr>
          <p:cNvPr id="9" name="Title 1">
            <a:extLst>
              <a:ext uri="{FF2B5EF4-FFF2-40B4-BE49-F238E27FC236}">
                <a16:creationId xmlns="" xmlns:a16="http://schemas.microsoft.com/office/drawing/2014/main" id="{AE761DED-A35B-475A-A524-01E524031219}"/>
              </a:ext>
            </a:extLst>
          </p:cNvPr>
          <p:cNvSpPr>
            <a:spLocks noGrp="1"/>
          </p:cNvSpPr>
          <p:nvPr>
            <p:ph type="title"/>
          </p:nvPr>
        </p:nvSpPr>
        <p:spPr>
          <a:xfrm>
            <a:off x="708353" y="202653"/>
            <a:ext cx="10515600" cy="1325563"/>
          </a:xfrm>
        </p:spPr>
        <p:txBody>
          <a:bodyPr/>
          <a:lstStyle/>
          <a:p>
            <a:r>
              <a:rPr lang="en-GB" b="1" dirty="0"/>
              <a:t>FUNCTIONAL CONNECTIVITY IN M/EEG</a:t>
            </a:r>
          </a:p>
        </p:txBody>
      </p:sp>
      <p:sp>
        <p:nvSpPr>
          <p:cNvPr id="2" name="Slide Number Placeholder 1"/>
          <p:cNvSpPr>
            <a:spLocks noGrp="1"/>
          </p:cNvSpPr>
          <p:nvPr>
            <p:ph type="sldNum" sz="quarter" idx="12"/>
          </p:nvPr>
        </p:nvSpPr>
        <p:spPr/>
        <p:txBody>
          <a:bodyPr/>
          <a:lstStyle/>
          <a:p>
            <a:fld id="{C4463AFD-794E-4C5E-8898-B3164E3AF7F4}" type="slidenum">
              <a:rPr lang="en-GB" smtClean="0"/>
              <a:t>36</a:t>
            </a:fld>
            <a:endParaRPr lang="en-GB"/>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308" y="3192068"/>
            <a:ext cx="5763491" cy="2979616"/>
          </a:xfrm>
          <a:prstGeom prst="rect">
            <a:avLst/>
          </a:prstGeom>
        </p:spPr>
      </p:pic>
      <p:sp>
        <p:nvSpPr>
          <p:cNvPr id="11" name="TextBox 10">
            <a:extLst>
              <a:ext uri="{FF2B5EF4-FFF2-40B4-BE49-F238E27FC236}">
                <a16:creationId xmlns="" xmlns:a16="http://schemas.microsoft.com/office/drawing/2014/main" id="{CD49A57A-80EA-48DD-AA66-0A5D29F7B379}"/>
              </a:ext>
            </a:extLst>
          </p:cNvPr>
          <p:cNvSpPr txBox="1"/>
          <p:nvPr/>
        </p:nvSpPr>
        <p:spPr>
          <a:xfrm>
            <a:off x="5794260" y="2503084"/>
            <a:ext cx="2471057" cy="369332"/>
          </a:xfrm>
          <a:prstGeom prst="rect">
            <a:avLst/>
          </a:prstGeom>
          <a:noFill/>
        </p:spPr>
        <p:txBody>
          <a:bodyPr wrap="square" rtlCol="0">
            <a:spAutoFit/>
          </a:bodyPr>
          <a:lstStyle/>
          <a:p>
            <a:r>
              <a:rPr lang="en-US" dirty="0"/>
              <a:t>West et al., 2020</a:t>
            </a:r>
          </a:p>
        </p:txBody>
      </p:sp>
    </p:spTree>
    <p:extLst>
      <p:ext uri="{BB962C8B-B14F-4D97-AF65-F5344CB8AC3E}">
        <p14:creationId xmlns:p14="http://schemas.microsoft.com/office/powerpoint/2010/main" val="240708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572386" y="110320"/>
            <a:ext cx="10515600" cy="1325563"/>
          </a:xfrm>
        </p:spPr>
        <p:txBody>
          <a:bodyPr/>
          <a:lstStyle/>
          <a:p>
            <a:r>
              <a:rPr lang="en-GB" b="1" dirty="0"/>
              <a:t>EFFECTIVE CONNECTIVITY IN M/EEG</a:t>
            </a:r>
          </a:p>
        </p:txBody>
      </p:sp>
      <p:sp>
        <p:nvSpPr>
          <p:cNvPr id="3" name="Content Placeholder 2"/>
          <p:cNvSpPr>
            <a:spLocks noGrp="1"/>
          </p:cNvSpPr>
          <p:nvPr>
            <p:ph idx="1"/>
          </p:nvPr>
        </p:nvSpPr>
        <p:spPr/>
        <p:txBody>
          <a:bodyPr/>
          <a:lstStyle/>
          <a:p>
            <a:pPr marL="0" indent="0">
              <a:buNone/>
            </a:pPr>
            <a:r>
              <a:rPr lang="en-GB" dirty="0"/>
              <a:t>A generative mechanism to explain how the observed data features are caused</a:t>
            </a:r>
          </a:p>
        </p:txBody>
      </p:sp>
      <p:sp>
        <p:nvSpPr>
          <p:cNvPr id="4" name="Slide Number Placeholder 3"/>
          <p:cNvSpPr>
            <a:spLocks noGrp="1"/>
          </p:cNvSpPr>
          <p:nvPr>
            <p:ph type="sldNum" sz="quarter" idx="12"/>
          </p:nvPr>
        </p:nvSpPr>
        <p:spPr/>
        <p:txBody>
          <a:bodyPr/>
          <a:lstStyle/>
          <a:p>
            <a:fld id="{E2BA2B71-6B3D-46FB-A413-480E971F6E78}" type="slidenum">
              <a:rPr lang="en-GB" smtClean="0"/>
              <a:t>37</a:t>
            </a:fld>
            <a:endParaRPr lang="en-GB"/>
          </a:p>
        </p:txBody>
      </p:sp>
      <p:sp>
        <p:nvSpPr>
          <p:cNvPr id="17" name="Left-right Arrow 19">
            <a:extLst>
              <a:ext uri="{FF2B5EF4-FFF2-40B4-BE49-F238E27FC236}">
                <a16:creationId xmlns="" xmlns:a16="http://schemas.microsoft.com/office/drawing/2014/main" id="{A27BC2C7-0AC6-F24F-8CB2-6DC47F4A7B5A}"/>
              </a:ext>
            </a:extLst>
          </p:cNvPr>
          <p:cNvSpPr/>
          <p:nvPr/>
        </p:nvSpPr>
        <p:spPr>
          <a:xfrm>
            <a:off x="3549788" y="4256641"/>
            <a:ext cx="1024963" cy="435640"/>
          </a:xfrm>
          <a:prstGeom prst="leftRightArrow">
            <a:avLst/>
          </a:prstGeom>
          <a:solidFill>
            <a:schemeClr val="accent2">
              <a:lumMod val="20000"/>
              <a:lumOff val="80000"/>
            </a:schemeClr>
          </a:solidFill>
          <a:ln w="2222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8" name="Rectangle 17">
            <a:extLst>
              <a:ext uri="{FF2B5EF4-FFF2-40B4-BE49-F238E27FC236}">
                <a16:creationId xmlns="" xmlns:a16="http://schemas.microsoft.com/office/drawing/2014/main" id="{29F6CE33-4085-3146-B441-336DEB2A2746}"/>
              </a:ext>
            </a:extLst>
          </p:cNvPr>
          <p:cNvSpPr/>
          <p:nvPr/>
        </p:nvSpPr>
        <p:spPr>
          <a:xfrm>
            <a:off x="3733131" y="3545190"/>
            <a:ext cx="574196" cy="769441"/>
          </a:xfrm>
          <a:prstGeom prst="rect">
            <a:avLst/>
          </a:prstGeom>
        </p:spPr>
        <p:txBody>
          <a:bodyPr wrap="none">
            <a:spAutoFit/>
          </a:bodyPr>
          <a:lstStyle/>
          <a:p>
            <a:r>
              <a:rPr lang="en-GB" altLang="en-US" sz="4400" b="1" kern="0" dirty="0">
                <a:latin typeface="Calibri" charset="0"/>
              </a:rPr>
              <a:t> ?</a:t>
            </a:r>
            <a:endParaRPr lang="en-US" sz="4400" b="1" dirty="0"/>
          </a:p>
        </p:txBody>
      </p:sp>
      <p:grpSp>
        <p:nvGrpSpPr>
          <p:cNvPr id="19" name="Group 18">
            <a:extLst>
              <a:ext uri="{FF2B5EF4-FFF2-40B4-BE49-F238E27FC236}">
                <a16:creationId xmlns="" xmlns:a16="http://schemas.microsoft.com/office/drawing/2014/main" id="{9A419D56-2DC2-AB4C-84AD-78033D718B5D}"/>
              </a:ext>
            </a:extLst>
          </p:cNvPr>
          <p:cNvGrpSpPr/>
          <p:nvPr/>
        </p:nvGrpSpPr>
        <p:grpSpPr>
          <a:xfrm>
            <a:off x="518322" y="3228344"/>
            <a:ext cx="2678937" cy="2568258"/>
            <a:chOff x="388557" y="2298927"/>
            <a:chExt cx="3189611" cy="3390485"/>
          </a:xfrm>
        </p:grpSpPr>
        <p:pic>
          <p:nvPicPr>
            <p:cNvPr id="20" name="Picture 6" descr="C:\Documents and Settings\gflandin\My Documents\spm8\man\multimodal\figures\eeg_recon.png">
              <a:extLst>
                <a:ext uri="{FF2B5EF4-FFF2-40B4-BE49-F238E27FC236}">
                  <a16:creationId xmlns="" xmlns:a16="http://schemas.microsoft.com/office/drawing/2014/main" id="{B316C073-2953-E24E-B8F5-7E1648EE50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76" t="728" r="880" b="54828"/>
            <a:stretch/>
          </p:blipFill>
          <p:spPr bwMode="auto">
            <a:xfrm>
              <a:off x="1968148" y="4537412"/>
              <a:ext cx="1389303"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11A6ABDB-5FC7-994A-8921-AEF566CE14E8}"/>
                </a:ext>
              </a:extLst>
            </p:cNvPr>
            <p:cNvPicPr>
              <a:picLocks noChangeAspect="1"/>
            </p:cNvPicPr>
            <p:nvPr/>
          </p:nvPicPr>
          <p:blipFill>
            <a:blip r:embed="rId5"/>
            <a:stretch>
              <a:fillRect/>
            </a:stretch>
          </p:blipFill>
          <p:spPr>
            <a:xfrm>
              <a:off x="388557" y="4468654"/>
              <a:ext cx="1341257" cy="1152000"/>
            </a:xfrm>
            <a:prstGeom prst="rect">
              <a:avLst/>
            </a:prstGeom>
            <a:ln>
              <a:solidFill>
                <a:schemeClr val="tx1"/>
              </a:solidFill>
            </a:ln>
          </p:spPr>
        </p:pic>
        <p:pic>
          <p:nvPicPr>
            <p:cNvPr id="22" name="Afbeelding 21" descr="F1.large.jpg">
              <a:extLst>
                <a:ext uri="{FF2B5EF4-FFF2-40B4-BE49-F238E27FC236}">
                  <a16:creationId xmlns="" xmlns:a16="http://schemas.microsoft.com/office/drawing/2014/main" id="{950087F9-5458-A545-A0FA-31CC4B5CB830}"/>
                </a:ext>
              </a:extLst>
            </p:cNvPr>
            <p:cNvPicPr>
              <a:picLocks noChangeAspect="1"/>
            </p:cNvPicPr>
            <p:nvPr/>
          </p:nvPicPr>
          <p:blipFill>
            <a:blip r:embed="rId6" cstate="print">
              <a:extLst>
                <a:ext uri="{28A0092B-C50C-407E-A947-70E740481C1C}">
                  <a14:useLocalDpi xmlns:a14="http://schemas.microsoft.com/office/drawing/2010/main" val="0"/>
                </a:ext>
              </a:extLst>
            </a:blip>
            <a:srcRect t="3648" r="48425" b="47102"/>
            <a:stretch>
              <a:fillRect/>
            </a:stretch>
          </p:blipFill>
          <p:spPr bwMode="auto">
            <a:xfrm>
              <a:off x="516214" y="2310766"/>
              <a:ext cx="1731962" cy="120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 xmlns:a16="http://schemas.microsoft.com/office/drawing/2014/main" id="{A2ABCA4F-A4CB-AB4A-98C6-0917EE2CAEA9}"/>
                </a:ext>
              </a:extLst>
            </p:cNvPr>
            <p:cNvPicPr>
              <a:picLocks noChangeAspect="1"/>
            </p:cNvPicPr>
            <p:nvPr/>
          </p:nvPicPr>
          <p:blipFill>
            <a:blip r:embed="rId7"/>
            <a:stretch>
              <a:fillRect/>
            </a:stretch>
          </p:blipFill>
          <p:spPr>
            <a:xfrm>
              <a:off x="2553205" y="2298927"/>
              <a:ext cx="1024963" cy="2169727"/>
            </a:xfrm>
            <a:prstGeom prst="rect">
              <a:avLst/>
            </a:prstGeom>
            <a:ln>
              <a:solidFill>
                <a:schemeClr val="tx1"/>
              </a:solidFill>
            </a:ln>
          </p:spPr>
        </p:pic>
        <p:pic>
          <p:nvPicPr>
            <p:cNvPr id="24" name="Picture 23">
              <a:extLst>
                <a:ext uri="{FF2B5EF4-FFF2-40B4-BE49-F238E27FC236}">
                  <a16:creationId xmlns="" xmlns:a16="http://schemas.microsoft.com/office/drawing/2014/main" id="{FA6DE0A7-C771-6D4C-A124-B1F602F5A9B1}"/>
                </a:ext>
              </a:extLst>
            </p:cNvPr>
            <p:cNvPicPr>
              <a:picLocks noChangeAspect="1"/>
            </p:cNvPicPr>
            <p:nvPr/>
          </p:nvPicPr>
          <p:blipFill>
            <a:blip r:embed="rId8"/>
            <a:stretch>
              <a:fillRect/>
            </a:stretch>
          </p:blipFill>
          <p:spPr>
            <a:xfrm>
              <a:off x="995544" y="3481356"/>
              <a:ext cx="1468540" cy="1152000"/>
            </a:xfrm>
            <a:prstGeom prst="rect">
              <a:avLst/>
            </a:prstGeom>
            <a:ln>
              <a:solidFill>
                <a:schemeClr val="tx1"/>
              </a:solidFill>
            </a:ln>
          </p:spPr>
        </p:pic>
      </p:gr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3085" y="2646963"/>
            <a:ext cx="2008103" cy="3776757"/>
          </a:xfrm>
          <a:prstGeom prst="rect">
            <a:avLst/>
          </a:prstGeom>
        </p:spPr>
      </p:pic>
      <p:grpSp>
        <p:nvGrpSpPr>
          <p:cNvPr id="26" name="Group 25"/>
          <p:cNvGrpSpPr>
            <a:grpSpLocks/>
          </p:cNvGrpSpPr>
          <p:nvPr/>
        </p:nvGrpSpPr>
        <p:grpSpPr bwMode="auto">
          <a:xfrm>
            <a:off x="4787411" y="2738843"/>
            <a:ext cx="2933062" cy="2683761"/>
            <a:chOff x="179388" y="735013"/>
            <a:chExt cx="2663825" cy="2816225"/>
          </a:xfrm>
        </p:grpSpPr>
        <p:grpSp>
          <p:nvGrpSpPr>
            <p:cNvPr id="27" name="Group 32"/>
            <p:cNvGrpSpPr>
              <a:grpSpLocks/>
            </p:cNvGrpSpPr>
            <p:nvPr/>
          </p:nvGrpSpPr>
          <p:grpSpPr bwMode="auto">
            <a:xfrm>
              <a:off x="179388" y="2060575"/>
              <a:ext cx="1601787" cy="1490663"/>
              <a:chOff x="48" y="1968"/>
              <a:chExt cx="1392" cy="1237"/>
            </a:xfrm>
          </p:grpSpPr>
          <p:pic>
            <p:nvPicPr>
              <p:cNvPr id="32" name="Picture 33" descr="cervo&amp;lobes"/>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5469"/>
              <a:stretch>
                <a:fillRect/>
              </a:stretch>
            </p:blipFill>
            <p:spPr bwMode="auto">
              <a:xfrm>
                <a:off x="48" y="1968"/>
                <a:ext cx="1392"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4"/>
              <p:cNvSpPr>
                <a:spLocks noChangeArrowheads="1"/>
              </p:cNvSpPr>
              <p:nvPr/>
            </p:nvSpPr>
            <p:spPr bwMode="auto">
              <a:xfrm>
                <a:off x="1200" y="2544"/>
                <a:ext cx="192" cy="192"/>
              </a:xfrm>
              <a:prstGeom prst="ellipse">
                <a:avLst/>
              </a:prstGeom>
              <a:solidFill>
                <a:schemeClr val="bg1">
                  <a:alpha val="41176"/>
                </a:schemeClr>
              </a:solidFill>
              <a:ln w="12700">
                <a:solidFill>
                  <a:schemeClr val="accent2"/>
                </a:solidFill>
                <a:round/>
                <a:headEnd/>
                <a:tailEnd type="none" w="lg" len="lg"/>
              </a:ln>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en-US" sz="1800"/>
              </a:p>
            </p:txBody>
          </p:sp>
          <p:sp>
            <p:nvSpPr>
              <p:cNvPr id="34" name="Oval 35"/>
              <p:cNvSpPr>
                <a:spLocks noChangeArrowheads="1"/>
              </p:cNvSpPr>
              <p:nvPr/>
            </p:nvSpPr>
            <p:spPr bwMode="auto">
              <a:xfrm>
                <a:off x="192" y="2400"/>
                <a:ext cx="192" cy="192"/>
              </a:xfrm>
              <a:prstGeom prst="ellipse">
                <a:avLst/>
              </a:prstGeom>
              <a:solidFill>
                <a:schemeClr val="bg1">
                  <a:alpha val="41176"/>
                </a:schemeClr>
              </a:solidFill>
              <a:ln w="12700">
                <a:solidFill>
                  <a:schemeClr val="accent2"/>
                </a:solidFill>
                <a:round/>
                <a:headEnd/>
                <a:tailEnd type="none" w="lg" len="lg"/>
              </a:ln>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en-US" sz="1800"/>
              </a:p>
            </p:txBody>
          </p:sp>
          <p:sp>
            <p:nvSpPr>
              <p:cNvPr id="35" name="Oval 36"/>
              <p:cNvSpPr>
                <a:spLocks noChangeArrowheads="1"/>
              </p:cNvSpPr>
              <p:nvPr/>
            </p:nvSpPr>
            <p:spPr bwMode="auto">
              <a:xfrm>
                <a:off x="576" y="2592"/>
                <a:ext cx="192" cy="192"/>
              </a:xfrm>
              <a:prstGeom prst="ellipse">
                <a:avLst/>
              </a:prstGeom>
              <a:solidFill>
                <a:schemeClr val="bg1">
                  <a:alpha val="41176"/>
                </a:schemeClr>
              </a:solidFill>
              <a:ln w="12700">
                <a:solidFill>
                  <a:schemeClr val="accent2"/>
                </a:solidFill>
                <a:round/>
                <a:headEnd/>
                <a:tailEnd type="none" w="lg" len="lg"/>
              </a:ln>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en-US" sz="1800"/>
              </a:p>
            </p:txBody>
          </p:sp>
          <p:sp>
            <p:nvSpPr>
              <p:cNvPr id="36" name="Oval 37"/>
              <p:cNvSpPr>
                <a:spLocks noChangeArrowheads="1"/>
              </p:cNvSpPr>
              <p:nvPr/>
            </p:nvSpPr>
            <p:spPr bwMode="auto">
              <a:xfrm>
                <a:off x="912" y="2160"/>
                <a:ext cx="192" cy="192"/>
              </a:xfrm>
              <a:prstGeom prst="ellipse">
                <a:avLst/>
              </a:prstGeom>
              <a:solidFill>
                <a:schemeClr val="bg1">
                  <a:alpha val="41176"/>
                </a:schemeClr>
              </a:solidFill>
              <a:ln w="12700">
                <a:solidFill>
                  <a:schemeClr val="accent2"/>
                </a:solidFill>
                <a:round/>
                <a:headEnd/>
                <a:tailEnd type="none" w="lg" len="lg"/>
              </a:ln>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en-US" sz="1800"/>
              </a:p>
            </p:txBody>
          </p:sp>
          <p:cxnSp>
            <p:nvCxnSpPr>
              <p:cNvPr id="37" name="AutoShape 38"/>
              <p:cNvCxnSpPr>
                <a:cxnSpLocks noChangeShapeType="1"/>
              </p:cNvCxnSpPr>
              <p:nvPr/>
            </p:nvCxnSpPr>
            <p:spPr bwMode="auto">
              <a:xfrm rot="5400000">
                <a:off x="960" y="2488"/>
                <a:ext cx="48" cy="488"/>
              </a:xfrm>
              <a:prstGeom prst="curvedConnector3">
                <a:avLst>
                  <a:gd name="adj1" fmla="val 370833"/>
                </a:avLst>
              </a:prstGeom>
              <a:noFill/>
              <a:ln w="127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38" name="AutoShape 39"/>
              <p:cNvCxnSpPr>
                <a:cxnSpLocks noChangeShapeType="1"/>
              </p:cNvCxnSpPr>
              <p:nvPr/>
            </p:nvCxnSpPr>
            <p:spPr bwMode="auto">
              <a:xfrm rot="5400000" flipH="1">
                <a:off x="1056" y="2304"/>
                <a:ext cx="288" cy="192"/>
              </a:xfrm>
              <a:prstGeom prst="curvedConnector2">
                <a:avLst/>
              </a:prstGeom>
              <a:noFill/>
              <a:ln w="127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39" name="AutoShape 40"/>
              <p:cNvCxnSpPr>
                <a:cxnSpLocks noChangeShapeType="1"/>
              </p:cNvCxnSpPr>
              <p:nvPr/>
            </p:nvCxnSpPr>
            <p:spPr bwMode="auto">
              <a:xfrm rot="-5400000" flipH="1" flipV="1">
                <a:off x="508" y="1968"/>
                <a:ext cx="212" cy="652"/>
              </a:xfrm>
              <a:prstGeom prst="curvedConnector3">
                <a:avLst>
                  <a:gd name="adj1" fmla="val -41042"/>
                </a:avLst>
              </a:prstGeom>
              <a:noFill/>
              <a:ln w="127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40" name="AutoShape 41"/>
              <p:cNvCxnSpPr>
                <a:cxnSpLocks noChangeShapeType="1"/>
              </p:cNvCxnSpPr>
              <p:nvPr/>
            </p:nvCxnSpPr>
            <p:spPr bwMode="auto">
              <a:xfrm rot="-5400000">
                <a:off x="960" y="2352"/>
                <a:ext cx="48" cy="488"/>
              </a:xfrm>
              <a:prstGeom prst="curvedConnector3">
                <a:avLst>
                  <a:gd name="adj1" fmla="val 360417"/>
                </a:avLst>
              </a:prstGeom>
              <a:noFill/>
              <a:ln w="127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41" name="AutoShape 42"/>
              <p:cNvCxnSpPr>
                <a:cxnSpLocks noChangeShapeType="1"/>
              </p:cNvCxnSpPr>
              <p:nvPr/>
            </p:nvCxnSpPr>
            <p:spPr bwMode="auto">
              <a:xfrm flipV="1">
                <a:off x="384" y="2324"/>
                <a:ext cx="556" cy="172"/>
              </a:xfrm>
              <a:prstGeom prst="curvedConnector2">
                <a:avLst/>
              </a:prstGeom>
              <a:noFill/>
              <a:ln w="12700">
                <a:solidFill>
                  <a:schemeClr val="accent2"/>
                </a:solidFill>
                <a:round/>
                <a:headEnd/>
                <a:tailEnd type="triangle" w="lg" len="lg"/>
              </a:ln>
              <a:extLst>
                <a:ext uri="{909E8E84-426E-40DD-AFC4-6F175D3DCCD1}">
                  <a14:hiddenFill xmlns:a14="http://schemas.microsoft.com/office/drawing/2010/main">
                    <a:noFill/>
                  </a14:hiddenFill>
                </a:ext>
              </a:extLst>
            </p:spPr>
          </p:cxnSp>
        </p:grpSp>
        <p:grpSp>
          <p:nvGrpSpPr>
            <p:cNvPr id="28" name="Group 43"/>
            <p:cNvGrpSpPr>
              <a:grpSpLocks/>
            </p:cNvGrpSpPr>
            <p:nvPr/>
          </p:nvGrpSpPr>
          <p:grpSpPr bwMode="auto">
            <a:xfrm>
              <a:off x="1563688" y="735013"/>
              <a:ext cx="1279525" cy="1325562"/>
              <a:chOff x="1192" y="912"/>
              <a:chExt cx="1113" cy="1100"/>
            </a:xfrm>
          </p:grpSpPr>
          <p:pic>
            <p:nvPicPr>
              <p:cNvPr id="30" name="Picture 44" descr="zoo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2" y="912"/>
                <a:ext cx="1112" cy="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45"/>
              <p:cNvSpPr>
                <a:spLocks noChangeAspect="1" noChangeArrowheads="1"/>
              </p:cNvSpPr>
              <p:nvPr/>
            </p:nvSpPr>
            <p:spPr bwMode="auto">
              <a:xfrm>
                <a:off x="1192" y="942"/>
                <a:ext cx="1113" cy="1061"/>
              </a:xfrm>
              <a:prstGeom prst="ellipse">
                <a:avLst/>
              </a:prstGeom>
              <a:noFill/>
              <a:ln w="12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en-US" sz="1800"/>
              </a:p>
            </p:txBody>
          </p:sp>
        </p:grpSp>
        <p:sp>
          <p:nvSpPr>
            <p:cNvPr id="29" name="Line 58"/>
            <p:cNvSpPr>
              <a:spLocks noChangeAspect="1" noChangeShapeType="1"/>
            </p:cNvSpPr>
            <p:nvPr/>
          </p:nvSpPr>
          <p:spPr bwMode="auto">
            <a:xfrm flipH="1">
              <a:off x="1531938" y="1916113"/>
              <a:ext cx="274637" cy="392112"/>
            </a:xfrm>
            <a:prstGeom prst="line">
              <a:avLst/>
            </a:prstGeom>
            <a:noFill/>
            <a:ln w="127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45" name="Straight Arrow Connector 44"/>
          <p:cNvCxnSpPr/>
          <p:nvPr/>
        </p:nvCxnSpPr>
        <p:spPr>
          <a:xfrm>
            <a:off x="7368363" y="3545190"/>
            <a:ext cx="1031358" cy="5788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37204" y="6148555"/>
            <a:ext cx="3037738" cy="369332"/>
          </a:xfrm>
          <a:prstGeom prst="rect">
            <a:avLst/>
          </a:prstGeom>
          <a:noFill/>
        </p:spPr>
        <p:txBody>
          <a:bodyPr wrap="square" rtlCol="0">
            <a:spAutoFit/>
          </a:bodyPr>
          <a:lstStyle/>
          <a:p>
            <a:r>
              <a:rPr lang="en-GB" dirty="0"/>
              <a:t>Van </a:t>
            </a:r>
            <a:r>
              <a:rPr lang="en-GB" dirty="0" err="1"/>
              <a:t>Wijk</a:t>
            </a:r>
            <a:r>
              <a:rPr lang="en-GB" dirty="0"/>
              <a:t> et al., 2018</a:t>
            </a:r>
          </a:p>
        </p:txBody>
      </p:sp>
    </p:spTree>
    <p:extLst>
      <p:ext uri="{BB962C8B-B14F-4D97-AF65-F5344CB8AC3E}">
        <p14:creationId xmlns:p14="http://schemas.microsoft.com/office/powerpoint/2010/main" val="4132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444795" y="119475"/>
            <a:ext cx="10515600" cy="1325563"/>
          </a:xfrm>
        </p:spPr>
        <p:txBody>
          <a:bodyPr/>
          <a:lstStyle/>
          <a:p>
            <a:r>
              <a:rPr lang="en-GB" b="1" dirty="0"/>
              <a:t>CAVEATS OF M/EEG CONNECTIVITY ANALYSIS</a:t>
            </a:r>
          </a:p>
        </p:txBody>
      </p:sp>
      <p:sp>
        <p:nvSpPr>
          <p:cNvPr id="3" name="Content Placeholder 2"/>
          <p:cNvSpPr>
            <a:spLocks noGrp="1"/>
          </p:cNvSpPr>
          <p:nvPr>
            <p:ph idx="1"/>
          </p:nvPr>
        </p:nvSpPr>
        <p:spPr>
          <a:xfrm>
            <a:off x="838200" y="1825625"/>
            <a:ext cx="6200553" cy="4351338"/>
          </a:xfrm>
        </p:spPr>
        <p:txBody>
          <a:bodyPr/>
          <a:lstStyle/>
          <a:p>
            <a:pPr marL="0" indent="0">
              <a:buNone/>
            </a:pPr>
            <a:r>
              <a:rPr lang="en-GB" dirty="0"/>
              <a:t>Volume conduction (field spread)</a:t>
            </a:r>
          </a:p>
          <a:p>
            <a:pPr marL="0" indent="0">
              <a:buNone/>
            </a:pPr>
            <a:r>
              <a:rPr lang="en-GB" dirty="0"/>
              <a:t>Some possible solutions:</a:t>
            </a:r>
          </a:p>
          <a:p>
            <a:pPr>
              <a:buFontTx/>
              <a:buChar char="-"/>
            </a:pPr>
            <a:r>
              <a:rPr lang="en-GB" dirty="0"/>
              <a:t>Preferring MEG over EEG.</a:t>
            </a:r>
          </a:p>
          <a:p>
            <a:pPr>
              <a:buFontTx/>
              <a:buChar char="-"/>
            </a:pPr>
            <a:r>
              <a:rPr lang="en-GB" dirty="0"/>
              <a:t>Using methods that improve the spatial precision (source distribution or other methods).</a:t>
            </a:r>
          </a:p>
          <a:p>
            <a:pPr>
              <a:buFontTx/>
              <a:buChar char="-"/>
            </a:pPr>
            <a:r>
              <a:rPr lang="en-GB" dirty="0"/>
              <a:t>Using connectivity methods that are capable of dealing with spurious connectivity due to volume conduction.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906" y="1435882"/>
            <a:ext cx="3927954" cy="5422117"/>
          </a:xfrm>
          <a:prstGeom prst="rect">
            <a:avLst/>
          </a:prstGeom>
        </p:spPr>
      </p:pic>
      <p:sp>
        <p:nvSpPr>
          <p:cNvPr id="5" name="TextBox 4"/>
          <p:cNvSpPr txBox="1"/>
          <p:nvPr/>
        </p:nvSpPr>
        <p:spPr>
          <a:xfrm>
            <a:off x="4561367" y="6176963"/>
            <a:ext cx="3072810" cy="369332"/>
          </a:xfrm>
          <a:prstGeom prst="rect">
            <a:avLst/>
          </a:prstGeom>
          <a:noFill/>
        </p:spPr>
        <p:txBody>
          <a:bodyPr wrap="square" rtlCol="0">
            <a:spAutoFit/>
          </a:bodyPr>
          <a:lstStyle/>
          <a:p>
            <a:r>
              <a:rPr lang="en-GB" dirty="0"/>
              <a:t>Van </a:t>
            </a:r>
            <a:r>
              <a:rPr lang="en-GB" dirty="0" err="1"/>
              <a:t>Vliet</a:t>
            </a:r>
            <a:r>
              <a:rPr lang="en-GB" dirty="0"/>
              <a:t> et al 2015</a:t>
            </a:r>
          </a:p>
        </p:txBody>
      </p:sp>
      <p:sp>
        <p:nvSpPr>
          <p:cNvPr id="6" name="Slide Number Placeholder 5"/>
          <p:cNvSpPr>
            <a:spLocks noGrp="1"/>
          </p:cNvSpPr>
          <p:nvPr>
            <p:ph type="sldNum" sz="quarter" idx="12"/>
          </p:nvPr>
        </p:nvSpPr>
        <p:spPr/>
        <p:txBody>
          <a:bodyPr/>
          <a:lstStyle/>
          <a:p>
            <a:fld id="{E2BA2B71-6B3D-46FB-A413-480E971F6E78}" type="slidenum">
              <a:rPr lang="en-GB" smtClean="0"/>
              <a:t>38</a:t>
            </a:fld>
            <a:endParaRPr lang="en-GB"/>
          </a:p>
        </p:txBody>
      </p:sp>
    </p:spTree>
    <p:extLst>
      <p:ext uri="{BB962C8B-B14F-4D97-AF65-F5344CB8AC3E}">
        <p14:creationId xmlns:p14="http://schemas.microsoft.com/office/powerpoint/2010/main" val="3000459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1167B83C-08C9-44D1-A42D-E165A93CEC02}"/>
              </a:ext>
            </a:extLst>
          </p:cNvPr>
          <p:cNvSpPr>
            <a:spLocks noGrp="1"/>
          </p:cNvSpPr>
          <p:nvPr>
            <p:ph type="title"/>
          </p:nvPr>
        </p:nvSpPr>
        <p:spPr>
          <a:xfrm>
            <a:off x="763772" y="200013"/>
            <a:ext cx="10515600" cy="1325563"/>
          </a:xfrm>
        </p:spPr>
        <p:txBody>
          <a:bodyPr/>
          <a:lstStyle/>
          <a:p>
            <a:r>
              <a:rPr lang="en-GB" b="1" dirty="0"/>
              <a:t>SOURCE RECONSTRUCTION</a:t>
            </a:r>
          </a:p>
        </p:txBody>
      </p:sp>
      <p:sp>
        <p:nvSpPr>
          <p:cNvPr id="3" name="Content Placeholder 2">
            <a:extLst>
              <a:ext uri="{FF2B5EF4-FFF2-40B4-BE49-F238E27FC236}">
                <a16:creationId xmlns="" xmlns:a16="http://schemas.microsoft.com/office/drawing/2014/main" id="{9A759D2F-2ACF-4A0D-B9E1-79398D39A0F0}"/>
              </a:ext>
            </a:extLst>
          </p:cNvPr>
          <p:cNvSpPr>
            <a:spLocks noGrp="1"/>
          </p:cNvSpPr>
          <p:nvPr>
            <p:ph idx="1"/>
          </p:nvPr>
        </p:nvSpPr>
        <p:spPr/>
        <p:txBody>
          <a:bodyPr>
            <a:normAutofit fontScale="92500" lnSpcReduction="10000"/>
          </a:bodyPr>
          <a:lstStyle/>
          <a:p>
            <a:pPr marL="0" indent="0">
              <a:buNone/>
            </a:pPr>
            <a:r>
              <a:rPr lang="en-GB" dirty="0"/>
              <a:t>Source localization, Source Imaging, is the method devoted to modelling and estimating the configuration of brain sources (their amplitude, orientation of the dipole), given the sensor topography</a:t>
            </a:r>
          </a:p>
          <a:p>
            <a:pPr marL="0" indent="0">
              <a:buNone/>
            </a:pPr>
            <a:endParaRPr lang="en-GB" dirty="0"/>
          </a:p>
          <a:p>
            <a:pPr marL="0" indent="0">
              <a:buNone/>
            </a:pPr>
            <a:r>
              <a:rPr lang="en-GB" dirty="0"/>
              <a:t>This is done by first modelling how we think electrical or magnetic fields spread from their origin to where they are measured (the volume conducting or lead field). This is called Forward modelling</a:t>
            </a:r>
          </a:p>
          <a:p>
            <a:pPr marL="0" indent="0">
              <a:buNone/>
            </a:pPr>
            <a:endParaRPr lang="en-GB" dirty="0"/>
          </a:p>
          <a:p>
            <a:pPr marL="0" indent="0">
              <a:buNone/>
            </a:pPr>
            <a:r>
              <a:rPr lang="en-GB" dirty="0"/>
              <a:t>From there we can now optimise the parameters to fit our specific sensor topography and infer the source from our sensor data. This is called inverse </a:t>
            </a:r>
            <a:r>
              <a:rPr lang="en-GB" dirty="0" err="1"/>
              <a:t>modeling</a:t>
            </a:r>
            <a:endParaRPr lang="en-GB" dirty="0"/>
          </a:p>
        </p:txBody>
      </p:sp>
      <p:sp>
        <p:nvSpPr>
          <p:cNvPr id="4" name="Slide Number Placeholder 3"/>
          <p:cNvSpPr>
            <a:spLocks noGrp="1"/>
          </p:cNvSpPr>
          <p:nvPr>
            <p:ph type="sldNum" sz="quarter" idx="12"/>
          </p:nvPr>
        </p:nvSpPr>
        <p:spPr/>
        <p:txBody>
          <a:bodyPr/>
          <a:lstStyle/>
          <a:p>
            <a:fld id="{C4463AFD-794E-4C5E-8898-B3164E3AF7F4}" type="slidenum">
              <a:rPr lang="en-GB" smtClean="0"/>
              <a:t>39</a:t>
            </a:fld>
            <a:endParaRPr lang="en-GB"/>
          </a:p>
        </p:txBody>
      </p:sp>
    </p:spTree>
    <p:extLst>
      <p:ext uri="{BB962C8B-B14F-4D97-AF65-F5344CB8AC3E}">
        <p14:creationId xmlns:p14="http://schemas.microsoft.com/office/powerpoint/2010/main" val="353746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26380F45-FA0C-403F-B92D-2960C3A2E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8177"/>
          </a:xfrm>
          <a:prstGeom prst="rect">
            <a:avLst/>
          </a:prstGeom>
          <a:solidFill>
            <a:schemeClr val="bg1"/>
          </a:solidFill>
        </p:spPr>
      </p:pic>
      <p:pic>
        <p:nvPicPr>
          <p:cNvPr id="4" name="Picture 3"/>
          <p:cNvPicPr>
            <a:picLocks noChangeAspect="1"/>
          </p:cNvPicPr>
          <p:nvPr/>
        </p:nvPicPr>
        <p:blipFill>
          <a:blip r:embed="rId3"/>
          <a:stretch>
            <a:fillRect/>
          </a:stretch>
        </p:blipFill>
        <p:spPr>
          <a:xfrm>
            <a:off x="838199" y="132396"/>
            <a:ext cx="6106223" cy="6725604"/>
          </a:xfrm>
          <a:prstGeom prst="rect">
            <a:avLst/>
          </a:prstGeom>
        </p:spPr>
      </p:pic>
      <p:sp>
        <p:nvSpPr>
          <p:cNvPr id="5" name="TextBox 4"/>
          <p:cNvSpPr txBox="1"/>
          <p:nvPr/>
        </p:nvSpPr>
        <p:spPr>
          <a:xfrm>
            <a:off x="7331529" y="6176963"/>
            <a:ext cx="2163536" cy="369332"/>
          </a:xfrm>
          <a:prstGeom prst="rect">
            <a:avLst/>
          </a:prstGeom>
          <a:noFill/>
        </p:spPr>
        <p:txBody>
          <a:bodyPr wrap="square" rtlCol="0">
            <a:spAutoFit/>
          </a:bodyPr>
          <a:lstStyle/>
          <a:p>
            <a:r>
              <a:rPr lang="en-GB" dirty="0" err="1"/>
              <a:t>Malmivuo</a:t>
            </a:r>
            <a:r>
              <a:rPr lang="en-GB" dirty="0"/>
              <a:t>, 1995</a:t>
            </a:r>
          </a:p>
        </p:txBody>
      </p:sp>
      <p:sp>
        <p:nvSpPr>
          <p:cNvPr id="6" name="Rounded Rectangle 5"/>
          <p:cNvSpPr/>
          <p:nvPr/>
        </p:nvSpPr>
        <p:spPr>
          <a:xfrm>
            <a:off x="653143" y="2008413"/>
            <a:ext cx="6621236" cy="5715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flipH="1">
            <a:off x="7676208" y="1832498"/>
            <a:ext cx="3432267" cy="923330"/>
          </a:xfrm>
          <a:prstGeom prst="rect">
            <a:avLst/>
          </a:prstGeom>
          <a:noFill/>
        </p:spPr>
        <p:txBody>
          <a:bodyPr wrap="square" rtlCol="0">
            <a:spAutoFit/>
          </a:bodyPr>
          <a:lstStyle/>
          <a:p>
            <a:r>
              <a:rPr lang="en-GB" dirty="0"/>
              <a:t>Refers to the study of the electric and magnetic fields of the “encephalon” (the brain)</a:t>
            </a:r>
          </a:p>
        </p:txBody>
      </p:sp>
      <p:sp>
        <p:nvSpPr>
          <p:cNvPr id="9" name="TextBox 8"/>
          <p:cNvSpPr txBox="1"/>
          <p:nvPr/>
        </p:nvSpPr>
        <p:spPr>
          <a:xfrm>
            <a:off x="7447907" y="3648452"/>
            <a:ext cx="4534293" cy="1200329"/>
          </a:xfrm>
          <a:prstGeom prst="rect">
            <a:avLst/>
          </a:prstGeom>
          <a:noFill/>
        </p:spPr>
        <p:txBody>
          <a:bodyPr wrap="square" rtlCol="0">
            <a:spAutoFit/>
          </a:bodyPr>
          <a:lstStyle/>
          <a:p>
            <a:r>
              <a:rPr lang="en-GB" dirty="0"/>
              <a:t>EEG and MEG are the most powerful techniques to noninvasively study the electrophysiological dynamics of the brain (Cohen 2017)</a:t>
            </a:r>
          </a:p>
        </p:txBody>
      </p:sp>
      <p:sp>
        <p:nvSpPr>
          <p:cNvPr id="2" name="Slide Number Placeholder 1"/>
          <p:cNvSpPr>
            <a:spLocks noGrp="1"/>
          </p:cNvSpPr>
          <p:nvPr>
            <p:ph type="sldNum" sz="quarter" idx="12"/>
          </p:nvPr>
        </p:nvSpPr>
        <p:spPr/>
        <p:txBody>
          <a:bodyPr/>
          <a:lstStyle/>
          <a:p>
            <a:fld id="{E2BA2B71-6B3D-46FB-A413-480E971F6E78}" type="slidenum">
              <a:rPr lang="en-GB" smtClean="0"/>
              <a:t>4</a:t>
            </a:fld>
            <a:endParaRPr lang="en-GB"/>
          </a:p>
        </p:txBody>
      </p:sp>
    </p:spTree>
    <p:extLst>
      <p:ext uri="{BB962C8B-B14F-4D97-AF65-F5344CB8AC3E}">
        <p14:creationId xmlns:p14="http://schemas.microsoft.com/office/powerpoint/2010/main" val="1140209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pic>
        <p:nvPicPr>
          <p:cNvPr id="4" name="Picture 3"/>
          <p:cNvPicPr>
            <a:picLocks noChangeAspect="1"/>
          </p:cNvPicPr>
          <p:nvPr/>
        </p:nvPicPr>
        <p:blipFill>
          <a:blip r:embed="rId3"/>
          <a:stretch>
            <a:fillRect/>
          </a:stretch>
        </p:blipFill>
        <p:spPr>
          <a:xfrm>
            <a:off x="669850" y="1539119"/>
            <a:ext cx="9983973" cy="518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2"/>
          </p:nvPr>
        </p:nvSpPr>
        <p:spPr/>
        <p:txBody>
          <a:bodyPr/>
          <a:lstStyle/>
          <a:p>
            <a:fld id="{9751EE71-9882-495A-8AF3-9E5B3943718E}" type="slidenum">
              <a:rPr lang="nl-BE" smtClean="0"/>
              <a:t>40</a:t>
            </a:fld>
            <a:endParaRPr lang="nl-BE"/>
          </a:p>
        </p:txBody>
      </p:sp>
      <p:sp>
        <p:nvSpPr>
          <p:cNvPr id="6" name="TextBox 5"/>
          <p:cNvSpPr txBox="1"/>
          <p:nvPr/>
        </p:nvSpPr>
        <p:spPr>
          <a:xfrm>
            <a:off x="8221129" y="6169580"/>
            <a:ext cx="2342147" cy="369332"/>
          </a:xfrm>
          <a:prstGeom prst="rect">
            <a:avLst/>
          </a:prstGeom>
          <a:noFill/>
        </p:spPr>
        <p:txBody>
          <a:bodyPr wrap="square" rtlCol="0">
            <a:spAutoFit/>
          </a:bodyPr>
          <a:lstStyle/>
          <a:p>
            <a:r>
              <a:rPr lang="en-GB" dirty="0"/>
              <a:t>Becker et al., 2015</a:t>
            </a:r>
            <a:endParaRPr lang="nl-BE" dirty="0"/>
          </a:p>
        </p:txBody>
      </p:sp>
      <p:sp>
        <p:nvSpPr>
          <p:cNvPr id="8" name="Title 1">
            <a:extLst>
              <a:ext uri="{FF2B5EF4-FFF2-40B4-BE49-F238E27FC236}">
                <a16:creationId xmlns="" xmlns:a16="http://schemas.microsoft.com/office/drawing/2014/main" id="{1167B83C-08C9-44D1-A42D-E165A93CEC02}"/>
              </a:ext>
            </a:extLst>
          </p:cNvPr>
          <p:cNvSpPr>
            <a:spLocks noGrp="1"/>
          </p:cNvSpPr>
          <p:nvPr>
            <p:ph type="title"/>
          </p:nvPr>
        </p:nvSpPr>
        <p:spPr>
          <a:xfrm>
            <a:off x="763772" y="200013"/>
            <a:ext cx="10515600" cy="1325563"/>
          </a:xfrm>
        </p:spPr>
        <p:txBody>
          <a:bodyPr/>
          <a:lstStyle/>
          <a:p>
            <a:r>
              <a:rPr lang="en-GB" b="1" dirty="0"/>
              <a:t>SOURCE RECONSTRUCTION</a:t>
            </a:r>
          </a:p>
        </p:txBody>
      </p:sp>
    </p:spTree>
    <p:extLst>
      <p:ext uri="{BB962C8B-B14F-4D97-AF65-F5344CB8AC3E}">
        <p14:creationId xmlns:p14="http://schemas.microsoft.com/office/powerpoint/2010/main" val="162128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408EC23A-6C9A-3EAC-A281-009108FED8BD}"/>
              </a:ext>
            </a:extLst>
          </p:cNvPr>
          <p:cNvSpPr>
            <a:spLocks noGrp="1"/>
          </p:cNvSpPr>
          <p:nvPr>
            <p:ph type="title"/>
          </p:nvPr>
        </p:nvSpPr>
        <p:spPr>
          <a:xfrm>
            <a:off x="455428" y="176456"/>
            <a:ext cx="10515600" cy="1325563"/>
          </a:xfrm>
        </p:spPr>
        <p:txBody>
          <a:bodyPr/>
          <a:lstStyle/>
          <a:p>
            <a:r>
              <a:rPr lang="en-US" b="1" dirty="0">
                <a:cs typeface="Calibri Light"/>
              </a:rPr>
              <a:t>SOURCE RECONSTRUCTION: HEAD MODELS</a:t>
            </a:r>
          </a:p>
        </p:txBody>
      </p:sp>
      <p:sp>
        <p:nvSpPr>
          <p:cNvPr id="3" name="Slide Number Placeholder 2"/>
          <p:cNvSpPr>
            <a:spLocks noGrp="1"/>
          </p:cNvSpPr>
          <p:nvPr>
            <p:ph type="sldNum" sz="quarter" idx="12"/>
          </p:nvPr>
        </p:nvSpPr>
        <p:spPr/>
        <p:txBody>
          <a:bodyPr/>
          <a:lstStyle/>
          <a:p>
            <a:fld id="{E2BA2B71-6B3D-46FB-A413-480E971F6E78}" type="slidenum">
              <a:rPr lang="en-GB" smtClean="0"/>
              <a:t>41</a:t>
            </a:fld>
            <a:endParaRPr lang="en-GB"/>
          </a:p>
        </p:txBody>
      </p:sp>
      <p:pic>
        <p:nvPicPr>
          <p:cNvPr id="20" name="Picture 19">
            <a:extLst>
              <a:ext uri="{FF2B5EF4-FFF2-40B4-BE49-F238E27FC236}">
                <a16:creationId xmlns="" xmlns:a16="http://schemas.microsoft.com/office/drawing/2014/main" id="{05FF3891-9443-4A2C-98D0-89777AFCB617}"/>
              </a:ext>
            </a:extLst>
          </p:cNvPr>
          <p:cNvPicPr>
            <a:picLocks noChangeAspect="1"/>
          </p:cNvPicPr>
          <p:nvPr/>
        </p:nvPicPr>
        <p:blipFill>
          <a:blip r:embed="rId4"/>
          <a:stretch>
            <a:fillRect/>
          </a:stretch>
        </p:blipFill>
        <p:spPr>
          <a:xfrm>
            <a:off x="2267706" y="2826147"/>
            <a:ext cx="1540687" cy="1893258"/>
          </a:xfrm>
          <a:prstGeom prst="rect">
            <a:avLst/>
          </a:prstGeom>
        </p:spPr>
      </p:pic>
      <p:pic>
        <p:nvPicPr>
          <p:cNvPr id="21" name="Picture 20">
            <a:extLst>
              <a:ext uri="{FF2B5EF4-FFF2-40B4-BE49-F238E27FC236}">
                <a16:creationId xmlns="" xmlns:a16="http://schemas.microsoft.com/office/drawing/2014/main" id="{71519EFF-B3C8-4F48-8BE9-07544988C018}"/>
              </a:ext>
            </a:extLst>
          </p:cNvPr>
          <p:cNvPicPr>
            <a:picLocks noChangeAspect="1"/>
          </p:cNvPicPr>
          <p:nvPr/>
        </p:nvPicPr>
        <p:blipFill>
          <a:blip r:embed="rId5"/>
          <a:stretch>
            <a:fillRect/>
          </a:stretch>
        </p:blipFill>
        <p:spPr>
          <a:xfrm>
            <a:off x="3808546" y="2826147"/>
            <a:ext cx="1511708" cy="1888427"/>
          </a:xfrm>
          <a:prstGeom prst="rect">
            <a:avLst/>
          </a:prstGeom>
        </p:spPr>
      </p:pic>
      <p:pic>
        <p:nvPicPr>
          <p:cNvPr id="22" name="Picture 21">
            <a:extLst>
              <a:ext uri="{FF2B5EF4-FFF2-40B4-BE49-F238E27FC236}">
                <a16:creationId xmlns="" xmlns:a16="http://schemas.microsoft.com/office/drawing/2014/main" id="{90D62F00-8C32-46C7-9305-AC3A7E74A041}"/>
              </a:ext>
            </a:extLst>
          </p:cNvPr>
          <p:cNvPicPr>
            <a:picLocks noChangeAspect="1"/>
          </p:cNvPicPr>
          <p:nvPr/>
        </p:nvPicPr>
        <p:blipFill>
          <a:blip r:embed="rId6"/>
          <a:stretch>
            <a:fillRect/>
          </a:stretch>
        </p:blipFill>
        <p:spPr>
          <a:xfrm>
            <a:off x="5320254" y="2859954"/>
            <a:ext cx="1574494" cy="1820811"/>
          </a:xfrm>
          <a:prstGeom prst="rect">
            <a:avLst/>
          </a:prstGeom>
        </p:spPr>
      </p:pic>
      <p:sp>
        <p:nvSpPr>
          <p:cNvPr id="23" name="TextBox 22">
            <a:extLst>
              <a:ext uri="{FF2B5EF4-FFF2-40B4-BE49-F238E27FC236}">
                <a16:creationId xmlns="" xmlns:a16="http://schemas.microsoft.com/office/drawing/2014/main" id="{A02F2316-58B8-43C5-A324-DD3F97E777D1}"/>
              </a:ext>
            </a:extLst>
          </p:cNvPr>
          <p:cNvSpPr txBox="1"/>
          <p:nvPr/>
        </p:nvSpPr>
        <p:spPr>
          <a:xfrm>
            <a:off x="2267706" y="4719405"/>
            <a:ext cx="1365487" cy="276999"/>
          </a:xfrm>
          <a:prstGeom prst="rect">
            <a:avLst/>
          </a:prstGeom>
          <a:noFill/>
        </p:spPr>
        <p:txBody>
          <a:bodyPr wrap="square" rtlCol="0">
            <a:spAutoFit/>
          </a:bodyPr>
          <a:lstStyle/>
          <a:p>
            <a:pPr algn="ctr"/>
            <a:r>
              <a:rPr lang="en-GB" sz="1200" dirty="0"/>
              <a:t>Single Sphere</a:t>
            </a:r>
          </a:p>
        </p:txBody>
      </p:sp>
      <p:sp>
        <p:nvSpPr>
          <p:cNvPr id="24" name="TextBox 23">
            <a:extLst>
              <a:ext uri="{FF2B5EF4-FFF2-40B4-BE49-F238E27FC236}">
                <a16:creationId xmlns="" xmlns:a16="http://schemas.microsoft.com/office/drawing/2014/main" id="{2EFB5CFC-2EBD-41E0-8BA2-64FB788C3098}"/>
              </a:ext>
            </a:extLst>
          </p:cNvPr>
          <p:cNvSpPr txBox="1"/>
          <p:nvPr/>
        </p:nvSpPr>
        <p:spPr>
          <a:xfrm>
            <a:off x="3808546" y="4710194"/>
            <a:ext cx="1386923" cy="276999"/>
          </a:xfrm>
          <a:prstGeom prst="rect">
            <a:avLst/>
          </a:prstGeom>
          <a:noFill/>
        </p:spPr>
        <p:txBody>
          <a:bodyPr wrap="square" rtlCol="0">
            <a:spAutoFit/>
          </a:bodyPr>
          <a:lstStyle/>
          <a:p>
            <a:pPr algn="ctr"/>
            <a:r>
              <a:rPr lang="en-GB" sz="1200" dirty="0"/>
              <a:t>Local Spheres</a:t>
            </a:r>
          </a:p>
        </p:txBody>
      </p:sp>
      <p:sp>
        <p:nvSpPr>
          <p:cNvPr id="25" name="TextBox 24">
            <a:extLst>
              <a:ext uri="{FF2B5EF4-FFF2-40B4-BE49-F238E27FC236}">
                <a16:creationId xmlns="" xmlns:a16="http://schemas.microsoft.com/office/drawing/2014/main" id="{3B5C77B8-8D40-4922-94FB-A687B4472FF8}"/>
              </a:ext>
            </a:extLst>
          </p:cNvPr>
          <p:cNvSpPr txBox="1"/>
          <p:nvPr/>
        </p:nvSpPr>
        <p:spPr>
          <a:xfrm>
            <a:off x="5195469" y="4679149"/>
            <a:ext cx="1762056" cy="461665"/>
          </a:xfrm>
          <a:prstGeom prst="rect">
            <a:avLst/>
          </a:prstGeom>
          <a:noFill/>
        </p:spPr>
        <p:txBody>
          <a:bodyPr wrap="square" rtlCol="0">
            <a:spAutoFit/>
          </a:bodyPr>
          <a:lstStyle/>
          <a:p>
            <a:pPr algn="ctr"/>
            <a:r>
              <a:rPr lang="en-GB" sz="1200" dirty="0"/>
              <a:t>Corrected Sphere</a:t>
            </a:r>
            <a:br>
              <a:rPr lang="en-GB" sz="1200" dirty="0"/>
            </a:br>
            <a:r>
              <a:rPr lang="en-GB" sz="1200" dirty="0"/>
              <a:t>(a.k.a. single shell)</a:t>
            </a:r>
          </a:p>
        </p:txBody>
      </p:sp>
      <p:pic>
        <p:nvPicPr>
          <p:cNvPr id="26" name="Picture 25">
            <a:extLst>
              <a:ext uri="{FF2B5EF4-FFF2-40B4-BE49-F238E27FC236}">
                <a16:creationId xmlns="" xmlns:a16="http://schemas.microsoft.com/office/drawing/2014/main" id="{2A8DE004-4311-440B-BFAB-082DBAC1835C}"/>
              </a:ext>
            </a:extLst>
          </p:cNvPr>
          <p:cNvPicPr>
            <a:picLocks noChangeAspect="1"/>
          </p:cNvPicPr>
          <p:nvPr/>
        </p:nvPicPr>
        <p:blipFill>
          <a:blip r:embed="rId7"/>
          <a:stretch>
            <a:fillRect/>
          </a:stretch>
        </p:blipFill>
        <p:spPr>
          <a:xfrm>
            <a:off x="6882530" y="2869455"/>
            <a:ext cx="1574494" cy="1879553"/>
          </a:xfrm>
          <a:prstGeom prst="rect">
            <a:avLst/>
          </a:prstGeom>
        </p:spPr>
      </p:pic>
      <p:pic>
        <p:nvPicPr>
          <p:cNvPr id="27" name="Picture 26">
            <a:extLst>
              <a:ext uri="{FF2B5EF4-FFF2-40B4-BE49-F238E27FC236}">
                <a16:creationId xmlns="" xmlns:a16="http://schemas.microsoft.com/office/drawing/2014/main" id="{A9BC8CA5-0A01-473D-90A8-00A2889DD054}"/>
              </a:ext>
            </a:extLst>
          </p:cNvPr>
          <p:cNvPicPr>
            <a:picLocks noChangeAspect="1"/>
          </p:cNvPicPr>
          <p:nvPr/>
        </p:nvPicPr>
        <p:blipFill>
          <a:blip r:embed="rId8"/>
          <a:stretch>
            <a:fillRect/>
          </a:stretch>
        </p:blipFill>
        <p:spPr>
          <a:xfrm>
            <a:off x="8452151" y="2869456"/>
            <a:ext cx="1574494" cy="1822024"/>
          </a:xfrm>
          <a:prstGeom prst="rect">
            <a:avLst/>
          </a:prstGeom>
        </p:spPr>
      </p:pic>
      <p:sp>
        <p:nvSpPr>
          <p:cNvPr id="28" name="TextBox 27">
            <a:extLst>
              <a:ext uri="{FF2B5EF4-FFF2-40B4-BE49-F238E27FC236}">
                <a16:creationId xmlns="" xmlns:a16="http://schemas.microsoft.com/office/drawing/2014/main" id="{0775405B-A295-461C-9427-98F24B46786D}"/>
              </a:ext>
            </a:extLst>
          </p:cNvPr>
          <p:cNvSpPr txBox="1"/>
          <p:nvPr/>
        </p:nvSpPr>
        <p:spPr>
          <a:xfrm>
            <a:off x="6730196" y="4700208"/>
            <a:ext cx="1762056" cy="461665"/>
          </a:xfrm>
          <a:prstGeom prst="rect">
            <a:avLst/>
          </a:prstGeom>
          <a:noFill/>
        </p:spPr>
        <p:txBody>
          <a:bodyPr wrap="square" rtlCol="0">
            <a:spAutoFit/>
          </a:bodyPr>
          <a:lstStyle/>
          <a:p>
            <a:pPr algn="ctr"/>
            <a:r>
              <a:rPr lang="en-US" sz="1200" dirty="0"/>
              <a:t>B</a:t>
            </a:r>
            <a:r>
              <a:rPr lang="en-GB" sz="1200" dirty="0" err="1"/>
              <a:t>oundary</a:t>
            </a:r>
            <a:r>
              <a:rPr lang="en-GB" sz="1200" dirty="0"/>
              <a:t> Element Model (BEM)</a:t>
            </a:r>
          </a:p>
        </p:txBody>
      </p:sp>
      <p:sp>
        <p:nvSpPr>
          <p:cNvPr id="29" name="TextBox 28">
            <a:extLst>
              <a:ext uri="{FF2B5EF4-FFF2-40B4-BE49-F238E27FC236}">
                <a16:creationId xmlns="" xmlns:a16="http://schemas.microsoft.com/office/drawing/2014/main" id="{92E0ADBE-50B0-40A9-9C5B-17A75E571037}"/>
              </a:ext>
            </a:extLst>
          </p:cNvPr>
          <p:cNvSpPr txBox="1"/>
          <p:nvPr/>
        </p:nvSpPr>
        <p:spPr>
          <a:xfrm>
            <a:off x="8344448" y="4719651"/>
            <a:ext cx="1762056" cy="461665"/>
          </a:xfrm>
          <a:prstGeom prst="rect">
            <a:avLst/>
          </a:prstGeom>
          <a:noFill/>
        </p:spPr>
        <p:txBody>
          <a:bodyPr wrap="square" rtlCol="0">
            <a:spAutoFit/>
          </a:bodyPr>
          <a:lstStyle/>
          <a:p>
            <a:pPr algn="ctr"/>
            <a:r>
              <a:rPr lang="en-US" sz="1200" dirty="0"/>
              <a:t>Finite</a:t>
            </a:r>
            <a:r>
              <a:rPr lang="en-GB" sz="1200" dirty="0"/>
              <a:t> Element Model (FEM)</a:t>
            </a:r>
          </a:p>
        </p:txBody>
      </p:sp>
      <p:cxnSp>
        <p:nvCxnSpPr>
          <p:cNvPr id="30" name="Straight Arrow Connector 29">
            <a:extLst>
              <a:ext uri="{FF2B5EF4-FFF2-40B4-BE49-F238E27FC236}">
                <a16:creationId xmlns="" xmlns:a16="http://schemas.microsoft.com/office/drawing/2014/main" id="{F173EA7B-AFBF-416F-8A2A-25BF2F3F601A}"/>
              </a:ext>
            </a:extLst>
          </p:cNvPr>
          <p:cNvCxnSpPr>
            <a:cxnSpLocks/>
          </p:cNvCxnSpPr>
          <p:nvPr/>
        </p:nvCxnSpPr>
        <p:spPr>
          <a:xfrm>
            <a:off x="1857241" y="5272945"/>
            <a:ext cx="85191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 xmlns:a16="http://schemas.microsoft.com/office/drawing/2014/main" id="{23C206D9-AC89-4CDA-AF57-CB7A0B77F1B1}"/>
              </a:ext>
            </a:extLst>
          </p:cNvPr>
          <p:cNvSpPr txBox="1"/>
          <p:nvPr/>
        </p:nvSpPr>
        <p:spPr>
          <a:xfrm>
            <a:off x="842969" y="5078873"/>
            <a:ext cx="817853" cy="369332"/>
          </a:xfrm>
          <a:prstGeom prst="rect">
            <a:avLst/>
          </a:prstGeom>
          <a:noFill/>
        </p:spPr>
        <p:txBody>
          <a:bodyPr wrap="none" rtlCol="0">
            <a:spAutoFit/>
          </a:bodyPr>
          <a:lstStyle/>
          <a:p>
            <a:r>
              <a:rPr lang="en-US" dirty="0"/>
              <a:t>Simple</a:t>
            </a:r>
            <a:endParaRPr lang="en-GB" dirty="0"/>
          </a:p>
        </p:txBody>
      </p:sp>
      <p:sp>
        <p:nvSpPr>
          <p:cNvPr id="32" name="TextBox 31">
            <a:extLst>
              <a:ext uri="{FF2B5EF4-FFF2-40B4-BE49-F238E27FC236}">
                <a16:creationId xmlns="" xmlns:a16="http://schemas.microsoft.com/office/drawing/2014/main" id="{B4AEB4DA-881D-4CE5-8CCC-3D354D2F1B55}"/>
              </a:ext>
            </a:extLst>
          </p:cNvPr>
          <p:cNvSpPr txBox="1"/>
          <p:nvPr/>
        </p:nvSpPr>
        <p:spPr>
          <a:xfrm>
            <a:off x="10441844" y="5088279"/>
            <a:ext cx="1000338" cy="369332"/>
          </a:xfrm>
          <a:prstGeom prst="rect">
            <a:avLst/>
          </a:prstGeom>
          <a:noFill/>
        </p:spPr>
        <p:txBody>
          <a:bodyPr wrap="none" rtlCol="0">
            <a:spAutoFit/>
          </a:bodyPr>
          <a:lstStyle/>
          <a:p>
            <a:r>
              <a:rPr lang="en-US" dirty="0"/>
              <a:t>Complex</a:t>
            </a:r>
            <a:endParaRPr lang="en-GB" dirty="0"/>
          </a:p>
        </p:txBody>
      </p:sp>
    </p:spTree>
    <p:extLst>
      <p:ext uri="{BB962C8B-B14F-4D97-AF65-F5344CB8AC3E}">
        <p14:creationId xmlns:p14="http://schemas.microsoft.com/office/powerpoint/2010/main" val="294955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4" name="Slide Number Placeholder 3"/>
          <p:cNvSpPr>
            <a:spLocks noGrp="1"/>
          </p:cNvSpPr>
          <p:nvPr>
            <p:ph type="sldNum" sz="quarter" idx="12"/>
          </p:nvPr>
        </p:nvSpPr>
        <p:spPr>
          <a:xfrm>
            <a:off x="8472374" y="5973576"/>
            <a:ext cx="2743200" cy="365125"/>
          </a:xfrm>
        </p:spPr>
        <p:txBody>
          <a:bodyPr/>
          <a:lstStyle/>
          <a:p>
            <a:fld id="{E2BA2B71-6B3D-46FB-A413-480E971F6E78}" type="slidenum">
              <a:rPr lang="en-GB" smtClean="0"/>
              <a:t>42</a:t>
            </a:fld>
            <a:endParaRPr lang="en-GB"/>
          </a:p>
        </p:txBody>
      </p:sp>
      <p:sp>
        <p:nvSpPr>
          <p:cNvPr id="5" name="Title 1"/>
          <p:cNvSpPr txBox="1">
            <a:spLocks/>
          </p:cNvSpPr>
          <p:nvPr/>
        </p:nvSpPr>
        <p:spPr>
          <a:xfrm>
            <a:off x="852374" y="1347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SOURCE RECONSTRUCTION: ALGORITHMS</a:t>
            </a:r>
          </a:p>
        </p:txBody>
      </p:sp>
      <p:cxnSp>
        <p:nvCxnSpPr>
          <p:cNvPr id="6" name="Straight Arrow Connector 5"/>
          <p:cNvCxnSpPr/>
          <p:nvPr/>
        </p:nvCxnSpPr>
        <p:spPr>
          <a:xfrm>
            <a:off x="852374" y="3770126"/>
            <a:ext cx="10515600" cy="79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1764" y="1990564"/>
            <a:ext cx="4724563" cy="1077218"/>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Equivalent dipole modeling</a:t>
            </a:r>
          </a:p>
          <a:p>
            <a:pPr algn="ctr"/>
            <a:r>
              <a:rPr lang="en-US" sz="3200" dirty="0">
                <a:ln w="0"/>
                <a:effectLst>
                  <a:outerShdw blurRad="38100" dist="19050" dir="2700000" algn="tl" rotWithShape="0">
                    <a:schemeClr val="dk1">
                      <a:alpha val="40000"/>
                    </a:schemeClr>
                  </a:outerShdw>
                </a:effectLst>
              </a:rPr>
              <a:t>Equivalent current dipole</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4051018" y="3008162"/>
            <a:ext cx="3942298" cy="584775"/>
          </a:xfrm>
          <a:prstGeom prst="rect">
            <a:avLst/>
          </a:prstGeom>
          <a:noFill/>
        </p:spPr>
        <p:txBody>
          <a:bodyPr wrap="none" lIns="91440" tIns="45720" rIns="91440" bIns="45720">
            <a:spAutoFit/>
          </a:bodyPr>
          <a:lstStyle/>
          <a:p>
            <a:pPr algn="ctr"/>
            <a:r>
              <a:rPr lang="en-US" sz="3200" b="0" cap="none" spc="0" dirty="0" err="1">
                <a:ln w="0"/>
                <a:solidFill>
                  <a:schemeClr val="tx1"/>
                </a:solidFill>
                <a:effectLst>
                  <a:outerShdw blurRad="38100" dist="19050" dir="2700000" algn="tl" rotWithShape="0">
                    <a:schemeClr val="dk1">
                      <a:alpha val="40000"/>
                    </a:schemeClr>
                  </a:outerShdw>
                </a:effectLst>
              </a:rPr>
              <a:t>Beamformer</a:t>
            </a:r>
            <a:r>
              <a:rPr lang="en-US" sz="3200" b="0" cap="none" spc="0" dirty="0">
                <a:ln w="0"/>
                <a:solidFill>
                  <a:schemeClr val="tx1"/>
                </a:solidFill>
                <a:effectLst>
                  <a:outerShdw blurRad="38100" dist="19050" dir="2700000" algn="tl" rotWithShape="0">
                    <a:schemeClr val="dk1">
                      <a:alpha val="40000"/>
                    </a:schemeClr>
                  </a:outerShdw>
                </a:effectLst>
              </a:rPr>
              <a:t> modeling</a:t>
            </a:r>
          </a:p>
        </p:txBody>
      </p:sp>
      <p:sp>
        <p:nvSpPr>
          <p:cNvPr id="9" name="Rectangle 8"/>
          <p:cNvSpPr/>
          <p:nvPr/>
        </p:nvSpPr>
        <p:spPr>
          <a:xfrm>
            <a:off x="7178007" y="2172623"/>
            <a:ext cx="4906471"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Distributed source</a:t>
            </a:r>
            <a:r>
              <a:rPr lang="en-US" sz="3200" b="0" cap="none" spc="0" dirty="0">
                <a:ln w="0"/>
                <a:solidFill>
                  <a:schemeClr val="tx1"/>
                </a:solidFill>
                <a:effectLst>
                  <a:outerShdw blurRad="38100" dist="19050" dir="2700000" algn="tl" rotWithShape="0">
                    <a:schemeClr val="dk1">
                      <a:alpha val="40000"/>
                    </a:schemeClr>
                  </a:outerShdw>
                </a:effectLst>
              </a:rPr>
              <a:t> modeling</a:t>
            </a:r>
          </a:p>
        </p:txBody>
      </p:sp>
      <p:pic>
        <p:nvPicPr>
          <p:cNvPr id="10" name="Picture 12"/>
          <p:cNvPicPr>
            <a:picLocks noChangeAspect="1" noChangeArrowheads="1"/>
          </p:cNvPicPr>
          <p:nvPr/>
        </p:nvPicPr>
        <p:blipFill>
          <a:blip r:embed="rId4">
            <a:clrChange>
              <a:clrFrom>
                <a:srgbClr val="FFE0AA"/>
              </a:clrFrom>
              <a:clrTo>
                <a:srgbClr val="FFE0AA">
                  <a:alpha val="0"/>
                </a:srgbClr>
              </a:clrTo>
            </a:clrChange>
            <a:extLst>
              <a:ext uri="{28A0092B-C50C-407E-A947-70E740481C1C}">
                <a14:useLocalDpi xmlns:a14="http://schemas.microsoft.com/office/drawing/2010/main" val="0"/>
              </a:ext>
            </a:extLst>
          </a:blip>
          <a:srcRect/>
          <a:stretch>
            <a:fillRect/>
          </a:stretch>
        </p:blipFill>
        <p:spPr bwMode="auto">
          <a:xfrm>
            <a:off x="1108042" y="3770126"/>
            <a:ext cx="2536825" cy="253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2"/>
          <p:cNvGraphicFramePr>
            <a:graphicFrameLocks noChangeAspect="1"/>
          </p:cNvGraphicFramePr>
          <p:nvPr>
            <p:extLst>
              <p:ext uri="{D42A27DB-BD31-4B8C-83A1-F6EECF244321}">
                <p14:modId xmlns:p14="http://schemas.microsoft.com/office/powerpoint/2010/main" val="2471739182"/>
              </p:ext>
            </p:extLst>
          </p:nvPr>
        </p:nvGraphicFramePr>
        <p:xfrm>
          <a:off x="8605724" y="3905411"/>
          <a:ext cx="3158996" cy="2434480"/>
        </p:xfrm>
        <a:graphic>
          <a:graphicData uri="http://schemas.openxmlformats.org/presentationml/2006/ole">
            <mc:AlternateContent xmlns:mc="http://schemas.openxmlformats.org/markup-compatibility/2006">
              <mc:Choice xmlns:v="urn:schemas-microsoft-com:vml" Requires="v">
                <p:oleObj spid="_x0000_s1040" name="Image Photo Editor" r:id="rId5" imgW="5485714" imgH="5952381" progId="">
                  <p:embed/>
                </p:oleObj>
              </mc:Choice>
              <mc:Fallback>
                <p:oleObj name="Image Photo Editor" r:id="rId5" imgW="5485714" imgH="5952381" progId="">
                  <p:embed/>
                  <p:pic>
                    <p:nvPicPr>
                      <p:cNvPr id="38"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5724" y="3905411"/>
                        <a:ext cx="3158996" cy="2434480"/>
                      </a:xfrm>
                      <a:prstGeom prst="rect">
                        <a:avLst/>
                      </a:prstGeom>
                      <a:noFill/>
                      <a:ln>
                        <a:noFill/>
                      </a:ln>
                      <a:effectLst/>
                    </p:spPr>
                  </p:pic>
                </p:oleObj>
              </mc:Fallback>
            </mc:AlternateContent>
          </a:graphicData>
        </a:graphic>
      </p:graphicFrame>
      <p:sp>
        <p:nvSpPr>
          <p:cNvPr id="12" name="Slide Number Placeholder 2"/>
          <p:cNvSpPr txBox="1">
            <a:spLocks/>
          </p:cNvSpPr>
          <p:nvPr/>
        </p:nvSpPr>
        <p:spPr>
          <a:xfrm>
            <a:off x="8624774" y="61259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463AFD-794E-4C5E-8898-B3164E3AF7F4}" type="slidenum">
              <a:rPr lang="en-GB" smtClean="0"/>
              <a:pPr/>
              <a:t>42</a:t>
            </a:fld>
            <a:endParaRPr lang="en-GB"/>
          </a:p>
        </p:txBody>
      </p:sp>
    </p:spTree>
    <p:extLst>
      <p:ext uri="{BB962C8B-B14F-4D97-AF65-F5344CB8AC3E}">
        <p14:creationId xmlns:p14="http://schemas.microsoft.com/office/powerpoint/2010/main" val="188003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p:cNvSpPr>
            <a:spLocks noGrp="1"/>
          </p:cNvSpPr>
          <p:nvPr>
            <p:ph type="title"/>
          </p:nvPr>
        </p:nvSpPr>
        <p:spPr>
          <a:xfrm>
            <a:off x="551121" y="160308"/>
            <a:ext cx="10515600" cy="1325563"/>
          </a:xfrm>
        </p:spPr>
        <p:txBody>
          <a:bodyPr/>
          <a:lstStyle/>
          <a:p>
            <a:r>
              <a:rPr lang="en-GB" b="1" dirty="0"/>
              <a:t>WORD OF CAUTION</a:t>
            </a:r>
          </a:p>
        </p:txBody>
      </p:sp>
      <p:sp>
        <p:nvSpPr>
          <p:cNvPr id="3" name="Content Placeholder 2"/>
          <p:cNvSpPr>
            <a:spLocks noGrp="1"/>
          </p:cNvSpPr>
          <p:nvPr>
            <p:ph idx="1"/>
          </p:nvPr>
        </p:nvSpPr>
        <p:spPr/>
        <p:txBody>
          <a:bodyPr/>
          <a:lstStyle/>
          <a:p>
            <a:pPr marL="0" indent="0">
              <a:buNone/>
            </a:pPr>
            <a:r>
              <a:rPr lang="en-GB" dirty="0"/>
              <a:t>Due to the specific structure of M/EEG (high temporal resolution, low-</a:t>
            </a:r>
            <a:r>
              <a:rPr lang="en-GB" dirty="0" err="1"/>
              <a:t>ish</a:t>
            </a:r>
            <a:r>
              <a:rPr lang="en-GB" dirty="0"/>
              <a:t> spatial resolution), linear modelling and statistical analysis of M/EEG data has unique characteristics (compared to other neuroimaging methods such as fMRI) that are covered in the first day of this course (afternoon session)</a:t>
            </a:r>
          </a:p>
        </p:txBody>
      </p:sp>
      <p:sp>
        <p:nvSpPr>
          <p:cNvPr id="4" name="Slide Number Placeholder 3"/>
          <p:cNvSpPr>
            <a:spLocks noGrp="1"/>
          </p:cNvSpPr>
          <p:nvPr>
            <p:ph type="sldNum" sz="quarter" idx="12"/>
          </p:nvPr>
        </p:nvSpPr>
        <p:spPr/>
        <p:txBody>
          <a:bodyPr/>
          <a:lstStyle/>
          <a:p>
            <a:fld id="{E2BA2B71-6B3D-46FB-A413-480E971F6E78}" type="slidenum">
              <a:rPr lang="en-GB" smtClean="0"/>
              <a:t>43</a:t>
            </a:fld>
            <a:endParaRPr lang="en-GB"/>
          </a:p>
        </p:txBody>
      </p:sp>
    </p:spTree>
    <p:extLst>
      <p:ext uri="{BB962C8B-B14F-4D97-AF65-F5344CB8AC3E}">
        <p14:creationId xmlns:p14="http://schemas.microsoft.com/office/powerpoint/2010/main" val="2477481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96276"/>
            <a:ext cx="12192000" cy="8617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35864"/>
            <a:ext cx="12192000" cy="7816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65009"/>
            <a:ext cx="12192000" cy="72775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69958"/>
            <a:ext cx="12192000" cy="7702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930508"/>
            <a:ext cx="12192000" cy="673648"/>
          </a:xfrm>
          <a:prstGeom prst="rect">
            <a:avLst/>
          </a:prstGeom>
        </p:spPr>
      </p:pic>
      <p:pic>
        <p:nvPicPr>
          <p:cNvPr id="11" name="Picture 10">
            <a:extLst>
              <a:ext uri="{FF2B5EF4-FFF2-40B4-BE49-F238E27FC236}">
                <a16:creationId xmlns="" xmlns:a16="http://schemas.microsoft.com/office/drawing/2014/main" id="{26380F45-FA0C-403F-B92D-2960C3A2E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388935"/>
            <a:ext cx="12192000" cy="760560"/>
          </a:xfrm>
          <a:prstGeom prst="rect">
            <a:avLst/>
          </a:prstGeom>
          <a:solidFill>
            <a:schemeClr val="bg1"/>
          </a:solidFill>
        </p:spPr>
      </p:pic>
      <p:sp>
        <p:nvSpPr>
          <p:cNvPr id="4" name="Slide Number Placeholder 3"/>
          <p:cNvSpPr>
            <a:spLocks noGrp="1"/>
          </p:cNvSpPr>
          <p:nvPr>
            <p:ph type="sldNum" sz="quarter" idx="12"/>
          </p:nvPr>
        </p:nvSpPr>
        <p:spPr/>
        <p:txBody>
          <a:bodyPr/>
          <a:lstStyle/>
          <a:p>
            <a:fld id="{E2BA2B71-6B3D-46FB-A413-480E971F6E78}" type="slidenum">
              <a:rPr lang="en-GB" smtClean="0"/>
              <a:t>44</a:t>
            </a:fld>
            <a:endParaRPr lang="en-GB"/>
          </a:p>
        </p:txBody>
      </p:sp>
      <p:sp>
        <p:nvSpPr>
          <p:cNvPr id="5" name="Rectangle 4"/>
          <p:cNvSpPr/>
          <p:nvPr/>
        </p:nvSpPr>
        <p:spPr>
          <a:xfrm>
            <a:off x="1916490" y="887348"/>
            <a:ext cx="835902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THANK YOU FOR LISTENING!</a:t>
            </a:r>
          </a:p>
        </p:txBody>
      </p:sp>
    </p:spTree>
    <p:extLst>
      <p:ext uri="{BB962C8B-B14F-4D97-AF65-F5344CB8AC3E}">
        <p14:creationId xmlns:p14="http://schemas.microsoft.com/office/powerpoint/2010/main" val="1783544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838200" y="1392866"/>
            <a:ext cx="10515600" cy="5465134"/>
          </a:xfrm>
        </p:spPr>
        <p:txBody>
          <a:bodyPr vert="horz" lIns="91440" tIns="45720" rIns="91440" bIns="45720" rtlCol="0" anchor="t">
            <a:normAutofit fontScale="55000" lnSpcReduction="20000"/>
          </a:bodyPr>
          <a:lstStyle/>
          <a:p>
            <a:r>
              <a:rPr lang="en-GB" dirty="0">
                <a:ea typeface="+mn-lt"/>
                <a:cs typeface="+mn-lt"/>
                <a:hlinkClick r:id="rId2"/>
              </a:rPr>
              <a:t>https://www.youtube.com/watch?v=86zIa3pGM50</a:t>
            </a:r>
            <a:r>
              <a:rPr lang="en-GB" dirty="0">
                <a:ea typeface="+mn-lt"/>
                <a:cs typeface="+mn-lt"/>
              </a:rPr>
              <a:t> </a:t>
            </a:r>
          </a:p>
          <a:p>
            <a:r>
              <a:rPr lang="en-GB" dirty="0">
                <a:ea typeface="+mn-lt"/>
                <a:cs typeface="+mn-lt"/>
                <a:hlinkClick r:id="rId3"/>
              </a:rPr>
              <a:t>https://www.youtube.com/watch?v=0_boSag4f8g</a:t>
            </a:r>
            <a:endParaRPr lang="en-GB" dirty="0">
              <a:ea typeface="Calibri" panose="020F0502020204030204"/>
              <a:cs typeface="Calibri" panose="020F0502020204030204"/>
            </a:endParaRPr>
          </a:p>
          <a:p>
            <a:r>
              <a:rPr lang="en-GB" dirty="0" err="1"/>
              <a:t>Malmivuo</a:t>
            </a:r>
            <a:r>
              <a:rPr lang="en-GB" dirty="0"/>
              <a:t>, Jaakko, and Robert </a:t>
            </a:r>
            <a:r>
              <a:rPr lang="en-GB" dirty="0" err="1"/>
              <a:t>Plonsey</a:t>
            </a:r>
            <a:r>
              <a:rPr lang="en-GB" dirty="0"/>
              <a:t>. </a:t>
            </a:r>
            <a:r>
              <a:rPr lang="en-GB" i="1" dirty="0" err="1"/>
              <a:t>Bioelectromagnetism</a:t>
            </a:r>
            <a:r>
              <a:rPr lang="en-GB" i="1" dirty="0"/>
              <a:t>: principles and applications of bioelectric and </a:t>
            </a:r>
            <a:r>
              <a:rPr lang="en-GB" i="1" dirty="0" err="1"/>
              <a:t>biomagnetic</a:t>
            </a:r>
            <a:r>
              <a:rPr lang="en-GB" i="1" dirty="0"/>
              <a:t> fields</a:t>
            </a:r>
            <a:r>
              <a:rPr lang="en-GB" dirty="0"/>
              <a:t>. Oxford University Press, USA, 1995.</a:t>
            </a:r>
          </a:p>
          <a:p>
            <a:r>
              <a:rPr lang="en-GB" dirty="0"/>
              <a:t>Cohen, Michael X. "Where does EEG come from and what does it mean?." </a:t>
            </a:r>
            <a:r>
              <a:rPr lang="en-GB" i="1" dirty="0"/>
              <a:t>Trends in neurosciences</a:t>
            </a:r>
            <a:r>
              <a:rPr lang="en-GB" dirty="0"/>
              <a:t> 40.4 (2017): 208-218.</a:t>
            </a:r>
          </a:p>
          <a:p>
            <a:r>
              <a:rPr lang="en-GB" dirty="0"/>
              <a:t>Gloor, Pierre. "Hans Berger-On the Electroencephalogram of Man." </a:t>
            </a:r>
            <a:r>
              <a:rPr lang="en-GB" i="1" dirty="0" err="1"/>
              <a:t>Electroenceph</a:t>
            </a:r>
            <a:r>
              <a:rPr lang="en-GB" i="1" dirty="0"/>
              <a:t> Clin </a:t>
            </a:r>
            <a:r>
              <a:rPr lang="en-GB" i="1" dirty="0" err="1"/>
              <a:t>Neurophysiol</a:t>
            </a:r>
            <a:r>
              <a:rPr lang="en-GB" dirty="0"/>
              <a:t> (1969).</a:t>
            </a:r>
          </a:p>
          <a:p>
            <a:r>
              <a:rPr lang="en-GB" dirty="0"/>
              <a:t>Jackson, Alice F., and Donald J. Bolger. "The neurophysiological bases of EEG and EEG measurement: A review for the rest of us." </a:t>
            </a:r>
            <a:r>
              <a:rPr lang="en-GB" i="1" dirty="0"/>
              <a:t>Psychophysiology</a:t>
            </a:r>
            <a:r>
              <a:rPr lang="en-GB" dirty="0"/>
              <a:t> 51.11 (2014): 1061-1071.</a:t>
            </a:r>
          </a:p>
          <a:p>
            <a:r>
              <a:rPr lang="en-GB" dirty="0"/>
              <a:t>Schomer, Donald L., and Fernando Lopes Da Silva. </a:t>
            </a:r>
            <a:r>
              <a:rPr lang="en-GB" i="1" dirty="0"/>
              <a:t>Niedermeyer's electroencephalography: basic principles, clinical applications, and related fields</a:t>
            </a:r>
            <a:r>
              <a:rPr lang="en-GB" dirty="0"/>
              <a:t>. Lippincott Williams &amp; Wilkins, 2012.</a:t>
            </a:r>
          </a:p>
          <a:p>
            <a:r>
              <a:rPr lang="en-US" dirty="0"/>
              <a:t>Nunez, Paul L., and Ramesh Srinivasan. </a:t>
            </a:r>
            <a:r>
              <a:rPr lang="en-US" i="1" dirty="0"/>
              <a:t>Electric fields of the brain: the </a:t>
            </a:r>
            <a:r>
              <a:rPr lang="en-US" i="1" dirty="0" err="1"/>
              <a:t>neurophysics</a:t>
            </a:r>
            <a:r>
              <a:rPr lang="en-US" i="1" dirty="0"/>
              <a:t> of EEG</a:t>
            </a:r>
            <a:r>
              <a:rPr lang="en-US" dirty="0"/>
              <a:t>. Oxford University Press, USA, 2006.</a:t>
            </a:r>
          </a:p>
          <a:p>
            <a:r>
              <a:rPr lang="en-US" dirty="0"/>
              <a:t>Arnulfo, Gabriele, </a:t>
            </a:r>
            <a:r>
              <a:rPr lang="en-US" dirty="0" err="1"/>
              <a:t>Jonni</a:t>
            </a:r>
            <a:r>
              <a:rPr lang="en-US" dirty="0"/>
              <a:t> </a:t>
            </a:r>
            <a:r>
              <a:rPr lang="en-US" dirty="0" err="1"/>
              <a:t>Hirvonen</a:t>
            </a:r>
            <a:r>
              <a:rPr lang="en-US" dirty="0"/>
              <a:t>, </a:t>
            </a:r>
            <a:r>
              <a:rPr lang="en-US" dirty="0" err="1"/>
              <a:t>Lino</a:t>
            </a:r>
            <a:r>
              <a:rPr lang="en-US" dirty="0"/>
              <a:t> Nobili, </a:t>
            </a:r>
            <a:r>
              <a:rPr lang="en-US" dirty="0" err="1"/>
              <a:t>Satu</a:t>
            </a:r>
            <a:r>
              <a:rPr lang="en-US" dirty="0"/>
              <a:t> </a:t>
            </a:r>
            <a:r>
              <a:rPr lang="en-US" dirty="0" err="1"/>
              <a:t>Palva</a:t>
            </a:r>
            <a:r>
              <a:rPr lang="en-US" dirty="0"/>
              <a:t>, and J. Matias </a:t>
            </a:r>
            <a:r>
              <a:rPr lang="en-US" dirty="0" err="1"/>
              <a:t>Palva</a:t>
            </a:r>
            <a:r>
              <a:rPr lang="en-US" dirty="0"/>
              <a:t>. 2015. “Phase and Amplitude Correlations in Resting-State Activity in Human </a:t>
            </a:r>
            <a:r>
              <a:rPr lang="en-US" dirty="0" err="1"/>
              <a:t>Stereotactical</a:t>
            </a:r>
            <a:r>
              <a:rPr lang="en-US" dirty="0"/>
              <a:t> EEG Recordings.” </a:t>
            </a:r>
            <a:r>
              <a:rPr lang="en-US" i="1" dirty="0" err="1"/>
              <a:t>NeuroImage</a:t>
            </a:r>
            <a:r>
              <a:rPr lang="en-US" dirty="0"/>
              <a:t> 112:114–27.</a:t>
            </a:r>
          </a:p>
          <a:p>
            <a:r>
              <a:rPr lang="en-US" dirty="0" err="1"/>
              <a:t>Bigdely-Shamlo</a:t>
            </a:r>
            <a:r>
              <a:rPr lang="en-US" dirty="0"/>
              <a:t>, </a:t>
            </a:r>
            <a:r>
              <a:rPr lang="en-US" dirty="0" err="1"/>
              <a:t>Nima</a:t>
            </a:r>
            <a:r>
              <a:rPr lang="en-US" dirty="0"/>
              <a:t>, et al. "Automated EEG mega-analysis I: Spectral and amplitude characteristics across studies." </a:t>
            </a:r>
            <a:r>
              <a:rPr lang="en-US" i="1" dirty="0" err="1"/>
              <a:t>BioRxiv</a:t>
            </a:r>
            <a:r>
              <a:rPr lang="en-US" dirty="0"/>
              <a:t> (2018): 409631.</a:t>
            </a:r>
          </a:p>
          <a:p>
            <a:r>
              <a:rPr lang="en-US" dirty="0"/>
              <a:t>Makoto’s pessimism (talk 2019) </a:t>
            </a:r>
            <a:r>
              <a:rPr lang="en-US" dirty="0">
                <a:hlinkClick r:id="rId4"/>
              </a:rPr>
              <a:t>https://www.youtube.com/watch?v=lRyZxt2WeKk&amp;feature=youtu.be&amp;t=222</a:t>
            </a:r>
            <a:endParaRPr lang="en-US" dirty="0"/>
          </a:p>
          <a:p>
            <a:r>
              <a:rPr lang="en-US" dirty="0" err="1"/>
              <a:t>Picton</a:t>
            </a:r>
            <a:r>
              <a:rPr lang="en-US" dirty="0"/>
              <a:t>, Terence W. Human auditory evoked potentials. Plural Publishing, 2010.</a:t>
            </a:r>
          </a:p>
          <a:p>
            <a:r>
              <a:rPr lang="en-US" dirty="0" err="1"/>
              <a:t>Krishnaswamy</a:t>
            </a:r>
            <a:r>
              <a:rPr lang="en-US" dirty="0"/>
              <a:t>, </a:t>
            </a:r>
            <a:r>
              <a:rPr lang="en-US" dirty="0" err="1"/>
              <a:t>Pavitra</a:t>
            </a:r>
            <a:r>
              <a:rPr lang="en-US" dirty="0"/>
              <a:t>, et al. "Sparsity enables estimation of both subcortical and cortical activity from MEG and EEG." </a:t>
            </a:r>
            <a:r>
              <a:rPr lang="en-US" i="1" dirty="0"/>
              <a:t>Proceedings of the National Academy of Sciences</a:t>
            </a:r>
            <a:r>
              <a:rPr lang="en-US" dirty="0"/>
              <a:t> 114.48 (2017): E10465-E10474.</a:t>
            </a:r>
          </a:p>
          <a:p>
            <a:r>
              <a:rPr lang="en-GB" dirty="0"/>
              <a:t>Andersen, Lau M., Karim </a:t>
            </a:r>
            <a:r>
              <a:rPr lang="en-GB" dirty="0" err="1"/>
              <a:t>Jerbi</a:t>
            </a:r>
            <a:r>
              <a:rPr lang="en-GB" dirty="0"/>
              <a:t>, and </a:t>
            </a:r>
            <a:r>
              <a:rPr lang="en-GB" dirty="0" err="1"/>
              <a:t>Sarang</a:t>
            </a:r>
            <a:r>
              <a:rPr lang="en-GB" dirty="0"/>
              <a:t> S. </a:t>
            </a:r>
            <a:r>
              <a:rPr lang="en-GB" dirty="0" err="1"/>
              <a:t>Dalal</a:t>
            </a:r>
            <a:r>
              <a:rPr lang="en-GB" dirty="0"/>
              <a:t>. "Can EEG and MEG detect signals from the human cerebellum?." </a:t>
            </a:r>
            <a:r>
              <a:rPr lang="en-GB" i="1" dirty="0" err="1"/>
              <a:t>NeuroImage</a:t>
            </a:r>
            <a:r>
              <a:rPr lang="en-GB" dirty="0"/>
              <a:t> 215 (2020): 116817.</a:t>
            </a:r>
            <a:endParaRPr lang="en-US" dirty="0"/>
          </a:p>
        </p:txBody>
      </p:sp>
      <p:sp>
        <p:nvSpPr>
          <p:cNvPr id="4" name="Slide Number Placeholder 3"/>
          <p:cNvSpPr>
            <a:spLocks noGrp="1"/>
          </p:cNvSpPr>
          <p:nvPr>
            <p:ph type="sldNum" sz="quarter" idx="12"/>
          </p:nvPr>
        </p:nvSpPr>
        <p:spPr/>
        <p:txBody>
          <a:bodyPr/>
          <a:lstStyle/>
          <a:p>
            <a:fld id="{E2BA2B71-6B3D-46FB-A413-480E971F6E78}" type="slidenum">
              <a:rPr lang="en-GB" smtClean="0"/>
              <a:t>45</a:t>
            </a:fld>
            <a:endParaRPr lang="en-GB"/>
          </a:p>
        </p:txBody>
      </p:sp>
    </p:spTree>
    <p:extLst>
      <p:ext uri="{BB962C8B-B14F-4D97-AF65-F5344CB8AC3E}">
        <p14:creationId xmlns:p14="http://schemas.microsoft.com/office/powerpoint/2010/main" val="649536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 (cont’d) </a:t>
            </a:r>
          </a:p>
        </p:txBody>
      </p:sp>
      <p:sp>
        <p:nvSpPr>
          <p:cNvPr id="3" name="Content Placeholder 2"/>
          <p:cNvSpPr>
            <a:spLocks noGrp="1"/>
          </p:cNvSpPr>
          <p:nvPr>
            <p:ph idx="1"/>
          </p:nvPr>
        </p:nvSpPr>
        <p:spPr>
          <a:xfrm>
            <a:off x="838200" y="1329070"/>
            <a:ext cx="10515600" cy="5528929"/>
          </a:xfrm>
        </p:spPr>
        <p:txBody>
          <a:bodyPr>
            <a:normAutofit fontScale="62500" lnSpcReduction="20000"/>
          </a:bodyPr>
          <a:lstStyle/>
          <a:p>
            <a:r>
              <a:rPr lang="en-US" dirty="0" err="1"/>
              <a:t>Seeber</a:t>
            </a:r>
            <a:r>
              <a:rPr lang="en-US" dirty="0"/>
              <a:t>, Martin, et al. "Subcortical electrophysiological activity is detectable with high-density EEG source imaging." </a:t>
            </a:r>
            <a:r>
              <a:rPr lang="en-US" i="1" dirty="0"/>
              <a:t>Nature communications</a:t>
            </a:r>
            <a:r>
              <a:rPr lang="en-US" dirty="0"/>
              <a:t> 10.1 (2019): 753.</a:t>
            </a:r>
          </a:p>
          <a:p>
            <a:r>
              <a:rPr lang="en-GB" dirty="0" err="1"/>
              <a:t>Pizzo</a:t>
            </a:r>
            <a:r>
              <a:rPr lang="en-GB" dirty="0"/>
              <a:t>, Francesca, et al. "Deep brain activities can be detected with magnetoencephalography." </a:t>
            </a:r>
            <a:r>
              <a:rPr lang="en-GB" i="1" dirty="0"/>
              <a:t>Nature communications</a:t>
            </a:r>
            <a:r>
              <a:rPr lang="en-GB" dirty="0"/>
              <a:t> 10.1 (2019): 1-13.</a:t>
            </a:r>
          </a:p>
          <a:p>
            <a:r>
              <a:rPr lang="en-GB" dirty="0" err="1"/>
              <a:t>Hillebrand</a:t>
            </a:r>
            <a:r>
              <a:rPr lang="en-GB" dirty="0"/>
              <a:t>, </a:t>
            </a:r>
            <a:r>
              <a:rPr lang="en-GB" dirty="0" err="1"/>
              <a:t>Arjan</a:t>
            </a:r>
            <a:r>
              <a:rPr lang="en-GB" dirty="0"/>
              <a:t>, and Gareth R. Barnes. "A quantitative assessment of the sensitivity of whole-head MEG to activity in the adult human cortex." </a:t>
            </a:r>
            <a:r>
              <a:rPr lang="en-GB" i="1" dirty="0" err="1"/>
              <a:t>Neuroimage</a:t>
            </a:r>
            <a:r>
              <a:rPr lang="en-GB" dirty="0"/>
              <a:t> 16.3 (2002): 638-650.</a:t>
            </a:r>
          </a:p>
          <a:p>
            <a:r>
              <a:rPr lang="en-GB" dirty="0"/>
              <a:t>Herrmann, Christoph S., Matthias HJ </a:t>
            </a:r>
            <a:r>
              <a:rPr lang="en-GB" dirty="0" err="1"/>
              <a:t>Munk</a:t>
            </a:r>
            <a:r>
              <a:rPr lang="en-GB" dirty="0"/>
              <a:t>, and Andreas K. Engel. "‘</a:t>
            </a:r>
            <a:r>
              <a:rPr lang="en-GB" dirty="0" err="1"/>
              <a:t>Early’evoked</a:t>
            </a:r>
            <a:r>
              <a:rPr lang="en-GB" dirty="0"/>
              <a:t> versus ‘</a:t>
            </a:r>
            <a:r>
              <a:rPr lang="en-GB" dirty="0" err="1"/>
              <a:t>late’induced</a:t>
            </a:r>
            <a:r>
              <a:rPr lang="en-GB" dirty="0"/>
              <a:t> gamma oscillations." </a:t>
            </a:r>
            <a:r>
              <a:rPr lang="en-GB" i="1" dirty="0"/>
              <a:t>Trends in Cognitive Sciences</a:t>
            </a:r>
            <a:r>
              <a:rPr lang="en-GB" dirty="0"/>
              <a:t> 8.8 (2004): 347-355.</a:t>
            </a:r>
          </a:p>
          <a:p>
            <a:r>
              <a:rPr lang="en-GB" dirty="0"/>
              <a:t>Bastos, André M., and Jan-</a:t>
            </a:r>
            <a:r>
              <a:rPr lang="en-GB" dirty="0" err="1"/>
              <a:t>Mathijs</a:t>
            </a:r>
            <a:r>
              <a:rPr lang="en-GB" dirty="0"/>
              <a:t> </a:t>
            </a:r>
            <a:r>
              <a:rPr lang="en-GB" dirty="0" err="1"/>
              <a:t>Schoffelen</a:t>
            </a:r>
            <a:r>
              <a:rPr lang="en-GB" dirty="0"/>
              <a:t>. "A tutorial review of functional connectivity analysis methods and their interpretational pitfalls." Frontiers in systems neuroscience 9 (2016): 175.</a:t>
            </a:r>
          </a:p>
          <a:p>
            <a:r>
              <a:rPr lang="en-GB" dirty="0"/>
              <a:t>West, Timothy O., et al. "Measuring directed functional connectivity using non-parametric directionality analysis: Validation and comparison with non-parametric Granger Causality." </a:t>
            </a:r>
            <a:r>
              <a:rPr lang="en-GB" i="1" dirty="0" err="1"/>
              <a:t>NeuroImage</a:t>
            </a:r>
            <a:r>
              <a:rPr lang="en-GB" dirty="0"/>
              <a:t> 218 (2020): 116796.</a:t>
            </a:r>
          </a:p>
          <a:p>
            <a:r>
              <a:rPr lang="en-GB" dirty="0"/>
              <a:t>van </a:t>
            </a:r>
            <a:r>
              <a:rPr lang="en-GB" dirty="0" err="1"/>
              <a:t>Wijk</a:t>
            </a:r>
            <a:r>
              <a:rPr lang="en-GB" dirty="0"/>
              <a:t>, Bernadette CM, et al. "Generic dynamic causal modelling: An illustrative application to Parkinson's disease." </a:t>
            </a:r>
            <a:r>
              <a:rPr lang="en-GB" i="1" dirty="0" err="1"/>
              <a:t>NeuroImage</a:t>
            </a:r>
            <a:r>
              <a:rPr lang="en-GB" dirty="0"/>
              <a:t> 181 (2018): 818-830.</a:t>
            </a:r>
          </a:p>
          <a:p>
            <a:r>
              <a:rPr lang="nl-BE" dirty="0"/>
              <a:t>Becker, Hanna, et al. "Brain-Source Imaging: From sparse to tensor models." </a:t>
            </a:r>
            <a:r>
              <a:rPr lang="nl-BE" i="1" dirty="0"/>
              <a:t>IEEE Signal Processing Magazine</a:t>
            </a:r>
            <a:r>
              <a:rPr lang="nl-BE" dirty="0"/>
              <a:t> 32.6 (2015): 100-112.</a:t>
            </a:r>
            <a:endParaRPr lang="en-GB" dirty="0"/>
          </a:p>
          <a:p>
            <a:r>
              <a:rPr lang="en-US" dirty="0"/>
              <a:t>Plummer, Chris, A. Simon Harvey, and Mark Cook. "EEG source localization in focal epilepsy: where are we now?." </a:t>
            </a:r>
            <a:r>
              <a:rPr lang="en-US" i="1" dirty="0" err="1"/>
              <a:t>Epilepsia</a:t>
            </a:r>
            <a:r>
              <a:rPr lang="en-US" dirty="0"/>
              <a:t> 49.2 (2008): 201-218.</a:t>
            </a:r>
            <a:endParaRPr lang="en-GB" dirty="0"/>
          </a:p>
          <a:p>
            <a:r>
              <a:rPr lang="en-GB" dirty="0"/>
              <a:t>Van </a:t>
            </a:r>
            <a:r>
              <a:rPr lang="en-GB" dirty="0" err="1"/>
              <a:t>Vliet</a:t>
            </a:r>
            <a:r>
              <a:rPr lang="en-GB" dirty="0"/>
              <a:t>, </a:t>
            </a:r>
            <a:r>
              <a:rPr lang="en-GB" dirty="0" err="1"/>
              <a:t>Marijn</a:t>
            </a:r>
            <a:r>
              <a:rPr lang="en-GB" dirty="0"/>
              <a:t>, et al. "Single-trial </a:t>
            </a:r>
            <a:r>
              <a:rPr lang="en-GB" dirty="0" err="1"/>
              <a:t>erp</a:t>
            </a:r>
            <a:r>
              <a:rPr lang="en-GB" dirty="0"/>
              <a:t> component analysis using a spatiotemporal </a:t>
            </a:r>
            <a:r>
              <a:rPr lang="en-GB" dirty="0" err="1"/>
              <a:t>lcmv</a:t>
            </a:r>
            <a:r>
              <a:rPr lang="en-GB" dirty="0"/>
              <a:t> </a:t>
            </a:r>
            <a:r>
              <a:rPr lang="en-GB" dirty="0" err="1"/>
              <a:t>beamformer</a:t>
            </a:r>
            <a:r>
              <a:rPr lang="en-GB" dirty="0"/>
              <a:t>." </a:t>
            </a:r>
            <a:r>
              <a:rPr lang="en-GB" i="1" dirty="0"/>
              <a:t>IEEE Transactions on Biomedical Engineering</a:t>
            </a:r>
            <a:r>
              <a:rPr lang="en-GB" dirty="0"/>
              <a:t> 63.1 (2015): 55-66.</a:t>
            </a:r>
          </a:p>
          <a:p>
            <a:endParaRPr lang="en-GB" dirty="0"/>
          </a:p>
        </p:txBody>
      </p:sp>
      <p:sp>
        <p:nvSpPr>
          <p:cNvPr id="4" name="Slide Number Placeholder 3"/>
          <p:cNvSpPr>
            <a:spLocks noGrp="1"/>
          </p:cNvSpPr>
          <p:nvPr>
            <p:ph type="sldNum" sz="quarter" idx="12"/>
          </p:nvPr>
        </p:nvSpPr>
        <p:spPr/>
        <p:txBody>
          <a:bodyPr/>
          <a:lstStyle/>
          <a:p>
            <a:fld id="{E2BA2B71-6B3D-46FB-A413-480E971F6E78}" type="slidenum">
              <a:rPr lang="en-GB" smtClean="0"/>
              <a:t>46</a:t>
            </a:fld>
            <a:endParaRPr lang="en-GB"/>
          </a:p>
        </p:txBody>
      </p:sp>
    </p:spTree>
    <p:extLst>
      <p:ext uri="{BB962C8B-B14F-4D97-AF65-F5344CB8AC3E}">
        <p14:creationId xmlns:p14="http://schemas.microsoft.com/office/powerpoint/2010/main" val="3334080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435883"/>
          </a:xfrm>
          <a:prstGeom prst="rect">
            <a:avLst/>
          </a:prstGeom>
        </p:spPr>
      </p:pic>
      <p:sp>
        <p:nvSpPr>
          <p:cNvPr id="2" name="Title 1">
            <a:extLst>
              <a:ext uri="{FF2B5EF4-FFF2-40B4-BE49-F238E27FC236}">
                <a16:creationId xmlns="" xmlns:a16="http://schemas.microsoft.com/office/drawing/2014/main" id="{58A8F95C-911E-B6DA-777D-12DA8B258403}"/>
              </a:ext>
            </a:extLst>
          </p:cNvPr>
          <p:cNvSpPr>
            <a:spLocks noGrp="1"/>
          </p:cNvSpPr>
          <p:nvPr>
            <p:ph type="title"/>
          </p:nvPr>
        </p:nvSpPr>
        <p:spPr>
          <a:xfrm>
            <a:off x="169652" y="-27523"/>
            <a:ext cx="11852695" cy="1325563"/>
          </a:xfrm>
        </p:spPr>
        <p:txBody>
          <a:bodyPr>
            <a:normAutofit/>
          </a:bodyPr>
          <a:lstStyle/>
          <a:p>
            <a:r>
              <a:rPr lang="en-GB" sz="4000" b="1" dirty="0">
                <a:solidFill>
                  <a:schemeClr val="bg1">
                    <a:lumMod val="50000"/>
                  </a:schemeClr>
                </a:solidFill>
                <a:cs typeface="Calibri"/>
              </a:rPr>
              <a:t>SQUID</a:t>
            </a:r>
            <a:r>
              <a:rPr lang="en-GB" sz="4000" b="1" dirty="0">
                <a:cs typeface="Calibri"/>
              </a:rPr>
              <a:t> -</a:t>
            </a:r>
            <a:r>
              <a:rPr lang="en-GB" sz="4000" b="1" dirty="0">
                <a:solidFill>
                  <a:schemeClr val="bg1">
                    <a:lumMod val="50000"/>
                  </a:schemeClr>
                </a:solidFill>
                <a:cs typeface="Calibri"/>
              </a:rPr>
              <a:t>S</a:t>
            </a:r>
            <a:r>
              <a:rPr lang="en-GB" sz="4000" b="1" dirty="0">
                <a:cs typeface="Calibri"/>
              </a:rPr>
              <a:t>uperconducting </a:t>
            </a:r>
            <a:r>
              <a:rPr lang="en-GB" sz="4000" b="1" dirty="0" err="1">
                <a:solidFill>
                  <a:schemeClr val="bg1">
                    <a:lumMod val="50000"/>
                  </a:schemeClr>
                </a:solidFill>
                <a:cs typeface="Calibri"/>
              </a:rPr>
              <a:t>QU</a:t>
            </a:r>
            <a:r>
              <a:rPr lang="en-GB" sz="4000" b="1" dirty="0" err="1">
                <a:cs typeface="Calibri"/>
              </a:rPr>
              <a:t>antum</a:t>
            </a:r>
            <a:r>
              <a:rPr lang="en-GB" sz="4000" b="1" dirty="0">
                <a:cs typeface="Calibri"/>
              </a:rPr>
              <a:t> </a:t>
            </a:r>
            <a:r>
              <a:rPr lang="en-GB" sz="4000" b="1" dirty="0">
                <a:solidFill>
                  <a:schemeClr val="bg1">
                    <a:lumMod val="50000"/>
                  </a:schemeClr>
                </a:solidFill>
                <a:cs typeface="Calibri"/>
              </a:rPr>
              <a:t>I</a:t>
            </a:r>
            <a:r>
              <a:rPr lang="en-GB" sz="4000" b="1" dirty="0">
                <a:cs typeface="Calibri"/>
              </a:rPr>
              <a:t>nterference </a:t>
            </a:r>
            <a:r>
              <a:rPr lang="en-GB" sz="4000" b="1" dirty="0">
                <a:solidFill>
                  <a:schemeClr val="bg1">
                    <a:lumMod val="50000"/>
                  </a:schemeClr>
                </a:solidFill>
                <a:cs typeface="Calibri"/>
              </a:rPr>
              <a:t>D</a:t>
            </a:r>
            <a:r>
              <a:rPr lang="en-GB" sz="4000" b="1" dirty="0">
                <a:cs typeface="Calibri"/>
              </a:rPr>
              <a:t>evice</a:t>
            </a:r>
            <a:endParaRPr lang="en-US" sz="4000" dirty="0"/>
          </a:p>
        </p:txBody>
      </p:sp>
      <p:pic>
        <p:nvPicPr>
          <p:cNvPr id="4" name="Picture 4">
            <a:extLst>
              <a:ext uri="{FF2B5EF4-FFF2-40B4-BE49-F238E27FC236}">
                <a16:creationId xmlns="" xmlns:a16="http://schemas.microsoft.com/office/drawing/2014/main" id="{C9C43F9D-E24D-9C8E-737F-82E804E001DD}"/>
              </a:ext>
            </a:extLst>
          </p:cNvPr>
          <p:cNvPicPr>
            <a:picLocks noGrp="1" noChangeAspect="1"/>
          </p:cNvPicPr>
          <p:nvPr>
            <p:ph idx="1"/>
          </p:nvPr>
        </p:nvPicPr>
        <p:blipFill>
          <a:blip r:embed="rId3"/>
          <a:stretch>
            <a:fillRect/>
          </a:stretch>
        </p:blipFill>
        <p:spPr>
          <a:xfrm>
            <a:off x="8632575" y="1624342"/>
            <a:ext cx="3438247" cy="4868923"/>
          </a:xfrm>
        </p:spPr>
      </p:pic>
      <p:sp>
        <p:nvSpPr>
          <p:cNvPr id="7" name="TextBox 6">
            <a:extLst>
              <a:ext uri="{FF2B5EF4-FFF2-40B4-BE49-F238E27FC236}">
                <a16:creationId xmlns="" xmlns:a16="http://schemas.microsoft.com/office/drawing/2014/main" id="{18850F20-1EAC-C248-DE6D-28A1A84BB78D}"/>
              </a:ext>
            </a:extLst>
          </p:cNvPr>
          <p:cNvSpPr txBox="1"/>
          <p:nvPr/>
        </p:nvSpPr>
        <p:spPr>
          <a:xfrm>
            <a:off x="339305" y="1848929"/>
            <a:ext cx="512984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Most common way to measure MEG until recently</a:t>
            </a:r>
          </a:p>
          <a:p>
            <a:endParaRPr lang="en-US" dirty="0">
              <a:cs typeface="Calibri"/>
            </a:endParaRPr>
          </a:p>
          <a:p>
            <a:r>
              <a:rPr lang="en-GB" dirty="0">
                <a:ea typeface="+mn-lt"/>
                <a:cs typeface="+mn-lt"/>
              </a:rPr>
              <a:t>An ultra sensitive detector of magnetic flux (</a:t>
            </a:r>
            <a:r>
              <a:rPr lang="el-GR" dirty="0">
                <a:ea typeface="+mn-lt"/>
                <a:cs typeface="+mn-lt"/>
              </a:rPr>
              <a:t>Φ</a:t>
            </a:r>
            <a:r>
              <a:rPr lang="en-GB" dirty="0">
                <a:ea typeface="+mn-lt"/>
                <a:cs typeface="+mn-lt"/>
              </a:rPr>
              <a:t>). Consisting of two superconductors with “insulating” layers, forming two Josephson Junctions in parallel.</a:t>
            </a:r>
            <a:endParaRPr lang="en-US" dirty="0">
              <a:ea typeface="+mn-lt"/>
              <a:cs typeface="+mn-lt"/>
            </a:endParaRPr>
          </a:p>
          <a:p>
            <a:endParaRPr lang="en-US" dirty="0">
              <a:ea typeface="+mn-lt"/>
              <a:cs typeface="+mn-lt"/>
            </a:endParaRPr>
          </a:p>
          <a:p>
            <a:r>
              <a:rPr lang="en-GB" dirty="0">
                <a:ea typeface="+mn-lt"/>
                <a:cs typeface="+mn-lt"/>
              </a:rPr>
              <a:t>The measured voltage across the junctions is dependent on magnetic flux.</a:t>
            </a:r>
            <a:endParaRPr lang="en-US" dirty="0">
              <a:cs typeface="Calibri" panose="020F0502020204030204"/>
            </a:endParaRPr>
          </a:p>
          <a:p>
            <a:endParaRPr lang="en-GB" dirty="0">
              <a:solidFill>
                <a:schemeClr val="accent2"/>
              </a:solidFill>
              <a:ea typeface="+mn-lt"/>
              <a:cs typeface="+mn-lt"/>
            </a:endParaRPr>
          </a:p>
          <a:p>
            <a:pPr>
              <a:spcBef>
                <a:spcPct val="0"/>
              </a:spcBef>
              <a:spcAft>
                <a:spcPct val="0"/>
              </a:spcAft>
            </a:pPr>
            <a:r>
              <a:rPr lang="en-GB" dirty="0">
                <a:ea typeface="+mn-lt"/>
                <a:cs typeface="+mn-lt"/>
              </a:rPr>
              <a:t>Can measure field changes of the order of 10-15 (</a:t>
            </a:r>
            <a:r>
              <a:rPr lang="en-GB" dirty="0" err="1">
                <a:ea typeface="+mn-lt"/>
                <a:cs typeface="+mn-lt"/>
              </a:rPr>
              <a:t>femto</a:t>
            </a:r>
            <a:r>
              <a:rPr lang="en-GB" dirty="0">
                <a:ea typeface="+mn-lt"/>
                <a:cs typeface="+mn-lt"/>
              </a:rPr>
              <a:t>) Tesla (compare to the earth’s field of 10-4 Tesla)</a:t>
            </a:r>
            <a:endParaRPr lang="en-US" dirty="0">
              <a:ea typeface="+mn-lt"/>
              <a:cs typeface="+mn-lt"/>
            </a:endParaRPr>
          </a:p>
          <a:p>
            <a:pPr>
              <a:spcBef>
                <a:spcPct val="0"/>
              </a:spcBef>
              <a:spcAft>
                <a:spcPct val="0"/>
              </a:spcAft>
            </a:pPr>
            <a:endParaRPr lang="en-GB" dirty="0">
              <a:ea typeface="+mn-lt"/>
              <a:cs typeface="+mn-lt"/>
            </a:endParaRPr>
          </a:p>
          <a:p>
            <a:endParaRPr lang="en-US" dirty="0">
              <a:cs typeface="Calibri"/>
            </a:endParaRPr>
          </a:p>
        </p:txBody>
      </p:sp>
      <p:pic>
        <p:nvPicPr>
          <p:cNvPr id="8" name="Picture 8" descr="Diagram&#10;&#10;Description automatically generated">
            <a:extLst>
              <a:ext uri="{FF2B5EF4-FFF2-40B4-BE49-F238E27FC236}">
                <a16:creationId xmlns="" xmlns:a16="http://schemas.microsoft.com/office/drawing/2014/main" id="{018D5C3C-BDC0-0DCB-8B75-3CB782A9F14E}"/>
              </a:ext>
            </a:extLst>
          </p:cNvPr>
          <p:cNvPicPr>
            <a:picLocks noChangeAspect="1"/>
          </p:cNvPicPr>
          <p:nvPr/>
        </p:nvPicPr>
        <p:blipFill>
          <a:blip r:embed="rId4"/>
          <a:stretch>
            <a:fillRect/>
          </a:stretch>
        </p:blipFill>
        <p:spPr>
          <a:xfrm>
            <a:off x="5457644" y="3230111"/>
            <a:ext cx="3188899" cy="3417024"/>
          </a:xfrm>
          <a:prstGeom prst="rect">
            <a:avLst/>
          </a:prstGeom>
        </p:spPr>
      </p:pic>
      <p:sp>
        <p:nvSpPr>
          <p:cNvPr id="3" name="Slide Number Placeholder 2"/>
          <p:cNvSpPr>
            <a:spLocks noGrp="1"/>
          </p:cNvSpPr>
          <p:nvPr>
            <p:ph type="sldNum" sz="quarter" idx="12"/>
          </p:nvPr>
        </p:nvSpPr>
        <p:spPr/>
        <p:txBody>
          <a:bodyPr/>
          <a:lstStyle/>
          <a:p>
            <a:fld id="{E2BA2B71-6B3D-46FB-A413-480E971F6E78}" type="slidenum">
              <a:rPr lang="en-GB" smtClean="0"/>
              <a:t>47</a:t>
            </a:fld>
            <a:endParaRPr lang="en-GB"/>
          </a:p>
        </p:txBody>
      </p:sp>
    </p:spTree>
    <p:extLst>
      <p:ext uri="{BB962C8B-B14F-4D97-AF65-F5344CB8AC3E}">
        <p14:creationId xmlns:p14="http://schemas.microsoft.com/office/powerpoint/2010/main" val="13055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6"/>
            <a:ext cx="12192000" cy="1435883"/>
          </a:xfrm>
          <a:prstGeom prst="rect">
            <a:avLst/>
          </a:prstGeom>
        </p:spPr>
      </p:pic>
      <p:sp>
        <p:nvSpPr>
          <p:cNvPr id="3" name="Content Placeholder 2">
            <a:extLst>
              <a:ext uri="{FF2B5EF4-FFF2-40B4-BE49-F238E27FC236}">
                <a16:creationId xmlns="" xmlns:a16="http://schemas.microsoft.com/office/drawing/2014/main" id="{800FB634-272A-400C-B708-72B2D0DCABF7}"/>
              </a:ext>
            </a:extLst>
          </p:cNvPr>
          <p:cNvSpPr>
            <a:spLocks noGrp="1"/>
          </p:cNvSpPr>
          <p:nvPr>
            <p:ph idx="1"/>
          </p:nvPr>
        </p:nvSpPr>
        <p:spPr>
          <a:xfrm>
            <a:off x="502147" y="1438389"/>
            <a:ext cx="8789522" cy="5054487"/>
          </a:xfrm>
        </p:spPr>
        <p:txBody>
          <a:bodyPr>
            <a:normAutofit fontScale="77500" lnSpcReduction="20000"/>
          </a:bodyPr>
          <a:lstStyle/>
          <a:p>
            <a:pPr marL="0" indent="0">
              <a:buNone/>
            </a:pPr>
            <a:r>
              <a:rPr lang="en-GB" dirty="0"/>
              <a:t>Hans Berger, in 1929, was the first to describe the human electroencephalogram.</a:t>
            </a:r>
          </a:p>
          <a:p>
            <a:pPr marL="0" indent="0">
              <a:buNone/>
            </a:pPr>
            <a:endParaRPr lang="en-GB" dirty="0"/>
          </a:p>
          <a:p>
            <a:pPr marL="0" indent="0">
              <a:buNone/>
            </a:pPr>
            <a:r>
              <a:rPr lang="en-GB" dirty="0"/>
              <a:t>He started experimenting with dog’s, replicating earlier findings but failed to evoke a specific change in the signal through stimulation.</a:t>
            </a:r>
          </a:p>
          <a:p>
            <a:pPr marL="0" indent="0">
              <a:buNone/>
            </a:pPr>
            <a:endParaRPr lang="en-GB" dirty="0"/>
          </a:p>
          <a:p>
            <a:pPr marL="0" indent="0">
              <a:buNone/>
            </a:pPr>
            <a:r>
              <a:rPr lang="en-GB" dirty="0"/>
              <a:t>His keen interest in the psychic manifestations of brain functioning led him to the recording of human EEG. His first subjects were patients with skull defects, later he traced signals from subjects with intact crania.</a:t>
            </a:r>
          </a:p>
          <a:p>
            <a:pPr marL="0" indent="0">
              <a:buNone/>
            </a:pPr>
            <a:endParaRPr lang="en-GB" dirty="0"/>
          </a:p>
          <a:p>
            <a:pPr marL="0" indent="0">
              <a:buNone/>
            </a:pPr>
            <a:r>
              <a:rPr lang="en-GB" dirty="0"/>
              <a:t>Even in these very early studies, Berger payed attention to: the origin (source) of his recordings, eliminating biological and mechanical source of contamination (artefact), the behavioural correlates</a:t>
            </a:r>
          </a:p>
          <a:p>
            <a:pPr marL="0" indent="0">
              <a:buNone/>
            </a:pPr>
            <a:endParaRPr lang="en-GB" dirty="0"/>
          </a:p>
          <a:p>
            <a:pPr marL="0" indent="0">
              <a:buNone/>
            </a:pPr>
            <a:r>
              <a:rPr lang="en-GB" dirty="0"/>
              <a:t>(</a:t>
            </a:r>
            <a:r>
              <a:rPr lang="en-GB" dirty="0" err="1"/>
              <a:t>Gloor</a:t>
            </a:r>
            <a:r>
              <a:rPr lang="en-GB" dirty="0"/>
              <a:t>, 1969)</a:t>
            </a:r>
          </a:p>
        </p:txBody>
      </p:sp>
      <p:pic>
        <p:nvPicPr>
          <p:cNvPr id="1026" name="Picture 2" descr="image.png">
            <a:extLst>
              <a:ext uri="{FF2B5EF4-FFF2-40B4-BE49-F238E27FC236}">
                <a16:creationId xmlns="" xmlns:a16="http://schemas.microsoft.com/office/drawing/2014/main" id="{86BD738A-55FD-4EB4-A1A5-4233A7212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669" y="1786589"/>
            <a:ext cx="2398184" cy="3253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png">
            <a:extLst>
              <a:ext uri="{FF2B5EF4-FFF2-40B4-BE49-F238E27FC236}">
                <a16:creationId xmlns="" xmlns:a16="http://schemas.microsoft.com/office/drawing/2014/main" id="{86B53843-E649-406F-B830-624D15AB71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31" b="17534"/>
          <a:stretch/>
        </p:blipFill>
        <p:spPr bwMode="auto">
          <a:xfrm>
            <a:off x="2272429" y="5270092"/>
            <a:ext cx="9417424" cy="13255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 xmlns:a16="http://schemas.microsoft.com/office/drawing/2014/main" id="{1A0653C1-A86B-498C-B97F-A56964C33136}"/>
              </a:ext>
            </a:extLst>
          </p:cNvPr>
          <p:cNvSpPr>
            <a:spLocks noGrp="1"/>
          </p:cNvSpPr>
          <p:nvPr>
            <p:ph type="title"/>
          </p:nvPr>
        </p:nvSpPr>
        <p:spPr>
          <a:xfrm>
            <a:off x="743262" y="412371"/>
            <a:ext cx="10515600" cy="613433"/>
          </a:xfrm>
        </p:spPr>
        <p:txBody>
          <a:bodyPr>
            <a:noAutofit/>
          </a:bodyPr>
          <a:lstStyle/>
          <a:p>
            <a:r>
              <a:rPr lang="en-GB" b="1" dirty="0"/>
              <a:t>HISTORY OF HUMAN EEG</a:t>
            </a:r>
          </a:p>
        </p:txBody>
      </p:sp>
      <p:sp>
        <p:nvSpPr>
          <p:cNvPr id="2" name="Slide Number Placeholder 1"/>
          <p:cNvSpPr>
            <a:spLocks noGrp="1"/>
          </p:cNvSpPr>
          <p:nvPr>
            <p:ph type="sldNum" sz="quarter" idx="12"/>
          </p:nvPr>
        </p:nvSpPr>
        <p:spPr/>
        <p:txBody>
          <a:bodyPr/>
          <a:lstStyle/>
          <a:p>
            <a:fld id="{C4463AFD-794E-4C5E-8898-B3164E3AF7F4}" type="slidenum">
              <a:rPr lang="en-GB" smtClean="0"/>
              <a:t>5</a:t>
            </a:fld>
            <a:endParaRPr lang="en-GB"/>
          </a:p>
        </p:txBody>
      </p:sp>
    </p:spTree>
    <p:extLst>
      <p:ext uri="{BB962C8B-B14F-4D97-AF65-F5344CB8AC3E}">
        <p14:creationId xmlns:p14="http://schemas.microsoft.com/office/powerpoint/2010/main" val="3887444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6"/>
            <a:ext cx="12192000" cy="1435883"/>
          </a:xfrm>
          <a:prstGeom prst="rect">
            <a:avLst/>
          </a:prstGeom>
        </p:spPr>
      </p:pic>
      <p:sp>
        <p:nvSpPr>
          <p:cNvPr id="2" name="Title 1"/>
          <p:cNvSpPr>
            <a:spLocks noGrp="1"/>
          </p:cNvSpPr>
          <p:nvPr>
            <p:ph type="title"/>
          </p:nvPr>
        </p:nvSpPr>
        <p:spPr>
          <a:xfrm>
            <a:off x="435558" y="185738"/>
            <a:ext cx="10596654" cy="1325563"/>
          </a:xfrm>
        </p:spPr>
        <p:txBody>
          <a:bodyPr/>
          <a:lstStyle/>
          <a:p>
            <a:r>
              <a:rPr lang="en-GB" b="1" dirty="0"/>
              <a:t>HISTORY OF HUMAN MEG</a:t>
            </a:r>
          </a:p>
        </p:txBody>
      </p:sp>
      <p:sp>
        <p:nvSpPr>
          <p:cNvPr id="3" name="Content Placeholder 2"/>
          <p:cNvSpPr>
            <a:spLocks noGrp="1"/>
          </p:cNvSpPr>
          <p:nvPr>
            <p:ph idx="1"/>
          </p:nvPr>
        </p:nvSpPr>
        <p:spPr>
          <a:xfrm>
            <a:off x="4578382" y="1825625"/>
            <a:ext cx="6775418" cy="4351338"/>
          </a:xfrm>
        </p:spPr>
        <p:txBody>
          <a:bodyPr/>
          <a:lstStyle/>
          <a:p>
            <a:r>
              <a:rPr lang="en-GB" dirty="0"/>
              <a:t>First pioneered by David Cohen in 1968</a:t>
            </a:r>
          </a:p>
          <a:p>
            <a:r>
              <a:rPr lang="en-GB" dirty="0"/>
              <a:t>But it was only since the early 1990’s with the introduction of high-density (200+) sensors covering the whole head that the full potential of MEG has begun to be realized.</a:t>
            </a:r>
          </a:p>
        </p:txBody>
      </p:sp>
      <p:pic>
        <p:nvPicPr>
          <p:cNvPr id="4" name="Picture 3">
            <a:extLst>
              <a:ext uri="{FF2B5EF4-FFF2-40B4-BE49-F238E27FC236}">
                <a16:creationId xmlns="" xmlns:a16="http://schemas.microsoft.com/office/drawing/2014/main" id="{AFA22118-A919-EC4B-A6A1-DB73E43BE395}"/>
              </a:ext>
            </a:extLst>
          </p:cNvPr>
          <p:cNvPicPr>
            <a:picLocks noChangeAspect="1"/>
          </p:cNvPicPr>
          <p:nvPr/>
        </p:nvPicPr>
        <p:blipFill>
          <a:blip r:embed="rId3"/>
          <a:stretch>
            <a:fillRect/>
          </a:stretch>
        </p:blipFill>
        <p:spPr>
          <a:xfrm>
            <a:off x="509986" y="1690688"/>
            <a:ext cx="4068396" cy="4782284"/>
          </a:xfrm>
          <a:prstGeom prst="rect">
            <a:avLst/>
          </a:prstGeom>
        </p:spPr>
      </p:pic>
      <p:sp>
        <p:nvSpPr>
          <p:cNvPr id="5" name="Slide Number Placeholder 4"/>
          <p:cNvSpPr>
            <a:spLocks noGrp="1"/>
          </p:cNvSpPr>
          <p:nvPr>
            <p:ph type="sldNum" sz="quarter" idx="12"/>
          </p:nvPr>
        </p:nvSpPr>
        <p:spPr/>
        <p:txBody>
          <a:bodyPr/>
          <a:lstStyle/>
          <a:p>
            <a:fld id="{E2BA2B71-6B3D-46FB-A413-480E971F6E78}" type="slidenum">
              <a:rPr lang="en-GB" smtClean="0"/>
              <a:t>6</a:t>
            </a:fld>
            <a:endParaRPr lang="en-GB"/>
          </a:p>
        </p:txBody>
      </p:sp>
    </p:spTree>
    <p:extLst>
      <p:ext uri="{BB962C8B-B14F-4D97-AF65-F5344CB8AC3E}">
        <p14:creationId xmlns:p14="http://schemas.microsoft.com/office/powerpoint/2010/main" val="539318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0085FAA5-A052-4DDA-66A1-902406E4CA2C}"/>
              </a:ext>
            </a:extLst>
          </p:cNvPr>
          <p:cNvSpPr>
            <a:spLocks noGrp="1"/>
          </p:cNvSpPr>
          <p:nvPr>
            <p:ph type="title"/>
          </p:nvPr>
        </p:nvSpPr>
        <p:spPr>
          <a:xfrm>
            <a:off x="558638" y="105759"/>
            <a:ext cx="10515600" cy="1325563"/>
          </a:xfrm>
        </p:spPr>
        <p:txBody>
          <a:bodyPr/>
          <a:lstStyle/>
          <a:p>
            <a:r>
              <a:rPr lang="en-GB" b="1" dirty="0">
                <a:ea typeface="+mj-lt"/>
                <a:cs typeface="+mj-lt"/>
              </a:rPr>
              <a:t>THE BIOPHYSICAL ORIGIN OF M/EEG</a:t>
            </a:r>
            <a:endParaRPr lang="en-US" b="1" dirty="0"/>
          </a:p>
        </p:txBody>
      </p:sp>
      <p:pic>
        <p:nvPicPr>
          <p:cNvPr id="4" name="Picture 4" descr="A picture containing shape&#10;&#10;Description automatically generated">
            <a:extLst>
              <a:ext uri="{FF2B5EF4-FFF2-40B4-BE49-F238E27FC236}">
                <a16:creationId xmlns="" xmlns:a16="http://schemas.microsoft.com/office/drawing/2014/main" id="{9866298A-36F3-18CE-A6FF-8F3FAA22ACF4}"/>
              </a:ext>
            </a:extLst>
          </p:cNvPr>
          <p:cNvPicPr>
            <a:picLocks noGrp="1" noChangeAspect="1"/>
          </p:cNvPicPr>
          <p:nvPr>
            <p:ph idx="1"/>
          </p:nvPr>
        </p:nvPicPr>
        <p:blipFill>
          <a:blip r:embed="rId4"/>
          <a:stretch>
            <a:fillRect/>
          </a:stretch>
        </p:blipFill>
        <p:spPr>
          <a:xfrm>
            <a:off x="695235" y="2247257"/>
            <a:ext cx="7724775" cy="3048000"/>
          </a:xfrm>
        </p:spPr>
      </p:pic>
      <p:sp>
        <p:nvSpPr>
          <p:cNvPr id="3" name="TextBox 2">
            <a:extLst>
              <a:ext uri="{FF2B5EF4-FFF2-40B4-BE49-F238E27FC236}">
                <a16:creationId xmlns="" xmlns:a16="http://schemas.microsoft.com/office/drawing/2014/main" id="{63869B15-0267-6476-FAA2-FFE9CEE0325C}"/>
              </a:ext>
            </a:extLst>
          </p:cNvPr>
          <p:cNvSpPr txBox="1"/>
          <p:nvPr/>
        </p:nvSpPr>
        <p:spPr>
          <a:xfrm>
            <a:off x="1505447" y="497255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Dendrites</a:t>
            </a:r>
            <a:endParaRPr lang="en-US" b="1">
              <a:ea typeface="Calibri"/>
              <a:cs typeface="Calibri"/>
            </a:endParaRPr>
          </a:p>
        </p:txBody>
      </p:sp>
      <p:sp>
        <p:nvSpPr>
          <p:cNvPr id="6" name="TextBox 5">
            <a:extLst>
              <a:ext uri="{FF2B5EF4-FFF2-40B4-BE49-F238E27FC236}">
                <a16:creationId xmlns="" xmlns:a16="http://schemas.microsoft.com/office/drawing/2014/main" id="{EE1F86CE-CEB5-D181-79FF-89ACD35570A3}"/>
              </a:ext>
            </a:extLst>
          </p:cNvPr>
          <p:cNvSpPr txBox="1"/>
          <p:nvPr/>
        </p:nvSpPr>
        <p:spPr>
          <a:xfrm>
            <a:off x="698432" y="335135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Cell body</a:t>
            </a:r>
            <a:endParaRPr lang="en-US" b="1" dirty="0">
              <a:ea typeface="Calibri"/>
              <a:cs typeface="Calibri"/>
            </a:endParaRPr>
          </a:p>
        </p:txBody>
      </p:sp>
      <p:sp>
        <p:nvSpPr>
          <p:cNvPr id="7" name="TextBox 6">
            <a:extLst>
              <a:ext uri="{FF2B5EF4-FFF2-40B4-BE49-F238E27FC236}">
                <a16:creationId xmlns="" xmlns:a16="http://schemas.microsoft.com/office/drawing/2014/main" id="{CAF8E990-C966-883E-A822-CC7E38C38699}"/>
              </a:ext>
            </a:extLst>
          </p:cNvPr>
          <p:cNvSpPr txBox="1"/>
          <p:nvPr/>
        </p:nvSpPr>
        <p:spPr>
          <a:xfrm>
            <a:off x="2866348" y="47885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Axon</a:t>
            </a:r>
            <a:endParaRPr lang="en-US" b="1" dirty="0">
              <a:ea typeface="Calibri"/>
              <a:cs typeface="Calibri"/>
            </a:endParaRPr>
          </a:p>
        </p:txBody>
      </p:sp>
      <p:cxnSp>
        <p:nvCxnSpPr>
          <p:cNvPr id="8" name="Straight Arrow Connector 7">
            <a:extLst>
              <a:ext uri="{FF2B5EF4-FFF2-40B4-BE49-F238E27FC236}">
                <a16:creationId xmlns="" xmlns:a16="http://schemas.microsoft.com/office/drawing/2014/main" id="{AD110B42-7B0D-F869-D291-AD0EEC058F2E}"/>
              </a:ext>
            </a:extLst>
          </p:cNvPr>
          <p:cNvCxnSpPr/>
          <p:nvPr/>
        </p:nvCxnSpPr>
        <p:spPr>
          <a:xfrm>
            <a:off x="4529048" y="3544199"/>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D043074C-A083-BAB0-F9B6-4545AB7C78A7}"/>
              </a:ext>
            </a:extLst>
          </p:cNvPr>
          <p:cNvCxnSpPr/>
          <p:nvPr/>
        </p:nvCxnSpPr>
        <p:spPr>
          <a:xfrm>
            <a:off x="1049813" y="3707951"/>
            <a:ext cx="371606" cy="68475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 xmlns:a16="http://schemas.microsoft.com/office/drawing/2014/main" id="{411479D8-5027-651D-C498-33794A9990CE}"/>
              </a:ext>
            </a:extLst>
          </p:cNvPr>
          <p:cNvSpPr txBox="1"/>
          <p:nvPr/>
        </p:nvSpPr>
        <p:spPr>
          <a:xfrm>
            <a:off x="8735683" y="2093343"/>
            <a:ext cx="3246407"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000" b="1" dirty="0">
                <a:ea typeface="+mn-lt"/>
                <a:cs typeface="+mn-lt"/>
              </a:rPr>
              <a:t>Action potentials are:</a:t>
            </a:r>
          </a:p>
          <a:p>
            <a:pPr marL="742950" lvl="1" indent="-285750">
              <a:spcBef>
                <a:spcPts val="1000"/>
              </a:spcBef>
              <a:buFont typeface="Arial"/>
              <a:buChar char="•"/>
            </a:pPr>
            <a:r>
              <a:rPr lang="en-US" sz="2000" b="1" dirty="0">
                <a:ea typeface="+mn-lt"/>
                <a:cs typeface="+mn-lt"/>
              </a:rPr>
              <a:t>Biphasic</a:t>
            </a:r>
          </a:p>
          <a:p>
            <a:pPr marL="742950" lvl="1" indent="-285750">
              <a:spcBef>
                <a:spcPts val="1000"/>
              </a:spcBef>
              <a:buFont typeface="Arial"/>
              <a:buChar char="•"/>
            </a:pPr>
            <a:r>
              <a:rPr lang="en-US" sz="2000" b="1" dirty="0">
                <a:ea typeface="+mn-lt"/>
                <a:cs typeface="+mn-lt"/>
              </a:rPr>
              <a:t>Brief</a:t>
            </a:r>
          </a:p>
          <a:p>
            <a:pPr marL="228600" lvl="1">
              <a:spcBef>
                <a:spcPts val="1000"/>
              </a:spcBef>
            </a:pPr>
            <a:endParaRPr lang="en-US" sz="2000" b="1" dirty="0">
              <a:ea typeface="+mn-lt"/>
              <a:cs typeface="+mn-lt"/>
            </a:endParaRPr>
          </a:p>
          <a:p>
            <a:pPr>
              <a:spcBef>
                <a:spcPts val="1000"/>
              </a:spcBef>
            </a:pPr>
            <a:r>
              <a:rPr lang="en-US" sz="2000" b="1" dirty="0">
                <a:ea typeface="+mn-lt"/>
                <a:cs typeface="+mn-lt"/>
              </a:rPr>
              <a:t>Postsynaptic potentials (PSPs) are:</a:t>
            </a:r>
          </a:p>
          <a:p>
            <a:pPr marL="742950" lvl="1" indent="-285750">
              <a:spcBef>
                <a:spcPts val="1000"/>
              </a:spcBef>
              <a:buFont typeface="Arial"/>
              <a:buChar char="•"/>
            </a:pPr>
            <a:r>
              <a:rPr lang="en-US" sz="2000" b="1" dirty="0">
                <a:ea typeface="+mn-lt"/>
                <a:cs typeface="+mn-lt"/>
              </a:rPr>
              <a:t>Monophasic</a:t>
            </a:r>
          </a:p>
          <a:p>
            <a:pPr marL="742950" lvl="1" indent="-285750">
              <a:spcBef>
                <a:spcPts val="1000"/>
              </a:spcBef>
              <a:buFont typeface="Arial"/>
              <a:buChar char="•"/>
            </a:pPr>
            <a:r>
              <a:rPr lang="en-US" sz="2000" b="1" dirty="0">
                <a:ea typeface="+mn-lt"/>
                <a:cs typeface="+mn-lt"/>
              </a:rPr>
              <a:t>Sustained</a:t>
            </a:r>
          </a:p>
          <a:p>
            <a:pPr algn="l"/>
            <a:endParaRPr lang="en-US" sz="2000" dirty="0">
              <a:ea typeface="Calibri"/>
              <a:cs typeface="Calibri"/>
            </a:endParaRPr>
          </a:p>
        </p:txBody>
      </p:sp>
      <p:sp>
        <p:nvSpPr>
          <p:cNvPr id="5" name="Slide Number Placeholder 4"/>
          <p:cNvSpPr>
            <a:spLocks noGrp="1"/>
          </p:cNvSpPr>
          <p:nvPr>
            <p:ph type="sldNum" sz="quarter" idx="12"/>
          </p:nvPr>
        </p:nvSpPr>
        <p:spPr/>
        <p:txBody>
          <a:bodyPr/>
          <a:lstStyle/>
          <a:p>
            <a:fld id="{E2BA2B71-6B3D-46FB-A413-480E971F6E78}" type="slidenum">
              <a:rPr lang="en-GB" smtClean="0"/>
              <a:t>7</a:t>
            </a:fld>
            <a:endParaRPr lang="en-GB"/>
          </a:p>
        </p:txBody>
      </p:sp>
    </p:spTree>
    <p:extLst>
      <p:ext uri="{BB962C8B-B14F-4D97-AF65-F5344CB8AC3E}">
        <p14:creationId xmlns:p14="http://schemas.microsoft.com/office/powerpoint/2010/main" val="2630065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27C4289F-9192-08C8-9271-8B437C2E4C1A}"/>
              </a:ext>
            </a:extLst>
          </p:cNvPr>
          <p:cNvSpPr>
            <a:spLocks noGrp="1"/>
          </p:cNvSpPr>
          <p:nvPr>
            <p:ph type="title"/>
          </p:nvPr>
        </p:nvSpPr>
        <p:spPr>
          <a:xfrm>
            <a:off x="640177" y="149791"/>
            <a:ext cx="10515600" cy="1325563"/>
          </a:xfrm>
        </p:spPr>
        <p:txBody>
          <a:bodyPr/>
          <a:lstStyle/>
          <a:p>
            <a:r>
              <a:rPr lang="en-US" b="1" dirty="0">
                <a:ea typeface="Calibri Light"/>
                <a:cs typeface="Calibri Light"/>
              </a:rPr>
              <a:t>POSTSYNAPTIC POTENTIALS</a:t>
            </a:r>
          </a:p>
        </p:txBody>
      </p:sp>
      <p:pic>
        <p:nvPicPr>
          <p:cNvPr id="8" name="Picture 8" descr="A picture containing diagram&#10;&#10;Description automatically generated">
            <a:extLst>
              <a:ext uri="{FF2B5EF4-FFF2-40B4-BE49-F238E27FC236}">
                <a16:creationId xmlns="" xmlns:a16="http://schemas.microsoft.com/office/drawing/2014/main" id="{9B45D6CF-BDFD-AE72-15F2-2A1E8FA19215}"/>
              </a:ext>
            </a:extLst>
          </p:cNvPr>
          <p:cNvPicPr>
            <a:picLocks noChangeAspect="1"/>
          </p:cNvPicPr>
          <p:nvPr/>
        </p:nvPicPr>
        <p:blipFill rotWithShape="1">
          <a:blip r:embed="rId4"/>
          <a:srcRect l="21188" t="5421" r="20792" b="5338"/>
          <a:stretch/>
        </p:blipFill>
        <p:spPr>
          <a:xfrm>
            <a:off x="3957066" y="1543769"/>
            <a:ext cx="3581664" cy="3442421"/>
          </a:xfrm>
          <a:prstGeom prst="rect">
            <a:avLst/>
          </a:prstGeom>
        </p:spPr>
      </p:pic>
      <p:pic>
        <p:nvPicPr>
          <p:cNvPr id="9" name="Picture 9" descr="A picture containing diagram&#10;&#10;Description automatically generated">
            <a:extLst>
              <a:ext uri="{FF2B5EF4-FFF2-40B4-BE49-F238E27FC236}">
                <a16:creationId xmlns="" xmlns:a16="http://schemas.microsoft.com/office/drawing/2014/main" id="{FB179FCB-EE44-8287-DAF3-622A96A93E53}"/>
              </a:ext>
            </a:extLst>
          </p:cNvPr>
          <p:cNvPicPr>
            <a:picLocks noChangeAspect="1"/>
          </p:cNvPicPr>
          <p:nvPr/>
        </p:nvPicPr>
        <p:blipFill rotWithShape="1">
          <a:blip r:embed="rId5"/>
          <a:srcRect l="21022" t="5363" r="21415" b="5678"/>
          <a:stretch/>
        </p:blipFill>
        <p:spPr>
          <a:xfrm>
            <a:off x="7948655" y="1529392"/>
            <a:ext cx="3583011" cy="3439974"/>
          </a:xfrm>
          <a:prstGeom prst="rect">
            <a:avLst/>
          </a:prstGeom>
        </p:spPr>
      </p:pic>
      <p:sp>
        <p:nvSpPr>
          <p:cNvPr id="10" name="Rectangle 9">
            <a:extLst>
              <a:ext uri="{FF2B5EF4-FFF2-40B4-BE49-F238E27FC236}">
                <a16:creationId xmlns="" xmlns:a16="http://schemas.microsoft.com/office/drawing/2014/main" id="{CEE0F62B-07FF-072B-E1A2-0B55F06857D0}"/>
              </a:ext>
            </a:extLst>
          </p:cNvPr>
          <p:cNvSpPr/>
          <p:nvPr/>
        </p:nvSpPr>
        <p:spPr>
          <a:xfrm>
            <a:off x="7873764" y="5455143"/>
            <a:ext cx="4596378" cy="92333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dirty="0"/>
              <a:t>Inhibitory Post-Synaptic Potential (IPSP)</a:t>
            </a:r>
            <a:r>
              <a:rPr lang="en-US" dirty="0"/>
              <a:t>: influx of negative </a:t>
            </a:r>
            <a:r>
              <a:rPr lang="en-US" dirty="0" err="1"/>
              <a:t>Cl</a:t>
            </a:r>
            <a:r>
              <a:rPr lang="en-US" dirty="0"/>
              <a:t>- ions causes hyperpolarization of the postsynaptic cell</a:t>
            </a:r>
          </a:p>
        </p:txBody>
      </p:sp>
      <p:sp>
        <p:nvSpPr>
          <p:cNvPr id="11" name="TextBox 10">
            <a:extLst>
              <a:ext uri="{FF2B5EF4-FFF2-40B4-BE49-F238E27FC236}">
                <a16:creationId xmlns="" xmlns:a16="http://schemas.microsoft.com/office/drawing/2014/main" id="{DA92EDE1-3FF3-51C6-10DA-9D49C67B8A7F}"/>
              </a:ext>
            </a:extLst>
          </p:cNvPr>
          <p:cNvSpPr txBox="1"/>
          <p:nvPr/>
        </p:nvSpPr>
        <p:spPr>
          <a:xfrm>
            <a:off x="3708711" y="5317317"/>
            <a:ext cx="40802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rPr>
              <a:t>Excitatory Post-Synaptic Potential (EPSP)</a:t>
            </a:r>
            <a:r>
              <a:rPr lang="en-US">
                <a:latin typeface="Arial"/>
              </a:rPr>
              <a:t>: influx of positive Na+ ions at apical dendrites causes depolarization of the postsynaptic cell</a:t>
            </a:r>
            <a:r>
              <a:rPr lang="en-US">
                <a:latin typeface="Arial"/>
                <a:cs typeface="Arial"/>
              </a:rPr>
              <a:t>​</a:t>
            </a:r>
            <a:endParaRPr lang="en-US"/>
          </a:p>
        </p:txBody>
      </p:sp>
      <p:pic>
        <p:nvPicPr>
          <p:cNvPr id="12" name="Picture 12" descr="Diagram&#10;&#10;Description automatically generated">
            <a:extLst>
              <a:ext uri="{FF2B5EF4-FFF2-40B4-BE49-F238E27FC236}">
                <a16:creationId xmlns="" xmlns:a16="http://schemas.microsoft.com/office/drawing/2014/main" id="{F1AF2CD6-6648-8DAB-BB2F-3749728F0A24}"/>
              </a:ext>
            </a:extLst>
          </p:cNvPr>
          <p:cNvPicPr>
            <a:picLocks noChangeAspect="1"/>
          </p:cNvPicPr>
          <p:nvPr/>
        </p:nvPicPr>
        <p:blipFill rotWithShape="1">
          <a:blip r:embed="rId6"/>
          <a:srcRect t="3544" b="2520"/>
          <a:stretch/>
        </p:blipFill>
        <p:spPr>
          <a:xfrm>
            <a:off x="812942" y="1543769"/>
            <a:ext cx="2476669" cy="5224311"/>
          </a:xfrm>
          <a:prstGeom prst="rect">
            <a:avLst/>
          </a:prstGeom>
        </p:spPr>
      </p:pic>
      <p:sp>
        <p:nvSpPr>
          <p:cNvPr id="3" name="Slide Number Placeholder 2"/>
          <p:cNvSpPr>
            <a:spLocks noGrp="1"/>
          </p:cNvSpPr>
          <p:nvPr>
            <p:ph type="sldNum" sz="quarter" idx="12"/>
          </p:nvPr>
        </p:nvSpPr>
        <p:spPr/>
        <p:txBody>
          <a:bodyPr/>
          <a:lstStyle/>
          <a:p>
            <a:fld id="{E2BA2B71-6B3D-46FB-A413-480E971F6E78}" type="slidenum">
              <a:rPr lang="en-GB" smtClean="0"/>
              <a:t>8</a:t>
            </a:fld>
            <a:endParaRPr lang="en-GB"/>
          </a:p>
        </p:txBody>
      </p:sp>
    </p:spTree>
    <p:extLst>
      <p:ext uri="{BB962C8B-B14F-4D97-AF65-F5344CB8AC3E}">
        <p14:creationId xmlns:p14="http://schemas.microsoft.com/office/powerpoint/2010/main" val="4083768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66"/>
            <a:ext cx="12192000" cy="1435883"/>
          </a:xfrm>
          <a:prstGeom prst="rect">
            <a:avLst/>
          </a:prstGeom>
        </p:spPr>
      </p:pic>
      <p:sp>
        <p:nvSpPr>
          <p:cNvPr id="2" name="Title 1">
            <a:extLst>
              <a:ext uri="{FF2B5EF4-FFF2-40B4-BE49-F238E27FC236}">
                <a16:creationId xmlns="" xmlns:a16="http://schemas.microsoft.com/office/drawing/2014/main" id="{440D9D1C-BDB0-8288-CD0C-FF5BAE0FA6E4}"/>
              </a:ext>
            </a:extLst>
          </p:cNvPr>
          <p:cNvSpPr>
            <a:spLocks noGrp="1"/>
          </p:cNvSpPr>
          <p:nvPr>
            <p:ph type="title"/>
          </p:nvPr>
        </p:nvSpPr>
        <p:spPr>
          <a:xfrm>
            <a:off x="750837" y="106113"/>
            <a:ext cx="10515600" cy="1325563"/>
          </a:xfrm>
        </p:spPr>
        <p:txBody>
          <a:bodyPr/>
          <a:lstStyle/>
          <a:p>
            <a:r>
              <a:rPr lang="en-US" b="1" dirty="0"/>
              <a:t>M/EEG GENERATION</a:t>
            </a:r>
          </a:p>
        </p:txBody>
      </p:sp>
      <p:pic>
        <p:nvPicPr>
          <p:cNvPr id="4" name="Picture 4" descr="A picture containing diagram&#10;&#10;Description automatically generated">
            <a:extLst>
              <a:ext uri="{FF2B5EF4-FFF2-40B4-BE49-F238E27FC236}">
                <a16:creationId xmlns="" xmlns:a16="http://schemas.microsoft.com/office/drawing/2014/main" id="{249989C8-2825-C78A-9D05-838502223C5A}"/>
              </a:ext>
            </a:extLst>
          </p:cNvPr>
          <p:cNvPicPr>
            <a:picLocks noGrp="1" noChangeAspect="1"/>
          </p:cNvPicPr>
          <p:nvPr>
            <p:ph idx="1"/>
          </p:nvPr>
        </p:nvPicPr>
        <p:blipFill>
          <a:blip r:embed="rId4"/>
          <a:stretch>
            <a:fillRect/>
          </a:stretch>
        </p:blipFill>
        <p:spPr>
          <a:xfrm>
            <a:off x="838919" y="1781519"/>
            <a:ext cx="6819182" cy="3806945"/>
          </a:xfrm>
        </p:spPr>
      </p:pic>
      <p:pic>
        <p:nvPicPr>
          <p:cNvPr id="5" name="Picture 4">
            <a:extLst>
              <a:ext uri="{FF2B5EF4-FFF2-40B4-BE49-F238E27FC236}">
                <a16:creationId xmlns="" xmlns:a16="http://schemas.microsoft.com/office/drawing/2014/main" id="{B0008DF2-77B6-8472-BBBF-13B1D2CB9F14}"/>
              </a:ext>
            </a:extLst>
          </p:cNvPr>
          <p:cNvPicPr>
            <a:picLocks noChangeAspect="1"/>
          </p:cNvPicPr>
          <p:nvPr/>
        </p:nvPicPr>
        <p:blipFill rotWithShape="1">
          <a:blip r:embed="rId5">
            <a:extLst>
              <a:ext uri="{28A0092B-C50C-407E-A947-70E740481C1C}">
                <a14:useLocalDpi xmlns:a14="http://schemas.microsoft.com/office/drawing/2010/main" val="0"/>
              </a:ext>
            </a:extLst>
          </a:blip>
          <a:srcRect l="13105" r="10353"/>
          <a:stretch/>
        </p:blipFill>
        <p:spPr>
          <a:xfrm>
            <a:off x="8313748" y="1688529"/>
            <a:ext cx="3158938" cy="5032946"/>
          </a:xfrm>
          <a:prstGeom prst="rect">
            <a:avLst/>
          </a:prstGeom>
        </p:spPr>
      </p:pic>
      <p:sp>
        <p:nvSpPr>
          <p:cNvPr id="6" name="TextBox 2">
            <a:extLst>
              <a:ext uri="{FF2B5EF4-FFF2-40B4-BE49-F238E27FC236}">
                <a16:creationId xmlns="" xmlns:a16="http://schemas.microsoft.com/office/drawing/2014/main" id="{D96EE45D-B52B-F049-4C50-BA9E3C234B7E}"/>
              </a:ext>
            </a:extLst>
          </p:cNvPr>
          <p:cNvSpPr txBox="1"/>
          <p:nvPr/>
        </p:nvSpPr>
        <p:spPr>
          <a:xfrm>
            <a:off x="7991167" y="1431676"/>
            <a:ext cx="22635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Donald et al 2012</a:t>
            </a:r>
          </a:p>
        </p:txBody>
      </p:sp>
      <p:sp>
        <p:nvSpPr>
          <p:cNvPr id="7" name="TextBox 6">
            <a:extLst>
              <a:ext uri="{FF2B5EF4-FFF2-40B4-BE49-F238E27FC236}">
                <a16:creationId xmlns="" xmlns:a16="http://schemas.microsoft.com/office/drawing/2014/main" id="{D7D41C06-D62C-A9FB-12A3-63BA68307091}"/>
              </a:ext>
            </a:extLst>
          </p:cNvPr>
          <p:cNvSpPr txBox="1"/>
          <p:nvPr/>
        </p:nvSpPr>
        <p:spPr>
          <a:xfrm>
            <a:off x="842513" y="5888966"/>
            <a:ext cx="6984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The geometry of the neuron must give rise to a net dipole current to contribute to the M/EEG signal</a:t>
            </a:r>
            <a:endParaRPr lang="en-US" sz="2000" dirty="0"/>
          </a:p>
        </p:txBody>
      </p:sp>
      <p:sp>
        <p:nvSpPr>
          <p:cNvPr id="3" name="Slide Number Placeholder 2"/>
          <p:cNvSpPr>
            <a:spLocks noGrp="1"/>
          </p:cNvSpPr>
          <p:nvPr>
            <p:ph type="sldNum" sz="quarter" idx="12"/>
          </p:nvPr>
        </p:nvSpPr>
        <p:spPr/>
        <p:txBody>
          <a:bodyPr/>
          <a:lstStyle/>
          <a:p>
            <a:fld id="{E2BA2B71-6B3D-46FB-A413-480E971F6E78}" type="slidenum">
              <a:rPr lang="en-GB" smtClean="0"/>
              <a:t>9</a:t>
            </a:fld>
            <a:endParaRPr lang="en-GB"/>
          </a:p>
        </p:txBody>
      </p:sp>
    </p:spTree>
    <p:extLst>
      <p:ext uri="{BB962C8B-B14F-4D97-AF65-F5344CB8AC3E}">
        <p14:creationId xmlns:p14="http://schemas.microsoft.com/office/powerpoint/2010/main" val="3499809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C_HN">
      <a:dk1>
        <a:srgbClr val="F07F0A"/>
      </a:dk1>
      <a:lt1>
        <a:sysClr val="window" lastClr="FFFFFF"/>
      </a:lt1>
      <a:dk2>
        <a:srgbClr val="FBCDA2"/>
      </a:dk2>
      <a:lt2>
        <a:srgbClr val="97999C"/>
      </a:lt2>
      <a:accent1>
        <a:srgbClr val="464749"/>
      </a:accent1>
      <a:accent2>
        <a:srgbClr val="000000"/>
      </a:accent2>
      <a:accent3>
        <a:srgbClr val="FFFFFF"/>
      </a:accent3>
      <a:accent4>
        <a:srgbClr val="FFFFFF"/>
      </a:accent4>
      <a:accent5>
        <a:srgbClr val="FFFFFF"/>
      </a:accent5>
      <a:accent6>
        <a:srgbClr val="FFFFFF"/>
      </a:accent6>
      <a:hlink>
        <a:srgbClr val="51B2C3"/>
      </a:hlink>
      <a:folHlink>
        <a:srgbClr val="90C87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BFC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2609</Words>
  <Application>Microsoft Office PowerPoint</Application>
  <PresentationFormat>Widescreen</PresentationFormat>
  <Paragraphs>482</Paragraphs>
  <Slides>47</Slides>
  <Notes>15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9" baseType="lpstr">
      <vt:lpstr>Arial</vt:lpstr>
      <vt:lpstr>Arial,Sans-Serif</vt:lpstr>
      <vt:lpstr>Calibri</vt:lpstr>
      <vt:lpstr>Calibri Light</vt:lpstr>
      <vt:lpstr>Cambria Math</vt:lpstr>
      <vt:lpstr>Helvetica</vt:lpstr>
      <vt:lpstr>Trebuchet MS,Sans-Serif</vt:lpstr>
      <vt:lpstr>Wellcome Bold</vt:lpstr>
      <vt:lpstr>Wingdings</vt:lpstr>
      <vt:lpstr>Office Theme</vt:lpstr>
      <vt:lpstr>Office Theme</vt:lpstr>
      <vt:lpstr>Image Photo Editor</vt:lpstr>
      <vt:lpstr>What are we measuring with M/EEG?</vt:lpstr>
      <vt:lpstr>CONTENT</vt:lpstr>
      <vt:lpstr>INTRODUCTION</vt:lpstr>
      <vt:lpstr>PowerPoint Presentation</vt:lpstr>
      <vt:lpstr>HISTORY OF HUMAN EEG</vt:lpstr>
      <vt:lpstr>HISTORY OF HUMAN MEG</vt:lpstr>
      <vt:lpstr>THE BIOPHYSICAL ORIGIN OF M/EEG</vt:lpstr>
      <vt:lpstr>POSTSYNAPTIC POTENTIALS</vt:lpstr>
      <vt:lpstr>M/EEG GENERATION</vt:lpstr>
      <vt:lpstr>M/EEG GENERATION (CONT’D)</vt:lpstr>
      <vt:lpstr>CONDUCTION OF THE ELECTRIC FIELD</vt:lpstr>
      <vt:lpstr>CONDUCTION OF THE MAGNETIC FIELD</vt:lpstr>
      <vt:lpstr>ELECTRIC AND MAGNETIC FIELDS</vt:lpstr>
      <vt:lpstr>THE BIOPHYSICAL ORIGIN OF MEEG: SUMMARY</vt:lpstr>
      <vt:lpstr>M/EEG recording and instrumentation</vt:lpstr>
      <vt:lpstr>MEASUREMENT OF THE EEG SIGNAL</vt:lpstr>
      <vt:lpstr>EEG SIGNAL DETECTION: ELECTRODES</vt:lpstr>
      <vt:lpstr>INVASIVE HUMAN NEUROPHYSIOLOGY</vt:lpstr>
      <vt:lpstr>MEASUREMENT OF THE MEG SIGNAL</vt:lpstr>
      <vt:lpstr>MEG SIGNAL DETECTION: SQUIDs</vt:lpstr>
      <vt:lpstr>MEG SIGNAL DETECTION: OPMs</vt:lpstr>
      <vt:lpstr>MAGNETICALLY SHIELDED ROOMS</vt:lpstr>
      <vt:lpstr>MAGNETOMETERS AND GRADIOMETERS</vt:lpstr>
      <vt:lpstr>COMPARISON OF THE METHODS</vt:lpstr>
      <vt:lpstr>NOISE SOURCES (ARTIFACTS)</vt:lpstr>
      <vt:lpstr>PowerPoint Presentation</vt:lpstr>
      <vt:lpstr>DEEP AND SUB-CORTICAL SOURCES IN M/EEG</vt:lpstr>
      <vt:lpstr>PowerPoint Presentation</vt:lpstr>
      <vt:lpstr>PowerPoint Presentation</vt:lpstr>
      <vt:lpstr>DEEP SOURCES HAVE A CLOSED FIELD</vt:lpstr>
      <vt:lpstr>PowerPoint Presentation</vt:lpstr>
      <vt:lpstr>PowerPoint Presentation</vt:lpstr>
      <vt:lpstr>BRIEF INTRODUCTION TO ANALYSIS METHODS</vt:lpstr>
      <vt:lpstr>TIME OR FREQUENC DOMAIN ANALYSIS</vt:lpstr>
      <vt:lpstr>EVOKED AND  INDUCED RESPONSES</vt:lpstr>
      <vt:lpstr>FUNCTIONAL CONNECTIVITY IN M/EEG</vt:lpstr>
      <vt:lpstr>EFFECTIVE CONNECTIVITY IN M/EEG</vt:lpstr>
      <vt:lpstr>CAVEATS OF M/EEG CONNECTIVITY ANALYSIS</vt:lpstr>
      <vt:lpstr>SOURCE RECONSTRUCTION</vt:lpstr>
      <vt:lpstr>SOURCE RECONSTRUCTION</vt:lpstr>
      <vt:lpstr>SOURCE RECONSTRUCTION: HEAD MODELS</vt:lpstr>
      <vt:lpstr>PowerPoint Presentation</vt:lpstr>
      <vt:lpstr>WORD OF CAUTION</vt:lpstr>
      <vt:lpstr>PowerPoint Presentation</vt:lpstr>
      <vt:lpstr>References</vt:lpstr>
      <vt:lpstr>References (cont’d) </vt:lpstr>
      <vt:lpstr>SQUID -Superconducting QUantum Interference Device</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we measuring with M/EEG?</dc:title>
  <dc:creator>Microsoft account</dc:creator>
  <cp:lastModifiedBy>Microsoft account</cp:lastModifiedBy>
  <cp:revision>316</cp:revision>
  <dcterms:created xsi:type="dcterms:W3CDTF">2022-05-02T17:23:40Z</dcterms:created>
  <dcterms:modified xsi:type="dcterms:W3CDTF">2022-05-11T10:32:19Z</dcterms:modified>
</cp:coreProperties>
</file>