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0.jpg" ContentType="image/jpg"/>
  <Override PartName="/ppt/media/image11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61.jpg" ContentType="image/jpg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</p:sldMasterIdLst>
  <p:notesMasterIdLst>
    <p:notesMasterId r:id="rId47"/>
  </p:notesMasterIdLst>
  <p:sldIdLst>
    <p:sldId id="389" r:id="rId5"/>
    <p:sldId id="396" r:id="rId6"/>
    <p:sldId id="466" r:id="rId7"/>
    <p:sldId id="400" r:id="rId8"/>
    <p:sldId id="401" r:id="rId9"/>
    <p:sldId id="403" r:id="rId10"/>
    <p:sldId id="390" r:id="rId11"/>
    <p:sldId id="391" r:id="rId12"/>
    <p:sldId id="393" r:id="rId13"/>
    <p:sldId id="404" r:id="rId14"/>
    <p:sldId id="405" r:id="rId15"/>
    <p:sldId id="407" r:id="rId16"/>
    <p:sldId id="383" r:id="rId17"/>
    <p:sldId id="374" r:id="rId18"/>
    <p:sldId id="442" r:id="rId19"/>
    <p:sldId id="282" r:id="rId20"/>
    <p:sldId id="473" r:id="rId21"/>
    <p:sldId id="448" r:id="rId22"/>
    <p:sldId id="449" r:id="rId23"/>
    <p:sldId id="450" r:id="rId24"/>
    <p:sldId id="451" r:id="rId25"/>
    <p:sldId id="474" r:id="rId26"/>
    <p:sldId id="476" r:id="rId27"/>
    <p:sldId id="452" r:id="rId28"/>
    <p:sldId id="460" r:id="rId29"/>
    <p:sldId id="453" r:id="rId30"/>
    <p:sldId id="457" r:id="rId31"/>
    <p:sldId id="433" r:id="rId32"/>
    <p:sldId id="413" r:id="rId33"/>
    <p:sldId id="468" r:id="rId34"/>
    <p:sldId id="467" r:id="rId35"/>
    <p:sldId id="469" r:id="rId36"/>
    <p:sldId id="470" r:id="rId37"/>
    <p:sldId id="472" r:id="rId38"/>
    <p:sldId id="461" r:id="rId39"/>
    <p:sldId id="462" r:id="rId40"/>
    <p:sldId id="355" r:id="rId41"/>
    <p:sldId id="465" r:id="rId42"/>
    <p:sldId id="477" r:id="rId43"/>
    <p:sldId id="432" r:id="rId44"/>
    <p:sldId id="446" r:id="rId45"/>
    <p:sldId id="44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71696" autoAdjust="0"/>
  </p:normalViewPr>
  <p:slideViewPr>
    <p:cSldViewPr>
      <p:cViewPr varScale="1">
        <p:scale>
          <a:sx n="79" d="100"/>
          <a:sy n="79" d="100"/>
        </p:scale>
        <p:origin x="1378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534B5-5FE5-4BCE-862F-1869A6A5EBC5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04B225C-EE72-4E0B-A9C0-400788BAC0D8}">
      <dgm:prSet phldrT="[Text]"/>
      <dgm:spPr/>
      <dgm:t>
        <a:bodyPr/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Generative model</a:t>
          </a:r>
        </a:p>
      </dgm:t>
    </dgm:pt>
    <dgm:pt modelId="{7CB0DAC0-7F02-4CCA-A3F3-9D0571910CCD}" type="parTrans" cxnId="{CE319469-4335-4CBF-B4BF-9A4F9EF4E159}">
      <dgm:prSet/>
      <dgm:spPr/>
      <dgm:t>
        <a:bodyPr/>
        <a:lstStyle/>
        <a:p>
          <a:endParaRPr lang="en-GB"/>
        </a:p>
      </dgm:t>
    </dgm:pt>
    <dgm:pt modelId="{5FB6819E-B7B6-478D-9D9A-4F7E9517DF82}" type="sibTrans" cxnId="{CE319469-4335-4CBF-B4BF-9A4F9EF4E159}">
      <dgm:prSet/>
      <dgm:spPr/>
      <dgm:t>
        <a:bodyPr/>
        <a:lstStyle/>
        <a:p>
          <a:endParaRPr lang="en-GB"/>
        </a:p>
      </dgm:t>
    </dgm:pt>
    <dgm:pt modelId="{0D37B558-DED5-4A45-BD29-2B145AFE80CF}">
      <dgm:prSet phldrT="[Text]"/>
      <dgm:spPr>
        <a:scene3d>
          <a:camera prst="orthographicFront">
            <a:rot lat="0" lon="0" rev="18900000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predicted responses</a:t>
          </a:r>
        </a:p>
      </dgm:t>
    </dgm:pt>
    <dgm:pt modelId="{A1A2BE7F-4796-41A1-9B1D-D2252921415F}" type="parTrans" cxnId="{DFE1AEBC-1360-442D-A541-F17AD8D5C878}">
      <dgm:prSet/>
      <dgm:spPr/>
      <dgm:t>
        <a:bodyPr/>
        <a:lstStyle/>
        <a:p>
          <a:endParaRPr lang="en-GB"/>
        </a:p>
      </dgm:t>
    </dgm:pt>
    <dgm:pt modelId="{4009B6B1-A601-406B-BA7A-C71B8639FF91}" type="sibTrans" cxnId="{DFE1AEBC-1360-442D-A541-F17AD8D5C878}">
      <dgm:prSet/>
      <dgm:spPr/>
      <dgm:t>
        <a:bodyPr/>
        <a:lstStyle/>
        <a:p>
          <a:endParaRPr lang="en-GB"/>
        </a:p>
      </dgm:t>
    </dgm:pt>
    <dgm:pt modelId="{C3FE64DC-3785-42B7-BB99-8A3E556F36A6}">
      <dgm:prSet phldrT="[Text]"/>
      <dgm:spPr>
        <a:scene3d>
          <a:camera prst="orthographicFront">
            <a:rot lat="0" lon="0" rev="18900000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parameters</a:t>
          </a:r>
        </a:p>
      </dgm:t>
    </dgm:pt>
    <dgm:pt modelId="{3AEFDF79-7829-47E2-B623-FF0DD62FFB1E}" type="parTrans" cxnId="{ADA69D7C-E73B-42A5-B79A-067C55A6BBA8}">
      <dgm:prSet/>
      <dgm:spPr/>
      <dgm:t>
        <a:bodyPr/>
        <a:lstStyle/>
        <a:p>
          <a:endParaRPr lang="en-GB"/>
        </a:p>
      </dgm:t>
    </dgm:pt>
    <dgm:pt modelId="{91EB6348-69B1-49AA-9A18-8F14C842F95D}" type="sibTrans" cxnId="{ADA69D7C-E73B-42A5-B79A-067C55A6BBA8}">
      <dgm:prSet/>
      <dgm:spPr/>
      <dgm:t>
        <a:bodyPr/>
        <a:lstStyle/>
        <a:p>
          <a:endParaRPr lang="en-GB"/>
        </a:p>
      </dgm:t>
    </dgm:pt>
    <dgm:pt modelId="{BEF52E7D-C622-48A1-9E63-438368922458}">
      <dgm:prSet phldrT="[Text]"/>
      <dgm:spPr/>
      <dgm:t>
        <a:bodyPr/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Priors</a:t>
          </a:r>
        </a:p>
      </dgm:t>
    </dgm:pt>
    <dgm:pt modelId="{D72E82BE-535B-4A7F-AC0A-D8ED4B9E6EFB}" type="parTrans" cxnId="{2685811A-EBB3-4FFA-8779-18F0300F316F}">
      <dgm:prSet/>
      <dgm:spPr/>
      <dgm:t>
        <a:bodyPr/>
        <a:lstStyle/>
        <a:p>
          <a:endParaRPr lang="en-GB"/>
        </a:p>
      </dgm:t>
    </dgm:pt>
    <dgm:pt modelId="{18B51620-0C67-4603-9303-EB3FDAFDE776}" type="sibTrans" cxnId="{2685811A-EBB3-4FFA-8779-18F0300F316F}">
      <dgm:prSet/>
      <dgm:spPr/>
      <dgm:t>
        <a:bodyPr/>
        <a:lstStyle/>
        <a:p>
          <a:endParaRPr lang="en-GB"/>
        </a:p>
      </dgm:t>
    </dgm:pt>
    <dgm:pt modelId="{BB9971EA-5F6E-40A4-8A7E-600578238914}">
      <dgm:prSet phldrT="[Text]"/>
      <dgm:spPr>
        <a:scene3d>
          <a:camera prst="orthographicFront">
            <a:rot lat="0" lon="0" rev="13499999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variance</a:t>
          </a:r>
        </a:p>
      </dgm:t>
    </dgm:pt>
    <dgm:pt modelId="{A0246282-8D78-4DEC-960D-F3DAF6C04FF3}" type="parTrans" cxnId="{94B557DA-C5DE-42C5-A09F-D7F4CA4A3952}">
      <dgm:prSet/>
      <dgm:spPr/>
      <dgm:t>
        <a:bodyPr/>
        <a:lstStyle/>
        <a:p>
          <a:endParaRPr lang="en-GB"/>
        </a:p>
      </dgm:t>
    </dgm:pt>
    <dgm:pt modelId="{972DE475-C345-4DBE-ACFD-8795BAB8C36A}" type="sibTrans" cxnId="{94B557DA-C5DE-42C5-A09F-D7F4CA4A3952}">
      <dgm:prSet/>
      <dgm:spPr/>
      <dgm:t>
        <a:bodyPr/>
        <a:lstStyle/>
        <a:p>
          <a:endParaRPr lang="en-GB"/>
        </a:p>
      </dgm:t>
    </dgm:pt>
    <dgm:pt modelId="{01547B34-2165-4EC1-BF8E-A9F841D43944}">
      <dgm:prSet phldrT="[Text]"/>
      <dgm:spPr>
        <a:scene3d>
          <a:camera prst="orthographicFront">
            <a:rot lat="0" lon="0" rev="18900000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Hyper parameters</a:t>
          </a:r>
        </a:p>
      </dgm:t>
    </dgm:pt>
    <dgm:pt modelId="{FF40D3A1-6432-4E48-A290-22D4F7583068}" type="parTrans" cxnId="{79903659-718B-4953-86A6-F80C9A45EF7E}">
      <dgm:prSet/>
      <dgm:spPr/>
      <dgm:t>
        <a:bodyPr/>
        <a:lstStyle/>
        <a:p>
          <a:endParaRPr lang="en-GB"/>
        </a:p>
      </dgm:t>
    </dgm:pt>
    <dgm:pt modelId="{85BBA6AA-CF45-4269-B316-F41ADA4F537C}" type="sibTrans" cxnId="{79903659-718B-4953-86A6-F80C9A45EF7E}">
      <dgm:prSet/>
      <dgm:spPr/>
      <dgm:t>
        <a:bodyPr/>
        <a:lstStyle/>
        <a:p>
          <a:endParaRPr lang="en-GB"/>
        </a:p>
      </dgm:t>
    </dgm:pt>
    <dgm:pt modelId="{73ABE8EB-9539-4310-B190-2FC030A9AB31}">
      <dgm:prSet phldrT="[Text]"/>
      <dgm:spPr>
        <a:scene3d>
          <a:camera prst="orthographicFront">
            <a:rot lat="0" lon="0" rev="13499999"/>
          </a:camera>
          <a:lightRig rig="threePt" dir="t"/>
        </a:scene3d>
        <a:sp3d/>
      </dgm:spPr>
      <dgm:t>
        <a:bodyPr>
          <a:flatTx/>
        </a:bodyPr>
        <a:lstStyle/>
        <a:p>
          <a:endParaRPr lang="en-GB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4DD3FEC-3072-4DFF-8AAB-EA7547E2902B}" type="sibTrans" cxnId="{2FF3C642-974D-46FA-B04D-9A4644A83D7C}">
      <dgm:prSet/>
      <dgm:spPr/>
      <dgm:t>
        <a:bodyPr/>
        <a:lstStyle/>
        <a:p>
          <a:endParaRPr lang="en-GB"/>
        </a:p>
      </dgm:t>
    </dgm:pt>
    <dgm:pt modelId="{83D3605D-416B-4ABC-BF8F-3036CC6D5DDA}" type="parTrans" cxnId="{2FF3C642-974D-46FA-B04D-9A4644A83D7C}">
      <dgm:prSet/>
      <dgm:spPr/>
      <dgm:t>
        <a:bodyPr/>
        <a:lstStyle/>
        <a:p>
          <a:endParaRPr lang="en-GB"/>
        </a:p>
      </dgm:t>
    </dgm:pt>
    <dgm:pt modelId="{C5B75D11-2746-4F37-92A6-C52B31F3A1C8}" type="pres">
      <dgm:prSet presAssocID="{8A8534B5-5FE5-4BCE-862F-1869A6A5EBC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BE9599C-BEEC-4D24-846B-4B3ED4239719}" type="pres">
      <dgm:prSet presAssocID="{B04B225C-EE72-4E0B-A9C0-400788BAC0D8}" presName="compNode" presStyleCnt="0"/>
      <dgm:spPr/>
    </dgm:pt>
    <dgm:pt modelId="{1A98B03C-2577-45A6-871C-DD57B86356CF}" type="pres">
      <dgm:prSet presAssocID="{B04B225C-EE72-4E0B-A9C0-400788BAC0D8}" presName="noGeometry" presStyleCnt="0"/>
      <dgm:spPr/>
    </dgm:pt>
    <dgm:pt modelId="{F6146D66-967D-4EF2-A664-5780ADEBBA54}" type="pres">
      <dgm:prSet presAssocID="{B04B225C-EE72-4E0B-A9C0-400788BAC0D8}" presName="childTextVisible" presStyleLbl="bgAccFollowNode1" presStyleIdx="0" presStyleCnt="2" custLinFactNeighborX="11946" custLinFactNeighborY="273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0EBBDF-1430-44DD-86C0-41D7E8E7C3E1}" type="pres">
      <dgm:prSet presAssocID="{B04B225C-EE72-4E0B-A9C0-400788BAC0D8}" presName="childTextHidden" presStyleLbl="bgAccFollowNode1" presStyleIdx="0" presStyleCnt="2"/>
      <dgm:spPr/>
      <dgm:t>
        <a:bodyPr/>
        <a:lstStyle/>
        <a:p>
          <a:endParaRPr lang="en-GB"/>
        </a:p>
      </dgm:t>
    </dgm:pt>
    <dgm:pt modelId="{CB188551-73D3-4214-AF5D-58BEE85319A4}" type="pres">
      <dgm:prSet presAssocID="{B04B225C-EE72-4E0B-A9C0-400788BAC0D8}" presName="parentText" presStyleLbl="node1" presStyleIdx="0" presStyleCnt="2" custLinFactNeighborX="26075" custLinFactNeighborY="-6740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9FCF07-B988-4F25-B7A1-CD3EDE5829F9}" type="pres">
      <dgm:prSet presAssocID="{B04B225C-EE72-4E0B-A9C0-400788BAC0D8}" presName="aSpace" presStyleCnt="0"/>
      <dgm:spPr/>
    </dgm:pt>
    <dgm:pt modelId="{3D5616D5-F709-40DA-9576-28B2E94C53F6}" type="pres">
      <dgm:prSet presAssocID="{BEF52E7D-C622-48A1-9E63-438368922458}" presName="compNode" presStyleCnt="0"/>
      <dgm:spPr/>
    </dgm:pt>
    <dgm:pt modelId="{F82A1D7A-5FEC-479A-89A5-B6DAD624604F}" type="pres">
      <dgm:prSet presAssocID="{BEF52E7D-C622-48A1-9E63-438368922458}" presName="noGeometry" presStyleCnt="0"/>
      <dgm:spPr/>
    </dgm:pt>
    <dgm:pt modelId="{DE21143A-15C1-4083-BBBC-D7E11B0F21A5}" type="pres">
      <dgm:prSet presAssocID="{BEF52E7D-C622-48A1-9E63-438368922458}" presName="childTextVisible" presStyleLbl="bgAccFollowNode1" presStyleIdx="1" presStyleCnt="2" custLinFactNeighborX="-23673" custLinFactNeighborY="273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F43FC81-4657-4B87-AB8B-A0F213B2596E}" type="pres">
      <dgm:prSet presAssocID="{BEF52E7D-C622-48A1-9E63-438368922458}" presName="childTextHidden" presStyleLbl="bgAccFollowNode1" presStyleIdx="1" presStyleCnt="2"/>
      <dgm:spPr/>
      <dgm:t>
        <a:bodyPr/>
        <a:lstStyle/>
        <a:p>
          <a:endParaRPr lang="en-GB"/>
        </a:p>
      </dgm:t>
    </dgm:pt>
    <dgm:pt modelId="{86D9A0D0-D5A6-4B14-9528-E2A4D24A0C39}" type="pres">
      <dgm:prSet presAssocID="{BEF52E7D-C622-48A1-9E63-438368922458}" presName="parentText" presStyleLbl="node1" presStyleIdx="1" presStyleCnt="2" custLinFactX="46103" custLinFactNeighborX="100000" custLinFactNeighborY="-5436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A1D4810-D954-42D6-B629-A697F823C06E}" type="presOf" srcId="{BB9971EA-5F6E-40A4-8A7E-600578238914}" destId="{DE21143A-15C1-4083-BBBC-D7E11B0F21A5}" srcOrd="0" destOrd="0" presId="urn:microsoft.com/office/officeart/2005/8/layout/hProcess6"/>
    <dgm:cxn modelId="{B22A30F0-39EB-40D7-935E-D07517DB7F1F}" type="presOf" srcId="{B04B225C-EE72-4E0B-A9C0-400788BAC0D8}" destId="{CB188551-73D3-4214-AF5D-58BEE85319A4}" srcOrd="0" destOrd="0" presId="urn:microsoft.com/office/officeart/2005/8/layout/hProcess6"/>
    <dgm:cxn modelId="{2FF3C642-974D-46FA-B04D-9A4644A83D7C}" srcId="{BEF52E7D-C622-48A1-9E63-438368922458}" destId="{73ABE8EB-9539-4310-B190-2FC030A9AB31}" srcOrd="1" destOrd="0" parTransId="{83D3605D-416B-4ABC-BF8F-3036CC6D5DDA}" sibTransId="{C4DD3FEC-3072-4DFF-8AAB-EA7547E2902B}"/>
    <dgm:cxn modelId="{AB41537A-7CB8-4E88-8D67-430B2D702B0C}" type="presOf" srcId="{0D37B558-DED5-4A45-BD29-2B145AFE80CF}" destId="{650EBBDF-1430-44DD-86C0-41D7E8E7C3E1}" srcOrd="1" destOrd="0" presId="urn:microsoft.com/office/officeart/2005/8/layout/hProcess6"/>
    <dgm:cxn modelId="{94B557DA-C5DE-42C5-A09F-D7F4CA4A3952}" srcId="{BEF52E7D-C622-48A1-9E63-438368922458}" destId="{BB9971EA-5F6E-40A4-8A7E-600578238914}" srcOrd="0" destOrd="0" parTransId="{A0246282-8D78-4DEC-960D-F3DAF6C04FF3}" sibTransId="{972DE475-C345-4DBE-ACFD-8795BAB8C36A}"/>
    <dgm:cxn modelId="{E91129AF-6505-469D-83F7-1D2342F0CCE5}" type="presOf" srcId="{C3FE64DC-3785-42B7-BB99-8A3E556F36A6}" destId="{650EBBDF-1430-44DD-86C0-41D7E8E7C3E1}" srcOrd="1" destOrd="1" presId="urn:microsoft.com/office/officeart/2005/8/layout/hProcess6"/>
    <dgm:cxn modelId="{933DEBAC-6058-4AF7-8DDE-B37CF5396C6E}" type="presOf" srcId="{BB9971EA-5F6E-40A4-8A7E-600578238914}" destId="{BF43FC81-4657-4B87-AB8B-A0F213B2596E}" srcOrd="1" destOrd="0" presId="urn:microsoft.com/office/officeart/2005/8/layout/hProcess6"/>
    <dgm:cxn modelId="{1AA5A79E-F782-451C-829A-C5002B931E7B}" type="presOf" srcId="{73ABE8EB-9539-4310-B190-2FC030A9AB31}" destId="{DE21143A-15C1-4083-BBBC-D7E11B0F21A5}" srcOrd="0" destOrd="1" presId="urn:microsoft.com/office/officeart/2005/8/layout/hProcess6"/>
    <dgm:cxn modelId="{79903659-718B-4953-86A6-F80C9A45EF7E}" srcId="{B04B225C-EE72-4E0B-A9C0-400788BAC0D8}" destId="{01547B34-2165-4EC1-BF8E-A9F841D43944}" srcOrd="2" destOrd="0" parTransId="{FF40D3A1-6432-4E48-A290-22D4F7583068}" sibTransId="{85BBA6AA-CF45-4269-B316-F41ADA4F537C}"/>
    <dgm:cxn modelId="{FAD372A0-CD3C-4942-A544-A9B8A693A075}" type="presOf" srcId="{0D37B558-DED5-4A45-BD29-2B145AFE80CF}" destId="{F6146D66-967D-4EF2-A664-5780ADEBBA54}" srcOrd="0" destOrd="0" presId="urn:microsoft.com/office/officeart/2005/8/layout/hProcess6"/>
    <dgm:cxn modelId="{28009B8A-1758-432D-A156-8CEB6ACD4AF6}" type="presOf" srcId="{C3FE64DC-3785-42B7-BB99-8A3E556F36A6}" destId="{F6146D66-967D-4EF2-A664-5780ADEBBA54}" srcOrd="0" destOrd="1" presId="urn:microsoft.com/office/officeart/2005/8/layout/hProcess6"/>
    <dgm:cxn modelId="{F041E3CB-EFDB-42A2-B19A-A95A18C46AA9}" type="presOf" srcId="{BEF52E7D-C622-48A1-9E63-438368922458}" destId="{86D9A0D0-D5A6-4B14-9528-E2A4D24A0C39}" srcOrd="0" destOrd="0" presId="urn:microsoft.com/office/officeart/2005/8/layout/hProcess6"/>
    <dgm:cxn modelId="{51AFC5C6-D1D2-4535-BB95-0CE32402B952}" type="presOf" srcId="{01547B34-2165-4EC1-BF8E-A9F841D43944}" destId="{650EBBDF-1430-44DD-86C0-41D7E8E7C3E1}" srcOrd="1" destOrd="2" presId="urn:microsoft.com/office/officeart/2005/8/layout/hProcess6"/>
    <dgm:cxn modelId="{DFE1AEBC-1360-442D-A541-F17AD8D5C878}" srcId="{B04B225C-EE72-4E0B-A9C0-400788BAC0D8}" destId="{0D37B558-DED5-4A45-BD29-2B145AFE80CF}" srcOrd="0" destOrd="0" parTransId="{A1A2BE7F-4796-41A1-9B1D-D2252921415F}" sibTransId="{4009B6B1-A601-406B-BA7A-C71B8639FF91}"/>
    <dgm:cxn modelId="{CE319469-4335-4CBF-B4BF-9A4F9EF4E159}" srcId="{8A8534B5-5FE5-4BCE-862F-1869A6A5EBC5}" destId="{B04B225C-EE72-4E0B-A9C0-400788BAC0D8}" srcOrd="0" destOrd="0" parTransId="{7CB0DAC0-7F02-4CCA-A3F3-9D0571910CCD}" sibTransId="{5FB6819E-B7B6-478D-9D9A-4F7E9517DF82}"/>
    <dgm:cxn modelId="{ADA69D7C-E73B-42A5-B79A-067C55A6BBA8}" srcId="{B04B225C-EE72-4E0B-A9C0-400788BAC0D8}" destId="{C3FE64DC-3785-42B7-BB99-8A3E556F36A6}" srcOrd="1" destOrd="0" parTransId="{3AEFDF79-7829-47E2-B623-FF0DD62FFB1E}" sibTransId="{91EB6348-69B1-49AA-9A18-8F14C842F95D}"/>
    <dgm:cxn modelId="{2685811A-EBB3-4FFA-8779-18F0300F316F}" srcId="{8A8534B5-5FE5-4BCE-862F-1869A6A5EBC5}" destId="{BEF52E7D-C622-48A1-9E63-438368922458}" srcOrd="1" destOrd="0" parTransId="{D72E82BE-535B-4A7F-AC0A-D8ED4B9E6EFB}" sibTransId="{18B51620-0C67-4603-9303-EB3FDAFDE776}"/>
    <dgm:cxn modelId="{0A723F86-8322-4504-9342-6F0BDFE8B0D2}" type="presOf" srcId="{01547B34-2165-4EC1-BF8E-A9F841D43944}" destId="{F6146D66-967D-4EF2-A664-5780ADEBBA54}" srcOrd="0" destOrd="2" presId="urn:microsoft.com/office/officeart/2005/8/layout/hProcess6"/>
    <dgm:cxn modelId="{48455450-571A-4E32-8B07-F2307AFEAD39}" type="presOf" srcId="{73ABE8EB-9539-4310-B190-2FC030A9AB31}" destId="{BF43FC81-4657-4B87-AB8B-A0F213B2596E}" srcOrd="1" destOrd="1" presId="urn:microsoft.com/office/officeart/2005/8/layout/hProcess6"/>
    <dgm:cxn modelId="{8199ECA0-A659-4421-ADAD-D759F6AF3E89}" type="presOf" srcId="{8A8534B5-5FE5-4BCE-862F-1869A6A5EBC5}" destId="{C5B75D11-2746-4F37-92A6-C52B31F3A1C8}" srcOrd="0" destOrd="0" presId="urn:microsoft.com/office/officeart/2005/8/layout/hProcess6"/>
    <dgm:cxn modelId="{F88E6179-91D4-4BE1-91B5-7B4013B9C1D4}" type="presParOf" srcId="{C5B75D11-2746-4F37-92A6-C52B31F3A1C8}" destId="{2BE9599C-BEEC-4D24-846B-4B3ED4239719}" srcOrd="0" destOrd="0" presId="urn:microsoft.com/office/officeart/2005/8/layout/hProcess6"/>
    <dgm:cxn modelId="{7C037269-995B-40D2-A248-F5468CB98D92}" type="presParOf" srcId="{2BE9599C-BEEC-4D24-846B-4B3ED4239719}" destId="{1A98B03C-2577-45A6-871C-DD57B86356CF}" srcOrd="0" destOrd="0" presId="urn:microsoft.com/office/officeart/2005/8/layout/hProcess6"/>
    <dgm:cxn modelId="{D18DEDA5-2AE9-4B2D-9B99-E51B4A885008}" type="presParOf" srcId="{2BE9599C-BEEC-4D24-846B-4B3ED4239719}" destId="{F6146D66-967D-4EF2-A664-5780ADEBBA54}" srcOrd="1" destOrd="0" presId="urn:microsoft.com/office/officeart/2005/8/layout/hProcess6"/>
    <dgm:cxn modelId="{EF792AFE-41E5-420A-BBE6-5D4D20294D08}" type="presParOf" srcId="{2BE9599C-BEEC-4D24-846B-4B3ED4239719}" destId="{650EBBDF-1430-44DD-86C0-41D7E8E7C3E1}" srcOrd="2" destOrd="0" presId="urn:microsoft.com/office/officeart/2005/8/layout/hProcess6"/>
    <dgm:cxn modelId="{D48D8D2F-BEEE-4D7E-8568-C9ABBCE77AFE}" type="presParOf" srcId="{2BE9599C-BEEC-4D24-846B-4B3ED4239719}" destId="{CB188551-73D3-4214-AF5D-58BEE85319A4}" srcOrd="3" destOrd="0" presId="urn:microsoft.com/office/officeart/2005/8/layout/hProcess6"/>
    <dgm:cxn modelId="{1C480817-7A56-4921-8B6A-D6D3B3FDC9C6}" type="presParOf" srcId="{C5B75D11-2746-4F37-92A6-C52B31F3A1C8}" destId="{AB9FCF07-B988-4F25-B7A1-CD3EDE5829F9}" srcOrd="1" destOrd="0" presId="urn:microsoft.com/office/officeart/2005/8/layout/hProcess6"/>
    <dgm:cxn modelId="{22A8C42D-8AFB-45BD-8FF8-BAC432AD8662}" type="presParOf" srcId="{C5B75D11-2746-4F37-92A6-C52B31F3A1C8}" destId="{3D5616D5-F709-40DA-9576-28B2E94C53F6}" srcOrd="2" destOrd="0" presId="urn:microsoft.com/office/officeart/2005/8/layout/hProcess6"/>
    <dgm:cxn modelId="{01940EE2-3E1C-469C-BF75-30EC10E38779}" type="presParOf" srcId="{3D5616D5-F709-40DA-9576-28B2E94C53F6}" destId="{F82A1D7A-5FEC-479A-89A5-B6DAD624604F}" srcOrd="0" destOrd="0" presId="urn:microsoft.com/office/officeart/2005/8/layout/hProcess6"/>
    <dgm:cxn modelId="{4244BC31-B55F-4B09-A139-01B72181E380}" type="presParOf" srcId="{3D5616D5-F709-40DA-9576-28B2E94C53F6}" destId="{DE21143A-15C1-4083-BBBC-D7E11B0F21A5}" srcOrd="1" destOrd="0" presId="urn:microsoft.com/office/officeart/2005/8/layout/hProcess6"/>
    <dgm:cxn modelId="{E869B234-64C3-4D72-9876-A821AD8101A2}" type="presParOf" srcId="{3D5616D5-F709-40DA-9576-28B2E94C53F6}" destId="{BF43FC81-4657-4B87-AB8B-A0F213B2596E}" srcOrd="2" destOrd="0" presId="urn:microsoft.com/office/officeart/2005/8/layout/hProcess6"/>
    <dgm:cxn modelId="{9622B786-D6F6-4070-8F44-3EC19CBDA4E7}" type="presParOf" srcId="{3D5616D5-F709-40DA-9576-28B2E94C53F6}" destId="{86D9A0D0-D5A6-4B14-9528-E2A4D24A0C3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656122-9CF4-49B9-B5D1-24AD97861CA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02A4BA-EF86-4252-8ACF-243D35106743}">
      <dgm:prSet phldrT="[Text]"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en-GB" sz="2400" dirty="0">
              <a:latin typeface="Cambria" pitchFamily="18" charset="0"/>
            </a:rPr>
            <a:t>Mass</a:t>
          </a:r>
        </a:p>
        <a:p>
          <a:r>
            <a:rPr lang="en-GB" sz="2000" dirty="0">
              <a:latin typeface="Cambria" pitchFamily="18" charset="0"/>
            </a:rPr>
            <a:t>(ERP,LFP,</a:t>
          </a:r>
        </a:p>
        <a:p>
          <a:r>
            <a:rPr lang="en-GB" sz="2000" dirty="0">
              <a:latin typeface="Cambria" pitchFamily="18" charset="0"/>
            </a:rPr>
            <a:t>CMC)</a:t>
          </a:r>
        </a:p>
      </dgm:t>
    </dgm:pt>
    <dgm:pt modelId="{C9B0EFF0-0F1D-4918-A832-E527EC7FA9C6}" type="parTrans" cxnId="{CE9FC11A-C62B-45BA-8D25-EE7406637AEA}">
      <dgm:prSet/>
      <dgm:spPr/>
      <dgm:t>
        <a:bodyPr/>
        <a:lstStyle/>
        <a:p>
          <a:endParaRPr lang="en-GB"/>
        </a:p>
      </dgm:t>
    </dgm:pt>
    <dgm:pt modelId="{90F2E5CA-EEA1-4892-9FFE-AF8D4AF00623}" type="sibTrans" cxnId="{CE9FC11A-C62B-45BA-8D25-EE7406637AEA}">
      <dgm:prSet/>
      <dgm:spPr/>
      <dgm:t>
        <a:bodyPr/>
        <a:lstStyle/>
        <a:p>
          <a:endParaRPr lang="en-GB"/>
        </a:p>
      </dgm:t>
    </dgm:pt>
    <dgm:pt modelId="{8AE56778-B070-4DE2-B48B-EFC3C56333E3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GB" sz="2400" dirty="0">
              <a:latin typeface="Cambria" pitchFamily="18" charset="0"/>
            </a:rPr>
            <a:t>Field</a:t>
          </a:r>
        </a:p>
        <a:p>
          <a:r>
            <a:rPr lang="en-GB" sz="2000" dirty="0">
              <a:latin typeface="Cambria" pitchFamily="18" charset="0"/>
            </a:rPr>
            <a:t>(NFM)</a:t>
          </a:r>
        </a:p>
      </dgm:t>
    </dgm:pt>
    <dgm:pt modelId="{7F34F74F-7BB2-4CB8-A910-E3A8ED08EE8F}" type="parTrans" cxnId="{D9A38F6D-C4D1-46E9-A68A-E93100A1F88F}">
      <dgm:prSet/>
      <dgm:spPr/>
      <dgm:t>
        <a:bodyPr/>
        <a:lstStyle/>
        <a:p>
          <a:endParaRPr lang="en-GB"/>
        </a:p>
      </dgm:t>
    </dgm:pt>
    <dgm:pt modelId="{0FCD449A-C28B-46C3-BC08-2CA2D81D144F}" type="sibTrans" cxnId="{D9A38F6D-C4D1-46E9-A68A-E93100A1F88F}">
      <dgm:prSet/>
      <dgm:spPr/>
      <dgm:t>
        <a:bodyPr/>
        <a:lstStyle/>
        <a:p>
          <a:endParaRPr lang="en-GB"/>
        </a:p>
      </dgm:t>
    </dgm:pt>
    <dgm:pt modelId="{8BA2E774-21C2-4E7B-9EA9-5DCE7B60ADEA}" type="pres">
      <dgm:prSet presAssocID="{4A656122-9CF4-49B9-B5D1-24AD97861C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C97F3D3-818E-4BCD-8703-CB8A382EC075}" type="pres">
      <dgm:prSet presAssocID="{8002A4BA-EF86-4252-8ACF-243D35106743}" presName="Name5" presStyleLbl="vennNode1" presStyleIdx="0" presStyleCnt="2" custScaleX="11243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397D7B-1061-4767-97D3-BF86FDEC3F76}" type="pres">
      <dgm:prSet presAssocID="{90F2E5CA-EEA1-4892-9FFE-AF8D4AF00623}" presName="space" presStyleCnt="0"/>
      <dgm:spPr/>
    </dgm:pt>
    <dgm:pt modelId="{C7288384-53FA-4BF4-A1A9-4EA7AE76182C}" type="pres">
      <dgm:prSet presAssocID="{8AE56778-B070-4DE2-B48B-EFC3C56333E3}" presName="Name5" presStyleLbl="vennNode1" presStyleIdx="1" presStyleCnt="2" custScaleX="10985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1484F80-7BA9-4501-B4B4-2E830198D9A0}" type="presOf" srcId="{8002A4BA-EF86-4252-8ACF-243D35106743}" destId="{8C97F3D3-818E-4BCD-8703-CB8A382EC075}" srcOrd="0" destOrd="0" presId="urn:microsoft.com/office/officeart/2005/8/layout/venn3"/>
    <dgm:cxn modelId="{686B0835-5082-4143-ADD6-FE9CE1172860}" type="presOf" srcId="{8AE56778-B070-4DE2-B48B-EFC3C56333E3}" destId="{C7288384-53FA-4BF4-A1A9-4EA7AE76182C}" srcOrd="0" destOrd="0" presId="urn:microsoft.com/office/officeart/2005/8/layout/venn3"/>
    <dgm:cxn modelId="{0E488CFC-F979-41E1-9955-73D9CD4FCFB8}" type="presOf" srcId="{4A656122-9CF4-49B9-B5D1-24AD97861CA5}" destId="{8BA2E774-21C2-4E7B-9EA9-5DCE7B60ADEA}" srcOrd="0" destOrd="0" presId="urn:microsoft.com/office/officeart/2005/8/layout/venn3"/>
    <dgm:cxn modelId="{CE9FC11A-C62B-45BA-8D25-EE7406637AEA}" srcId="{4A656122-9CF4-49B9-B5D1-24AD97861CA5}" destId="{8002A4BA-EF86-4252-8ACF-243D35106743}" srcOrd="0" destOrd="0" parTransId="{C9B0EFF0-0F1D-4918-A832-E527EC7FA9C6}" sibTransId="{90F2E5CA-EEA1-4892-9FFE-AF8D4AF00623}"/>
    <dgm:cxn modelId="{D9A38F6D-C4D1-46E9-A68A-E93100A1F88F}" srcId="{4A656122-9CF4-49B9-B5D1-24AD97861CA5}" destId="{8AE56778-B070-4DE2-B48B-EFC3C56333E3}" srcOrd="1" destOrd="0" parTransId="{7F34F74F-7BB2-4CB8-A910-E3A8ED08EE8F}" sibTransId="{0FCD449A-C28B-46C3-BC08-2CA2D81D144F}"/>
    <dgm:cxn modelId="{DB322A5B-6DBA-48F8-950A-5C9252517139}" type="presParOf" srcId="{8BA2E774-21C2-4E7B-9EA9-5DCE7B60ADEA}" destId="{8C97F3D3-818E-4BCD-8703-CB8A382EC075}" srcOrd="0" destOrd="0" presId="urn:microsoft.com/office/officeart/2005/8/layout/venn3"/>
    <dgm:cxn modelId="{A41ADF0B-915A-4C54-9302-F332D67430EE}" type="presParOf" srcId="{8BA2E774-21C2-4E7B-9EA9-5DCE7B60ADEA}" destId="{4C397D7B-1061-4767-97D3-BF86FDEC3F76}" srcOrd="1" destOrd="0" presId="urn:microsoft.com/office/officeart/2005/8/layout/venn3"/>
    <dgm:cxn modelId="{C2BF45B7-5126-4112-AE20-039FD05A4361}" type="presParOf" srcId="{8BA2E774-21C2-4E7B-9EA9-5DCE7B60ADEA}" destId="{C7288384-53FA-4BF4-A1A9-4EA7AE76182C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656122-9CF4-49B9-B5D1-24AD97861CA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02A4BA-EF86-4252-8ACF-243D35106743}">
      <dgm:prSet phldrT="[Text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GB" sz="2400" dirty="0" err="1">
              <a:latin typeface="Cambria" pitchFamily="18" charset="0"/>
            </a:rPr>
            <a:t>Convolu</a:t>
          </a:r>
          <a:r>
            <a:rPr lang="en-GB" sz="2400" dirty="0">
              <a:latin typeface="Cambria" pitchFamily="18" charset="0"/>
            </a:rPr>
            <a:t>-</a:t>
          </a:r>
        </a:p>
        <a:p>
          <a:r>
            <a:rPr lang="en-GB" sz="2400" dirty="0" err="1">
              <a:latin typeface="Cambria" pitchFamily="18" charset="0"/>
            </a:rPr>
            <a:t>tion</a:t>
          </a:r>
          <a:endParaRPr lang="en-GB" sz="2400" dirty="0">
            <a:latin typeface="Cambria" pitchFamily="18" charset="0"/>
          </a:endParaRPr>
        </a:p>
        <a:p>
          <a:r>
            <a:rPr lang="en-GB" sz="2000" dirty="0">
              <a:latin typeface="Cambria" pitchFamily="18" charset="0"/>
            </a:rPr>
            <a:t>(ERP,LFP,</a:t>
          </a:r>
        </a:p>
        <a:p>
          <a:r>
            <a:rPr lang="en-GB" sz="2000" dirty="0">
              <a:latin typeface="Cambria" pitchFamily="18" charset="0"/>
            </a:rPr>
            <a:t>CMC,NFM)</a:t>
          </a:r>
        </a:p>
      </dgm:t>
    </dgm:pt>
    <dgm:pt modelId="{C9B0EFF0-0F1D-4918-A832-E527EC7FA9C6}" type="parTrans" cxnId="{CE9FC11A-C62B-45BA-8D25-EE7406637AEA}">
      <dgm:prSet/>
      <dgm:spPr/>
      <dgm:t>
        <a:bodyPr/>
        <a:lstStyle/>
        <a:p>
          <a:endParaRPr lang="en-GB"/>
        </a:p>
      </dgm:t>
    </dgm:pt>
    <dgm:pt modelId="{90F2E5CA-EEA1-4892-9FFE-AF8D4AF00623}" type="sibTrans" cxnId="{CE9FC11A-C62B-45BA-8D25-EE7406637AEA}">
      <dgm:prSet/>
      <dgm:spPr/>
      <dgm:t>
        <a:bodyPr/>
        <a:lstStyle/>
        <a:p>
          <a:endParaRPr lang="en-GB"/>
        </a:p>
      </dgm:t>
    </dgm:pt>
    <dgm:pt modelId="{8AE56778-B070-4DE2-B48B-EFC3C56333E3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GB" sz="2400" dirty="0" err="1">
              <a:latin typeface="Cambria" pitchFamily="18" charset="0"/>
            </a:rPr>
            <a:t>Condu-ctance</a:t>
          </a:r>
          <a:endParaRPr lang="en-GB" sz="2400" dirty="0">
            <a:latin typeface="Cambria" pitchFamily="18" charset="0"/>
          </a:endParaRPr>
        </a:p>
        <a:p>
          <a:r>
            <a:rPr lang="en-GB" sz="2000" dirty="0">
              <a:latin typeface="Cambria" pitchFamily="18" charset="0"/>
            </a:rPr>
            <a:t>(NMM,</a:t>
          </a:r>
        </a:p>
        <a:p>
          <a:r>
            <a:rPr lang="en-GB" sz="2000" dirty="0">
              <a:latin typeface="Cambria" pitchFamily="18" charset="0"/>
            </a:rPr>
            <a:t>MFM,CMM,…)</a:t>
          </a:r>
        </a:p>
      </dgm:t>
    </dgm:pt>
    <dgm:pt modelId="{7F34F74F-7BB2-4CB8-A910-E3A8ED08EE8F}" type="parTrans" cxnId="{D9A38F6D-C4D1-46E9-A68A-E93100A1F88F}">
      <dgm:prSet/>
      <dgm:spPr/>
      <dgm:t>
        <a:bodyPr/>
        <a:lstStyle/>
        <a:p>
          <a:endParaRPr lang="en-GB"/>
        </a:p>
      </dgm:t>
    </dgm:pt>
    <dgm:pt modelId="{0FCD449A-C28B-46C3-BC08-2CA2D81D144F}" type="sibTrans" cxnId="{D9A38F6D-C4D1-46E9-A68A-E93100A1F88F}">
      <dgm:prSet/>
      <dgm:spPr/>
      <dgm:t>
        <a:bodyPr/>
        <a:lstStyle/>
        <a:p>
          <a:endParaRPr lang="en-GB"/>
        </a:p>
      </dgm:t>
    </dgm:pt>
    <dgm:pt modelId="{8BA2E774-21C2-4E7B-9EA9-5DCE7B60ADEA}" type="pres">
      <dgm:prSet presAssocID="{4A656122-9CF4-49B9-B5D1-24AD97861C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C97F3D3-818E-4BCD-8703-CB8A382EC075}" type="pres">
      <dgm:prSet presAssocID="{8002A4BA-EF86-4252-8ACF-243D35106743}" presName="Name5" presStyleLbl="vennNode1" presStyleIdx="0" presStyleCnt="2" custScaleX="102531" custLinFactX="-17399" custLinFactNeighborX="-100000" custLinFactNeighborY="-6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397D7B-1061-4767-97D3-BF86FDEC3F76}" type="pres">
      <dgm:prSet presAssocID="{90F2E5CA-EEA1-4892-9FFE-AF8D4AF00623}" presName="space" presStyleCnt="0"/>
      <dgm:spPr/>
    </dgm:pt>
    <dgm:pt modelId="{C7288384-53FA-4BF4-A1A9-4EA7AE76182C}" type="pres">
      <dgm:prSet presAssocID="{8AE56778-B070-4DE2-B48B-EFC3C56333E3}" presName="Name5" presStyleLbl="vennNode1" presStyleIdx="1" presStyleCnt="2" custScaleX="104180" custLinFactX="-20513" custLinFactNeighborX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3DD4B41-A449-4BCC-8C31-2AA109035BAB}" type="presOf" srcId="{8002A4BA-EF86-4252-8ACF-243D35106743}" destId="{8C97F3D3-818E-4BCD-8703-CB8A382EC075}" srcOrd="0" destOrd="0" presId="urn:microsoft.com/office/officeart/2005/8/layout/venn3"/>
    <dgm:cxn modelId="{6FC769C1-EBE9-4ED5-8585-2431E6CF6BFD}" type="presOf" srcId="{4A656122-9CF4-49B9-B5D1-24AD97861CA5}" destId="{8BA2E774-21C2-4E7B-9EA9-5DCE7B60ADEA}" srcOrd="0" destOrd="0" presId="urn:microsoft.com/office/officeart/2005/8/layout/venn3"/>
    <dgm:cxn modelId="{B8F3DD14-8DEB-4404-BD27-C4B1A8E677CE}" type="presOf" srcId="{8AE56778-B070-4DE2-B48B-EFC3C56333E3}" destId="{C7288384-53FA-4BF4-A1A9-4EA7AE76182C}" srcOrd="0" destOrd="0" presId="urn:microsoft.com/office/officeart/2005/8/layout/venn3"/>
    <dgm:cxn modelId="{D9A38F6D-C4D1-46E9-A68A-E93100A1F88F}" srcId="{4A656122-9CF4-49B9-B5D1-24AD97861CA5}" destId="{8AE56778-B070-4DE2-B48B-EFC3C56333E3}" srcOrd="1" destOrd="0" parTransId="{7F34F74F-7BB2-4CB8-A910-E3A8ED08EE8F}" sibTransId="{0FCD449A-C28B-46C3-BC08-2CA2D81D144F}"/>
    <dgm:cxn modelId="{CE9FC11A-C62B-45BA-8D25-EE7406637AEA}" srcId="{4A656122-9CF4-49B9-B5D1-24AD97861CA5}" destId="{8002A4BA-EF86-4252-8ACF-243D35106743}" srcOrd="0" destOrd="0" parTransId="{C9B0EFF0-0F1D-4918-A832-E527EC7FA9C6}" sibTransId="{90F2E5CA-EEA1-4892-9FFE-AF8D4AF00623}"/>
    <dgm:cxn modelId="{7FD92EFA-31FB-475E-BA25-EF1676A63598}" type="presParOf" srcId="{8BA2E774-21C2-4E7B-9EA9-5DCE7B60ADEA}" destId="{8C97F3D3-818E-4BCD-8703-CB8A382EC075}" srcOrd="0" destOrd="0" presId="urn:microsoft.com/office/officeart/2005/8/layout/venn3"/>
    <dgm:cxn modelId="{74BF3034-4D2A-4F45-B994-BD6EB4F8D7A9}" type="presParOf" srcId="{8BA2E774-21C2-4E7B-9EA9-5DCE7B60ADEA}" destId="{4C397D7B-1061-4767-97D3-BF86FDEC3F76}" srcOrd="1" destOrd="0" presId="urn:microsoft.com/office/officeart/2005/8/layout/venn3"/>
    <dgm:cxn modelId="{2765B516-292B-4B7D-B58F-1573F35BB4C8}" type="presParOf" srcId="{8BA2E774-21C2-4E7B-9EA9-5DCE7B60ADEA}" destId="{C7288384-53FA-4BF4-A1A9-4EA7AE76182C}" srcOrd="2" destOrd="0" presId="urn:microsoft.com/office/officeart/2005/8/layout/venn3"/>
  </dgm:cxnLst>
  <dgm:bg>
    <a:solidFill>
      <a:schemeClr val="tx1">
        <a:lumMod val="75000"/>
        <a:lumOff val="25000"/>
      </a:schemeClr>
    </a:solidFill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656122-9CF4-49B9-B5D1-24AD97861CA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02A4BA-EF86-4252-8ACF-243D35106743}">
      <dgm:prSet phldrT="[Text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GB" sz="2400" dirty="0" err="1">
              <a:latin typeface="Cambria" pitchFamily="18" charset="0"/>
            </a:rPr>
            <a:t>Convolu</a:t>
          </a:r>
          <a:r>
            <a:rPr lang="en-GB" sz="2400" dirty="0">
              <a:latin typeface="Cambria" pitchFamily="18" charset="0"/>
            </a:rPr>
            <a:t>-</a:t>
          </a:r>
        </a:p>
        <a:p>
          <a:r>
            <a:rPr lang="en-GB" sz="2400" dirty="0" err="1">
              <a:latin typeface="Cambria" pitchFamily="18" charset="0"/>
            </a:rPr>
            <a:t>tion</a:t>
          </a:r>
          <a:endParaRPr lang="en-GB" sz="2400" dirty="0">
            <a:latin typeface="Cambria" pitchFamily="18" charset="0"/>
          </a:endParaRPr>
        </a:p>
        <a:p>
          <a:r>
            <a:rPr lang="en-GB" sz="2000" dirty="0">
              <a:latin typeface="Cambria" pitchFamily="18" charset="0"/>
            </a:rPr>
            <a:t>(ERP,LFP,</a:t>
          </a:r>
        </a:p>
        <a:p>
          <a:r>
            <a:rPr lang="en-GB" sz="2000" dirty="0">
              <a:latin typeface="Cambria" pitchFamily="18" charset="0"/>
            </a:rPr>
            <a:t>CMC,NFM)</a:t>
          </a:r>
        </a:p>
      </dgm:t>
    </dgm:pt>
    <dgm:pt modelId="{C9B0EFF0-0F1D-4918-A832-E527EC7FA9C6}" type="parTrans" cxnId="{CE9FC11A-C62B-45BA-8D25-EE7406637AEA}">
      <dgm:prSet/>
      <dgm:spPr/>
      <dgm:t>
        <a:bodyPr/>
        <a:lstStyle/>
        <a:p>
          <a:endParaRPr lang="en-GB"/>
        </a:p>
      </dgm:t>
    </dgm:pt>
    <dgm:pt modelId="{90F2E5CA-EEA1-4892-9FFE-AF8D4AF00623}" type="sibTrans" cxnId="{CE9FC11A-C62B-45BA-8D25-EE7406637AEA}">
      <dgm:prSet/>
      <dgm:spPr/>
      <dgm:t>
        <a:bodyPr/>
        <a:lstStyle/>
        <a:p>
          <a:endParaRPr lang="en-GB"/>
        </a:p>
      </dgm:t>
    </dgm:pt>
    <dgm:pt modelId="{8AE56778-B070-4DE2-B48B-EFC3C56333E3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GB" sz="2400" dirty="0" err="1">
              <a:latin typeface="Cambria" pitchFamily="18" charset="0"/>
            </a:rPr>
            <a:t>Condu-ctance</a:t>
          </a:r>
          <a:endParaRPr lang="en-GB" sz="2400" dirty="0">
            <a:latin typeface="Cambria" pitchFamily="18" charset="0"/>
          </a:endParaRPr>
        </a:p>
        <a:p>
          <a:r>
            <a:rPr lang="en-GB" sz="2000" dirty="0">
              <a:latin typeface="Cambria" pitchFamily="18" charset="0"/>
            </a:rPr>
            <a:t>(NMM,</a:t>
          </a:r>
        </a:p>
        <a:p>
          <a:r>
            <a:rPr lang="en-GB" sz="2000" dirty="0">
              <a:latin typeface="Cambria" pitchFamily="18" charset="0"/>
            </a:rPr>
            <a:t>MFM)</a:t>
          </a:r>
        </a:p>
      </dgm:t>
    </dgm:pt>
    <dgm:pt modelId="{7F34F74F-7BB2-4CB8-A910-E3A8ED08EE8F}" type="parTrans" cxnId="{D9A38F6D-C4D1-46E9-A68A-E93100A1F88F}">
      <dgm:prSet/>
      <dgm:spPr/>
      <dgm:t>
        <a:bodyPr/>
        <a:lstStyle/>
        <a:p>
          <a:endParaRPr lang="en-GB"/>
        </a:p>
      </dgm:t>
    </dgm:pt>
    <dgm:pt modelId="{0FCD449A-C28B-46C3-BC08-2CA2D81D144F}" type="sibTrans" cxnId="{D9A38F6D-C4D1-46E9-A68A-E93100A1F88F}">
      <dgm:prSet/>
      <dgm:spPr/>
      <dgm:t>
        <a:bodyPr/>
        <a:lstStyle/>
        <a:p>
          <a:endParaRPr lang="en-GB"/>
        </a:p>
      </dgm:t>
    </dgm:pt>
    <dgm:pt modelId="{8BA2E774-21C2-4E7B-9EA9-5DCE7B60ADEA}" type="pres">
      <dgm:prSet presAssocID="{4A656122-9CF4-49B9-B5D1-24AD97861C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C97F3D3-818E-4BCD-8703-CB8A382EC075}" type="pres">
      <dgm:prSet presAssocID="{8002A4BA-EF86-4252-8ACF-243D35106743}" presName="Name5" presStyleLbl="vennNode1" presStyleIdx="0" presStyleCnt="2" custScaleX="102531" custLinFactNeighborX="-30892" custLinFactNeighborY="-6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397D7B-1061-4767-97D3-BF86FDEC3F76}" type="pres">
      <dgm:prSet presAssocID="{90F2E5CA-EEA1-4892-9FFE-AF8D4AF00623}" presName="space" presStyleCnt="0"/>
      <dgm:spPr/>
    </dgm:pt>
    <dgm:pt modelId="{C7288384-53FA-4BF4-A1A9-4EA7AE76182C}" type="pres">
      <dgm:prSet presAssocID="{8AE56778-B070-4DE2-B48B-EFC3C56333E3}" presName="Name5" presStyleLbl="vennNode1" presStyleIdx="1" presStyleCnt="2" custScaleX="10418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9D43599-EA15-4711-8EB1-2923906AB862}" type="presOf" srcId="{4A656122-9CF4-49B9-B5D1-24AD97861CA5}" destId="{8BA2E774-21C2-4E7B-9EA9-5DCE7B60ADEA}" srcOrd="0" destOrd="0" presId="urn:microsoft.com/office/officeart/2005/8/layout/venn3"/>
    <dgm:cxn modelId="{2FA9E210-F4A9-4B1F-87AB-11F9F81822AD}" type="presOf" srcId="{8AE56778-B070-4DE2-B48B-EFC3C56333E3}" destId="{C7288384-53FA-4BF4-A1A9-4EA7AE76182C}" srcOrd="0" destOrd="0" presId="urn:microsoft.com/office/officeart/2005/8/layout/venn3"/>
    <dgm:cxn modelId="{04530E7A-4A91-4B97-9D31-8672A1F8FBC0}" type="presOf" srcId="{8002A4BA-EF86-4252-8ACF-243D35106743}" destId="{8C97F3D3-818E-4BCD-8703-CB8A382EC075}" srcOrd="0" destOrd="0" presId="urn:microsoft.com/office/officeart/2005/8/layout/venn3"/>
    <dgm:cxn modelId="{CE9FC11A-C62B-45BA-8D25-EE7406637AEA}" srcId="{4A656122-9CF4-49B9-B5D1-24AD97861CA5}" destId="{8002A4BA-EF86-4252-8ACF-243D35106743}" srcOrd="0" destOrd="0" parTransId="{C9B0EFF0-0F1D-4918-A832-E527EC7FA9C6}" sibTransId="{90F2E5CA-EEA1-4892-9FFE-AF8D4AF00623}"/>
    <dgm:cxn modelId="{D9A38F6D-C4D1-46E9-A68A-E93100A1F88F}" srcId="{4A656122-9CF4-49B9-B5D1-24AD97861CA5}" destId="{8AE56778-B070-4DE2-B48B-EFC3C56333E3}" srcOrd="1" destOrd="0" parTransId="{7F34F74F-7BB2-4CB8-A910-E3A8ED08EE8F}" sibTransId="{0FCD449A-C28B-46C3-BC08-2CA2D81D144F}"/>
    <dgm:cxn modelId="{479B8390-66B4-49EE-B1AA-786B25777C94}" type="presParOf" srcId="{8BA2E774-21C2-4E7B-9EA9-5DCE7B60ADEA}" destId="{8C97F3D3-818E-4BCD-8703-CB8A382EC075}" srcOrd="0" destOrd="0" presId="urn:microsoft.com/office/officeart/2005/8/layout/venn3"/>
    <dgm:cxn modelId="{DE6DE3D3-B6EE-4BD3-8910-4A21CBD11B5E}" type="presParOf" srcId="{8BA2E774-21C2-4E7B-9EA9-5DCE7B60ADEA}" destId="{4C397D7B-1061-4767-97D3-BF86FDEC3F76}" srcOrd="1" destOrd="0" presId="urn:microsoft.com/office/officeart/2005/8/layout/venn3"/>
    <dgm:cxn modelId="{EA459D5E-196E-4580-B000-2360CE2C520F}" type="presParOf" srcId="{8BA2E774-21C2-4E7B-9EA9-5DCE7B60ADEA}" destId="{C7288384-53FA-4BF4-A1A9-4EA7AE76182C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656122-9CF4-49B9-B5D1-24AD97861CA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02A4BA-EF86-4252-8ACF-243D35106743}">
      <dgm:prSet phldrT="[Text]"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en-GB" sz="2400" dirty="0">
              <a:latin typeface="Cambria" pitchFamily="18" charset="0"/>
            </a:rPr>
            <a:t>Mass</a:t>
          </a:r>
        </a:p>
        <a:p>
          <a:r>
            <a:rPr lang="en-GB" sz="2000" dirty="0">
              <a:latin typeface="Cambria" pitchFamily="18" charset="0"/>
            </a:rPr>
            <a:t>(ERP,LFP,</a:t>
          </a:r>
        </a:p>
        <a:p>
          <a:r>
            <a:rPr lang="en-GB" sz="2000" dirty="0">
              <a:latin typeface="Cambria" pitchFamily="18" charset="0"/>
            </a:rPr>
            <a:t>CMC)</a:t>
          </a:r>
        </a:p>
      </dgm:t>
    </dgm:pt>
    <dgm:pt modelId="{C9B0EFF0-0F1D-4918-A832-E527EC7FA9C6}" type="parTrans" cxnId="{CE9FC11A-C62B-45BA-8D25-EE7406637AEA}">
      <dgm:prSet/>
      <dgm:spPr/>
      <dgm:t>
        <a:bodyPr/>
        <a:lstStyle/>
        <a:p>
          <a:endParaRPr lang="en-GB"/>
        </a:p>
      </dgm:t>
    </dgm:pt>
    <dgm:pt modelId="{90F2E5CA-EEA1-4892-9FFE-AF8D4AF00623}" type="sibTrans" cxnId="{CE9FC11A-C62B-45BA-8D25-EE7406637AEA}">
      <dgm:prSet/>
      <dgm:spPr/>
      <dgm:t>
        <a:bodyPr/>
        <a:lstStyle/>
        <a:p>
          <a:endParaRPr lang="en-GB"/>
        </a:p>
      </dgm:t>
    </dgm:pt>
    <dgm:pt modelId="{8AE56778-B070-4DE2-B48B-EFC3C56333E3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GB" sz="2400" dirty="0">
              <a:latin typeface="Cambria" pitchFamily="18" charset="0"/>
            </a:rPr>
            <a:t>Field</a:t>
          </a:r>
        </a:p>
        <a:p>
          <a:r>
            <a:rPr lang="en-GB" sz="2000" dirty="0">
              <a:latin typeface="Cambria" pitchFamily="18" charset="0"/>
            </a:rPr>
            <a:t>(NFM)</a:t>
          </a:r>
        </a:p>
      </dgm:t>
    </dgm:pt>
    <dgm:pt modelId="{7F34F74F-7BB2-4CB8-A910-E3A8ED08EE8F}" type="parTrans" cxnId="{D9A38F6D-C4D1-46E9-A68A-E93100A1F88F}">
      <dgm:prSet/>
      <dgm:spPr/>
      <dgm:t>
        <a:bodyPr/>
        <a:lstStyle/>
        <a:p>
          <a:endParaRPr lang="en-GB"/>
        </a:p>
      </dgm:t>
    </dgm:pt>
    <dgm:pt modelId="{0FCD449A-C28B-46C3-BC08-2CA2D81D144F}" type="sibTrans" cxnId="{D9A38F6D-C4D1-46E9-A68A-E93100A1F88F}">
      <dgm:prSet/>
      <dgm:spPr/>
      <dgm:t>
        <a:bodyPr/>
        <a:lstStyle/>
        <a:p>
          <a:endParaRPr lang="en-GB"/>
        </a:p>
      </dgm:t>
    </dgm:pt>
    <dgm:pt modelId="{8BA2E774-21C2-4E7B-9EA9-5DCE7B60ADEA}" type="pres">
      <dgm:prSet presAssocID="{4A656122-9CF4-49B9-B5D1-24AD97861C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C97F3D3-818E-4BCD-8703-CB8A382EC075}" type="pres">
      <dgm:prSet presAssocID="{8002A4BA-EF86-4252-8ACF-243D35106743}" presName="Name5" presStyleLbl="vennNode1" presStyleIdx="0" presStyleCnt="2" custScaleX="11243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397D7B-1061-4767-97D3-BF86FDEC3F76}" type="pres">
      <dgm:prSet presAssocID="{90F2E5CA-EEA1-4892-9FFE-AF8D4AF00623}" presName="space" presStyleCnt="0"/>
      <dgm:spPr/>
    </dgm:pt>
    <dgm:pt modelId="{C7288384-53FA-4BF4-A1A9-4EA7AE76182C}" type="pres">
      <dgm:prSet presAssocID="{8AE56778-B070-4DE2-B48B-EFC3C56333E3}" presName="Name5" presStyleLbl="vennNode1" presStyleIdx="1" presStyleCnt="2" custScaleX="10985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831DC04-F01E-4823-B4E5-1587FC150796}" type="presOf" srcId="{8002A4BA-EF86-4252-8ACF-243D35106743}" destId="{8C97F3D3-818E-4BCD-8703-CB8A382EC075}" srcOrd="0" destOrd="0" presId="urn:microsoft.com/office/officeart/2005/8/layout/venn3"/>
    <dgm:cxn modelId="{F1D5CB61-334E-464F-AFAC-60D3016F4DB7}" type="presOf" srcId="{4A656122-9CF4-49B9-B5D1-24AD97861CA5}" destId="{8BA2E774-21C2-4E7B-9EA9-5DCE7B60ADEA}" srcOrd="0" destOrd="0" presId="urn:microsoft.com/office/officeart/2005/8/layout/venn3"/>
    <dgm:cxn modelId="{53377905-DD45-413B-AB01-994D57B61E6E}" type="presOf" srcId="{8AE56778-B070-4DE2-B48B-EFC3C56333E3}" destId="{C7288384-53FA-4BF4-A1A9-4EA7AE76182C}" srcOrd="0" destOrd="0" presId="urn:microsoft.com/office/officeart/2005/8/layout/venn3"/>
    <dgm:cxn modelId="{CE9FC11A-C62B-45BA-8D25-EE7406637AEA}" srcId="{4A656122-9CF4-49B9-B5D1-24AD97861CA5}" destId="{8002A4BA-EF86-4252-8ACF-243D35106743}" srcOrd="0" destOrd="0" parTransId="{C9B0EFF0-0F1D-4918-A832-E527EC7FA9C6}" sibTransId="{90F2E5CA-EEA1-4892-9FFE-AF8D4AF00623}"/>
    <dgm:cxn modelId="{D9A38F6D-C4D1-46E9-A68A-E93100A1F88F}" srcId="{4A656122-9CF4-49B9-B5D1-24AD97861CA5}" destId="{8AE56778-B070-4DE2-B48B-EFC3C56333E3}" srcOrd="1" destOrd="0" parTransId="{7F34F74F-7BB2-4CB8-A910-E3A8ED08EE8F}" sibTransId="{0FCD449A-C28B-46C3-BC08-2CA2D81D144F}"/>
    <dgm:cxn modelId="{212DFEA3-D25A-4E2F-B568-A42B517D47EC}" type="presParOf" srcId="{8BA2E774-21C2-4E7B-9EA9-5DCE7B60ADEA}" destId="{8C97F3D3-818E-4BCD-8703-CB8A382EC075}" srcOrd="0" destOrd="0" presId="urn:microsoft.com/office/officeart/2005/8/layout/venn3"/>
    <dgm:cxn modelId="{516086F6-F9F6-44FC-8294-CDC87DE385B8}" type="presParOf" srcId="{8BA2E774-21C2-4E7B-9EA9-5DCE7B60ADEA}" destId="{4C397D7B-1061-4767-97D3-BF86FDEC3F76}" srcOrd="1" destOrd="0" presId="urn:microsoft.com/office/officeart/2005/8/layout/venn3"/>
    <dgm:cxn modelId="{C7F2FFD7-A867-4FB6-A91D-10941245F653}" type="presParOf" srcId="{8BA2E774-21C2-4E7B-9EA9-5DCE7B60ADEA}" destId="{C7288384-53FA-4BF4-A1A9-4EA7AE76182C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46D66-967D-4EF2-A664-5780ADEBBA54}">
      <dsp:nvSpPr>
        <dsp:cNvPr id="0" name=""/>
        <dsp:cNvSpPr/>
      </dsp:nvSpPr>
      <dsp:spPr>
        <a:xfrm>
          <a:off x="1224150" y="360031"/>
          <a:ext cx="3313070" cy="28960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890000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  <a:flatTx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>
              <a:latin typeface="Cambria" panose="02040503050406030204" pitchFamily="18" charset="0"/>
              <a:ea typeface="Cambria" panose="02040503050406030204" pitchFamily="18" charset="0"/>
            </a:rPr>
            <a:t>predicted responses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>
              <a:latin typeface="Cambria" panose="02040503050406030204" pitchFamily="18" charset="0"/>
              <a:ea typeface="Cambria" panose="02040503050406030204" pitchFamily="18" charset="0"/>
            </a:rPr>
            <a:t>parameters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>
              <a:latin typeface="Cambria" panose="02040503050406030204" pitchFamily="18" charset="0"/>
              <a:ea typeface="Cambria" panose="02040503050406030204" pitchFamily="18" charset="0"/>
            </a:rPr>
            <a:t>Hyper parameters</a:t>
          </a:r>
        </a:p>
      </dsp:txBody>
      <dsp:txXfrm>
        <a:off x="2052418" y="794437"/>
        <a:ext cx="1615121" cy="2027228"/>
      </dsp:txXfrm>
    </dsp:sp>
    <dsp:sp modelId="{CB188551-73D3-4214-AF5D-58BEE85319A4}">
      <dsp:nvSpPr>
        <dsp:cNvPr id="0" name=""/>
        <dsp:cNvSpPr/>
      </dsp:nvSpPr>
      <dsp:spPr>
        <a:xfrm>
          <a:off x="432045" y="0"/>
          <a:ext cx="1656535" cy="16565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>
              <a:latin typeface="Cambria" panose="02040503050406030204" pitchFamily="18" charset="0"/>
              <a:ea typeface="Cambria" panose="02040503050406030204" pitchFamily="18" charset="0"/>
            </a:rPr>
            <a:t>Generative model</a:t>
          </a:r>
        </a:p>
      </dsp:txBody>
      <dsp:txXfrm>
        <a:off x="674639" y="242594"/>
        <a:ext cx="1171347" cy="1171347"/>
      </dsp:txXfrm>
    </dsp:sp>
    <dsp:sp modelId="{DE21143A-15C1-4083-BBBC-D7E11B0F21A5}">
      <dsp:nvSpPr>
        <dsp:cNvPr id="0" name=""/>
        <dsp:cNvSpPr/>
      </dsp:nvSpPr>
      <dsp:spPr>
        <a:xfrm>
          <a:off x="4392472" y="360031"/>
          <a:ext cx="3313070" cy="28960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3499999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  <a:flatTx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>
              <a:latin typeface="Cambria" panose="02040503050406030204" pitchFamily="18" charset="0"/>
              <a:ea typeface="Cambria" panose="02040503050406030204" pitchFamily="18" charset="0"/>
            </a:rPr>
            <a:t>variance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220740" y="794437"/>
        <a:ext cx="1615121" cy="2027228"/>
      </dsp:txXfrm>
    </dsp:sp>
    <dsp:sp modelId="{86D9A0D0-D5A6-4B14-9528-E2A4D24A0C39}">
      <dsp:nvSpPr>
        <dsp:cNvPr id="0" name=""/>
        <dsp:cNvSpPr/>
      </dsp:nvSpPr>
      <dsp:spPr>
        <a:xfrm>
          <a:off x="6768756" y="0"/>
          <a:ext cx="1656535" cy="16565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>
              <a:latin typeface="Cambria" panose="02040503050406030204" pitchFamily="18" charset="0"/>
              <a:ea typeface="Cambria" panose="02040503050406030204" pitchFamily="18" charset="0"/>
            </a:rPr>
            <a:t>Priors</a:t>
          </a:r>
        </a:p>
      </dsp:txBody>
      <dsp:txXfrm>
        <a:off x="7011350" y="242594"/>
        <a:ext cx="1171347" cy="11713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7F3D3-818E-4BCD-8703-CB8A382EC075}">
      <dsp:nvSpPr>
        <dsp:cNvPr id="0" name=""/>
        <dsp:cNvSpPr/>
      </dsp:nvSpPr>
      <dsp:spPr>
        <a:xfrm>
          <a:off x="72013" y="149"/>
          <a:ext cx="2347629" cy="2087932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906" tIns="30480" rIns="114906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ambria" pitchFamily="18" charset="0"/>
            </a:rPr>
            <a:t>Mass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(ERP,LFP,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CMC)</a:t>
          </a:r>
        </a:p>
      </dsp:txBody>
      <dsp:txXfrm>
        <a:off x="415815" y="305920"/>
        <a:ext cx="1660025" cy="1476390"/>
      </dsp:txXfrm>
    </dsp:sp>
    <dsp:sp modelId="{C7288384-53FA-4BF4-A1A9-4EA7AE76182C}">
      <dsp:nvSpPr>
        <dsp:cNvPr id="0" name=""/>
        <dsp:cNvSpPr/>
      </dsp:nvSpPr>
      <dsp:spPr>
        <a:xfrm>
          <a:off x="2002056" y="149"/>
          <a:ext cx="2293739" cy="2087932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906" tIns="30480" rIns="114906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ambria" pitchFamily="18" charset="0"/>
            </a:rPr>
            <a:t>Field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(NFM)</a:t>
          </a:r>
        </a:p>
      </dsp:txBody>
      <dsp:txXfrm>
        <a:off x="2337966" y="305920"/>
        <a:ext cx="1621919" cy="14763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7F3D3-818E-4BCD-8703-CB8A382EC075}">
      <dsp:nvSpPr>
        <dsp:cNvPr id="0" name=""/>
        <dsp:cNvSpPr/>
      </dsp:nvSpPr>
      <dsp:spPr>
        <a:xfrm>
          <a:off x="235038" y="2"/>
          <a:ext cx="2138215" cy="2085433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768" tIns="30480" rIns="11476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>
              <a:latin typeface="Cambria" pitchFamily="18" charset="0"/>
            </a:rPr>
            <a:t>Convolu</a:t>
          </a:r>
          <a:r>
            <a:rPr lang="en-GB" sz="2400" kern="1200" dirty="0">
              <a:latin typeface="Cambria" pitchFamily="18" charset="0"/>
            </a:rPr>
            <a:t>-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>
              <a:latin typeface="Cambria" pitchFamily="18" charset="0"/>
            </a:rPr>
            <a:t>tion</a:t>
          </a:r>
          <a:endParaRPr lang="en-GB" sz="2400" kern="1200" dirty="0">
            <a:latin typeface="Cambria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(ERP,LFP,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CMC,NFM)</a:t>
          </a:r>
        </a:p>
      </dsp:txBody>
      <dsp:txXfrm>
        <a:off x="548172" y="305407"/>
        <a:ext cx="1511947" cy="1474623"/>
      </dsp:txXfrm>
    </dsp:sp>
    <dsp:sp modelId="{C7288384-53FA-4BF4-A1A9-4EA7AE76182C}">
      <dsp:nvSpPr>
        <dsp:cNvPr id="0" name=""/>
        <dsp:cNvSpPr/>
      </dsp:nvSpPr>
      <dsp:spPr>
        <a:xfrm>
          <a:off x="1891226" y="1399"/>
          <a:ext cx="2172604" cy="2085433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768" tIns="30480" rIns="11476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>
              <a:latin typeface="Cambria" pitchFamily="18" charset="0"/>
            </a:rPr>
            <a:t>Condu-ctance</a:t>
          </a:r>
          <a:endParaRPr lang="en-GB" sz="2400" kern="1200" dirty="0">
            <a:latin typeface="Cambria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(NMM,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MFM,CMM,…)</a:t>
          </a:r>
        </a:p>
      </dsp:txBody>
      <dsp:txXfrm>
        <a:off x="2209396" y="306804"/>
        <a:ext cx="1536264" cy="14746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7F3D3-818E-4BCD-8703-CB8A382EC075}">
      <dsp:nvSpPr>
        <dsp:cNvPr id="0" name=""/>
        <dsp:cNvSpPr/>
      </dsp:nvSpPr>
      <dsp:spPr>
        <a:xfrm>
          <a:off x="886122" y="2"/>
          <a:ext cx="2138215" cy="2085433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768" tIns="30480" rIns="11476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>
              <a:latin typeface="Cambria" pitchFamily="18" charset="0"/>
            </a:rPr>
            <a:t>Convolu</a:t>
          </a:r>
          <a:r>
            <a:rPr lang="en-GB" sz="2400" kern="1200" dirty="0">
              <a:latin typeface="Cambria" pitchFamily="18" charset="0"/>
            </a:rPr>
            <a:t>-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>
              <a:latin typeface="Cambria" pitchFamily="18" charset="0"/>
            </a:rPr>
            <a:t>tion</a:t>
          </a:r>
          <a:endParaRPr lang="en-GB" sz="2400" kern="1200" dirty="0">
            <a:latin typeface="Cambria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(ERP,LFP,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CMC,NFM)</a:t>
          </a:r>
        </a:p>
      </dsp:txBody>
      <dsp:txXfrm>
        <a:off x="1199256" y="305407"/>
        <a:ext cx="1511947" cy="1474623"/>
      </dsp:txXfrm>
    </dsp:sp>
    <dsp:sp modelId="{C7288384-53FA-4BF4-A1A9-4EA7AE76182C}">
      <dsp:nvSpPr>
        <dsp:cNvPr id="0" name=""/>
        <dsp:cNvSpPr/>
      </dsp:nvSpPr>
      <dsp:spPr>
        <a:xfrm>
          <a:off x="2736098" y="1399"/>
          <a:ext cx="2172604" cy="2085433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768" tIns="30480" rIns="11476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>
              <a:latin typeface="Cambria" pitchFamily="18" charset="0"/>
            </a:rPr>
            <a:t>Condu-ctance</a:t>
          </a:r>
          <a:endParaRPr lang="en-GB" sz="2400" kern="1200" dirty="0">
            <a:latin typeface="Cambria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(NMM,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MFM)</a:t>
          </a:r>
        </a:p>
      </dsp:txBody>
      <dsp:txXfrm>
        <a:off x="3054268" y="306804"/>
        <a:ext cx="1536264" cy="14746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7F3D3-818E-4BCD-8703-CB8A382EC075}">
      <dsp:nvSpPr>
        <dsp:cNvPr id="0" name=""/>
        <dsp:cNvSpPr/>
      </dsp:nvSpPr>
      <dsp:spPr>
        <a:xfrm>
          <a:off x="72013" y="149"/>
          <a:ext cx="2347629" cy="2087932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906" tIns="30480" rIns="114906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ambria" pitchFamily="18" charset="0"/>
            </a:rPr>
            <a:t>Mass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(ERP,LFP,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CMC)</a:t>
          </a:r>
        </a:p>
      </dsp:txBody>
      <dsp:txXfrm>
        <a:off x="415815" y="305920"/>
        <a:ext cx="1660025" cy="1476390"/>
      </dsp:txXfrm>
    </dsp:sp>
    <dsp:sp modelId="{C7288384-53FA-4BF4-A1A9-4EA7AE76182C}">
      <dsp:nvSpPr>
        <dsp:cNvPr id="0" name=""/>
        <dsp:cNvSpPr/>
      </dsp:nvSpPr>
      <dsp:spPr>
        <a:xfrm>
          <a:off x="2002056" y="149"/>
          <a:ext cx="2293739" cy="2087932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906" tIns="30480" rIns="114906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ambria" pitchFamily="18" charset="0"/>
            </a:rPr>
            <a:t>Field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latin typeface="Cambria" pitchFamily="18" charset="0"/>
            </a:rPr>
            <a:t>(NFM)</a:t>
          </a:r>
        </a:p>
      </dsp:txBody>
      <dsp:txXfrm>
        <a:off x="2337966" y="305920"/>
        <a:ext cx="1621919" cy="1476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4.wmf"/><Relationship Id="rId7" Type="http://schemas.openxmlformats.org/officeDocument/2006/relationships/image" Target="../media/image88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10" Type="http://schemas.openxmlformats.org/officeDocument/2006/relationships/image" Target="../media/image91.wmf"/><Relationship Id="rId4" Type="http://schemas.openxmlformats.org/officeDocument/2006/relationships/image" Target="../media/image85.wmf"/><Relationship Id="rId9" Type="http://schemas.openxmlformats.org/officeDocument/2006/relationships/image" Target="../media/image9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2E5CB-DED6-43EF-A7E5-7ECAE53195B7}" type="datetimeFigureOut">
              <a:rPr lang="en-GB" smtClean="0"/>
              <a:pPr/>
              <a:t>10/05/2022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CFAC7-55B7-48B3-9BBF-F9D2A9FC53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17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larpedia.org/w/index.php?title=Excitability&amp;action=edit&amp;redlink=1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cholarpedia.org/w/index.php?title=Hodgkin-Huxley_model&amp;action=edit&amp;redlink=1" TargetMode="External"/><Relationship Id="rId5" Type="http://schemas.openxmlformats.org/officeDocument/2006/relationships/hyperlink" Target="http://www.scholarpedia.org/article/Ion_channels" TargetMode="External"/><Relationship Id="rId4" Type="http://schemas.openxmlformats.org/officeDocument/2006/relationships/hyperlink" Target="http://www.scholarpedia.org/article/Neuron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1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402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529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sz="1800" b="0" i="0" u="none" strike="noStrike" baseline="0" dirty="0">
                <a:latin typeface="AdvTT5235d5a9"/>
              </a:rPr>
              <a:t>To complete our speci</a:t>
            </a:r>
            <a:r>
              <a:rPr lang="en-US" sz="1800" b="0" i="0" u="none" strike="noStrike" baseline="0" dirty="0">
                <a:latin typeface="AdvTT5235d5a9+fb"/>
              </a:rPr>
              <a:t>fi</a:t>
            </a:r>
            <a:r>
              <a:rPr lang="en-US" sz="1800" b="0" i="0" u="none" strike="noStrike" baseline="0" dirty="0">
                <a:latin typeface="AdvTT5235d5a9"/>
              </a:rPr>
              <a:t>cation of a generative model, we assume the</a:t>
            </a:r>
          </a:p>
          <a:p>
            <a:pPr algn="l"/>
            <a:r>
              <a:rPr lang="en-US" sz="1800" b="0" i="0" u="none" strike="noStrike" baseline="0" dirty="0">
                <a:latin typeface="AdvTT5235d5a9"/>
              </a:rPr>
              <a:t>observed cross-spectra </a:t>
            </a:r>
            <a:r>
              <a:rPr lang="en-US" sz="1800" b="0" i="0" u="none" strike="noStrike" baseline="0" dirty="0" err="1">
                <a:latin typeface="AdvTT28000ce1.B"/>
              </a:rPr>
              <a:t>g</a:t>
            </a:r>
            <a:r>
              <a:rPr lang="en-US" sz="1800" b="0" i="0" u="none" strike="noStrike" baseline="0" dirty="0" err="1">
                <a:latin typeface="AdvTT94c8263f.I"/>
              </a:rPr>
              <a:t>Y</a:t>
            </a:r>
            <a:r>
              <a:rPr lang="en-US" sz="1800" b="0" i="0" u="none" strike="noStrike" baseline="0" dirty="0">
                <a:latin typeface="AdvTT5235d5a9"/>
              </a:rPr>
              <a:t>(</a:t>
            </a:r>
            <a:r>
              <a:rPr lang="en-US" sz="1800" b="0" i="0" u="none" strike="noStrike" baseline="0" dirty="0">
                <a:latin typeface="AdvTT94c8263f.I+03"/>
              </a:rPr>
              <a:t>ω</a:t>
            </a:r>
            <a:r>
              <a:rPr lang="en-US" sz="1800" b="0" i="0" u="none" strike="noStrike" baseline="0" dirty="0">
                <a:latin typeface="AdvTT5235d5a9"/>
              </a:rPr>
              <a:t>) (denoted by boldface) are a mixture of</a:t>
            </a:r>
          </a:p>
          <a:p>
            <a:pPr algn="l"/>
            <a:r>
              <a:rPr lang="en-US" sz="1800" b="0" i="0" u="none" strike="noStrike" baseline="0" dirty="0">
                <a:latin typeface="AdvTT5235d5a9"/>
              </a:rPr>
              <a:t>predicted cross-spectra </a:t>
            </a:r>
            <a:r>
              <a:rPr lang="en-US" sz="1800" b="0" i="0" u="none" strike="noStrike" baseline="0" dirty="0" err="1">
                <a:latin typeface="AdvTT94c8263f.I"/>
              </a:rPr>
              <a:t>gY</a:t>
            </a:r>
            <a:r>
              <a:rPr lang="en-US" sz="1800" b="0" i="0" u="none" strike="noStrike" baseline="0" dirty="0">
                <a:latin typeface="AdvTT5235d5a9"/>
              </a:rPr>
              <a:t>(</a:t>
            </a:r>
            <a:r>
              <a:rPr lang="en-US" sz="1800" b="0" i="0" u="none" strike="noStrike" baseline="0" dirty="0" err="1">
                <a:latin typeface="AdvTT94c8263f.I+03"/>
              </a:rPr>
              <a:t>ω</a:t>
            </a:r>
            <a:r>
              <a:rPr lang="en-US" sz="1800" b="0" i="0" u="none" strike="noStrike" baseline="0" dirty="0" err="1">
                <a:latin typeface="AdvTT5235d5a9"/>
              </a:rPr>
              <a:t>,</a:t>
            </a:r>
            <a:r>
              <a:rPr lang="en-US" sz="1800" b="0" i="0" u="none" strike="noStrike" baseline="0" dirty="0" err="1">
                <a:latin typeface="AdvTT94c8263f.I+03"/>
              </a:rPr>
              <a:t>θ</a:t>
            </a:r>
            <a:r>
              <a:rPr lang="en-US" sz="1800" b="0" i="0" u="none" strike="noStrike" baseline="0" dirty="0">
                <a:latin typeface="AdvTT5235d5a9"/>
              </a:rPr>
              <a:t>), channel-noise </a:t>
            </a:r>
            <a:r>
              <a:rPr lang="en-US" sz="1800" b="0" i="0" u="none" strike="noStrike" baseline="0" dirty="0" err="1">
                <a:latin typeface="AdvTT94c8263f.I"/>
              </a:rPr>
              <a:t>gN</a:t>
            </a:r>
            <a:r>
              <a:rPr lang="en-US" sz="1800" b="0" i="0" u="none" strike="noStrike" baseline="0" dirty="0">
                <a:latin typeface="AdvTT5235d5a9"/>
              </a:rPr>
              <a:t>(</a:t>
            </a:r>
            <a:r>
              <a:rPr lang="en-US" sz="1800" b="0" i="0" u="none" strike="noStrike" baseline="0" dirty="0" err="1">
                <a:latin typeface="AdvTT94c8263f.I+03"/>
              </a:rPr>
              <a:t>ω</a:t>
            </a:r>
            <a:r>
              <a:rPr lang="en-US" sz="1800" b="0" i="0" u="none" strike="noStrike" baseline="0" dirty="0" err="1">
                <a:latin typeface="AdvTT5235d5a9"/>
              </a:rPr>
              <a:t>,</a:t>
            </a:r>
            <a:r>
              <a:rPr lang="en-US" sz="1800" b="0" i="0" u="none" strike="noStrike" baseline="0" dirty="0" err="1">
                <a:latin typeface="AdvTT94c8263f.I+03"/>
              </a:rPr>
              <a:t>θ</a:t>
            </a:r>
            <a:r>
              <a:rPr lang="en-US" sz="1800" b="0" i="0" u="none" strike="noStrike" baseline="0" dirty="0">
                <a:latin typeface="AdvTT5235d5a9"/>
              </a:rPr>
              <a:t>)and Gaussian</a:t>
            </a:r>
          </a:p>
          <a:p>
            <a:pPr algn="l"/>
            <a:r>
              <a:rPr lang="en-US" sz="1800" b="0" i="0" u="none" strike="noStrike" baseline="0" dirty="0">
                <a:latin typeface="AdvTT5235d5a9"/>
              </a:rPr>
              <a:t>error </a:t>
            </a:r>
            <a:r>
              <a:rPr lang="el-GR" sz="1800" b="0" i="0" u="none" strike="noStrike" baseline="0" dirty="0">
                <a:latin typeface="AdvTT94c8263f.I+03"/>
              </a:rPr>
              <a:t>ε</a:t>
            </a:r>
            <a:r>
              <a:rPr lang="el-GR" sz="1800" b="0" i="0" u="none" strike="noStrike" baseline="0" dirty="0">
                <a:latin typeface="AdvTT5235d5a9"/>
              </a:rPr>
              <a:t>(</a:t>
            </a:r>
            <a:r>
              <a:rPr lang="el-GR" sz="1800" b="0" i="0" u="none" strike="noStrike" baseline="0" dirty="0">
                <a:latin typeface="AdvTT94c8263f.I+03"/>
              </a:rPr>
              <a:t>ω</a:t>
            </a:r>
            <a:r>
              <a:rPr lang="el-GR" sz="1800" b="0" i="0" u="none" strike="noStrike" baseline="0" dirty="0">
                <a:latin typeface="AdvTT5235d5a9"/>
              </a:rPr>
              <a:t>) (</a:t>
            </a:r>
            <a:endParaRPr lang="en-US" sz="1800" b="0" i="0" u="none" strike="noStrike" baseline="0" dirty="0">
              <a:latin typeface="AdvTT5235d5a9"/>
            </a:endParaRPr>
          </a:p>
          <a:p>
            <a:pPr algn="l"/>
            <a:endParaRPr lang="en-US" sz="1800" b="0" i="0" u="none" strike="noStrike" baseline="0" dirty="0">
              <a:latin typeface="AdvTT5235d5a9"/>
            </a:endParaRPr>
          </a:p>
          <a:p>
            <a:pPr algn="l"/>
            <a:r>
              <a:rPr lang="en-US" sz="1800" b="0" i="0" u="none" strike="noStrike" baseline="0" dirty="0">
                <a:latin typeface="AdvTT5235d5a9"/>
              </a:rPr>
              <a:t>The spectra</a:t>
            </a:r>
          </a:p>
          <a:p>
            <a:pPr algn="l"/>
            <a:r>
              <a:rPr lang="en-US" sz="1800" b="0" i="0" u="none" strike="noStrike" baseline="0" dirty="0">
                <a:latin typeface="AdvTT5235d5a9"/>
              </a:rPr>
              <a:t>of channel noise </a:t>
            </a:r>
            <a:r>
              <a:rPr lang="en-US" sz="1800" b="0" i="0" u="none" strike="noStrike" baseline="0" dirty="0" err="1">
                <a:latin typeface="AdvTT94c8263f.I"/>
              </a:rPr>
              <a:t>gN</a:t>
            </a:r>
            <a:r>
              <a:rPr lang="en-US" sz="1800" b="0" i="0" u="none" strike="noStrike" baseline="0" dirty="0">
                <a:latin typeface="AdvTT5235d5a9"/>
              </a:rPr>
              <a:t>(</a:t>
            </a:r>
            <a:r>
              <a:rPr lang="en-US" sz="1800" b="0" i="0" u="none" strike="noStrike" baseline="0" dirty="0" err="1">
                <a:latin typeface="AdvTT94c8263f.I+03"/>
              </a:rPr>
              <a:t>ω</a:t>
            </a:r>
            <a:r>
              <a:rPr lang="en-US" sz="1800" b="0" i="0" u="none" strike="noStrike" baseline="0" dirty="0" err="1">
                <a:latin typeface="AdvTT5235d5a9"/>
              </a:rPr>
              <a:t>,</a:t>
            </a:r>
            <a:r>
              <a:rPr lang="en-US" sz="1800" b="0" i="0" u="none" strike="noStrike" baseline="0" dirty="0" err="1">
                <a:latin typeface="AdvTT94c8263f.I+03"/>
              </a:rPr>
              <a:t>θ</a:t>
            </a:r>
            <a:r>
              <a:rPr lang="en-US" sz="1800" b="0" i="0" u="none" strike="noStrike" baseline="0" dirty="0">
                <a:latin typeface="AdvTT5235d5a9"/>
              </a:rPr>
              <a:t>), like those of the input </a:t>
            </a:r>
            <a:r>
              <a:rPr lang="en-US" sz="1800" b="0" i="0" u="none" strike="noStrike" baseline="0" dirty="0" err="1">
                <a:latin typeface="AdvTT94c8263f.I"/>
              </a:rPr>
              <a:t>gU</a:t>
            </a:r>
            <a:r>
              <a:rPr lang="en-US" sz="1800" b="0" i="0" u="none" strike="noStrike" baseline="0" dirty="0">
                <a:latin typeface="AdvTT5235d5a9"/>
              </a:rPr>
              <a:t>(</a:t>
            </a:r>
            <a:r>
              <a:rPr lang="en-US" sz="1800" b="0" i="0" u="none" strike="noStrike" baseline="0" dirty="0">
                <a:latin typeface="AdvTT94c8263f.I+03"/>
              </a:rPr>
              <a:t>ω</a:t>
            </a:r>
            <a:r>
              <a:rPr lang="en-US" sz="1800" b="0" i="0" u="none" strike="noStrike" baseline="0" dirty="0">
                <a:latin typeface="AdvTT5235d5a9"/>
              </a:rPr>
              <a:t>), are parameterized</a:t>
            </a:r>
          </a:p>
          <a:p>
            <a:pPr algn="l"/>
            <a:r>
              <a:rPr lang="en-US" sz="1800" b="0" i="0" u="none" strike="noStrike" baseline="0" dirty="0">
                <a:latin typeface="AdvTT5235d5a9"/>
              </a:rPr>
              <a:t>in terms of (unknown) white and pink components.</a:t>
            </a:r>
          </a:p>
          <a:p>
            <a:pPr algn="l"/>
            <a:endParaRPr lang="en-US" sz="1800" b="0" i="0" u="none" strike="noStrike" baseline="0" dirty="0">
              <a:latin typeface="AdvTT5235d5a9"/>
            </a:endParaRPr>
          </a:p>
          <a:p>
            <a:pPr algn="l"/>
            <a:endParaRPr lang="en-US" sz="1800" b="0" i="0" u="none" strike="noStrike" baseline="0" dirty="0">
              <a:latin typeface="AdvTT5235d5a9"/>
            </a:endParaRPr>
          </a:p>
          <a:p>
            <a:pPr algn="l"/>
            <a:r>
              <a:rPr lang="en-US" sz="1800" b="0" i="0" u="none" strike="noStrike" baseline="0" dirty="0">
                <a:latin typeface="AdvTT5235d5a9"/>
              </a:rPr>
              <a:t>a probabilistic mapping from all unknown parameters</a:t>
            </a:r>
          </a:p>
          <a:p>
            <a:pPr algn="l"/>
            <a:r>
              <a:rPr lang="en-US" sz="1800" b="0" i="0" u="none" strike="noStrike" baseline="0" dirty="0">
                <a:latin typeface="AdvTT5235d5a9"/>
              </a:rPr>
              <a:t>to observed data features. Inversion of this model means estimating,</a:t>
            </a:r>
          </a:p>
          <a:p>
            <a:pPr algn="l"/>
            <a:r>
              <a:rPr lang="en-US" sz="1800" b="0" i="0" u="none" strike="noStrike" baseline="0" dirty="0">
                <a:latin typeface="AdvTT5235d5a9"/>
              </a:rPr>
              <a:t>probabilistically, the free parameters given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28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218" tIns="44610" rIns="89218" bIns="44610" anchor="b"/>
          <a:lstStyle/>
          <a:p>
            <a:pPr algn="r" defTabSz="892345"/>
            <a:fld id="{5DDBF0A0-42E1-43C2-BBDE-6B5F166AB727}" type="slidenum">
              <a:rPr lang="en-US" sz="1200"/>
              <a:pPr algn="r" defTabSz="892345"/>
              <a:t>20</a:t>
            </a:fld>
            <a:endParaRPr lang="en-US" sz="1200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dirty="0">
                <a:latin typeface="Arial" pitchFamily="34" charset="0"/>
              </a:rPr>
              <a:t>1- Modelling: capture data tendencies/regularities</a:t>
            </a:r>
            <a:endParaRPr lang="en-US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dirty="0">
                <a:latin typeface="Arial" pitchFamily="34" charset="0"/>
              </a:rPr>
              <a:t>But: model quality &lt;-&gt; predictive ability</a:t>
            </a:r>
            <a:endParaRPr lang="en-US" dirty="0">
              <a:latin typeface="Arial" pitchFamily="34" charset="0"/>
            </a:endParaRPr>
          </a:p>
          <a:p>
            <a:pPr eaLnBrk="1" hangingPunct="1">
              <a:buFont typeface="Symbol" pitchFamily="18" charset="2"/>
              <a:buNone/>
            </a:pPr>
            <a:r>
              <a:rPr lang="en-GB" dirty="0">
                <a:latin typeface="Arial" pitchFamily="34" charset="0"/>
              </a:rPr>
              <a:t>  =&gt; Parameters estimation</a:t>
            </a:r>
          </a:p>
          <a:p>
            <a:pPr eaLnBrk="1" hangingPunct="1"/>
            <a:endParaRPr lang="en-GB" dirty="0">
              <a:latin typeface="Arial" pitchFamily="34" charset="0"/>
            </a:endParaRPr>
          </a:p>
          <a:p>
            <a:pPr eaLnBrk="1" hangingPunct="1"/>
            <a:r>
              <a:rPr lang="en-GB" dirty="0">
                <a:latin typeface="Arial" pitchFamily="34" charset="0"/>
              </a:rPr>
              <a:t>2- 2 forms of uncertainty:</a:t>
            </a:r>
          </a:p>
          <a:p>
            <a:pPr eaLnBrk="1" hangingPunct="1"/>
            <a:r>
              <a:rPr lang="en-GB" dirty="0">
                <a:latin typeface="Arial" pitchFamily="34" charset="0"/>
              </a:rPr>
              <a:t>	- stochastic</a:t>
            </a:r>
          </a:p>
          <a:p>
            <a:pPr eaLnBrk="1" hangingPunct="1"/>
            <a:r>
              <a:rPr lang="en-GB" dirty="0">
                <a:latin typeface="Arial" pitchFamily="34" charset="0"/>
              </a:rPr>
              <a:t>	- epistemological (=&gt; reducible) </a:t>
            </a:r>
          </a:p>
          <a:p>
            <a:pPr eaLnBrk="1" hangingPunct="1"/>
            <a:r>
              <a:rPr lang="en-GB" dirty="0">
                <a:latin typeface="Arial" pitchFamily="34" charset="0"/>
              </a:rPr>
              <a:t>-&gt; Definition of “noise”</a:t>
            </a:r>
          </a:p>
          <a:p>
            <a:pPr eaLnBrk="1" hangingPunct="1"/>
            <a:endParaRPr lang="en-GB" dirty="0">
              <a:latin typeface="Arial" pitchFamily="34" charset="0"/>
            </a:endParaRPr>
          </a:p>
          <a:p>
            <a:pPr eaLnBrk="1" hangingPunct="1"/>
            <a:r>
              <a:rPr lang="en-GB" dirty="0">
                <a:latin typeface="Arial" pitchFamily="34" charset="0"/>
              </a:rPr>
              <a:t>3-	- Model sufficiently complex -&gt; perfect data fit but suboptimal predictions</a:t>
            </a:r>
          </a:p>
          <a:p>
            <a:pPr eaLnBrk="1" hangingPunct="1"/>
            <a:r>
              <a:rPr lang="en-GB" dirty="0">
                <a:latin typeface="Arial" pitchFamily="34" charset="0"/>
              </a:rPr>
              <a:t>	- Model too simple -&gt; poor data fit …</a:t>
            </a:r>
            <a:endParaRPr lang="en-US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GB" dirty="0">
              <a:latin typeface="Arial" pitchFamily="34" charset="0"/>
            </a:endParaRPr>
          </a:p>
          <a:p>
            <a:pPr eaLnBrk="1" hangingPunct="1"/>
            <a:r>
              <a:rPr lang="en-GB" dirty="0">
                <a:latin typeface="Arial" pitchFamily="34" charset="0"/>
              </a:rPr>
              <a:t>4- Link modelling to some measure of the uncertainty which is propagated through the model:</a:t>
            </a:r>
          </a:p>
          <a:p>
            <a:pPr eaLnBrk="1" hangingPunct="1"/>
            <a:r>
              <a:rPr lang="en-GB" dirty="0">
                <a:latin typeface="Arial" pitchFamily="34" charset="0"/>
              </a:rPr>
              <a:t>model relevance is related to the quality of the information we can extract from the data about the modelled system…</a:t>
            </a:r>
            <a:endParaRPr lang="en-US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74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 and Hi are parameters that describe the amplitude of population responses to presynaptic glutamate release by PC and GABA by interneurons </a:t>
            </a:r>
            <a:r>
              <a:rPr lang="en-US" dirty="0" err="1"/>
              <a:t>Sumarize</a:t>
            </a:r>
            <a:r>
              <a:rPr lang="en-US" dirty="0"/>
              <a:t> postsynaptic gain </a:t>
            </a:r>
          </a:p>
          <a:p>
            <a:endParaRPr lang="en-US" dirty="0"/>
          </a:p>
          <a:p>
            <a:r>
              <a:rPr lang="en-US" dirty="0"/>
              <a:t>Balance of </a:t>
            </a:r>
            <a:r>
              <a:rPr lang="en-US" dirty="0" err="1"/>
              <a:t>exc</a:t>
            </a:r>
            <a:r>
              <a:rPr lang="en-US" dirty="0"/>
              <a:t> and </a:t>
            </a:r>
            <a:r>
              <a:rPr lang="en-US" dirty="0" err="1"/>
              <a:t>inh</a:t>
            </a:r>
            <a:r>
              <a:rPr lang="en-US" dirty="0"/>
              <a:t> neurotransmission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44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245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LFPs diff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205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Drug </a:t>
            </a:r>
            <a:r>
              <a:rPr lang="en-US" dirty="0" err="1"/>
              <a:t>insuced</a:t>
            </a:r>
            <a:r>
              <a:rPr lang="en-US" dirty="0"/>
              <a:t> changes </a:t>
            </a:r>
            <a:r>
              <a:rPr lang="en-US" dirty="0" err="1"/>
              <a:t>bc</a:t>
            </a:r>
            <a:r>
              <a:rPr lang="en-US" dirty="0"/>
              <a:t> of </a:t>
            </a:r>
            <a:r>
              <a:rPr lang="en-US" dirty="0" err="1"/>
              <a:t>isof</a:t>
            </a:r>
            <a:endParaRPr lang="en-US" dirty="0"/>
          </a:p>
          <a:p>
            <a:r>
              <a:rPr lang="en-US" dirty="0"/>
              <a:t>Dose response curves produced </a:t>
            </a:r>
            <a:r>
              <a:rPr lang="en-US" dirty="0" err="1"/>
              <a:t>nonlin</a:t>
            </a:r>
            <a:r>
              <a:rPr lang="en-US" dirty="0"/>
              <a:t> saturating increase I </a:t>
            </a:r>
            <a:r>
              <a:rPr lang="en-US" dirty="0" err="1"/>
              <a:t>ngabaergic</a:t>
            </a:r>
            <a:r>
              <a:rPr lang="en-US" dirty="0"/>
              <a:t> release and a decrease in glutamate transmission</a:t>
            </a:r>
          </a:p>
          <a:p>
            <a:endParaRPr lang="en-US" dirty="0"/>
          </a:p>
          <a:p>
            <a:r>
              <a:rPr lang="en-US" dirty="0"/>
              <a:t>DUE TO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sensitisation</a:t>
            </a:r>
            <a:r>
              <a:rPr lang="en-US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 of</a:t>
            </a: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GABAA</a:t>
            </a: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receptors [18]</a:t>
            </a: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and increased presynaptic release of GABA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68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052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42C"/>
                </a:solidFill>
                <a:effectLst/>
                <a:latin typeface="Lato" panose="020F0502020204030203" pitchFamily="34" charset="0"/>
              </a:rPr>
              <a:t>https://www.khanacademy.org/science/biology/human-biology/neuron-nervous-system/a/neurotransmitters-their-receptors</a:t>
            </a:r>
          </a:p>
          <a:p>
            <a:endParaRPr lang="en-US" b="0" i="0" dirty="0">
              <a:solidFill>
                <a:srgbClr val="21242C"/>
              </a:solidFill>
              <a:effectLst/>
              <a:latin typeface="Lato" panose="020F0502020204030203" pitchFamily="34" charset="0"/>
            </a:endParaRPr>
          </a:p>
          <a:p>
            <a:r>
              <a:rPr lang="en-US" b="0" i="0" dirty="0">
                <a:solidFill>
                  <a:srgbClr val="21242C"/>
                </a:solidFill>
                <a:effectLst/>
                <a:latin typeface="Lato" panose="020F0502020204030203" pitchFamily="34" charset="0"/>
              </a:rPr>
              <a:t>chemical messengers released from neurons at synapses so that they can “talk” to neighboring cells</a:t>
            </a:r>
          </a:p>
          <a:p>
            <a:r>
              <a:rPr lang="en-US" b="0" i="0" dirty="0">
                <a:solidFill>
                  <a:srgbClr val="21242C"/>
                </a:solidFill>
                <a:effectLst/>
                <a:latin typeface="Lato" panose="020F0502020204030203" pitchFamily="34" charset="0"/>
              </a:rPr>
              <a:t>stored in synaptic vesicles, get released when </a:t>
            </a:r>
            <a:r>
              <a:rPr lang="en-US" b="0" i="0" dirty="0">
                <a:solidFill>
                  <a:srgbClr val="21242C"/>
                </a:solidFill>
                <a:effectLst/>
                <a:latin typeface="KaTeX_Main"/>
              </a:rPr>
              <a:t>\Ca</a:t>
            </a:r>
            <a:r>
              <a:rPr lang="en-US" b="0" i="0" dirty="0">
                <a:solidFill>
                  <a:srgbClr val="21242C"/>
                </a:solidFill>
                <a:effectLst/>
                <a:latin typeface="inherit"/>
              </a:rPr>
              <a:t>2</a:t>
            </a:r>
            <a:r>
              <a:rPr lang="en-US" b="0" i="0" dirty="0">
                <a:solidFill>
                  <a:srgbClr val="21242C"/>
                </a:solidFill>
                <a:effectLst/>
                <a:latin typeface="Lato" panose="020F0502020204030203" pitchFamily="34" charset="0"/>
              </a:rPr>
              <a:t> enters the axon terminal in response to an action potential, and act by binding to receptors on the membrane of the postsynaptic cell.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25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en-GB" sz="1200" dirty="0">
              <a:latin typeface="Cambria" pitchFamily="18" charset="0"/>
            </a:endParaRPr>
          </a:p>
          <a:p>
            <a:pPr>
              <a:buFontTx/>
              <a:buChar char="-"/>
            </a:pPr>
            <a:r>
              <a:rPr lang="en-GB" sz="1200" dirty="0">
                <a:latin typeface="Cambria" pitchFamily="18" charset="0"/>
              </a:rPr>
              <a:t>Brain activity retains similar statistical features </a:t>
            </a:r>
          </a:p>
          <a:p>
            <a:r>
              <a:rPr lang="en-GB" sz="1200" dirty="0">
                <a:latin typeface="Cambria" pitchFamily="18" charset="0"/>
              </a:rPr>
              <a:t>(</a:t>
            </a:r>
            <a:r>
              <a:rPr lang="en-GB" sz="1200" dirty="0" err="1">
                <a:latin typeface="Cambria" pitchFamily="18" charset="0"/>
              </a:rPr>
              <a:t>e.g.variance</a:t>
            </a:r>
            <a:r>
              <a:rPr lang="en-GB" sz="1200" dirty="0">
                <a:latin typeface="Cambria" pitchFamily="18" charset="0"/>
              </a:rPr>
              <a:t>) and frequency content</a:t>
            </a:r>
          </a:p>
          <a:p>
            <a:r>
              <a:rPr lang="en-GB" sz="1200" dirty="0">
                <a:latin typeface="Cambria" pitchFamily="18" charset="0"/>
              </a:rPr>
              <a:t> across measurement period</a:t>
            </a:r>
          </a:p>
          <a:p>
            <a:pPr>
              <a:buFontTx/>
              <a:buChar char="-"/>
            </a:pPr>
            <a:r>
              <a:rPr lang="en-GB" sz="1200" dirty="0">
                <a:latin typeface="Cambria" pitchFamily="18" charset="0"/>
              </a:rPr>
              <a:t>Cannot describe nonlinear coupling</a:t>
            </a:r>
          </a:p>
          <a:p>
            <a:r>
              <a:rPr lang="en-GB" sz="1200" dirty="0">
                <a:latin typeface="Cambria" pitchFamily="18" charset="0"/>
              </a:rPr>
              <a:t> between frequencies </a:t>
            </a:r>
            <a:r>
              <a:rPr lang="en-GB" sz="1200" dirty="0">
                <a:latin typeface="Cambria" pitchFamily="18" charset="0"/>
                <a:sym typeface="Wingdings" pitchFamily="2" charset="2"/>
              </a:rPr>
              <a:t>next talk</a:t>
            </a:r>
          </a:p>
          <a:p>
            <a:pPr>
              <a:buFont typeface="Wingdings" pitchFamily="2" charset="2"/>
              <a:buChar char="q"/>
            </a:pPr>
            <a:endParaRPr lang="en-GB" sz="1200" dirty="0">
              <a:latin typeface="Cambria" pitchFamily="18" charset="0"/>
            </a:endParaRPr>
          </a:p>
          <a:p>
            <a:r>
              <a:rPr lang="en-GB" sz="1200" b="1" i="1" dirty="0">
                <a:latin typeface="Cambria" pitchFamily="18" charset="0"/>
              </a:rPr>
              <a:t>Advantages:</a:t>
            </a:r>
          </a:p>
          <a:p>
            <a:endParaRPr lang="en-GB" sz="1200" b="1" i="1" dirty="0">
              <a:latin typeface="Cambria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1200" dirty="0">
                <a:latin typeface="Cambria" pitchFamily="18" charset="0"/>
              </a:rPr>
              <a:t>Summarize activity in a compact way -</a:t>
            </a:r>
          </a:p>
          <a:p>
            <a:pPr marL="342900" indent="-342900"/>
            <a:r>
              <a:rPr lang="en-GB" sz="1200" dirty="0">
                <a:latin typeface="Cambria" pitchFamily="18" charset="0"/>
              </a:rPr>
              <a:t>no need to fit long time series (computationally expensive)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200" dirty="0">
                <a:latin typeface="Cambria" pitchFamily="18" charset="0"/>
              </a:rPr>
              <a:t>Describe brain function in terms of  a</a:t>
            </a:r>
          </a:p>
          <a:p>
            <a:pPr marL="285750" indent="-285750"/>
            <a:r>
              <a:rPr lang="en-GB" sz="1200" dirty="0">
                <a:solidFill>
                  <a:srgbClr val="FF0000"/>
                </a:solidFill>
                <a:latin typeface="Cambria" pitchFamily="18" charset="0"/>
              </a:rPr>
              <a:t>characteristic frequency </a:t>
            </a:r>
            <a:r>
              <a:rPr lang="en-GB" sz="1200" dirty="0">
                <a:latin typeface="Cambria" pitchFamily="18" charset="0"/>
              </a:rPr>
              <a:t>associated with the task under </a:t>
            </a:r>
          </a:p>
          <a:p>
            <a:pPr marL="285750" indent="-285750"/>
            <a:r>
              <a:rPr lang="en-GB" sz="1200" dirty="0">
                <a:latin typeface="Cambria" pitchFamily="18" charset="0"/>
              </a:rPr>
              <a:t>study</a:t>
            </a:r>
          </a:p>
          <a:p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362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http://www.scholarpedia.org/article/Conductance-based_models</a:t>
            </a:r>
          </a:p>
          <a:p>
            <a:endParaRPr lang="en-US" b="0" i="1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r>
              <a:rPr lang="en-US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biophysical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representation of an </a:t>
            </a:r>
            <a:r>
              <a:rPr lang="en-US" b="0" i="0" u="none" strike="noStrike" dirty="0">
                <a:solidFill>
                  <a:srgbClr val="BA0000"/>
                </a:solidFill>
                <a:effectLst/>
                <a:latin typeface="Georgia" panose="02040502050405020303" pitchFamily="18" charset="0"/>
                <a:hlinkClick r:id="rId3" tooltip="Excitability (page does not exist)"/>
              </a:rPr>
              <a:t>excitable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cell, such as a </a:t>
            </a:r>
            <a:r>
              <a:rPr lang="en-US" b="0" i="0" u="none" strike="noStrike" dirty="0">
                <a:solidFill>
                  <a:srgbClr val="0078AC"/>
                </a:solidFill>
                <a:effectLst/>
                <a:latin typeface="Georgia" panose="02040502050405020303" pitchFamily="18" charset="0"/>
                <a:hlinkClick r:id="rId4" tooltip="Neuron"/>
              </a:rPr>
              <a:t>neuron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in which its protein molecule </a:t>
            </a:r>
            <a:r>
              <a:rPr lang="en-US" b="0" i="0" u="none" strike="noStrike" dirty="0">
                <a:solidFill>
                  <a:srgbClr val="0078AC"/>
                </a:solidFill>
                <a:effectLst/>
                <a:latin typeface="Georgia" panose="02040502050405020303" pitchFamily="18" charset="0"/>
                <a:hlinkClick r:id="rId5" tooltip="Ion channels"/>
              </a:rPr>
              <a:t>ion channels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are represented by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conductances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and its lipid bilayer by a capacitor.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equivalent circ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current flow across the membrane is due to charging of the membrane capacitance, </a:t>
            </a:r>
            <a:r>
              <a:rPr lang="en-US" b="0" i="1" u="none" strike="noStrike" dirty="0">
                <a:solidFill>
                  <a:srgbClr val="000000"/>
                </a:solidFill>
                <a:effectLst/>
                <a:latin typeface="MathJax_Math"/>
              </a:rPr>
              <a:t>IC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MathJax_Main"/>
              </a:rPr>
              <a:t> ,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and movement of ions across 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channelsuit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representation of a cell membrane as first put forth by </a:t>
            </a:r>
            <a:r>
              <a:rPr lang="en-US" b="0" i="0" u="none" strike="noStrike" dirty="0">
                <a:solidFill>
                  <a:srgbClr val="BA0000"/>
                </a:solidFill>
                <a:effectLst/>
                <a:latin typeface="Georgia" panose="02040502050405020303" pitchFamily="18" charset="0"/>
                <a:hlinkClick r:id="rId6" tooltip="Hodgkin-Huxley model (page does not exist)"/>
              </a:rPr>
              <a:t>Hodgkin and Huxley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20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23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Rosalyn talk</a:t>
            </a:r>
          </a:p>
          <a:p>
            <a:endParaRPr lang="en-US" dirty="0"/>
          </a:p>
          <a:p>
            <a:r>
              <a:rPr lang="en-US" dirty="0"/>
              <a:t>Hippocampal &amp; Prefrontal Recordings</a:t>
            </a:r>
          </a:p>
          <a:p>
            <a:endParaRPr lang="en-US" dirty="0"/>
          </a:p>
          <a:p>
            <a:r>
              <a:rPr lang="en-US" dirty="0"/>
              <a:t>5 mins of recordings from freely moving rat: tetrodes in dCA1 &amp; </a:t>
            </a:r>
            <a:r>
              <a:rPr lang="en-US" dirty="0" err="1"/>
              <a:t>mPFC</a:t>
            </a:r>
            <a:endParaRPr lang="en-US" dirty="0"/>
          </a:p>
          <a:p>
            <a:endParaRPr lang="en-US" dirty="0"/>
          </a:p>
          <a:p>
            <a:r>
              <a:rPr lang="en-GB" i="1" dirty="0"/>
              <a:t>Ketamine Dose:  </a:t>
            </a:r>
            <a:r>
              <a:rPr lang="en-GB" dirty="0"/>
              <a:t>0, 2, 4, 8, 30 mgkg-1</a:t>
            </a:r>
          </a:p>
          <a:p>
            <a:endParaRPr lang="en-GB" dirty="0"/>
          </a:p>
          <a:p>
            <a:r>
              <a:rPr lang="en-US" dirty="0"/>
              <a:t>membrane fluctuations in </a:t>
            </a:r>
            <a:r>
              <a:rPr lang="en-US" dirty="0" err="1"/>
              <a:t>depolarisation</a:t>
            </a:r>
            <a:r>
              <a:rPr lang="en-US" dirty="0"/>
              <a:t> (V) are modelled as dependent upon sodium, chloride, potassium and calcium ion channel </a:t>
            </a:r>
            <a:r>
              <a:rPr lang="en-US" dirty="0" err="1"/>
              <a:t>conductances</a:t>
            </a:r>
            <a:r>
              <a:rPr lang="en-US" dirty="0"/>
              <a:t>. Superficial and deep pyramidal cells and inhibitory interneurons are specified with three dynamic ion channel </a:t>
            </a:r>
            <a:r>
              <a:rPr lang="en-US" dirty="0" err="1"/>
              <a:t>conductances</a:t>
            </a:r>
            <a:r>
              <a:rPr lang="en-US" dirty="0"/>
              <a:t> (sodium, chloride and calcium,</a:t>
            </a:r>
            <a:endParaRPr lang="en-GB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What Cortico-Limbic Connectivity Changes are responsible for theta and gamma changes under ketamine?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What Intrinsic Connectivity Changes are responsible for theta and gamma changes?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What Receptors are involved at these extrinsic &amp; intrinsic synapses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48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Reduced Cortico-Limbic Control mediated by NMDA </a:t>
            </a:r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Enhanced Limbic-</a:t>
            </a:r>
            <a:r>
              <a:rPr lang="en-US" dirty="0" err="1"/>
              <a:t>Cortico</a:t>
            </a:r>
            <a:r>
              <a:rPr lang="en-US" dirty="0"/>
              <a:t> Drive via AMPA:</a:t>
            </a:r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Runaway bottom-up sensory-driven processing : </a:t>
            </a:r>
            <a:r>
              <a:rPr lang="en-US" dirty="0" err="1"/>
              <a:t>disorganised</a:t>
            </a:r>
            <a:r>
              <a:rPr lang="en-US" dirty="0"/>
              <a:t> cognition &amp; environmental interactions</a:t>
            </a:r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NMDAR-mediated top-down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dysfunction) deranges the ability’ of neurons to specify </a:t>
            </a:r>
            <a:r>
              <a:rPr lang="en-US" dirty="0" err="1"/>
              <a:t>priorexpectations</a:t>
            </a:r>
            <a:r>
              <a:rPr lang="en-US" dirty="0"/>
              <a:t> about inputs (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715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over a patch (topographic organization)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76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/>
              <a:t>FIGURE 1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3DF6FDA-EF2F-4BE8-BE77-3BF568B4FB36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179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335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04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ko-KR" sz="1200" dirty="0">
                <a:latin typeface="Times New Roman" panose="02020603050405020304" pitchFamily="18" charset="0"/>
              </a:rPr>
              <a:t>Cognitive functions like perception, attention, memory or language are based on highly parallel and distributed information processing by the brain. </a:t>
            </a:r>
          </a:p>
          <a:p>
            <a:pPr eaLnBrk="1" hangingPunct="1"/>
            <a:endParaRPr lang="en-US" altLang="ko-KR" sz="12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ko-KR" sz="1200" dirty="0">
                <a:latin typeface="Times New Roman" panose="02020603050405020304" pitchFamily="18" charset="0"/>
              </a:rPr>
              <a:t>One of the major unresolved questions is how information can be integrated and how coherent representational states can be established in the distributed neuronal systems </a:t>
            </a:r>
            <a:r>
              <a:rPr lang="en-US" altLang="ko-KR" sz="1200" dirty="0" err="1">
                <a:latin typeface="Times New Roman" panose="02020603050405020304" pitchFamily="18" charset="0"/>
              </a:rPr>
              <a:t>subserving</a:t>
            </a:r>
            <a:r>
              <a:rPr lang="en-US" altLang="ko-KR" sz="1200" dirty="0">
                <a:latin typeface="Times New Roman" panose="02020603050405020304" pitchFamily="18" charset="0"/>
              </a:rPr>
              <a:t> these functions. It has been suggested that this so-called 'binding problem' may be solved in the temporal domain. </a:t>
            </a:r>
          </a:p>
          <a:p>
            <a:pPr eaLnBrk="1" hangingPunct="1"/>
            <a:endParaRPr lang="en-US" altLang="ko-KR" sz="12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ko-KR" sz="1200" dirty="0">
                <a:latin typeface="Times New Roman" panose="02020603050405020304" pitchFamily="18" charset="0"/>
              </a:rPr>
              <a:t>The hypothesis is that synchronization of neuronal discharges can serve for the integration of distributed neurons into cell assemblies and that this process may underlie the selection of perceptually and </a:t>
            </a:r>
            <a:r>
              <a:rPr lang="en-US" altLang="ko-KR" sz="1200" dirty="0" err="1">
                <a:latin typeface="Times New Roman" panose="02020603050405020304" pitchFamily="18" charset="0"/>
              </a:rPr>
              <a:t>behaviourally</a:t>
            </a:r>
            <a:r>
              <a:rPr lang="en-US" altLang="ko-KR" sz="1200" dirty="0">
                <a:latin typeface="Times New Roman" panose="02020603050405020304" pitchFamily="18" charset="0"/>
              </a:rPr>
              <a:t> relevant information.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144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Oscillations emerge from the interaction between intrinsic cellular properties and circuit properties.  </a:t>
            </a:r>
          </a:p>
          <a:p>
            <a:r>
              <a:rPr lang="en-GB" dirty="0"/>
              <a:t>individual oscillatory neurons</a:t>
            </a:r>
          </a:p>
          <a:p>
            <a:r>
              <a:rPr lang="en-GB" dirty="0"/>
              <a:t>individual non-oscillating neurons that are hooked up in a specific network that produces oscillation.  </a:t>
            </a:r>
          </a:p>
          <a:p>
            <a:endParaRPr lang="en-GB" dirty="0"/>
          </a:p>
          <a:p>
            <a:r>
              <a:rPr lang="en-GB" dirty="0"/>
              <a:t>In many systems electrical coupling by gap junctions tend to produce oscillatory synchronization.</a:t>
            </a:r>
          </a:p>
          <a:p>
            <a:r>
              <a:rPr lang="en-GB" dirty="0"/>
              <a:t>Main results of Rodriguez et al. (1999). By presenting Mooney faces in upright and inverted orientations, they manipulated perceptual awareness. When participants reported seeing a face (perception condition), a transient episode of large-scale phase locking between electrodes was found around 250 ms after stimulus presentation. A period of strong </a:t>
            </a:r>
            <a:r>
              <a:rPr lang="en-GB" dirty="0" err="1"/>
              <a:t>desynchronisation</a:t>
            </a:r>
            <a:r>
              <a:rPr lang="en-GB" dirty="0"/>
              <a:t> marked the transition between face perception and motor response, which was interpreted as a process of active decoupling of neural ensembles marking the transition between cognitive states.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4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Neural rhythms have been associated with a variety of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cognitive functions; including working memory (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Pesaran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 2002; Siegel et al. 2009), visual attention (Buschman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Miller 2007; Fries 2009;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Kornblith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2015;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Womelsdorf et al. 2006), cortical representations (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Buzsa´ki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Chrobak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1995;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Schoffelen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2005), feature binding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Tallon-Baudry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1996) and information propagation in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feedforward/feedback directions in cortical hierarchies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(Bastos et al. 2012; Friston et al. 2015). Oscillatory activity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also thought to be the signature of aberrant neuronal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processing in psychiatric diseases (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Uhlhaas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Singer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2012), such as autism (Dickinson et al. 2015) or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schizophrenia (Gonzalez-Burgos and Lewis 2008) and can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used to disclose mechanisms underlying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intersubject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(Pinotsis et al. 2013). Gamma band responses in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particular, have been shown to reflect various input attributes,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like the size of visual objects (Pinotsis et al. to</a:t>
            </a:r>
          </a:p>
          <a:p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appeara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Perry et al. 2013), luminance (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Swettenham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2013) and contrast (Pinotsis et al. 2014; Ray and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Maunsell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2010; Roberts et al. 2013).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87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E94B6-AB5F-4DF1-92EB-9B464582E8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582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E94B6-AB5F-4DF1-92EB-9B464582E8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410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E94B6-AB5F-4DF1-92EB-9B464582E8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211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spectral density (PSD) is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energy variation that takes place within a oscillating signal, measured as frequency per unit of mass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Packaging industry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how much energy is transported to packages and goods during their transportation by a truck, a ferry or a plane.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(interesting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bc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pacages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might be damaged,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esp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if they enter resonance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02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5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69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7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4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14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1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2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6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3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4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8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28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7.bin"/><Relationship Id="rId2" Type="http://schemas.openxmlformats.org/officeDocument/2006/relationships/tags" Target="../tags/tag2.xml"/><Relationship Id="rId16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24.wmf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1.gif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37.emf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9.gif"/><Relationship Id="rId5" Type="http://schemas.openxmlformats.org/officeDocument/2006/relationships/image" Target="../media/image34.w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45.wmf"/><Relationship Id="rId18" Type="http://schemas.openxmlformats.org/officeDocument/2006/relationships/oleObject" Target="../embeddings/oleObject20.bin"/><Relationship Id="rId3" Type="http://schemas.openxmlformats.org/officeDocument/2006/relationships/image" Target="../media/image49.jpeg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47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4.wmf"/><Relationship Id="rId5" Type="http://schemas.openxmlformats.org/officeDocument/2006/relationships/image" Target="../media/image51.png"/><Relationship Id="rId15" Type="http://schemas.openxmlformats.org/officeDocument/2006/relationships/image" Target="../media/image46.wmf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48.wmf"/><Relationship Id="rId4" Type="http://schemas.openxmlformats.org/officeDocument/2006/relationships/image" Target="../media/image50.emf"/><Relationship Id="rId9" Type="http://schemas.openxmlformats.org/officeDocument/2006/relationships/image" Target="../media/image43.wmf"/><Relationship Id="rId14" Type="http://schemas.openxmlformats.org/officeDocument/2006/relationships/oleObject" Target="../embeddings/oleObject1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37.emf"/><Relationship Id="rId3" Type="http://schemas.openxmlformats.org/officeDocument/2006/relationships/image" Target="../media/image49.jpeg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44.wmf"/><Relationship Id="rId4" Type="http://schemas.openxmlformats.org/officeDocument/2006/relationships/image" Target="../media/image51.png"/><Relationship Id="rId9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5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30.bin"/><Relationship Id="rId2" Type="http://schemas.openxmlformats.org/officeDocument/2006/relationships/tags" Target="../tags/tag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59.wmf"/><Relationship Id="rId4" Type="http://schemas.openxmlformats.org/officeDocument/2006/relationships/notesSlide" Target="../notesSlides/notesSlide13.xml"/><Relationship Id="rId9" Type="http://schemas.openxmlformats.org/officeDocument/2006/relationships/oleObject" Target="../embeddings/oleObject31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33.bin"/><Relationship Id="rId2" Type="http://schemas.openxmlformats.org/officeDocument/2006/relationships/tags" Target="../tags/tag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0.emf"/><Relationship Id="rId11" Type="http://schemas.openxmlformats.org/officeDocument/2006/relationships/image" Target="../media/image68.wmf"/><Relationship Id="rId5" Type="http://schemas.openxmlformats.org/officeDocument/2006/relationships/image" Target="../media/image51.png"/><Relationship Id="rId10" Type="http://schemas.openxmlformats.org/officeDocument/2006/relationships/oleObject" Target="../embeddings/oleObject35.bin"/><Relationship Id="rId4" Type="http://schemas.openxmlformats.org/officeDocument/2006/relationships/notesSlide" Target="../notesSlides/notesSlide17.xml"/><Relationship Id="rId9" Type="http://schemas.openxmlformats.org/officeDocument/2006/relationships/oleObject" Target="../embeddings/oleObject3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notesSlide" Target="../notesSlides/notesSlide18.xml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1.png"/><Relationship Id="rId1" Type="http://schemas.openxmlformats.org/officeDocument/2006/relationships/tags" Target="../tags/tag6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image" Target="../media/image70.png"/><Relationship Id="rId10" Type="http://schemas.openxmlformats.org/officeDocument/2006/relationships/diagramData" Target="../diagrams/data3.xml"/><Relationship Id="rId4" Type="http://schemas.openxmlformats.org/officeDocument/2006/relationships/image" Target="../media/image69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74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europsychopharmacology.org/" TargetMode="Externa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3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38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video" Target="../media/media1.wmv"/><Relationship Id="rId7" Type="http://schemas.openxmlformats.org/officeDocument/2006/relationships/diagramData" Target="../diagrams/data5.xml"/><Relationship Id="rId12" Type="http://schemas.openxmlformats.org/officeDocument/2006/relationships/image" Target="../media/image81.jpeg"/><Relationship Id="rId2" Type="http://schemas.microsoft.com/office/2007/relationships/media" Target="../media/media1.wmv"/><Relationship Id="rId1" Type="http://schemas.openxmlformats.org/officeDocument/2006/relationships/tags" Target="../tags/tag8.xml"/><Relationship Id="rId6" Type="http://schemas.openxmlformats.org/officeDocument/2006/relationships/image" Target="../media/image80.png"/><Relationship Id="rId11" Type="http://schemas.microsoft.com/office/2007/relationships/diagramDrawing" Target="../diagrams/drawing5.xml"/><Relationship Id="rId5" Type="http://schemas.openxmlformats.org/officeDocument/2006/relationships/notesSlide" Target="../notesSlides/notesSlide24.xml"/><Relationship Id="rId10" Type="http://schemas.openxmlformats.org/officeDocument/2006/relationships/diagramColors" Target="../diagrams/colors5.xml"/><Relationship Id="rId4" Type="http://schemas.openxmlformats.org/officeDocument/2006/relationships/slideLayout" Target="../slideLayouts/slideLayout7.xml"/><Relationship Id="rId9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88.wmf"/><Relationship Id="rId3" Type="http://schemas.openxmlformats.org/officeDocument/2006/relationships/notesSlide" Target="../notesSlides/notesSlide25.xml"/><Relationship Id="rId21" Type="http://schemas.openxmlformats.org/officeDocument/2006/relationships/oleObject" Target="../embeddings/oleObject48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85.wmf"/><Relationship Id="rId17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7.wmf"/><Relationship Id="rId20" Type="http://schemas.openxmlformats.org/officeDocument/2006/relationships/image" Target="../media/image89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43.bin"/><Relationship Id="rId24" Type="http://schemas.openxmlformats.org/officeDocument/2006/relationships/image" Target="../media/image91.wmf"/><Relationship Id="rId5" Type="http://schemas.openxmlformats.org/officeDocument/2006/relationships/oleObject" Target="../embeddings/oleObject40.bin"/><Relationship Id="rId15" Type="http://schemas.openxmlformats.org/officeDocument/2006/relationships/oleObject" Target="../embeddings/oleObject45.bin"/><Relationship Id="rId23" Type="http://schemas.openxmlformats.org/officeDocument/2006/relationships/oleObject" Target="../embeddings/oleObject49.bin"/><Relationship Id="rId10" Type="http://schemas.openxmlformats.org/officeDocument/2006/relationships/image" Target="../media/image84.wmf"/><Relationship Id="rId19" Type="http://schemas.openxmlformats.org/officeDocument/2006/relationships/oleObject" Target="../embeddings/oleObject47.bin"/><Relationship Id="rId4" Type="http://schemas.openxmlformats.org/officeDocument/2006/relationships/image" Target="../media/image49.jpeg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86.wmf"/><Relationship Id="rId22" Type="http://schemas.openxmlformats.org/officeDocument/2006/relationships/image" Target="../media/image90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9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434194B-EB56-4062-98C6-CB72F287E3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2826"/>
            <a:ext cx="10015869" cy="685372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746DB1-35A8-422F-9955-4F8E75DBB0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3"/>
          <a:stretch/>
        </p:blipFill>
        <p:spPr>
          <a:xfrm>
            <a:off x="-1" y="0"/>
            <a:ext cx="10015869" cy="6850894"/>
          </a:xfrm>
          <a:prstGeom prst="rect">
            <a:avLst/>
          </a:prstGeom>
        </p:spPr>
      </p:pic>
      <p:sp>
        <p:nvSpPr>
          <p:cNvPr id="15" name="Freeform 57">
            <a:extLst>
              <a:ext uri="{FF2B5EF4-FFF2-40B4-BE49-F238E27FC236}">
                <a16:creationId xmlns:a16="http://schemas.microsoft.com/office/drawing/2014/main" xmlns="" id="{B817D9AD-5E85-4E85-AC3E-43E24FA91A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336223"/>
            <a:ext cx="4571999" cy="5514671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F0810290-E788-4DE3-B716-DBE58CC6A8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30872" y="0"/>
            <a:ext cx="4124495" cy="3124182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11394"/>
          <a:stretch/>
        </p:blipFill>
        <p:spPr>
          <a:xfrm>
            <a:off x="28067" y="2473378"/>
            <a:ext cx="3960441" cy="3240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F3012B-FD4C-46F4-9B65-BF60517CD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124" y="5711401"/>
            <a:ext cx="5561384" cy="1135639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pPr algn="r"/>
            <a:r>
              <a:rPr lang="en-GB" sz="3200" b="1" dirty="0">
                <a:solidFill>
                  <a:srgbClr val="000000"/>
                </a:solidFill>
              </a:rPr>
              <a:t>Dynamic Causal Modelling for </a:t>
            </a:r>
            <a:br>
              <a:rPr lang="en-GB" sz="3200" b="1" dirty="0">
                <a:solidFill>
                  <a:srgbClr val="000000"/>
                </a:solidFill>
              </a:rPr>
            </a:br>
            <a:r>
              <a:rPr lang="en-GB" sz="3200" b="1" dirty="0">
                <a:solidFill>
                  <a:srgbClr val="000000"/>
                </a:solidFill>
              </a:rPr>
              <a:t>Cross Spectral Densities</a:t>
            </a:r>
            <a:br>
              <a:rPr lang="en-GB" sz="3200" b="1" dirty="0">
                <a:solidFill>
                  <a:srgbClr val="000000"/>
                </a:solidFill>
              </a:rPr>
            </a:b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CFD050-E259-4AC0-A327-E59A5F25A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88" y="4368198"/>
            <a:ext cx="4459652" cy="629123"/>
          </a:xfrm>
        </p:spPr>
        <p:txBody>
          <a:bodyPr anchor="b">
            <a:noAutofit/>
          </a:bodyPr>
          <a:lstStyle/>
          <a:p>
            <a:pPr algn="r"/>
            <a:r>
              <a:rPr lang="en-US" sz="2800" dirty="0">
                <a:solidFill>
                  <a:srgbClr val="000000"/>
                </a:solidFill>
              </a:rPr>
              <a:t>Dimitris Pinotsis, PhD</a:t>
            </a:r>
          </a:p>
          <a:p>
            <a:pPr algn="r"/>
            <a:r>
              <a:rPr lang="en-US" sz="2800" dirty="0">
                <a:solidFill>
                  <a:srgbClr val="000000"/>
                </a:solidFill>
              </a:rPr>
              <a:t>City—University of London &amp; MIT</a:t>
            </a:r>
          </a:p>
          <a:p>
            <a:pPr algn="r"/>
            <a:r>
              <a:rPr lang="en-US" sz="2000" b="1" u="sng" dirty="0">
                <a:solidFill>
                  <a:srgbClr val="0070C0"/>
                </a:solidFill>
              </a:rPr>
              <a:t>pinotsis@mit.edu</a:t>
            </a:r>
          </a:p>
        </p:txBody>
      </p:sp>
      <p:sp>
        <p:nvSpPr>
          <p:cNvPr id="16" name="object 3"/>
          <p:cNvSpPr/>
          <p:nvPr/>
        </p:nvSpPr>
        <p:spPr>
          <a:xfrm>
            <a:off x="5508104" y="116632"/>
            <a:ext cx="2664296" cy="2232248"/>
          </a:xfrm>
          <a:prstGeom prst="rect">
            <a:avLst/>
          </a:prstGeom>
          <a:blipFill>
            <a:blip r:embed="rId5" cstate="print"/>
            <a:srcRect/>
            <a:stretch>
              <a:fillRect l="-2286" t="-2822" r="-2702" b="-3226"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</p:spTree>
    <p:extLst>
      <p:ext uri="{BB962C8B-B14F-4D97-AF65-F5344CB8AC3E}">
        <p14:creationId xmlns:p14="http://schemas.microsoft.com/office/powerpoint/2010/main" val="399537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7"/>
    </mc:Choice>
    <mc:Fallback xmlns="">
      <p:transition spd="slow" advTm="2317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581" y="-29136"/>
            <a:ext cx="9220795" cy="68634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8000" dirty="0">
                <a:solidFill>
                  <a:schemeClr val="bg1"/>
                </a:solidFill>
                <a:latin typeface="+mj-lt"/>
              </a:rPr>
              <a:t>DCM Steps</a:t>
            </a:r>
          </a:p>
          <a:p>
            <a:pPr algn="ctr"/>
            <a:endParaRPr lang="en-GB" sz="8000" dirty="0">
              <a:solidFill>
                <a:schemeClr val="bg1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255441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46"/>
    </mc:Choice>
    <mc:Fallback xmlns="">
      <p:transition spd="slow" advTm="2314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Box 383"/>
          <p:cNvSpPr txBox="1"/>
          <p:nvPr/>
        </p:nvSpPr>
        <p:spPr>
          <a:xfrm>
            <a:off x="4372524" y="3918498"/>
            <a:ext cx="4447948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0500" y="37293"/>
            <a:ext cx="8489950" cy="9286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Cross Spectral Density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975" y="501636"/>
            <a:ext cx="24765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24397" y="3278571"/>
            <a:ext cx="24622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chemeClr val="bg1"/>
                </a:solidFill>
              </a:rPr>
              <a:t>EEG - MEG – LFP Time Series</a:t>
            </a: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3643313" y="3071813"/>
            <a:ext cx="792162" cy="287337"/>
          </a:xfrm>
          <a:prstGeom prst="rightArrow">
            <a:avLst>
              <a:gd name="adj1" fmla="val 50000"/>
              <a:gd name="adj2" fmla="val 68923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7" name="Group 360"/>
          <p:cNvGrpSpPr>
            <a:grpSpLocks/>
          </p:cNvGrpSpPr>
          <p:nvPr/>
        </p:nvGrpSpPr>
        <p:grpSpPr bwMode="auto">
          <a:xfrm>
            <a:off x="190500" y="4005064"/>
            <a:ext cx="4090187" cy="2332546"/>
            <a:chOff x="428625" y="4643438"/>
            <a:chExt cx="3719513" cy="1693862"/>
          </a:xfrm>
        </p:grpSpPr>
        <p:pic>
          <p:nvPicPr>
            <p:cNvPr id="8" name="Picture 14" descr="eee2"/>
            <p:cNvPicPr>
              <a:picLocks noChangeAspect="1" noChangeArrowheads="1"/>
            </p:cNvPicPr>
            <p:nvPr/>
          </p:nvPicPr>
          <p:blipFill>
            <a:blip r:embed="rId5" cstate="print"/>
            <a:srcRect l="1138" r="55273"/>
            <a:stretch>
              <a:fillRect/>
            </a:stretch>
          </p:blipFill>
          <p:spPr bwMode="auto">
            <a:xfrm>
              <a:off x="428625" y="4643438"/>
              <a:ext cx="3406775" cy="169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3643313" y="471487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3643313" y="514667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3643313" y="557847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3643313" y="6000750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3" name="50 Grupo"/>
          <p:cNvGrpSpPr>
            <a:grpSpLocks/>
          </p:cNvGrpSpPr>
          <p:nvPr/>
        </p:nvGrpSpPr>
        <p:grpSpPr bwMode="auto">
          <a:xfrm>
            <a:off x="5508104" y="444975"/>
            <a:ext cx="2489236" cy="2065673"/>
            <a:chOff x="7707634" y="894643"/>
            <a:chExt cx="1126207" cy="1158948"/>
          </a:xfrm>
          <a:solidFill>
            <a:schemeClr val="bg1"/>
          </a:solidFill>
        </p:grpSpPr>
        <p:sp>
          <p:nvSpPr>
            <p:cNvPr id="14" name="Rectangle 243"/>
            <p:cNvSpPr>
              <a:spLocks noChangeArrowheads="1"/>
            </p:cNvSpPr>
            <p:nvPr/>
          </p:nvSpPr>
          <p:spPr bwMode="auto">
            <a:xfrm>
              <a:off x="7916505" y="894643"/>
              <a:ext cx="917336" cy="914482"/>
            </a:xfrm>
            <a:prstGeom prst="rect">
              <a:avLst/>
            </a:prstGeom>
            <a:grp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" name="Line 246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" name="Line 247"/>
            <p:cNvSpPr>
              <a:spLocks noChangeShapeType="1"/>
            </p:cNvSpPr>
            <p:nvPr/>
          </p:nvSpPr>
          <p:spPr bwMode="auto">
            <a:xfrm>
              <a:off x="7979553" y="1809125"/>
              <a:ext cx="812800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" name="Line 248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" name="Line 250"/>
            <p:cNvSpPr>
              <a:spLocks noChangeShapeType="1"/>
            </p:cNvSpPr>
            <p:nvPr/>
          </p:nvSpPr>
          <p:spPr bwMode="auto">
            <a:xfrm>
              <a:off x="7979553" y="1386850"/>
              <a:ext cx="0" cy="4763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" name="Line 252"/>
            <p:cNvSpPr>
              <a:spLocks noChangeShapeType="1"/>
            </p:cNvSpPr>
            <p:nvPr/>
          </p:nvSpPr>
          <p:spPr bwMode="auto">
            <a:xfrm flipV="1">
              <a:off x="8114490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" name="Rectangle 254"/>
            <p:cNvSpPr>
              <a:spLocks noChangeArrowheads="1"/>
            </p:cNvSpPr>
            <p:nvPr/>
          </p:nvSpPr>
          <p:spPr bwMode="auto">
            <a:xfrm>
              <a:off x="8108140" y="1813888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" name="Line 255"/>
            <p:cNvSpPr>
              <a:spLocks noChangeShapeType="1"/>
            </p:cNvSpPr>
            <p:nvPr/>
          </p:nvSpPr>
          <p:spPr bwMode="auto">
            <a:xfrm flipV="1">
              <a:off x="8249428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" name="Rectangle 257"/>
            <p:cNvSpPr>
              <a:spLocks noChangeArrowheads="1"/>
            </p:cNvSpPr>
            <p:nvPr/>
          </p:nvSpPr>
          <p:spPr bwMode="auto">
            <a:xfrm>
              <a:off x="8233553" y="1813888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" name="Line 258"/>
            <p:cNvSpPr>
              <a:spLocks noChangeShapeType="1"/>
            </p:cNvSpPr>
            <p:nvPr/>
          </p:nvSpPr>
          <p:spPr bwMode="auto">
            <a:xfrm flipV="1">
              <a:off x="8385953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" name="Rectangle 260"/>
            <p:cNvSpPr>
              <a:spLocks noChangeArrowheads="1"/>
            </p:cNvSpPr>
            <p:nvPr/>
          </p:nvSpPr>
          <p:spPr bwMode="auto">
            <a:xfrm>
              <a:off x="8370078" y="1813888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5" name="Line 261"/>
            <p:cNvSpPr>
              <a:spLocks noChangeShapeType="1"/>
            </p:cNvSpPr>
            <p:nvPr/>
          </p:nvSpPr>
          <p:spPr bwMode="auto">
            <a:xfrm flipV="1">
              <a:off x="8522478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" name="Rectangle 263"/>
            <p:cNvSpPr>
              <a:spLocks noChangeArrowheads="1"/>
            </p:cNvSpPr>
            <p:nvPr/>
          </p:nvSpPr>
          <p:spPr bwMode="auto">
            <a:xfrm>
              <a:off x="8505015" y="1813888"/>
              <a:ext cx="34925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7" name="Line 264"/>
            <p:cNvSpPr>
              <a:spLocks noChangeShapeType="1"/>
            </p:cNvSpPr>
            <p:nvPr/>
          </p:nvSpPr>
          <p:spPr bwMode="auto">
            <a:xfrm flipV="1">
              <a:off x="8657415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" name="Rectangle 266"/>
            <p:cNvSpPr>
              <a:spLocks noChangeArrowheads="1"/>
            </p:cNvSpPr>
            <p:nvPr/>
          </p:nvSpPr>
          <p:spPr bwMode="auto">
            <a:xfrm>
              <a:off x="8641540" y="1813888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9" name="Rectangle 269"/>
            <p:cNvSpPr>
              <a:spLocks noChangeArrowheads="1"/>
            </p:cNvSpPr>
            <p:nvPr/>
          </p:nvSpPr>
          <p:spPr bwMode="auto">
            <a:xfrm>
              <a:off x="8776478" y="1813888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0" name="Rectangle 290"/>
            <p:cNvSpPr>
              <a:spLocks noChangeArrowheads="1"/>
            </p:cNvSpPr>
            <p:nvPr/>
          </p:nvSpPr>
          <p:spPr bwMode="auto">
            <a:xfrm>
              <a:off x="7935103" y="1372563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1" name="Line 293"/>
            <p:cNvSpPr>
              <a:spLocks noChangeShapeType="1"/>
            </p:cNvSpPr>
            <p:nvPr/>
          </p:nvSpPr>
          <p:spPr bwMode="auto">
            <a:xfrm flipH="1" flipV="1">
              <a:off x="7977965" y="1018550"/>
              <a:ext cx="1588" cy="7905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" name="Freeform 295"/>
            <p:cNvSpPr>
              <a:spLocks/>
            </p:cNvSpPr>
            <p:nvPr/>
          </p:nvSpPr>
          <p:spPr bwMode="auto">
            <a:xfrm>
              <a:off x="8085915" y="1386850"/>
              <a:ext cx="706438" cy="398463"/>
            </a:xfrm>
            <a:custGeom>
              <a:avLst/>
              <a:gdLst>
                <a:gd name="T0" fmla="*/ 0 w 1726"/>
                <a:gd name="T1" fmla="*/ 0 h 1312"/>
                <a:gd name="T2" fmla="*/ 2147483647 w 1726"/>
                <a:gd name="T3" fmla="*/ 2147483647 h 1312"/>
                <a:gd name="T4" fmla="*/ 2147483647 w 1726"/>
                <a:gd name="T5" fmla="*/ 2147483647 h 1312"/>
                <a:gd name="T6" fmla="*/ 2147483647 w 1726"/>
                <a:gd name="T7" fmla="*/ 2147483647 h 1312"/>
                <a:gd name="T8" fmla="*/ 2147483647 w 1726"/>
                <a:gd name="T9" fmla="*/ 2147483647 h 1312"/>
                <a:gd name="T10" fmla="*/ 2147483647 w 1726"/>
                <a:gd name="T11" fmla="*/ 2147483647 h 1312"/>
                <a:gd name="T12" fmla="*/ 2147483647 w 1726"/>
                <a:gd name="T13" fmla="*/ 2147483647 h 1312"/>
                <a:gd name="T14" fmla="*/ 2147483647 w 1726"/>
                <a:gd name="T15" fmla="*/ 2147483647 h 1312"/>
                <a:gd name="T16" fmla="*/ 2147483647 w 1726"/>
                <a:gd name="T17" fmla="*/ 2147483647 h 1312"/>
                <a:gd name="T18" fmla="*/ 2147483647 w 1726"/>
                <a:gd name="T19" fmla="*/ 2147483647 h 1312"/>
                <a:gd name="T20" fmla="*/ 2147483647 w 1726"/>
                <a:gd name="T21" fmla="*/ 2147483647 h 1312"/>
                <a:gd name="T22" fmla="*/ 2147483647 w 1726"/>
                <a:gd name="T23" fmla="*/ 2147483647 h 1312"/>
                <a:gd name="T24" fmla="*/ 2147483647 w 1726"/>
                <a:gd name="T25" fmla="*/ 2147483647 h 1312"/>
                <a:gd name="T26" fmla="*/ 2147483647 w 1726"/>
                <a:gd name="T27" fmla="*/ 2147483647 h 1312"/>
                <a:gd name="T28" fmla="*/ 2147483647 w 1726"/>
                <a:gd name="T29" fmla="*/ 2147483647 h 1312"/>
                <a:gd name="T30" fmla="*/ 2147483647 w 1726"/>
                <a:gd name="T31" fmla="*/ 2147483647 h 1312"/>
                <a:gd name="T32" fmla="*/ 2147483647 w 1726"/>
                <a:gd name="T33" fmla="*/ 2147483647 h 1312"/>
                <a:gd name="T34" fmla="*/ 2147483647 w 1726"/>
                <a:gd name="T35" fmla="*/ 2147483647 h 1312"/>
                <a:gd name="T36" fmla="*/ 2147483647 w 1726"/>
                <a:gd name="T37" fmla="*/ 2147483647 h 1312"/>
                <a:gd name="T38" fmla="*/ 2147483647 w 1726"/>
                <a:gd name="T39" fmla="*/ 2147483647 h 1312"/>
                <a:gd name="T40" fmla="*/ 2147483647 w 1726"/>
                <a:gd name="T41" fmla="*/ 2147483647 h 1312"/>
                <a:gd name="T42" fmla="*/ 2147483647 w 1726"/>
                <a:gd name="T43" fmla="*/ 2147483647 h 1312"/>
                <a:gd name="T44" fmla="*/ 2147483647 w 1726"/>
                <a:gd name="T45" fmla="*/ 2147483647 h 1312"/>
                <a:gd name="T46" fmla="*/ 2147483647 w 1726"/>
                <a:gd name="T47" fmla="*/ 2147483647 h 1312"/>
                <a:gd name="T48" fmla="*/ 2147483647 w 1726"/>
                <a:gd name="T49" fmla="*/ 2147483647 h 1312"/>
                <a:gd name="T50" fmla="*/ 2147483647 w 1726"/>
                <a:gd name="T51" fmla="*/ 2147483647 h 1312"/>
                <a:gd name="T52" fmla="*/ 2147483647 w 1726"/>
                <a:gd name="T53" fmla="*/ 2147483647 h 1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26"/>
                <a:gd name="T82" fmla="*/ 0 h 1312"/>
                <a:gd name="T83" fmla="*/ 1726 w 1726"/>
                <a:gd name="T84" fmla="*/ 1312 h 13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26" h="1312">
                  <a:moveTo>
                    <a:pt x="0" y="0"/>
                  </a:moveTo>
                  <a:lnTo>
                    <a:pt x="70" y="193"/>
                  </a:lnTo>
                  <a:lnTo>
                    <a:pt x="134" y="375"/>
                  </a:lnTo>
                  <a:lnTo>
                    <a:pt x="198" y="480"/>
                  </a:lnTo>
                  <a:lnTo>
                    <a:pt x="268" y="492"/>
                  </a:lnTo>
                  <a:lnTo>
                    <a:pt x="332" y="433"/>
                  </a:lnTo>
                  <a:lnTo>
                    <a:pt x="401" y="375"/>
                  </a:lnTo>
                  <a:lnTo>
                    <a:pt x="465" y="380"/>
                  </a:lnTo>
                  <a:lnTo>
                    <a:pt x="529" y="498"/>
                  </a:lnTo>
                  <a:lnTo>
                    <a:pt x="599" y="685"/>
                  </a:lnTo>
                  <a:lnTo>
                    <a:pt x="663" y="855"/>
                  </a:lnTo>
                  <a:lnTo>
                    <a:pt x="733" y="984"/>
                  </a:lnTo>
                  <a:lnTo>
                    <a:pt x="797" y="1078"/>
                  </a:lnTo>
                  <a:lnTo>
                    <a:pt x="861" y="1136"/>
                  </a:lnTo>
                  <a:lnTo>
                    <a:pt x="930" y="1183"/>
                  </a:lnTo>
                  <a:lnTo>
                    <a:pt x="994" y="1212"/>
                  </a:lnTo>
                  <a:lnTo>
                    <a:pt x="1064" y="1230"/>
                  </a:lnTo>
                  <a:lnTo>
                    <a:pt x="1128" y="1242"/>
                  </a:lnTo>
                  <a:lnTo>
                    <a:pt x="1192" y="1247"/>
                  </a:lnTo>
                  <a:lnTo>
                    <a:pt x="1262" y="1253"/>
                  </a:lnTo>
                  <a:lnTo>
                    <a:pt x="1325" y="1259"/>
                  </a:lnTo>
                  <a:lnTo>
                    <a:pt x="1395" y="1259"/>
                  </a:lnTo>
                  <a:lnTo>
                    <a:pt x="1459" y="1271"/>
                  </a:lnTo>
                  <a:lnTo>
                    <a:pt x="1523" y="1277"/>
                  </a:lnTo>
                  <a:lnTo>
                    <a:pt x="1593" y="1288"/>
                  </a:lnTo>
                  <a:lnTo>
                    <a:pt x="1657" y="1300"/>
                  </a:lnTo>
                  <a:lnTo>
                    <a:pt x="1726" y="1312"/>
                  </a:lnTo>
                </a:path>
              </a:pathLst>
            </a:custGeom>
            <a:grp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" name="TextBox 360"/>
            <p:cNvSpPr txBox="1">
              <a:spLocks noChangeArrowheads="1"/>
            </p:cNvSpPr>
            <p:nvPr/>
          </p:nvSpPr>
          <p:spPr bwMode="auto">
            <a:xfrm>
              <a:off x="7888814" y="1794573"/>
              <a:ext cx="945027" cy="2590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atin typeface="Calibri" pitchFamily="34" charset="0"/>
                </a:rPr>
                <a:t>Frequency (Hz)</a:t>
              </a:r>
            </a:p>
          </p:txBody>
        </p:sp>
        <p:sp>
          <p:nvSpPr>
            <p:cNvPr id="34" name="TextBox 365"/>
            <p:cNvSpPr txBox="1">
              <a:spLocks noChangeArrowheads="1"/>
            </p:cNvSpPr>
            <p:nvPr/>
          </p:nvSpPr>
          <p:spPr bwMode="auto">
            <a:xfrm rot="16200000">
              <a:off x="7307867" y="1332421"/>
              <a:ext cx="1008406" cy="2088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atin typeface="Calibri" pitchFamily="34" charset="0"/>
                </a:rPr>
                <a:t>Power (mV</a:t>
              </a:r>
              <a:r>
                <a:rPr lang="en-GB" sz="2400" b="1" baseline="30000" dirty="0">
                  <a:latin typeface="Calibri" pitchFamily="34" charset="0"/>
                </a:rPr>
                <a:t>2</a:t>
              </a:r>
              <a:r>
                <a:rPr lang="en-GB" sz="2400" b="1" dirty="0">
                  <a:latin typeface="Calibri" pitchFamily="34" charset="0"/>
                </a:rPr>
                <a:t>)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211960" y="2550350"/>
            <a:ext cx="48989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Summarizes brain response</a:t>
            </a:r>
          </a:p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in terms of power at each </a:t>
            </a:r>
          </a:p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frequency</a:t>
            </a:r>
          </a:p>
          <a:p>
            <a:endParaRPr lang="en-GB" sz="2800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36" name="Group 359"/>
          <p:cNvGrpSpPr>
            <a:grpSpLocks/>
          </p:cNvGrpSpPr>
          <p:nvPr/>
        </p:nvGrpSpPr>
        <p:grpSpPr bwMode="auto">
          <a:xfrm>
            <a:off x="4610134" y="4005064"/>
            <a:ext cx="4082714" cy="2474913"/>
            <a:chOff x="4403725" y="2355850"/>
            <a:chExt cx="4589463" cy="3478213"/>
          </a:xfrm>
          <a:solidFill>
            <a:schemeClr val="bg1"/>
          </a:solidFill>
        </p:grpSpPr>
        <p:sp>
          <p:nvSpPr>
            <p:cNvPr id="37" name="AutoShape 16"/>
            <p:cNvSpPr>
              <a:spLocks/>
            </p:cNvSpPr>
            <p:nvPr/>
          </p:nvSpPr>
          <p:spPr bwMode="auto">
            <a:xfrm>
              <a:off x="4403725" y="2355850"/>
              <a:ext cx="647700" cy="3073400"/>
            </a:xfrm>
            <a:prstGeom prst="leftBrace">
              <a:avLst>
                <a:gd name="adj1" fmla="val 47253"/>
                <a:gd name="adj2" fmla="val 51102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8" name="AutoShape 17"/>
            <p:cNvSpPr>
              <a:spLocks/>
            </p:cNvSpPr>
            <p:nvPr/>
          </p:nvSpPr>
          <p:spPr bwMode="auto">
            <a:xfrm>
              <a:off x="8040688" y="2355850"/>
              <a:ext cx="647700" cy="3073400"/>
            </a:xfrm>
            <a:prstGeom prst="rightBrace">
              <a:avLst>
                <a:gd name="adj1" fmla="val 46331"/>
                <a:gd name="adj2" fmla="val 500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8293100" y="2571750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1</a:t>
              </a:r>
            </a:p>
          </p:txBody>
        </p:sp>
        <p:sp>
          <p:nvSpPr>
            <p:cNvPr id="41" name="Text Box 33"/>
            <p:cNvSpPr txBox="1">
              <a:spLocks noChangeArrowheads="1"/>
            </p:cNvSpPr>
            <p:nvPr/>
          </p:nvSpPr>
          <p:spPr bwMode="auto">
            <a:xfrm>
              <a:off x="5122863" y="557212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1</a:t>
              </a:r>
            </a:p>
          </p:txBody>
        </p:sp>
        <p:sp>
          <p:nvSpPr>
            <p:cNvPr id="42" name="Text Box 34"/>
            <p:cNvSpPr txBox="1">
              <a:spLocks noChangeArrowheads="1"/>
            </p:cNvSpPr>
            <p:nvPr/>
          </p:nvSpPr>
          <p:spPr bwMode="auto">
            <a:xfrm>
              <a:off x="8293100" y="3435350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43" name="Text Box 35"/>
            <p:cNvSpPr txBox="1">
              <a:spLocks noChangeArrowheads="1"/>
            </p:cNvSpPr>
            <p:nvPr/>
          </p:nvSpPr>
          <p:spPr bwMode="auto">
            <a:xfrm>
              <a:off x="5915025" y="557212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44" name="Text Box 36"/>
            <p:cNvSpPr txBox="1">
              <a:spLocks noChangeArrowheads="1"/>
            </p:cNvSpPr>
            <p:nvPr/>
          </p:nvSpPr>
          <p:spPr bwMode="auto">
            <a:xfrm>
              <a:off x="6850063" y="557212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3</a:t>
              </a:r>
            </a:p>
          </p:txBody>
        </p: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8293100" y="437197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3</a:t>
              </a:r>
            </a:p>
          </p:txBody>
        </p:sp>
        <p:sp>
          <p:nvSpPr>
            <p:cNvPr id="46" name="Text Box 38"/>
            <p:cNvSpPr txBox="1">
              <a:spLocks noChangeArrowheads="1"/>
            </p:cNvSpPr>
            <p:nvPr/>
          </p:nvSpPr>
          <p:spPr bwMode="auto">
            <a:xfrm>
              <a:off x="7715250" y="557212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4</a:t>
              </a:r>
            </a:p>
          </p:txBody>
        </p:sp>
        <p:sp>
          <p:nvSpPr>
            <p:cNvPr id="47" name="Text Box 39"/>
            <p:cNvSpPr txBox="1">
              <a:spLocks noChangeArrowheads="1"/>
            </p:cNvSpPr>
            <p:nvPr/>
          </p:nvSpPr>
          <p:spPr bwMode="auto">
            <a:xfrm>
              <a:off x="8293100" y="523557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4</a:t>
              </a:r>
            </a:p>
          </p:txBody>
        </p:sp>
        <p:grpSp>
          <p:nvGrpSpPr>
            <p:cNvPr id="48" name="Group 358"/>
            <p:cNvGrpSpPr>
              <a:grpSpLocks/>
            </p:cNvGrpSpPr>
            <p:nvPr/>
          </p:nvGrpSpPr>
          <p:grpSpPr bwMode="auto">
            <a:xfrm>
              <a:off x="4714875" y="2357438"/>
              <a:ext cx="3571875" cy="2857500"/>
              <a:chOff x="4714875" y="2357438"/>
              <a:chExt cx="3571875" cy="2857500"/>
            </a:xfrm>
            <a:grpFill/>
          </p:grpSpPr>
          <p:grpSp>
            <p:nvGrpSpPr>
              <p:cNvPr id="49" name="Group 534"/>
              <p:cNvGrpSpPr>
                <a:grpSpLocks/>
              </p:cNvGrpSpPr>
              <p:nvPr/>
            </p:nvGrpSpPr>
            <p:grpSpPr bwMode="auto">
              <a:xfrm>
                <a:off x="4714875" y="2571750"/>
                <a:ext cx="857250" cy="500063"/>
                <a:chOff x="2737" y="1902"/>
                <a:chExt cx="2092" cy="1646"/>
              </a:xfrm>
              <a:grpFill/>
            </p:grpSpPr>
            <p:sp>
              <p:nvSpPr>
                <p:cNvPr id="351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grp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3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4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5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6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7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8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0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1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2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3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4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5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6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7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8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0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1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3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4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5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6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7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8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0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1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2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3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grp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0" name="Rectangle 243"/>
              <p:cNvSpPr>
                <a:spLocks noChangeArrowheads="1"/>
              </p:cNvSpPr>
              <p:nvPr/>
            </p:nvSpPr>
            <p:spPr bwMode="auto">
              <a:xfrm>
                <a:off x="5614988" y="2586038"/>
                <a:ext cx="814387" cy="423862"/>
              </a:xfrm>
              <a:prstGeom prst="rect">
                <a:avLst/>
              </a:prstGeom>
              <a:grp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Line 246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Line 247"/>
              <p:cNvSpPr>
                <a:spLocks noChangeShapeType="1"/>
              </p:cNvSpPr>
              <p:nvPr/>
            </p:nvSpPr>
            <p:spPr bwMode="auto">
              <a:xfrm>
                <a:off x="5614988" y="3009900"/>
                <a:ext cx="81438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Line 248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Line 249"/>
              <p:cNvSpPr>
                <a:spLocks noChangeShapeType="1"/>
              </p:cNvSpPr>
              <p:nvPr/>
            </p:nvSpPr>
            <p:spPr bwMode="auto">
              <a:xfrm flipV="1">
                <a:off x="5614988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Line 250"/>
              <p:cNvSpPr>
                <a:spLocks noChangeShapeType="1"/>
              </p:cNvSpPr>
              <p:nvPr/>
            </p:nvSpPr>
            <p:spPr bwMode="auto">
              <a:xfrm>
                <a:off x="5614988" y="2586038"/>
                <a:ext cx="0" cy="47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251"/>
              <p:cNvSpPr>
                <a:spLocks noChangeArrowheads="1"/>
              </p:cNvSpPr>
              <p:nvPr/>
            </p:nvSpPr>
            <p:spPr bwMode="auto">
              <a:xfrm>
                <a:off x="5608638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Line 252"/>
              <p:cNvSpPr>
                <a:spLocks noChangeShapeType="1"/>
              </p:cNvSpPr>
              <p:nvPr/>
            </p:nvSpPr>
            <p:spPr bwMode="auto">
              <a:xfrm flipV="1">
                <a:off x="5751513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254"/>
              <p:cNvSpPr>
                <a:spLocks noChangeArrowheads="1"/>
              </p:cNvSpPr>
              <p:nvPr/>
            </p:nvSpPr>
            <p:spPr bwMode="auto">
              <a:xfrm>
                <a:off x="5743575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Line 255"/>
              <p:cNvSpPr>
                <a:spLocks noChangeShapeType="1"/>
              </p:cNvSpPr>
              <p:nvPr/>
            </p:nvSpPr>
            <p:spPr bwMode="auto">
              <a:xfrm flipV="1">
                <a:off x="5886450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257"/>
              <p:cNvSpPr>
                <a:spLocks noChangeArrowheads="1"/>
              </p:cNvSpPr>
              <p:nvPr/>
            </p:nvSpPr>
            <p:spPr bwMode="auto">
              <a:xfrm>
                <a:off x="5870575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Line 258"/>
              <p:cNvSpPr>
                <a:spLocks noChangeShapeType="1"/>
              </p:cNvSpPr>
              <p:nvPr/>
            </p:nvSpPr>
            <p:spPr bwMode="auto">
              <a:xfrm flipV="1">
                <a:off x="6022975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260"/>
              <p:cNvSpPr>
                <a:spLocks noChangeArrowheads="1"/>
              </p:cNvSpPr>
              <p:nvPr/>
            </p:nvSpPr>
            <p:spPr bwMode="auto">
              <a:xfrm>
                <a:off x="6005513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Line 261"/>
              <p:cNvSpPr>
                <a:spLocks noChangeShapeType="1"/>
              </p:cNvSpPr>
              <p:nvPr/>
            </p:nvSpPr>
            <p:spPr bwMode="auto">
              <a:xfrm flipV="1">
                <a:off x="6157913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263"/>
              <p:cNvSpPr>
                <a:spLocks noChangeArrowheads="1"/>
              </p:cNvSpPr>
              <p:nvPr/>
            </p:nvSpPr>
            <p:spPr bwMode="auto">
              <a:xfrm>
                <a:off x="6142038" y="3014663"/>
                <a:ext cx="34925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Line 264"/>
              <p:cNvSpPr>
                <a:spLocks noChangeShapeType="1"/>
              </p:cNvSpPr>
              <p:nvPr/>
            </p:nvSpPr>
            <p:spPr bwMode="auto">
              <a:xfrm flipV="1">
                <a:off x="6294438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266"/>
              <p:cNvSpPr>
                <a:spLocks noChangeArrowheads="1"/>
              </p:cNvSpPr>
              <p:nvPr/>
            </p:nvSpPr>
            <p:spPr bwMode="auto">
              <a:xfrm>
                <a:off x="6276975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tangle 269"/>
              <p:cNvSpPr>
                <a:spLocks noChangeArrowheads="1"/>
              </p:cNvSpPr>
              <p:nvPr/>
            </p:nvSpPr>
            <p:spPr bwMode="auto">
              <a:xfrm>
                <a:off x="6413500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Line 270"/>
              <p:cNvSpPr>
                <a:spLocks noChangeShapeType="1"/>
              </p:cNvSpPr>
              <p:nvPr/>
            </p:nvSpPr>
            <p:spPr bwMode="auto">
              <a:xfrm>
                <a:off x="5614988" y="3009900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Rectangle 272"/>
              <p:cNvSpPr>
                <a:spLocks noChangeArrowheads="1"/>
              </p:cNvSpPr>
              <p:nvPr/>
            </p:nvSpPr>
            <p:spPr bwMode="auto">
              <a:xfrm>
                <a:off x="5589588" y="29956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Line 273"/>
              <p:cNvSpPr>
                <a:spLocks noChangeShapeType="1"/>
              </p:cNvSpPr>
              <p:nvPr/>
            </p:nvSpPr>
            <p:spPr bwMode="auto">
              <a:xfrm>
                <a:off x="5614988" y="2938463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Rectangle 275"/>
              <p:cNvSpPr>
                <a:spLocks noChangeArrowheads="1"/>
              </p:cNvSpPr>
              <p:nvPr/>
            </p:nvSpPr>
            <p:spPr bwMode="auto">
              <a:xfrm>
                <a:off x="5589588" y="29241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Line 276"/>
              <p:cNvSpPr>
                <a:spLocks noChangeShapeType="1"/>
              </p:cNvSpPr>
              <p:nvPr/>
            </p:nvSpPr>
            <p:spPr bwMode="auto">
              <a:xfrm>
                <a:off x="5614988" y="2867025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Rectangle 278"/>
              <p:cNvSpPr>
                <a:spLocks noChangeArrowheads="1"/>
              </p:cNvSpPr>
              <p:nvPr/>
            </p:nvSpPr>
            <p:spPr bwMode="auto">
              <a:xfrm>
                <a:off x="5572125" y="28527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Line 279"/>
              <p:cNvSpPr>
                <a:spLocks noChangeShapeType="1"/>
              </p:cNvSpPr>
              <p:nvPr/>
            </p:nvSpPr>
            <p:spPr bwMode="auto">
              <a:xfrm>
                <a:off x="5614988" y="2797175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Rectangle 281"/>
              <p:cNvSpPr>
                <a:spLocks noChangeArrowheads="1"/>
              </p:cNvSpPr>
              <p:nvPr/>
            </p:nvSpPr>
            <p:spPr bwMode="auto">
              <a:xfrm>
                <a:off x="5572125" y="278288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Line 282"/>
              <p:cNvSpPr>
                <a:spLocks noChangeShapeType="1"/>
              </p:cNvSpPr>
              <p:nvPr/>
            </p:nvSpPr>
            <p:spPr bwMode="auto">
              <a:xfrm>
                <a:off x="5614988" y="2725738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Rectangle 284"/>
              <p:cNvSpPr>
                <a:spLocks noChangeArrowheads="1"/>
              </p:cNvSpPr>
              <p:nvPr/>
            </p:nvSpPr>
            <p:spPr bwMode="auto">
              <a:xfrm>
                <a:off x="5572125" y="27114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Line 285"/>
              <p:cNvSpPr>
                <a:spLocks noChangeShapeType="1"/>
              </p:cNvSpPr>
              <p:nvPr/>
            </p:nvSpPr>
            <p:spPr bwMode="auto">
              <a:xfrm>
                <a:off x="5614988" y="2655888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Rectangle 287"/>
              <p:cNvSpPr>
                <a:spLocks noChangeArrowheads="1"/>
              </p:cNvSpPr>
              <p:nvPr/>
            </p:nvSpPr>
            <p:spPr bwMode="auto">
              <a:xfrm>
                <a:off x="5572125" y="26416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Rectangle 290"/>
              <p:cNvSpPr>
                <a:spLocks noChangeArrowheads="1"/>
              </p:cNvSpPr>
              <p:nvPr/>
            </p:nvSpPr>
            <p:spPr bwMode="auto">
              <a:xfrm>
                <a:off x="5572125" y="25717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Line 293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295"/>
              <p:cNvSpPr>
                <a:spLocks/>
              </p:cNvSpPr>
              <p:nvPr/>
            </p:nvSpPr>
            <p:spPr bwMode="auto">
              <a:xfrm>
                <a:off x="5786438" y="2357438"/>
                <a:ext cx="642937" cy="627062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2147483647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grp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Rectangle 243"/>
              <p:cNvSpPr>
                <a:spLocks noChangeArrowheads="1"/>
              </p:cNvSpPr>
              <p:nvPr/>
            </p:nvSpPr>
            <p:spPr bwMode="auto">
              <a:xfrm>
                <a:off x="5614988" y="3371850"/>
                <a:ext cx="814387" cy="423863"/>
              </a:xfrm>
              <a:prstGeom prst="rect">
                <a:avLst/>
              </a:prstGeom>
              <a:grp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Line 246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Line 247"/>
              <p:cNvSpPr>
                <a:spLocks noChangeShapeType="1"/>
              </p:cNvSpPr>
              <p:nvPr/>
            </p:nvSpPr>
            <p:spPr bwMode="auto">
              <a:xfrm>
                <a:off x="5614988" y="3795713"/>
                <a:ext cx="81438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Line 248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Line 249"/>
              <p:cNvSpPr>
                <a:spLocks noChangeShapeType="1"/>
              </p:cNvSpPr>
              <p:nvPr/>
            </p:nvSpPr>
            <p:spPr bwMode="auto">
              <a:xfrm flipV="1">
                <a:off x="5614988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Line 250"/>
              <p:cNvSpPr>
                <a:spLocks noChangeShapeType="1"/>
              </p:cNvSpPr>
              <p:nvPr/>
            </p:nvSpPr>
            <p:spPr bwMode="auto">
              <a:xfrm>
                <a:off x="5614988" y="3371850"/>
                <a:ext cx="0" cy="4763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Rectangle 251"/>
              <p:cNvSpPr>
                <a:spLocks noChangeArrowheads="1"/>
              </p:cNvSpPr>
              <p:nvPr/>
            </p:nvSpPr>
            <p:spPr bwMode="auto">
              <a:xfrm>
                <a:off x="5608638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Line 252"/>
              <p:cNvSpPr>
                <a:spLocks noChangeShapeType="1"/>
              </p:cNvSpPr>
              <p:nvPr/>
            </p:nvSpPr>
            <p:spPr bwMode="auto">
              <a:xfrm flipV="1">
                <a:off x="5751513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Rectangle 254"/>
              <p:cNvSpPr>
                <a:spLocks noChangeArrowheads="1"/>
              </p:cNvSpPr>
              <p:nvPr/>
            </p:nvSpPr>
            <p:spPr bwMode="auto">
              <a:xfrm>
                <a:off x="5743575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Line 255"/>
              <p:cNvSpPr>
                <a:spLocks noChangeShapeType="1"/>
              </p:cNvSpPr>
              <p:nvPr/>
            </p:nvSpPr>
            <p:spPr bwMode="auto">
              <a:xfrm flipV="1">
                <a:off x="5886450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Rectangle 257"/>
              <p:cNvSpPr>
                <a:spLocks noChangeArrowheads="1"/>
              </p:cNvSpPr>
              <p:nvPr/>
            </p:nvSpPr>
            <p:spPr bwMode="auto">
              <a:xfrm>
                <a:off x="5870575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Line 258"/>
              <p:cNvSpPr>
                <a:spLocks noChangeShapeType="1"/>
              </p:cNvSpPr>
              <p:nvPr/>
            </p:nvSpPr>
            <p:spPr bwMode="auto">
              <a:xfrm flipV="1">
                <a:off x="6022975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Rectangle 260"/>
              <p:cNvSpPr>
                <a:spLocks noChangeArrowheads="1"/>
              </p:cNvSpPr>
              <p:nvPr/>
            </p:nvSpPr>
            <p:spPr bwMode="auto">
              <a:xfrm>
                <a:off x="6005513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Line 261"/>
              <p:cNvSpPr>
                <a:spLocks noChangeShapeType="1"/>
              </p:cNvSpPr>
              <p:nvPr/>
            </p:nvSpPr>
            <p:spPr bwMode="auto">
              <a:xfrm flipV="1">
                <a:off x="6157913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Rectangle 263"/>
              <p:cNvSpPr>
                <a:spLocks noChangeArrowheads="1"/>
              </p:cNvSpPr>
              <p:nvPr/>
            </p:nvSpPr>
            <p:spPr bwMode="auto">
              <a:xfrm>
                <a:off x="6142038" y="3800475"/>
                <a:ext cx="34925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Line 264"/>
              <p:cNvSpPr>
                <a:spLocks noChangeShapeType="1"/>
              </p:cNvSpPr>
              <p:nvPr/>
            </p:nvSpPr>
            <p:spPr bwMode="auto">
              <a:xfrm flipV="1">
                <a:off x="6294438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Rectangle 266"/>
              <p:cNvSpPr>
                <a:spLocks noChangeArrowheads="1"/>
              </p:cNvSpPr>
              <p:nvPr/>
            </p:nvSpPr>
            <p:spPr bwMode="auto">
              <a:xfrm>
                <a:off x="6276975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Rectangle 269"/>
              <p:cNvSpPr>
                <a:spLocks noChangeArrowheads="1"/>
              </p:cNvSpPr>
              <p:nvPr/>
            </p:nvSpPr>
            <p:spPr bwMode="auto">
              <a:xfrm>
                <a:off x="6413500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Line 270"/>
              <p:cNvSpPr>
                <a:spLocks noChangeShapeType="1"/>
              </p:cNvSpPr>
              <p:nvPr/>
            </p:nvSpPr>
            <p:spPr bwMode="auto">
              <a:xfrm>
                <a:off x="5614988" y="3795713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Rectangle 272"/>
              <p:cNvSpPr>
                <a:spLocks noChangeArrowheads="1"/>
              </p:cNvSpPr>
              <p:nvPr/>
            </p:nvSpPr>
            <p:spPr bwMode="auto">
              <a:xfrm>
                <a:off x="5589588" y="378142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Line 273"/>
              <p:cNvSpPr>
                <a:spLocks noChangeShapeType="1"/>
              </p:cNvSpPr>
              <p:nvPr/>
            </p:nvSpPr>
            <p:spPr bwMode="auto">
              <a:xfrm>
                <a:off x="5614988" y="3724275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Rectangle 275"/>
              <p:cNvSpPr>
                <a:spLocks noChangeArrowheads="1"/>
              </p:cNvSpPr>
              <p:nvPr/>
            </p:nvSpPr>
            <p:spPr bwMode="auto">
              <a:xfrm>
                <a:off x="5589588" y="370998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Line 276"/>
              <p:cNvSpPr>
                <a:spLocks noChangeShapeType="1"/>
              </p:cNvSpPr>
              <p:nvPr/>
            </p:nvSpPr>
            <p:spPr bwMode="auto">
              <a:xfrm>
                <a:off x="5614988" y="3652838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Rectangle 278"/>
              <p:cNvSpPr>
                <a:spLocks noChangeArrowheads="1"/>
              </p:cNvSpPr>
              <p:nvPr/>
            </p:nvSpPr>
            <p:spPr bwMode="auto">
              <a:xfrm>
                <a:off x="5572125" y="36385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Line 279"/>
              <p:cNvSpPr>
                <a:spLocks noChangeShapeType="1"/>
              </p:cNvSpPr>
              <p:nvPr/>
            </p:nvSpPr>
            <p:spPr bwMode="auto">
              <a:xfrm>
                <a:off x="5614988" y="3582988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281"/>
              <p:cNvSpPr>
                <a:spLocks noChangeArrowheads="1"/>
              </p:cNvSpPr>
              <p:nvPr/>
            </p:nvSpPr>
            <p:spPr bwMode="auto">
              <a:xfrm>
                <a:off x="5572125" y="35687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Line 282"/>
              <p:cNvSpPr>
                <a:spLocks noChangeShapeType="1"/>
              </p:cNvSpPr>
              <p:nvPr/>
            </p:nvSpPr>
            <p:spPr bwMode="auto">
              <a:xfrm>
                <a:off x="5614988" y="3511550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284"/>
              <p:cNvSpPr>
                <a:spLocks noChangeArrowheads="1"/>
              </p:cNvSpPr>
              <p:nvPr/>
            </p:nvSpPr>
            <p:spPr bwMode="auto">
              <a:xfrm>
                <a:off x="5572125" y="34972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Line 285"/>
              <p:cNvSpPr>
                <a:spLocks noChangeShapeType="1"/>
              </p:cNvSpPr>
              <p:nvPr/>
            </p:nvSpPr>
            <p:spPr bwMode="auto">
              <a:xfrm>
                <a:off x="5614988" y="3441700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Rectangle 287"/>
              <p:cNvSpPr>
                <a:spLocks noChangeArrowheads="1"/>
              </p:cNvSpPr>
              <p:nvPr/>
            </p:nvSpPr>
            <p:spPr bwMode="auto">
              <a:xfrm>
                <a:off x="5572125" y="3427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Rectangle 290"/>
              <p:cNvSpPr>
                <a:spLocks noChangeArrowheads="1"/>
              </p:cNvSpPr>
              <p:nvPr/>
            </p:nvSpPr>
            <p:spPr bwMode="auto">
              <a:xfrm>
                <a:off x="5572125" y="33575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Line 293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Freeform 295"/>
              <p:cNvSpPr>
                <a:spLocks/>
              </p:cNvSpPr>
              <p:nvPr/>
            </p:nvSpPr>
            <p:spPr bwMode="auto">
              <a:xfrm>
                <a:off x="5721350" y="3071813"/>
                <a:ext cx="708025" cy="698500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2147483647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grp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Rectangle 243"/>
              <p:cNvSpPr>
                <a:spLocks noChangeArrowheads="1"/>
              </p:cNvSpPr>
              <p:nvPr/>
            </p:nvSpPr>
            <p:spPr bwMode="auto">
              <a:xfrm>
                <a:off x="6475413" y="4014788"/>
                <a:ext cx="882650" cy="423862"/>
              </a:xfrm>
              <a:prstGeom prst="rect">
                <a:avLst/>
              </a:prstGeom>
              <a:grp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Line 246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Line 247"/>
              <p:cNvSpPr>
                <a:spLocks noChangeShapeType="1"/>
              </p:cNvSpPr>
              <p:nvPr/>
            </p:nvSpPr>
            <p:spPr bwMode="auto">
              <a:xfrm>
                <a:off x="6475413" y="4438650"/>
                <a:ext cx="8826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Line 248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Line 249"/>
              <p:cNvSpPr>
                <a:spLocks noChangeShapeType="1"/>
              </p:cNvSpPr>
              <p:nvPr/>
            </p:nvSpPr>
            <p:spPr bwMode="auto">
              <a:xfrm flipV="1">
                <a:off x="6475413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Line 250"/>
              <p:cNvSpPr>
                <a:spLocks noChangeShapeType="1"/>
              </p:cNvSpPr>
              <p:nvPr/>
            </p:nvSpPr>
            <p:spPr bwMode="auto">
              <a:xfrm>
                <a:off x="6475413" y="4014788"/>
                <a:ext cx="0" cy="47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251"/>
              <p:cNvSpPr>
                <a:spLocks noChangeArrowheads="1"/>
              </p:cNvSpPr>
              <p:nvPr/>
            </p:nvSpPr>
            <p:spPr bwMode="auto">
              <a:xfrm>
                <a:off x="6469063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Line 252"/>
              <p:cNvSpPr>
                <a:spLocks noChangeShapeType="1"/>
              </p:cNvSpPr>
              <p:nvPr/>
            </p:nvSpPr>
            <p:spPr bwMode="auto">
              <a:xfrm flipV="1">
                <a:off x="6623050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Rectangle 254"/>
              <p:cNvSpPr>
                <a:spLocks noChangeArrowheads="1"/>
              </p:cNvSpPr>
              <p:nvPr/>
            </p:nvSpPr>
            <p:spPr bwMode="auto">
              <a:xfrm>
                <a:off x="6615113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Line 255"/>
              <p:cNvSpPr>
                <a:spLocks noChangeShapeType="1"/>
              </p:cNvSpPr>
              <p:nvPr/>
            </p:nvSpPr>
            <p:spPr bwMode="auto">
              <a:xfrm flipV="1">
                <a:off x="6769100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257"/>
              <p:cNvSpPr>
                <a:spLocks noChangeArrowheads="1"/>
              </p:cNvSpPr>
              <p:nvPr/>
            </p:nvSpPr>
            <p:spPr bwMode="auto">
              <a:xfrm>
                <a:off x="6751638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Line 258"/>
              <p:cNvSpPr>
                <a:spLocks noChangeShapeType="1"/>
              </p:cNvSpPr>
              <p:nvPr/>
            </p:nvSpPr>
            <p:spPr bwMode="auto">
              <a:xfrm flipV="1">
                <a:off x="6916738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Rectangle 260"/>
              <p:cNvSpPr>
                <a:spLocks noChangeArrowheads="1"/>
              </p:cNvSpPr>
              <p:nvPr/>
            </p:nvSpPr>
            <p:spPr bwMode="auto">
              <a:xfrm>
                <a:off x="6899275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Line 261"/>
              <p:cNvSpPr>
                <a:spLocks noChangeShapeType="1"/>
              </p:cNvSpPr>
              <p:nvPr/>
            </p:nvSpPr>
            <p:spPr bwMode="auto">
              <a:xfrm flipV="1">
                <a:off x="7064375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263"/>
              <p:cNvSpPr>
                <a:spLocks noChangeArrowheads="1"/>
              </p:cNvSpPr>
              <p:nvPr/>
            </p:nvSpPr>
            <p:spPr bwMode="auto">
              <a:xfrm>
                <a:off x="7045325" y="4443413"/>
                <a:ext cx="39688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Line 264"/>
              <p:cNvSpPr>
                <a:spLocks noChangeShapeType="1"/>
              </p:cNvSpPr>
              <p:nvPr/>
            </p:nvSpPr>
            <p:spPr bwMode="auto">
              <a:xfrm flipV="1">
                <a:off x="7210425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Rectangle 266"/>
              <p:cNvSpPr>
                <a:spLocks noChangeArrowheads="1"/>
              </p:cNvSpPr>
              <p:nvPr/>
            </p:nvSpPr>
            <p:spPr bwMode="auto">
              <a:xfrm>
                <a:off x="7192963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Rectangle 269"/>
              <p:cNvSpPr>
                <a:spLocks noChangeArrowheads="1"/>
              </p:cNvSpPr>
              <p:nvPr/>
            </p:nvSpPr>
            <p:spPr bwMode="auto">
              <a:xfrm>
                <a:off x="7340600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Line 270"/>
              <p:cNvSpPr>
                <a:spLocks noChangeShapeType="1"/>
              </p:cNvSpPr>
              <p:nvPr/>
            </p:nvSpPr>
            <p:spPr bwMode="auto">
              <a:xfrm>
                <a:off x="6475413" y="4438650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Rectangle 272"/>
              <p:cNvSpPr>
                <a:spLocks noChangeArrowheads="1"/>
              </p:cNvSpPr>
              <p:nvPr/>
            </p:nvSpPr>
            <p:spPr bwMode="auto">
              <a:xfrm>
                <a:off x="6446838" y="44243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Line 273"/>
              <p:cNvSpPr>
                <a:spLocks noChangeShapeType="1"/>
              </p:cNvSpPr>
              <p:nvPr/>
            </p:nvSpPr>
            <p:spPr bwMode="auto">
              <a:xfrm>
                <a:off x="6475413" y="4367213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Rectangle 275"/>
              <p:cNvSpPr>
                <a:spLocks noChangeArrowheads="1"/>
              </p:cNvSpPr>
              <p:nvPr/>
            </p:nvSpPr>
            <p:spPr bwMode="auto">
              <a:xfrm>
                <a:off x="6446838" y="435292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Line 276"/>
              <p:cNvSpPr>
                <a:spLocks noChangeShapeType="1"/>
              </p:cNvSpPr>
              <p:nvPr/>
            </p:nvSpPr>
            <p:spPr bwMode="auto">
              <a:xfrm>
                <a:off x="6475413" y="4295775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Rectangle 278"/>
              <p:cNvSpPr>
                <a:spLocks noChangeArrowheads="1"/>
              </p:cNvSpPr>
              <p:nvPr/>
            </p:nvSpPr>
            <p:spPr bwMode="auto">
              <a:xfrm>
                <a:off x="6429375" y="428148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Line 279"/>
              <p:cNvSpPr>
                <a:spLocks noChangeShapeType="1"/>
              </p:cNvSpPr>
              <p:nvPr/>
            </p:nvSpPr>
            <p:spPr bwMode="auto">
              <a:xfrm>
                <a:off x="6475413" y="4225925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Rectangle 281"/>
              <p:cNvSpPr>
                <a:spLocks noChangeArrowheads="1"/>
              </p:cNvSpPr>
              <p:nvPr/>
            </p:nvSpPr>
            <p:spPr bwMode="auto">
              <a:xfrm>
                <a:off x="6429375" y="42116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Line 282"/>
              <p:cNvSpPr>
                <a:spLocks noChangeShapeType="1"/>
              </p:cNvSpPr>
              <p:nvPr/>
            </p:nvSpPr>
            <p:spPr bwMode="auto">
              <a:xfrm>
                <a:off x="6475413" y="4154488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Rectangle 284"/>
              <p:cNvSpPr>
                <a:spLocks noChangeArrowheads="1"/>
              </p:cNvSpPr>
              <p:nvPr/>
            </p:nvSpPr>
            <p:spPr bwMode="auto">
              <a:xfrm>
                <a:off x="6429375" y="41402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Line 285"/>
              <p:cNvSpPr>
                <a:spLocks noChangeShapeType="1"/>
              </p:cNvSpPr>
              <p:nvPr/>
            </p:nvSpPr>
            <p:spPr bwMode="auto">
              <a:xfrm>
                <a:off x="6475413" y="4084638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Rectangle 287"/>
              <p:cNvSpPr>
                <a:spLocks noChangeArrowheads="1"/>
              </p:cNvSpPr>
              <p:nvPr/>
            </p:nvSpPr>
            <p:spPr bwMode="auto">
              <a:xfrm>
                <a:off x="6429375" y="40703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Rectangle 290"/>
              <p:cNvSpPr>
                <a:spLocks noChangeArrowheads="1"/>
              </p:cNvSpPr>
              <p:nvPr/>
            </p:nvSpPr>
            <p:spPr bwMode="auto">
              <a:xfrm>
                <a:off x="6429375" y="40005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Line 293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Freeform 295"/>
              <p:cNvSpPr>
                <a:spLocks/>
              </p:cNvSpPr>
              <p:nvPr/>
            </p:nvSpPr>
            <p:spPr bwMode="auto">
              <a:xfrm>
                <a:off x="6591300" y="4357688"/>
                <a:ext cx="766763" cy="55562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4657823 h 1312"/>
                  <a:gd name="T4" fmla="*/ 2147483647 w 1726"/>
                  <a:gd name="T5" fmla="*/ 28481708 h 1312"/>
                  <a:gd name="T6" fmla="*/ 2147483647 w 1726"/>
                  <a:gd name="T7" fmla="*/ 36457139 h 1312"/>
                  <a:gd name="T8" fmla="*/ 2147483647 w 1726"/>
                  <a:gd name="T9" fmla="*/ 37368237 h 1312"/>
                  <a:gd name="T10" fmla="*/ 2147483647 w 1726"/>
                  <a:gd name="T11" fmla="*/ 32886392 h 1312"/>
                  <a:gd name="T12" fmla="*/ 2147483647 w 1726"/>
                  <a:gd name="T13" fmla="*/ 28481708 h 1312"/>
                  <a:gd name="T14" fmla="*/ 2147483647 w 1726"/>
                  <a:gd name="T15" fmla="*/ 28861918 h 1312"/>
                  <a:gd name="T16" fmla="*/ 2147483647 w 1726"/>
                  <a:gd name="T17" fmla="*/ 37823743 h 1312"/>
                  <a:gd name="T18" fmla="*/ 2147483647 w 1726"/>
                  <a:gd name="T19" fmla="*/ 52026023 h 1312"/>
                  <a:gd name="T20" fmla="*/ 2147483647 w 1726"/>
                  <a:gd name="T21" fmla="*/ 64937068 h 1312"/>
                  <a:gd name="T22" fmla="*/ 2147483647 w 1726"/>
                  <a:gd name="T23" fmla="*/ 74734652 h 1312"/>
                  <a:gd name="T24" fmla="*/ 2147483647 w 1726"/>
                  <a:gd name="T25" fmla="*/ 81874324 h 1312"/>
                  <a:gd name="T26" fmla="*/ 2147483647 w 1726"/>
                  <a:gd name="T27" fmla="*/ 86280830 h 1312"/>
                  <a:gd name="T28" fmla="*/ 2147483647 w 1726"/>
                  <a:gd name="T29" fmla="*/ 89849776 h 1312"/>
                  <a:gd name="T30" fmla="*/ 2147483647 w 1726"/>
                  <a:gd name="T31" fmla="*/ 92052097 h 1312"/>
                  <a:gd name="T32" fmla="*/ 2147483647 w 1726"/>
                  <a:gd name="T33" fmla="*/ 93418702 h 1312"/>
                  <a:gd name="T34" fmla="*/ 2147483647 w 1726"/>
                  <a:gd name="T35" fmla="*/ 94331579 h 1312"/>
                  <a:gd name="T36" fmla="*/ 2147483647 w 1726"/>
                  <a:gd name="T37" fmla="*/ 94710010 h 1312"/>
                  <a:gd name="T38" fmla="*/ 2147483647 w 1726"/>
                  <a:gd name="T39" fmla="*/ 95165516 h 1312"/>
                  <a:gd name="T40" fmla="*/ 2147483647 w 1726"/>
                  <a:gd name="T41" fmla="*/ 95621108 h 1312"/>
                  <a:gd name="T42" fmla="*/ 2147483647 w 1726"/>
                  <a:gd name="T43" fmla="*/ 95621108 h 1312"/>
                  <a:gd name="T44" fmla="*/ 2147483647 w 1726"/>
                  <a:gd name="T45" fmla="*/ 96533984 h 1312"/>
                  <a:gd name="T46" fmla="*/ 2147483647 w 1726"/>
                  <a:gd name="T47" fmla="*/ 96989491 h 1312"/>
                  <a:gd name="T48" fmla="*/ 2147483647 w 1726"/>
                  <a:gd name="T49" fmla="*/ 97825207 h 1312"/>
                  <a:gd name="T50" fmla="*/ 2147483647 w 1726"/>
                  <a:gd name="T51" fmla="*/ 98736305 h 1312"/>
                  <a:gd name="T52" fmla="*/ 2147483647 w 1726"/>
                  <a:gd name="T53" fmla="*/ 99647403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grp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49" name="Group 534"/>
              <p:cNvGrpSpPr>
                <a:grpSpLocks/>
              </p:cNvGrpSpPr>
              <p:nvPr/>
            </p:nvGrpSpPr>
            <p:grpSpPr bwMode="auto">
              <a:xfrm>
                <a:off x="7429500" y="4714875"/>
                <a:ext cx="857250" cy="500063"/>
                <a:chOff x="2737" y="1902"/>
                <a:chExt cx="2092" cy="1646"/>
              </a:xfrm>
              <a:grpFill/>
            </p:grpSpPr>
            <p:sp>
              <p:nvSpPr>
                <p:cNvPr id="318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grp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9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0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1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2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3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5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6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7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8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9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0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1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2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3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4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5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6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7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9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0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1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2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3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4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5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6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7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0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grp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50" name="Group 534"/>
              <p:cNvGrpSpPr>
                <a:grpSpLocks/>
              </p:cNvGrpSpPr>
              <p:nvPr/>
            </p:nvGrpSpPr>
            <p:grpSpPr bwMode="auto">
              <a:xfrm>
                <a:off x="6429375" y="3357563"/>
                <a:ext cx="857250" cy="500062"/>
                <a:chOff x="2737" y="1902"/>
                <a:chExt cx="2092" cy="1646"/>
              </a:xfrm>
              <a:grpFill/>
            </p:grpSpPr>
            <p:sp>
              <p:nvSpPr>
                <p:cNvPr id="285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grp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8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9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0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1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2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3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4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5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6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7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8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9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0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1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2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3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4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5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6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7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8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9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0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1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2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3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4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5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6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7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grp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51" name="Group 534"/>
              <p:cNvGrpSpPr>
                <a:grpSpLocks/>
              </p:cNvGrpSpPr>
              <p:nvPr/>
            </p:nvGrpSpPr>
            <p:grpSpPr bwMode="auto">
              <a:xfrm>
                <a:off x="6500813" y="2571750"/>
                <a:ext cx="785812" cy="500063"/>
                <a:chOff x="2737" y="1902"/>
                <a:chExt cx="2092" cy="1646"/>
              </a:xfrm>
              <a:grpFill/>
            </p:grpSpPr>
            <p:sp>
              <p:nvSpPr>
                <p:cNvPr id="252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grp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3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4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5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7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8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9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0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1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Rectangle 267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grp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52" name="Rectangle 243"/>
              <p:cNvSpPr>
                <a:spLocks noChangeArrowheads="1"/>
              </p:cNvSpPr>
              <p:nvPr/>
            </p:nvSpPr>
            <p:spPr bwMode="auto">
              <a:xfrm>
                <a:off x="7472363" y="4014788"/>
                <a:ext cx="814387" cy="423862"/>
              </a:xfrm>
              <a:prstGeom prst="rect">
                <a:avLst/>
              </a:prstGeom>
              <a:grp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Line 246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Line 247"/>
              <p:cNvSpPr>
                <a:spLocks noChangeShapeType="1"/>
              </p:cNvSpPr>
              <p:nvPr/>
            </p:nvSpPr>
            <p:spPr bwMode="auto">
              <a:xfrm>
                <a:off x="7472363" y="4438650"/>
                <a:ext cx="81438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Line 248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Line 249"/>
              <p:cNvSpPr>
                <a:spLocks noChangeShapeType="1"/>
              </p:cNvSpPr>
              <p:nvPr/>
            </p:nvSpPr>
            <p:spPr bwMode="auto">
              <a:xfrm flipV="1">
                <a:off x="7472363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Line 250"/>
              <p:cNvSpPr>
                <a:spLocks noChangeShapeType="1"/>
              </p:cNvSpPr>
              <p:nvPr/>
            </p:nvSpPr>
            <p:spPr bwMode="auto">
              <a:xfrm>
                <a:off x="7472363" y="4014788"/>
                <a:ext cx="0" cy="47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Rectangle 251"/>
              <p:cNvSpPr>
                <a:spLocks noChangeArrowheads="1"/>
              </p:cNvSpPr>
              <p:nvPr/>
            </p:nvSpPr>
            <p:spPr bwMode="auto">
              <a:xfrm>
                <a:off x="7466013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Line 252"/>
              <p:cNvSpPr>
                <a:spLocks noChangeShapeType="1"/>
              </p:cNvSpPr>
              <p:nvPr/>
            </p:nvSpPr>
            <p:spPr bwMode="auto">
              <a:xfrm flipV="1">
                <a:off x="7608888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Rectangle 254"/>
              <p:cNvSpPr>
                <a:spLocks noChangeArrowheads="1"/>
              </p:cNvSpPr>
              <p:nvPr/>
            </p:nvSpPr>
            <p:spPr bwMode="auto">
              <a:xfrm>
                <a:off x="7600950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Line 255"/>
              <p:cNvSpPr>
                <a:spLocks noChangeShapeType="1"/>
              </p:cNvSpPr>
              <p:nvPr/>
            </p:nvSpPr>
            <p:spPr bwMode="auto">
              <a:xfrm flipV="1">
                <a:off x="7743825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257"/>
              <p:cNvSpPr>
                <a:spLocks noChangeArrowheads="1"/>
              </p:cNvSpPr>
              <p:nvPr/>
            </p:nvSpPr>
            <p:spPr bwMode="auto">
              <a:xfrm>
                <a:off x="7727950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Line 258"/>
              <p:cNvSpPr>
                <a:spLocks noChangeShapeType="1"/>
              </p:cNvSpPr>
              <p:nvPr/>
            </p:nvSpPr>
            <p:spPr bwMode="auto">
              <a:xfrm flipV="1">
                <a:off x="7880350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Rectangle 260"/>
              <p:cNvSpPr>
                <a:spLocks noChangeArrowheads="1"/>
              </p:cNvSpPr>
              <p:nvPr/>
            </p:nvSpPr>
            <p:spPr bwMode="auto">
              <a:xfrm>
                <a:off x="7862888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Line 261"/>
              <p:cNvSpPr>
                <a:spLocks noChangeShapeType="1"/>
              </p:cNvSpPr>
              <p:nvPr/>
            </p:nvSpPr>
            <p:spPr bwMode="auto">
              <a:xfrm flipV="1">
                <a:off x="8015288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Rectangle 263"/>
              <p:cNvSpPr>
                <a:spLocks noChangeArrowheads="1"/>
              </p:cNvSpPr>
              <p:nvPr/>
            </p:nvSpPr>
            <p:spPr bwMode="auto">
              <a:xfrm>
                <a:off x="7999413" y="4443413"/>
                <a:ext cx="34925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Line 264"/>
              <p:cNvSpPr>
                <a:spLocks noChangeShapeType="1"/>
              </p:cNvSpPr>
              <p:nvPr/>
            </p:nvSpPr>
            <p:spPr bwMode="auto">
              <a:xfrm flipV="1">
                <a:off x="8151813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Rectangle 266"/>
              <p:cNvSpPr>
                <a:spLocks noChangeArrowheads="1"/>
              </p:cNvSpPr>
              <p:nvPr/>
            </p:nvSpPr>
            <p:spPr bwMode="auto">
              <a:xfrm>
                <a:off x="8134350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Rectangle 269"/>
              <p:cNvSpPr>
                <a:spLocks noChangeArrowheads="1"/>
              </p:cNvSpPr>
              <p:nvPr/>
            </p:nvSpPr>
            <p:spPr bwMode="auto">
              <a:xfrm>
                <a:off x="8270875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Line 270"/>
              <p:cNvSpPr>
                <a:spLocks noChangeShapeType="1"/>
              </p:cNvSpPr>
              <p:nvPr/>
            </p:nvSpPr>
            <p:spPr bwMode="auto">
              <a:xfrm>
                <a:off x="7472363" y="4438650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Rectangle 272"/>
              <p:cNvSpPr>
                <a:spLocks noChangeArrowheads="1"/>
              </p:cNvSpPr>
              <p:nvPr/>
            </p:nvSpPr>
            <p:spPr bwMode="auto">
              <a:xfrm>
                <a:off x="7446963" y="44243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Line 273"/>
              <p:cNvSpPr>
                <a:spLocks noChangeShapeType="1"/>
              </p:cNvSpPr>
              <p:nvPr/>
            </p:nvSpPr>
            <p:spPr bwMode="auto">
              <a:xfrm>
                <a:off x="7472363" y="4367213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Rectangle 275"/>
              <p:cNvSpPr>
                <a:spLocks noChangeArrowheads="1"/>
              </p:cNvSpPr>
              <p:nvPr/>
            </p:nvSpPr>
            <p:spPr bwMode="auto">
              <a:xfrm>
                <a:off x="7446963" y="435292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Line 276"/>
              <p:cNvSpPr>
                <a:spLocks noChangeShapeType="1"/>
              </p:cNvSpPr>
              <p:nvPr/>
            </p:nvSpPr>
            <p:spPr bwMode="auto">
              <a:xfrm>
                <a:off x="7472363" y="4295775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Rectangle 278"/>
              <p:cNvSpPr>
                <a:spLocks noChangeArrowheads="1"/>
              </p:cNvSpPr>
              <p:nvPr/>
            </p:nvSpPr>
            <p:spPr bwMode="auto">
              <a:xfrm>
                <a:off x="7429500" y="428148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Line 279"/>
              <p:cNvSpPr>
                <a:spLocks noChangeShapeType="1"/>
              </p:cNvSpPr>
              <p:nvPr/>
            </p:nvSpPr>
            <p:spPr bwMode="auto">
              <a:xfrm>
                <a:off x="7472363" y="4225925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Rectangle 281"/>
              <p:cNvSpPr>
                <a:spLocks noChangeArrowheads="1"/>
              </p:cNvSpPr>
              <p:nvPr/>
            </p:nvSpPr>
            <p:spPr bwMode="auto">
              <a:xfrm>
                <a:off x="7429500" y="42116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Line 282"/>
              <p:cNvSpPr>
                <a:spLocks noChangeShapeType="1"/>
              </p:cNvSpPr>
              <p:nvPr/>
            </p:nvSpPr>
            <p:spPr bwMode="auto">
              <a:xfrm>
                <a:off x="7472363" y="4154488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Rectangle 284"/>
              <p:cNvSpPr>
                <a:spLocks noChangeArrowheads="1"/>
              </p:cNvSpPr>
              <p:nvPr/>
            </p:nvSpPr>
            <p:spPr bwMode="auto">
              <a:xfrm>
                <a:off x="7429500" y="41402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Line 285"/>
              <p:cNvSpPr>
                <a:spLocks noChangeShapeType="1"/>
              </p:cNvSpPr>
              <p:nvPr/>
            </p:nvSpPr>
            <p:spPr bwMode="auto">
              <a:xfrm>
                <a:off x="7472363" y="4084638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Rectangle 287"/>
              <p:cNvSpPr>
                <a:spLocks noChangeArrowheads="1"/>
              </p:cNvSpPr>
              <p:nvPr/>
            </p:nvSpPr>
            <p:spPr bwMode="auto">
              <a:xfrm>
                <a:off x="7429500" y="40703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Rectangle 290"/>
              <p:cNvSpPr>
                <a:spLocks noChangeArrowheads="1"/>
              </p:cNvSpPr>
              <p:nvPr/>
            </p:nvSpPr>
            <p:spPr bwMode="auto">
              <a:xfrm>
                <a:off x="7429500" y="40005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Line 293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295"/>
              <p:cNvSpPr>
                <a:spLocks/>
              </p:cNvSpPr>
              <p:nvPr/>
            </p:nvSpPr>
            <p:spPr bwMode="auto">
              <a:xfrm>
                <a:off x="7578725" y="4286250"/>
                <a:ext cx="708025" cy="127000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75050414 h 1312"/>
                  <a:gd name="T4" fmla="*/ 2147483647 w 1726"/>
                  <a:gd name="T5" fmla="*/ 340131138 h 1312"/>
                  <a:gd name="T6" fmla="*/ 2147483647 w 1726"/>
                  <a:gd name="T7" fmla="*/ 435358355 h 1312"/>
                  <a:gd name="T8" fmla="*/ 2147483647 w 1726"/>
                  <a:gd name="T9" fmla="*/ 446246278 h 1312"/>
                  <a:gd name="T10" fmla="*/ 2147483647 w 1726"/>
                  <a:gd name="T11" fmla="*/ 392734286 h 1312"/>
                  <a:gd name="T12" fmla="*/ 2147483647 w 1726"/>
                  <a:gd name="T13" fmla="*/ 340131138 h 1312"/>
                  <a:gd name="T14" fmla="*/ 2147483647 w 1726"/>
                  <a:gd name="T15" fmla="*/ 344666159 h 1312"/>
                  <a:gd name="T16" fmla="*/ 2147483647 w 1726"/>
                  <a:gd name="T17" fmla="*/ 451690239 h 1312"/>
                  <a:gd name="T18" fmla="*/ 2147483647 w 1726"/>
                  <a:gd name="T19" fmla="*/ 621296740 h 1312"/>
                  <a:gd name="T20" fmla="*/ 2147483647 w 1726"/>
                  <a:gd name="T21" fmla="*/ 775489396 h 1312"/>
                  <a:gd name="T22" fmla="*/ 2147483647 w 1726"/>
                  <a:gd name="T23" fmla="*/ 892492555 h 1312"/>
                  <a:gd name="T24" fmla="*/ 2147483647 w 1726"/>
                  <a:gd name="T25" fmla="*/ 977749792 h 1312"/>
                  <a:gd name="T26" fmla="*/ 2147483647 w 1726"/>
                  <a:gd name="T27" fmla="*/ 1030353327 h 1312"/>
                  <a:gd name="T28" fmla="*/ 2147483647 w 1726"/>
                  <a:gd name="T29" fmla="*/ 1072986592 h 1312"/>
                  <a:gd name="T30" fmla="*/ 2147483647 w 1726"/>
                  <a:gd name="T31" fmla="*/ 1099288746 h 1312"/>
                  <a:gd name="T32" fmla="*/ 2147483647 w 1726"/>
                  <a:gd name="T33" fmla="*/ 1115620631 h 1312"/>
                  <a:gd name="T34" fmla="*/ 2147483647 w 1726"/>
                  <a:gd name="T35" fmla="*/ 1126498486 h 1312"/>
                  <a:gd name="T36" fmla="*/ 2147483647 w 1726"/>
                  <a:gd name="T37" fmla="*/ 1131034088 h 1312"/>
                  <a:gd name="T38" fmla="*/ 2147483647 w 1726"/>
                  <a:gd name="T39" fmla="*/ 1136478050 h 1312"/>
                  <a:gd name="T40" fmla="*/ 2147483647 w 1726"/>
                  <a:gd name="T41" fmla="*/ 1141922011 h 1312"/>
                  <a:gd name="T42" fmla="*/ 2147483647 w 1726"/>
                  <a:gd name="T43" fmla="*/ 1141922011 h 1312"/>
                  <a:gd name="T44" fmla="*/ 2147483647 w 1726"/>
                  <a:gd name="T45" fmla="*/ 1152800641 h 1312"/>
                  <a:gd name="T46" fmla="*/ 2147483647 w 1726"/>
                  <a:gd name="T47" fmla="*/ 1158244602 h 1312"/>
                  <a:gd name="T48" fmla="*/ 2147483647 w 1726"/>
                  <a:gd name="T49" fmla="*/ 1168223391 h 1312"/>
                  <a:gd name="T50" fmla="*/ 2147483647 w 1726"/>
                  <a:gd name="T51" fmla="*/ 1179102022 h 1312"/>
                  <a:gd name="T52" fmla="*/ 2147483647 w 1726"/>
                  <a:gd name="T53" fmla="*/ 1189989944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grp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Rectangle 243"/>
              <p:cNvSpPr>
                <a:spLocks noChangeArrowheads="1"/>
              </p:cNvSpPr>
              <p:nvPr/>
            </p:nvSpPr>
            <p:spPr bwMode="auto">
              <a:xfrm>
                <a:off x="7472363" y="3300413"/>
                <a:ext cx="814387" cy="423862"/>
              </a:xfrm>
              <a:prstGeom prst="rect">
                <a:avLst/>
              </a:prstGeom>
              <a:grp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Line 246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Line 247"/>
              <p:cNvSpPr>
                <a:spLocks noChangeShapeType="1"/>
              </p:cNvSpPr>
              <p:nvPr/>
            </p:nvSpPr>
            <p:spPr bwMode="auto">
              <a:xfrm>
                <a:off x="7472363" y="3724275"/>
                <a:ext cx="81438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Line 248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Line 249"/>
              <p:cNvSpPr>
                <a:spLocks noChangeShapeType="1"/>
              </p:cNvSpPr>
              <p:nvPr/>
            </p:nvSpPr>
            <p:spPr bwMode="auto">
              <a:xfrm flipV="1">
                <a:off x="7472363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Line 250"/>
              <p:cNvSpPr>
                <a:spLocks noChangeShapeType="1"/>
              </p:cNvSpPr>
              <p:nvPr/>
            </p:nvSpPr>
            <p:spPr bwMode="auto">
              <a:xfrm>
                <a:off x="7472363" y="3300413"/>
                <a:ext cx="0" cy="47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Rectangle 251"/>
              <p:cNvSpPr>
                <a:spLocks noChangeArrowheads="1"/>
              </p:cNvSpPr>
              <p:nvPr/>
            </p:nvSpPr>
            <p:spPr bwMode="auto">
              <a:xfrm>
                <a:off x="7466013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Line 252"/>
              <p:cNvSpPr>
                <a:spLocks noChangeShapeType="1"/>
              </p:cNvSpPr>
              <p:nvPr/>
            </p:nvSpPr>
            <p:spPr bwMode="auto">
              <a:xfrm flipV="1">
                <a:off x="7608888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Rectangle 254"/>
              <p:cNvSpPr>
                <a:spLocks noChangeArrowheads="1"/>
              </p:cNvSpPr>
              <p:nvPr/>
            </p:nvSpPr>
            <p:spPr bwMode="auto">
              <a:xfrm>
                <a:off x="7600950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Line 255"/>
              <p:cNvSpPr>
                <a:spLocks noChangeShapeType="1"/>
              </p:cNvSpPr>
              <p:nvPr/>
            </p:nvSpPr>
            <p:spPr bwMode="auto">
              <a:xfrm flipV="1">
                <a:off x="7743825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Rectangle 257"/>
              <p:cNvSpPr>
                <a:spLocks noChangeArrowheads="1"/>
              </p:cNvSpPr>
              <p:nvPr/>
            </p:nvSpPr>
            <p:spPr bwMode="auto">
              <a:xfrm>
                <a:off x="7727950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Line 258"/>
              <p:cNvSpPr>
                <a:spLocks noChangeShapeType="1"/>
              </p:cNvSpPr>
              <p:nvPr/>
            </p:nvSpPr>
            <p:spPr bwMode="auto">
              <a:xfrm flipV="1">
                <a:off x="7880350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Rectangle 260"/>
              <p:cNvSpPr>
                <a:spLocks noChangeArrowheads="1"/>
              </p:cNvSpPr>
              <p:nvPr/>
            </p:nvSpPr>
            <p:spPr bwMode="auto">
              <a:xfrm>
                <a:off x="7862888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Line 261"/>
              <p:cNvSpPr>
                <a:spLocks noChangeShapeType="1"/>
              </p:cNvSpPr>
              <p:nvPr/>
            </p:nvSpPr>
            <p:spPr bwMode="auto">
              <a:xfrm flipV="1">
                <a:off x="8015288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Rectangle 263"/>
              <p:cNvSpPr>
                <a:spLocks noChangeArrowheads="1"/>
              </p:cNvSpPr>
              <p:nvPr/>
            </p:nvSpPr>
            <p:spPr bwMode="auto">
              <a:xfrm>
                <a:off x="7999413" y="3729038"/>
                <a:ext cx="34925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Line 264"/>
              <p:cNvSpPr>
                <a:spLocks noChangeShapeType="1"/>
              </p:cNvSpPr>
              <p:nvPr/>
            </p:nvSpPr>
            <p:spPr bwMode="auto">
              <a:xfrm flipV="1">
                <a:off x="8151813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Rectangle 266"/>
              <p:cNvSpPr>
                <a:spLocks noChangeArrowheads="1"/>
              </p:cNvSpPr>
              <p:nvPr/>
            </p:nvSpPr>
            <p:spPr bwMode="auto">
              <a:xfrm>
                <a:off x="8134350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Rectangle 269"/>
              <p:cNvSpPr>
                <a:spLocks noChangeArrowheads="1"/>
              </p:cNvSpPr>
              <p:nvPr/>
            </p:nvSpPr>
            <p:spPr bwMode="auto">
              <a:xfrm>
                <a:off x="8270875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Line 270"/>
              <p:cNvSpPr>
                <a:spLocks noChangeShapeType="1"/>
              </p:cNvSpPr>
              <p:nvPr/>
            </p:nvSpPr>
            <p:spPr bwMode="auto">
              <a:xfrm>
                <a:off x="7472363" y="3724275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272"/>
              <p:cNvSpPr>
                <a:spLocks noChangeArrowheads="1"/>
              </p:cNvSpPr>
              <p:nvPr/>
            </p:nvSpPr>
            <p:spPr bwMode="auto">
              <a:xfrm>
                <a:off x="7446963" y="370998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Line 273"/>
              <p:cNvSpPr>
                <a:spLocks noChangeShapeType="1"/>
              </p:cNvSpPr>
              <p:nvPr/>
            </p:nvSpPr>
            <p:spPr bwMode="auto">
              <a:xfrm>
                <a:off x="7472363" y="3652838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Rectangle 275"/>
              <p:cNvSpPr>
                <a:spLocks noChangeArrowheads="1"/>
              </p:cNvSpPr>
              <p:nvPr/>
            </p:nvSpPr>
            <p:spPr bwMode="auto">
              <a:xfrm>
                <a:off x="7446963" y="36385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Line 276"/>
              <p:cNvSpPr>
                <a:spLocks noChangeShapeType="1"/>
              </p:cNvSpPr>
              <p:nvPr/>
            </p:nvSpPr>
            <p:spPr bwMode="auto">
              <a:xfrm>
                <a:off x="7472363" y="3581400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Rectangle 278"/>
              <p:cNvSpPr>
                <a:spLocks noChangeArrowheads="1"/>
              </p:cNvSpPr>
              <p:nvPr/>
            </p:nvSpPr>
            <p:spPr bwMode="auto">
              <a:xfrm>
                <a:off x="7429500" y="35671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Line 279"/>
              <p:cNvSpPr>
                <a:spLocks noChangeShapeType="1"/>
              </p:cNvSpPr>
              <p:nvPr/>
            </p:nvSpPr>
            <p:spPr bwMode="auto">
              <a:xfrm>
                <a:off x="7472363" y="3511550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Rectangle 281"/>
              <p:cNvSpPr>
                <a:spLocks noChangeArrowheads="1"/>
              </p:cNvSpPr>
              <p:nvPr/>
            </p:nvSpPr>
            <p:spPr bwMode="auto">
              <a:xfrm>
                <a:off x="7429500" y="34972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Line 282"/>
              <p:cNvSpPr>
                <a:spLocks noChangeShapeType="1"/>
              </p:cNvSpPr>
              <p:nvPr/>
            </p:nvSpPr>
            <p:spPr bwMode="auto">
              <a:xfrm>
                <a:off x="7472363" y="3440113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Rectangle 284"/>
              <p:cNvSpPr>
                <a:spLocks noChangeArrowheads="1"/>
              </p:cNvSpPr>
              <p:nvPr/>
            </p:nvSpPr>
            <p:spPr bwMode="auto">
              <a:xfrm>
                <a:off x="7429500" y="342582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Line 285"/>
              <p:cNvSpPr>
                <a:spLocks noChangeShapeType="1"/>
              </p:cNvSpPr>
              <p:nvPr/>
            </p:nvSpPr>
            <p:spPr bwMode="auto">
              <a:xfrm>
                <a:off x="7472363" y="3370263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Rectangle 287"/>
              <p:cNvSpPr>
                <a:spLocks noChangeArrowheads="1"/>
              </p:cNvSpPr>
              <p:nvPr/>
            </p:nvSpPr>
            <p:spPr bwMode="auto">
              <a:xfrm>
                <a:off x="7429500" y="33559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Rectangle 290"/>
              <p:cNvSpPr>
                <a:spLocks noChangeArrowheads="1"/>
              </p:cNvSpPr>
              <p:nvPr/>
            </p:nvSpPr>
            <p:spPr bwMode="auto">
              <a:xfrm>
                <a:off x="7429500" y="328612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Line 293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295"/>
              <p:cNvSpPr>
                <a:spLocks/>
              </p:cNvSpPr>
              <p:nvPr/>
            </p:nvSpPr>
            <p:spPr bwMode="auto">
              <a:xfrm>
                <a:off x="7578725" y="3429000"/>
                <a:ext cx="708025" cy="269875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679762673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grp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8" name="Group 534"/>
              <p:cNvGrpSpPr>
                <a:grpSpLocks/>
              </p:cNvGrpSpPr>
              <p:nvPr/>
            </p:nvGrpSpPr>
            <p:grpSpPr bwMode="auto">
              <a:xfrm>
                <a:off x="7429500" y="2571750"/>
                <a:ext cx="857250" cy="500063"/>
                <a:chOff x="2737" y="1902"/>
                <a:chExt cx="2092" cy="1646"/>
              </a:xfrm>
              <a:grpFill/>
            </p:grpSpPr>
            <p:sp>
              <p:nvSpPr>
                <p:cNvPr id="219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grp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0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1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2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3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4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5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6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7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8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9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0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1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2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3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4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5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6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7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8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9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0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1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2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3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4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5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6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7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8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9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0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1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grp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39" name="Text Box 28"/>
            <p:cNvSpPr txBox="1">
              <a:spLocks noChangeArrowheads="1"/>
            </p:cNvSpPr>
            <p:nvPr/>
          </p:nvSpPr>
          <p:spPr bwMode="auto">
            <a:xfrm rot="5400000">
              <a:off x="7918451" y="3725862"/>
              <a:ext cx="1871662" cy="277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 b="1" dirty="0">
                  <a:solidFill>
                    <a:srgbClr val="000066"/>
                  </a:solidFill>
                </a:rPr>
                <a:t>Cross Spectral Density</a:t>
              </a:r>
            </a:p>
          </p:txBody>
        </p:sp>
      </p:grpSp>
      <p:sp>
        <p:nvSpPr>
          <p:cNvPr id="385" name="TextBox 357"/>
          <p:cNvSpPr txBox="1">
            <a:spLocks noChangeArrowheads="1"/>
          </p:cNvSpPr>
          <p:nvPr/>
        </p:nvSpPr>
        <p:spPr bwMode="auto">
          <a:xfrm>
            <a:off x="3791595" y="6505339"/>
            <a:ext cx="5028877" cy="4401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few LFP channels or EEG/MEG spatial modes</a:t>
            </a:r>
          </a:p>
        </p:txBody>
      </p:sp>
      <p:sp>
        <p:nvSpPr>
          <p:cNvPr id="386" name="AutoShape 15"/>
          <p:cNvSpPr>
            <a:spLocks noChangeArrowheads="1"/>
          </p:cNvSpPr>
          <p:nvPr/>
        </p:nvSpPr>
        <p:spPr bwMode="auto">
          <a:xfrm rot="1101702">
            <a:off x="3084924" y="6336574"/>
            <a:ext cx="792162" cy="287337"/>
          </a:xfrm>
          <a:prstGeom prst="rightArrow">
            <a:avLst>
              <a:gd name="adj1" fmla="val 50000"/>
              <a:gd name="adj2" fmla="val 68923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07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84"/>
    </mc:Choice>
    <mc:Fallback xmlns="">
      <p:transition spd="slow" advTm="8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395932" y="4281047"/>
            <a:ext cx="3455988" cy="9105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GB" sz="1600" dirty="0">
                <a:latin typeface="+mj-lt"/>
              </a:rPr>
              <a:t>Cross Spectral Density for channels </a:t>
            </a:r>
            <a:r>
              <a:rPr lang="en-GB" sz="1600" i="1" dirty="0" err="1">
                <a:latin typeface="+mj-lt"/>
              </a:rPr>
              <a:t>i,j</a:t>
            </a:r>
            <a:r>
              <a:rPr lang="en-GB" sz="1600" dirty="0">
                <a:latin typeface="+mj-lt"/>
              </a:rPr>
              <a:t> at frequencies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GB" sz="1600" dirty="0">
                <a:latin typeface="+mj-lt"/>
              </a:rPr>
              <a:t>               </a:t>
            </a: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14313" y="285750"/>
            <a:ext cx="87645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502291" y="1099612"/>
            <a:ext cx="7920038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solidFill>
                  <a:schemeClr val="bg1"/>
                </a:solidFill>
                <a:latin typeface="+mj-lt"/>
              </a:rPr>
              <a:t>Vector Auto-regression </a:t>
            </a:r>
            <a:r>
              <a:rPr lang="en-GB" sz="1600" i="1" dirty="0">
                <a:solidFill>
                  <a:schemeClr val="bg1"/>
                </a:solidFill>
                <a:latin typeface="+mj-lt"/>
              </a:rPr>
              <a:t>p</a:t>
            </a:r>
            <a:r>
              <a:rPr lang="en-GB" sz="1600" b="1" dirty="0">
                <a:solidFill>
                  <a:schemeClr val="bg1"/>
                </a:solidFill>
                <a:latin typeface="+mj-lt"/>
              </a:rPr>
              <a:t>-order model: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Linear prediction formulas that attempt to predict an output </a:t>
            </a:r>
            <a:r>
              <a:rPr lang="en-GB" sz="1600" i="1" dirty="0">
                <a:solidFill>
                  <a:schemeClr val="bg1"/>
                </a:solidFill>
                <a:latin typeface="+mj-lt"/>
              </a:rPr>
              <a:t>y[n]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of a system based on the previous outputs </a:t>
            </a: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2830513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281207"/>
              </p:ext>
            </p:extLst>
          </p:nvPr>
        </p:nvGraphicFramePr>
        <p:xfrm>
          <a:off x="4787900" y="2652713"/>
          <a:ext cx="4027182" cy="486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" name="Equation" r:id="rId5" imgW="2197100" imgH="254000" progId="Equation.3">
                  <p:embed/>
                </p:oleObj>
              </mc:Choice>
              <mc:Fallback>
                <p:oleObj name="Equation" r:id="rId5" imgW="2197100" imgH="254000" progId="Equation.3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652713"/>
                        <a:ext cx="4027182" cy="4862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0" y="2954338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686262"/>
              </p:ext>
            </p:extLst>
          </p:nvPr>
        </p:nvGraphicFramePr>
        <p:xfrm>
          <a:off x="4787900" y="4094328"/>
          <a:ext cx="2664050" cy="442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" name="Equation" r:id="rId7" imgW="1104900" imgH="241300" progId="Equation.3">
                  <p:embed/>
                </p:oleObj>
              </mc:Choice>
              <mc:Fallback>
                <p:oleObj name="Equation" r:id="rId7" imgW="1104900" imgH="241300" progId="Equation.3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094328"/>
                        <a:ext cx="2664050" cy="44274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0" y="2582863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331463"/>
              </p:ext>
            </p:extLst>
          </p:nvPr>
        </p:nvGraphicFramePr>
        <p:xfrm>
          <a:off x="4951674" y="5936206"/>
          <a:ext cx="3143634" cy="478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" name="Equation" r:id="rId9" imgW="1739900" imgH="266700" progId="Equation.3">
                  <p:embed/>
                </p:oleObj>
              </mc:Choice>
              <mc:Fallback>
                <p:oleObj name="Equation" r:id="rId9" imgW="1739900" imgH="2667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674" y="5936206"/>
                        <a:ext cx="3143634" cy="47824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0" y="487363"/>
            <a:ext cx="8489950" cy="9286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/>
              <a:t>From Time Series to Cross Spectral Densities </a:t>
            </a:r>
            <a:endParaRPr lang="en-GB" sz="2800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204074"/>
              </p:ext>
            </p:extLst>
          </p:nvPr>
        </p:nvGraphicFramePr>
        <p:xfrm>
          <a:off x="1295400" y="3640138"/>
          <a:ext cx="2362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" name="Equation" r:id="rId11" imgW="2362200" imgH="444500" progId="Equation.3">
                  <p:embed/>
                </p:oleObj>
              </mc:Choice>
              <mc:Fallback>
                <p:oleObj name="Equation" r:id="rId11" imgW="2362200" imgH="444500" progId="Equation.3">
                  <p:embed/>
                  <p:pic>
                    <p:nvPicPr>
                      <p:cNvPr id="1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640138"/>
                        <a:ext cx="2362200" cy="444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247728"/>
              </p:ext>
            </p:extLst>
          </p:nvPr>
        </p:nvGraphicFramePr>
        <p:xfrm>
          <a:off x="502291" y="4906606"/>
          <a:ext cx="646112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" name="Equation" r:id="rId13" imgW="533169" imgH="203112" progId="Equation.3">
                  <p:embed/>
                </p:oleObj>
              </mc:Choice>
              <mc:Fallback>
                <p:oleObj name="Equation" r:id="rId13" imgW="533169" imgH="203112" progId="Equation.3">
                  <p:embed/>
                  <p:pic>
                    <p:nvPicPr>
                      <p:cNvPr id="12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291" y="4906606"/>
                        <a:ext cx="646112" cy="246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282204"/>
              </p:ext>
            </p:extLst>
          </p:nvPr>
        </p:nvGraphicFramePr>
        <p:xfrm>
          <a:off x="413668" y="5160963"/>
          <a:ext cx="20701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" name="Equation" r:id="rId15" imgW="1371600" imgH="711200" progId="Equation.3">
                  <p:embed/>
                </p:oleObj>
              </mc:Choice>
              <mc:Fallback>
                <p:oleObj name="Equation" r:id="rId15" imgW="1371600" imgH="711200" progId="Equation.3">
                  <p:embed/>
                  <p:pic>
                    <p:nvPicPr>
                      <p:cNvPr id="13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668" y="5160963"/>
                        <a:ext cx="2070100" cy="1073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417842"/>
              </p:ext>
            </p:extLst>
          </p:nvPr>
        </p:nvGraphicFramePr>
        <p:xfrm>
          <a:off x="4787900" y="3289110"/>
          <a:ext cx="2256689" cy="443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" name="Equation" r:id="rId17" imgW="1308100" imgH="241300" progId="Equation.3">
                  <p:embed/>
                </p:oleObj>
              </mc:Choice>
              <mc:Fallback>
                <p:oleObj name="Equation" r:id="rId17" imgW="1308100" imgH="241300" progId="Equation.3">
                  <p:embed/>
                  <p:pic>
                    <p:nvPicPr>
                      <p:cNvPr id="1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3289110"/>
                        <a:ext cx="2256689" cy="44310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5" descr="eee2"/>
          <p:cNvPicPr>
            <a:picLocks noChangeAspect="1" noChangeArrowheads="1"/>
          </p:cNvPicPr>
          <p:nvPr/>
        </p:nvPicPr>
        <p:blipFill>
          <a:blip r:embed="rId19" cstate="print"/>
          <a:srcRect l="1138" r="56781" b="75688"/>
          <a:stretch>
            <a:fillRect/>
          </a:stretch>
        </p:blipFill>
        <p:spPr bwMode="auto">
          <a:xfrm>
            <a:off x="323850" y="2652713"/>
            <a:ext cx="40322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323850" y="3228975"/>
            <a:ext cx="3816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Resulting in </a:t>
            </a:r>
            <a:r>
              <a:rPr lang="en-GB" sz="1600" i="1" dirty="0">
                <a:solidFill>
                  <a:schemeClr val="bg1"/>
                </a:solidFill>
                <a:latin typeface="+mj-lt"/>
              </a:rPr>
              <a:t>a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matrices for </a:t>
            </a:r>
            <a:r>
              <a:rPr lang="en-GB" sz="1600" i="1" dirty="0">
                <a:solidFill>
                  <a:schemeClr val="bg1"/>
                </a:solidFill>
                <a:latin typeface="+mj-lt"/>
              </a:rPr>
              <a:t>c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Channels</a:t>
            </a: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561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56"/>
    </mc:Choice>
    <mc:Fallback xmlns="">
      <p:transition spd="slow" advTm="111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hite-nois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80244"/>
            <a:ext cx="2987824" cy="17777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  </a:t>
            </a:r>
          </a:p>
        </p:txBody>
      </p:sp>
      <p:sp>
        <p:nvSpPr>
          <p:cNvPr id="4" name="Cube 3"/>
          <p:cNvSpPr/>
          <p:nvPr/>
        </p:nvSpPr>
        <p:spPr>
          <a:xfrm>
            <a:off x="3398299" y="2711355"/>
            <a:ext cx="2347415" cy="190386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(Model) Brain region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81258" y="2438395"/>
            <a:ext cx="2662193" cy="2897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Neuronal innovations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198404" y="2374711"/>
            <a:ext cx="2768185" cy="3070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dirty="0">
                <a:solidFill>
                  <a:srgbClr val="000000"/>
                </a:solidFill>
              </a:rPr>
              <a:t>Predicted responses</a:t>
            </a:r>
          </a:p>
          <a:p>
            <a:pPr lvl="0" algn="ctr"/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466018" y="3990840"/>
          <a:ext cx="14224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Equation" r:id="rId4" imgW="558800" imgH="228600" progId="Equation.DSMT4">
                  <p:embed/>
                </p:oleObj>
              </mc:Choice>
              <mc:Fallback>
                <p:oleObj name="Equation" r:id="rId4" imgW="558800" imgH="2286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6018" y="3990840"/>
                        <a:ext cx="1422400" cy="62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17791" y="4152650"/>
          <a:ext cx="1357493" cy="542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Equation" r:id="rId6" imgW="571252" imgH="228501" progId="Equation.DSMT4">
                  <p:embed/>
                </p:oleObj>
              </mc:Choice>
              <mc:Fallback>
                <p:oleObj name="Equation" r:id="rId6" imgW="571252" imgH="228501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791" y="4152650"/>
                        <a:ext cx="1357493" cy="5429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300038" y="0"/>
            <a:ext cx="4972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 Brain Region as an Input - Output System</a:t>
            </a:r>
          </a:p>
        </p:txBody>
      </p:sp>
      <p:grpSp>
        <p:nvGrpSpPr>
          <p:cNvPr id="15" name="50 Grupo"/>
          <p:cNvGrpSpPr>
            <a:grpSpLocks/>
          </p:cNvGrpSpPr>
          <p:nvPr/>
        </p:nvGrpSpPr>
        <p:grpSpPr bwMode="auto">
          <a:xfrm>
            <a:off x="3324747" y="4528517"/>
            <a:ext cx="2489236" cy="1997923"/>
            <a:chOff x="7707634" y="932654"/>
            <a:chExt cx="1126207" cy="1120937"/>
          </a:xfrm>
          <a:solidFill>
            <a:schemeClr val="bg1"/>
          </a:solidFill>
        </p:grpSpPr>
        <p:sp>
          <p:nvSpPr>
            <p:cNvPr id="16" name="Rectangle 243"/>
            <p:cNvSpPr>
              <a:spLocks noChangeArrowheads="1"/>
            </p:cNvSpPr>
            <p:nvPr/>
          </p:nvSpPr>
          <p:spPr bwMode="auto">
            <a:xfrm>
              <a:off x="7979553" y="1386850"/>
              <a:ext cx="812800" cy="422275"/>
            </a:xfrm>
            <a:prstGeom prst="rect">
              <a:avLst/>
            </a:prstGeom>
            <a:grp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17" name="Line 246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247"/>
            <p:cNvSpPr>
              <a:spLocks noChangeShapeType="1"/>
            </p:cNvSpPr>
            <p:nvPr/>
          </p:nvSpPr>
          <p:spPr bwMode="auto">
            <a:xfrm>
              <a:off x="7979553" y="1809125"/>
              <a:ext cx="812800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248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250"/>
            <p:cNvSpPr>
              <a:spLocks noChangeShapeType="1"/>
            </p:cNvSpPr>
            <p:nvPr/>
          </p:nvSpPr>
          <p:spPr bwMode="auto">
            <a:xfrm>
              <a:off x="7979553" y="1386850"/>
              <a:ext cx="0" cy="4763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252"/>
            <p:cNvSpPr>
              <a:spLocks noChangeShapeType="1"/>
            </p:cNvSpPr>
            <p:nvPr/>
          </p:nvSpPr>
          <p:spPr bwMode="auto">
            <a:xfrm flipV="1">
              <a:off x="8114490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Rectangle 254"/>
            <p:cNvSpPr>
              <a:spLocks noChangeArrowheads="1"/>
            </p:cNvSpPr>
            <p:nvPr/>
          </p:nvSpPr>
          <p:spPr bwMode="auto">
            <a:xfrm>
              <a:off x="8108140" y="1813888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23" name="Line 255"/>
            <p:cNvSpPr>
              <a:spLocks noChangeShapeType="1"/>
            </p:cNvSpPr>
            <p:nvPr/>
          </p:nvSpPr>
          <p:spPr bwMode="auto">
            <a:xfrm flipV="1">
              <a:off x="8249428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Rectangle 257"/>
            <p:cNvSpPr>
              <a:spLocks noChangeArrowheads="1"/>
            </p:cNvSpPr>
            <p:nvPr/>
          </p:nvSpPr>
          <p:spPr bwMode="auto">
            <a:xfrm>
              <a:off x="8233553" y="1813888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25" name="Line 258"/>
            <p:cNvSpPr>
              <a:spLocks noChangeShapeType="1"/>
            </p:cNvSpPr>
            <p:nvPr/>
          </p:nvSpPr>
          <p:spPr bwMode="auto">
            <a:xfrm flipV="1">
              <a:off x="8385953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Rectangle 260"/>
            <p:cNvSpPr>
              <a:spLocks noChangeArrowheads="1"/>
            </p:cNvSpPr>
            <p:nvPr/>
          </p:nvSpPr>
          <p:spPr bwMode="auto">
            <a:xfrm>
              <a:off x="8370078" y="1813888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27" name="Line 261"/>
            <p:cNvSpPr>
              <a:spLocks noChangeShapeType="1"/>
            </p:cNvSpPr>
            <p:nvPr/>
          </p:nvSpPr>
          <p:spPr bwMode="auto">
            <a:xfrm flipV="1">
              <a:off x="8522478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Rectangle 263"/>
            <p:cNvSpPr>
              <a:spLocks noChangeArrowheads="1"/>
            </p:cNvSpPr>
            <p:nvPr/>
          </p:nvSpPr>
          <p:spPr bwMode="auto">
            <a:xfrm>
              <a:off x="8505015" y="1813888"/>
              <a:ext cx="34925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29" name="Line 264"/>
            <p:cNvSpPr>
              <a:spLocks noChangeShapeType="1"/>
            </p:cNvSpPr>
            <p:nvPr/>
          </p:nvSpPr>
          <p:spPr bwMode="auto">
            <a:xfrm flipV="1">
              <a:off x="8657415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Rectangle 266"/>
            <p:cNvSpPr>
              <a:spLocks noChangeArrowheads="1"/>
            </p:cNvSpPr>
            <p:nvPr/>
          </p:nvSpPr>
          <p:spPr bwMode="auto">
            <a:xfrm>
              <a:off x="8641540" y="1813888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1" name="Rectangle 269"/>
            <p:cNvSpPr>
              <a:spLocks noChangeArrowheads="1"/>
            </p:cNvSpPr>
            <p:nvPr/>
          </p:nvSpPr>
          <p:spPr bwMode="auto">
            <a:xfrm>
              <a:off x="8776478" y="1813888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2" name="Rectangle 290"/>
            <p:cNvSpPr>
              <a:spLocks noChangeArrowheads="1"/>
            </p:cNvSpPr>
            <p:nvPr/>
          </p:nvSpPr>
          <p:spPr bwMode="auto">
            <a:xfrm>
              <a:off x="7935103" y="1372563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3" name="Line 293"/>
            <p:cNvSpPr>
              <a:spLocks noChangeShapeType="1"/>
            </p:cNvSpPr>
            <p:nvPr/>
          </p:nvSpPr>
          <p:spPr bwMode="auto">
            <a:xfrm flipH="1" flipV="1">
              <a:off x="7977965" y="1018550"/>
              <a:ext cx="1588" cy="7905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295"/>
            <p:cNvSpPr>
              <a:spLocks/>
            </p:cNvSpPr>
            <p:nvPr/>
          </p:nvSpPr>
          <p:spPr bwMode="auto">
            <a:xfrm>
              <a:off x="8085915" y="1386850"/>
              <a:ext cx="706438" cy="398463"/>
            </a:xfrm>
            <a:custGeom>
              <a:avLst/>
              <a:gdLst>
                <a:gd name="T0" fmla="*/ 0 w 1726"/>
                <a:gd name="T1" fmla="*/ 0 h 1312"/>
                <a:gd name="T2" fmla="*/ 2147483647 w 1726"/>
                <a:gd name="T3" fmla="*/ 2147483647 h 1312"/>
                <a:gd name="T4" fmla="*/ 2147483647 w 1726"/>
                <a:gd name="T5" fmla="*/ 2147483647 h 1312"/>
                <a:gd name="T6" fmla="*/ 2147483647 w 1726"/>
                <a:gd name="T7" fmla="*/ 2147483647 h 1312"/>
                <a:gd name="T8" fmla="*/ 2147483647 w 1726"/>
                <a:gd name="T9" fmla="*/ 2147483647 h 1312"/>
                <a:gd name="T10" fmla="*/ 2147483647 w 1726"/>
                <a:gd name="T11" fmla="*/ 2147483647 h 1312"/>
                <a:gd name="T12" fmla="*/ 2147483647 w 1726"/>
                <a:gd name="T13" fmla="*/ 2147483647 h 1312"/>
                <a:gd name="T14" fmla="*/ 2147483647 w 1726"/>
                <a:gd name="T15" fmla="*/ 2147483647 h 1312"/>
                <a:gd name="T16" fmla="*/ 2147483647 w 1726"/>
                <a:gd name="T17" fmla="*/ 2147483647 h 1312"/>
                <a:gd name="T18" fmla="*/ 2147483647 w 1726"/>
                <a:gd name="T19" fmla="*/ 2147483647 h 1312"/>
                <a:gd name="T20" fmla="*/ 2147483647 w 1726"/>
                <a:gd name="T21" fmla="*/ 2147483647 h 1312"/>
                <a:gd name="T22" fmla="*/ 2147483647 w 1726"/>
                <a:gd name="T23" fmla="*/ 2147483647 h 1312"/>
                <a:gd name="T24" fmla="*/ 2147483647 w 1726"/>
                <a:gd name="T25" fmla="*/ 2147483647 h 1312"/>
                <a:gd name="T26" fmla="*/ 2147483647 w 1726"/>
                <a:gd name="T27" fmla="*/ 2147483647 h 1312"/>
                <a:gd name="T28" fmla="*/ 2147483647 w 1726"/>
                <a:gd name="T29" fmla="*/ 2147483647 h 1312"/>
                <a:gd name="T30" fmla="*/ 2147483647 w 1726"/>
                <a:gd name="T31" fmla="*/ 2147483647 h 1312"/>
                <a:gd name="T32" fmla="*/ 2147483647 w 1726"/>
                <a:gd name="T33" fmla="*/ 2147483647 h 1312"/>
                <a:gd name="T34" fmla="*/ 2147483647 w 1726"/>
                <a:gd name="T35" fmla="*/ 2147483647 h 1312"/>
                <a:gd name="T36" fmla="*/ 2147483647 w 1726"/>
                <a:gd name="T37" fmla="*/ 2147483647 h 1312"/>
                <a:gd name="T38" fmla="*/ 2147483647 w 1726"/>
                <a:gd name="T39" fmla="*/ 2147483647 h 1312"/>
                <a:gd name="T40" fmla="*/ 2147483647 w 1726"/>
                <a:gd name="T41" fmla="*/ 2147483647 h 1312"/>
                <a:gd name="T42" fmla="*/ 2147483647 w 1726"/>
                <a:gd name="T43" fmla="*/ 2147483647 h 1312"/>
                <a:gd name="T44" fmla="*/ 2147483647 w 1726"/>
                <a:gd name="T45" fmla="*/ 2147483647 h 1312"/>
                <a:gd name="T46" fmla="*/ 2147483647 w 1726"/>
                <a:gd name="T47" fmla="*/ 2147483647 h 1312"/>
                <a:gd name="T48" fmla="*/ 2147483647 w 1726"/>
                <a:gd name="T49" fmla="*/ 2147483647 h 1312"/>
                <a:gd name="T50" fmla="*/ 2147483647 w 1726"/>
                <a:gd name="T51" fmla="*/ 2147483647 h 1312"/>
                <a:gd name="T52" fmla="*/ 2147483647 w 1726"/>
                <a:gd name="T53" fmla="*/ 2147483647 h 1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26"/>
                <a:gd name="T82" fmla="*/ 0 h 1312"/>
                <a:gd name="T83" fmla="*/ 1726 w 1726"/>
                <a:gd name="T84" fmla="*/ 1312 h 13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26" h="1312">
                  <a:moveTo>
                    <a:pt x="0" y="0"/>
                  </a:moveTo>
                  <a:lnTo>
                    <a:pt x="70" y="193"/>
                  </a:lnTo>
                  <a:lnTo>
                    <a:pt x="134" y="375"/>
                  </a:lnTo>
                  <a:lnTo>
                    <a:pt x="198" y="480"/>
                  </a:lnTo>
                  <a:lnTo>
                    <a:pt x="268" y="492"/>
                  </a:lnTo>
                  <a:lnTo>
                    <a:pt x="332" y="433"/>
                  </a:lnTo>
                  <a:lnTo>
                    <a:pt x="401" y="375"/>
                  </a:lnTo>
                  <a:lnTo>
                    <a:pt x="465" y="380"/>
                  </a:lnTo>
                  <a:lnTo>
                    <a:pt x="529" y="498"/>
                  </a:lnTo>
                  <a:lnTo>
                    <a:pt x="599" y="685"/>
                  </a:lnTo>
                  <a:lnTo>
                    <a:pt x="663" y="855"/>
                  </a:lnTo>
                  <a:lnTo>
                    <a:pt x="733" y="984"/>
                  </a:lnTo>
                  <a:lnTo>
                    <a:pt x="797" y="1078"/>
                  </a:lnTo>
                  <a:lnTo>
                    <a:pt x="861" y="1136"/>
                  </a:lnTo>
                  <a:lnTo>
                    <a:pt x="930" y="1183"/>
                  </a:lnTo>
                  <a:lnTo>
                    <a:pt x="994" y="1212"/>
                  </a:lnTo>
                  <a:lnTo>
                    <a:pt x="1064" y="1230"/>
                  </a:lnTo>
                  <a:lnTo>
                    <a:pt x="1128" y="1242"/>
                  </a:lnTo>
                  <a:lnTo>
                    <a:pt x="1192" y="1247"/>
                  </a:lnTo>
                  <a:lnTo>
                    <a:pt x="1262" y="1253"/>
                  </a:lnTo>
                  <a:lnTo>
                    <a:pt x="1325" y="1259"/>
                  </a:lnTo>
                  <a:lnTo>
                    <a:pt x="1395" y="1259"/>
                  </a:lnTo>
                  <a:lnTo>
                    <a:pt x="1459" y="1271"/>
                  </a:lnTo>
                  <a:lnTo>
                    <a:pt x="1523" y="1277"/>
                  </a:lnTo>
                  <a:lnTo>
                    <a:pt x="1593" y="1288"/>
                  </a:lnTo>
                  <a:lnTo>
                    <a:pt x="1657" y="1300"/>
                  </a:lnTo>
                  <a:lnTo>
                    <a:pt x="1726" y="1312"/>
                  </a:lnTo>
                </a:path>
              </a:pathLst>
            </a:custGeom>
            <a:grp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60"/>
            <p:cNvSpPr txBox="1">
              <a:spLocks noChangeArrowheads="1"/>
            </p:cNvSpPr>
            <p:nvPr/>
          </p:nvSpPr>
          <p:spPr bwMode="auto">
            <a:xfrm>
              <a:off x="7888814" y="1794573"/>
              <a:ext cx="945027" cy="2590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atin typeface="Calibri" pitchFamily="34" charset="0"/>
                </a:rPr>
                <a:t>Frequency (Hz)</a:t>
              </a:r>
            </a:p>
          </p:txBody>
        </p:sp>
        <p:sp>
          <p:nvSpPr>
            <p:cNvPr id="36" name="TextBox 365"/>
            <p:cNvSpPr txBox="1">
              <a:spLocks noChangeArrowheads="1"/>
            </p:cNvSpPr>
            <p:nvPr/>
          </p:nvSpPr>
          <p:spPr bwMode="auto">
            <a:xfrm rot="16200000">
              <a:off x="7307867" y="1332421"/>
              <a:ext cx="1008406" cy="2088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atin typeface="Calibri" pitchFamily="34" charset="0"/>
                </a:rPr>
                <a:t>Power (mV</a:t>
              </a:r>
              <a:r>
                <a:rPr lang="en-GB" sz="2400" b="1" baseline="30000" dirty="0">
                  <a:latin typeface="Calibri" pitchFamily="34" charset="0"/>
                </a:rPr>
                <a:t>2</a:t>
              </a:r>
              <a:r>
                <a:rPr lang="en-GB" sz="2400" b="1" dirty="0">
                  <a:latin typeface="Calibri" pitchFamily="34" charset="0"/>
                </a:rPr>
                <a:t>)</a:t>
              </a:r>
            </a:p>
          </p:txBody>
        </p:sp>
      </p:grpSp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</a:t>
            </a:r>
          </a:p>
        </p:txBody>
      </p:sp>
      <p:pic>
        <p:nvPicPr>
          <p:cNvPr id="39" name="Picture 41" descr="input"/>
          <p:cNvPicPr>
            <a:picLocks noChangeAspect="1" noChangeArrowheads="1"/>
          </p:cNvPicPr>
          <p:nvPr/>
        </p:nvPicPr>
        <p:blipFill>
          <a:blip r:embed="rId8" cstate="print"/>
          <a:srcRect l="13930" t="6487" r="9395" b="53233"/>
          <a:stretch>
            <a:fillRect/>
          </a:stretch>
        </p:blipFill>
        <p:spPr bwMode="auto">
          <a:xfrm>
            <a:off x="323528" y="548679"/>
            <a:ext cx="1872208" cy="186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5" descr="timecourse"/>
          <p:cNvPicPr>
            <a:picLocks noChangeAspect="1" noChangeArrowheads="1"/>
          </p:cNvPicPr>
          <p:nvPr/>
        </p:nvPicPr>
        <p:blipFill>
          <a:blip r:embed="rId9" cstate="print"/>
          <a:srcRect l="52979" t="59912" r="7140" b="14082"/>
          <a:stretch>
            <a:fillRect/>
          </a:stretch>
        </p:blipFill>
        <p:spPr bwMode="auto">
          <a:xfrm>
            <a:off x="6444208" y="620688"/>
            <a:ext cx="1800473" cy="16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3841677" y="980728"/>
            <a:ext cx="109036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ambria" pitchFamily="18" charset="0"/>
              </a:rPr>
              <a:t>ERP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14218" y="4489313"/>
            <a:ext cx="1064650" cy="707886"/>
          </a:xfrm>
          <a:prstGeom prst="rect">
            <a:avLst/>
          </a:prstGeom>
          <a:solidFill>
            <a:schemeClr val="bg1"/>
          </a:solidFill>
          <a:effectLst>
            <a:outerShdw blurRad="50800" dist="977900" dir="15120000" sx="43000" sy="43000" algn="ctr" rotWithShape="0">
              <a:srgbClr val="000000">
                <a:alpha val="46000"/>
              </a:srgbClr>
            </a:outerShdw>
          </a:effectLst>
          <a:scene3d>
            <a:camera prst="orthographicFront"/>
            <a:lightRig rig="threePt" dir="t"/>
          </a:scene3d>
          <a:sp3d extrusionH="76200" contourW="12700">
            <a:bevelT w="114300" prst="hardEdge"/>
            <a:extrusionClr>
              <a:schemeClr val="accent1"/>
            </a:extrusionClr>
            <a:contourClr>
              <a:schemeClr val="tx2"/>
            </a:contourClr>
          </a:sp3d>
        </p:spPr>
        <p:txBody>
          <a:bodyPr wrap="none" rtlCol="0">
            <a:spAutoFit/>
          </a:bodyPr>
          <a:lstStyle/>
          <a:p>
            <a:r>
              <a:rPr lang="en-GB" sz="4000" dirty="0">
                <a:effectLst>
                  <a:outerShdw blurRad="50800" dist="50800" dir="5400000" algn="ctr" rotWithShape="0">
                    <a:srgbClr val="000000">
                      <a:alpha val="71000"/>
                    </a:srgbClr>
                  </a:outerShdw>
                </a:effectLst>
                <a:latin typeface="Cambria" pitchFamily="18" charset="0"/>
              </a:rPr>
              <a:t>CSD</a:t>
            </a:r>
          </a:p>
        </p:txBody>
      </p:sp>
    </p:spTree>
    <p:extLst>
      <p:ext uri="{BB962C8B-B14F-4D97-AF65-F5344CB8AC3E}">
        <p14:creationId xmlns:p14="http://schemas.microsoft.com/office/powerpoint/2010/main" val="20656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442913"/>
            <a:ext cx="8489950" cy="129698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/>
              <a:t>Frequency Domain Generative Model</a:t>
            </a:r>
            <a:br>
              <a:rPr lang="en-GB" dirty="0"/>
            </a:br>
            <a:r>
              <a:rPr lang="en-GB" sz="2400" dirty="0"/>
              <a:t>(Perturbations about a fixed point)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994025" y="4711700"/>
            <a:ext cx="2798763" cy="2143125"/>
            <a:chOff x="4096" y="2232"/>
            <a:chExt cx="2224" cy="1668"/>
          </a:xfrm>
        </p:grpSpPr>
        <p:pic>
          <p:nvPicPr>
            <p:cNvPr id="11283" name="Picture 5" descr="adapta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96" y="2232"/>
              <a:ext cx="2224" cy="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4" name="Rectangle 6"/>
            <p:cNvSpPr>
              <a:spLocks noChangeArrowheads="1"/>
            </p:cNvSpPr>
            <p:nvPr/>
          </p:nvSpPr>
          <p:spPr bwMode="auto">
            <a:xfrm>
              <a:off x="4468" y="2245"/>
              <a:ext cx="1543" cy="8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976313" y="2012950"/>
            <a:ext cx="1855787" cy="2049463"/>
          </a:xfrm>
          <a:prstGeom prst="flowChartProcess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400" b="1">
                <a:cs typeface="Times New Roman" pitchFamily="18" charset="0"/>
              </a:rPr>
              <a:t>Time Differential </a:t>
            </a:r>
          </a:p>
          <a:p>
            <a:pPr algn="ctr"/>
            <a:r>
              <a:rPr lang="en-GB" sz="1400" b="1">
                <a:cs typeface="Times New Roman" pitchFamily="18" charset="0"/>
              </a:rPr>
              <a:t>Equations</a:t>
            </a:r>
          </a:p>
          <a:p>
            <a:pPr algn="ctr"/>
            <a:endParaRPr lang="en-US" sz="1000" b="1">
              <a:cs typeface="Times New Roman" pitchFamily="18" charset="0"/>
            </a:endParaRPr>
          </a:p>
        </p:txBody>
      </p:sp>
      <p:graphicFrame>
        <p:nvGraphicFramePr>
          <p:cNvPr id="11266" name="Object 8"/>
          <p:cNvGraphicFramePr>
            <a:graphicFrameLocks noChangeAspect="1"/>
          </p:cNvGraphicFramePr>
          <p:nvPr/>
        </p:nvGraphicFramePr>
        <p:xfrm>
          <a:off x="1054100" y="3284538"/>
          <a:ext cx="16224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0" name="Equation" r:id="rId4" imgW="888614" imgH="431613" progId="Equation.3">
                  <p:embed/>
                </p:oleObj>
              </mc:Choice>
              <mc:Fallback>
                <p:oleObj name="Equation" r:id="rId4" imgW="888614" imgH="431613" progId="Equation.3">
                  <p:embed/>
                  <p:pic>
                    <p:nvPicPr>
                      <p:cNvPr id="1126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3284538"/>
                        <a:ext cx="1622425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AutoShape 9"/>
          <p:cNvSpPr>
            <a:spLocks noChangeArrowheads="1"/>
          </p:cNvSpPr>
          <p:nvPr/>
        </p:nvSpPr>
        <p:spPr bwMode="auto">
          <a:xfrm>
            <a:off x="3421063" y="1985963"/>
            <a:ext cx="2243137" cy="2112962"/>
          </a:xfrm>
          <a:prstGeom prst="flowChartProcess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400" b="1" dirty="0">
                <a:cs typeface="Times New Roman" pitchFamily="18" charset="0"/>
              </a:rPr>
              <a:t>State Space </a:t>
            </a:r>
          </a:p>
          <a:p>
            <a:pPr algn="ctr"/>
            <a:r>
              <a:rPr lang="en-GB" sz="1400" b="1" dirty="0">
                <a:cs typeface="Times New Roman" pitchFamily="18" charset="0"/>
              </a:rPr>
              <a:t>Characterisation</a:t>
            </a:r>
          </a:p>
          <a:p>
            <a:pPr algn="ctr"/>
            <a:endParaRPr lang="en-US" sz="1600" b="1" dirty="0">
              <a:cs typeface="Times New Roman" pitchFamily="18" charset="0"/>
            </a:endParaRPr>
          </a:p>
        </p:txBody>
      </p:sp>
      <p:graphicFrame>
        <p:nvGraphicFramePr>
          <p:cNvPr id="11267" name="Object 10"/>
          <p:cNvGraphicFramePr>
            <a:graphicFrameLocks noChangeAspect="1"/>
          </p:cNvGraphicFramePr>
          <p:nvPr/>
        </p:nvGraphicFramePr>
        <p:xfrm>
          <a:off x="3989388" y="2986088"/>
          <a:ext cx="1281112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1" name="Equation" r:id="rId6" imgW="774364" imgH="533169" progId="Equation.3">
                  <p:embed/>
                </p:oleObj>
              </mc:Choice>
              <mc:Fallback>
                <p:oleObj name="Equation" r:id="rId6" imgW="774364" imgH="533169" progId="Equation.3">
                  <p:embed/>
                  <p:pic>
                    <p:nvPicPr>
                      <p:cNvPr id="1126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2986088"/>
                        <a:ext cx="1281112" cy="954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AutoShape 11"/>
          <p:cNvSpPr>
            <a:spLocks noChangeArrowheads="1"/>
          </p:cNvSpPr>
          <p:nvPr/>
        </p:nvSpPr>
        <p:spPr bwMode="auto">
          <a:xfrm>
            <a:off x="6292849" y="2163763"/>
            <a:ext cx="2143125" cy="1854200"/>
          </a:xfrm>
          <a:prstGeom prst="flowChartProcess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11268" name="Object 12"/>
          <p:cNvGraphicFramePr>
            <a:graphicFrameLocks noChangeAspect="1"/>
          </p:cNvGraphicFramePr>
          <p:nvPr/>
        </p:nvGraphicFramePr>
        <p:xfrm>
          <a:off x="6330950" y="3429000"/>
          <a:ext cx="206692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2" name="Equation" r:id="rId8" imgW="1193800" imgH="203200" progId="Equation.3">
                  <p:embed/>
                </p:oleObj>
              </mc:Choice>
              <mc:Fallback>
                <p:oleObj name="Equation" r:id="rId8" imgW="1193800" imgH="203200" progId="Equation.3">
                  <p:embed/>
                  <p:pic>
                    <p:nvPicPr>
                      <p:cNvPr id="1126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3429000"/>
                        <a:ext cx="2066925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274" name="AutoShape 13"/>
          <p:cNvCxnSpPr>
            <a:cxnSpLocks noChangeShapeType="1"/>
            <a:stCxn id="11271" idx="3"/>
            <a:endCxn id="11272" idx="1"/>
          </p:cNvCxnSpPr>
          <p:nvPr/>
        </p:nvCxnSpPr>
        <p:spPr bwMode="auto">
          <a:xfrm>
            <a:off x="2832100" y="3038475"/>
            <a:ext cx="588963" cy="4763"/>
          </a:xfrm>
          <a:prstGeom prst="bentConnector3">
            <a:avLst>
              <a:gd name="adj1" fmla="val 4986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1275" name="AutoShape 14"/>
          <p:cNvCxnSpPr>
            <a:cxnSpLocks noChangeShapeType="1"/>
            <a:stCxn id="11272" idx="3"/>
            <a:endCxn id="11273" idx="1"/>
          </p:cNvCxnSpPr>
          <p:nvPr/>
        </p:nvCxnSpPr>
        <p:spPr bwMode="auto">
          <a:xfrm>
            <a:off x="5664200" y="3042444"/>
            <a:ext cx="628649" cy="4841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1276" name="Line 15"/>
          <p:cNvSpPr>
            <a:spLocks noChangeShapeType="1"/>
          </p:cNvSpPr>
          <p:nvPr/>
        </p:nvSpPr>
        <p:spPr bwMode="auto">
          <a:xfrm flipH="1" flipV="1">
            <a:off x="4433888" y="4081463"/>
            <a:ext cx="0" cy="749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277" name="Text Box 16"/>
          <p:cNvSpPr txBox="1">
            <a:spLocks noChangeArrowheads="1"/>
          </p:cNvSpPr>
          <p:nvPr/>
        </p:nvSpPr>
        <p:spPr bwMode="auto">
          <a:xfrm>
            <a:off x="3398838" y="4475163"/>
            <a:ext cx="84991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Linearise</a:t>
            </a:r>
          </a:p>
        </p:txBody>
      </p:sp>
      <p:sp>
        <p:nvSpPr>
          <p:cNvPr id="11279" name="Line 18"/>
          <p:cNvSpPr>
            <a:spLocks noChangeShapeType="1"/>
          </p:cNvSpPr>
          <p:nvPr/>
        </p:nvSpPr>
        <p:spPr bwMode="auto">
          <a:xfrm>
            <a:off x="723900" y="5310188"/>
            <a:ext cx="3175" cy="1014412"/>
          </a:xfrm>
          <a:prstGeom prst="line">
            <a:avLst/>
          </a:prstGeom>
          <a:noFill/>
          <a:ln w="11113" cap="rnd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80" name="Rectangle 19"/>
          <p:cNvSpPr>
            <a:spLocks noChangeArrowheads="1"/>
          </p:cNvSpPr>
          <p:nvPr/>
        </p:nvSpPr>
        <p:spPr bwMode="auto">
          <a:xfrm>
            <a:off x="395288" y="5661025"/>
            <a:ext cx="1778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900" b="1">
                <a:solidFill>
                  <a:srgbClr val="CC0000"/>
                </a:solidFill>
              </a:rPr>
              <a:t>mV</a:t>
            </a:r>
            <a:endParaRPr lang="en-GB"/>
          </a:p>
        </p:txBody>
      </p:sp>
      <p:pic>
        <p:nvPicPr>
          <p:cNvPr id="11281" name="Picture 20" descr="freq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9525" y="4259263"/>
            <a:ext cx="2641600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2" name="Oval 22"/>
          <p:cNvSpPr>
            <a:spLocks noChangeArrowheads="1"/>
          </p:cNvSpPr>
          <p:nvPr/>
        </p:nvSpPr>
        <p:spPr bwMode="auto">
          <a:xfrm>
            <a:off x="6084888" y="3284538"/>
            <a:ext cx="935037" cy="64928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1" name="Picture 20" descr="lfps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99592" y="5013176"/>
            <a:ext cx="1663452" cy="14744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5536" y="4365104"/>
            <a:ext cx="265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mbria" pitchFamily="18" charset="0"/>
              </a:rPr>
              <a:t>Stationary Time Series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645D1CA-6F77-4DBF-6EF8-A8657FE576F7}"/>
              </a:ext>
            </a:extLst>
          </p:cNvPr>
          <p:cNvSpPr txBox="1"/>
          <p:nvPr/>
        </p:nvSpPr>
        <p:spPr>
          <a:xfrm>
            <a:off x="5078411" y="26973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cs typeface="Times New Roman" pitchFamily="18" charset="0"/>
              </a:rPr>
              <a:t>Transfer function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FE62B93-5C28-6A29-642F-D5A25BD9321E}"/>
              </a:ext>
            </a:extLst>
          </p:cNvPr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6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47"/>
    </mc:Choice>
    <mc:Fallback xmlns="">
      <p:transition spd="slow" advTm="72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0" y="568325"/>
            <a:ext cx="8489950" cy="12969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>(Same Neural Mass Model as ERP)</a:t>
            </a: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/>
            </a:r>
            <a:b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5230697" y="527458"/>
            <a:ext cx="1233487" cy="858837"/>
            <a:chOff x="7495582" y="0"/>
            <a:chExt cx="1464334" cy="1016719"/>
          </a:xfrm>
          <a:solidFill>
            <a:schemeClr val="bg1"/>
          </a:solidFill>
        </p:grpSpPr>
        <p:pic>
          <p:nvPicPr>
            <p:cNvPr id="42" name="Picture 41" descr="blue_brain_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5582" y="0"/>
              <a:ext cx="1464334" cy="1016719"/>
            </a:xfrm>
            <a:prstGeom prst="rect">
              <a:avLst/>
            </a:prstGeom>
            <a:grpFill/>
            <a:effectLst>
              <a:outerShdw blurRad="165100" dist="50800" dir="7260000" sx="105000" sy="105000" algn="ctr" rotWithShape="0">
                <a:srgbClr val="000000">
                  <a:alpha val="52000"/>
                </a:srgbClr>
              </a:outerShdw>
            </a:effectLst>
          </p:spPr>
        </p:pic>
        <p:sp>
          <p:nvSpPr>
            <p:cNvPr id="43" name="Oval 42"/>
            <p:cNvSpPr/>
            <p:nvPr/>
          </p:nvSpPr>
          <p:spPr>
            <a:xfrm>
              <a:off x="8102423" y="545007"/>
              <a:ext cx="163960" cy="163501"/>
            </a:xfrm>
            <a:prstGeom prst="ellipse">
              <a:avLst/>
            </a:prstGeom>
            <a:grpFill/>
            <a:ln w="254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47007" y="3582987"/>
            <a:ext cx="3713162" cy="3968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2000" dirty="0">
                <a:solidFill>
                  <a:schemeClr val="bg1"/>
                </a:solidFill>
                <a:latin typeface="Arial Unicode MS" pitchFamily="34" charset="-128"/>
              </a:rPr>
              <a:t>neuronal (source) model</a:t>
            </a: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1679531" y="6200412"/>
            <a:ext cx="2324100" cy="46196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E7E6E6">
                    <a:lumMod val="50000"/>
                  </a:srgbClr>
                </a:solidFill>
                <a:latin typeface="Arial Unicode MS" pitchFamily="34" charset="-128"/>
              </a:rPr>
              <a:t>State equations</a:t>
            </a:r>
          </a:p>
        </p:txBody>
      </p:sp>
      <p:sp>
        <p:nvSpPr>
          <p:cNvPr id="77" name="Text Box 34"/>
          <p:cNvSpPr txBox="1">
            <a:spLocks noChangeArrowheads="1"/>
          </p:cNvSpPr>
          <p:nvPr/>
        </p:nvSpPr>
        <p:spPr bwMode="auto">
          <a:xfrm>
            <a:off x="395536" y="1556792"/>
            <a:ext cx="39624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>Tens of thousands of neurons approximated by their average response. Neural mass models describe the interaction of these averages between populations and sources</a:t>
            </a:r>
          </a:p>
        </p:txBody>
      </p:sp>
      <p:grpSp>
        <p:nvGrpSpPr>
          <p:cNvPr id="46" name="Group 37"/>
          <p:cNvGrpSpPr>
            <a:grpSpLocks/>
          </p:cNvGrpSpPr>
          <p:nvPr/>
        </p:nvGrpSpPr>
        <p:grpSpPr bwMode="auto">
          <a:xfrm>
            <a:off x="2600002" y="769144"/>
            <a:ext cx="6081761" cy="5424487"/>
            <a:chOff x="3279775" y="1204913"/>
            <a:chExt cx="6081761" cy="5424487"/>
          </a:xfrm>
          <a:noFill/>
        </p:grpSpPr>
        <p:sp>
          <p:nvSpPr>
            <p:cNvPr id="52" name="Text Box 31"/>
            <p:cNvSpPr txBox="1">
              <a:spLocks noChangeArrowheads="1"/>
            </p:cNvSpPr>
            <p:nvPr/>
          </p:nvSpPr>
          <p:spPr bwMode="auto">
            <a:xfrm>
              <a:off x="3279775" y="5236359"/>
              <a:ext cx="1892300" cy="33855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Unicode MS" pitchFamily="34" charset="-128"/>
                </a:rPr>
                <a:t>Internal Parameters</a:t>
              </a:r>
            </a:p>
          </p:txBody>
        </p:sp>
        <p:sp>
          <p:nvSpPr>
            <p:cNvPr id="51" name="Text Box 30"/>
            <p:cNvSpPr txBox="1">
              <a:spLocks noChangeArrowheads="1"/>
            </p:cNvSpPr>
            <p:nvPr/>
          </p:nvSpPr>
          <p:spPr bwMode="auto">
            <a:xfrm>
              <a:off x="4805363" y="2493963"/>
              <a:ext cx="1893887" cy="5810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Unicode MS" pitchFamily="34" charset="-128"/>
                </a:rPr>
                <a:t>Intrinsic Connections</a:t>
              </a:r>
            </a:p>
          </p:txBody>
        </p:sp>
        <p:sp>
          <p:nvSpPr>
            <p:cNvPr id="47" name="Text Box 3"/>
            <p:cNvSpPr txBox="1">
              <a:spLocks noChangeArrowheads="1"/>
            </p:cNvSpPr>
            <p:nvPr/>
          </p:nvSpPr>
          <p:spPr bwMode="auto">
            <a:xfrm>
              <a:off x="7035848" y="4931976"/>
              <a:ext cx="2325688" cy="3365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Unicode MS" pitchFamily="34" charset="-128"/>
                </a:rPr>
                <a:t>Extrinsic Connections</a:t>
              </a:r>
            </a:p>
          </p:txBody>
        </p:sp>
        <p:sp>
          <p:nvSpPr>
            <p:cNvPr id="48" name="Line 4"/>
            <p:cNvSpPr>
              <a:spLocks noChangeShapeType="1"/>
            </p:cNvSpPr>
            <p:nvPr/>
          </p:nvSpPr>
          <p:spPr bwMode="auto">
            <a:xfrm>
              <a:off x="4225925" y="4159250"/>
              <a:ext cx="708025" cy="0"/>
            </a:xfrm>
            <a:prstGeom prst="line">
              <a:avLst/>
            </a:prstGeom>
            <a:grp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aphicFrame>
          <p:nvGraphicFramePr>
            <p:cNvPr id="4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9978021"/>
                </p:ext>
              </p:extLst>
            </p:nvPr>
          </p:nvGraphicFramePr>
          <p:xfrm>
            <a:off x="3319463" y="6264275"/>
            <a:ext cx="136207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4" name="Equation" r:id="rId5" imgW="21021645" imgH="5172197" progId="Equation.3">
                    <p:embed/>
                  </p:oleObj>
                </mc:Choice>
                <mc:Fallback>
                  <p:oleObj name="Equation" r:id="rId5" imgW="21021645" imgH="5172197" progId="Equation.3">
                    <p:embed/>
                    <p:pic>
                      <p:nvPicPr>
                        <p:cNvPr id="4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9463" y="6264275"/>
                          <a:ext cx="1362075" cy="3651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5454650" y="3025775"/>
              <a:ext cx="3192463" cy="2824163"/>
              <a:chOff x="3436" y="1906"/>
              <a:chExt cx="2011" cy="1779"/>
            </a:xfrm>
            <a:grpFill/>
          </p:grpSpPr>
          <p:sp>
            <p:nvSpPr>
              <p:cNvPr id="55" name="Line 9"/>
              <p:cNvSpPr>
                <a:spLocks noChangeShapeType="1"/>
              </p:cNvSpPr>
              <p:nvPr/>
            </p:nvSpPr>
            <p:spPr bwMode="auto">
              <a:xfrm flipV="1">
                <a:off x="4864" y="2734"/>
                <a:ext cx="542" cy="7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10"/>
              <p:cNvSpPr>
                <a:spLocks noChangeShapeType="1"/>
              </p:cNvSpPr>
              <p:nvPr/>
            </p:nvSpPr>
            <p:spPr bwMode="auto">
              <a:xfrm>
                <a:off x="4974" y="1955"/>
                <a:ext cx="447" cy="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ot"/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11"/>
              <p:cNvSpPr>
                <a:spLocks noChangeShapeType="1"/>
              </p:cNvSpPr>
              <p:nvPr/>
            </p:nvSpPr>
            <p:spPr bwMode="auto">
              <a:xfrm>
                <a:off x="4974" y="3685"/>
                <a:ext cx="447" cy="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ot"/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Line 12"/>
              <p:cNvSpPr>
                <a:spLocks noChangeShapeType="1"/>
              </p:cNvSpPr>
              <p:nvPr/>
            </p:nvSpPr>
            <p:spPr bwMode="auto">
              <a:xfrm flipH="1" flipV="1">
                <a:off x="5421" y="1955"/>
                <a:ext cx="0" cy="173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13"/>
              <p:cNvSpPr>
                <a:spLocks noChangeShapeType="1"/>
              </p:cNvSpPr>
              <p:nvPr/>
            </p:nvSpPr>
            <p:spPr bwMode="auto">
              <a:xfrm>
                <a:off x="4839" y="2135"/>
                <a:ext cx="595" cy="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lgDash"/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Rectangle 14"/>
              <p:cNvSpPr>
                <a:spLocks noChangeArrowheads="1"/>
              </p:cNvSpPr>
              <p:nvPr/>
            </p:nvSpPr>
            <p:spPr bwMode="auto">
              <a:xfrm>
                <a:off x="3436" y="1906"/>
                <a:ext cx="890" cy="1647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Rectangle 15" descr="Newsprint"/>
              <p:cNvSpPr>
                <a:spLocks noChangeArrowheads="1"/>
              </p:cNvSpPr>
              <p:nvPr/>
            </p:nvSpPr>
            <p:spPr bwMode="auto">
              <a:xfrm>
                <a:off x="3436" y="2412"/>
                <a:ext cx="890" cy="635"/>
              </a:xfrm>
              <a:prstGeom prst="rect">
                <a:avLst/>
              </a:prstGeom>
              <a:pattFill prst="pct5">
                <a:fgClr>
                  <a:schemeClr val="accent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Text Box 16"/>
              <p:cNvSpPr txBox="1">
                <a:spLocks noChangeArrowheads="1"/>
              </p:cNvSpPr>
              <p:nvPr/>
            </p:nvSpPr>
            <p:spPr bwMode="auto">
              <a:xfrm>
                <a:off x="3525" y="2485"/>
                <a:ext cx="730" cy="2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itchFamily="34" charset="-128"/>
                  </a:rPr>
                  <a:t>spiny stellate cells</a:t>
                </a:r>
              </a:p>
            </p:txBody>
          </p:sp>
          <p:sp>
            <p:nvSpPr>
              <p:cNvPr id="63" name="Text Box 17"/>
              <p:cNvSpPr txBox="1">
                <a:spLocks noChangeArrowheads="1"/>
              </p:cNvSpPr>
              <p:nvPr/>
            </p:nvSpPr>
            <p:spPr bwMode="auto">
              <a:xfrm>
                <a:off x="3436" y="1971"/>
                <a:ext cx="978" cy="28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itchFamily="34" charset="-128"/>
                  </a:rPr>
                  <a:t>inhibitory interneurons</a:t>
                </a:r>
              </a:p>
            </p:txBody>
          </p:sp>
          <p:sp>
            <p:nvSpPr>
              <p:cNvPr id="64" name="Text Box 18"/>
              <p:cNvSpPr txBox="1">
                <a:spLocks noChangeArrowheads="1"/>
              </p:cNvSpPr>
              <p:nvPr/>
            </p:nvSpPr>
            <p:spPr bwMode="auto">
              <a:xfrm>
                <a:off x="3436" y="3157"/>
                <a:ext cx="908" cy="29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itchFamily="34" charset="-128"/>
                  </a:rPr>
                  <a:t>Pyramidal</a:t>
                </a: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itchFamily="34" charset="-128"/>
                  </a:rPr>
                  <a:t>Cells</a:t>
                </a:r>
              </a:p>
            </p:txBody>
          </p:sp>
          <p:sp>
            <p:nvSpPr>
              <p:cNvPr id="65" name="Line 19"/>
              <p:cNvSpPr>
                <a:spLocks noChangeShapeType="1"/>
              </p:cNvSpPr>
              <p:nvPr/>
            </p:nvSpPr>
            <p:spPr bwMode="auto">
              <a:xfrm>
                <a:off x="4148" y="2895"/>
                <a:ext cx="0" cy="262"/>
              </a:xfrm>
              <a:prstGeom prst="line">
                <a:avLst/>
              </a:prstGeom>
              <a:grpFill/>
              <a:ln w="9525">
                <a:solidFill>
                  <a:srgbClr val="33CC3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20"/>
              <p:cNvSpPr>
                <a:spLocks noChangeShapeType="1"/>
              </p:cNvSpPr>
              <p:nvPr/>
            </p:nvSpPr>
            <p:spPr bwMode="auto">
              <a:xfrm>
                <a:off x="3525" y="2286"/>
                <a:ext cx="0" cy="855"/>
              </a:xfrm>
              <a:prstGeom prst="line">
                <a:avLst/>
              </a:prstGeom>
              <a:grpFill/>
              <a:ln w="9525">
                <a:solidFill>
                  <a:srgbClr val="33CC3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21"/>
              <p:cNvSpPr>
                <a:spLocks noChangeShapeType="1"/>
              </p:cNvSpPr>
              <p:nvPr/>
            </p:nvSpPr>
            <p:spPr bwMode="auto">
              <a:xfrm>
                <a:off x="4237" y="2286"/>
                <a:ext cx="0" cy="855"/>
              </a:xfrm>
              <a:prstGeom prst="line">
                <a:avLst/>
              </a:prstGeom>
              <a:grpFill/>
              <a:ln w="9525">
                <a:solidFill>
                  <a:srgbClr val="33CC33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22"/>
              <p:cNvSpPr>
                <a:spLocks noChangeShapeType="1"/>
              </p:cNvSpPr>
              <p:nvPr/>
            </p:nvSpPr>
            <p:spPr bwMode="auto">
              <a:xfrm>
                <a:off x="3645" y="2884"/>
                <a:ext cx="0" cy="263"/>
              </a:xfrm>
              <a:prstGeom prst="line">
                <a:avLst/>
              </a:prstGeom>
              <a:grpFill/>
              <a:ln w="9525">
                <a:solidFill>
                  <a:srgbClr val="33CC33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23"/>
              <p:cNvSpPr>
                <a:spLocks noChangeShapeType="1"/>
              </p:cNvSpPr>
              <p:nvPr/>
            </p:nvSpPr>
            <p:spPr bwMode="auto">
              <a:xfrm>
                <a:off x="4148" y="2895"/>
                <a:ext cx="0" cy="262"/>
              </a:xfrm>
              <a:prstGeom prst="line">
                <a:avLst/>
              </a:prstGeom>
              <a:grp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24"/>
              <p:cNvSpPr>
                <a:spLocks noChangeShapeType="1"/>
              </p:cNvSpPr>
              <p:nvPr/>
            </p:nvSpPr>
            <p:spPr bwMode="auto">
              <a:xfrm>
                <a:off x="3525" y="2286"/>
                <a:ext cx="0" cy="855"/>
              </a:xfrm>
              <a:prstGeom prst="line">
                <a:avLst/>
              </a:prstGeom>
              <a:grp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Line 25"/>
              <p:cNvSpPr>
                <a:spLocks noChangeShapeType="1"/>
              </p:cNvSpPr>
              <p:nvPr/>
            </p:nvSpPr>
            <p:spPr bwMode="auto">
              <a:xfrm>
                <a:off x="4237" y="2286"/>
                <a:ext cx="0" cy="855"/>
              </a:xfrm>
              <a:prstGeom prst="line">
                <a:avLst/>
              </a:prstGeom>
              <a:grpFill/>
              <a:ln w="28575">
                <a:solidFill>
                  <a:sysClr val="windowText" lastClr="000000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Line 26"/>
              <p:cNvSpPr>
                <a:spLocks noChangeShapeType="1"/>
              </p:cNvSpPr>
              <p:nvPr/>
            </p:nvSpPr>
            <p:spPr bwMode="auto">
              <a:xfrm>
                <a:off x="3645" y="2884"/>
                <a:ext cx="0" cy="263"/>
              </a:xfrm>
              <a:prstGeom prst="line">
                <a:avLst/>
              </a:prstGeom>
              <a:grpFill/>
              <a:ln w="28575">
                <a:solidFill>
                  <a:sysClr val="windowText" lastClr="000000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3" name="AutoShape 27"/>
              <p:cNvCxnSpPr>
                <a:cxnSpLocks noChangeShapeType="1"/>
                <a:stCxn id="60" idx="0"/>
              </p:cNvCxnSpPr>
              <p:nvPr/>
            </p:nvCxnSpPr>
            <p:spPr bwMode="auto">
              <a:xfrm rot="5400000" flipV="1">
                <a:off x="3977" y="1810"/>
                <a:ext cx="252" cy="443"/>
              </a:xfrm>
              <a:prstGeom prst="bentConnector4">
                <a:avLst>
                  <a:gd name="adj1" fmla="val -61278"/>
                  <a:gd name="adj2" fmla="val 133620"/>
                </a:avLst>
              </a:prstGeom>
              <a:grpFill/>
              <a:ln w="22225">
                <a:solidFill>
                  <a:sysClr val="windowText" lastClr="000000"/>
                </a:solidFill>
                <a:miter lim="800000"/>
                <a:headEnd type="triangle" w="med" len="med"/>
                <a:tailEnd/>
              </a:ln>
            </p:spPr>
          </p:cxnSp>
          <p:sp>
            <p:nvSpPr>
              <p:cNvPr id="74" name="Line 28"/>
              <p:cNvSpPr>
                <a:spLocks noChangeShapeType="1"/>
              </p:cNvSpPr>
              <p:nvPr/>
            </p:nvSpPr>
            <p:spPr bwMode="auto">
              <a:xfrm>
                <a:off x="5000" y="2859"/>
                <a:ext cx="447" cy="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ot"/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Line 29"/>
              <p:cNvSpPr>
                <a:spLocks noChangeShapeType="1"/>
              </p:cNvSpPr>
              <p:nvPr/>
            </p:nvSpPr>
            <p:spPr bwMode="auto">
              <a:xfrm>
                <a:off x="4834" y="3482"/>
                <a:ext cx="595" cy="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lgDash"/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54" name="AutoShape 33"/>
            <p:cNvCxnSpPr>
              <a:cxnSpLocks noChangeShapeType="1"/>
            </p:cNvCxnSpPr>
            <p:nvPr/>
          </p:nvCxnSpPr>
          <p:spPr bwMode="auto">
            <a:xfrm flipV="1">
              <a:off x="6694488" y="1768475"/>
              <a:ext cx="838200" cy="3503613"/>
            </a:xfrm>
            <a:prstGeom prst="bentConnector2">
              <a:avLst/>
            </a:prstGeom>
            <a:grpFill/>
            <a:ln w="31750">
              <a:solidFill>
                <a:srgbClr val="E7E6E6">
                  <a:lumMod val="50000"/>
                </a:srgbClr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53" name="Rectangle 32"/>
            <p:cNvSpPr>
              <a:spLocks noChangeArrowheads="1"/>
            </p:cNvSpPr>
            <p:nvPr/>
          </p:nvSpPr>
          <p:spPr bwMode="auto">
            <a:xfrm>
              <a:off x="7119938" y="1204913"/>
              <a:ext cx="1733550" cy="52387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rgbClr val="44546A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E7E6E6"/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itchFamily="34" charset="-128"/>
                </a:rPr>
                <a:t>EEG/MEG/LFP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itchFamily="34" charset="-128"/>
                </a:rPr>
                <a:t>signal</a:t>
              </a:r>
              <a:endPara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itchFamily="34" charset="-128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2456E1A-3A81-4D49-41F8-785541B0437B}"/>
              </a:ext>
            </a:extLst>
          </p:cNvPr>
          <p:cNvSpPr txBox="1"/>
          <p:nvPr/>
        </p:nvSpPr>
        <p:spPr>
          <a:xfrm>
            <a:off x="892459" y="16128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Convolution Neural Mass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02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31"/>
    </mc:Choice>
    <mc:Fallback xmlns="">
      <p:transition spd="slow" advTm="5503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utoShape 11">
            <a:extLst>
              <a:ext uri="{FF2B5EF4-FFF2-40B4-BE49-F238E27FC236}">
                <a16:creationId xmlns:a16="http://schemas.microsoft.com/office/drawing/2014/main" xmlns="" id="{36FA7A92-BA89-99CC-9B1A-E94262717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274" y="4546858"/>
            <a:ext cx="3444734" cy="1854200"/>
          </a:xfrm>
          <a:prstGeom prst="flowChartProcess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8" name="AutoShape 11">
            <a:extLst>
              <a:ext uri="{FF2B5EF4-FFF2-40B4-BE49-F238E27FC236}">
                <a16:creationId xmlns:a16="http://schemas.microsoft.com/office/drawing/2014/main" xmlns="" id="{B3491F0B-89FA-776D-7B19-D4B987F23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842" y="760592"/>
            <a:ext cx="3294197" cy="1854200"/>
          </a:xfrm>
          <a:prstGeom prst="flowChartProcess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0" name="Oval 8"/>
          <p:cNvSpPr>
            <a:spLocks noChangeArrowheads="1"/>
          </p:cNvSpPr>
          <p:nvPr/>
        </p:nvSpPr>
        <p:spPr bwMode="auto">
          <a:xfrm>
            <a:off x="2336175" y="1260987"/>
            <a:ext cx="648301" cy="477240"/>
          </a:xfrm>
          <a:prstGeom prst="ellipse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9" name="Rectangle 7"/>
          <p:cNvSpPr txBox="1">
            <a:spLocks noChangeArrowheads="1"/>
          </p:cNvSpPr>
          <p:nvPr/>
        </p:nvSpPr>
        <p:spPr>
          <a:xfrm>
            <a:off x="134938" y="0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Neural Mass Model: 1</a:t>
            </a:r>
            <a:r>
              <a:rPr lang="en-US" sz="2800" baseline="30000" dirty="0">
                <a:solidFill>
                  <a:schemeClr val="bg1"/>
                </a:solidFill>
                <a:latin typeface="+mn-lt"/>
              </a:rPr>
              <a:t>st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Transformation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123"/>
          <p:cNvGrpSpPr>
            <a:grpSpLocks/>
          </p:cNvGrpSpPr>
          <p:nvPr/>
        </p:nvGrpSpPr>
        <p:grpSpPr bwMode="auto">
          <a:xfrm>
            <a:off x="204788" y="476672"/>
            <a:ext cx="8950142" cy="6064570"/>
            <a:chOff x="204788" y="895350"/>
            <a:chExt cx="8861134" cy="5467527"/>
          </a:xfrm>
        </p:grpSpPr>
        <p:sp>
          <p:nvSpPr>
            <p:cNvPr id="8312" name="Rectangle 4"/>
            <p:cNvSpPr>
              <a:spLocks noChangeAspect="1" noChangeArrowheads="1"/>
            </p:cNvSpPr>
            <p:nvPr/>
          </p:nvSpPr>
          <p:spPr bwMode="auto">
            <a:xfrm>
              <a:off x="5926475" y="3282957"/>
              <a:ext cx="1554075" cy="37226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8205" name="Picture 5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 l="27194" t="9099" r="57950" b="-61"/>
            <a:stretch>
              <a:fillRect/>
            </a:stretch>
          </p:blipFill>
          <p:spPr bwMode="auto">
            <a:xfrm>
              <a:off x="204788" y="1254125"/>
              <a:ext cx="1187450" cy="40338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8206" name="Picture 6" descr="Fig1"/>
            <p:cNvPicPr>
              <a:picLocks noChangeAspect="1" noChangeArrowheads="1"/>
            </p:cNvPicPr>
            <p:nvPr/>
          </p:nvPicPr>
          <p:blipFill>
            <a:blip r:embed="rId4" cstate="print"/>
            <a:srcRect t="-7303" r="-2835"/>
            <a:stretch>
              <a:fillRect/>
            </a:stretch>
          </p:blipFill>
          <p:spPr bwMode="auto">
            <a:xfrm>
              <a:off x="5400675" y="931863"/>
              <a:ext cx="2368550" cy="208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7" name="Line 7"/>
            <p:cNvSpPr>
              <a:spLocks noChangeShapeType="1"/>
            </p:cNvSpPr>
            <p:nvPr/>
          </p:nvSpPr>
          <p:spPr bwMode="auto">
            <a:xfrm>
              <a:off x="4551363" y="1738313"/>
              <a:ext cx="1600200" cy="0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09" name="Freeform 9"/>
            <p:cNvSpPr>
              <a:spLocks noEditPoints="1"/>
            </p:cNvSpPr>
            <p:nvPr/>
          </p:nvSpPr>
          <p:spPr bwMode="auto">
            <a:xfrm>
              <a:off x="4668838" y="2759075"/>
              <a:ext cx="66675" cy="1911350"/>
            </a:xfrm>
            <a:custGeom>
              <a:avLst/>
              <a:gdLst>
                <a:gd name="T0" fmla="*/ 2147483647 w 400"/>
                <a:gd name="T1" fmla="*/ 2147483647 h 10033"/>
                <a:gd name="T2" fmla="*/ 2147483647 w 400"/>
                <a:gd name="T3" fmla="*/ 2147483647 h 10033"/>
                <a:gd name="T4" fmla="*/ 2147483647 w 400"/>
                <a:gd name="T5" fmla="*/ 2147483647 h 10033"/>
                <a:gd name="T6" fmla="*/ 2147483647 w 400"/>
                <a:gd name="T7" fmla="*/ 2147483647 h 10033"/>
                <a:gd name="T8" fmla="*/ 2147483647 w 400"/>
                <a:gd name="T9" fmla="*/ 2147483647 h 10033"/>
                <a:gd name="T10" fmla="*/ 2147483647 w 400"/>
                <a:gd name="T11" fmla="*/ 2147483647 h 10033"/>
                <a:gd name="T12" fmla="*/ 2147483647 w 400"/>
                <a:gd name="T13" fmla="*/ 2147483647 h 10033"/>
                <a:gd name="T14" fmla="*/ 0 w 400"/>
                <a:gd name="T15" fmla="*/ 2147483647 h 10033"/>
                <a:gd name="T16" fmla="*/ 2147483647 w 400"/>
                <a:gd name="T17" fmla="*/ 0 h 10033"/>
                <a:gd name="T18" fmla="*/ 2147483647 w 400"/>
                <a:gd name="T19" fmla="*/ 2147483647 h 10033"/>
                <a:gd name="T20" fmla="*/ 0 w 400"/>
                <a:gd name="T21" fmla="*/ 2147483647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3"/>
                  </a:moveTo>
                  <a:lnTo>
                    <a:pt x="233" y="10000"/>
                  </a:lnTo>
                  <a:cubicBezTo>
                    <a:pt x="233" y="10019"/>
                    <a:pt x="218" y="10033"/>
                    <a:pt x="200" y="10033"/>
                  </a:cubicBezTo>
                  <a:cubicBezTo>
                    <a:pt x="181" y="10033"/>
                    <a:pt x="166" y="10019"/>
                    <a:pt x="166" y="10000"/>
                  </a:cubicBezTo>
                  <a:lnTo>
                    <a:pt x="166" y="333"/>
                  </a:lnTo>
                  <a:cubicBezTo>
                    <a:pt x="166" y="315"/>
                    <a:pt x="181" y="300"/>
                    <a:pt x="200" y="300"/>
                  </a:cubicBezTo>
                  <a:cubicBezTo>
                    <a:pt x="218" y="300"/>
                    <a:pt x="233" y="315"/>
                    <a:pt x="233" y="333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10" name="Freeform 10"/>
            <p:cNvSpPr>
              <a:spLocks noEditPoints="1"/>
            </p:cNvSpPr>
            <p:nvPr/>
          </p:nvSpPr>
          <p:spPr bwMode="auto">
            <a:xfrm>
              <a:off x="2000250" y="2752725"/>
              <a:ext cx="66675" cy="1911350"/>
            </a:xfrm>
            <a:custGeom>
              <a:avLst/>
              <a:gdLst>
                <a:gd name="T0" fmla="*/ 2147483647 w 400"/>
                <a:gd name="T1" fmla="*/ 2147483647 h 10033"/>
                <a:gd name="T2" fmla="*/ 2147483647 w 400"/>
                <a:gd name="T3" fmla="*/ 2147483647 h 10033"/>
                <a:gd name="T4" fmla="*/ 2147483647 w 400"/>
                <a:gd name="T5" fmla="*/ 2147483647 h 10033"/>
                <a:gd name="T6" fmla="*/ 2147483647 w 400"/>
                <a:gd name="T7" fmla="*/ 2147483647 h 10033"/>
                <a:gd name="T8" fmla="*/ 2147483647 w 400"/>
                <a:gd name="T9" fmla="*/ 2147483647 h 10033"/>
                <a:gd name="T10" fmla="*/ 2147483647 w 400"/>
                <a:gd name="T11" fmla="*/ 0 h 10033"/>
                <a:gd name="T12" fmla="*/ 2147483647 w 400"/>
                <a:gd name="T13" fmla="*/ 2147483647 h 10033"/>
                <a:gd name="T14" fmla="*/ 2147483647 w 400"/>
                <a:gd name="T15" fmla="*/ 2147483647 h 10033"/>
                <a:gd name="T16" fmla="*/ 2147483647 w 400"/>
                <a:gd name="T17" fmla="*/ 2147483647 h 10033"/>
                <a:gd name="T18" fmla="*/ 0 w 400"/>
                <a:gd name="T19" fmla="*/ 2147483647 h 10033"/>
                <a:gd name="T20" fmla="*/ 2147483647 w 400"/>
                <a:gd name="T21" fmla="*/ 2147483647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"/>
                  </a:moveTo>
                  <a:lnTo>
                    <a:pt x="233" y="9700"/>
                  </a:lnTo>
                  <a:cubicBezTo>
                    <a:pt x="233" y="9718"/>
                    <a:pt x="219" y="9733"/>
                    <a:pt x="200" y="9733"/>
                  </a:cubicBezTo>
                  <a:cubicBezTo>
                    <a:pt x="182" y="9733"/>
                    <a:pt x="167" y="9718"/>
                    <a:pt x="167" y="9700"/>
                  </a:cubicBezTo>
                  <a:lnTo>
                    <a:pt x="167" y="33"/>
                  </a:lnTo>
                  <a:cubicBezTo>
                    <a:pt x="167" y="15"/>
                    <a:pt x="182" y="0"/>
                    <a:pt x="200" y="0"/>
                  </a:cubicBezTo>
                  <a:cubicBezTo>
                    <a:pt x="219" y="0"/>
                    <a:pt x="233" y="15"/>
                    <a:pt x="233" y="33"/>
                  </a:cubicBezTo>
                  <a:close/>
                  <a:moveTo>
                    <a:pt x="400" y="9633"/>
                  </a:moveTo>
                  <a:lnTo>
                    <a:pt x="200" y="10033"/>
                  </a:lnTo>
                  <a:lnTo>
                    <a:pt x="0" y="9633"/>
                  </a:lnTo>
                  <a:lnTo>
                    <a:pt x="400" y="9633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1809750" y="3290888"/>
              <a:ext cx="3114675" cy="839787"/>
              <a:chOff x="2311" y="1969"/>
              <a:chExt cx="2208" cy="529"/>
            </a:xfrm>
          </p:grpSpPr>
          <p:pic>
            <p:nvPicPr>
              <p:cNvPr id="8309" name="Picture 1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11" y="1969"/>
                <a:ext cx="2208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310" name="Rectangle 13"/>
              <p:cNvSpPr>
                <a:spLocks noChangeArrowheads="1"/>
              </p:cNvSpPr>
              <p:nvPr/>
            </p:nvSpPr>
            <p:spPr bwMode="auto">
              <a:xfrm>
                <a:off x="2312" y="1970"/>
                <a:ext cx="2207" cy="528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12" name="Freeform 14"/>
            <p:cNvSpPr>
              <a:spLocks noEditPoints="1"/>
            </p:cNvSpPr>
            <p:nvPr/>
          </p:nvSpPr>
          <p:spPr bwMode="auto">
            <a:xfrm>
              <a:off x="2295525" y="4130675"/>
              <a:ext cx="68263" cy="539750"/>
            </a:xfrm>
            <a:custGeom>
              <a:avLst/>
              <a:gdLst>
                <a:gd name="T0" fmla="*/ 2147483647 w 400"/>
                <a:gd name="T1" fmla="*/ 2147483647 h 2833"/>
                <a:gd name="T2" fmla="*/ 2147483647 w 400"/>
                <a:gd name="T3" fmla="*/ 2147483647 h 2833"/>
                <a:gd name="T4" fmla="*/ 2147483647 w 400"/>
                <a:gd name="T5" fmla="*/ 2147483647 h 2833"/>
                <a:gd name="T6" fmla="*/ 2147483647 w 400"/>
                <a:gd name="T7" fmla="*/ 2147483647 h 2833"/>
                <a:gd name="T8" fmla="*/ 2147483647 w 400"/>
                <a:gd name="T9" fmla="*/ 2147483647 h 2833"/>
                <a:gd name="T10" fmla="*/ 2147483647 w 400"/>
                <a:gd name="T11" fmla="*/ 2147483647 h 2833"/>
                <a:gd name="T12" fmla="*/ 2147483647 w 400"/>
                <a:gd name="T13" fmla="*/ 2147483647 h 2833"/>
                <a:gd name="T14" fmla="*/ 0 w 400"/>
                <a:gd name="T15" fmla="*/ 2147483647 h 2833"/>
                <a:gd name="T16" fmla="*/ 2147483647 w 400"/>
                <a:gd name="T17" fmla="*/ 0 h 2833"/>
                <a:gd name="T18" fmla="*/ 2147483647 w 400"/>
                <a:gd name="T19" fmla="*/ 2147483647 h 2833"/>
                <a:gd name="T20" fmla="*/ 0 w 400"/>
                <a:gd name="T21" fmla="*/ 2147483647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7" y="2800"/>
                  </a:moveTo>
                  <a:lnTo>
                    <a:pt x="167" y="333"/>
                  </a:lnTo>
                  <a:cubicBezTo>
                    <a:pt x="167" y="315"/>
                    <a:pt x="182" y="300"/>
                    <a:pt x="200" y="300"/>
                  </a:cubicBezTo>
                  <a:cubicBezTo>
                    <a:pt x="219" y="300"/>
                    <a:pt x="233" y="315"/>
                    <a:pt x="233" y="333"/>
                  </a:cubicBezTo>
                  <a:lnTo>
                    <a:pt x="233" y="2800"/>
                  </a:lnTo>
                  <a:cubicBezTo>
                    <a:pt x="233" y="2819"/>
                    <a:pt x="219" y="2833"/>
                    <a:pt x="200" y="2833"/>
                  </a:cubicBezTo>
                  <a:cubicBezTo>
                    <a:pt x="182" y="2833"/>
                    <a:pt x="167" y="2819"/>
                    <a:pt x="167" y="2800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13" name="Freeform 15"/>
            <p:cNvSpPr>
              <a:spLocks noEditPoints="1"/>
            </p:cNvSpPr>
            <p:nvPr/>
          </p:nvSpPr>
          <p:spPr bwMode="auto">
            <a:xfrm>
              <a:off x="4371975" y="4124325"/>
              <a:ext cx="68263" cy="539750"/>
            </a:xfrm>
            <a:custGeom>
              <a:avLst/>
              <a:gdLst>
                <a:gd name="T0" fmla="*/ 2147483647 w 400"/>
                <a:gd name="T1" fmla="*/ 2147483647 h 2833"/>
                <a:gd name="T2" fmla="*/ 2147483647 w 400"/>
                <a:gd name="T3" fmla="*/ 2147483647 h 2833"/>
                <a:gd name="T4" fmla="*/ 2147483647 w 400"/>
                <a:gd name="T5" fmla="*/ 0 h 2833"/>
                <a:gd name="T6" fmla="*/ 2147483647 w 400"/>
                <a:gd name="T7" fmla="*/ 2147483647 h 2833"/>
                <a:gd name="T8" fmla="*/ 2147483647 w 400"/>
                <a:gd name="T9" fmla="*/ 2147483647 h 2833"/>
                <a:gd name="T10" fmla="*/ 2147483647 w 400"/>
                <a:gd name="T11" fmla="*/ 2147483647 h 2833"/>
                <a:gd name="T12" fmla="*/ 2147483647 w 400"/>
                <a:gd name="T13" fmla="*/ 2147483647 h 2833"/>
                <a:gd name="T14" fmla="*/ 2147483647 w 400"/>
                <a:gd name="T15" fmla="*/ 2147483647 h 2833"/>
                <a:gd name="T16" fmla="*/ 2147483647 w 400"/>
                <a:gd name="T17" fmla="*/ 2147483647 h 2833"/>
                <a:gd name="T18" fmla="*/ 0 w 400"/>
                <a:gd name="T19" fmla="*/ 2147483647 h 2833"/>
                <a:gd name="T20" fmla="*/ 2147483647 w 400"/>
                <a:gd name="T21" fmla="*/ 2147483647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6" y="2500"/>
                  </a:moveTo>
                  <a:lnTo>
                    <a:pt x="166" y="33"/>
                  </a:lnTo>
                  <a:cubicBezTo>
                    <a:pt x="166" y="15"/>
                    <a:pt x="181" y="0"/>
                    <a:pt x="200" y="0"/>
                  </a:cubicBezTo>
                  <a:cubicBezTo>
                    <a:pt x="218" y="0"/>
                    <a:pt x="233" y="15"/>
                    <a:pt x="233" y="33"/>
                  </a:cubicBezTo>
                  <a:lnTo>
                    <a:pt x="233" y="2500"/>
                  </a:lnTo>
                  <a:cubicBezTo>
                    <a:pt x="233" y="2518"/>
                    <a:pt x="218" y="2533"/>
                    <a:pt x="200" y="2533"/>
                  </a:cubicBezTo>
                  <a:cubicBezTo>
                    <a:pt x="181" y="2533"/>
                    <a:pt x="166" y="2518"/>
                    <a:pt x="166" y="2500"/>
                  </a:cubicBezTo>
                  <a:close/>
                  <a:moveTo>
                    <a:pt x="400" y="2433"/>
                  </a:moveTo>
                  <a:lnTo>
                    <a:pt x="200" y="2833"/>
                  </a:lnTo>
                  <a:lnTo>
                    <a:pt x="0" y="2433"/>
                  </a:lnTo>
                  <a:lnTo>
                    <a:pt x="400" y="2433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130422" y="2763841"/>
              <a:ext cx="231957" cy="361950"/>
              <a:chOff x="2538" y="1637"/>
              <a:chExt cx="165" cy="228"/>
            </a:xfrm>
          </p:grpSpPr>
          <p:sp>
            <p:nvSpPr>
              <p:cNvPr id="8307" name="Rectangle 17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8" name="Rectangle 18"/>
              <p:cNvSpPr>
                <a:spLocks noChangeArrowheads="1"/>
              </p:cNvSpPr>
              <p:nvPr/>
            </p:nvSpPr>
            <p:spPr bwMode="auto">
              <a:xfrm>
                <a:off x="2538" y="1637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4352928" y="2797172"/>
              <a:ext cx="227189" cy="365125"/>
              <a:chOff x="4113" y="1658"/>
              <a:chExt cx="161" cy="230"/>
            </a:xfrm>
          </p:grpSpPr>
          <p:sp>
            <p:nvSpPr>
              <p:cNvPr id="8305" name="Rectangle 20"/>
              <p:cNvSpPr>
                <a:spLocks noChangeArrowheads="1"/>
              </p:cNvSpPr>
              <p:nvPr/>
            </p:nvSpPr>
            <p:spPr bwMode="auto">
              <a:xfrm>
                <a:off x="4220" y="1783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3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6" name="Rectangle 21"/>
              <p:cNvSpPr>
                <a:spLocks noChangeArrowheads="1"/>
              </p:cNvSpPr>
              <p:nvPr/>
            </p:nvSpPr>
            <p:spPr bwMode="auto">
              <a:xfrm>
                <a:off x="4113" y="1658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2490793" y="4135443"/>
              <a:ext cx="216075" cy="361950"/>
              <a:chOff x="2794" y="2501"/>
              <a:chExt cx="153" cy="228"/>
            </a:xfrm>
          </p:grpSpPr>
          <p:sp>
            <p:nvSpPr>
              <p:cNvPr id="8303" name="Rectangle 23"/>
              <p:cNvSpPr>
                <a:spLocks noChangeArrowheads="1"/>
              </p:cNvSpPr>
              <p:nvPr/>
            </p:nvSpPr>
            <p:spPr bwMode="auto">
              <a:xfrm>
                <a:off x="2893" y="2624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4" name="Rectangle 24"/>
              <p:cNvSpPr>
                <a:spLocks noChangeArrowheads="1"/>
              </p:cNvSpPr>
              <p:nvPr/>
            </p:nvSpPr>
            <p:spPr bwMode="auto">
              <a:xfrm>
                <a:off x="2794" y="2501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4040188" y="4191006"/>
              <a:ext cx="233362" cy="360363"/>
              <a:chOff x="3892" y="2536"/>
              <a:chExt cx="164" cy="227"/>
            </a:xfrm>
          </p:grpSpPr>
          <p:sp>
            <p:nvSpPr>
              <p:cNvPr id="8301" name="Rectangle 26"/>
              <p:cNvSpPr>
                <a:spLocks noChangeArrowheads="1"/>
              </p:cNvSpPr>
              <p:nvPr/>
            </p:nvSpPr>
            <p:spPr bwMode="auto">
              <a:xfrm>
                <a:off x="4002" y="2658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2" name="Rectangle 27"/>
              <p:cNvSpPr>
                <a:spLocks noChangeArrowheads="1"/>
              </p:cNvSpPr>
              <p:nvPr/>
            </p:nvSpPr>
            <p:spPr bwMode="auto">
              <a:xfrm>
                <a:off x="3892" y="2536"/>
                <a:ext cx="77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0" name="Group 28"/>
            <p:cNvGrpSpPr>
              <a:grpSpLocks/>
            </p:cNvGrpSpPr>
            <p:nvPr/>
          </p:nvGrpSpPr>
          <p:grpSpPr bwMode="auto">
            <a:xfrm>
              <a:off x="2284414" y="3548067"/>
              <a:ext cx="2200450" cy="460375"/>
              <a:chOff x="2648" y="2131"/>
              <a:chExt cx="1558" cy="290"/>
            </a:xfrm>
          </p:grpSpPr>
          <p:sp>
            <p:nvSpPr>
              <p:cNvPr id="8262" name="Rectangle 29"/>
              <p:cNvSpPr>
                <a:spLocks noChangeArrowheads="1"/>
              </p:cNvSpPr>
              <p:nvPr/>
            </p:nvSpPr>
            <p:spPr bwMode="auto">
              <a:xfrm>
                <a:off x="4175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3" name="Rectangle 30"/>
              <p:cNvSpPr>
                <a:spLocks noChangeArrowheads="1"/>
              </p:cNvSpPr>
              <p:nvPr/>
            </p:nvSpPr>
            <p:spPr bwMode="auto">
              <a:xfrm>
                <a:off x="4098" y="2293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4" name="Rectangle 31"/>
              <p:cNvSpPr>
                <a:spLocks noChangeArrowheads="1"/>
              </p:cNvSpPr>
              <p:nvPr/>
            </p:nvSpPr>
            <p:spPr bwMode="auto">
              <a:xfrm>
                <a:off x="3911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5" name="Rectangle 32"/>
              <p:cNvSpPr>
                <a:spLocks noChangeArrowheads="1"/>
              </p:cNvSpPr>
              <p:nvPr/>
            </p:nvSpPr>
            <p:spPr bwMode="auto">
              <a:xfrm>
                <a:off x="3266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9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6" name="Rectangle 33"/>
              <p:cNvSpPr>
                <a:spLocks noChangeArrowheads="1"/>
              </p:cNvSpPr>
              <p:nvPr/>
            </p:nvSpPr>
            <p:spPr bwMode="auto">
              <a:xfrm>
                <a:off x="3112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7" name="Rectangle 34"/>
              <p:cNvSpPr>
                <a:spLocks noChangeArrowheads="1"/>
              </p:cNvSpPr>
              <p:nvPr/>
            </p:nvSpPr>
            <p:spPr bwMode="auto">
              <a:xfrm>
                <a:off x="2693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8" name="Rectangle 35"/>
              <p:cNvSpPr>
                <a:spLocks noChangeArrowheads="1"/>
              </p:cNvSpPr>
              <p:nvPr/>
            </p:nvSpPr>
            <p:spPr bwMode="auto">
              <a:xfrm>
                <a:off x="2877" y="2202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9" name="Rectangle 36"/>
              <p:cNvSpPr>
                <a:spLocks noChangeArrowheads="1"/>
              </p:cNvSpPr>
              <p:nvPr/>
            </p:nvSpPr>
            <p:spPr bwMode="auto">
              <a:xfrm>
                <a:off x="2697" y="2202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0" name="Rectangle 37"/>
              <p:cNvSpPr>
                <a:spLocks noChangeArrowheads="1"/>
              </p:cNvSpPr>
              <p:nvPr/>
            </p:nvSpPr>
            <p:spPr bwMode="auto">
              <a:xfrm>
                <a:off x="3725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1" name="Rectangle 38"/>
              <p:cNvSpPr>
                <a:spLocks noChangeArrowheads="1"/>
              </p:cNvSpPr>
              <p:nvPr/>
            </p:nvSpPr>
            <p:spPr bwMode="auto">
              <a:xfrm>
                <a:off x="3608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)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2" name="Rectangle 39"/>
              <p:cNvSpPr>
                <a:spLocks noChangeArrowheads="1"/>
              </p:cNvSpPr>
              <p:nvPr/>
            </p:nvSpPr>
            <p:spPr bwMode="auto">
              <a:xfrm>
                <a:off x="3440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)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3" name="Rectangle 40"/>
              <p:cNvSpPr>
                <a:spLocks noChangeArrowheads="1"/>
              </p:cNvSpPr>
              <p:nvPr/>
            </p:nvSpPr>
            <p:spPr bwMode="auto">
              <a:xfrm>
                <a:off x="3184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(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4" name="Rectangle 41"/>
              <p:cNvSpPr>
                <a:spLocks noChangeArrowheads="1"/>
              </p:cNvSpPr>
              <p:nvPr/>
            </p:nvSpPr>
            <p:spPr bwMode="auto">
              <a:xfrm>
                <a:off x="3034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(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5" name="Rectangle 42"/>
              <p:cNvSpPr>
                <a:spLocks noChangeArrowheads="1"/>
              </p:cNvSpPr>
              <p:nvPr/>
            </p:nvSpPr>
            <p:spPr bwMode="auto">
              <a:xfrm>
                <a:off x="4137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6" name="Rectangle 43"/>
              <p:cNvSpPr>
                <a:spLocks noChangeArrowheads="1"/>
              </p:cNvSpPr>
              <p:nvPr/>
            </p:nvSpPr>
            <p:spPr bwMode="auto">
              <a:xfrm>
                <a:off x="3866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7" name="Rectangle 44"/>
              <p:cNvSpPr>
                <a:spLocks noChangeArrowheads="1"/>
              </p:cNvSpPr>
              <p:nvPr/>
            </p:nvSpPr>
            <p:spPr bwMode="auto">
              <a:xfrm>
                <a:off x="3556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u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8" name="Rectangle 45"/>
              <p:cNvSpPr>
                <a:spLocks noChangeArrowheads="1"/>
              </p:cNvSpPr>
              <p:nvPr/>
            </p:nvSpPr>
            <p:spPr bwMode="auto">
              <a:xfrm>
                <a:off x="3390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a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9" name="Rectangle 46"/>
              <p:cNvSpPr>
                <a:spLocks noChangeArrowheads="1"/>
              </p:cNvSpPr>
              <p:nvPr/>
            </p:nvSpPr>
            <p:spPr bwMode="auto">
              <a:xfrm>
                <a:off x="3223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0" name="Rectangle 47"/>
              <p:cNvSpPr>
                <a:spLocks noChangeArrowheads="1"/>
              </p:cNvSpPr>
              <p:nvPr/>
            </p:nvSpPr>
            <p:spPr bwMode="auto">
              <a:xfrm>
                <a:off x="3143" y="2300"/>
                <a:ext cx="42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s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1" name="Rectangle 48"/>
              <p:cNvSpPr>
                <a:spLocks noChangeArrowheads="1"/>
              </p:cNvSpPr>
              <p:nvPr/>
            </p:nvSpPr>
            <p:spPr bwMode="auto">
              <a:xfrm>
                <a:off x="2918" y="2300"/>
                <a:ext cx="7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H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2" name="Rectangle 49"/>
              <p:cNvSpPr>
                <a:spLocks noChangeArrowheads="1"/>
              </p:cNvSpPr>
              <p:nvPr/>
            </p:nvSpPr>
            <p:spPr bwMode="auto">
              <a:xfrm>
                <a:off x="2648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3" name="Rectangle 50"/>
              <p:cNvSpPr>
                <a:spLocks noChangeArrowheads="1"/>
              </p:cNvSpPr>
              <p:nvPr/>
            </p:nvSpPr>
            <p:spPr bwMode="auto">
              <a:xfrm>
                <a:off x="2832" y="2142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4" name="Rectangle 51"/>
              <p:cNvSpPr>
                <a:spLocks noChangeArrowheads="1"/>
              </p:cNvSpPr>
              <p:nvPr/>
            </p:nvSpPr>
            <p:spPr bwMode="auto">
              <a:xfrm>
                <a:off x="2659" y="2142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5" name="Rectangle 52"/>
              <p:cNvSpPr>
                <a:spLocks noChangeArrowheads="1"/>
              </p:cNvSpPr>
              <p:nvPr/>
            </p:nvSpPr>
            <p:spPr bwMode="auto">
              <a:xfrm>
                <a:off x="4090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6" name="Rectangle 53"/>
              <p:cNvSpPr>
                <a:spLocks noChangeArrowheads="1"/>
              </p:cNvSpPr>
              <p:nvPr/>
            </p:nvSpPr>
            <p:spPr bwMode="auto">
              <a:xfrm>
                <a:off x="3830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7" name="Rectangle 54"/>
              <p:cNvSpPr>
                <a:spLocks noChangeArrowheads="1"/>
              </p:cNvSpPr>
              <p:nvPr/>
            </p:nvSpPr>
            <p:spPr bwMode="auto">
              <a:xfrm>
                <a:off x="2996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8" name="Rectangle 55"/>
              <p:cNvSpPr>
                <a:spLocks noChangeArrowheads="1"/>
              </p:cNvSpPr>
              <p:nvPr/>
            </p:nvSpPr>
            <p:spPr bwMode="auto">
              <a:xfrm>
                <a:off x="2883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9" name="Rectangle 56"/>
              <p:cNvSpPr>
                <a:spLocks noChangeArrowheads="1"/>
              </p:cNvSpPr>
              <p:nvPr/>
            </p:nvSpPr>
            <p:spPr bwMode="auto">
              <a:xfrm>
                <a:off x="4029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0" name="Rectangle 57"/>
              <p:cNvSpPr>
                <a:spLocks noChangeArrowheads="1"/>
              </p:cNvSpPr>
              <p:nvPr/>
            </p:nvSpPr>
            <p:spPr bwMode="auto">
              <a:xfrm>
                <a:off x="3768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1" name="Rectangle 58"/>
              <p:cNvSpPr>
                <a:spLocks noChangeArrowheads="1"/>
              </p:cNvSpPr>
              <p:nvPr/>
            </p:nvSpPr>
            <p:spPr bwMode="auto">
              <a:xfrm>
                <a:off x="3064" y="2289"/>
                <a:ext cx="4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2" name="Rectangle 59"/>
              <p:cNvSpPr>
                <a:spLocks noChangeArrowheads="1"/>
              </p:cNvSpPr>
              <p:nvPr/>
            </p:nvSpPr>
            <p:spPr bwMode="auto">
              <a:xfrm>
                <a:off x="2822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3" name="Rectangle 60"/>
              <p:cNvSpPr>
                <a:spLocks noChangeArrowheads="1"/>
              </p:cNvSpPr>
              <p:nvPr/>
            </p:nvSpPr>
            <p:spPr bwMode="auto">
              <a:xfrm>
                <a:off x="3966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4" name="Rectangle 61"/>
              <p:cNvSpPr>
                <a:spLocks noChangeArrowheads="1"/>
              </p:cNvSpPr>
              <p:nvPr/>
            </p:nvSpPr>
            <p:spPr bwMode="auto">
              <a:xfrm>
                <a:off x="3656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5" name="Rectangle 62"/>
              <p:cNvSpPr>
                <a:spLocks noChangeArrowheads="1"/>
              </p:cNvSpPr>
              <p:nvPr/>
            </p:nvSpPr>
            <p:spPr bwMode="auto">
              <a:xfrm>
                <a:off x="3488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+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6" name="Rectangle 63"/>
              <p:cNvSpPr>
                <a:spLocks noChangeArrowheads="1"/>
              </p:cNvSpPr>
              <p:nvPr/>
            </p:nvSpPr>
            <p:spPr bwMode="auto">
              <a:xfrm>
                <a:off x="3321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7" name="Rectangle 64"/>
              <p:cNvSpPr>
                <a:spLocks noChangeArrowheads="1"/>
              </p:cNvSpPr>
              <p:nvPr/>
            </p:nvSpPr>
            <p:spPr bwMode="auto">
              <a:xfrm>
                <a:off x="2754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=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8" name="Rectangle 65"/>
              <p:cNvSpPr>
                <a:spLocks noChangeArrowheads="1"/>
              </p:cNvSpPr>
              <p:nvPr/>
            </p:nvSpPr>
            <p:spPr bwMode="auto">
              <a:xfrm>
                <a:off x="2754" y="2131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=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9" name="Rectangle 66"/>
              <p:cNvSpPr>
                <a:spLocks noChangeArrowheads="1"/>
              </p:cNvSpPr>
              <p:nvPr/>
            </p:nvSpPr>
            <p:spPr bwMode="auto">
              <a:xfrm>
                <a:off x="2657" y="2304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MT Extra" pitchFamily="18" charset="2"/>
                  </a:rPr>
                  <a:t>&amp;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0" name="Rectangle 67"/>
              <p:cNvSpPr>
                <a:spLocks noChangeArrowheads="1"/>
              </p:cNvSpPr>
              <p:nvPr/>
            </p:nvSpPr>
            <p:spPr bwMode="auto">
              <a:xfrm>
                <a:off x="2667" y="2146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MT Extra" pitchFamily="18" charset="2"/>
                  </a:rPr>
                  <a:t>&amp;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19" name="Freeform 68"/>
            <p:cNvSpPr>
              <a:spLocks noEditPoints="1"/>
            </p:cNvSpPr>
            <p:nvPr/>
          </p:nvSpPr>
          <p:spPr bwMode="auto">
            <a:xfrm>
              <a:off x="1601788" y="946150"/>
              <a:ext cx="1771650" cy="1062038"/>
            </a:xfrm>
            <a:custGeom>
              <a:avLst/>
              <a:gdLst>
                <a:gd name="T0" fmla="*/ 2147483647 w 10467"/>
                <a:gd name="T1" fmla="*/ 2147483647 h 5574"/>
                <a:gd name="T2" fmla="*/ 2147483647 w 10467"/>
                <a:gd name="T3" fmla="*/ 2147483647 h 5574"/>
                <a:gd name="T4" fmla="*/ 2147483647 w 10467"/>
                <a:gd name="T5" fmla="*/ 2147483647 h 5574"/>
                <a:gd name="T6" fmla="*/ 2147483647 w 10467"/>
                <a:gd name="T7" fmla="*/ 2147483647 h 5574"/>
                <a:gd name="T8" fmla="*/ 2147483647 w 10467"/>
                <a:gd name="T9" fmla="*/ 2147483647 h 5574"/>
                <a:gd name="T10" fmla="*/ 2147483647 w 10467"/>
                <a:gd name="T11" fmla="*/ 2147483647 h 5574"/>
                <a:gd name="T12" fmla="*/ 2147483647 w 10467"/>
                <a:gd name="T13" fmla="*/ 2147483647 h 5574"/>
                <a:gd name="T14" fmla="*/ 2147483647 w 10467"/>
                <a:gd name="T15" fmla="*/ 2147483647 h 5574"/>
                <a:gd name="T16" fmla="*/ 2147483647 w 10467"/>
                <a:gd name="T17" fmla="*/ 2147483647 h 5574"/>
                <a:gd name="T18" fmla="*/ 2147483647 w 10467"/>
                <a:gd name="T19" fmla="*/ 2147483647 h 5574"/>
                <a:gd name="T20" fmla="*/ 2147483647 w 10467"/>
                <a:gd name="T21" fmla="*/ 2147483647 h 5574"/>
                <a:gd name="T22" fmla="*/ 0 w 10467"/>
                <a:gd name="T23" fmla="*/ 2147483647 h 5574"/>
                <a:gd name="T24" fmla="*/ 0 w 10467"/>
                <a:gd name="T25" fmla="*/ 2147483647 h 5574"/>
                <a:gd name="T26" fmla="*/ 2147483647 w 10467"/>
                <a:gd name="T27" fmla="*/ 0 h 5574"/>
                <a:gd name="T28" fmla="*/ 2147483647 w 10467"/>
                <a:gd name="T29" fmla="*/ 0 h 5574"/>
                <a:gd name="T30" fmla="*/ 2147483647 w 10467"/>
                <a:gd name="T31" fmla="*/ 2147483647 h 5574"/>
                <a:gd name="T32" fmla="*/ 2147483647 w 10467"/>
                <a:gd name="T33" fmla="*/ 2147483647 h 5574"/>
                <a:gd name="T34" fmla="*/ 2147483647 w 10467"/>
                <a:gd name="T35" fmla="*/ 2147483647 h 5574"/>
                <a:gd name="T36" fmla="*/ 2147483647 w 10467"/>
                <a:gd name="T37" fmla="*/ 2147483647 h 5574"/>
                <a:gd name="T38" fmla="*/ 2147483647 w 10467"/>
                <a:gd name="T39" fmla="*/ 2147483647 h 5574"/>
                <a:gd name="T40" fmla="*/ 2147483647 w 10467"/>
                <a:gd name="T41" fmla="*/ 2147483647 h 5574"/>
                <a:gd name="T42" fmla="*/ 2147483647 w 10467"/>
                <a:gd name="T43" fmla="*/ 2147483647 h 5574"/>
                <a:gd name="T44" fmla="*/ 2147483647 w 10467"/>
                <a:gd name="T45" fmla="*/ 2147483647 h 55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467"/>
                <a:gd name="T70" fmla="*/ 0 h 5574"/>
                <a:gd name="T71" fmla="*/ 10467 w 10467"/>
                <a:gd name="T72" fmla="*/ 5574 h 557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467" h="5574">
                  <a:moveTo>
                    <a:pt x="10400" y="1233"/>
                  </a:moveTo>
                  <a:lnTo>
                    <a:pt x="10400" y="33"/>
                  </a:lnTo>
                  <a:lnTo>
                    <a:pt x="10433" y="66"/>
                  </a:lnTo>
                  <a:lnTo>
                    <a:pt x="34" y="66"/>
                  </a:lnTo>
                  <a:lnTo>
                    <a:pt x="67" y="33"/>
                  </a:lnTo>
                  <a:lnTo>
                    <a:pt x="67" y="5374"/>
                  </a:lnTo>
                  <a:lnTo>
                    <a:pt x="34" y="5341"/>
                  </a:lnTo>
                  <a:lnTo>
                    <a:pt x="900" y="5341"/>
                  </a:lnTo>
                  <a:cubicBezTo>
                    <a:pt x="919" y="5341"/>
                    <a:pt x="933" y="5356"/>
                    <a:pt x="933" y="5374"/>
                  </a:cubicBezTo>
                  <a:cubicBezTo>
                    <a:pt x="933" y="5393"/>
                    <a:pt x="919" y="5408"/>
                    <a:pt x="900" y="5408"/>
                  </a:cubicBezTo>
                  <a:lnTo>
                    <a:pt x="34" y="5408"/>
                  </a:lnTo>
                  <a:cubicBezTo>
                    <a:pt x="15" y="5408"/>
                    <a:pt x="0" y="5393"/>
                    <a:pt x="0" y="5374"/>
                  </a:cubicBezTo>
                  <a:lnTo>
                    <a:pt x="0" y="33"/>
                  </a:lnTo>
                  <a:cubicBezTo>
                    <a:pt x="0" y="14"/>
                    <a:pt x="15" y="0"/>
                    <a:pt x="34" y="0"/>
                  </a:cubicBezTo>
                  <a:lnTo>
                    <a:pt x="10433" y="0"/>
                  </a:lnTo>
                  <a:cubicBezTo>
                    <a:pt x="10452" y="0"/>
                    <a:pt x="10467" y="14"/>
                    <a:pt x="10467" y="33"/>
                  </a:cubicBezTo>
                  <a:lnTo>
                    <a:pt x="10467" y="1233"/>
                  </a:lnTo>
                  <a:cubicBezTo>
                    <a:pt x="10467" y="1251"/>
                    <a:pt x="10452" y="1266"/>
                    <a:pt x="10433" y="1266"/>
                  </a:cubicBezTo>
                  <a:cubicBezTo>
                    <a:pt x="10415" y="1266"/>
                    <a:pt x="10400" y="1251"/>
                    <a:pt x="10400" y="1233"/>
                  </a:cubicBezTo>
                  <a:close/>
                  <a:moveTo>
                    <a:pt x="833" y="5174"/>
                  </a:moveTo>
                  <a:lnTo>
                    <a:pt x="1233" y="5374"/>
                  </a:lnTo>
                  <a:lnTo>
                    <a:pt x="833" y="5574"/>
                  </a:lnTo>
                  <a:lnTo>
                    <a:pt x="833" y="5174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20" name="Rectangle 69"/>
            <p:cNvSpPr>
              <a:spLocks noChangeArrowheads="1"/>
            </p:cNvSpPr>
            <p:nvPr/>
          </p:nvSpPr>
          <p:spPr bwMode="auto">
            <a:xfrm>
              <a:off x="1931988" y="3338513"/>
              <a:ext cx="2405223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chemeClr val="bg1"/>
                  </a:solidFill>
                  <a:latin typeface="Calibri" pitchFamily="34" charset="0"/>
                </a:rPr>
                <a:t>Excitatory spiny cells in granular layers 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1" name="Group 71"/>
            <p:cNvGrpSpPr>
              <a:grpSpLocks/>
            </p:cNvGrpSpPr>
            <p:nvPr/>
          </p:nvGrpSpPr>
          <p:grpSpPr bwMode="auto">
            <a:xfrm>
              <a:off x="1809750" y="3290888"/>
              <a:ext cx="3338513" cy="839787"/>
              <a:chOff x="2311" y="1969"/>
              <a:chExt cx="2208" cy="529"/>
            </a:xfrm>
          </p:grpSpPr>
          <p:pic>
            <p:nvPicPr>
              <p:cNvPr id="8260" name="Picture 7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11" y="1969"/>
                <a:ext cx="2208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61" name="Rectangle 73"/>
              <p:cNvSpPr>
                <a:spLocks noChangeArrowheads="1"/>
              </p:cNvSpPr>
              <p:nvPr/>
            </p:nvSpPr>
            <p:spPr bwMode="auto">
              <a:xfrm>
                <a:off x="2312" y="1970"/>
                <a:ext cx="2207" cy="528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2" name="Rectangle 74"/>
            <p:cNvSpPr>
              <a:spLocks noChangeArrowheads="1"/>
            </p:cNvSpPr>
            <p:nvPr/>
          </p:nvSpPr>
          <p:spPr bwMode="auto">
            <a:xfrm>
              <a:off x="1811338" y="1181100"/>
              <a:ext cx="3336925" cy="157797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2" name="Group 75"/>
            <p:cNvGrpSpPr>
              <a:grpSpLocks/>
            </p:cNvGrpSpPr>
            <p:nvPr/>
          </p:nvGrpSpPr>
          <p:grpSpPr bwMode="auto">
            <a:xfrm>
              <a:off x="2130422" y="2763841"/>
              <a:ext cx="231957" cy="361950"/>
              <a:chOff x="2538" y="1637"/>
              <a:chExt cx="165" cy="228"/>
            </a:xfrm>
          </p:grpSpPr>
          <p:sp>
            <p:nvSpPr>
              <p:cNvPr id="8258" name="Rectangle 76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9" name="Rectangle 77"/>
              <p:cNvSpPr>
                <a:spLocks noChangeArrowheads="1"/>
              </p:cNvSpPr>
              <p:nvPr/>
            </p:nvSpPr>
            <p:spPr bwMode="auto">
              <a:xfrm>
                <a:off x="2538" y="1637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3" name="Group 78"/>
            <p:cNvGrpSpPr>
              <a:grpSpLocks/>
            </p:cNvGrpSpPr>
            <p:nvPr/>
          </p:nvGrpSpPr>
          <p:grpSpPr bwMode="auto">
            <a:xfrm>
              <a:off x="4352928" y="2797172"/>
              <a:ext cx="227189" cy="365125"/>
              <a:chOff x="4113" y="1658"/>
              <a:chExt cx="161" cy="230"/>
            </a:xfrm>
          </p:grpSpPr>
          <p:sp>
            <p:nvSpPr>
              <p:cNvPr id="8256" name="Rectangle 79"/>
              <p:cNvSpPr>
                <a:spLocks noChangeArrowheads="1"/>
              </p:cNvSpPr>
              <p:nvPr/>
            </p:nvSpPr>
            <p:spPr bwMode="auto">
              <a:xfrm>
                <a:off x="4220" y="1783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3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7" name="Rectangle 80"/>
              <p:cNvSpPr>
                <a:spLocks noChangeArrowheads="1"/>
              </p:cNvSpPr>
              <p:nvPr/>
            </p:nvSpPr>
            <p:spPr bwMode="auto">
              <a:xfrm>
                <a:off x="4113" y="1658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4" name="Group 81"/>
            <p:cNvGrpSpPr>
              <a:grpSpLocks/>
            </p:cNvGrpSpPr>
            <p:nvPr/>
          </p:nvGrpSpPr>
          <p:grpSpPr bwMode="auto">
            <a:xfrm>
              <a:off x="2490793" y="4135443"/>
              <a:ext cx="216075" cy="361950"/>
              <a:chOff x="2794" y="2501"/>
              <a:chExt cx="153" cy="228"/>
            </a:xfrm>
          </p:grpSpPr>
          <p:sp>
            <p:nvSpPr>
              <p:cNvPr id="8254" name="Rectangle 82"/>
              <p:cNvSpPr>
                <a:spLocks noChangeArrowheads="1"/>
              </p:cNvSpPr>
              <p:nvPr/>
            </p:nvSpPr>
            <p:spPr bwMode="auto">
              <a:xfrm>
                <a:off x="2893" y="2624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5" name="Rectangle 83"/>
              <p:cNvSpPr>
                <a:spLocks noChangeArrowheads="1"/>
              </p:cNvSpPr>
              <p:nvPr/>
            </p:nvSpPr>
            <p:spPr bwMode="auto">
              <a:xfrm>
                <a:off x="2794" y="2501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5" name="Group 84"/>
            <p:cNvGrpSpPr>
              <a:grpSpLocks/>
            </p:cNvGrpSpPr>
            <p:nvPr/>
          </p:nvGrpSpPr>
          <p:grpSpPr bwMode="auto">
            <a:xfrm>
              <a:off x="4040188" y="4191006"/>
              <a:ext cx="233362" cy="360363"/>
              <a:chOff x="3892" y="2536"/>
              <a:chExt cx="164" cy="227"/>
            </a:xfrm>
          </p:grpSpPr>
          <p:sp>
            <p:nvSpPr>
              <p:cNvPr id="8252" name="Rectangle 85"/>
              <p:cNvSpPr>
                <a:spLocks noChangeArrowheads="1"/>
              </p:cNvSpPr>
              <p:nvPr/>
            </p:nvSpPr>
            <p:spPr bwMode="auto">
              <a:xfrm>
                <a:off x="4002" y="2658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3" name="Rectangle 86"/>
              <p:cNvSpPr>
                <a:spLocks noChangeArrowheads="1"/>
              </p:cNvSpPr>
              <p:nvPr/>
            </p:nvSpPr>
            <p:spPr bwMode="auto">
              <a:xfrm>
                <a:off x="3892" y="2536"/>
                <a:ext cx="77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7" name="Rectangle 87"/>
            <p:cNvSpPr>
              <a:spLocks noChangeArrowheads="1"/>
            </p:cNvSpPr>
            <p:nvPr/>
          </p:nvSpPr>
          <p:spPr bwMode="auto">
            <a:xfrm>
              <a:off x="520591" y="895350"/>
              <a:ext cx="750997" cy="332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Intrinsic</a:t>
              </a:r>
            </a:p>
            <a:p>
              <a:pPr algn="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connections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6" name="Group 88"/>
            <p:cNvGrpSpPr>
              <a:grpSpLocks/>
            </p:cNvGrpSpPr>
            <p:nvPr/>
          </p:nvGrpSpPr>
          <p:grpSpPr bwMode="auto">
            <a:xfrm>
              <a:off x="1401764" y="1135065"/>
              <a:ext cx="214489" cy="361950"/>
              <a:chOff x="1926" y="776"/>
              <a:chExt cx="152" cy="228"/>
            </a:xfrm>
          </p:grpSpPr>
          <p:sp>
            <p:nvSpPr>
              <p:cNvPr id="8250" name="Rectangle 89"/>
              <p:cNvSpPr>
                <a:spLocks noChangeArrowheads="1"/>
              </p:cNvSpPr>
              <p:nvPr/>
            </p:nvSpPr>
            <p:spPr bwMode="auto">
              <a:xfrm>
                <a:off x="2024" y="899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5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1" name="Rectangle 90"/>
              <p:cNvSpPr>
                <a:spLocks noChangeArrowheads="1"/>
              </p:cNvSpPr>
              <p:nvPr/>
            </p:nvSpPr>
            <p:spPr bwMode="auto">
              <a:xfrm>
                <a:off x="1926" y="776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9" name="Rectangle 91"/>
            <p:cNvSpPr>
              <a:spLocks noChangeArrowheads="1"/>
            </p:cNvSpPr>
            <p:nvPr/>
          </p:nvSpPr>
          <p:spPr bwMode="auto">
            <a:xfrm>
              <a:off x="2159000" y="3338513"/>
              <a:ext cx="2405223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Excitatory spiny cells in granular layers 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8230" name="Rectangle 92"/>
            <p:cNvSpPr>
              <a:spLocks noChangeArrowheads="1"/>
            </p:cNvSpPr>
            <p:nvPr/>
          </p:nvSpPr>
          <p:spPr bwMode="auto">
            <a:xfrm>
              <a:off x="2097088" y="4692650"/>
              <a:ext cx="2824588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Excitatory pyramidal cells in agranular layers  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8231" name="Rectangle 93"/>
            <p:cNvSpPr>
              <a:spLocks noChangeArrowheads="1"/>
            </p:cNvSpPr>
            <p:nvPr/>
          </p:nvSpPr>
          <p:spPr bwMode="auto">
            <a:xfrm>
              <a:off x="2190750" y="1236663"/>
              <a:ext cx="2146914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Inhibitory cells in agranular layers  </a:t>
              </a:r>
              <a:endParaRPr lang="en-US" dirty="0">
                <a:latin typeface="Calibri" pitchFamily="34" charset="0"/>
              </a:endParaRPr>
            </a:p>
          </p:txBody>
        </p:sp>
        <p:graphicFrame>
          <p:nvGraphicFramePr>
            <p:cNvPr id="819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7010616"/>
                </p:ext>
              </p:extLst>
            </p:nvPr>
          </p:nvGraphicFramePr>
          <p:xfrm>
            <a:off x="3849077" y="5843185"/>
            <a:ext cx="1217612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38" name="Equation" r:id="rId6" imgW="698197" imgH="203112" progId="Equation.3">
                    <p:embed/>
                  </p:oleObj>
                </mc:Choice>
                <mc:Fallback>
                  <p:oleObj name="Equation" r:id="rId6" imgW="698197" imgH="203112" progId="Equation.3">
                    <p:embed/>
                    <p:pic>
                      <p:nvPicPr>
                        <p:cNvPr id="819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9077" y="5843185"/>
                          <a:ext cx="1217612" cy="398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5" name="Object 3"/>
            <p:cNvGraphicFramePr>
              <a:graphicFrameLocks noChangeAspect="1"/>
            </p:cNvGraphicFramePr>
            <p:nvPr/>
          </p:nvGraphicFramePr>
          <p:xfrm>
            <a:off x="2225675" y="1484313"/>
            <a:ext cx="2487613" cy="1190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39" name="Equation" r:id="rId8" imgW="2806700" imgH="1193800" progId="Equation.3">
                    <p:embed/>
                  </p:oleObj>
                </mc:Choice>
                <mc:Fallback>
                  <p:oleObj name="Equation" r:id="rId8" imgW="2806700" imgH="1193800" progId="Equation.3">
                    <p:embed/>
                    <p:pic>
                      <p:nvPicPr>
                        <p:cNvPr id="819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5675" y="1484313"/>
                          <a:ext cx="2487613" cy="1190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6" name="Object 4"/>
            <p:cNvGraphicFramePr>
              <a:graphicFrameLocks noChangeAspect="1"/>
            </p:cNvGraphicFramePr>
            <p:nvPr/>
          </p:nvGraphicFramePr>
          <p:xfrm>
            <a:off x="2081213" y="3544888"/>
            <a:ext cx="2811462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0" name="Equation" r:id="rId10" imgW="3162300" imgH="457200" progId="Equation.3">
                    <p:embed/>
                  </p:oleObj>
                </mc:Choice>
                <mc:Fallback>
                  <p:oleObj name="Equation" r:id="rId10" imgW="3162300" imgH="457200" progId="Equation.3">
                    <p:embed/>
                    <p:pic>
                      <p:nvPicPr>
                        <p:cNvPr id="819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81213" y="3544888"/>
                          <a:ext cx="2811462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05475" name="Text Box 99"/>
            <p:cNvSpPr txBox="1">
              <a:spLocks noChangeArrowheads="1"/>
            </p:cNvSpPr>
            <p:nvPr/>
          </p:nvSpPr>
          <p:spPr bwMode="auto">
            <a:xfrm>
              <a:off x="5696004" y="2877658"/>
              <a:ext cx="2407017" cy="3052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latin typeface="+mn-lt"/>
                </a:rPr>
                <a:t>Synaptic ‘alpha’ kernel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8235" name="Oval 101"/>
            <p:cNvSpPr>
              <a:spLocks noChangeArrowheads="1"/>
            </p:cNvSpPr>
            <p:nvPr/>
          </p:nvSpPr>
          <p:spPr bwMode="auto">
            <a:xfrm>
              <a:off x="2714625" y="5122863"/>
              <a:ext cx="639763" cy="431800"/>
            </a:xfrm>
            <a:prstGeom prst="ellipse">
              <a:avLst/>
            </a:pr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aphicFrame>
          <p:nvGraphicFramePr>
            <p:cNvPr id="8197" name="Object 5"/>
            <p:cNvGraphicFramePr>
              <a:graphicFrameLocks noChangeAspect="1"/>
            </p:cNvGraphicFramePr>
            <p:nvPr/>
          </p:nvGraphicFramePr>
          <p:xfrm>
            <a:off x="2074863" y="4984750"/>
            <a:ext cx="2836862" cy="1190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1" name="Equation" r:id="rId12" imgW="3200400" imgH="1193800" progId="Equation.3">
                    <p:embed/>
                  </p:oleObj>
                </mc:Choice>
                <mc:Fallback>
                  <p:oleObj name="Equation" r:id="rId12" imgW="3200400" imgH="1193800" progId="Equation.3">
                    <p:embed/>
                    <p:pic>
                      <p:nvPicPr>
                        <p:cNvPr id="819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4863" y="4984750"/>
                          <a:ext cx="2836862" cy="1190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36" name="Rectangle 103"/>
            <p:cNvSpPr>
              <a:spLocks noChangeArrowheads="1"/>
            </p:cNvSpPr>
            <p:nvPr/>
          </p:nvSpPr>
          <p:spPr bwMode="auto">
            <a:xfrm>
              <a:off x="1811338" y="4664075"/>
              <a:ext cx="3336925" cy="155892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237" name="Line 104"/>
            <p:cNvSpPr>
              <a:spLocks noChangeShapeType="1"/>
            </p:cNvSpPr>
            <p:nvPr/>
          </p:nvSpPr>
          <p:spPr bwMode="auto">
            <a:xfrm>
              <a:off x="860425" y="3400425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38" name="Line 105"/>
            <p:cNvSpPr>
              <a:spLocks noChangeShapeType="1"/>
            </p:cNvSpPr>
            <p:nvPr/>
          </p:nvSpPr>
          <p:spPr bwMode="auto">
            <a:xfrm>
              <a:off x="860425" y="1816100"/>
              <a:ext cx="0" cy="316865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39" name="Line 106"/>
            <p:cNvSpPr>
              <a:spLocks noChangeShapeType="1"/>
            </p:cNvSpPr>
            <p:nvPr/>
          </p:nvSpPr>
          <p:spPr bwMode="auto">
            <a:xfrm>
              <a:off x="860425" y="1816100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0" name="Line 107"/>
            <p:cNvSpPr>
              <a:spLocks noChangeShapeType="1"/>
            </p:cNvSpPr>
            <p:nvPr/>
          </p:nvSpPr>
          <p:spPr bwMode="auto">
            <a:xfrm>
              <a:off x="860425" y="4984750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1" name="Line 108"/>
            <p:cNvSpPr>
              <a:spLocks noChangeShapeType="1"/>
            </p:cNvSpPr>
            <p:nvPr/>
          </p:nvSpPr>
          <p:spPr bwMode="auto">
            <a:xfrm>
              <a:off x="1306513" y="2608263"/>
              <a:ext cx="5127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2" name="Line 109"/>
            <p:cNvSpPr>
              <a:spLocks noChangeShapeType="1"/>
            </p:cNvSpPr>
            <p:nvPr/>
          </p:nvSpPr>
          <p:spPr bwMode="auto">
            <a:xfrm>
              <a:off x="1306513" y="5345113"/>
              <a:ext cx="5127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3" name="Line 110"/>
            <p:cNvSpPr>
              <a:spLocks noChangeShapeType="1"/>
            </p:cNvSpPr>
            <p:nvPr/>
          </p:nvSpPr>
          <p:spPr bwMode="auto">
            <a:xfrm>
              <a:off x="1306513" y="2608263"/>
              <a:ext cx="0" cy="273685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4" name="Text Box 111"/>
            <p:cNvSpPr txBox="1">
              <a:spLocks noChangeArrowheads="1"/>
            </p:cNvSpPr>
            <p:nvPr/>
          </p:nvSpPr>
          <p:spPr bwMode="auto">
            <a:xfrm>
              <a:off x="236538" y="5197475"/>
              <a:ext cx="1279525" cy="1165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Extrinsic Connections: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Forward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Backward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Lateral</a:t>
              </a:r>
            </a:p>
          </p:txBody>
        </p:sp>
        <p:sp>
          <p:nvSpPr>
            <p:cNvPr id="8245" name="Freeform 112"/>
            <p:cNvSpPr>
              <a:spLocks noEditPoints="1"/>
            </p:cNvSpPr>
            <p:nvPr/>
          </p:nvSpPr>
          <p:spPr bwMode="auto">
            <a:xfrm>
              <a:off x="1003300" y="5773738"/>
              <a:ext cx="361950" cy="71437"/>
            </a:xfrm>
            <a:custGeom>
              <a:avLst/>
              <a:gdLst>
                <a:gd name="T0" fmla="*/ 0 w 528"/>
                <a:gd name="T1" fmla="*/ 2147483647 h 72"/>
                <a:gd name="T2" fmla="*/ 2147483647 w 528"/>
                <a:gd name="T3" fmla="*/ 2147483647 h 72"/>
                <a:gd name="T4" fmla="*/ 2147483647 w 528"/>
                <a:gd name="T5" fmla="*/ 2147483647 h 72"/>
                <a:gd name="T6" fmla="*/ 0 w 528"/>
                <a:gd name="T7" fmla="*/ 2147483647 h 72"/>
                <a:gd name="T8" fmla="*/ 0 w 528"/>
                <a:gd name="T9" fmla="*/ 2147483647 h 72"/>
                <a:gd name="T10" fmla="*/ 2147483647 w 528"/>
                <a:gd name="T11" fmla="*/ 0 h 72"/>
                <a:gd name="T12" fmla="*/ 2147483647 w 528"/>
                <a:gd name="T13" fmla="*/ 2147483647 h 72"/>
                <a:gd name="T14" fmla="*/ 2147483647 w 528"/>
                <a:gd name="T15" fmla="*/ 2147483647 h 72"/>
                <a:gd name="T16" fmla="*/ 2147483647 w 528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8"/>
                <a:gd name="T28" fmla="*/ 0 h 72"/>
                <a:gd name="T29" fmla="*/ 528 w 528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8" h="72">
                  <a:moveTo>
                    <a:pt x="0" y="24"/>
                  </a:moveTo>
                  <a:lnTo>
                    <a:pt x="468" y="24"/>
                  </a:lnTo>
                  <a:lnTo>
                    <a:pt x="468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56" y="0"/>
                  </a:moveTo>
                  <a:lnTo>
                    <a:pt x="528" y="36"/>
                  </a:lnTo>
                  <a:lnTo>
                    <a:pt x="456" y="72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 w="165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6" name="Line 113"/>
            <p:cNvSpPr>
              <a:spLocks noChangeShapeType="1"/>
            </p:cNvSpPr>
            <p:nvPr/>
          </p:nvSpPr>
          <p:spPr bwMode="auto">
            <a:xfrm>
              <a:off x="1003300" y="6061075"/>
              <a:ext cx="3841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7" name="Line 114"/>
            <p:cNvSpPr>
              <a:spLocks noChangeShapeType="1"/>
            </p:cNvSpPr>
            <p:nvPr/>
          </p:nvSpPr>
          <p:spPr bwMode="auto">
            <a:xfrm>
              <a:off x="1003300" y="6350000"/>
              <a:ext cx="384175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8" name="Freeform 116"/>
            <p:cNvSpPr>
              <a:spLocks noEditPoints="1"/>
            </p:cNvSpPr>
            <p:nvPr/>
          </p:nvSpPr>
          <p:spPr bwMode="auto">
            <a:xfrm>
              <a:off x="1441450" y="3713163"/>
              <a:ext cx="360363" cy="71437"/>
            </a:xfrm>
            <a:custGeom>
              <a:avLst/>
              <a:gdLst>
                <a:gd name="T0" fmla="*/ 0 w 528"/>
                <a:gd name="T1" fmla="*/ 2147483647 h 72"/>
                <a:gd name="T2" fmla="*/ 2147483647 w 528"/>
                <a:gd name="T3" fmla="*/ 2147483647 h 72"/>
                <a:gd name="T4" fmla="*/ 2147483647 w 528"/>
                <a:gd name="T5" fmla="*/ 2147483647 h 72"/>
                <a:gd name="T6" fmla="*/ 0 w 528"/>
                <a:gd name="T7" fmla="*/ 2147483647 h 72"/>
                <a:gd name="T8" fmla="*/ 0 w 528"/>
                <a:gd name="T9" fmla="*/ 2147483647 h 72"/>
                <a:gd name="T10" fmla="*/ 2147483647 w 528"/>
                <a:gd name="T11" fmla="*/ 0 h 72"/>
                <a:gd name="T12" fmla="*/ 2147483647 w 528"/>
                <a:gd name="T13" fmla="*/ 2147483647 h 72"/>
                <a:gd name="T14" fmla="*/ 2147483647 w 528"/>
                <a:gd name="T15" fmla="*/ 2147483647 h 72"/>
                <a:gd name="T16" fmla="*/ 2147483647 w 528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8"/>
                <a:gd name="T28" fmla="*/ 0 h 72"/>
                <a:gd name="T29" fmla="*/ 528 w 528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8" h="72">
                  <a:moveTo>
                    <a:pt x="0" y="24"/>
                  </a:moveTo>
                  <a:lnTo>
                    <a:pt x="468" y="24"/>
                  </a:lnTo>
                  <a:lnTo>
                    <a:pt x="468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56" y="0"/>
                  </a:moveTo>
                  <a:lnTo>
                    <a:pt x="528" y="36"/>
                  </a:lnTo>
                  <a:lnTo>
                    <a:pt x="456" y="72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 w="165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graphicFrame>
          <p:nvGraphicFramePr>
            <p:cNvPr id="8198" name="Object 6"/>
            <p:cNvGraphicFramePr>
              <a:graphicFrameLocks noChangeAspect="1"/>
            </p:cNvGraphicFramePr>
            <p:nvPr/>
          </p:nvGraphicFramePr>
          <p:xfrm>
            <a:off x="6415878" y="1284864"/>
            <a:ext cx="575271" cy="3899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2" name="Equação" r:id="rId14" imgW="291973" imgH="228501" progId="Equation.3">
                    <p:embed/>
                  </p:oleObj>
                </mc:Choice>
                <mc:Fallback>
                  <p:oleObj name="Equação" r:id="rId14" imgW="291973" imgH="228501" progId="Equation.3">
                    <p:embed/>
                    <p:pic>
                      <p:nvPicPr>
                        <p:cNvPr id="819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5878" y="1284864"/>
                          <a:ext cx="575271" cy="3899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9" name="Object 7"/>
            <p:cNvGraphicFramePr>
              <a:graphicFrameLocks noChangeAspect="1"/>
            </p:cNvGraphicFramePr>
            <p:nvPr/>
          </p:nvGraphicFramePr>
          <p:xfrm>
            <a:off x="6632575" y="2089150"/>
            <a:ext cx="369888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3" name="Equação" r:id="rId16" imgW="228600" imgH="228600" progId="Equation.3">
                    <p:embed/>
                  </p:oleObj>
                </mc:Choice>
                <mc:Fallback>
                  <p:oleObj name="Equação" r:id="rId16" imgW="228600" imgH="228600" progId="Equation.3">
                    <p:embed/>
                    <p:pic>
                      <p:nvPicPr>
                        <p:cNvPr id="819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2575" y="2089150"/>
                          <a:ext cx="369888" cy="371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0" name="Object 8"/>
            <p:cNvGraphicFramePr>
              <a:graphicFrameLocks noChangeAspect="1"/>
            </p:cNvGraphicFramePr>
            <p:nvPr/>
          </p:nvGraphicFramePr>
          <p:xfrm>
            <a:off x="6167438" y="3311525"/>
            <a:ext cx="946150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4" name="Equação" r:id="rId18" imgW="583693" imgH="177646" progId="Equation.3">
                    <p:embed/>
                  </p:oleObj>
                </mc:Choice>
                <mc:Fallback>
                  <p:oleObj name="Equação" r:id="rId18" imgW="583693" imgH="177646" progId="Equation.3">
                    <p:embed/>
                    <p:pic>
                      <p:nvPicPr>
                        <p:cNvPr id="820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67438" y="3311525"/>
                          <a:ext cx="946150" cy="288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6" name="TextBox 125"/>
            <p:cNvSpPr txBox="1"/>
            <p:nvPr/>
          </p:nvSpPr>
          <p:spPr>
            <a:xfrm>
              <a:off x="7558722" y="1519186"/>
              <a:ext cx="1507200" cy="2774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: Receptor Density</a:t>
              </a: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5387634" y="3740230"/>
            <a:ext cx="3755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Input: </a:t>
            </a:r>
            <a:r>
              <a:rPr lang="en-GB" sz="2400" dirty="0" err="1">
                <a:solidFill>
                  <a:schemeClr val="bg1"/>
                </a:solidFill>
                <a:latin typeface="Cambria" pitchFamily="18" charset="0"/>
              </a:rPr>
              <a:t>presynaptic</a:t>
            </a: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 rate</a:t>
            </a:r>
          </a:p>
          <a:p>
            <a:pPr>
              <a:buFont typeface="Wingdings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Output: Average synaptic</a:t>
            </a:r>
          </a:p>
          <a:p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depolarization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795FE8AD-3460-EC64-BEF3-32C93140D02B}"/>
              </a:ext>
            </a:extLst>
          </p:cNvPr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4E86C8FC-16B6-57F3-308A-CEE1C2A87CDD}"/>
              </a:ext>
            </a:extLst>
          </p:cNvPr>
          <p:cNvSpPr txBox="1"/>
          <p:nvPr/>
        </p:nvSpPr>
        <p:spPr>
          <a:xfrm>
            <a:off x="6156176" y="-61657"/>
            <a:ext cx="3099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From DCM for ERPs talk in this course (</a:t>
            </a:r>
            <a:r>
              <a:rPr lang="en-GB" sz="1800" dirty="0" err="1">
                <a:solidFill>
                  <a:schemeClr val="bg1"/>
                </a:solidFill>
              </a:rPr>
              <a:t>Ryszard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Auksztulewicz</a:t>
            </a:r>
            <a:r>
              <a:rPr lang="en-GB" sz="1800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63"/>
    </mc:Choice>
    <mc:Fallback xmlns="">
      <p:transition spd="slow" advTm="8276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utoShape 11">
            <a:extLst>
              <a:ext uri="{FF2B5EF4-FFF2-40B4-BE49-F238E27FC236}">
                <a16:creationId xmlns:a16="http://schemas.microsoft.com/office/drawing/2014/main" xmlns="" id="{36FA7A92-BA89-99CC-9B1A-E94262717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274" y="4546858"/>
            <a:ext cx="3444734" cy="1854200"/>
          </a:xfrm>
          <a:prstGeom prst="flowChartProcess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8" name="AutoShape 11">
            <a:extLst>
              <a:ext uri="{FF2B5EF4-FFF2-40B4-BE49-F238E27FC236}">
                <a16:creationId xmlns:a16="http://schemas.microsoft.com/office/drawing/2014/main" xmlns="" id="{B3491F0B-89FA-776D-7B19-D4B987F23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842" y="760592"/>
            <a:ext cx="3294197" cy="1854200"/>
          </a:xfrm>
          <a:prstGeom prst="flowChartProcess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0" name="Oval 8"/>
          <p:cNvSpPr>
            <a:spLocks noChangeArrowheads="1"/>
          </p:cNvSpPr>
          <p:nvPr/>
        </p:nvSpPr>
        <p:spPr bwMode="auto">
          <a:xfrm>
            <a:off x="2336175" y="1260987"/>
            <a:ext cx="648301" cy="477240"/>
          </a:xfrm>
          <a:prstGeom prst="ellipse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9" name="Rectangle 7"/>
          <p:cNvSpPr txBox="1">
            <a:spLocks noChangeArrowheads="1"/>
          </p:cNvSpPr>
          <p:nvPr/>
        </p:nvSpPr>
        <p:spPr>
          <a:xfrm>
            <a:off x="134938" y="0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Neural Mass Model: </a:t>
            </a:r>
            <a:r>
              <a:rPr lang="en-US" sz="2800" dirty="0">
                <a:solidFill>
                  <a:schemeClr val="bg1"/>
                </a:solidFill>
              </a:rPr>
              <a:t>2</a:t>
            </a:r>
            <a:r>
              <a:rPr lang="en-US" sz="2800" baseline="30000" dirty="0">
                <a:solidFill>
                  <a:schemeClr val="bg1"/>
                </a:solidFill>
              </a:rPr>
              <a:t>nd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Transformation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123"/>
          <p:cNvGrpSpPr>
            <a:grpSpLocks/>
          </p:cNvGrpSpPr>
          <p:nvPr/>
        </p:nvGrpSpPr>
        <p:grpSpPr bwMode="auto">
          <a:xfrm>
            <a:off x="204788" y="476672"/>
            <a:ext cx="6006509" cy="6064570"/>
            <a:chOff x="204788" y="895350"/>
            <a:chExt cx="5946775" cy="5467527"/>
          </a:xfrm>
        </p:grpSpPr>
        <p:pic>
          <p:nvPicPr>
            <p:cNvPr id="8205" name="Picture 5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 l="27194" t="9099" r="57950" b="-61"/>
            <a:stretch>
              <a:fillRect/>
            </a:stretch>
          </p:blipFill>
          <p:spPr bwMode="auto">
            <a:xfrm>
              <a:off x="204788" y="1254125"/>
              <a:ext cx="1187450" cy="40338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207" name="Line 7"/>
            <p:cNvSpPr>
              <a:spLocks noChangeShapeType="1"/>
            </p:cNvSpPr>
            <p:nvPr/>
          </p:nvSpPr>
          <p:spPr bwMode="auto">
            <a:xfrm>
              <a:off x="4551363" y="1738313"/>
              <a:ext cx="1600200" cy="0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09" name="Freeform 9"/>
            <p:cNvSpPr>
              <a:spLocks noEditPoints="1"/>
            </p:cNvSpPr>
            <p:nvPr/>
          </p:nvSpPr>
          <p:spPr bwMode="auto">
            <a:xfrm>
              <a:off x="4668838" y="2759075"/>
              <a:ext cx="66675" cy="1911350"/>
            </a:xfrm>
            <a:custGeom>
              <a:avLst/>
              <a:gdLst>
                <a:gd name="T0" fmla="*/ 2147483647 w 400"/>
                <a:gd name="T1" fmla="*/ 2147483647 h 10033"/>
                <a:gd name="T2" fmla="*/ 2147483647 w 400"/>
                <a:gd name="T3" fmla="*/ 2147483647 h 10033"/>
                <a:gd name="T4" fmla="*/ 2147483647 w 400"/>
                <a:gd name="T5" fmla="*/ 2147483647 h 10033"/>
                <a:gd name="T6" fmla="*/ 2147483647 w 400"/>
                <a:gd name="T7" fmla="*/ 2147483647 h 10033"/>
                <a:gd name="T8" fmla="*/ 2147483647 w 400"/>
                <a:gd name="T9" fmla="*/ 2147483647 h 10033"/>
                <a:gd name="T10" fmla="*/ 2147483647 w 400"/>
                <a:gd name="T11" fmla="*/ 2147483647 h 10033"/>
                <a:gd name="T12" fmla="*/ 2147483647 w 400"/>
                <a:gd name="T13" fmla="*/ 2147483647 h 10033"/>
                <a:gd name="T14" fmla="*/ 0 w 400"/>
                <a:gd name="T15" fmla="*/ 2147483647 h 10033"/>
                <a:gd name="T16" fmla="*/ 2147483647 w 400"/>
                <a:gd name="T17" fmla="*/ 0 h 10033"/>
                <a:gd name="T18" fmla="*/ 2147483647 w 400"/>
                <a:gd name="T19" fmla="*/ 2147483647 h 10033"/>
                <a:gd name="T20" fmla="*/ 0 w 400"/>
                <a:gd name="T21" fmla="*/ 2147483647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3"/>
                  </a:moveTo>
                  <a:lnTo>
                    <a:pt x="233" y="10000"/>
                  </a:lnTo>
                  <a:cubicBezTo>
                    <a:pt x="233" y="10019"/>
                    <a:pt x="218" y="10033"/>
                    <a:pt x="200" y="10033"/>
                  </a:cubicBezTo>
                  <a:cubicBezTo>
                    <a:pt x="181" y="10033"/>
                    <a:pt x="166" y="10019"/>
                    <a:pt x="166" y="10000"/>
                  </a:cubicBezTo>
                  <a:lnTo>
                    <a:pt x="166" y="333"/>
                  </a:lnTo>
                  <a:cubicBezTo>
                    <a:pt x="166" y="315"/>
                    <a:pt x="181" y="300"/>
                    <a:pt x="200" y="300"/>
                  </a:cubicBezTo>
                  <a:cubicBezTo>
                    <a:pt x="218" y="300"/>
                    <a:pt x="233" y="315"/>
                    <a:pt x="233" y="333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10" name="Freeform 10"/>
            <p:cNvSpPr>
              <a:spLocks noEditPoints="1"/>
            </p:cNvSpPr>
            <p:nvPr/>
          </p:nvSpPr>
          <p:spPr bwMode="auto">
            <a:xfrm>
              <a:off x="2000250" y="2752725"/>
              <a:ext cx="66675" cy="1911350"/>
            </a:xfrm>
            <a:custGeom>
              <a:avLst/>
              <a:gdLst>
                <a:gd name="T0" fmla="*/ 2147483647 w 400"/>
                <a:gd name="T1" fmla="*/ 2147483647 h 10033"/>
                <a:gd name="T2" fmla="*/ 2147483647 w 400"/>
                <a:gd name="T3" fmla="*/ 2147483647 h 10033"/>
                <a:gd name="T4" fmla="*/ 2147483647 w 400"/>
                <a:gd name="T5" fmla="*/ 2147483647 h 10033"/>
                <a:gd name="T6" fmla="*/ 2147483647 w 400"/>
                <a:gd name="T7" fmla="*/ 2147483647 h 10033"/>
                <a:gd name="T8" fmla="*/ 2147483647 w 400"/>
                <a:gd name="T9" fmla="*/ 2147483647 h 10033"/>
                <a:gd name="T10" fmla="*/ 2147483647 w 400"/>
                <a:gd name="T11" fmla="*/ 0 h 10033"/>
                <a:gd name="T12" fmla="*/ 2147483647 w 400"/>
                <a:gd name="T13" fmla="*/ 2147483647 h 10033"/>
                <a:gd name="T14" fmla="*/ 2147483647 w 400"/>
                <a:gd name="T15" fmla="*/ 2147483647 h 10033"/>
                <a:gd name="T16" fmla="*/ 2147483647 w 400"/>
                <a:gd name="T17" fmla="*/ 2147483647 h 10033"/>
                <a:gd name="T18" fmla="*/ 0 w 400"/>
                <a:gd name="T19" fmla="*/ 2147483647 h 10033"/>
                <a:gd name="T20" fmla="*/ 2147483647 w 400"/>
                <a:gd name="T21" fmla="*/ 2147483647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"/>
                  </a:moveTo>
                  <a:lnTo>
                    <a:pt x="233" y="9700"/>
                  </a:lnTo>
                  <a:cubicBezTo>
                    <a:pt x="233" y="9718"/>
                    <a:pt x="219" y="9733"/>
                    <a:pt x="200" y="9733"/>
                  </a:cubicBezTo>
                  <a:cubicBezTo>
                    <a:pt x="182" y="9733"/>
                    <a:pt x="167" y="9718"/>
                    <a:pt x="167" y="9700"/>
                  </a:cubicBezTo>
                  <a:lnTo>
                    <a:pt x="167" y="33"/>
                  </a:lnTo>
                  <a:cubicBezTo>
                    <a:pt x="167" y="15"/>
                    <a:pt x="182" y="0"/>
                    <a:pt x="200" y="0"/>
                  </a:cubicBezTo>
                  <a:cubicBezTo>
                    <a:pt x="219" y="0"/>
                    <a:pt x="233" y="15"/>
                    <a:pt x="233" y="33"/>
                  </a:cubicBezTo>
                  <a:close/>
                  <a:moveTo>
                    <a:pt x="400" y="9633"/>
                  </a:moveTo>
                  <a:lnTo>
                    <a:pt x="200" y="10033"/>
                  </a:lnTo>
                  <a:lnTo>
                    <a:pt x="0" y="9633"/>
                  </a:lnTo>
                  <a:lnTo>
                    <a:pt x="400" y="9633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1809750" y="3290888"/>
              <a:ext cx="3114675" cy="839787"/>
              <a:chOff x="2311" y="1969"/>
              <a:chExt cx="2208" cy="529"/>
            </a:xfrm>
          </p:grpSpPr>
          <p:pic>
            <p:nvPicPr>
              <p:cNvPr id="8309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11" y="1969"/>
                <a:ext cx="2208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310" name="Rectangle 13"/>
              <p:cNvSpPr>
                <a:spLocks noChangeArrowheads="1"/>
              </p:cNvSpPr>
              <p:nvPr/>
            </p:nvSpPr>
            <p:spPr bwMode="auto">
              <a:xfrm>
                <a:off x="2312" y="1970"/>
                <a:ext cx="2207" cy="528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12" name="Freeform 14"/>
            <p:cNvSpPr>
              <a:spLocks noEditPoints="1"/>
            </p:cNvSpPr>
            <p:nvPr/>
          </p:nvSpPr>
          <p:spPr bwMode="auto">
            <a:xfrm>
              <a:off x="2295525" y="4130675"/>
              <a:ext cx="68263" cy="539750"/>
            </a:xfrm>
            <a:custGeom>
              <a:avLst/>
              <a:gdLst>
                <a:gd name="T0" fmla="*/ 2147483647 w 400"/>
                <a:gd name="T1" fmla="*/ 2147483647 h 2833"/>
                <a:gd name="T2" fmla="*/ 2147483647 w 400"/>
                <a:gd name="T3" fmla="*/ 2147483647 h 2833"/>
                <a:gd name="T4" fmla="*/ 2147483647 w 400"/>
                <a:gd name="T5" fmla="*/ 2147483647 h 2833"/>
                <a:gd name="T6" fmla="*/ 2147483647 w 400"/>
                <a:gd name="T7" fmla="*/ 2147483647 h 2833"/>
                <a:gd name="T8" fmla="*/ 2147483647 w 400"/>
                <a:gd name="T9" fmla="*/ 2147483647 h 2833"/>
                <a:gd name="T10" fmla="*/ 2147483647 w 400"/>
                <a:gd name="T11" fmla="*/ 2147483647 h 2833"/>
                <a:gd name="T12" fmla="*/ 2147483647 w 400"/>
                <a:gd name="T13" fmla="*/ 2147483647 h 2833"/>
                <a:gd name="T14" fmla="*/ 0 w 400"/>
                <a:gd name="T15" fmla="*/ 2147483647 h 2833"/>
                <a:gd name="T16" fmla="*/ 2147483647 w 400"/>
                <a:gd name="T17" fmla="*/ 0 h 2833"/>
                <a:gd name="T18" fmla="*/ 2147483647 w 400"/>
                <a:gd name="T19" fmla="*/ 2147483647 h 2833"/>
                <a:gd name="T20" fmla="*/ 0 w 400"/>
                <a:gd name="T21" fmla="*/ 2147483647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7" y="2800"/>
                  </a:moveTo>
                  <a:lnTo>
                    <a:pt x="167" y="333"/>
                  </a:lnTo>
                  <a:cubicBezTo>
                    <a:pt x="167" y="315"/>
                    <a:pt x="182" y="300"/>
                    <a:pt x="200" y="300"/>
                  </a:cubicBezTo>
                  <a:cubicBezTo>
                    <a:pt x="219" y="300"/>
                    <a:pt x="233" y="315"/>
                    <a:pt x="233" y="333"/>
                  </a:cubicBezTo>
                  <a:lnTo>
                    <a:pt x="233" y="2800"/>
                  </a:lnTo>
                  <a:cubicBezTo>
                    <a:pt x="233" y="2819"/>
                    <a:pt x="219" y="2833"/>
                    <a:pt x="200" y="2833"/>
                  </a:cubicBezTo>
                  <a:cubicBezTo>
                    <a:pt x="182" y="2833"/>
                    <a:pt x="167" y="2819"/>
                    <a:pt x="167" y="2800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13" name="Freeform 15"/>
            <p:cNvSpPr>
              <a:spLocks noEditPoints="1"/>
            </p:cNvSpPr>
            <p:nvPr/>
          </p:nvSpPr>
          <p:spPr bwMode="auto">
            <a:xfrm>
              <a:off x="4371975" y="4124325"/>
              <a:ext cx="68263" cy="539750"/>
            </a:xfrm>
            <a:custGeom>
              <a:avLst/>
              <a:gdLst>
                <a:gd name="T0" fmla="*/ 2147483647 w 400"/>
                <a:gd name="T1" fmla="*/ 2147483647 h 2833"/>
                <a:gd name="T2" fmla="*/ 2147483647 w 400"/>
                <a:gd name="T3" fmla="*/ 2147483647 h 2833"/>
                <a:gd name="T4" fmla="*/ 2147483647 w 400"/>
                <a:gd name="T5" fmla="*/ 0 h 2833"/>
                <a:gd name="T6" fmla="*/ 2147483647 w 400"/>
                <a:gd name="T7" fmla="*/ 2147483647 h 2833"/>
                <a:gd name="T8" fmla="*/ 2147483647 w 400"/>
                <a:gd name="T9" fmla="*/ 2147483647 h 2833"/>
                <a:gd name="T10" fmla="*/ 2147483647 w 400"/>
                <a:gd name="T11" fmla="*/ 2147483647 h 2833"/>
                <a:gd name="T12" fmla="*/ 2147483647 w 400"/>
                <a:gd name="T13" fmla="*/ 2147483647 h 2833"/>
                <a:gd name="T14" fmla="*/ 2147483647 w 400"/>
                <a:gd name="T15" fmla="*/ 2147483647 h 2833"/>
                <a:gd name="T16" fmla="*/ 2147483647 w 400"/>
                <a:gd name="T17" fmla="*/ 2147483647 h 2833"/>
                <a:gd name="T18" fmla="*/ 0 w 400"/>
                <a:gd name="T19" fmla="*/ 2147483647 h 2833"/>
                <a:gd name="T20" fmla="*/ 2147483647 w 400"/>
                <a:gd name="T21" fmla="*/ 2147483647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6" y="2500"/>
                  </a:moveTo>
                  <a:lnTo>
                    <a:pt x="166" y="33"/>
                  </a:lnTo>
                  <a:cubicBezTo>
                    <a:pt x="166" y="15"/>
                    <a:pt x="181" y="0"/>
                    <a:pt x="200" y="0"/>
                  </a:cubicBezTo>
                  <a:cubicBezTo>
                    <a:pt x="218" y="0"/>
                    <a:pt x="233" y="15"/>
                    <a:pt x="233" y="33"/>
                  </a:cubicBezTo>
                  <a:lnTo>
                    <a:pt x="233" y="2500"/>
                  </a:lnTo>
                  <a:cubicBezTo>
                    <a:pt x="233" y="2518"/>
                    <a:pt x="218" y="2533"/>
                    <a:pt x="200" y="2533"/>
                  </a:cubicBezTo>
                  <a:cubicBezTo>
                    <a:pt x="181" y="2533"/>
                    <a:pt x="166" y="2518"/>
                    <a:pt x="166" y="2500"/>
                  </a:cubicBezTo>
                  <a:close/>
                  <a:moveTo>
                    <a:pt x="400" y="2433"/>
                  </a:moveTo>
                  <a:lnTo>
                    <a:pt x="200" y="2833"/>
                  </a:lnTo>
                  <a:lnTo>
                    <a:pt x="0" y="2433"/>
                  </a:lnTo>
                  <a:lnTo>
                    <a:pt x="400" y="2433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130422" y="2763841"/>
              <a:ext cx="231957" cy="361950"/>
              <a:chOff x="2538" y="1637"/>
              <a:chExt cx="165" cy="228"/>
            </a:xfrm>
          </p:grpSpPr>
          <p:sp>
            <p:nvSpPr>
              <p:cNvPr id="8307" name="Rectangle 17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8" name="Rectangle 18"/>
              <p:cNvSpPr>
                <a:spLocks noChangeArrowheads="1"/>
              </p:cNvSpPr>
              <p:nvPr/>
            </p:nvSpPr>
            <p:spPr bwMode="auto">
              <a:xfrm>
                <a:off x="2538" y="1637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4352928" y="2797172"/>
              <a:ext cx="227189" cy="365125"/>
              <a:chOff x="4113" y="1658"/>
              <a:chExt cx="161" cy="230"/>
            </a:xfrm>
          </p:grpSpPr>
          <p:sp>
            <p:nvSpPr>
              <p:cNvPr id="8305" name="Rectangle 20"/>
              <p:cNvSpPr>
                <a:spLocks noChangeArrowheads="1"/>
              </p:cNvSpPr>
              <p:nvPr/>
            </p:nvSpPr>
            <p:spPr bwMode="auto">
              <a:xfrm>
                <a:off x="4220" y="1783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3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6" name="Rectangle 21"/>
              <p:cNvSpPr>
                <a:spLocks noChangeArrowheads="1"/>
              </p:cNvSpPr>
              <p:nvPr/>
            </p:nvSpPr>
            <p:spPr bwMode="auto">
              <a:xfrm>
                <a:off x="4113" y="1658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2490793" y="4135443"/>
              <a:ext cx="216075" cy="361950"/>
              <a:chOff x="2794" y="2501"/>
              <a:chExt cx="153" cy="228"/>
            </a:xfrm>
          </p:grpSpPr>
          <p:sp>
            <p:nvSpPr>
              <p:cNvPr id="8303" name="Rectangle 23"/>
              <p:cNvSpPr>
                <a:spLocks noChangeArrowheads="1"/>
              </p:cNvSpPr>
              <p:nvPr/>
            </p:nvSpPr>
            <p:spPr bwMode="auto">
              <a:xfrm>
                <a:off x="2893" y="2624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4" name="Rectangle 24"/>
              <p:cNvSpPr>
                <a:spLocks noChangeArrowheads="1"/>
              </p:cNvSpPr>
              <p:nvPr/>
            </p:nvSpPr>
            <p:spPr bwMode="auto">
              <a:xfrm>
                <a:off x="2794" y="2501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4040188" y="4191006"/>
              <a:ext cx="233362" cy="360363"/>
              <a:chOff x="3892" y="2536"/>
              <a:chExt cx="164" cy="227"/>
            </a:xfrm>
          </p:grpSpPr>
          <p:sp>
            <p:nvSpPr>
              <p:cNvPr id="8301" name="Rectangle 26"/>
              <p:cNvSpPr>
                <a:spLocks noChangeArrowheads="1"/>
              </p:cNvSpPr>
              <p:nvPr/>
            </p:nvSpPr>
            <p:spPr bwMode="auto">
              <a:xfrm>
                <a:off x="4002" y="2658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2" name="Rectangle 27"/>
              <p:cNvSpPr>
                <a:spLocks noChangeArrowheads="1"/>
              </p:cNvSpPr>
              <p:nvPr/>
            </p:nvSpPr>
            <p:spPr bwMode="auto">
              <a:xfrm>
                <a:off x="3892" y="2536"/>
                <a:ext cx="77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0" name="Group 28"/>
            <p:cNvGrpSpPr>
              <a:grpSpLocks/>
            </p:cNvGrpSpPr>
            <p:nvPr/>
          </p:nvGrpSpPr>
          <p:grpSpPr bwMode="auto">
            <a:xfrm>
              <a:off x="2284414" y="3548067"/>
              <a:ext cx="2200450" cy="460375"/>
              <a:chOff x="2648" y="2131"/>
              <a:chExt cx="1558" cy="290"/>
            </a:xfrm>
          </p:grpSpPr>
          <p:sp>
            <p:nvSpPr>
              <p:cNvPr id="8262" name="Rectangle 29"/>
              <p:cNvSpPr>
                <a:spLocks noChangeArrowheads="1"/>
              </p:cNvSpPr>
              <p:nvPr/>
            </p:nvSpPr>
            <p:spPr bwMode="auto">
              <a:xfrm>
                <a:off x="4175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3" name="Rectangle 30"/>
              <p:cNvSpPr>
                <a:spLocks noChangeArrowheads="1"/>
              </p:cNvSpPr>
              <p:nvPr/>
            </p:nvSpPr>
            <p:spPr bwMode="auto">
              <a:xfrm>
                <a:off x="4098" y="2293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4" name="Rectangle 31"/>
              <p:cNvSpPr>
                <a:spLocks noChangeArrowheads="1"/>
              </p:cNvSpPr>
              <p:nvPr/>
            </p:nvSpPr>
            <p:spPr bwMode="auto">
              <a:xfrm>
                <a:off x="3911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5" name="Rectangle 32"/>
              <p:cNvSpPr>
                <a:spLocks noChangeArrowheads="1"/>
              </p:cNvSpPr>
              <p:nvPr/>
            </p:nvSpPr>
            <p:spPr bwMode="auto">
              <a:xfrm>
                <a:off x="3266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9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6" name="Rectangle 33"/>
              <p:cNvSpPr>
                <a:spLocks noChangeArrowheads="1"/>
              </p:cNvSpPr>
              <p:nvPr/>
            </p:nvSpPr>
            <p:spPr bwMode="auto">
              <a:xfrm>
                <a:off x="3112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7" name="Rectangle 34"/>
              <p:cNvSpPr>
                <a:spLocks noChangeArrowheads="1"/>
              </p:cNvSpPr>
              <p:nvPr/>
            </p:nvSpPr>
            <p:spPr bwMode="auto">
              <a:xfrm>
                <a:off x="2693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8" name="Rectangle 35"/>
              <p:cNvSpPr>
                <a:spLocks noChangeArrowheads="1"/>
              </p:cNvSpPr>
              <p:nvPr/>
            </p:nvSpPr>
            <p:spPr bwMode="auto">
              <a:xfrm>
                <a:off x="2877" y="2202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9" name="Rectangle 36"/>
              <p:cNvSpPr>
                <a:spLocks noChangeArrowheads="1"/>
              </p:cNvSpPr>
              <p:nvPr/>
            </p:nvSpPr>
            <p:spPr bwMode="auto">
              <a:xfrm>
                <a:off x="2697" y="2202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0" name="Rectangle 37"/>
              <p:cNvSpPr>
                <a:spLocks noChangeArrowheads="1"/>
              </p:cNvSpPr>
              <p:nvPr/>
            </p:nvSpPr>
            <p:spPr bwMode="auto">
              <a:xfrm>
                <a:off x="3725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1" name="Rectangle 38"/>
              <p:cNvSpPr>
                <a:spLocks noChangeArrowheads="1"/>
              </p:cNvSpPr>
              <p:nvPr/>
            </p:nvSpPr>
            <p:spPr bwMode="auto">
              <a:xfrm>
                <a:off x="3608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)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2" name="Rectangle 39"/>
              <p:cNvSpPr>
                <a:spLocks noChangeArrowheads="1"/>
              </p:cNvSpPr>
              <p:nvPr/>
            </p:nvSpPr>
            <p:spPr bwMode="auto">
              <a:xfrm>
                <a:off x="3440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)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3" name="Rectangle 40"/>
              <p:cNvSpPr>
                <a:spLocks noChangeArrowheads="1"/>
              </p:cNvSpPr>
              <p:nvPr/>
            </p:nvSpPr>
            <p:spPr bwMode="auto">
              <a:xfrm>
                <a:off x="3184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(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4" name="Rectangle 41"/>
              <p:cNvSpPr>
                <a:spLocks noChangeArrowheads="1"/>
              </p:cNvSpPr>
              <p:nvPr/>
            </p:nvSpPr>
            <p:spPr bwMode="auto">
              <a:xfrm>
                <a:off x="3034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(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5" name="Rectangle 42"/>
              <p:cNvSpPr>
                <a:spLocks noChangeArrowheads="1"/>
              </p:cNvSpPr>
              <p:nvPr/>
            </p:nvSpPr>
            <p:spPr bwMode="auto">
              <a:xfrm>
                <a:off x="4137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6" name="Rectangle 43"/>
              <p:cNvSpPr>
                <a:spLocks noChangeArrowheads="1"/>
              </p:cNvSpPr>
              <p:nvPr/>
            </p:nvSpPr>
            <p:spPr bwMode="auto">
              <a:xfrm>
                <a:off x="3866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7" name="Rectangle 44"/>
              <p:cNvSpPr>
                <a:spLocks noChangeArrowheads="1"/>
              </p:cNvSpPr>
              <p:nvPr/>
            </p:nvSpPr>
            <p:spPr bwMode="auto">
              <a:xfrm>
                <a:off x="3556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u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8" name="Rectangle 45"/>
              <p:cNvSpPr>
                <a:spLocks noChangeArrowheads="1"/>
              </p:cNvSpPr>
              <p:nvPr/>
            </p:nvSpPr>
            <p:spPr bwMode="auto">
              <a:xfrm>
                <a:off x="3390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a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9" name="Rectangle 46"/>
              <p:cNvSpPr>
                <a:spLocks noChangeArrowheads="1"/>
              </p:cNvSpPr>
              <p:nvPr/>
            </p:nvSpPr>
            <p:spPr bwMode="auto">
              <a:xfrm>
                <a:off x="3223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0" name="Rectangle 47"/>
              <p:cNvSpPr>
                <a:spLocks noChangeArrowheads="1"/>
              </p:cNvSpPr>
              <p:nvPr/>
            </p:nvSpPr>
            <p:spPr bwMode="auto">
              <a:xfrm>
                <a:off x="3143" y="2300"/>
                <a:ext cx="42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s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1" name="Rectangle 48"/>
              <p:cNvSpPr>
                <a:spLocks noChangeArrowheads="1"/>
              </p:cNvSpPr>
              <p:nvPr/>
            </p:nvSpPr>
            <p:spPr bwMode="auto">
              <a:xfrm>
                <a:off x="2918" y="2300"/>
                <a:ext cx="7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H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2" name="Rectangle 49"/>
              <p:cNvSpPr>
                <a:spLocks noChangeArrowheads="1"/>
              </p:cNvSpPr>
              <p:nvPr/>
            </p:nvSpPr>
            <p:spPr bwMode="auto">
              <a:xfrm>
                <a:off x="2648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3" name="Rectangle 50"/>
              <p:cNvSpPr>
                <a:spLocks noChangeArrowheads="1"/>
              </p:cNvSpPr>
              <p:nvPr/>
            </p:nvSpPr>
            <p:spPr bwMode="auto">
              <a:xfrm>
                <a:off x="2832" y="2142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4" name="Rectangle 51"/>
              <p:cNvSpPr>
                <a:spLocks noChangeArrowheads="1"/>
              </p:cNvSpPr>
              <p:nvPr/>
            </p:nvSpPr>
            <p:spPr bwMode="auto">
              <a:xfrm>
                <a:off x="2659" y="2142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5" name="Rectangle 52"/>
              <p:cNvSpPr>
                <a:spLocks noChangeArrowheads="1"/>
              </p:cNvSpPr>
              <p:nvPr/>
            </p:nvSpPr>
            <p:spPr bwMode="auto">
              <a:xfrm>
                <a:off x="4090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6" name="Rectangle 53"/>
              <p:cNvSpPr>
                <a:spLocks noChangeArrowheads="1"/>
              </p:cNvSpPr>
              <p:nvPr/>
            </p:nvSpPr>
            <p:spPr bwMode="auto">
              <a:xfrm>
                <a:off x="3830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7" name="Rectangle 54"/>
              <p:cNvSpPr>
                <a:spLocks noChangeArrowheads="1"/>
              </p:cNvSpPr>
              <p:nvPr/>
            </p:nvSpPr>
            <p:spPr bwMode="auto">
              <a:xfrm>
                <a:off x="2996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8" name="Rectangle 55"/>
              <p:cNvSpPr>
                <a:spLocks noChangeArrowheads="1"/>
              </p:cNvSpPr>
              <p:nvPr/>
            </p:nvSpPr>
            <p:spPr bwMode="auto">
              <a:xfrm>
                <a:off x="2883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9" name="Rectangle 56"/>
              <p:cNvSpPr>
                <a:spLocks noChangeArrowheads="1"/>
              </p:cNvSpPr>
              <p:nvPr/>
            </p:nvSpPr>
            <p:spPr bwMode="auto">
              <a:xfrm>
                <a:off x="4029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0" name="Rectangle 57"/>
              <p:cNvSpPr>
                <a:spLocks noChangeArrowheads="1"/>
              </p:cNvSpPr>
              <p:nvPr/>
            </p:nvSpPr>
            <p:spPr bwMode="auto">
              <a:xfrm>
                <a:off x="3768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1" name="Rectangle 58"/>
              <p:cNvSpPr>
                <a:spLocks noChangeArrowheads="1"/>
              </p:cNvSpPr>
              <p:nvPr/>
            </p:nvSpPr>
            <p:spPr bwMode="auto">
              <a:xfrm>
                <a:off x="3064" y="2289"/>
                <a:ext cx="4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2" name="Rectangle 59"/>
              <p:cNvSpPr>
                <a:spLocks noChangeArrowheads="1"/>
              </p:cNvSpPr>
              <p:nvPr/>
            </p:nvSpPr>
            <p:spPr bwMode="auto">
              <a:xfrm>
                <a:off x="2822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3" name="Rectangle 60"/>
              <p:cNvSpPr>
                <a:spLocks noChangeArrowheads="1"/>
              </p:cNvSpPr>
              <p:nvPr/>
            </p:nvSpPr>
            <p:spPr bwMode="auto">
              <a:xfrm>
                <a:off x="3966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4" name="Rectangle 61"/>
              <p:cNvSpPr>
                <a:spLocks noChangeArrowheads="1"/>
              </p:cNvSpPr>
              <p:nvPr/>
            </p:nvSpPr>
            <p:spPr bwMode="auto">
              <a:xfrm>
                <a:off x="3656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5" name="Rectangle 62"/>
              <p:cNvSpPr>
                <a:spLocks noChangeArrowheads="1"/>
              </p:cNvSpPr>
              <p:nvPr/>
            </p:nvSpPr>
            <p:spPr bwMode="auto">
              <a:xfrm>
                <a:off x="3488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+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6" name="Rectangle 63"/>
              <p:cNvSpPr>
                <a:spLocks noChangeArrowheads="1"/>
              </p:cNvSpPr>
              <p:nvPr/>
            </p:nvSpPr>
            <p:spPr bwMode="auto">
              <a:xfrm>
                <a:off x="3321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7" name="Rectangle 64"/>
              <p:cNvSpPr>
                <a:spLocks noChangeArrowheads="1"/>
              </p:cNvSpPr>
              <p:nvPr/>
            </p:nvSpPr>
            <p:spPr bwMode="auto">
              <a:xfrm>
                <a:off x="2754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=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8" name="Rectangle 65"/>
              <p:cNvSpPr>
                <a:spLocks noChangeArrowheads="1"/>
              </p:cNvSpPr>
              <p:nvPr/>
            </p:nvSpPr>
            <p:spPr bwMode="auto">
              <a:xfrm>
                <a:off x="2754" y="2131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=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9" name="Rectangle 66"/>
              <p:cNvSpPr>
                <a:spLocks noChangeArrowheads="1"/>
              </p:cNvSpPr>
              <p:nvPr/>
            </p:nvSpPr>
            <p:spPr bwMode="auto">
              <a:xfrm>
                <a:off x="2657" y="2304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MT Extra" pitchFamily="18" charset="2"/>
                  </a:rPr>
                  <a:t>&amp;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0" name="Rectangle 67"/>
              <p:cNvSpPr>
                <a:spLocks noChangeArrowheads="1"/>
              </p:cNvSpPr>
              <p:nvPr/>
            </p:nvSpPr>
            <p:spPr bwMode="auto">
              <a:xfrm>
                <a:off x="2667" y="2146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MT Extra" pitchFamily="18" charset="2"/>
                  </a:rPr>
                  <a:t>&amp;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19" name="Freeform 68"/>
            <p:cNvSpPr>
              <a:spLocks noEditPoints="1"/>
            </p:cNvSpPr>
            <p:nvPr/>
          </p:nvSpPr>
          <p:spPr bwMode="auto">
            <a:xfrm>
              <a:off x="1601788" y="946150"/>
              <a:ext cx="1771650" cy="1062038"/>
            </a:xfrm>
            <a:custGeom>
              <a:avLst/>
              <a:gdLst>
                <a:gd name="T0" fmla="*/ 2147483647 w 10467"/>
                <a:gd name="T1" fmla="*/ 2147483647 h 5574"/>
                <a:gd name="T2" fmla="*/ 2147483647 w 10467"/>
                <a:gd name="T3" fmla="*/ 2147483647 h 5574"/>
                <a:gd name="T4" fmla="*/ 2147483647 w 10467"/>
                <a:gd name="T5" fmla="*/ 2147483647 h 5574"/>
                <a:gd name="T6" fmla="*/ 2147483647 w 10467"/>
                <a:gd name="T7" fmla="*/ 2147483647 h 5574"/>
                <a:gd name="T8" fmla="*/ 2147483647 w 10467"/>
                <a:gd name="T9" fmla="*/ 2147483647 h 5574"/>
                <a:gd name="T10" fmla="*/ 2147483647 w 10467"/>
                <a:gd name="T11" fmla="*/ 2147483647 h 5574"/>
                <a:gd name="T12" fmla="*/ 2147483647 w 10467"/>
                <a:gd name="T13" fmla="*/ 2147483647 h 5574"/>
                <a:gd name="T14" fmla="*/ 2147483647 w 10467"/>
                <a:gd name="T15" fmla="*/ 2147483647 h 5574"/>
                <a:gd name="T16" fmla="*/ 2147483647 w 10467"/>
                <a:gd name="T17" fmla="*/ 2147483647 h 5574"/>
                <a:gd name="T18" fmla="*/ 2147483647 w 10467"/>
                <a:gd name="T19" fmla="*/ 2147483647 h 5574"/>
                <a:gd name="T20" fmla="*/ 2147483647 w 10467"/>
                <a:gd name="T21" fmla="*/ 2147483647 h 5574"/>
                <a:gd name="T22" fmla="*/ 0 w 10467"/>
                <a:gd name="T23" fmla="*/ 2147483647 h 5574"/>
                <a:gd name="T24" fmla="*/ 0 w 10467"/>
                <a:gd name="T25" fmla="*/ 2147483647 h 5574"/>
                <a:gd name="T26" fmla="*/ 2147483647 w 10467"/>
                <a:gd name="T27" fmla="*/ 0 h 5574"/>
                <a:gd name="T28" fmla="*/ 2147483647 w 10467"/>
                <a:gd name="T29" fmla="*/ 0 h 5574"/>
                <a:gd name="T30" fmla="*/ 2147483647 w 10467"/>
                <a:gd name="T31" fmla="*/ 2147483647 h 5574"/>
                <a:gd name="T32" fmla="*/ 2147483647 w 10467"/>
                <a:gd name="T33" fmla="*/ 2147483647 h 5574"/>
                <a:gd name="T34" fmla="*/ 2147483647 w 10467"/>
                <a:gd name="T35" fmla="*/ 2147483647 h 5574"/>
                <a:gd name="T36" fmla="*/ 2147483647 w 10467"/>
                <a:gd name="T37" fmla="*/ 2147483647 h 5574"/>
                <a:gd name="T38" fmla="*/ 2147483647 w 10467"/>
                <a:gd name="T39" fmla="*/ 2147483647 h 5574"/>
                <a:gd name="T40" fmla="*/ 2147483647 w 10467"/>
                <a:gd name="T41" fmla="*/ 2147483647 h 5574"/>
                <a:gd name="T42" fmla="*/ 2147483647 w 10467"/>
                <a:gd name="T43" fmla="*/ 2147483647 h 5574"/>
                <a:gd name="T44" fmla="*/ 2147483647 w 10467"/>
                <a:gd name="T45" fmla="*/ 2147483647 h 55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467"/>
                <a:gd name="T70" fmla="*/ 0 h 5574"/>
                <a:gd name="T71" fmla="*/ 10467 w 10467"/>
                <a:gd name="T72" fmla="*/ 5574 h 557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467" h="5574">
                  <a:moveTo>
                    <a:pt x="10400" y="1233"/>
                  </a:moveTo>
                  <a:lnTo>
                    <a:pt x="10400" y="33"/>
                  </a:lnTo>
                  <a:lnTo>
                    <a:pt x="10433" y="66"/>
                  </a:lnTo>
                  <a:lnTo>
                    <a:pt x="34" y="66"/>
                  </a:lnTo>
                  <a:lnTo>
                    <a:pt x="67" y="33"/>
                  </a:lnTo>
                  <a:lnTo>
                    <a:pt x="67" y="5374"/>
                  </a:lnTo>
                  <a:lnTo>
                    <a:pt x="34" y="5341"/>
                  </a:lnTo>
                  <a:lnTo>
                    <a:pt x="900" y="5341"/>
                  </a:lnTo>
                  <a:cubicBezTo>
                    <a:pt x="919" y="5341"/>
                    <a:pt x="933" y="5356"/>
                    <a:pt x="933" y="5374"/>
                  </a:cubicBezTo>
                  <a:cubicBezTo>
                    <a:pt x="933" y="5393"/>
                    <a:pt x="919" y="5408"/>
                    <a:pt x="900" y="5408"/>
                  </a:cubicBezTo>
                  <a:lnTo>
                    <a:pt x="34" y="5408"/>
                  </a:lnTo>
                  <a:cubicBezTo>
                    <a:pt x="15" y="5408"/>
                    <a:pt x="0" y="5393"/>
                    <a:pt x="0" y="5374"/>
                  </a:cubicBezTo>
                  <a:lnTo>
                    <a:pt x="0" y="33"/>
                  </a:lnTo>
                  <a:cubicBezTo>
                    <a:pt x="0" y="14"/>
                    <a:pt x="15" y="0"/>
                    <a:pt x="34" y="0"/>
                  </a:cubicBezTo>
                  <a:lnTo>
                    <a:pt x="10433" y="0"/>
                  </a:lnTo>
                  <a:cubicBezTo>
                    <a:pt x="10452" y="0"/>
                    <a:pt x="10467" y="14"/>
                    <a:pt x="10467" y="33"/>
                  </a:cubicBezTo>
                  <a:lnTo>
                    <a:pt x="10467" y="1233"/>
                  </a:lnTo>
                  <a:cubicBezTo>
                    <a:pt x="10467" y="1251"/>
                    <a:pt x="10452" y="1266"/>
                    <a:pt x="10433" y="1266"/>
                  </a:cubicBezTo>
                  <a:cubicBezTo>
                    <a:pt x="10415" y="1266"/>
                    <a:pt x="10400" y="1251"/>
                    <a:pt x="10400" y="1233"/>
                  </a:cubicBezTo>
                  <a:close/>
                  <a:moveTo>
                    <a:pt x="833" y="5174"/>
                  </a:moveTo>
                  <a:lnTo>
                    <a:pt x="1233" y="5374"/>
                  </a:lnTo>
                  <a:lnTo>
                    <a:pt x="833" y="5574"/>
                  </a:lnTo>
                  <a:lnTo>
                    <a:pt x="833" y="5174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20" name="Rectangle 69"/>
            <p:cNvSpPr>
              <a:spLocks noChangeArrowheads="1"/>
            </p:cNvSpPr>
            <p:nvPr/>
          </p:nvSpPr>
          <p:spPr bwMode="auto">
            <a:xfrm>
              <a:off x="1931988" y="3338513"/>
              <a:ext cx="2405223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chemeClr val="bg1"/>
                  </a:solidFill>
                  <a:latin typeface="Calibri" pitchFamily="34" charset="0"/>
                </a:rPr>
                <a:t>Excitatory spiny cells in granular layers 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1" name="Group 71"/>
            <p:cNvGrpSpPr>
              <a:grpSpLocks/>
            </p:cNvGrpSpPr>
            <p:nvPr/>
          </p:nvGrpSpPr>
          <p:grpSpPr bwMode="auto">
            <a:xfrm>
              <a:off x="1809750" y="3290888"/>
              <a:ext cx="3338513" cy="839787"/>
              <a:chOff x="2311" y="1969"/>
              <a:chExt cx="2208" cy="529"/>
            </a:xfrm>
          </p:grpSpPr>
          <p:pic>
            <p:nvPicPr>
              <p:cNvPr id="8260" name="Picture 7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11" y="1969"/>
                <a:ext cx="2208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61" name="Rectangle 73"/>
              <p:cNvSpPr>
                <a:spLocks noChangeArrowheads="1"/>
              </p:cNvSpPr>
              <p:nvPr/>
            </p:nvSpPr>
            <p:spPr bwMode="auto">
              <a:xfrm>
                <a:off x="2312" y="1970"/>
                <a:ext cx="2207" cy="528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2" name="Rectangle 74"/>
            <p:cNvSpPr>
              <a:spLocks noChangeArrowheads="1"/>
            </p:cNvSpPr>
            <p:nvPr/>
          </p:nvSpPr>
          <p:spPr bwMode="auto">
            <a:xfrm>
              <a:off x="1811338" y="1181100"/>
              <a:ext cx="3336925" cy="157797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2" name="Group 75"/>
            <p:cNvGrpSpPr>
              <a:grpSpLocks/>
            </p:cNvGrpSpPr>
            <p:nvPr/>
          </p:nvGrpSpPr>
          <p:grpSpPr bwMode="auto">
            <a:xfrm>
              <a:off x="2130422" y="2763841"/>
              <a:ext cx="231957" cy="361950"/>
              <a:chOff x="2538" y="1637"/>
              <a:chExt cx="165" cy="228"/>
            </a:xfrm>
          </p:grpSpPr>
          <p:sp>
            <p:nvSpPr>
              <p:cNvPr id="8258" name="Rectangle 76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9" name="Rectangle 77"/>
              <p:cNvSpPr>
                <a:spLocks noChangeArrowheads="1"/>
              </p:cNvSpPr>
              <p:nvPr/>
            </p:nvSpPr>
            <p:spPr bwMode="auto">
              <a:xfrm>
                <a:off x="2538" y="1637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3" name="Group 78"/>
            <p:cNvGrpSpPr>
              <a:grpSpLocks/>
            </p:cNvGrpSpPr>
            <p:nvPr/>
          </p:nvGrpSpPr>
          <p:grpSpPr bwMode="auto">
            <a:xfrm>
              <a:off x="4352928" y="2797172"/>
              <a:ext cx="227189" cy="365125"/>
              <a:chOff x="4113" y="1658"/>
              <a:chExt cx="161" cy="230"/>
            </a:xfrm>
          </p:grpSpPr>
          <p:sp>
            <p:nvSpPr>
              <p:cNvPr id="8256" name="Rectangle 79"/>
              <p:cNvSpPr>
                <a:spLocks noChangeArrowheads="1"/>
              </p:cNvSpPr>
              <p:nvPr/>
            </p:nvSpPr>
            <p:spPr bwMode="auto">
              <a:xfrm>
                <a:off x="4220" y="1783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3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7" name="Rectangle 80"/>
              <p:cNvSpPr>
                <a:spLocks noChangeArrowheads="1"/>
              </p:cNvSpPr>
              <p:nvPr/>
            </p:nvSpPr>
            <p:spPr bwMode="auto">
              <a:xfrm>
                <a:off x="4113" y="1658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4" name="Group 81"/>
            <p:cNvGrpSpPr>
              <a:grpSpLocks/>
            </p:cNvGrpSpPr>
            <p:nvPr/>
          </p:nvGrpSpPr>
          <p:grpSpPr bwMode="auto">
            <a:xfrm>
              <a:off x="2490793" y="4135443"/>
              <a:ext cx="216075" cy="361950"/>
              <a:chOff x="2794" y="2501"/>
              <a:chExt cx="153" cy="228"/>
            </a:xfrm>
          </p:grpSpPr>
          <p:sp>
            <p:nvSpPr>
              <p:cNvPr id="8254" name="Rectangle 82"/>
              <p:cNvSpPr>
                <a:spLocks noChangeArrowheads="1"/>
              </p:cNvSpPr>
              <p:nvPr/>
            </p:nvSpPr>
            <p:spPr bwMode="auto">
              <a:xfrm>
                <a:off x="2893" y="2624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5" name="Rectangle 83"/>
              <p:cNvSpPr>
                <a:spLocks noChangeArrowheads="1"/>
              </p:cNvSpPr>
              <p:nvPr/>
            </p:nvSpPr>
            <p:spPr bwMode="auto">
              <a:xfrm>
                <a:off x="2794" y="2501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5" name="Group 84"/>
            <p:cNvGrpSpPr>
              <a:grpSpLocks/>
            </p:cNvGrpSpPr>
            <p:nvPr/>
          </p:nvGrpSpPr>
          <p:grpSpPr bwMode="auto">
            <a:xfrm>
              <a:off x="4040188" y="4191006"/>
              <a:ext cx="233362" cy="360363"/>
              <a:chOff x="3892" y="2536"/>
              <a:chExt cx="164" cy="227"/>
            </a:xfrm>
          </p:grpSpPr>
          <p:sp>
            <p:nvSpPr>
              <p:cNvPr id="8252" name="Rectangle 85"/>
              <p:cNvSpPr>
                <a:spLocks noChangeArrowheads="1"/>
              </p:cNvSpPr>
              <p:nvPr/>
            </p:nvSpPr>
            <p:spPr bwMode="auto">
              <a:xfrm>
                <a:off x="4002" y="2658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3" name="Rectangle 86"/>
              <p:cNvSpPr>
                <a:spLocks noChangeArrowheads="1"/>
              </p:cNvSpPr>
              <p:nvPr/>
            </p:nvSpPr>
            <p:spPr bwMode="auto">
              <a:xfrm>
                <a:off x="3892" y="2536"/>
                <a:ext cx="77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7" name="Rectangle 87"/>
            <p:cNvSpPr>
              <a:spLocks noChangeArrowheads="1"/>
            </p:cNvSpPr>
            <p:nvPr/>
          </p:nvSpPr>
          <p:spPr bwMode="auto">
            <a:xfrm>
              <a:off x="520591" y="895350"/>
              <a:ext cx="750997" cy="332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Intrinsic</a:t>
              </a:r>
            </a:p>
            <a:p>
              <a:pPr algn="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connections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6" name="Group 88"/>
            <p:cNvGrpSpPr>
              <a:grpSpLocks/>
            </p:cNvGrpSpPr>
            <p:nvPr/>
          </p:nvGrpSpPr>
          <p:grpSpPr bwMode="auto">
            <a:xfrm>
              <a:off x="1401764" y="1135065"/>
              <a:ext cx="214489" cy="361950"/>
              <a:chOff x="1926" y="776"/>
              <a:chExt cx="152" cy="228"/>
            </a:xfrm>
          </p:grpSpPr>
          <p:sp>
            <p:nvSpPr>
              <p:cNvPr id="8250" name="Rectangle 89"/>
              <p:cNvSpPr>
                <a:spLocks noChangeArrowheads="1"/>
              </p:cNvSpPr>
              <p:nvPr/>
            </p:nvSpPr>
            <p:spPr bwMode="auto">
              <a:xfrm>
                <a:off x="2024" y="899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5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1" name="Rectangle 90"/>
              <p:cNvSpPr>
                <a:spLocks noChangeArrowheads="1"/>
              </p:cNvSpPr>
              <p:nvPr/>
            </p:nvSpPr>
            <p:spPr bwMode="auto">
              <a:xfrm>
                <a:off x="1926" y="776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9" name="Rectangle 91"/>
            <p:cNvSpPr>
              <a:spLocks noChangeArrowheads="1"/>
            </p:cNvSpPr>
            <p:nvPr/>
          </p:nvSpPr>
          <p:spPr bwMode="auto">
            <a:xfrm>
              <a:off x="2159000" y="3338513"/>
              <a:ext cx="2405223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Excitatory spiny cells in granular layers 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8230" name="Rectangle 92"/>
            <p:cNvSpPr>
              <a:spLocks noChangeArrowheads="1"/>
            </p:cNvSpPr>
            <p:nvPr/>
          </p:nvSpPr>
          <p:spPr bwMode="auto">
            <a:xfrm>
              <a:off x="2097088" y="4692650"/>
              <a:ext cx="2824588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Excitatory pyramidal cells in agranular layers  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8231" name="Rectangle 93"/>
            <p:cNvSpPr>
              <a:spLocks noChangeArrowheads="1"/>
            </p:cNvSpPr>
            <p:nvPr/>
          </p:nvSpPr>
          <p:spPr bwMode="auto">
            <a:xfrm>
              <a:off x="2190750" y="1236663"/>
              <a:ext cx="2146914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Inhibitory cells in agranular layers  </a:t>
              </a:r>
              <a:endParaRPr lang="en-US" dirty="0">
                <a:latin typeface="Calibri" pitchFamily="34" charset="0"/>
              </a:endParaRPr>
            </a:p>
          </p:txBody>
        </p:sp>
        <p:graphicFrame>
          <p:nvGraphicFramePr>
            <p:cNvPr id="8194" name="Object 2"/>
            <p:cNvGraphicFramePr>
              <a:graphicFrameLocks noChangeAspect="1"/>
            </p:cNvGraphicFramePr>
            <p:nvPr/>
          </p:nvGraphicFramePr>
          <p:xfrm>
            <a:off x="3849077" y="5843185"/>
            <a:ext cx="1217612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69" name="Equation" r:id="rId5" imgW="698197" imgH="203112" progId="Equation.3">
                    <p:embed/>
                  </p:oleObj>
                </mc:Choice>
                <mc:Fallback>
                  <p:oleObj name="Equation" r:id="rId5" imgW="698197" imgH="203112" progId="Equation.3">
                    <p:embed/>
                    <p:pic>
                      <p:nvPicPr>
                        <p:cNvPr id="819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9077" y="5843185"/>
                          <a:ext cx="1217612" cy="398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5" name="Object 3"/>
            <p:cNvGraphicFramePr>
              <a:graphicFrameLocks noChangeAspect="1"/>
            </p:cNvGraphicFramePr>
            <p:nvPr/>
          </p:nvGraphicFramePr>
          <p:xfrm>
            <a:off x="2225675" y="1484313"/>
            <a:ext cx="2487613" cy="1190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70" name="Equation" r:id="rId7" imgW="2806700" imgH="1193800" progId="Equation.3">
                    <p:embed/>
                  </p:oleObj>
                </mc:Choice>
                <mc:Fallback>
                  <p:oleObj name="Equation" r:id="rId7" imgW="2806700" imgH="1193800" progId="Equation.3">
                    <p:embed/>
                    <p:pic>
                      <p:nvPicPr>
                        <p:cNvPr id="819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5675" y="1484313"/>
                          <a:ext cx="2487613" cy="1190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6" name="Object 4"/>
            <p:cNvGraphicFramePr>
              <a:graphicFrameLocks noChangeAspect="1"/>
            </p:cNvGraphicFramePr>
            <p:nvPr/>
          </p:nvGraphicFramePr>
          <p:xfrm>
            <a:off x="2081213" y="3544888"/>
            <a:ext cx="2811462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71" name="Equation" r:id="rId9" imgW="3162300" imgH="457200" progId="Equation.3">
                    <p:embed/>
                  </p:oleObj>
                </mc:Choice>
                <mc:Fallback>
                  <p:oleObj name="Equation" r:id="rId9" imgW="3162300" imgH="457200" progId="Equation.3">
                    <p:embed/>
                    <p:pic>
                      <p:nvPicPr>
                        <p:cNvPr id="819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81213" y="3544888"/>
                          <a:ext cx="2811462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35" name="Oval 101"/>
            <p:cNvSpPr>
              <a:spLocks noChangeArrowheads="1"/>
            </p:cNvSpPr>
            <p:nvPr/>
          </p:nvSpPr>
          <p:spPr bwMode="auto">
            <a:xfrm>
              <a:off x="2714625" y="5122863"/>
              <a:ext cx="639763" cy="431800"/>
            </a:xfrm>
            <a:prstGeom prst="ellipse">
              <a:avLst/>
            </a:pr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aphicFrame>
          <p:nvGraphicFramePr>
            <p:cNvPr id="819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952309"/>
                </p:ext>
              </p:extLst>
            </p:nvPr>
          </p:nvGraphicFramePr>
          <p:xfrm>
            <a:off x="2090843" y="4985380"/>
            <a:ext cx="2803935" cy="1189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72" name="Equation" r:id="rId11" imgW="3162240" imgH="1193760" progId="Equation.DSMT4">
                    <p:embed/>
                  </p:oleObj>
                </mc:Choice>
                <mc:Fallback>
                  <p:oleObj name="Equation" r:id="rId11" imgW="3162240" imgH="1193760" progId="Equation.DSMT4">
                    <p:embed/>
                    <p:pic>
                      <p:nvPicPr>
                        <p:cNvPr id="819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90843" y="4985380"/>
                          <a:ext cx="2803935" cy="11893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36" name="Rectangle 103"/>
            <p:cNvSpPr>
              <a:spLocks noChangeArrowheads="1"/>
            </p:cNvSpPr>
            <p:nvPr/>
          </p:nvSpPr>
          <p:spPr bwMode="auto">
            <a:xfrm>
              <a:off x="1811338" y="4664075"/>
              <a:ext cx="3336925" cy="155892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237" name="Line 104"/>
            <p:cNvSpPr>
              <a:spLocks noChangeShapeType="1"/>
            </p:cNvSpPr>
            <p:nvPr/>
          </p:nvSpPr>
          <p:spPr bwMode="auto">
            <a:xfrm>
              <a:off x="860425" y="3400425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38" name="Line 105"/>
            <p:cNvSpPr>
              <a:spLocks noChangeShapeType="1"/>
            </p:cNvSpPr>
            <p:nvPr/>
          </p:nvSpPr>
          <p:spPr bwMode="auto">
            <a:xfrm>
              <a:off x="860425" y="1816100"/>
              <a:ext cx="0" cy="316865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39" name="Line 106"/>
            <p:cNvSpPr>
              <a:spLocks noChangeShapeType="1"/>
            </p:cNvSpPr>
            <p:nvPr/>
          </p:nvSpPr>
          <p:spPr bwMode="auto">
            <a:xfrm>
              <a:off x="860425" y="1816100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0" name="Line 107"/>
            <p:cNvSpPr>
              <a:spLocks noChangeShapeType="1"/>
            </p:cNvSpPr>
            <p:nvPr/>
          </p:nvSpPr>
          <p:spPr bwMode="auto">
            <a:xfrm>
              <a:off x="860425" y="4984750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1" name="Line 108"/>
            <p:cNvSpPr>
              <a:spLocks noChangeShapeType="1"/>
            </p:cNvSpPr>
            <p:nvPr/>
          </p:nvSpPr>
          <p:spPr bwMode="auto">
            <a:xfrm>
              <a:off x="1306513" y="2608263"/>
              <a:ext cx="5127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2" name="Line 109"/>
            <p:cNvSpPr>
              <a:spLocks noChangeShapeType="1"/>
            </p:cNvSpPr>
            <p:nvPr/>
          </p:nvSpPr>
          <p:spPr bwMode="auto">
            <a:xfrm>
              <a:off x="1306513" y="5345113"/>
              <a:ext cx="5127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3" name="Line 110"/>
            <p:cNvSpPr>
              <a:spLocks noChangeShapeType="1"/>
            </p:cNvSpPr>
            <p:nvPr/>
          </p:nvSpPr>
          <p:spPr bwMode="auto">
            <a:xfrm>
              <a:off x="1306513" y="2608263"/>
              <a:ext cx="0" cy="273685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4" name="Text Box 111"/>
            <p:cNvSpPr txBox="1">
              <a:spLocks noChangeArrowheads="1"/>
            </p:cNvSpPr>
            <p:nvPr/>
          </p:nvSpPr>
          <p:spPr bwMode="auto">
            <a:xfrm>
              <a:off x="236538" y="5197475"/>
              <a:ext cx="1279525" cy="1165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Extrinsic Connections: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Forward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Backward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Lateral</a:t>
              </a:r>
            </a:p>
          </p:txBody>
        </p:sp>
        <p:sp>
          <p:nvSpPr>
            <p:cNvPr id="8245" name="Freeform 112"/>
            <p:cNvSpPr>
              <a:spLocks noEditPoints="1"/>
            </p:cNvSpPr>
            <p:nvPr/>
          </p:nvSpPr>
          <p:spPr bwMode="auto">
            <a:xfrm>
              <a:off x="1003300" y="5773738"/>
              <a:ext cx="361950" cy="71437"/>
            </a:xfrm>
            <a:custGeom>
              <a:avLst/>
              <a:gdLst>
                <a:gd name="T0" fmla="*/ 0 w 528"/>
                <a:gd name="T1" fmla="*/ 2147483647 h 72"/>
                <a:gd name="T2" fmla="*/ 2147483647 w 528"/>
                <a:gd name="T3" fmla="*/ 2147483647 h 72"/>
                <a:gd name="T4" fmla="*/ 2147483647 w 528"/>
                <a:gd name="T5" fmla="*/ 2147483647 h 72"/>
                <a:gd name="T6" fmla="*/ 0 w 528"/>
                <a:gd name="T7" fmla="*/ 2147483647 h 72"/>
                <a:gd name="T8" fmla="*/ 0 w 528"/>
                <a:gd name="T9" fmla="*/ 2147483647 h 72"/>
                <a:gd name="T10" fmla="*/ 2147483647 w 528"/>
                <a:gd name="T11" fmla="*/ 0 h 72"/>
                <a:gd name="T12" fmla="*/ 2147483647 w 528"/>
                <a:gd name="T13" fmla="*/ 2147483647 h 72"/>
                <a:gd name="T14" fmla="*/ 2147483647 w 528"/>
                <a:gd name="T15" fmla="*/ 2147483647 h 72"/>
                <a:gd name="T16" fmla="*/ 2147483647 w 528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8"/>
                <a:gd name="T28" fmla="*/ 0 h 72"/>
                <a:gd name="T29" fmla="*/ 528 w 528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8" h="72">
                  <a:moveTo>
                    <a:pt x="0" y="24"/>
                  </a:moveTo>
                  <a:lnTo>
                    <a:pt x="468" y="24"/>
                  </a:lnTo>
                  <a:lnTo>
                    <a:pt x="468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56" y="0"/>
                  </a:moveTo>
                  <a:lnTo>
                    <a:pt x="528" y="36"/>
                  </a:lnTo>
                  <a:lnTo>
                    <a:pt x="456" y="72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 w="165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6" name="Line 113"/>
            <p:cNvSpPr>
              <a:spLocks noChangeShapeType="1"/>
            </p:cNvSpPr>
            <p:nvPr/>
          </p:nvSpPr>
          <p:spPr bwMode="auto">
            <a:xfrm>
              <a:off x="1003300" y="6061075"/>
              <a:ext cx="3841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7" name="Line 114"/>
            <p:cNvSpPr>
              <a:spLocks noChangeShapeType="1"/>
            </p:cNvSpPr>
            <p:nvPr/>
          </p:nvSpPr>
          <p:spPr bwMode="auto">
            <a:xfrm>
              <a:off x="1003300" y="6350000"/>
              <a:ext cx="384175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8" name="Freeform 116"/>
            <p:cNvSpPr>
              <a:spLocks noEditPoints="1"/>
            </p:cNvSpPr>
            <p:nvPr/>
          </p:nvSpPr>
          <p:spPr bwMode="auto">
            <a:xfrm>
              <a:off x="1441450" y="3713163"/>
              <a:ext cx="360363" cy="71437"/>
            </a:xfrm>
            <a:custGeom>
              <a:avLst/>
              <a:gdLst>
                <a:gd name="T0" fmla="*/ 0 w 528"/>
                <a:gd name="T1" fmla="*/ 2147483647 h 72"/>
                <a:gd name="T2" fmla="*/ 2147483647 w 528"/>
                <a:gd name="T3" fmla="*/ 2147483647 h 72"/>
                <a:gd name="T4" fmla="*/ 2147483647 w 528"/>
                <a:gd name="T5" fmla="*/ 2147483647 h 72"/>
                <a:gd name="T6" fmla="*/ 0 w 528"/>
                <a:gd name="T7" fmla="*/ 2147483647 h 72"/>
                <a:gd name="T8" fmla="*/ 0 w 528"/>
                <a:gd name="T9" fmla="*/ 2147483647 h 72"/>
                <a:gd name="T10" fmla="*/ 2147483647 w 528"/>
                <a:gd name="T11" fmla="*/ 0 h 72"/>
                <a:gd name="T12" fmla="*/ 2147483647 w 528"/>
                <a:gd name="T13" fmla="*/ 2147483647 h 72"/>
                <a:gd name="T14" fmla="*/ 2147483647 w 528"/>
                <a:gd name="T15" fmla="*/ 2147483647 h 72"/>
                <a:gd name="T16" fmla="*/ 2147483647 w 528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8"/>
                <a:gd name="T28" fmla="*/ 0 h 72"/>
                <a:gd name="T29" fmla="*/ 528 w 528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8" h="72">
                  <a:moveTo>
                    <a:pt x="0" y="24"/>
                  </a:moveTo>
                  <a:lnTo>
                    <a:pt x="468" y="24"/>
                  </a:lnTo>
                  <a:lnTo>
                    <a:pt x="468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56" y="0"/>
                  </a:moveTo>
                  <a:lnTo>
                    <a:pt x="528" y="36"/>
                  </a:lnTo>
                  <a:lnTo>
                    <a:pt x="456" y="72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 w="165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6065080" y="3593948"/>
            <a:ext cx="3078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Input: </a:t>
            </a:r>
            <a:r>
              <a:rPr lang="en-GB" sz="2400" dirty="0" err="1">
                <a:solidFill>
                  <a:schemeClr val="bg1"/>
                </a:solidFill>
                <a:latin typeface="Cambria" pitchFamily="18" charset="0"/>
              </a:rPr>
              <a:t>Avg</a:t>
            </a: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 synaptic</a:t>
            </a:r>
          </a:p>
          <a:p>
            <a:r>
              <a:rPr lang="en-GB" sz="2400" dirty="0" err="1">
                <a:solidFill>
                  <a:schemeClr val="bg1"/>
                </a:solidFill>
                <a:latin typeface="Cambria" pitchFamily="18" charset="0"/>
              </a:rPr>
              <a:t>depolirization</a:t>
            </a:r>
            <a:endParaRPr lang="en-GB" sz="2400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Output: firing rate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795FE8AD-3460-EC64-BEF3-32C93140D02B}"/>
              </a:ext>
            </a:extLst>
          </p:cNvPr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4" name="Picture 3" descr="adaptation">
            <a:extLst>
              <a:ext uri="{FF2B5EF4-FFF2-40B4-BE49-F238E27FC236}">
                <a16:creationId xmlns:a16="http://schemas.microsoft.com/office/drawing/2014/main" xmlns="" id="{B6150632-FAA1-BA45-1FC0-51BBA4B21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53018" y="1260987"/>
            <a:ext cx="2070006" cy="206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Text Box 100">
            <a:extLst>
              <a:ext uri="{FF2B5EF4-FFF2-40B4-BE49-F238E27FC236}">
                <a16:creationId xmlns:a16="http://schemas.microsoft.com/office/drawing/2014/main" xmlns="" id="{081B4CA1-8F51-969B-9CF7-B708B4AC4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594" y="713479"/>
            <a:ext cx="1846263" cy="369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+mn-lt"/>
              </a:rPr>
              <a:t>Sigmoid function</a:t>
            </a:r>
            <a:endParaRPr lang="en-U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73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68"/>
    </mc:Choice>
    <mc:Fallback xmlns="">
      <p:transition spd="slow" advTm="4196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603768"/>
              </p:ext>
            </p:extLst>
          </p:nvPr>
        </p:nvGraphicFramePr>
        <p:xfrm>
          <a:off x="323528" y="692696"/>
          <a:ext cx="8489950" cy="3457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059832" y="3789040"/>
            <a:ext cx="3313070" cy="2896040"/>
            <a:chOff x="5176776" y="136751"/>
            <a:chExt cx="3313070" cy="2896040"/>
          </a:xfrm>
          <a:scene3d>
            <a:camera prst="orthographicFront">
              <a:rot lat="0" lon="0" rev="16200000"/>
            </a:camera>
            <a:lightRig rig="threePt" dir="t"/>
          </a:scene3d>
        </p:grpSpPr>
        <p:sp>
          <p:nvSpPr>
            <p:cNvPr id="13" name="Right Arrow 12"/>
            <p:cNvSpPr/>
            <p:nvPr/>
          </p:nvSpPr>
          <p:spPr>
            <a:xfrm>
              <a:off x="5176776" y="136751"/>
              <a:ext cx="3313070" cy="2896040"/>
            </a:xfrm>
            <a:prstGeom prst="rightArrow">
              <a:avLst>
                <a:gd name="adj1" fmla="val 70000"/>
                <a:gd name="adj2" fmla="val 50000"/>
              </a:avLst>
            </a:prstGeom>
            <a:sp3d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ight Arrow 4"/>
            <p:cNvSpPr/>
            <p:nvPr/>
          </p:nvSpPr>
          <p:spPr>
            <a:xfrm>
              <a:off x="6328904" y="784823"/>
              <a:ext cx="1615121" cy="20272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9525" rIns="19050" bIns="9525" numCol="1" spcCol="1270" anchor="ctr" anchorCtr="0">
              <a:noAutofit/>
              <a:flatTx/>
            </a:bodyPr>
            <a:lstStyle/>
            <a:p>
              <a:pPr marL="114300" lvl="1" indent="-1143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itchFamily="34" charset="0"/>
                <a:buChar char="•"/>
              </a:pPr>
              <a:r>
                <a:rPr lang="en-GB" sz="2000" dirty="0"/>
                <a:t>Model evidence</a:t>
              </a:r>
            </a:p>
            <a:p>
              <a:pPr marL="114300" lvl="1" indent="-1143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itchFamily="34" charset="0"/>
                <a:buChar char="•"/>
              </a:pPr>
              <a:r>
                <a:rPr lang="en-GB" sz="2000" kern="1200" dirty="0"/>
                <a:t>Posterior estimates of parameters</a:t>
              </a: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sz="15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23928" y="2852936"/>
            <a:ext cx="1656535" cy="1656535"/>
            <a:chOff x="4348508" y="468471"/>
            <a:chExt cx="1656535" cy="1656535"/>
          </a:xfrm>
        </p:grpSpPr>
        <p:sp>
          <p:nvSpPr>
            <p:cNvPr id="11" name="Oval 10"/>
            <p:cNvSpPr/>
            <p:nvPr/>
          </p:nvSpPr>
          <p:spPr>
            <a:xfrm>
              <a:off x="4348508" y="468471"/>
              <a:ext cx="1656535" cy="165653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6"/>
            <p:cNvSpPr/>
            <p:nvPr/>
          </p:nvSpPr>
          <p:spPr>
            <a:xfrm>
              <a:off x="4564532" y="756503"/>
              <a:ext cx="1171347" cy="11713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dirty="0"/>
                <a:t>Bayesian Inference</a:t>
              </a:r>
              <a:endParaRPr lang="en-GB" sz="1800" kern="1200" dirty="0"/>
            </a:p>
          </p:txBody>
        </p:sp>
      </p:grp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11163" y="0"/>
            <a:ext cx="3167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Roadmap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21"/>
    </mc:Choice>
    <mc:Fallback xmlns="">
      <p:transition spd="slow" advTm="9222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661313" y="3655151"/>
            <a:ext cx="3589362" cy="165137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782937" y="1908237"/>
            <a:ext cx="2361063" cy="4776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77421" y="1444214"/>
            <a:ext cx="5677469" cy="207445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015748"/>
            <a:ext cx="7886700" cy="1325563"/>
          </a:xfrm>
        </p:spPr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980240"/>
              </p:ext>
            </p:extLst>
          </p:nvPr>
        </p:nvGraphicFramePr>
        <p:xfrm>
          <a:off x="7348538" y="3772152"/>
          <a:ext cx="18415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2"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819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8538" y="3772152"/>
                        <a:ext cx="184150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640149"/>
              </p:ext>
            </p:extLst>
          </p:nvPr>
        </p:nvGraphicFramePr>
        <p:xfrm>
          <a:off x="2859205" y="3616057"/>
          <a:ext cx="3200400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3" name="Equation" r:id="rId6" imgW="1993900" imgH="965200" progId="Equation.DSMT4">
                  <p:embed/>
                </p:oleObj>
              </mc:Choice>
              <mc:Fallback>
                <p:oleObj name="Equation" r:id="rId6" imgW="1993900" imgH="965200" progId="Equation.DSMT4">
                  <p:embed/>
                  <p:pic>
                    <p:nvPicPr>
                      <p:cNvPr id="819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205" y="3616057"/>
                        <a:ext cx="3200400" cy="173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79400"/>
              </p:ext>
            </p:extLst>
          </p:nvPr>
        </p:nvGraphicFramePr>
        <p:xfrm>
          <a:off x="272954" y="1677232"/>
          <a:ext cx="5593906" cy="1523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" name="Equation" r:id="rId8" imgW="3124200" imgH="863600" progId="Equation.DSMT4">
                  <p:embed/>
                </p:oleObj>
              </mc:Choice>
              <mc:Fallback>
                <p:oleObj name="Equation" r:id="rId8" imgW="3124200" imgH="863600" progId="Equation.DSMT4">
                  <p:embed/>
                  <p:pic>
                    <p:nvPicPr>
                      <p:cNvPr id="819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54" y="1677232"/>
                        <a:ext cx="5593906" cy="1523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lus 16"/>
          <p:cNvSpPr/>
          <p:nvPr/>
        </p:nvSpPr>
        <p:spPr>
          <a:xfrm>
            <a:off x="5854889" y="1689874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19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774598"/>
              </p:ext>
            </p:extLst>
          </p:nvPr>
        </p:nvGraphicFramePr>
        <p:xfrm>
          <a:off x="6784072" y="1933826"/>
          <a:ext cx="2359928" cy="42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" name="Equation" r:id="rId10" imgW="1270000" imgH="228600" progId="Equation.DSMT4">
                  <p:embed/>
                </p:oleObj>
              </mc:Choice>
              <mc:Fallback>
                <p:oleObj name="Equation" r:id="rId10" imgW="1270000" imgH="228600" progId="Equation.DSMT4">
                  <p:embed/>
                  <p:pic>
                    <p:nvPicPr>
                      <p:cNvPr id="819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4072" y="1933826"/>
                        <a:ext cx="2359928" cy="42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Equal 18"/>
          <p:cNvSpPr/>
          <p:nvPr/>
        </p:nvSpPr>
        <p:spPr>
          <a:xfrm>
            <a:off x="1023582" y="3832571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46" y="5096835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46"/>
          <p:cNvSpPr>
            <a:spLocks noChangeArrowheads="1"/>
          </p:cNvSpPr>
          <p:nvPr/>
        </p:nvSpPr>
        <p:spPr bwMode="auto">
          <a:xfrm>
            <a:off x="300019" y="-1107504"/>
            <a:ext cx="2893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Bayesian Model Inversion</a:t>
            </a:r>
          </a:p>
        </p:txBody>
      </p: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428594" y="173501"/>
            <a:ext cx="3800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Bayesian Model Inversion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94"/>
    </mc:Choice>
    <mc:Fallback xmlns="">
      <p:transition spd="slow" advTm="11219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1" y="-29136"/>
            <a:ext cx="9237308" cy="69865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bg1"/>
                </a:solidFill>
              </a:rPr>
              <a:t>Similar statistical features 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bg1"/>
                </a:solidFill>
              </a:rPr>
              <a:t>Quantitative description in terms of a </a:t>
            </a:r>
            <a:r>
              <a:rPr lang="en-GB" sz="2800" b="1" dirty="0">
                <a:solidFill>
                  <a:schemeClr val="bg1"/>
                </a:solidFill>
              </a:rPr>
              <a:t>characteristic frequency</a:t>
            </a:r>
          </a:p>
          <a:p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bg1"/>
                </a:solidFill>
              </a:rPr>
              <a:t>Summarize activity in a compact way (computationally expedient)</a:t>
            </a:r>
          </a:p>
          <a:p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bg1"/>
                </a:solidFill>
                <a:latin typeface="+mj-lt"/>
              </a:rPr>
              <a:t>Cannot describe nonlinear frequency coupling (DCM for IR)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prstClr val="white"/>
              </a:solidFill>
            </a:endParaRPr>
          </a:p>
          <a:p>
            <a:endParaRPr lang="en-GB" sz="2800" b="1" i="1" dirty="0">
              <a:solidFill>
                <a:schemeClr val="bg1"/>
              </a:solidFill>
              <a:latin typeface="+mj-lt"/>
            </a:endParaRPr>
          </a:p>
          <a:p>
            <a:endParaRPr lang="en-GB" sz="2800" b="1" i="1" dirty="0">
              <a:solidFill>
                <a:schemeClr val="bg1"/>
              </a:solidFill>
              <a:latin typeface="+mj-lt"/>
            </a:endParaRPr>
          </a:p>
          <a:p>
            <a:endParaRPr lang="en-GB" sz="2800" b="1" i="1" dirty="0">
              <a:solidFill>
                <a:schemeClr val="bg1"/>
              </a:solidFill>
              <a:latin typeface="+mj-lt"/>
            </a:endParaRPr>
          </a:p>
          <a:p>
            <a:pPr marL="285750" indent="-285750"/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424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07"/>
    </mc:Choice>
    <mc:Fallback xmlns="">
      <p:transition spd="slow" advTm="7490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ular Callout 31"/>
          <p:cNvSpPr/>
          <p:nvPr/>
        </p:nvSpPr>
        <p:spPr>
          <a:xfrm>
            <a:off x="900752" y="5882185"/>
            <a:ext cx="5088461" cy="55955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656918" y="434573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>
              <a:solidFill>
                <a:srgbClr val="33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1148" name="AutoShape 12"/>
          <p:cNvCxnSpPr>
            <a:cxnSpLocks noChangeShapeType="1"/>
            <a:stCxn id="91152" idx="2"/>
            <a:endCxn id="91154" idx="1"/>
          </p:cNvCxnSpPr>
          <p:nvPr/>
        </p:nvCxnSpPr>
        <p:spPr bwMode="auto">
          <a:xfrm rot="16200000" flipH="1">
            <a:off x="1902556" y="642834"/>
            <a:ext cx="381006" cy="946531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1149" name="AutoShape 13"/>
          <p:cNvCxnSpPr>
            <a:cxnSpLocks noChangeShapeType="1"/>
            <a:stCxn id="91153" idx="2"/>
            <a:endCxn id="91154" idx="3"/>
          </p:cNvCxnSpPr>
          <p:nvPr/>
        </p:nvCxnSpPr>
        <p:spPr bwMode="auto">
          <a:xfrm rot="5400000">
            <a:off x="6342245" y="554231"/>
            <a:ext cx="341945" cy="1048007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1152" name="Rectangle 16"/>
          <p:cNvSpPr>
            <a:spLocks noChangeArrowheads="1"/>
          </p:cNvSpPr>
          <p:nvPr/>
        </p:nvSpPr>
        <p:spPr bwMode="auto">
          <a:xfrm>
            <a:off x="799793" y="556265"/>
            <a:ext cx="164000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Measured data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153" name="Rectangle 17"/>
          <p:cNvSpPr>
            <a:spLocks noChangeArrowheads="1"/>
          </p:cNvSpPr>
          <p:nvPr/>
        </p:nvSpPr>
        <p:spPr bwMode="auto">
          <a:xfrm>
            <a:off x="4948956" y="260931"/>
            <a:ext cx="417652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Specify generative forward model </a:t>
            </a:r>
          </a:p>
          <a:p>
            <a:pPr eaLnBrk="0" hangingPunct="0"/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(with prior distributions of parameters) </a:t>
            </a:r>
          </a:p>
        </p:txBody>
      </p:sp>
      <p:sp>
        <p:nvSpPr>
          <p:cNvPr id="91154" name="Rectangle 18"/>
          <p:cNvSpPr>
            <a:spLocks noChangeArrowheads="1"/>
          </p:cNvSpPr>
          <p:nvPr/>
        </p:nvSpPr>
        <p:spPr bwMode="auto">
          <a:xfrm>
            <a:off x="2634384" y="1064541"/>
            <a:ext cx="335482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Variational Laplace Algorithm</a:t>
            </a:r>
            <a:endParaRPr lang="en-GB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155" name="Rectangle 19"/>
          <p:cNvSpPr>
            <a:spLocks noChangeArrowheads="1"/>
          </p:cNvSpPr>
          <p:nvPr/>
        </p:nvSpPr>
        <p:spPr bwMode="auto">
          <a:xfrm>
            <a:off x="1404938" y="3113088"/>
            <a:ext cx="2152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Iterative procedure:</a:t>
            </a:r>
          </a:p>
        </p:txBody>
      </p:sp>
      <p:sp>
        <p:nvSpPr>
          <p:cNvPr id="91156" name="Rectangle 20"/>
          <p:cNvSpPr>
            <a:spLocks noChangeArrowheads="1"/>
          </p:cNvSpPr>
          <p:nvPr/>
        </p:nvSpPr>
        <p:spPr bwMode="auto">
          <a:xfrm>
            <a:off x="3653809" y="2594164"/>
            <a:ext cx="4017062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 eaLnBrk="0" hangingPunct="0">
              <a:buFontTx/>
              <a:buAutoNum type="arabicPeriod"/>
            </a:pPr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Compute model response using</a:t>
            </a:r>
            <a:b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current set of parameters and </a:t>
            </a:r>
          </a:p>
          <a:p>
            <a:pPr marL="342900" indent="-342900" algn="l" eaLnBrk="0" hangingPunct="0"/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hyperparameters</a:t>
            </a:r>
          </a:p>
          <a:p>
            <a:pPr marL="342900" indent="-342900" algn="l" eaLnBrk="0" hangingPunct="0">
              <a:buAutoNum type="arabicPeriod" startAt="2"/>
            </a:pPr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Compare model response with data</a:t>
            </a:r>
          </a:p>
          <a:p>
            <a:pPr marL="342900" indent="-342900" algn="l" eaLnBrk="0" hangingPunct="0">
              <a:buAutoNum type="arabicPeriod" startAt="2"/>
            </a:pPr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Improve parameters and </a:t>
            </a:r>
          </a:p>
          <a:p>
            <a:pPr marL="342900" indent="-342900" algn="l" eaLnBrk="0" hangingPunct="0"/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hyperparameters</a:t>
            </a:r>
          </a:p>
          <a:p>
            <a:pPr marL="342900" indent="-342900" algn="l" eaLnBrk="0" hangingPunct="0">
              <a:buFontTx/>
              <a:buAutoNum type="arabicPeriod"/>
            </a:pPr>
            <a:endParaRPr lang="de-DE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161" name="Rectangle 25"/>
          <p:cNvSpPr>
            <a:spLocks noChangeArrowheads="1"/>
          </p:cNvSpPr>
          <p:nvPr/>
        </p:nvSpPr>
        <p:spPr bwMode="auto">
          <a:xfrm>
            <a:off x="1058958" y="2601415"/>
            <a:ext cx="6697662" cy="179316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751898" y="4462816"/>
            <a:ext cx="5240823" cy="2094759"/>
            <a:chOff x="1379538" y="4849813"/>
            <a:chExt cx="5014369" cy="1623404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379538" y="4849813"/>
              <a:ext cx="2503487" cy="801687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r>
                <a:rPr lang="en-GB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Model comparison via Bayes factor:</a:t>
              </a:r>
              <a:endParaRPr lang="en-US" sz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16" name="Object 3"/>
            <p:cNvGraphicFramePr>
              <a:graphicFrameLocks noChangeAspect="1"/>
            </p:cNvGraphicFramePr>
            <p:nvPr/>
          </p:nvGraphicFramePr>
          <p:xfrm>
            <a:off x="1470025" y="5080000"/>
            <a:ext cx="1774825" cy="538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96" name="Equation" r:id="rId5" imgW="977900" imgH="431800" progId="Equation.3">
                    <p:embed/>
                  </p:oleObj>
                </mc:Choice>
                <mc:Fallback>
                  <p:oleObj name="Equation" r:id="rId5" imgW="977900" imgH="431800" progId="Equation.3">
                    <p:embed/>
                    <p:pic>
                      <p:nvPicPr>
                        <p:cNvPr id="1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0025" y="5080000"/>
                          <a:ext cx="1774825" cy="5381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1617800" y="5775979"/>
              <a:ext cx="152868" cy="3577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1617800" y="5829208"/>
              <a:ext cx="4776107" cy="6440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Maximum accuracy over complexity constraints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2134856" y="1748430"/>
          <a:ext cx="35560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" name="Equation" r:id="rId7" imgW="2489200" imgH="558800" progId="Equation.DSMT4">
                  <p:embed/>
                </p:oleObj>
              </mc:Choice>
              <mc:Fallback>
                <p:oleObj name="Equation" r:id="rId7" imgW="2489200" imgH="558800" progId="Equation.DSMT4">
                  <p:embed/>
                  <p:pic>
                    <p:nvPicPr>
                      <p:cNvPr id="1321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4856" y="1748430"/>
                        <a:ext cx="3556000" cy="812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46"/>
          <p:cNvSpPr>
            <a:spLocks noChangeArrowheads="1"/>
          </p:cNvSpPr>
          <p:nvPr/>
        </p:nvSpPr>
        <p:spPr bwMode="auto">
          <a:xfrm>
            <a:off x="300038" y="0"/>
            <a:ext cx="2893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Bayesian Model Inversion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64585" y="1433873"/>
            <a:ext cx="510460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Maximize a free energy bound to model evidence :</a:t>
            </a:r>
          </a:p>
        </p:txBody>
      </p:sp>
      <p:graphicFrame>
        <p:nvGraphicFramePr>
          <p:cNvPr id="33" name="Object 6"/>
          <p:cNvGraphicFramePr>
            <a:graphicFrameLocks noChangeAspect="1"/>
          </p:cNvGraphicFramePr>
          <p:nvPr/>
        </p:nvGraphicFramePr>
        <p:xfrm>
          <a:off x="5103598" y="4524470"/>
          <a:ext cx="2157881" cy="53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" name="Equation" r:id="rId9" imgW="1040948" imgH="253890" progId="Equation.3">
                  <p:embed/>
                </p:oleObj>
              </mc:Choice>
              <mc:Fallback>
                <p:oleObj name="Equation" r:id="rId9" imgW="1040948" imgH="253890" progId="Equation.3">
                  <p:embed/>
                  <p:pic>
                    <p:nvPicPr>
                      <p:cNvPr id="3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3598" y="4524470"/>
                        <a:ext cx="2157881" cy="538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581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22"/>
    </mc:Choice>
    <mc:Fallback xmlns="">
      <p:transition spd="slow" advTm="10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2" grpId="0" animBg="1"/>
      <p:bldP spid="91153" grpId="0" animBg="1"/>
      <p:bldP spid="91154" grpId="0"/>
      <p:bldP spid="91155" grpId="0"/>
      <p:bldP spid="911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198"/>
          <p:cNvSpPr txBox="1"/>
          <p:nvPr/>
        </p:nvSpPr>
        <p:spPr>
          <a:xfrm>
            <a:off x="1046337" y="1524848"/>
            <a:ext cx="6585457" cy="34163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                                          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62068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 Data fits have </a:t>
            </a:r>
            <a:r>
              <a:rPr lang="en-GB" sz="2800" b="1" dirty="0">
                <a:solidFill>
                  <a:schemeClr val="bg1"/>
                </a:solidFill>
                <a:latin typeface="Cambria" pitchFamily="18" charset="0"/>
              </a:rPr>
              <a:t>two</a:t>
            </a:r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 parts: real and imaginary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15466" y="1660829"/>
            <a:ext cx="5423000" cy="3161131"/>
            <a:chOff x="2255704" y="1002986"/>
            <a:chExt cx="5423000" cy="3161131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2669322" y="1339163"/>
              <a:ext cx="2090841" cy="247324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2669322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4342813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4760163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>
              <a:off x="2669322" y="3812408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2669322" y="3458849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2669322" y="3103622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6"/>
            <p:cNvSpPr>
              <a:spLocks/>
            </p:cNvSpPr>
            <p:nvPr/>
          </p:nvSpPr>
          <p:spPr bwMode="auto">
            <a:xfrm>
              <a:off x="2669322" y="2394837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7"/>
            <p:cNvSpPr>
              <a:spLocks/>
            </p:cNvSpPr>
            <p:nvPr/>
          </p:nvSpPr>
          <p:spPr bwMode="auto">
            <a:xfrm>
              <a:off x="2669322" y="2039610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2669322" y="1339163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>
              <a:off x="2669322" y="1339163"/>
              <a:ext cx="209084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2669322" y="3812408"/>
              <a:ext cx="209084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 flipV="1">
              <a:off x="4760163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Line 23"/>
            <p:cNvSpPr>
              <a:spLocks noChangeShapeType="1"/>
            </p:cNvSpPr>
            <p:nvPr/>
          </p:nvSpPr>
          <p:spPr bwMode="auto">
            <a:xfrm flipV="1">
              <a:off x="2669322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Line 24"/>
            <p:cNvSpPr>
              <a:spLocks noChangeShapeType="1"/>
            </p:cNvSpPr>
            <p:nvPr/>
          </p:nvSpPr>
          <p:spPr bwMode="auto">
            <a:xfrm>
              <a:off x="2669322" y="3812408"/>
              <a:ext cx="209084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auto">
            <a:xfrm flipV="1">
              <a:off x="2669322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 flipV="1">
              <a:off x="2669322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>
              <a:off x="2669322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>
              <a:off x="2640680" y="3835756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Line 29"/>
            <p:cNvSpPr>
              <a:spLocks noChangeShapeType="1"/>
            </p:cNvSpPr>
            <p:nvPr/>
          </p:nvSpPr>
          <p:spPr bwMode="auto">
            <a:xfrm flipV="1">
              <a:off x="3094855" y="3782389"/>
              <a:ext cx="2046" cy="300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Line 30"/>
            <p:cNvSpPr>
              <a:spLocks noChangeShapeType="1"/>
            </p:cNvSpPr>
            <p:nvPr/>
          </p:nvSpPr>
          <p:spPr bwMode="auto">
            <a:xfrm>
              <a:off x="3094855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31"/>
            <p:cNvSpPr>
              <a:spLocks noChangeArrowheads="1"/>
            </p:cNvSpPr>
            <p:nvPr/>
          </p:nvSpPr>
          <p:spPr bwMode="auto">
            <a:xfrm>
              <a:off x="3039617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 flipV="1">
              <a:off x="3510159" y="3782389"/>
              <a:ext cx="2046" cy="300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3510159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4"/>
            <p:cNvSpPr>
              <a:spLocks noChangeArrowheads="1"/>
            </p:cNvSpPr>
            <p:nvPr/>
          </p:nvSpPr>
          <p:spPr bwMode="auto">
            <a:xfrm>
              <a:off x="3454921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20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 flipV="1">
              <a:off x="3927509" y="3782389"/>
              <a:ext cx="2046" cy="300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Line 36"/>
            <p:cNvSpPr>
              <a:spLocks noChangeShapeType="1"/>
            </p:cNvSpPr>
            <p:nvPr/>
          </p:nvSpPr>
          <p:spPr bwMode="auto">
            <a:xfrm>
              <a:off x="3927509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7"/>
            <p:cNvSpPr>
              <a:spLocks noChangeArrowheads="1"/>
            </p:cNvSpPr>
            <p:nvPr/>
          </p:nvSpPr>
          <p:spPr bwMode="auto">
            <a:xfrm>
              <a:off x="3872271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30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Line 38"/>
            <p:cNvSpPr>
              <a:spLocks noChangeShapeType="1"/>
            </p:cNvSpPr>
            <p:nvPr/>
          </p:nvSpPr>
          <p:spPr bwMode="auto">
            <a:xfrm flipV="1">
              <a:off x="4342813" y="3782389"/>
              <a:ext cx="2046" cy="300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Line 39"/>
            <p:cNvSpPr>
              <a:spLocks noChangeShapeType="1"/>
            </p:cNvSpPr>
            <p:nvPr/>
          </p:nvSpPr>
          <p:spPr bwMode="auto">
            <a:xfrm>
              <a:off x="4342813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40"/>
            <p:cNvSpPr>
              <a:spLocks noChangeArrowheads="1"/>
            </p:cNvSpPr>
            <p:nvPr/>
          </p:nvSpPr>
          <p:spPr bwMode="auto">
            <a:xfrm>
              <a:off x="4287575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40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Line 41"/>
            <p:cNvSpPr>
              <a:spLocks noChangeShapeType="1"/>
            </p:cNvSpPr>
            <p:nvPr/>
          </p:nvSpPr>
          <p:spPr bwMode="auto">
            <a:xfrm flipV="1">
              <a:off x="4760163" y="3782389"/>
              <a:ext cx="2046" cy="300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4760163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43"/>
            <p:cNvSpPr>
              <a:spLocks noChangeArrowheads="1"/>
            </p:cNvSpPr>
            <p:nvPr/>
          </p:nvSpPr>
          <p:spPr bwMode="auto">
            <a:xfrm>
              <a:off x="4704925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50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2669322" y="3812408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 flipH="1">
              <a:off x="4723338" y="3812408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46"/>
            <p:cNvSpPr>
              <a:spLocks noChangeArrowheads="1"/>
            </p:cNvSpPr>
            <p:nvPr/>
          </p:nvSpPr>
          <p:spPr bwMode="auto">
            <a:xfrm>
              <a:off x="2585442" y="3752369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Line 47"/>
            <p:cNvSpPr>
              <a:spLocks noChangeShapeType="1"/>
            </p:cNvSpPr>
            <p:nvPr/>
          </p:nvSpPr>
          <p:spPr bwMode="auto">
            <a:xfrm>
              <a:off x="2669322" y="3458849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Line 48"/>
            <p:cNvSpPr>
              <a:spLocks noChangeShapeType="1"/>
            </p:cNvSpPr>
            <p:nvPr/>
          </p:nvSpPr>
          <p:spPr bwMode="auto">
            <a:xfrm flipH="1">
              <a:off x="4723338" y="3458849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49"/>
            <p:cNvSpPr>
              <a:spLocks noChangeArrowheads="1"/>
            </p:cNvSpPr>
            <p:nvPr/>
          </p:nvSpPr>
          <p:spPr bwMode="auto">
            <a:xfrm>
              <a:off x="2503609" y="3397143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0.5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Line 50"/>
            <p:cNvSpPr>
              <a:spLocks noChangeShapeType="1"/>
            </p:cNvSpPr>
            <p:nvPr/>
          </p:nvSpPr>
          <p:spPr bwMode="auto">
            <a:xfrm>
              <a:off x="2669322" y="3103622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Line 51"/>
            <p:cNvSpPr>
              <a:spLocks noChangeShapeType="1"/>
            </p:cNvSpPr>
            <p:nvPr/>
          </p:nvSpPr>
          <p:spPr bwMode="auto">
            <a:xfrm flipH="1">
              <a:off x="4723338" y="3103622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52"/>
            <p:cNvSpPr>
              <a:spLocks noChangeArrowheads="1"/>
            </p:cNvSpPr>
            <p:nvPr/>
          </p:nvSpPr>
          <p:spPr bwMode="auto">
            <a:xfrm>
              <a:off x="2585442" y="3043584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Line 53"/>
            <p:cNvSpPr>
              <a:spLocks noChangeShapeType="1"/>
            </p:cNvSpPr>
            <p:nvPr/>
          </p:nvSpPr>
          <p:spPr bwMode="auto">
            <a:xfrm>
              <a:off x="2669322" y="2748396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Line 54"/>
            <p:cNvSpPr>
              <a:spLocks noChangeShapeType="1"/>
            </p:cNvSpPr>
            <p:nvPr/>
          </p:nvSpPr>
          <p:spPr bwMode="auto">
            <a:xfrm flipH="1">
              <a:off x="4723338" y="2748396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55"/>
            <p:cNvSpPr>
              <a:spLocks noChangeArrowheads="1"/>
            </p:cNvSpPr>
            <p:nvPr/>
          </p:nvSpPr>
          <p:spPr bwMode="auto">
            <a:xfrm>
              <a:off x="2503609" y="2688357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1.5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Line 56"/>
            <p:cNvSpPr>
              <a:spLocks noChangeShapeType="1"/>
            </p:cNvSpPr>
            <p:nvPr/>
          </p:nvSpPr>
          <p:spPr bwMode="auto">
            <a:xfrm>
              <a:off x="2669322" y="2394837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Line 57"/>
            <p:cNvSpPr>
              <a:spLocks noChangeShapeType="1"/>
            </p:cNvSpPr>
            <p:nvPr/>
          </p:nvSpPr>
          <p:spPr bwMode="auto">
            <a:xfrm flipH="1">
              <a:off x="4723338" y="2394837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Rectangle 58"/>
            <p:cNvSpPr>
              <a:spLocks noChangeArrowheads="1"/>
            </p:cNvSpPr>
            <p:nvPr/>
          </p:nvSpPr>
          <p:spPr bwMode="auto">
            <a:xfrm>
              <a:off x="2585442" y="2334798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Line 59"/>
            <p:cNvSpPr>
              <a:spLocks noChangeShapeType="1"/>
            </p:cNvSpPr>
            <p:nvPr/>
          </p:nvSpPr>
          <p:spPr bwMode="auto">
            <a:xfrm>
              <a:off x="2669322" y="2039610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Line 60"/>
            <p:cNvSpPr>
              <a:spLocks noChangeShapeType="1"/>
            </p:cNvSpPr>
            <p:nvPr/>
          </p:nvSpPr>
          <p:spPr bwMode="auto">
            <a:xfrm flipH="1">
              <a:off x="4723338" y="2039610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61"/>
            <p:cNvSpPr>
              <a:spLocks noChangeArrowheads="1"/>
            </p:cNvSpPr>
            <p:nvPr/>
          </p:nvSpPr>
          <p:spPr bwMode="auto">
            <a:xfrm>
              <a:off x="2503609" y="1979572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2.5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Line 62"/>
            <p:cNvSpPr>
              <a:spLocks noChangeShapeType="1"/>
            </p:cNvSpPr>
            <p:nvPr/>
          </p:nvSpPr>
          <p:spPr bwMode="auto">
            <a:xfrm>
              <a:off x="2669322" y="1686051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Line 63"/>
            <p:cNvSpPr>
              <a:spLocks noChangeShapeType="1"/>
            </p:cNvSpPr>
            <p:nvPr/>
          </p:nvSpPr>
          <p:spPr bwMode="auto">
            <a:xfrm flipH="1">
              <a:off x="4723338" y="1686051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Rectangle 64"/>
            <p:cNvSpPr>
              <a:spLocks noChangeArrowheads="1"/>
            </p:cNvSpPr>
            <p:nvPr/>
          </p:nvSpPr>
          <p:spPr bwMode="auto">
            <a:xfrm>
              <a:off x="2585442" y="1626013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Line 65"/>
            <p:cNvSpPr>
              <a:spLocks noChangeShapeType="1"/>
            </p:cNvSpPr>
            <p:nvPr/>
          </p:nvSpPr>
          <p:spPr bwMode="auto">
            <a:xfrm>
              <a:off x="2669322" y="1339163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Line 66"/>
            <p:cNvSpPr>
              <a:spLocks noChangeShapeType="1"/>
            </p:cNvSpPr>
            <p:nvPr/>
          </p:nvSpPr>
          <p:spPr bwMode="auto">
            <a:xfrm flipH="1">
              <a:off x="4723338" y="1339163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Rectangle 67"/>
            <p:cNvSpPr>
              <a:spLocks noChangeArrowheads="1"/>
            </p:cNvSpPr>
            <p:nvPr/>
          </p:nvSpPr>
          <p:spPr bwMode="auto">
            <a:xfrm>
              <a:off x="2503609" y="1277457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3.5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Line 68"/>
            <p:cNvSpPr>
              <a:spLocks noChangeShapeType="1"/>
            </p:cNvSpPr>
            <p:nvPr/>
          </p:nvSpPr>
          <p:spPr bwMode="auto">
            <a:xfrm>
              <a:off x="2669322" y="1339163"/>
              <a:ext cx="209084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Line 69"/>
            <p:cNvSpPr>
              <a:spLocks noChangeShapeType="1"/>
            </p:cNvSpPr>
            <p:nvPr/>
          </p:nvSpPr>
          <p:spPr bwMode="auto">
            <a:xfrm>
              <a:off x="2669322" y="3812408"/>
              <a:ext cx="209084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Line 70"/>
            <p:cNvSpPr>
              <a:spLocks noChangeShapeType="1"/>
            </p:cNvSpPr>
            <p:nvPr/>
          </p:nvSpPr>
          <p:spPr bwMode="auto">
            <a:xfrm flipV="1">
              <a:off x="4760163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Line 71"/>
            <p:cNvSpPr>
              <a:spLocks noChangeShapeType="1"/>
            </p:cNvSpPr>
            <p:nvPr/>
          </p:nvSpPr>
          <p:spPr bwMode="auto">
            <a:xfrm flipV="1">
              <a:off x="2669322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72"/>
            <p:cNvSpPr>
              <a:spLocks/>
            </p:cNvSpPr>
            <p:nvPr/>
          </p:nvSpPr>
          <p:spPr bwMode="auto">
            <a:xfrm>
              <a:off x="2835034" y="1692722"/>
              <a:ext cx="1841250" cy="17427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5"/>
                </a:cxn>
                <a:cxn ang="0">
                  <a:pos x="46" y="100"/>
                </a:cxn>
                <a:cxn ang="0">
                  <a:pos x="64" y="149"/>
                </a:cxn>
                <a:cxn ang="0">
                  <a:pos x="86" y="204"/>
                </a:cxn>
                <a:cxn ang="0">
                  <a:pos x="104" y="276"/>
                </a:cxn>
                <a:cxn ang="0">
                  <a:pos x="127" y="353"/>
                </a:cxn>
                <a:cxn ang="0">
                  <a:pos x="145" y="434"/>
                </a:cxn>
                <a:cxn ang="0">
                  <a:pos x="168" y="511"/>
                </a:cxn>
                <a:cxn ang="0">
                  <a:pos x="186" y="584"/>
                </a:cxn>
                <a:cxn ang="0">
                  <a:pos x="208" y="642"/>
                </a:cxn>
                <a:cxn ang="0">
                  <a:pos x="226" y="692"/>
                </a:cxn>
                <a:cxn ang="0">
                  <a:pos x="249" y="737"/>
                </a:cxn>
                <a:cxn ang="0">
                  <a:pos x="267" y="774"/>
                </a:cxn>
                <a:cxn ang="0">
                  <a:pos x="290" y="805"/>
                </a:cxn>
                <a:cxn ang="0">
                  <a:pos x="308" y="832"/>
                </a:cxn>
                <a:cxn ang="0">
                  <a:pos x="330" y="855"/>
                </a:cxn>
                <a:cxn ang="0">
                  <a:pos x="349" y="878"/>
                </a:cxn>
                <a:cxn ang="0">
                  <a:pos x="371" y="896"/>
                </a:cxn>
                <a:cxn ang="0">
                  <a:pos x="389" y="914"/>
                </a:cxn>
                <a:cxn ang="0">
                  <a:pos x="412" y="927"/>
                </a:cxn>
                <a:cxn ang="0">
                  <a:pos x="430" y="941"/>
                </a:cxn>
                <a:cxn ang="0">
                  <a:pos x="453" y="950"/>
                </a:cxn>
                <a:cxn ang="0">
                  <a:pos x="471" y="964"/>
                </a:cxn>
                <a:cxn ang="0">
                  <a:pos x="493" y="973"/>
                </a:cxn>
                <a:cxn ang="0">
                  <a:pos x="511" y="982"/>
                </a:cxn>
                <a:cxn ang="0">
                  <a:pos x="534" y="991"/>
                </a:cxn>
                <a:cxn ang="0">
                  <a:pos x="552" y="1000"/>
                </a:cxn>
                <a:cxn ang="0">
                  <a:pos x="575" y="1004"/>
                </a:cxn>
                <a:cxn ang="0">
                  <a:pos x="593" y="1013"/>
                </a:cxn>
                <a:cxn ang="0">
                  <a:pos x="615" y="1018"/>
                </a:cxn>
                <a:cxn ang="0">
                  <a:pos x="633" y="1022"/>
                </a:cxn>
                <a:cxn ang="0">
                  <a:pos x="656" y="1027"/>
                </a:cxn>
                <a:cxn ang="0">
                  <a:pos x="674" y="1027"/>
                </a:cxn>
                <a:cxn ang="0">
                  <a:pos x="697" y="1031"/>
                </a:cxn>
                <a:cxn ang="0">
                  <a:pos x="715" y="1036"/>
                </a:cxn>
                <a:cxn ang="0">
                  <a:pos x="737" y="1036"/>
                </a:cxn>
                <a:cxn ang="0">
                  <a:pos x="756" y="1040"/>
                </a:cxn>
                <a:cxn ang="0">
                  <a:pos x="778" y="1040"/>
                </a:cxn>
                <a:cxn ang="0">
                  <a:pos x="796" y="1040"/>
                </a:cxn>
                <a:cxn ang="0">
                  <a:pos x="819" y="1040"/>
                </a:cxn>
                <a:cxn ang="0">
                  <a:pos x="837" y="1040"/>
                </a:cxn>
                <a:cxn ang="0">
                  <a:pos x="860" y="1045"/>
                </a:cxn>
                <a:cxn ang="0">
                  <a:pos x="878" y="1045"/>
                </a:cxn>
                <a:cxn ang="0">
                  <a:pos x="900" y="1045"/>
                </a:cxn>
              </a:cxnLst>
              <a:rect l="0" t="0" r="r" b="b"/>
              <a:pathLst>
                <a:path w="900" h="1045">
                  <a:moveTo>
                    <a:pt x="0" y="0"/>
                  </a:moveTo>
                  <a:lnTo>
                    <a:pt x="23" y="55"/>
                  </a:lnTo>
                  <a:lnTo>
                    <a:pt x="46" y="100"/>
                  </a:lnTo>
                  <a:lnTo>
                    <a:pt x="64" y="149"/>
                  </a:lnTo>
                  <a:lnTo>
                    <a:pt x="86" y="204"/>
                  </a:lnTo>
                  <a:lnTo>
                    <a:pt x="104" y="276"/>
                  </a:lnTo>
                  <a:lnTo>
                    <a:pt x="127" y="353"/>
                  </a:lnTo>
                  <a:lnTo>
                    <a:pt x="145" y="434"/>
                  </a:lnTo>
                  <a:lnTo>
                    <a:pt x="168" y="511"/>
                  </a:lnTo>
                  <a:lnTo>
                    <a:pt x="186" y="584"/>
                  </a:lnTo>
                  <a:lnTo>
                    <a:pt x="208" y="642"/>
                  </a:lnTo>
                  <a:lnTo>
                    <a:pt x="226" y="692"/>
                  </a:lnTo>
                  <a:lnTo>
                    <a:pt x="249" y="737"/>
                  </a:lnTo>
                  <a:lnTo>
                    <a:pt x="267" y="774"/>
                  </a:lnTo>
                  <a:lnTo>
                    <a:pt x="290" y="805"/>
                  </a:lnTo>
                  <a:lnTo>
                    <a:pt x="308" y="832"/>
                  </a:lnTo>
                  <a:lnTo>
                    <a:pt x="330" y="855"/>
                  </a:lnTo>
                  <a:lnTo>
                    <a:pt x="349" y="878"/>
                  </a:lnTo>
                  <a:lnTo>
                    <a:pt x="371" y="896"/>
                  </a:lnTo>
                  <a:lnTo>
                    <a:pt x="389" y="914"/>
                  </a:lnTo>
                  <a:lnTo>
                    <a:pt x="412" y="927"/>
                  </a:lnTo>
                  <a:lnTo>
                    <a:pt x="430" y="941"/>
                  </a:lnTo>
                  <a:lnTo>
                    <a:pt x="453" y="950"/>
                  </a:lnTo>
                  <a:lnTo>
                    <a:pt x="471" y="964"/>
                  </a:lnTo>
                  <a:lnTo>
                    <a:pt x="493" y="973"/>
                  </a:lnTo>
                  <a:lnTo>
                    <a:pt x="511" y="982"/>
                  </a:lnTo>
                  <a:lnTo>
                    <a:pt x="534" y="991"/>
                  </a:lnTo>
                  <a:lnTo>
                    <a:pt x="552" y="1000"/>
                  </a:lnTo>
                  <a:lnTo>
                    <a:pt x="575" y="1004"/>
                  </a:lnTo>
                  <a:lnTo>
                    <a:pt x="593" y="1013"/>
                  </a:lnTo>
                  <a:lnTo>
                    <a:pt x="615" y="1018"/>
                  </a:lnTo>
                  <a:lnTo>
                    <a:pt x="633" y="1022"/>
                  </a:lnTo>
                  <a:lnTo>
                    <a:pt x="656" y="1027"/>
                  </a:lnTo>
                  <a:lnTo>
                    <a:pt x="674" y="1027"/>
                  </a:lnTo>
                  <a:lnTo>
                    <a:pt x="697" y="1031"/>
                  </a:lnTo>
                  <a:lnTo>
                    <a:pt x="715" y="1036"/>
                  </a:lnTo>
                  <a:lnTo>
                    <a:pt x="737" y="1036"/>
                  </a:lnTo>
                  <a:lnTo>
                    <a:pt x="756" y="1040"/>
                  </a:lnTo>
                  <a:lnTo>
                    <a:pt x="778" y="1040"/>
                  </a:lnTo>
                  <a:lnTo>
                    <a:pt x="796" y="1040"/>
                  </a:lnTo>
                  <a:lnTo>
                    <a:pt x="819" y="1040"/>
                  </a:lnTo>
                  <a:lnTo>
                    <a:pt x="837" y="1040"/>
                  </a:lnTo>
                  <a:lnTo>
                    <a:pt x="860" y="1045"/>
                  </a:lnTo>
                  <a:lnTo>
                    <a:pt x="878" y="1045"/>
                  </a:lnTo>
                  <a:lnTo>
                    <a:pt x="900" y="1045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73"/>
            <p:cNvSpPr>
              <a:spLocks/>
            </p:cNvSpPr>
            <p:nvPr/>
          </p:nvSpPr>
          <p:spPr bwMode="auto">
            <a:xfrm>
              <a:off x="2835034" y="3133641"/>
              <a:ext cx="1841250" cy="6637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9"/>
                </a:cxn>
                <a:cxn ang="0">
                  <a:pos x="46" y="109"/>
                </a:cxn>
                <a:cxn ang="0">
                  <a:pos x="64" y="154"/>
                </a:cxn>
                <a:cxn ang="0">
                  <a:pos x="86" y="199"/>
                </a:cxn>
                <a:cxn ang="0">
                  <a:pos x="104" y="235"/>
                </a:cxn>
                <a:cxn ang="0">
                  <a:pos x="127" y="267"/>
                </a:cxn>
                <a:cxn ang="0">
                  <a:pos x="145" y="294"/>
                </a:cxn>
                <a:cxn ang="0">
                  <a:pos x="168" y="317"/>
                </a:cxn>
                <a:cxn ang="0">
                  <a:pos x="186" y="335"/>
                </a:cxn>
                <a:cxn ang="0">
                  <a:pos x="208" y="348"/>
                </a:cxn>
                <a:cxn ang="0">
                  <a:pos x="226" y="362"/>
                </a:cxn>
                <a:cxn ang="0">
                  <a:pos x="249" y="371"/>
                </a:cxn>
                <a:cxn ang="0">
                  <a:pos x="267" y="380"/>
                </a:cxn>
                <a:cxn ang="0">
                  <a:pos x="290" y="385"/>
                </a:cxn>
                <a:cxn ang="0">
                  <a:pos x="308" y="394"/>
                </a:cxn>
                <a:cxn ang="0">
                  <a:pos x="330" y="398"/>
                </a:cxn>
                <a:cxn ang="0">
                  <a:pos x="349" y="398"/>
                </a:cxn>
                <a:cxn ang="0">
                  <a:pos x="371" y="380"/>
                </a:cxn>
                <a:cxn ang="0">
                  <a:pos x="389" y="366"/>
                </a:cxn>
                <a:cxn ang="0">
                  <a:pos x="412" y="362"/>
                </a:cxn>
                <a:cxn ang="0">
                  <a:pos x="430" y="357"/>
                </a:cxn>
                <a:cxn ang="0">
                  <a:pos x="453" y="353"/>
                </a:cxn>
                <a:cxn ang="0">
                  <a:pos x="471" y="348"/>
                </a:cxn>
                <a:cxn ang="0">
                  <a:pos x="493" y="344"/>
                </a:cxn>
                <a:cxn ang="0">
                  <a:pos x="511" y="344"/>
                </a:cxn>
                <a:cxn ang="0">
                  <a:pos x="534" y="339"/>
                </a:cxn>
                <a:cxn ang="0">
                  <a:pos x="552" y="339"/>
                </a:cxn>
                <a:cxn ang="0">
                  <a:pos x="575" y="339"/>
                </a:cxn>
                <a:cxn ang="0">
                  <a:pos x="593" y="335"/>
                </a:cxn>
                <a:cxn ang="0">
                  <a:pos x="615" y="335"/>
                </a:cxn>
                <a:cxn ang="0">
                  <a:pos x="633" y="335"/>
                </a:cxn>
                <a:cxn ang="0">
                  <a:pos x="656" y="335"/>
                </a:cxn>
                <a:cxn ang="0">
                  <a:pos x="674" y="335"/>
                </a:cxn>
                <a:cxn ang="0">
                  <a:pos x="697" y="335"/>
                </a:cxn>
                <a:cxn ang="0">
                  <a:pos x="715" y="335"/>
                </a:cxn>
                <a:cxn ang="0">
                  <a:pos x="737" y="335"/>
                </a:cxn>
                <a:cxn ang="0">
                  <a:pos x="756" y="335"/>
                </a:cxn>
                <a:cxn ang="0">
                  <a:pos x="778" y="335"/>
                </a:cxn>
                <a:cxn ang="0">
                  <a:pos x="796" y="335"/>
                </a:cxn>
                <a:cxn ang="0">
                  <a:pos x="819" y="339"/>
                </a:cxn>
                <a:cxn ang="0">
                  <a:pos x="837" y="339"/>
                </a:cxn>
                <a:cxn ang="0">
                  <a:pos x="860" y="339"/>
                </a:cxn>
                <a:cxn ang="0">
                  <a:pos x="878" y="339"/>
                </a:cxn>
                <a:cxn ang="0">
                  <a:pos x="900" y="339"/>
                </a:cxn>
              </a:cxnLst>
              <a:rect l="0" t="0" r="r" b="b"/>
              <a:pathLst>
                <a:path w="900" h="398">
                  <a:moveTo>
                    <a:pt x="0" y="0"/>
                  </a:moveTo>
                  <a:lnTo>
                    <a:pt x="23" y="59"/>
                  </a:lnTo>
                  <a:lnTo>
                    <a:pt x="46" y="109"/>
                  </a:lnTo>
                  <a:lnTo>
                    <a:pt x="64" y="154"/>
                  </a:lnTo>
                  <a:lnTo>
                    <a:pt x="86" y="199"/>
                  </a:lnTo>
                  <a:lnTo>
                    <a:pt x="104" y="235"/>
                  </a:lnTo>
                  <a:lnTo>
                    <a:pt x="127" y="267"/>
                  </a:lnTo>
                  <a:lnTo>
                    <a:pt x="145" y="294"/>
                  </a:lnTo>
                  <a:lnTo>
                    <a:pt x="168" y="317"/>
                  </a:lnTo>
                  <a:lnTo>
                    <a:pt x="186" y="335"/>
                  </a:lnTo>
                  <a:lnTo>
                    <a:pt x="208" y="348"/>
                  </a:lnTo>
                  <a:lnTo>
                    <a:pt x="226" y="362"/>
                  </a:lnTo>
                  <a:lnTo>
                    <a:pt x="249" y="371"/>
                  </a:lnTo>
                  <a:lnTo>
                    <a:pt x="267" y="380"/>
                  </a:lnTo>
                  <a:lnTo>
                    <a:pt x="290" y="385"/>
                  </a:lnTo>
                  <a:lnTo>
                    <a:pt x="308" y="394"/>
                  </a:lnTo>
                  <a:lnTo>
                    <a:pt x="330" y="398"/>
                  </a:lnTo>
                  <a:lnTo>
                    <a:pt x="349" y="398"/>
                  </a:lnTo>
                  <a:lnTo>
                    <a:pt x="371" y="380"/>
                  </a:lnTo>
                  <a:lnTo>
                    <a:pt x="389" y="366"/>
                  </a:lnTo>
                  <a:lnTo>
                    <a:pt x="412" y="362"/>
                  </a:lnTo>
                  <a:lnTo>
                    <a:pt x="430" y="357"/>
                  </a:lnTo>
                  <a:lnTo>
                    <a:pt x="453" y="353"/>
                  </a:lnTo>
                  <a:lnTo>
                    <a:pt x="471" y="348"/>
                  </a:lnTo>
                  <a:lnTo>
                    <a:pt x="493" y="344"/>
                  </a:lnTo>
                  <a:lnTo>
                    <a:pt x="511" y="344"/>
                  </a:lnTo>
                  <a:lnTo>
                    <a:pt x="534" y="339"/>
                  </a:lnTo>
                  <a:lnTo>
                    <a:pt x="552" y="339"/>
                  </a:lnTo>
                  <a:lnTo>
                    <a:pt x="575" y="339"/>
                  </a:lnTo>
                  <a:lnTo>
                    <a:pt x="593" y="335"/>
                  </a:lnTo>
                  <a:lnTo>
                    <a:pt x="615" y="335"/>
                  </a:lnTo>
                  <a:lnTo>
                    <a:pt x="633" y="335"/>
                  </a:lnTo>
                  <a:lnTo>
                    <a:pt x="656" y="335"/>
                  </a:lnTo>
                  <a:lnTo>
                    <a:pt x="674" y="335"/>
                  </a:lnTo>
                  <a:lnTo>
                    <a:pt x="697" y="335"/>
                  </a:lnTo>
                  <a:lnTo>
                    <a:pt x="715" y="335"/>
                  </a:lnTo>
                  <a:lnTo>
                    <a:pt x="737" y="335"/>
                  </a:lnTo>
                  <a:lnTo>
                    <a:pt x="756" y="335"/>
                  </a:lnTo>
                  <a:lnTo>
                    <a:pt x="778" y="335"/>
                  </a:lnTo>
                  <a:lnTo>
                    <a:pt x="796" y="335"/>
                  </a:lnTo>
                  <a:lnTo>
                    <a:pt x="819" y="339"/>
                  </a:lnTo>
                  <a:lnTo>
                    <a:pt x="837" y="339"/>
                  </a:lnTo>
                  <a:lnTo>
                    <a:pt x="860" y="339"/>
                  </a:lnTo>
                  <a:lnTo>
                    <a:pt x="878" y="339"/>
                  </a:lnTo>
                  <a:lnTo>
                    <a:pt x="900" y="339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74"/>
            <p:cNvSpPr>
              <a:spLocks/>
            </p:cNvSpPr>
            <p:nvPr/>
          </p:nvSpPr>
          <p:spPr bwMode="auto">
            <a:xfrm>
              <a:off x="2835034" y="3133641"/>
              <a:ext cx="1841250" cy="6637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9"/>
                </a:cxn>
                <a:cxn ang="0">
                  <a:pos x="46" y="109"/>
                </a:cxn>
                <a:cxn ang="0">
                  <a:pos x="64" y="154"/>
                </a:cxn>
                <a:cxn ang="0">
                  <a:pos x="86" y="199"/>
                </a:cxn>
                <a:cxn ang="0">
                  <a:pos x="104" y="235"/>
                </a:cxn>
                <a:cxn ang="0">
                  <a:pos x="127" y="267"/>
                </a:cxn>
                <a:cxn ang="0">
                  <a:pos x="145" y="294"/>
                </a:cxn>
                <a:cxn ang="0">
                  <a:pos x="168" y="317"/>
                </a:cxn>
                <a:cxn ang="0">
                  <a:pos x="186" y="335"/>
                </a:cxn>
                <a:cxn ang="0">
                  <a:pos x="208" y="348"/>
                </a:cxn>
                <a:cxn ang="0">
                  <a:pos x="226" y="362"/>
                </a:cxn>
                <a:cxn ang="0">
                  <a:pos x="249" y="371"/>
                </a:cxn>
                <a:cxn ang="0">
                  <a:pos x="267" y="380"/>
                </a:cxn>
                <a:cxn ang="0">
                  <a:pos x="290" y="385"/>
                </a:cxn>
                <a:cxn ang="0">
                  <a:pos x="308" y="394"/>
                </a:cxn>
                <a:cxn ang="0">
                  <a:pos x="330" y="398"/>
                </a:cxn>
                <a:cxn ang="0">
                  <a:pos x="349" y="398"/>
                </a:cxn>
                <a:cxn ang="0">
                  <a:pos x="371" y="380"/>
                </a:cxn>
                <a:cxn ang="0">
                  <a:pos x="389" y="366"/>
                </a:cxn>
                <a:cxn ang="0">
                  <a:pos x="412" y="362"/>
                </a:cxn>
                <a:cxn ang="0">
                  <a:pos x="430" y="357"/>
                </a:cxn>
                <a:cxn ang="0">
                  <a:pos x="453" y="353"/>
                </a:cxn>
                <a:cxn ang="0">
                  <a:pos x="471" y="348"/>
                </a:cxn>
                <a:cxn ang="0">
                  <a:pos x="493" y="344"/>
                </a:cxn>
                <a:cxn ang="0">
                  <a:pos x="511" y="344"/>
                </a:cxn>
                <a:cxn ang="0">
                  <a:pos x="534" y="339"/>
                </a:cxn>
                <a:cxn ang="0">
                  <a:pos x="552" y="339"/>
                </a:cxn>
                <a:cxn ang="0">
                  <a:pos x="575" y="339"/>
                </a:cxn>
                <a:cxn ang="0">
                  <a:pos x="593" y="335"/>
                </a:cxn>
                <a:cxn ang="0">
                  <a:pos x="615" y="335"/>
                </a:cxn>
                <a:cxn ang="0">
                  <a:pos x="633" y="335"/>
                </a:cxn>
                <a:cxn ang="0">
                  <a:pos x="656" y="335"/>
                </a:cxn>
                <a:cxn ang="0">
                  <a:pos x="674" y="335"/>
                </a:cxn>
                <a:cxn ang="0">
                  <a:pos x="697" y="335"/>
                </a:cxn>
                <a:cxn ang="0">
                  <a:pos x="715" y="335"/>
                </a:cxn>
                <a:cxn ang="0">
                  <a:pos x="737" y="335"/>
                </a:cxn>
                <a:cxn ang="0">
                  <a:pos x="756" y="335"/>
                </a:cxn>
                <a:cxn ang="0">
                  <a:pos x="778" y="335"/>
                </a:cxn>
                <a:cxn ang="0">
                  <a:pos x="796" y="335"/>
                </a:cxn>
                <a:cxn ang="0">
                  <a:pos x="819" y="339"/>
                </a:cxn>
                <a:cxn ang="0">
                  <a:pos x="837" y="339"/>
                </a:cxn>
                <a:cxn ang="0">
                  <a:pos x="860" y="339"/>
                </a:cxn>
                <a:cxn ang="0">
                  <a:pos x="878" y="339"/>
                </a:cxn>
                <a:cxn ang="0">
                  <a:pos x="900" y="339"/>
                </a:cxn>
              </a:cxnLst>
              <a:rect l="0" t="0" r="r" b="b"/>
              <a:pathLst>
                <a:path w="900" h="398">
                  <a:moveTo>
                    <a:pt x="0" y="0"/>
                  </a:moveTo>
                  <a:lnTo>
                    <a:pt x="23" y="59"/>
                  </a:lnTo>
                  <a:lnTo>
                    <a:pt x="46" y="109"/>
                  </a:lnTo>
                  <a:lnTo>
                    <a:pt x="64" y="154"/>
                  </a:lnTo>
                  <a:lnTo>
                    <a:pt x="86" y="199"/>
                  </a:lnTo>
                  <a:lnTo>
                    <a:pt x="104" y="235"/>
                  </a:lnTo>
                  <a:lnTo>
                    <a:pt x="127" y="267"/>
                  </a:lnTo>
                  <a:lnTo>
                    <a:pt x="145" y="294"/>
                  </a:lnTo>
                  <a:lnTo>
                    <a:pt x="168" y="317"/>
                  </a:lnTo>
                  <a:lnTo>
                    <a:pt x="186" y="335"/>
                  </a:lnTo>
                  <a:lnTo>
                    <a:pt x="208" y="348"/>
                  </a:lnTo>
                  <a:lnTo>
                    <a:pt x="226" y="362"/>
                  </a:lnTo>
                  <a:lnTo>
                    <a:pt x="249" y="371"/>
                  </a:lnTo>
                  <a:lnTo>
                    <a:pt x="267" y="380"/>
                  </a:lnTo>
                  <a:lnTo>
                    <a:pt x="290" y="385"/>
                  </a:lnTo>
                  <a:lnTo>
                    <a:pt x="308" y="394"/>
                  </a:lnTo>
                  <a:lnTo>
                    <a:pt x="330" y="398"/>
                  </a:lnTo>
                  <a:lnTo>
                    <a:pt x="349" y="398"/>
                  </a:lnTo>
                  <a:lnTo>
                    <a:pt x="371" y="380"/>
                  </a:lnTo>
                  <a:lnTo>
                    <a:pt x="389" y="366"/>
                  </a:lnTo>
                  <a:lnTo>
                    <a:pt x="412" y="362"/>
                  </a:lnTo>
                  <a:lnTo>
                    <a:pt x="430" y="357"/>
                  </a:lnTo>
                  <a:lnTo>
                    <a:pt x="453" y="353"/>
                  </a:lnTo>
                  <a:lnTo>
                    <a:pt x="471" y="348"/>
                  </a:lnTo>
                  <a:lnTo>
                    <a:pt x="493" y="344"/>
                  </a:lnTo>
                  <a:lnTo>
                    <a:pt x="511" y="344"/>
                  </a:lnTo>
                  <a:lnTo>
                    <a:pt x="534" y="339"/>
                  </a:lnTo>
                  <a:lnTo>
                    <a:pt x="552" y="339"/>
                  </a:lnTo>
                  <a:lnTo>
                    <a:pt x="575" y="339"/>
                  </a:lnTo>
                  <a:lnTo>
                    <a:pt x="593" y="335"/>
                  </a:lnTo>
                  <a:lnTo>
                    <a:pt x="615" y="335"/>
                  </a:lnTo>
                  <a:lnTo>
                    <a:pt x="633" y="335"/>
                  </a:lnTo>
                  <a:lnTo>
                    <a:pt x="656" y="335"/>
                  </a:lnTo>
                  <a:lnTo>
                    <a:pt x="674" y="335"/>
                  </a:lnTo>
                  <a:lnTo>
                    <a:pt x="697" y="335"/>
                  </a:lnTo>
                  <a:lnTo>
                    <a:pt x="715" y="335"/>
                  </a:lnTo>
                  <a:lnTo>
                    <a:pt x="737" y="335"/>
                  </a:lnTo>
                  <a:lnTo>
                    <a:pt x="756" y="335"/>
                  </a:lnTo>
                  <a:lnTo>
                    <a:pt x="778" y="335"/>
                  </a:lnTo>
                  <a:lnTo>
                    <a:pt x="796" y="335"/>
                  </a:lnTo>
                  <a:lnTo>
                    <a:pt x="819" y="339"/>
                  </a:lnTo>
                  <a:lnTo>
                    <a:pt x="837" y="339"/>
                  </a:lnTo>
                  <a:lnTo>
                    <a:pt x="860" y="339"/>
                  </a:lnTo>
                  <a:lnTo>
                    <a:pt x="878" y="339"/>
                  </a:lnTo>
                  <a:lnTo>
                    <a:pt x="900" y="339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75"/>
            <p:cNvSpPr>
              <a:spLocks/>
            </p:cNvSpPr>
            <p:nvPr/>
          </p:nvSpPr>
          <p:spPr bwMode="auto">
            <a:xfrm>
              <a:off x="2835034" y="2651667"/>
              <a:ext cx="1841250" cy="77549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81"/>
                </a:cxn>
                <a:cxn ang="0">
                  <a:pos x="46" y="149"/>
                </a:cxn>
                <a:cxn ang="0">
                  <a:pos x="64" y="208"/>
                </a:cxn>
                <a:cxn ang="0">
                  <a:pos x="86" y="257"/>
                </a:cxn>
                <a:cxn ang="0">
                  <a:pos x="104" y="294"/>
                </a:cxn>
                <a:cxn ang="0">
                  <a:pos x="127" y="325"/>
                </a:cxn>
                <a:cxn ang="0">
                  <a:pos x="145" y="348"/>
                </a:cxn>
                <a:cxn ang="0">
                  <a:pos x="168" y="366"/>
                </a:cxn>
                <a:cxn ang="0">
                  <a:pos x="186" y="380"/>
                </a:cxn>
                <a:cxn ang="0">
                  <a:pos x="208" y="393"/>
                </a:cxn>
                <a:cxn ang="0">
                  <a:pos x="226" y="402"/>
                </a:cxn>
                <a:cxn ang="0">
                  <a:pos x="249" y="411"/>
                </a:cxn>
                <a:cxn ang="0">
                  <a:pos x="267" y="416"/>
                </a:cxn>
                <a:cxn ang="0">
                  <a:pos x="290" y="420"/>
                </a:cxn>
                <a:cxn ang="0">
                  <a:pos x="308" y="425"/>
                </a:cxn>
                <a:cxn ang="0">
                  <a:pos x="330" y="429"/>
                </a:cxn>
                <a:cxn ang="0">
                  <a:pos x="349" y="434"/>
                </a:cxn>
                <a:cxn ang="0">
                  <a:pos x="371" y="438"/>
                </a:cxn>
                <a:cxn ang="0">
                  <a:pos x="389" y="438"/>
                </a:cxn>
                <a:cxn ang="0">
                  <a:pos x="412" y="443"/>
                </a:cxn>
                <a:cxn ang="0">
                  <a:pos x="430" y="443"/>
                </a:cxn>
                <a:cxn ang="0">
                  <a:pos x="453" y="447"/>
                </a:cxn>
                <a:cxn ang="0">
                  <a:pos x="471" y="447"/>
                </a:cxn>
                <a:cxn ang="0">
                  <a:pos x="493" y="452"/>
                </a:cxn>
                <a:cxn ang="0">
                  <a:pos x="511" y="452"/>
                </a:cxn>
                <a:cxn ang="0">
                  <a:pos x="534" y="452"/>
                </a:cxn>
                <a:cxn ang="0">
                  <a:pos x="552" y="456"/>
                </a:cxn>
                <a:cxn ang="0">
                  <a:pos x="575" y="456"/>
                </a:cxn>
                <a:cxn ang="0">
                  <a:pos x="593" y="456"/>
                </a:cxn>
                <a:cxn ang="0">
                  <a:pos x="615" y="456"/>
                </a:cxn>
                <a:cxn ang="0">
                  <a:pos x="633" y="461"/>
                </a:cxn>
                <a:cxn ang="0">
                  <a:pos x="656" y="461"/>
                </a:cxn>
                <a:cxn ang="0">
                  <a:pos x="674" y="461"/>
                </a:cxn>
                <a:cxn ang="0">
                  <a:pos x="697" y="461"/>
                </a:cxn>
                <a:cxn ang="0">
                  <a:pos x="715" y="461"/>
                </a:cxn>
                <a:cxn ang="0">
                  <a:pos x="737" y="461"/>
                </a:cxn>
                <a:cxn ang="0">
                  <a:pos x="756" y="461"/>
                </a:cxn>
                <a:cxn ang="0">
                  <a:pos x="778" y="465"/>
                </a:cxn>
                <a:cxn ang="0">
                  <a:pos x="796" y="465"/>
                </a:cxn>
                <a:cxn ang="0">
                  <a:pos x="819" y="465"/>
                </a:cxn>
                <a:cxn ang="0">
                  <a:pos x="837" y="465"/>
                </a:cxn>
                <a:cxn ang="0">
                  <a:pos x="860" y="465"/>
                </a:cxn>
                <a:cxn ang="0">
                  <a:pos x="878" y="465"/>
                </a:cxn>
                <a:cxn ang="0">
                  <a:pos x="900" y="465"/>
                </a:cxn>
              </a:cxnLst>
              <a:rect l="0" t="0" r="r" b="b"/>
              <a:pathLst>
                <a:path w="900" h="465">
                  <a:moveTo>
                    <a:pt x="0" y="0"/>
                  </a:moveTo>
                  <a:lnTo>
                    <a:pt x="23" y="81"/>
                  </a:lnTo>
                  <a:lnTo>
                    <a:pt x="46" y="149"/>
                  </a:lnTo>
                  <a:lnTo>
                    <a:pt x="64" y="208"/>
                  </a:lnTo>
                  <a:lnTo>
                    <a:pt x="86" y="257"/>
                  </a:lnTo>
                  <a:lnTo>
                    <a:pt x="104" y="294"/>
                  </a:lnTo>
                  <a:lnTo>
                    <a:pt x="127" y="325"/>
                  </a:lnTo>
                  <a:lnTo>
                    <a:pt x="145" y="348"/>
                  </a:lnTo>
                  <a:lnTo>
                    <a:pt x="168" y="366"/>
                  </a:lnTo>
                  <a:lnTo>
                    <a:pt x="186" y="380"/>
                  </a:lnTo>
                  <a:lnTo>
                    <a:pt x="208" y="393"/>
                  </a:lnTo>
                  <a:lnTo>
                    <a:pt x="226" y="402"/>
                  </a:lnTo>
                  <a:lnTo>
                    <a:pt x="249" y="411"/>
                  </a:lnTo>
                  <a:lnTo>
                    <a:pt x="267" y="416"/>
                  </a:lnTo>
                  <a:lnTo>
                    <a:pt x="290" y="420"/>
                  </a:lnTo>
                  <a:lnTo>
                    <a:pt x="308" y="425"/>
                  </a:lnTo>
                  <a:lnTo>
                    <a:pt x="330" y="429"/>
                  </a:lnTo>
                  <a:lnTo>
                    <a:pt x="349" y="434"/>
                  </a:lnTo>
                  <a:lnTo>
                    <a:pt x="371" y="438"/>
                  </a:lnTo>
                  <a:lnTo>
                    <a:pt x="389" y="438"/>
                  </a:lnTo>
                  <a:lnTo>
                    <a:pt x="412" y="443"/>
                  </a:lnTo>
                  <a:lnTo>
                    <a:pt x="430" y="443"/>
                  </a:lnTo>
                  <a:lnTo>
                    <a:pt x="453" y="447"/>
                  </a:lnTo>
                  <a:lnTo>
                    <a:pt x="471" y="447"/>
                  </a:lnTo>
                  <a:lnTo>
                    <a:pt x="493" y="452"/>
                  </a:lnTo>
                  <a:lnTo>
                    <a:pt x="511" y="452"/>
                  </a:lnTo>
                  <a:lnTo>
                    <a:pt x="534" y="452"/>
                  </a:lnTo>
                  <a:lnTo>
                    <a:pt x="552" y="456"/>
                  </a:lnTo>
                  <a:lnTo>
                    <a:pt x="575" y="456"/>
                  </a:lnTo>
                  <a:lnTo>
                    <a:pt x="593" y="456"/>
                  </a:lnTo>
                  <a:lnTo>
                    <a:pt x="615" y="456"/>
                  </a:lnTo>
                  <a:lnTo>
                    <a:pt x="633" y="461"/>
                  </a:lnTo>
                  <a:lnTo>
                    <a:pt x="656" y="461"/>
                  </a:lnTo>
                  <a:lnTo>
                    <a:pt x="674" y="461"/>
                  </a:lnTo>
                  <a:lnTo>
                    <a:pt x="697" y="461"/>
                  </a:lnTo>
                  <a:lnTo>
                    <a:pt x="715" y="461"/>
                  </a:lnTo>
                  <a:lnTo>
                    <a:pt x="737" y="461"/>
                  </a:lnTo>
                  <a:lnTo>
                    <a:pt x="756" y="461"/>
                  </a:lnTo>
                  <a:lnTo>
                    <a:pt x="778" y="465"/>
                  </a:lnTo>
                  <a:lnTo>
                    <a:pt x="796" y="465"/>
                  </a:lnTo>
                  <a:lnTo>
                    <a:pt x="819" y="465"/>
                  </a:lnTo>
                  <a:lnTo>
                    <a:pt x="837" y="465"/>
                  </a:lnTo>
                  <a:lnTo>
                    <a:pt x="860" y="465"/>
                  </a:lnTo>
                  <a:lnTo>
                    <a:pt x="878" y="465"/>
                  </a:lnTo>
                  <a:lnTo>
                    <a:pt x="900" y="465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76"/>
            <p:cNvSpPr>
              <a:spLocks/>
            </p:cNvSpPr>
            <p:nvPr/>
          </p:nvSpPr>
          <p:spPr bwMode="auto">
            <a:xfrm>
              <a:off x="2835034" y="2439865"/>
              <a:ext cx="1841250" cy="10106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36"/>
                </a:cxn>
                <a:cxn ang="0">
                  <a:pos x="46" y="63"/>
                </a:cxn>
                <a:cxn ang="0">
                  <a:pos x="64" y="90"/>
                </a:cxn>
                <a:cxn ang="0">
                  <a:pos x="86" y="118"/>
                </a:cxn>
                <a:cxn ang="0">
                  <a:pos x="104" y="145"/>
                </a:cxn>
                <a:cxn ang="0">
                  <a:pos x="127" y="181"/>
                </a:cxn>
                <a:cxn ang="0">
                  <a:pos x="145" y="222"/>
                </a:cxn>
                <a:cxn ang="0">
                  <a:pos x="168" y="258"/>
                </a:cxn>
                <a:cxn ang="0">
                  <a:pos x="186" y="299"/>
                </a:cxn>
                <a:cxn ang="0">
                  <a:pos x="208" y="330"/>
                </a:cxn>
                <a:cxn ang="0">
                  <a:pos x="226" y="362"/>
                </a:cxn>
                <a:cxn ang="0">
                  <a:pos x="249" y="389"/>
                </a:cxn>
                <a:cxn ang="0">
                  <a:pos x="267" y="412"/>
                </a:cxn>
                <a:cxn ang="0">
                  <a:pos x="290" y="434"/>
                </a:cxn>
                <a:cxn ang="0">
                  <a:pos x="308" y="452"/>
                </a:cxn>
                <a:cxn ang="0">
                  <a:pos x="330" y="470"/>
                </a:cxn>
                <a:cxn ang="0">
                  <a:pos x="349" y="484"/>
                </a:cxn>
                <a:cxn ang="0">
                  <a:pos x="371" y="498"/>
                </a:cxn>
                <a:cxn ang="0">
                  <a:pos x="389" y="511"/>
                </a:cxn>
                <a:cxn ang="0">
                  <a:pos x="412" y="520"/>
                </a:cxn>
                <a:cxn ang="0">
                  <a:pos x="430" y="529"/>
                </a:cxn>
                <a:cxn ang="0">
                  <a:pos x="453" y="538"/>
                </a:cxn>
                <a:cxn ang="0">
                  <a:pos x="471" y="547"/>
                </a:cxn>
                <a:cxn ang="0">
                  <a:pos x="493" y="556"/>
                </a:cxn>
                <a:cxn ang="0">
                  <a:pos x="511" y="561"/>
                </a:cxn>
                <a:cxn ang="0">
                  <a:pos x="534" y="570"/>
                </a:cxn>
                <a:cxn ang="0">
                  <a:pos x="552" y="574"/>
                </a:cxn>
                <a:cxn ang="0">
                  <a:pos x="575" y="579"/>
                </a:cxn>
                <a:cxn ang="0">
                  <a:pos x="593" y="583"/>
                </a:cxn>
                <a:cxn ang="0">
                  <a:pos x="615" y="583"/>
                </a:cxn>
                <a:cxn ang="0">
                  <a:pos x="633" y="588"/>
                </a:cxn>
                <a:cxn ang="0">
                  <a:pos x="656" y="592"/>
                </a:cxn>
                <a:cxn ang="0">
                  <a:pos x="674" y="592"/>
                </a:cxn>
                <a:cxn ang="0">
                  <a:pos x="697" y="597"/>
                </a:cxn>
                <a:cxn ang="0">
                  <a:pos x="715" y="597"/>
                </a:cxn>
                <a:cxn ang="0">
                  <a:pos x="737" y="597"/>
                </a:cxn>
                <a:cxn ang="0">
                  <a:pos x="756" y="602"/>
                </a:cxn>
                <a:cxn ang="0">
                  <a:pos x="778" y="602"/>
                </a:cxn>
                <a:cxn ang="0">
                  <a:pos x="796" y="602"/>
                </a:cxn>
                <a:cxn ang="0">
                  <a:pos x="819" y="602"/>
                </a:cxn>
                <a:cxn ang="0">
                  <a:pos x="837" y="602"/>
                </a:cxn>
                <a:cxn ang="0">
                  <a:pos x="860" y="606"/>
                </a:cxn>
                <a:cxn ang="0">
                  <a:pos x="878" y="606"/>
                </a:cxn>
                <a:cxn ang="0">
                  <a:pos x="900" y="606"/>
                </a:cxn>
              </a:cxnLst>
              <a:rect l="0" t="0" r="r" b="b"/>
              <a:pathLst>
                <a:path w="900" h="606">
                  <a:moveTo>
                    <a:pt x="0" y="0"/>
                  </a:moveTo>
                  <a:lnTo>
                    <a:pt x="23" y="36"/>
                  </a:lnTo>
                  <a:lnTo>
                    <a:pt x="46" y="63"/>
                  </a:lnTo>
                  <a:lnTo>
                    <a:pt x="64" y="90"/>
                  </a:lnTo>
                  <a:lnTo>
                    <a:pt x="86" y="118"/>
                  </a:lnTo>
                  <a:lnTo>
                    <a:pt x="104" y="145"/>
                  </a:lnTo>
                  <a:lnTo>
                    <a:pt x="127" y="181"/>
                  </a:lnTo>
                  <a:lnTo>
                    <a:pt x="145" y="222"/>
                  </a:lnTo>
                  <a:lnTo>
                    <a:pt x="168" y="258"/>
                  </a:lnTo>
                  <a:lnTo>
                    <a:pt x="186" y="299"/>
                  </a:lnTo>
                  <a:lnTo>
                    <a:pt x="208" y="330"/>
                  </a:lnTo>
                  <a:lnTo>
                    <a:pt x="226" y="362"/>
                  </a:lnTo>
                  <a:lnTo>
                    <a:pt x="249" y="389"/>
                  </a:lnTo>
                  <a:lnTo>
                    <a:pt x="267" y="412"/>
                  </a:lnTo>
                  <a:lnTo>
                    <a:pt x="290" y="434"/>
                  </a:lnTo>
                  <a:lnTo>
                    <a:pt x="308" y="452"/>
                  </a:lnTo>
                  <a:lnTo>
                    <a:pt x="330" y="470"/>
                  </a:lnTo>
                  <a:lnTo>
                    <a:pt x="349" y="484"/>
                  </a:lnTo>
                  <a:lnTo>
                    <a:pt x="371" y="498"/>
                  </a:lnTo>
                  <a:lnTo>
                    <a:pt x="389" y="511"/>
                  </a:lnTo>
                  <a:lnTo>
                    <a:pt x="412" y="520"/>
                  </a:lnTo>
                  <a:lnTo>
                    <a:pt x="430" y="529"/>
                  </a:lnTo>
                  <a:lnTo>
                    <a:pt x="453" y="538"/>
                  </a:lnTo>
                  <a:lnTo>
                    <a:pt x="471" y="547"/>
                  </a:lnTo>
                  <a:lnTo>
                    <a:pt x="493" y="556"/>
                  </a:lnTo>
                  <a:lnTo>
                    <a:pt x="511" y="561"/>
                  </a:lnTo>
                  <a:lnTo>
                    <a:pt x="534" y="570"/>
                  </a:lnTo>
                  <a:lnTo>
                    <a:pt x="552" y="574"/>
                  </a:lnTo>
                  <a:lnTo>
                    <a:pt x="575" y="579"/>
                  </a:lnTo>
                  <a:lnTo>
                    <a:pt x="593" y="583"/>
                  </a:lnTo>
                  <a:lnTo>
                    <a:pt x="615" y="583"/>
                  </a:lnTo>
                  <a:lnTo>
                    <a:pt x="633" y="588"/>
                  </a:lnTo>
                  <a:lnTo>
                    <a:pt x="656" y="592"/>
                  </a:lnTo>
                  <a:lnTo>
                    <a:pt x="674" y="592"/>
                  </a:lnTo>
                  <a:lnTo>
                    <a:pt x="697" y="597"/>
                  </a:lnTo>
                  <a:lnTo>
                    <a:pt x="715" y="597"/>
                  </a:lnTo>
                  <a:lnTo>
                    <a:pt x="737" y="597"/>
                  </a:lnTo>
                  <a:lnTo>
                    <a:pt x="756" y="602"/>
                  </a:lnTo>
                  <a:lnTo>
                    <a:pt x="778" y="602"/>
                  </a:lnTo>
                  <a:lnTo>
                    <a:pt x="796" y="602"/>
                  </a:lnTo>
                  <a:lnTo>
                    <a:pt x="819" y="602"/>
                  </a:lnTo>
                  <a:lnTo>
                    <a:pt x="837" y="602"/>
                  </a:lnTo>
                  <a:lnTo>
                    <a:pt x="860" y="606"/>
                  </a:lnTo>
                  <a:lnTo>
                    <a:pt x="878" y="606"/>
                  </a:lnTo>
                  <a:lnTo>
                    <a:pt x="900" y="606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77"/>
            <p:cNvSpPr>
              <a:spLocks/>
            </p:cNvSpPr>
            <p:nvPr/>
          </p:nvSpPr>
          <p:spPr bwMode="auto">
            <a:xfrm>
              <a:off x="2835034" y="3352114"/>
              <a:ext cx="1841250" cy="4236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0"/>
                </a:cxn>
                <a:cxn ang="0">
                  <a:pos x="46" y="86"/>
                </a:cxn>
                <a:cxn ang="0">
                  <a:pos x="64" y="122"/>
                </a:cxn>
                <a:cxn ang="0">
                  <a:pos x="86" y="150"/>
                </a:cxn>
                <a:cxn ang="0">
                  <a:pos x="104" y="172"/>
                </a:cxn>
                <a:cxn ang="0">
                  <a:pos x="127" y="190"/>
                </a:cxn>
                <a:cxn ang="0">
                  <a:pos x="145" y="204"/>
                </a:cxn>
                <a:cxn ang="0">
                  <a:pos x="168" y="217"/>
                </a:cxn>
                <a:cxn ang="0">
                  <a:pos x="186" y="226"/>
                </a:cxn>
                <a:cxn ang="0">
                  <a:pos x="208" y="235"/>
                </a:cxn>
                <a:cxn ang="0">
                  <a:pos x="226" y="245"/>
                </a:cxn>
                <a:cxn ang="0">
                  <a:pos x="249" y="249"/>
                </a:cxn>
                <a:cxn ang="0">
                  <a:pos x="267" y="254"/>
                </a:cxn>
                <a:cxn ang="0">
                  <a:pos x="290" y="254"/>
                </a:cxn>
                <a:cxn ang="0">
                  <a:pos x="308" y="245"/>
                </a:cxn>
                <a:cxn ang="0">
                  <a:pos x="330" y="235"/>
                </a:cxn>
                <a:cxn ang="0">
                  <a:pos x="349" y="226"/>
                </a:cxn>
                <a:cxn ang="0">
                  <a:pos x="371" y="222"/>
                </a:cxn>
                <a:cxn ang="0">
                  <a:pos x="389" y="222"/>
                </a:cxn>
                <a:cxn ang="0">
                  <a:pos x="412" y="217"/>
                </a:cxn>
                <a:cxn ang="0">
                  <a:pos x="430" y="213"/>
                </a:cxn>
                <a:cxn ang="0">
                  <a:pos x="453" y="213"/>
                </a:cxn>
                <a:cxn ang="0">
                  <a:pos x="471" y="208"/>
                </a:cxn>
                <a:cxn ang="0">
                  <a:pos x="493" y="208"/>
                </a:cxn>
                <a:cxn ang="0">
                  <a:pos x="511" y="208"/>
                </a:cxn>
                <a:cxn ang="0">
                  <a:pos x="534" y="208"/>
                </a:cxn>
                <a:cxn ang="0">
                  <a:pos x="552" y="208"/>
                </a:cxn>
                <a:cxn ang="0">
                  <a:pos x="575" y="204"/>
                </a:cxn>
                <a:cxn ang="0">
                  <a:pos x="593" y="204"/>
                </a:cxn>
                <a:cxn ang="0">
                  <a:pos x="615" y="204"/>
                </a:cxn>
                <a:cxn ang="0">
                  <a:pos x="633" y="204"/>
                </a:cxn>
                <a:cxn ang="0">
                  <a:pos x="656" y="204"/>
                </a:cxn>
                <a:cxn ang="0">
                  <a:pos x="674" y="204"/>
                </a:cxn>
                <a:cxn ang="0">
                  <a:pos x="697" y="204"/>
                </a:cxn>
                <a:cxn ang="0">
                  <a:pos x="715" y="208"/>
                </a:cxn>
                <a:cxn ang="0">
                  <a:pos x="737" y="208"/>
                </a:cxn>
                <a:cxn ang="0">
                  <a:pos x="756" y="208"/>
                </a:cxn>
                <a:cxn ang="0">
                  <a:pos x="778" y="208"/>
                </a:cxn>
                <a:cxn ang="0">
                  <a:pos x="796" y="208"/>
                </a:cxn>
                <a:cxn ang="0">
                  <a:pos x="819" y="208"/>
                </a:cxn>
                <a:cxn ang="0">
                  <a:pos x="837" y="208"/>
                </a:cxn>
                <a:cxn ang="0">
                  <a:pos x="860" y="208"/>
                </a:cxn>
                <a:cxn ang="0">
                  <a:pos x="878" y="208"/>
                </a:cxn>
                <a:cxn ang="0">
                  <a:pos x="900" y="208"/>
                </a:cxn>
              </a:cxnLst>
              <a:rect l="0" t="0" r="r" b="b"/>
              <a:pathLst>
                <a:path w="900" h="254">
                  <a:moveTo>
                    <a:pt x="0" y="0"/>
                  </a:moveTo>
                  <a:lnTo>
                    <a:pt x="23" y="50"/>
                  </a:lnTo>
                  <a:lnTo>
                    <a:pt x="46" y="86"/>
                  </a:lnTo>
                  <a:lnTo>
                    <a:pt x="64" y="122"/>
                  </a:lnTo>
                  <a:lnTo>
                    <a:pt x="86" y="150"/>
                  </a:lnTo>
                  <a:lnTo>
                    <a:pt x="104" y="172"/>
                  </a:lnTo>
                  <a:lnTo>
                    <a:pt x="127" y="190"/>
                  </a:lnTo>
                  <a:lnTo>
                    <a:pt x="145" y="204"/>
                  </a:lnTo>
                  <a:lnTo>
                    <a:pt x="168" y="217"/>
                  </a:lnTo>
                  <a:lnTo>
                    <a:pt x="186" y="226"/>
                  </a:lnTo>
                  <a:lnTo>
                    <a:pt x="208" y="235"/>
                  </a:lnTo>
                  <a:lnTo>
                    <a:pt x="226" y="245"/>
                  </a:lnTo>
                  <a:lnTo>
                    <a:pt x="249" y="249"/>
                  </a:lnTo>
                  <a:lnTo>
                    <a:pt x="267" y="254"/>
                  </a:lnTo>
                  <a:lnTo>
                    <a:pt x="290" y="254"/>
                  </a:lnTo>
                  <a:lnTo>
                    <a:pt x="308" y="245"/>
                  </a:lnTo>
                  <a:lnTo>
                    <a:pt x="330" y="235"/>
                  </a:lnTo>
                  <a:lnTo>
                    <a:pt x="349" y="226"/>
                  </a:lnTo>
                  <a:lnTo>
                    <a:pt x="371" y="222"/>
                  </a:lnTo>
                  <a:lnTo>
                    <a:pt x="389" y="222"/>
                  </a:lnTo>
                  <a:lnTo>
                    <a:pt x="412" y="217"/>
                  </a:lnTo>
                  <a:lnTo>
                    <a:pt x="430" y="213"/>
                  </a:lnTo>
                  <a:lnTo>
                    <a:pt x="453" y="213"/>
                  </a:lnTo>
                  <a:lnTo>
                    <a:pt x="471" y="208"/>
                  </a:lnTo>
                  <a:lnTo>
                    <a:pt x="493" y="208"/>
                  </a:lnTo>
                  <a:lnTo>
                    <a:pt x="511" y="208"/>
                  </a:lnTo>
                  <a:lnTo>
                    <a:pt x="534" y="208"/>
                  </a:lnTo>
                  <a:lnTo>
                    <a:pt x="552" y="208"/>
                  </a:lnTo>
                  <a:lnTo>
                    <a:pt x="575" y="204"/>
                  </a:lnTo>
                  <a:lnTo>
                    <a:pt x="593" y="204"/>
                  </a:lnTo>
                  <a:lnTo>
                    <a:pt x="615" y="204"/>
                  </a:lnTo>
                  <a:lnTo>
                    <a:pt x="633" y="204"/>
                  </a:lnTo>
                  <a:lnTo>
                    <a:pt x="656" y="204"/>
                  </a:lnTo>
                  <a:lnTo>
                    <a:pt x="674" y="204"/>
                  </a:lnTo>
                  <a:lnTo>
                    <a:pt x="697" y="204"/>
                  </a:lnTo>
                  <a:lnTo>
                    <a:pt x="715" y="208"/>
                  </a:lnTo>
                  <a:lnTo>
                    <a:pt x="737" y="208"/>
                  </a:lnTo>
                  <a:lnTo>
                    <a:pt x="756" y="208"/>
                  </a:lnTo>
                  <a:lnTo>
                    <a:pt x="778" y="208"/>
                  </a:lnTo>
                  <a:lnTo>
                    <a:pt x="796" y="208"/>
                  </a:lnTo>
                  <a:lnTo>
                    <a:pt x="819" y="208"/>
                  </a:lnTo>
                  <a:lnTo>
                    <a:pt x="837" y="208"/>
                  </a:lnTo>
                  <a:lnTo>
                    <a:pt x="860" y="208"/>
                  </a:lnTo>
                  <a:lnTo>
                    <a:pt x="878" y="208"/>
                  </a:lnTo>
                  <a:lnTo>
                    <a:pt x="900" y="208"/>
                  </a:lnTo>
                </a:path>
              </a:pathLst>
            </a:custGeom>
            <a:noFill/>
            <a:ln w="19050">
              <a:solidFill>
                <a:srgbClr val="BFB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78"/>
            <p:cNvSpPr>
              <a:spLocks/>
            </p:cNvSpPr>
            <p:nvPr/>
          </p:nvSpPr>
          <p:spPr bwMode="auto">
            <a:xfrm>
              <a:off x="2835034" y="3352114"/>
              <a:ext cx="1841250" cy="4236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0"/>
                </a:cxn>
                <a:cxn ang="0">
                  <a:pos x="46" y="86"/>
                </a:cxn>
                <a:cxn ang="0">
                  <a:pos x="64" y="122"/>
                </a:cxn>
                <a:cxn ang="0">
                  <a:pos x="86" y="150"/>
                </a:cxn>
                <a:cxn ang="0">
                  <a:pos x="104" y="172"/>
                </a:cxn>
                <a:cxn ang="0">
                  <a:pos x="127" y="190"/>
                </a:cxn>
                <a:cxn ang="0">
                  <a:pos x="145" y="204"/>
                </a:cxn>
                <a:cxn ang="0">
                  <a:pos x="168" y="217"/>
                </a:cxn>
                <a:cxn ang="0">
                  <a:pos x="186" y="226"/>
                </a:cxn>
                <a:cxn ang="0">
                  <a:pos x="208" y="235"/>
                </a:cxn>
                <a:cxn ang="0">
                  <a:pos x="226" y="245"/>
                </a:cxn>
                <a:cxn ang="0">
                  <a:pos x="249" y="249"/>
                </a:cxn>
                <a:cxn ang="0">
                  <a:pos x="267" y="254"/>
                </a:cxn>
                <a:cxn ang="0">
                  <a:pos x="290" y="254"/>
                </a:cxn>
                <a:cxn ang="0">
                  <a:pos x="308" y="245"/>
                </a:cxn>
                <a:cxn ang="0">
                  <a:pos x="330" y="235"/>
                </a:cxn>
                <a:cxn ang="0">
                  <a:pos x="349" y="226"/>
                </a:cxn>
                <a:cxn ang="0">
                  <a:pos x="371" y="222"/>
                </a:cxn>
                <a:cxn ang="0">
                  <a:pos x="389" y="222"/>
                </a:cxn>
                <a:cxn ang="0">
                  <a:pos x="412" y="217"/>
                </a:cxn>
                <a:cxn ang="0">
                  <a:pos x="430" y="213"/>
                </a:cxn>
                <a:cxn ang="0">
                  <a:pos x="453" y="213"/>
                </a:cxn>
                <a:cxn ang="0">
                  <a:pos x="471" y="208"/>
                </a:cxn>
                <a:cxn ang="0">
                  <a:pos x="493" y="208"/>
                </a:cxn>
                <a:cxn ang="0">
                  <a:pos x="511" y="208"/>
                </a:cxn>
                <a:cxn ang="0">
                  <a:pos x="534" y="208"/>
                </a:cxn>
                <a:cxn ang="0">
                  <a:pos x="552" y="208"/>
                </a:cxn>
                <a:cxn ang="0">
                  <a:pos x="575" y="204"/>
                </a:cxn>
                <a:cxn ang="0">
                  <a:pos x="593" y="204"/>
                </a:cxn>
                <a:cxn ang="0">
                  <a:pos x="615" y="204"/>
                </a:cxn>
                <a:cxn ang="0">
                  <a:pos x="633" y="204"/>
                </a:cxn>
                <a:cxn ang="0">
                  <a:pos x="656" y="204"/>
                </a:cxn>
                <a:cxn ang="0">
                  <a:pos x="674" y="204"/>
                </a:cxn>
                <a:cxn ang="0">
                  <a:pos x="697" y="204"/>
                </a:cxn>
                <a:cxn ang="0">
                  <a:pos x="715" y="208"/>
                </a:cxn>
                <a:cxn ang="0">
                  <a:pos x="737" y="208"/>
                </a:cxn>
                <a:cxn ang="0">
                  <a:pos x="756" y="208"/>
                </a:cxn>
                <a:cxn ang="0">
                  <a:pos x="778" y="208"/>
                </a:cxn>
                <a:cxn ang="0">
                  <a:pos x="796" y="208"/>
                </a:cxn>
                <a:cxn ang="0">
                  <a:pos x="819" y="208"/>
                </a:cxn>
                <a:cxn ang="0">
                  <a:pos x="837" y="208"/>
                </a:cxn>
                <a:cxn ang="0">
                  <a:pos x="860" y="208"/>
                </a:cxn>
                <a:cxn ang="0">
                  <a:pos x="878" y="208"/>
                </a:cxn>
                <a:cxn ang="0">
                  <a:pos x="900" y="208"/>
                </a:cxn>
              </a:cxnLst>
              <a:rect l="0" t="0" r="r" b="b"/>
              <a:pathLst>
                <a:path w="900" h="254">
                  <a:moveTo>
                    <a:pt x="0" y="0"/>
                  </a:moveTo>
                  <a:lnTo>
                    <a:pt x="23" y="50"/>
                  </a:lnTo>
                  <a:lnTo>
                    <a:pt x="46" y="86"/>
                  </a:lnTo>
                  <a:lnTo>
                    <a:pt x="64" y="122"/>
                  </a:lnTo>
                  <a:lnTo>
                    <a:pt x="86" y="150"/>
                  </a:lnTo>
                  <a:lnTo>
                    <a:pt x="104" y="172"/>
                  </a:lnTo>
                  <a:lnTo>
                    <a:pt x="127" y="190"/>
                  </a:lnTo>
                  <a:lnTo>
                    <a:pt x="145" y="204"/>
                  </a:lnTo>
                  <a:lnTo>
                    <a:pt x="168" y="217"/>
                  </a:lnTo>
                  <a:lnTo>
                    <a:pt x="186" y="226"/>
                  </a:lnTo>
                  <a:lnTo>
                    <a:pt x="208" y="235"/>
                  </a:lnTo>
                  <a:lnTo>
                    <a:pt x="226" y="245"/>
                  </a:lnTo>
                  <a:lnTo>
                    <a:pt x="249" y="249"/>
                  </a:lnTo>
                  <a:lnTo>
                    <a:pt x="267" y="254"/>
                  </a:lnTo>
                  <a:lnTo>
                    <a:pt x="290" y="254"/>
                  </a:lnTo>
                  <a:lnTo>
                    <a:pt x="308" y="245"/>
                  </a:lnTo>
                  <a:lnTo>
                    <a:pt x="330" y="235"/>
                  </a:lnTo>
                  <a:lnTo>
                    <a:pt x="349" y="226"/>
                  </a:lnTo>
                  <a:lnTo>
                    <a:pt x="371" y="222"/>
                  </a:lnTo>
                  <a:lnTo>
                    <a:pt x="389" y="222"/>
                  </a:lnTo>
                  <a:lnTo>
                    <a:pt x="412" y="217"/>
                  </a:lnTo>
                  <a:lnTo>
                    <a:pt x="430" y="213"/>
                  </a:lnTo>
                  <a:lnTo>
                    <a:pt x="453" y="213"/>
                  </a:lnTo>
                  <a:lnTo>
                    <a:pt x="471" y="208"/>
                  </a:lnTo>
                  <a:lnTo>
                    <a:pt x="493" y="208"/>
                  </a:lnTo>
                  <a:lnTo>
                    <a:pt x="511" y="208"/>
                  </a:lnTo>
                  <a:lnTo>
                    <a:pt x="534" y="208"/>
                  </a:lnTo>
                  <a:lnTo>
                    <a:pt x="552" y="208"/>
                  </a:lnTo>
                  <a:lnTo>
                    <a:pt x="575" y="204"/>
                  </a:lnTo>
                  <a:lnTo>
                    <a:pt x="593" y="204"/>
                  </a:lnTo>
                  <a:lnTo>
                    <a:pt x="615" y="204"/>
                  </a:lnTo>
                  <a:lnTo>
                    <a:pt x="633" y="204"/>
                  </a:lnTo>
                  <a:lnTo>
                    <a:pt x="656" y="204"/>
                  </a:lnTo>
                  <a:lnTo>
                    <a:pt x="674" y="204"/>
                  </a:lnTo>
                  <a:lnTo>
                    <a:pt x="697" y="204"/>
                  </a:lnTo>
                  <a:lnTo>
                    <a:pt x="715" y="208"/>
                  </a:lnTo>
                  <a:lnTo>
                    <a:pt x="737" y="208"/>
                  </a:lnTo>
                  <a:lnTo>
                    <a:pt x="756" y="208"/>
                  </a:lnTo>
                  <a:lnTo>
                    <a:pt x="778" y="208"/>
                  </a:lnTo>
                  <a:lnTo>
                    <a:pt x="796" y="208"/>
                  </a:lnTo>
                  <a:lnTo>
                    <a:pt x="819" y="208"/>
                  </a:lnTo>
                  <a:lnTo>
                    <a:pt x="837" y="208"/>
                  </a:lnTo>
                  <a:lnTo>
                    <a:pt x="860" y="208"/>
                  </a:lnTo>
                  <a:lnTo>
                    <a:pt x="878" y="208"/>
                  </a:lnTo>
                  <a:lnTo>
                    <a:pt x="900" y="208"/>
                  </a:lnTo>
                </a:path>
              </a:pathLst>
            </a:custGeom>
            <a:noFill/>
            <a:ln w="19050">
              <a:solidFill>
                <a:srgbClr val="3F3F3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79"/>
            <p:cNvSpPr>
              <a:spLocks/>
            </p:cNvSpPr>
            <p:nvPr/>
          </p:nvSpPr>
          <p:spPr bwMode="auto">
            <a:xfrm>
              <a:off x="2835034" y="2394837"/>
              <a:ext cx="1841250" cy="1032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27"/>
                </a:cxn>
                <a:cxn ang="0">
                  <a:pos x="46" y="231"/>
                </a:cxn>
                <a:cxn ang="0">
                  <a:pos x="64" y="312"/>
                </a:cxn>
                <a:cxn ang="0">
                  <a:pos x="86" y="371"/>
                </a:cxn>
                <a:cxn ang="0">
                  <a:pos x="104" y="420"/>
                </a:cxn>
                <a:cxn ang="0">
                  <a:pos x="127" y="457"/>
                </a:cxn>
                <a:cxn ang="0">
                  <a:pos x="145" y="484"/>
                </a:cxn>
                <a:cxn ang="0">
                  <a:pos x="168" y="506"/>
                </a:cxn>
                <a:cxn ang="0">
                  <a:pos x="186" y="525"/>
                </a:cxn>
                <a:cxn ang="0">
                  <a:pos x="208" y="538"/>
                </a:cxn>
                <a:cxn ang="0">
                  <a:pos x="226" y="547"/>
                </a:cxn>
                <a:cxn ang="0">
                  <a:pos x="249" y="556"/>
                </a:cxn>
                <a:cxn ang="0">
                  <a:pos x="267" y="565"/>
                </a:cxn>
                <a:cxn ang="0">
                  <a:pos x="290" y="570"/>
                </a:cxn>
                <a:cxn ang="0">
                  <a:pos x="308" y="574"/>
                </a:cxn>
                <a:cxn ang="0">
                  <a:pos x="330" y="579"/>
                </a:cxn>
                <a:cxn ang="0">
                  <a:pos x="349" y="583"/>
                </a:cxn>
                <a:cxn ang="0">
                  <a:pos x="371" y="588"/>
                </a:cxn>
                <a:cxn ang="0">
                  <a:pos x="389" y="588"/>
                </a:cxn>
                <a:cxn ang="0">
                  <a:pos x="412" y="592"/>
                </a:cxn>
                <a:cxn ang="0">
                  <a:pos x="430" y="597"/>
                </a:cxn>
                <a:cxn ang="0">
                  <a:pos x="453" y="597"/>
                </a:cxn>
                <a:cxn ang="0">
                  <a:pos x="471" y="601"/>
                </a:cxn>
                <a:cxn ang="0">
                  <a:pos x="493" y="601"/>
                </a:cxn>
                <a:cxn ang="0">
                  <a:pos x="511" y="601"/>
                </a:cxn>
                <a:cxn ang="0">
                  <a:pos x="534" y="606"/>
                </a:cxn>
                <a:cxn ang="0">
                  <a:pos x="552" y="606"/>
                </a:cxn>
                <a:cxn ang="0">
                  <a:pos x="575" y="606"/>
                </a:cxn>
                <a:cxn ang="0">
                  <a:pos x="593" y="610"/>
                </a:cxn>
                <a:cxn ang="0">
                  <a:pos x="615" y="610"/>
                </a:cxn>
                <a:cxn ang="0">
                  <a:pos x="633" y="610"/>
                </a:cxn>
                <a:cxn ang="0">
                  <a:pos x="656" y="610"/>
                </a:cxn>
                <a:cxn ang="0">
                  <a:pos x="674" y="610"/>
                </a:cxn>
                <a:cxn ang="0">
                  <a:pos x="697" y="615"/>
                </a:cxn>
                <a:cxn ang="0">
                  <a:pos x="715" y="615"/>
                </a:cxn>
                <a:cxn ang="0">
                  <a:pos x="737" y="615"/>
                </a:cxn>
                <a:cxn ang="0">
                  <a:pos x="756" y="615"/>
                </a:cxn>
                <a:cxn ang="0">
                  <a:pos x="778" y="615"/>
                </a:cxn>
                <a:cxn ang="0">
                  <a:pos x="796" y="615"/>
                </a:cxn>
                <a:cxn ang="0">
                  <a:pos x="819" y="615"/>
                </a:cxn>
                <a:cxn ang="0">
                  <a:pos x="837" y="615"/>
                </a:cxn>
                <a:cxn ang="0">
                  <a:pos x="860" y="615"/>
                </a:cxn>
                <a:cxn ang="0">
                  <a:pos x="878" y="615"/>
                </a:cxn>
                <a:cxn ang="0">
                  <a:pos x="900" y="619"/>
                </a:cxn>
              </a:cxnLst>
              <a:rect l="0" t="0" r="r" b="b"/>
              <a:pathLst>
                <a:path w="900" h="619">
                  <a:moveTo>
                    <a:pt x="0" y="0"/>
                  </a:moveTo>
                  <a:lnTo>
                    <a:pt x="23" y="127"/>
                  </a:lnTo>
                  <a:lnTo>
                    <a:pt x="46" y="231"/>
                  </a:lnTo>
                  <a:lnTo>
                    <a:pt x="64" y="312"/>
                  </a:lnTo>
                  <a:lnTo>
                    <a:pt x="86" y="371"/>
                  </a:lnTo>
                  <a:lnTo>
                    <a:pt x="104" y="420"/>
                  </a:lnTo>
                  <a:lnTo>
                    <a:pt x="127" y="457"/>
                  </a:lnTo>
                  <a:lnTo>
                    <a:pt x="145" y="484"/>
                  </a:lnTo>
                  <a:lnTo>
                    <a:pt x="168" y="506"/>
                  </a:lnTo>
                  <a:lnTo>
                    <a:pt x="186" y="525"/>
                  </a:lnTo>
                  <a:lnTo>
                    <a:pt x="208" y="538"/>
                  </a:lnTo>
                  <a:lnTo>
                    <a:pt x="226" y="547"/>
                  </a:lnTo>
                  <a:lnTo>
                    <a:pt x="249" y="556"/>
                  </a:lnTo>
                  <a:lnTo>
                    <a:pt x="267" y="565"/>
                  </a:lnTo>
                  <a:lnTo>
                    <a:pt x="290" y="570"/>
                  </a:lnTo>
                  <a:lnTo>
                    <a:pt x="308" y="574"/>
                  </a:lnTo>
                  <a:lnTo>
                    <a:pt x="330" y="579"/>
                  </a:lnTo>
                  <a:lnTo>
                    <a:pt x="349" y="583"/>
                  </a:lnTo>
                  <a:lnTo>
                    <a:pt x="371" y="588"/>
                  </a:lnTo>
                  <a:lnTo>
                    <a:pt x="389" y="588"/>
                  </a:lnTo>
                  <a:lnTo>
                    <a:pt x="412" y="592"/>
                  </a:lnTo>
                  <a:lnTo>
                    <a:pt x="430" y="597"/>
                  </a:lnTo>
                  <a:lnTo>
                    <a:pt x="453" y="597"/>
                  </a:lnTo>
                  <a:lnTo>
                    <a:pt x="471" y="601"/>
                  </a:lnTo>
                  <a:lnTo>
                    <a:pt x="493" y="601"/>
                  </a:lnTo>
                  <a:lnTo>
                    <a:pt x="511" y="601"/>
                  </a:lnTo>
                  <a:lnTo>
                    <a:pt x="534" y="606"/>
                  </a:lnTo>
                  <a:lnTo>
                    <a:pt x="552" y="606"/>
                  </a:lnTo>
                  <a:lnTo>
                    <a:pt x="575" y="606"/>
                  </a:lnTo>
                  <a:lnTo>
                    <a:pt x="593" y="610"/>
                  </a:lnTo>
                  <a:lnTo>
                    <a:pt x="615" y="610"/>
                  </a:lnTo>
                  <a:lnTo>
                    <a:pt x="633" y="610"/>
                  </a:lnTo>
                  <a:lnTo>
                    <a:pt x="656" y="610"/>
                  </a:lnTo>
                  <a:lnTo>
                    <a:pt x="674" y="610"/>
                  </a:lnTo>
                  <a:lnTo>
                    <a:pt x="697" y="615"/>
                  </a:lnTo>
                  <a:lnTo>
                    <a:pt x="715" y="615"/>
                  </a:lnTo>
                  <a:lnTo>
                    <a:pt x="737" y="615"/>
                  </a:lnTo>
                  <a:lnTo>
                    <a:pt x="756" y="615"/>
                  </a:lnTo>
                  <a:lnTo>
                    <a:pt x="778" y="615"/>
                  </a:lnTo>
                  <a:lnTo>
                    <a:pt x="796" y="615"/>
                  </a:lnTo>
                  <a:lnTo>
                    <a:pt x="819" y="615"/>
                  </a:lnTo>
                  <a:lnTo>
                    <a:pt x="837" y="615"/>
                  </a:lnTo>
                  <a:lnTo>
                    <a:pt x="860" y="615"/>
                  </a:lnTo>
                  <a:lnTo>
                    <a:pt x="878" y="615"/>
                  </a:lnTo>
                  <a:lnTo>
                    <a:pt x="900" y="619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80"/>
            <p:cNvSpPr>
              <a:spLocks/>
            </p:cNvSpPr>
            <p:nvPr/>
          </p:nvSpPr>
          <p:spPr bwMode="auto">
            <a:xfrm>
              <a:off x="2835034" y="2062958"/>
              <a:ext cx="1841250" cy="13808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4"/>
                </a:cxn>
                <a:cxn ang="0">
                  <a:pos x="46" y="90"/>
                </a:cxn>
                <a:cxn ang="0">
                  <a:pos x="64" y="126"/>
                </a:cxn>
                <a:cxn ang="0">
                  <a:pos x="86" y="163"/>
                </a:cxn>
                <a:cxn ang="0">
                  <a:pos x="104" y="212"/>
                </a:cxn>
                <a:cxn ang="0">
                  <a:pos x="127" y="267"/>
                </a:cxn>
                <a:cxn ang="0">
                  <a:pos x="145" y="326"/>
                </a:cxn>
                <a:cxn ang="0">
                  <a:pos x="168" y="380"/>
                </a:cxn>
                <a:cxn ang="0">
                  <a:pos x="186" y="434"/>
                </a:cxn>
                <a:cxn ang="0">
                  <a:pos x="208" y="484"/>
                </a:cxn>
                <a:cxn ang="0">
                  <a:pos x="226" y="525"/>
                </a:cxn>
                <a:cxn ang="0">
                  <a:pos x="249" y="561"/>
                </a:cxn>
                <a:cxn ang="0">
                  <a:pos x="267" y="592"/>
                </a:cxn>
                <a:cxn ang="0">
                  <a:pos x="290" y="619"/>
                </a:cxn>
                <a:cxn ang="0">
                  <a:pos x="308" y="642"/>
                </a:cxn>
                <a:cxn ang="0">
                  <a:pos x="330" y="660"/>
                </a:cxn>
                <a:cxn ang="0">
                  <a:pos x="349" y="678"/>
                </a:cxn>
                <a:cxn ang="0">
                  <a:pos x="371" y="696"/>
                </a:cxn>
                <a:cxn ang="0">
                  <a:pos x="389" y="710"/>
                </a:cxn>
                <a:cxn ang="0">
                  <a:pos x="412" y="724"/>
                </a:cxn>
                <a:cxn ang="0">
                  <a:pos x="430" y="737"/>
                </a:cxn>
                <a:cxn ang="0">
                  <a:pos x="453" y="746"/>
                </a:cxn>
                <a:cxn ang="0">
                  <a:pos x="471" y="755"/>
                </a:cxn>
                <a:cxn ang="0">
                  <a:pos x="493" y="764"/>
                </a:cxn>
                <a:cxn ang="0">
                  <a:pos x="511" y="773"/>
                </a:cxn>
                <a:cxn ang="0">
                  <a:pos x="534" y="782"/>
                </a:cxn>
                <a:cxn ang="0">
                  <a:pos x="552" y="787"/>
                </a:cxn>
                <a:cxn ang="0">
                  <a:pos x="575" y="791"/>
                </a:cxn>
                <a:cxn ang="0">
                  <a:pos x="593" y="796"/>
                </a:cxn>
                <a:cxn ang="0">
                  <a:pos x="615" y="800"/>
                </a:cxn>
                <a:cxn ang="0">
                  <a:pos x="633" y="805"/>
                </a:cxn>
                <a:cxn ang="0">
                  <a:pos x="656" y="809"/>
                </a:cxn>
                <a:cxn ang="0">
                  <a:pos x="674" y="814"/>
                </a:cxn>
                <a:cxn ang="0">
                  <a:pos x="697" y="814"/>
                </a:cxn>
                <a:cxn ang="0">
                  <a:pos x="715" y="818"/>
                </a:cxn>
                <a:cxn ang="0">
                  <a:pos x="737" y="818"/>
                </a:cxn>
                <a:cxn ang="0">
                  <a:pos x="756" y="818"/>
                </a:cxn>
                <a:cxn ang="0">
                  <a:pos x="778" y="823"/>
                </a:cxn>
                <a:cxn ang="0">
                  <a:pos x="796" y="823"/>
                </a:cxn>
                <a:cxn ang="0">
                  <a:pos x="819" y="823"/>
                </a:cxn>
                <a:cxn ang="0">
                  <a:pos x="837" y="823"/>
                </a:cxn>
                <a:cxn ang="0">
                  <a:pos x="860" y="823"/>
                </a:cxn>
                <a:cxn ang="0">
                  <a:pos x="878" y="828"/>
                </a:cxn>
                <a:cxn ang="0">
                  <a:pos x="900" y="828"/>
                </a:cxn>
              </a:cxnLst>
              <a:rect l="0" t="0" r="r" b="b"/>
              <a:pathLst>
                <a:path w="900" h="828">
                  <a:moveTo>
                    <a:pt x="0" y="0"/>
                  </a:moveTo>
                  <a:lnTo>
                    <a:pt x="23" y="54"/>
                  </a:lnTo>
                  <a:lnTo>
                    <a:pt x="46" y="90"/>
                  </a:lnTo>
                  <a:lnTo>
                    <a:pt x="64" y="126"/>
                  </a:lnTo>
                  <a:lnTo>
                    <a:pt x="86" y="163"/>
                  </a:lnTo>
                  <a:lnTo>
                    <a:pt x="104" y="212"/>
                  </a:lnTo>
                  <a:lnTo>
                    <a:pt x="127" y="267"/>
                  </a:lnTo>
                  <a:lnTo>
                    <a:pt x="145" y="326"/>
                  </a:lnTo>
                  <a:lnTo>
                    <a:pt x="168" y="380"/>
                  </a:lnTo>
                  <a:lnTo>
                    <a:pt x="186" y="434"/>
                  </a:lnTo>
                  <a:lnTo>
                    <a:pt x="208" y="484"/>
                  </a:lnTo>
                  <a:lnTo>
                    <a:pt x="226" y="525"/>
                  </a:lnTo>
                  <a:lnTo>
                    <a:pt x="249" y="561"/>
                  </a:lnTo>
                  <a:lnTo>
                    <a:pt x="267" y="592"/>
                  </a:lnTo>
                  <a:lnTo>
                    <a:pt x="290" y="619"/>
                  </a:lnTo>
                  <a:lnTo>
                    <a:pt x="308" y="642"/>
                  </a:lnTo>
                  <a:lnTo>
                    <a:pt x="330" y="660"/>
                  </a:lnTo>
                  <a:lnTo>
                    <a:pt x="349" y="678"/>
                  </a:lnTo>
                  <a:lnTo>
                    <a:pt x="371" y="696"/>
                  </a:lnTo>
                  <a:lnTo>
                    <a:pt x="389" y="710"/>
                  </a:lnTo>
                  <a:lnTo>
                    <a:pt x="412" y="724"/>
                  </a:lnTo>
                  <a:lnTo>
                    <a:pt x="430" y="737"/>
                  </a:lnTo>
                  <a:lnTo>
                    <a:pt x="453" y="746"/>
                  </a:lnTo>
                  <a:lnTo>
                    <a:pt x="471" y="755"/>
                  </a:lnTo>
                  <a:lnTo>
                    <a:pt x="493" y="764"/>
                  </a:lnTo>
                  <a:lnTo>
                    <a:pt x="511" y="773"/>
                  </a:lnTo>
                  <a:lnTo>
                    <a:pt x="534" y="782"/>
                  </a:lnTo>
                  <a:lnTo>
                    <a:pt x="552" y="787"/>
                  </a:lnTo>
                  <a:lnTo>
                    <a:pt x="575" y="791"/>
                  </a:lnTo>
                  <a:lnTo>
                    <a:pt x="593" y="796"/>
                  </a:lnTo>
                  <a:lnTo>
                    <a:pt x="615" y="800"/>
                  </a:lnTo>
                  <a:lnTo>
                    <a:pt x="633" y="805"/>
                  </a:lnTo>
                  <a:lnTo>
                    <a:pt x="656" y="809"/>
                  </a:lnTo>
                  <a:lnTo>
                    <a:pt x="674" y="814"/>
                  </a:lnTo>
                  <a:lnTo>
                    <a:pt x="697" y="814"/>
                  </a:lnTo>
                  <a:lnTo>
                    <a:pt x="715" y="818"/>
                  </a:lnTo>
                  <a:lnTo>
                    <a:pt x="737" y="818"/>
                  </a:lnTo>
                  <a:lnTo>
                    <a:pt x="756" y="818"/>
                  </a:lnTo>
                  <a:lnTo>
                    <a:pt x="778" y="823"/>
                  </a:lnTo>
                  <a:lnTo>
                    <a:pt x="796" y="823"/>
                  </a:lnTo>
                  <a:lnTo>
                    <a:pt x="819" y="823"/>
                  </a:lnTo>
                  <a:lnTo>
                    <a:pt x="837" y="823"/>
                  </a:lnTo>
                  <a:lnTo>
                    <a:pt x="860" y="823"/>
                  </a:lnTo>
                  <a:lnTo>
                    <a:pt x="878" y="828"/>
                  </a:lnTo>
                  <a:lnTo>
                    <a:pt x="900" y="828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81"/>
            <p:cNvSpPr>
              <a:spLocks/>
            </p:cNvSpPr>
            <p:nvPr/>
          </p:nvSpPr>
          <p:spPr bwMode="auto">
            <a:xfrm>
              <a:off x="2835034" y="3171999"/>
              <a:ext cx="1841250" cy="6103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95"/>
                </a:cxn>
                <a:cxn ang="0">
                  <a:pos x="46" y="185"/>
                </a:cxn>
                <a:cxn ang="0">
                  <a:pos x="64" y="262"/>
                </a:cxn>
                <a:cxn ang="0">
                  <a:pos x="86" y="343"/>
                </a:cxn>
                <a:cxn ang="0">
                  <a:pos x="104" y="357"/>
                </a:cxn>
                <a:cxn ang="0">
                  <a:pos x="127" y="362"/>
                </a:cxn>
                <a:cxn ang="0">
                  <a:pos x="145" y="362"/>
                </a:cxn>
                <a:cxn ang="0">
                  <a:pos x="168" y="362"/>
                </a:cxn>
                <a:cxn ang="0">
                  <a:pos x="186" y="366"/>
                </a:cxn>
                <a:cxn ang="0">
                  <a:pos x="208" y="366"/>
                </a:cxn>
                <a:cxn ang="0">
                  <a:pos x="226" y="366"/>
                </a:cxn>
                <a:cxn ang="0">
                  <a:pos x="249" y="362"/>
                </a:cxn>
                <a:cxn ang="0">
                  <a:pos x="267" y="362"/>
                </a:cxn>
                <a:cxn ang="0">
                  <a:pos x="290" y="357"/>
                </a:cxn>
                <a:cxn ang="0">
                  <a:pos x="308" y="348"/>
                </a:cxn>
                <a:cxn ang="0">
                  <a:pos x="330" y="343"/>
                </a:cxn>
                <a:cxn ang="0">
                  <a:pos x="349" y="334"/>
                </a:cxn>
                <a:cxn ang="0">
                  <a:pos x="371" y="330"/>
                </a:cxn>
                <a:cxn ang="0">
                  <a:pos x="389" y="325"/>
                </a:cxn>
                <a:cxn ang="0">
                  <a:pos x="412" y="321"/>
                </a:cxn>
                <a:cxn ang="0">
                  <a:pos x="430" y="321"/>
                </a:cxn>
                <a:cxn ang="0">
                  <a:pos x="453" y="316"/>
                </a:cxn>
                <a:cxn ang="0">
                  <a:pos x="471" y="316"/>
                </a:cxn>
                <a:cxn ang="0">
                  <a:pos x="493" y="316"/>
                </a:cxn>
                <a:cxn ang="0">
                  <a:pos x="511" y="316"/>
                </a:cxn>
                <a:cxn ang="0">
                  <a:pos x="534" y="312"/>
                </a:cxn>
                <a:cxn ang="0">
                  <a:pos x="552" y="312"/>
                </a:cxn>
                <a:cxn ang="0">
                  <a:pos x="575" y="312"/>
                </a:cxn>
                <a:cxn ang="0">
                  <a:pos x="593" y="312"/>
                </a:cxn>
                <a:cxn ang="0">
                  <a:pos x="615" y="312"/>
                </a:cxn>
                <a:cxn ang="0">
                  <a:pos x="633" y="312"/>
                </a:cxn>
                <a:cxn ang="0">
                  <a:pos x="656" y="312"/>
                </a:cxn>
                <a:cxn ang="0">
                  <a:pos x="674" y="312"/>
                </a:cxn>
                <a:cxn ang="0">
                  <a:pos x="697" y="316"/>
                </a:cxn>
                <a:cxn ang="0">
                  <a:pos x="715" y="316"/>
                </a:cxn>
                <a:cxn ang="0">
                  <a:pos x="737" y="316"/>
                </a:cxn>
                <a:cxn ang="0">
                  <a:pos x="756" y="316"/>
                </a:cxn>
                <a:cxn ang="0">
                  <a:pos x="778" y="316"/>
                </a:cxn>
                <a:cxn ang="0">
                  <a:pos x="796" y="316"/>
                </a:cxn>
                <a:cxn ang="0">
                  <a:pos x="819" y="316"/>
                </a:cxn>
                <a:cxn ang="0">
                  <a:pos x="837" y="316"/>
                </a:cxn>
                <a:cxn ang="0">
                  <a:pos x="860" y="316"/>
                </a:cxn>
                <a:cxn ang="0">
                  <a:pos x="878" y="316"/>
                </a:cxn>
                <a:cxn ang="0">
                  <a:pos x="900" y="316"/>
                </a:cxn>
              </a:cxnLst>
              <a:rect l="0" t="0" r="r" b="b"/>
              <a:pathLst>
                <a:path w="900" h="366">
                  <a:moveTo>
                    <a:pt x="0" y="0"/>
                  </a:moveTo>
                  <a:lnTo>
                    <a:pt x="23" y="95"/>
                  </a:lnTo>
                  <a:lnTo>
                    <a:pt x="46" y="185"/>
                  </a:lnTo>
                  <a:lnTo>
                    <a:pt x="64" y="262"/>
                  </a:lnTo>
                  <a:lnTo>
                    <a:pt x="86" y="343"/>
                  </a:lnTo>
                  <a:lnTo>
                    <a:pt x="104" y="357"/>
                  </a:lnTo>
                  <a:lnTo>
                    <a:pt x="127" y="362"/>
                  </a:lnTo>
                  <a:lnTo>
                    <a:pt x="145" y="362"/>
                  </a:lnTo>
                  <a:lnTo>
                    <a:pt x="168" y="362"/>
                  </a:lnTo>
                  <a:lnTo>
                    <a:pt x="186" y="366"/>
                  </a:lnTo>
                  <a:lnTo>
                    <a:pt x="208" y="366"/>
                  </a:lnTo>
                  <a:lnTo>
                    <a:pt x="226" y="366"/>
                  </a:lnTo>
                  <a:lnTo>
                    <a:pt x="249" y="362"/>
                  </a:lnTo>
                  <a:lnTo>
                    <a:pt x="267" y="362"/>
                  </a:lnTo>
                  <a:lnTo>
                    <a:pt x="290" y="357"/>
                  </a:lnTo>
                  <a:lnTo>
                    <a:pt x="308" y="348"/>
                  </a:lnTo>
                  <a:lnTo>
                    <a:pt x="330" y="343"/>
                  </a:lnTo>
                  <a:lnTo>
                    <a:pt x="349" y="334"/>
                  </a:lnTo>
                  <a:lnTo>
                    <a:pt x="371" y="330"/>
                  </a:lnTo>
                  <a:lnTo>
                    <a:pt x="389" y="325"/>
                  </a:lnTo>
                  <a:lnTo>
                    <a:pt x="412" y="321"/>
                  </a:lnTo>
                  <a:lnTo>
                    <a:pt x="430" y="321"/>
                  </a:lnTo>
                  <a:lnTo>
                    <a:pt x="453" y="316"/>
                  </a:lnTo>
                  <a:lnTo>
                    <a:pt x="471" y="316"/>
                  </a:lnTo>
                  <a:lnTo>
                    <a:pt x="493" y="316"/>
                  </a:lnTo>
                  <a:lnTo>
                    <a:pt x="511" y="316"/>
                  </a:lnTo>
                  <a:lnTo>
                    <a:pt x="534" y="312"/>
                  </a:lnTo>
                  <a:lnTo>
                    <a:pt x="552" y="312"/>
                  </a:lnTo>
                  <a:lnTo>
                    <a:pt x="575" y="312"/>
                  </a:lnTo>
                  <a:lnTo>
                    <a:pt x="593" y="312"/>
                  </a:lnTo>
                  <a:lnTo>
                    <a:pt x="615" y="312"/>
                  </a:lnTo>
                  <a:lnTo>
                    <a:pt x="633" y="312"/>
                  </a:lnTo>
                  <a:lnTo>
                    <a:pt x="656" y="312"/>
                  </a:lnTo>
                  <a:lnTo>
                    <a:pt x="674" y="312"/>
                  </a:lnTo>
                  <a:lnTo>
                    <a:pt x="697" y="316"/>
                  </a:lnTo>
                  <a:lnTo>
                    <a:pt x="715" y="316"/>
                  </a:lnTo>
                  <a:lnTo>
                    <a:pt x="737" y="316"/>
                  </a:lnTo>
                  <a:lnTo>
                    <a:pt x="756" y="316"/>
                  </a:lnTo>
                  <a:lnTo>
                    <a:pt x="778" y="316"/>
                  </a:lnTo>
                  <a:lnTo>
                    <a:pt x="796" y="316"/>
                  </a:lnTo>
                  <a:lnTo>
                    <a:pt x="819" y="316"/>
                  </a:lnTo>
                  <a:lnTo>
                    <a:pt x="837" y="316"/>
                  </a:lnTo>
                  <a:lnTo>
                    <a:pt x="860" y="316"/>
                  </a:lnTo>
                  <a:lnTo>
                    <a:pt x="878" y="316"/>
                  </a:lnTo>
                  <a:lnTo>
                    <a:pt x="900" y="316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82"/>
            <p:cNvSpPr>
              <a:spLocks/>
            </p:cNvSpPr>
            <p:nvPr/>
          </p:nvSpPr>
          <p:spPr bwMode="auto">
            <a:xfrm>
              <a:off x="2835034" y="3171999"/>
              <a:ext cx="1841250" cy="6103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95"/>
                </a:cxn>
                <a:cxn ang="0">
                  <a:pos x="46" y="185"/>
                </a:cxn>
                <a:cxn ang="0">
                  <a:pos x="64" y="262"/>
                </a:cxn>
                <a:cxn ang="0">
                  <a:pos x="86" y="343"/>
                </a:cxn>
                <a:cxn ang="0">
                  <a:pos x="104" y="357"/>
                </a:cxn>
                <a:cxn ang="0">
                  <a:pos x="127" y="362"/>
                </a:cxn>
                <a:cxn ang="0">
                  <a:pos x="145" y="362"/>
                </a:cxn>
                <a:cxn ang="0">
                  <a:pos x="168" y="362"/>
                </a:cxn>
                <a:cxn ang="0">
                  <a:pos x="186" y="366"/>
                </a:cxn>
                <a:cxn ang="0">
                  <a:pos x="208" y="366"/>
                </a:cxn>
                <a:cxn ang="0">
                  <a:pos x="226" y="366"/>
                </a:cxn>
                <a:cxn ang="0">
                  <a:pos x="249" y="362"/>
                </a:cxn>
                <a:cxn ang="0">
                  <a:pos x="267" y="362"/>
                </a:cxn>
                <a:cxn ang="0">
                  <a:pos x="290" y="357"/>
                </a:cxn>
                <a:cxn ang="0">
                  <a:pos x="308" y="348"/>
                </a:cxn>
                <a:cxn ang="0">
                  <a:pos x="330" y="343"/>
                </a:cxn>
                <a:cxn ang="0">
                  <a:pos x="349" y="334"/>
                </a:cxn>
                <a:cxn ang="0">
                  <a:pos x="371" y="330"/>
                </a:cxn>
                <a:cxn ang="0">
                  <a:pos x="389" y="325"/>
                </a:cxn>
                <a:cxn ang="0">
                  <a:pos x="412" y="321"/>
                </a:cxn>
                <a:cxn ang="0">
                  <a:pos x="430" y="321"/>
                </a:cxn>
                <a:cxn ang="0">
                  <a:pos x="453" y="316"/>
                </a:cxn>
                <a:cxn ang="0">
                  <a:pos x="471" y="316"/>
                </a:cxn>
                <a:cxn ang="0">
                  <a:pos x="493" y="316"/>
                </a:cxn>
                <a:cxn ang="0">
                  <a:pos x="511" y="316"/>
                </a:cxn>
                <a:cxn ang="0">
                  <a:pos x="534" y="312"/>
                </a:cxn>
                <a:cxn ang="0">
                  <a:pos x="552" y="312"/>
                </a:cxn>
                <a:cxn ang="0">
                  <a:pos x="575" y="312"/>
                </a:cxn>
                <a:cxn ang="0">
                  <a:pos x="593" y="312"/>
                </a:cxn>
                <a:cxn ang="0">
                  <a:pos x="615" y="312"/>
                </a:cxn>
                <a:cxn ang="0">
                  <a:pos x="633" y="312"/>
                </a:cxn>
                <a:cxn ang="0">
                  <a:pos x="656" y="312"/>
                </a:cxn>
                <a:cxn ang="0">
                  <a:pos x="674" y="312"/>
                </a:cxn>
                <a:cxn ang="0">
                  <a:pos x="697" y="316"/>
                </a:cxn>
                <a:cxn ang="0">
                  <a:pos x="715" y="316"/>
                </a:cxn>
                <a:cxn ang="0">
                  <a:pos x="737" y="316"/>
                </a:cxn>
                <a:cxn ang="0">
                  <a:pos x="756" y="316"/>
                </a:cxn>
                <a:cxn ang="0">
                  <a:pos x="778" y="316"/>
                </a:cxn>
                <a:cxn ang="0">
                  <a:pos x="796" y="316"/>
                </a:cxn>
                <a:cxn ang="0">
                  <a:pos x="819" y="316"/>
                </a:cxn>
                <a:cxn ang="0">
                  <a:pos x="837" y="316"/>
                </a:cxn>
                <a:cxn ang="0">
                  <a:pos x="860" y="316"/>
                </a:cxn>
                <a:cxn ang="0">
                  <a:pos x="878" y="316"/>
                </a:cxn>
                <a:cxn ang="0">
                  <a:pos x="900" y="316"/>
                </a:cxn>
              </a:cxnLst>
              <a:rect l="0" t="0" r="r" b="b"/>
              <a:pathLst>
                <a:path w="900" h="366">
                  <a:moveTo>
                    <a:pt x="0" y="0"/>
                  </a:moveTo>
                  <a:lnTo>
                    <a:pt x="23" y="95"/>
                  </a:lnTo>
                  <a:lnTo>
                    <a:pt x="46" y="185"/>
                  </a:lnTo>
                  <a:lnTo>
                    <a:pt x="64" y="262"/>
                  </a:lnTo>
                  <a:lnTo>
                    <a:pt x="86" y="343"/>
                  </a:lnTo>
                  <a:lnTo>
                    <a:pt x="104" y="357"/>
                  </a:lnTo>
                  <a:lnTo>
                    <a:pt x="127" y="362"/>
                  </a:lnTo>
                  <a:lnTo>
                    <a:pt x="145" y="362"/>
                  </a:lnTo>
                  <a:lnTo>
                    <a:pt x="168" y="362"/>
                  </a:lnTo>
                  <a:lnTo>
                    <a:pt x="186" y="366"/>
                  </a:lnTo>
                  <a:lnTo>
                    <a:pt x="208" y="366"/>
                  </a:lnTo>
                  <a:lnTo>
                    <a:pt x="226" y="366"/>
                  </a:lnTo>
                  <a:lnTo>
                    <a:pt x="249" y="362"/>
                  </a:lnTo>
                  <a:lnTo>
                    <a:pt x="267" y="362"/>
                  </a:lnTo>
                  <a:lnTo>
                    <a:pt x="290" y="357"/>
                  </a:lnTo>
                  <a:lnTo>
                    <a:pt x="308" y="348"/>
                  </a:lnTo>
                  <a:lnTo>
                    <a:pt x="330" y="343"/>
                  </a:lnTo>
                  <a:lnTo>
                    <a:pt x="349" y="334"/>
                  </a:lnTo>
                  <a:lnTo>
                    <a:pt x="371" y="330"/>
                  </a:lnTo>
                  <a:lnTo>
                    <a:pt x="389" y="325"/>
                  </a:lnTo>
                  <a:lnTo>
                    <a:pt x="412" y="321"/>
                  </a:lnTo>
                  <a:lnTo>
                    <a:pt x="430" y="321"/>
                  </a:lnTo>
                  <a:lnTo>
                    <a:pt x="453" y="316"/>
                  </a:lnTo>
                  <a:lnTo>
                    <a:pt x="471" y="316"/>
                  </a:lnTo>
                  <a:lnTo>
                    <a:pt x="493" y="316"/>
                  </a:lnTo>
                  <a:lnTo>
                    <a:pt x="511" y="316"/>
                  </a:lnTo>
                  <a:lnTo>
                    <a:pt x="534" y="312"/>
                  </a:lnTo>
                  <a:lnTo>
                    <a:pt x="552" y="312"/>
                  </a:lnTo>
                  <a:lnTo>
                    <a:pt x="575" y="312"/>
                  </a:lnTo>
                  <a:lnTo>
                    <a:pt x="593" y="312"/>
                  </a:lnTo>
                  <a:lnTo>
                    <a:pt x="615" y="312"/>
                  </a:lnTo>
                  <a:lnTo>
                    <a:pt x="633" y="312"/>
                  </a:lnTo>
                  <a:lnTo>
                    <a:pt x="656" y="312"/>
                  </a:lnTo>
                  <a:lnTo>
                    <a:pt x="674" y="312"/>
                  </a:lnTo>
                  <a:lnTo>
                    <a:pt x="697" y="316"/>
                  </a:lnTo>
                  <a:lnTo>
                    <a:pt x="715" y="316"/>
                  </a:lnTo>
                  <a:lnTo>
                    <a:pt x="737" y="316"/>
                  </a:lnTo>
                  <a:lnTo>
                    <a:pt x="756" y="316"/>
                  </a:lnTo>
                  <a:lnTo>
                    <a:pt x="778" y="316"/>
                  </a:lnTo>
                  <a:lnTo>
                    <a:pt x="796" y="316"/>
                  </a:lnTo>
                  <a:lnTo>
                    <a:pt x="819" y="316"/>
                  </a:lnTo>
                  <a:lnTo>
                    <a:pt x="837" y="316"/>
                  </a:lnTo>
                  <a:lnTo>
                    <a:pt x="860" y="316"/>
                  </a:lnTo>
                  <a:lnTo>
                    <a:pt x="878" y="316"/>
                  </a:lnTo>
                  <a:lnTo>
                    <a:pt x="900" y="316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83"/>
            <p:cNvSpPr>
              <a:spLocks/>
            </p:cNvSpPr>
            <p:nvPr/>
          </p:nvSpPr>
          <p:spPr bwMode="auto">
            <a:xfrm>
              <a:off x="2835034" y="2228064"/>
              <a:ext cx="1841250" cy="11924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63"/>
                </a:cxn>
                <a:cxn ang="0">
                  <a:pos x="46" y="290"/>
                </a:cxn>
                <a:cxn ang="0">
                  <a:pos x="64" y="385"/>
                </a:cxn>
                <a:cxn ang="0">
                  <a:pos x="86" y="453"/>
                </a:cxn>
                <a:cxn ang="0">
                  <a:pos x="104" y="507"/>
                </a:cxn>
                <a:cxn ang="0">
                  <a:pos x="127" y="543"/>
                </a:cxn>
                <a:cxn ang="0">
                  <a:pos x="145" y="575"/>
                </a:cxn>
                <a:cxn ang="0">
                  <a:pos x="168" y="597"/>
                </a:cxn>
                <a:cxn ang="0">
                  <a:pos x="186" y="615"/>
                </a:cxn>
                <a:cxn ang="0">
                  <a:pos x="208" y="629"/>
                </a:cxn>
                <a:cxn ang="0">
                  <a:pos x="226" y="643"/>
                </a:cxn>
                <a:cxn ang="0">
                  <a:pos x="249" y="652"/>
                </a:cxn>
                <a:cxn ang="0">
                  <a:pos x="267" y="661"/>
                </a:cxn>
                <a:cxn ang="0">
                  <a:pos x="290" y="665"/>
                </a:cxn>
                <a:cxn ang="0">
                  <a:pos x="308" y="670"/>
                </a:cxn>
                <a:cxn ang="0">
                  <a:pos x="330" y="679"/>
                </a:cxn>
                <a:cxn ang="0">
                  <a:pos x="349" y="679"/>
                </a:cxn>
                <a:cxn ang="0">
                  <a:pos x="371" y="683"/>
                </a:cxn>
                <a:cxn ang="0">
                  <a:pos x="389" y="688"/>
                </a:cxn>
                <a:cxn ang="0">
                  <a:pos x="412" y="692"/>
                </a:cxn>
                <a:cxn ang="0">
                  <a:pos x="430" y="692"/>
                </a:cxn>
                <a:cxn ang="0">
                  <a:pos x="453" y="697"/>
                </a:cxn>
                <a:cxn ang="0">
                  <a:pos x="471" y="697"/>
                </a:cxn>
                <a:cxn ang="0">
                  <a:pos x="493" y="701"/>
                </a:cxn>
                <a:cxn ang="0">
                  <a:pos x="511" y="701"/>
                </a:cxn>
                <a:cxn ang="0">
                  <a:pos x="534" y="701"/>
                </a:cxn>
                <a:cxn ang="0">
                  <a:pos x="552" y="706"/>
                </a:cxn>
                <a:cxn ang="0">
                  <a:pos x="575" y="706"/>
                </a:cxn>
                <a:cxn ang="0">
                  <a:pos x="593" y="706"/>
                </a:cxn>
                <a:cxn ang="0">
                  <a:pos x="615" y="706"/>
                </a:cxn>
                <a:cxn ang="0">
                  <a:pos x="633" y="710"/>
                </a:cxn>
                <a:cxn ang="0">
                  <a:pos x="656" y="710"/>
                </a:cxn>
                <a:cxn ang="0">
                  <a:pos x="674" y="710"/>
                </a:cxn>
                <a:cxn ang="0">
                  <a:pos x="697" y="710"/>
                </a:cxn>
                <a:cxn ang="0">
                  <a:pos x="715" y="710"/>
                </a:cxn>
                <a:cxn ang="0">
                  <a:pos x="737" y="715"/>
                </a:cxn>
                <a:cxn ang="0">
                  <a:pos x="756" y="715"/>
                </a:cxn>
                <a:cxn ang="0">
                  <a:pos x="778" y="715"/>
                </a:cxn>
                <a:cxn ang="0">
                  <a:pos x="796" y="715"/>
                </a:cxn>
                <a:cxn ang="0">
                  <a:pos x="819" y="715"/>
                </a:cxn>
                <a:cxn ang="0">
                  <a:pos x="837" y="715"/>
                </a:cxn>
                <a:cxn ang="0">
                  <a:pos x="860" y="715"/>
                </a:cxn>
                <a:cxn ang="0">
                  <a:pos x="878" y="715"/>
                </a:cxn>
                <a:cxn ang="0">
                  <a:pos x="900" y="715"/>
                </a:cxn>
              </a:cxnLst>
              <a:rect l="0" t="0" r="r" b="b"/>
              <a:pathLst>
                <a:path w="900" h="715">
                  <a:moveTo>
                    <a:pt x="0" y="0"/>
                  </a:moveTo>
                  <a:lnTo>
                    <a:pt x="23" y="163"/>
                  </a:lnTo>
                  <a:lnTo>
                    <a:pt x="46" y="290"/>
                  </a:lnTo>
                  <a:lnTo>
                    <a:pt x="64" y="385"/>
                  </a:lnTo>
                  <a:lnTo>
                    <a:pt x="86" y="453"/>
                  </a:lnTo>
                  <a:lnTo>
                    <a:pt x="104" y="507"/>
                  </a:lnTo>
                  <a:lnTo>
                    <a:pt x="127" y="543"/>
                  </a:lnTo>
                  <a:lnTo>
                    <a:pt x="145" y="575"/>
                  </a:lnTo>
                  <a:lnTo>
                    <a:pt x="168" y="597"/>
                  </a:lnTo>
                  <a:lnTo>
                    <a:pt x="186" y="615"/>
                  </a:lnTo>
                  <a:lnTo>
                    <a:pt x="208" y="629"/>
                  </a:lnTo>
                  <a:lnTo>
                    <a:pt x="226" y="643"/>
                  </a:lnTo>
                  <a:lnTo>
                    <a:pt x="249" y="652"/>
                  </a:lnTo>
                  <a:lnTo>
                    <a:pt x="267" y="661"/>
                  </a:lnTo>
                  <a:lnTo>
                    <a:pt x="290" y="665"/>
                  </a:lnTo>
                  <a:lnTo>
                    <a:pt x="308" y="670"/>
                  </a:lnTo>
                  <a:lnTo>
                    <a:pt x="330" y="679"/>
                  </a:lnTo>
                  <a:lnTo>
                    <a:pt x="349" y="679"/>
                  </a:lnTo>
                  <a:lnTo>
                    <a:pt x="371" y="683"/>
                  </a:lnTo>
                  <a:lnTo>
                    <a:pt x="389" y="688"/>
                  </a:lnTo>
                  <a:lnTo>
                    <a:pt x="412" y="692"/>
                  </a:lnTo>
                  <a:lnTo>
                    <a:pt x="430" y="692"/>
                  </a:lnTo>
                  <a:lnTo>
                    <a:pt x="453" y="697"/>
                  </a:lnTo>
                  <a:lnTo>
                    <a:pt x="471" y="697"/>
                  </a:lnTo>
                  <a:lnTo>
                    <a:pt x="493" y="701"/>
                  </a:lnTo>
                  <a:lnTo>
                    <a:pt x="511" y="701"/>
                  </a:lnTo>
                  <a:lnTo>
                    <a:pt x="534" y="701"/>
                  </a:lnTo>
                  <a:lnTo>
                    <a:pt x="552" y="706"/>
                  </a:lnTo>
                  <a:lnTo>
                    <a:pt x="575" y="706"/>
                  </a:lnTo>
                  <a:lnTo>
                    <a:pt x="593" y="706"/>
                  </a:lnTo>
                  <a:lnTo>
                    <a:pt x="615" y="706"/>
                  </a:lnTo>
                  <a:lnTo>
                    <a:pt x="633" y="710"/>
                  </a:lnTo>
                  <a:lnTo>
                    <a:pt x="656" y="710"/>
                  </a:lnTo>
                  <a:lnTo>
                    <a:pt x="674" y="710"/>
                  </a:lnTo>
                  <a:lnTo>
                    <a:pt x="697" y="710"/>
                  </a:lnTo>
                  <a:lnTo>
                    <a:pt x="715" y="710"/>
                  </a:lnTo>
                  <a:lnTo>
                    <a:pt x="737" y="715"/>
                  </a:lnTo>
                  <a:lnTo>
                    <a:pt x="756" y="715"/>
                  </a:lnTo>
                  <a:lnTo>
                    <a:pt x="778" y="715"/>
                  </a:lnTo>
                  <a:lnTo>
                    <a:pt x="796" y="715"/>
                  </a:lnTo>
                  <a:lnTo>
                    <a:pt x="819" y="715"/>
                  </a:lnTo>
                  <a:lnTo>
                    <a:pt x="837" y="715"/>
                  </a:lnTo>
                  <a:lnTo>
                    <a:pt x="860" y="715"/>
                  </a:lnTo>
                  <a:lnTo>
                    <a:pt x="878" y="715"/>
                  </a:lnTo>
                  <a:lnTo>
                    <a:pt x="900" y="715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84"/>
            <p:cNvSpPr>
              <a:spLocks/>
            </p:cNvSpPr>
            <p:nvPr/>
          </p:nvSpPr>
          <p:spPr bwMode="auto">
            <a:xfrm>
              <a:off x="2835034" y="1716070"/>
              <a:ext cx="1841250" cy="1757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31"/>
                </a:cxn>
                <a:cxn ang="0">
                  <a:pos x="46" y="72"/>
                </a:cxn>
                <a:cxn ang="0">
                  <a:pos x="64" y="126"/>
                </a:cxn>
                <a:cxn ang="0">
                  <a:pos x="86" y="190"/>
                </a:cxn>
                <a:cxn ang="0">
                  <a:pos x="104" y="262"/>
                </a:cxn>
                <a:cxn ang="0">
                  <a:pos x="127" y="334"/>
                </a:cxn>
                <a:cxn ang="0">
                  <a:pos x="145" y="407"/>
                </a:cxn>
                <a:cxn ang="0">
                  <a:pos x="168" y="475"/>
                </a:cxn>
                <a:cxn ang="0">
                  <a:pos x="186" y="534"/>
                </a:cxn>
                <a:cxn ang="0">
                  <a:pos x="208" y="592"/>
                </a:cxn>
                <a:cxn ang="0">
                  <a:pos x="226" y="638"/>
                </a:cxn>
                <a:cxn ang="0">
                  <a:pos x="249" y="683"/>
                </a:cxn>
                <a:cxn ang="0">
                  <a:pos x="267" y="719"/>
                </a:cxn>
                <a:cxn ang="0">
                  <a:pos x="290" y="755"/>
                </a:cxn>
                <a:cxn ang="0">
                  <a:pos x="308" y="782"/>
                </a:cxn>
                <a:cxn ang="0">
                  <a:pos x="330" y="809"/>
                </a:cxn>
                <a:cxn ang="0">
                  <a:pos x="349" y="832"/>
                </a:cxn>
                <a:cxn ang="0">
                  <a:pos x="371" y="850"/>
                </a:cxn>
                <a:cxn ang="0">
                  <a:pos x="389" y="868"/>
                </a:cxn>
                <a:cxn ang="0">
                  <a:pos x="412" y="882"/>
                </a:cxn>
                <a:cxn ang="0">
                  <a:pos x="430" y="895"/>
                </a:cxn>
                <a:cxn ang="0">
                  <a:pos x="453" y="909"/>
                </a:cxn>
                <a:cxn ang="0">
                  <a:pos x="471" y="918"/>
                </a:cxn>
                <a:cxn ang="0">
                  <a:pos x="493" y="932"/>
                </a:cxn>
                <a:cxn ang="0">
                  <a:pos x="511" y="941"/>
                </a:cxn>
                <a:cxn ang="0">
                  <a:pos x="534" y="950"/>
                </a:cxn>
                <a:cxn ang="0">
                  <a:pos x="552" y="959"/>
                </a:cxn>
                <a:cxn ang="0">
                  <a:pos x="575" y="963"/>
                </a:cxn>
                <a:cxn ang="0">
                  <a:pos x="593" y="972"/>
                </a:cxn>
                <a:cxn ang="0">
                  <a:pos x="615" y="977"/>
                </a:cxn>
                <a:cxn ang="0">
                  <a:pos x="633" y="986"/>
                </a:cxn>
                <a:cxn ang="0">
                  <a:pos x="656" y="990"/>
                </a:cxn>
                <a:cxn ang="0">
                  <a:pos x="674" y="995"/>
                </a:cxn>
                <a:cxn ang="0">
                  <a:pos x="697" y="1004"/>
                </a:cxn>
                <a:cxn ang="0">
                  <a:pos x="715" y="1008"/>
                </a:cxn>
                <a:cxn ang="0">
                  <a:pos x="737" y="1013"/>
                </a:cxn>
                <a:cxn ang="0">
                  <a:pos x="756" y="1017"/>
                </a:cxn>
                <a:cxn ang="0">
                  <a:pos x="778" y="1022"/>
                </a:cxn>
                <a:cxn ang="0">
                  <a:pos x="796" y="1026"/>
                </a:cxn>
                <a:cxn ang="0">
                  <a:pos x="819" y="1031"/>
                </a:cxn>
                <a:cxn ang="0">
                  <a:pos x="837" y="1036"/>
                </a:cxn>
                <a:cxn ang="0">
                  <a:pos x="860" y="1045"/>
                </a:cxn>
                <a:cxn ang="0">
                  <a:pos x="878" y="1049"/>
                </a:cxn>
                <a:cxn ang="0">
                  <a:pos x="900" y="1054"/>
                </a:cxn>
              </a:cxnLst>
              <a:rect l="0" t="0" r="r" b="b"/>
              <a:pathLst>
                <a:path w="900" h="1054">
                  <a:moveTo>
                    <a:pt x="0" y="0"/>
                  </a:moveTo>
                  <a:lnTo>
                    <a:pt x="23" y="31"/>
                  </a:lnTo>
                  <a:lnTo>
                    <a:pt x="46" y="72"/>
                  </a:lnTo>
                  <a:lnTo>
                    <a:pt x="64" y="126"/>
                  </a:lnTo>
                  <a:lnTo>
                    <a:pt x="86" y="190"/>
                  </a:lnTo>
                  <a:lnTo>
                    <a:pt x="104" y="262"/>
                  </a:lnTo>
                  <a:lnTo>
                    <a:pt x="127" y="334"/>
                  </a:lnTo>
                  <a:lnTo>
                    <a:pt x="145" y="407"/>
                  </a:lnTo>
                  <a:lnTo>
                    <a:pt x="168" y="475"/>
                  </a:lnTo>
                  <a:lnTo>
                    <a:pt x="186" y="534"/>
                  </a:lnTo>
                  <a:lnTo>
                    <a:pt x="208" y="592"/>
                  </a:lnTo>
                  <a:lnTo>
                    <a:pt x="226" y="638"/>
                  </a:lnTo>
                  <a:lnTo>
                    <a:pt x="249" y="683"/>
                  </a:lnTo>
                  <a:lnTo>
                    <a:pt x="267" y="719"/>
                  </a:lnTo>
                  <a:lnTo>
                    <a:pt x="290" y="755"/>
                  </a:lnTo>
                  <a:lnTo>
                    <a:pt x="308" y="782"/>
                  </a:lnTo>
                  <a:lnTo>
                    <a:pt x="330" y="809"/>
                  </a:lnTo>
                  <a:lnTo>
                    <a:pt x="349" y="832"/>
                  </a:lnTo>
                  <a:lnTo>
                    <a:pt x="371" y="850"/>
                  </a:lnTo>
                  <a:lnTo>
                    <a:pt x="389" y="868"/>
                  </a:lnTo>
                  <a:lnTo>
                    <a:pt x="412" y="882"/>
                  </a:lnTo>
                  <a:lnTo>
                    <a:pt x="430" y="895"/>
                  </a:lnTo>
                  <a:lnTo>
                    <a:pt x="453" y="909"/>
                  </a:lnTo>
                  <a:lnTo>
                    <a:pt x="471" y="918"/>
                  </a:lnTo>
                  <a:lnTo>
                    <a:pt x="493" y="932"/>
                  </a:lnTo>
                  <a:lnTo>
                    <a:pt x="511" y="941"/>
                  </a:lnTo>
                  <a:lnTo>
                    <a:pt x="534" y="950"/>
                  </a:lnTo>
                  <a:lnTo>
                    <a:pt x="552" y="959"/>
                  </a:lnTo>
                  <a:lnTo>
                    <a:pt x="575" y="963"/>
                  </a:lnTo>
                  <a:lnTo>
                    <a:pt x="593" y="972"/>
                  </a:lnTo>
                  <a:lnTo>
                    <a:pt x="615" y="977"/>
                  </a:lnTo>
                  <a:lnTo>
                    <a:pt x="633" y="986"/>
                  </a:lnTo>
                  <a:lnTo>
                    <a:pt x="656" y="990"/>
                  </a:lnTo>
                  <a:lnTo>
                    <a:pt x="674" y="995"/>
                  </a:lnTo>
                  <a:lnTo>
                    <a:pt x="697" y="1004"/>
                  </a:lnTo>
                  <a:lnTo>
                    <a:pt x="715" y="1008"/>
                  </a:lnTo>
                  <a:lnTo>
                    <a:pt x="737" y="1013"/>
                  </a:lnTo>
                  <a:lnTo>
                    <a:pt x="756" y="1017"/>
                  </a:lnTo>
                  <a:lnTo>
                    <a:pt x="778" y="1022"/>
                  </a:lnTo>
                  <a:lnTo>
                    <a:pt x="796" y="1026"/>
                  </a:lnTo>
                  <a:lnTo>
                    <a:pt x="819" y="1031"/>
                  </a:lnTo>
                  <a:lnTo>
                    <a:pt x="837" y="1036"/>
                  </a:lnTo>
                  <a:lnTo>
                    <a:pt x="860" y="1045"/>
                  </a:lnTo>
                  <a:lnTo>
                    <a:pt x="878" y="1049"/>
                  </a:lnTo>
                  <a:lnTo>
                    <a:pt x="900" y="105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85"/>
            <p:cNvSpPr>
              <a:spLocks/>
            </p:cNvSpPr>
            <p:nvPr/>
          </p:nvSpPr>
          <p:spPr bwMode="auto">
            <a:xfrm>
              <a:off x="2835034" y="3367124"/>
              <a:ext cx="1841250" cy="438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9"/>
                </a:cxn>
                <a:cxn ang="0">
                  <a:pos x="46" y="23"/>
                </a:cxn>
                <a:cxn ang="0">
                  <a:pos x="64" y="41"/>
                </a:cxn>
                <a:cxn ang="0">
                  <a:pos x="86" y="64"/>
                </a:cxn>
                <a:cxn ang="0">
                  <a:pos x="104" y="82"/>
                </a:cxn>
                <a:cxn ang="0">
                  <a:pos x="127" y="104"/>
                </a:cxn>
                <a:cxn ang="0">
                  <a:pos x="145" y="122"/>
                </a:cxn>
                <a:cxn ang="0">
                  <a:pos x="168" y="141"/>
                </a:cxn>
                <a:cxn ang="0">
                  <a:pos x="186" y="159"/>
                </a:cxn>
                <a:cxn ang="0">
                  <a:pos x="208" y="172"/>
                </a:cxn>
                <a:cxn ang="0">
                  <a:pos x="226" y="186"/>
                </a:cxn>
                <a:cxn ang="0">
                  <a:pos x="249" y="199"/>
                </a:cxn>
                <a:cxn ang="0">
                  <a:pos x="267" y="213"/>
                </a:cxn>
                <a:cxn ang="0">
                  <a:pos x="290" y="226"/>
                </a:cxn>
                <a:cxn ang="0">
                  <a:pos x="308" y="240"/>
                </a:cxn>
                <a:cxn ang="0">
                  <a:pos x="330" y="254"/>
                </a:cxn>
                <a:cxn ang="0">
                  <a:pos x="349" y="258"/>
                </a:cxn>
                <a:cxn ang="0">
                  <a:pos x="371" y="245"/>
                </a:cxn>
                <a:cxn ang="0">
                  <a:pos x="389" y="231"/>
                </a:cxn>
                <a:cxn ang="0">
                  <a:pos x="412" y="226"/>
                </a:cxn>
                <a:cxn ang="0">
                  <a:pos x="430" y="222"/>
                </a:cxn>
                <a:cxn ang="0">
                  <a:pos x="453" y="217"/>
                </a:cxn>
                <a:cxn ang="0">
                  <a:pos x="471" y="217"/>
                </a:cxn>
                <a:cxn ang="0">
                  <a:pos x="493" y="217"/>
                </a:cxn>
                <a:cxn ang="0">
                  <a:pos x="511" y="222"/>
                </a:cxn>
                <a:cxn ang="0">
                  <a:pos x="534" y="226"/>
                </a:cxn>
                <a:cxn ang="0">
                  <a:pos x="552" y="231"/>
                </a:cxn>
                <a:cxn ang="0">
                  <a:pos x="575" y="240"/>
                </a:cxn>
                <a:cxn ang="0">
                  <a:pos x="593" y="254"/>
                </a:cxn>
                <a:cxn ang="0">
                  <a:pos x="615" y="263"/>
                </a:cxn>
                <a:cxn ang="0">
                  <a:pos x="633" y="258"/>
                </a:cxn>
                <a:cxn ang="0">
                  <a:pos x="656" y="254"/>
                </a:cxn>
                <a:cxn ang="0">
                  <a:pos x="674" y="249"/>
                </a:cxn>
                <a:cxn ang="0">
                  <a:pos x="697" y="249"/>
                </a:cxn>
                <a:cxn ang="0">
                  <a:pos x="715" y="245"/>
                </a:cxn>
                <a:cxn ang="0">
                  <a:pos x="737" y="245"/>
                </a:cxn>
                <a:cxn ang="0">
                  <a:pos x="756" y="240"/>
                </a:cxn>
                <a:cxn ang="0">
                  <a:pos x="778" y="240"/>
                </a:cxn>
                <a:cxn ang="0">
                  <a:pos x="796" y="240"/>
                </a:cxn>
                <a:cxn ang="0">
                  <a:pos x="819" y="240"/>
                </a:cxn>
                <a:cxn ang="0">
                  <a:pos x="837" y="236"/>
                </a:cxn>
                <a:cxn ang="0">
                  <a:pos x="860" y="231"/>
                </a:cxn>
                <a:cxn ang="0">
                  <a:pos x="878" y="226"/>
                </a:cxn>
                <a:cxn ang="0">
                  <a:pos x="900" y="222"/>
                </a:cxn>
              </a:cxnLst>
              <a:rect l="0" t="0" r="r" b="b"/>
              <a:pathLst>
                <a:path w="900" h="263">
                  <a:moveTo>
                    <a:pt x="0" y="0"/>
                  </a:moveTo>
                  <a:lnTo>
                    <a:pt x="23" y="9"/>
                  </a:lnTo>
                  <a:lnTo>
                    <a:pt x="46" y="23"/>
                  </a:lnTo>
                  <a:lnTo>
                    <a:pt x="64" y="41"/>
                  </a:lnTo>
                  <a:lnTo>
                    <a:pt x="86" y="64"/>
                  </a:lnTo>
                  <a:lnTo>
                    <a:pt x="104" y="82"/>
                  </a:lnTo>
                  <a:lnTo>
                    <a:pt x="127" y="104"/>
                  </a:lnTo>
                  <a:lnTo>
                    <a:pt x="145" y="122"/>
                  </a:lnTo>
                  <a:lnTo>
                    <a:pt x="168" y="141"/>
                  </a:lnTo>
                  <a:lnTo>
                    <a:pt x="186" y="159"/>
                  </a:lnTo>
                  <a:lnTo>
                    <a:pt x="208" y="172"/>
                  </a:lnTo>
                  <a:lnTo>
                    <a:pt x="226" y="186"/>
                  </a:lnTo>
                  <a:lnTo>
                    <a:pt x="249" y="199"/>
                  </a:lnTo>
                  <a:lnTo>
                    <a:pt x="267" y="213"/>
                  </a:lnTo>
                  <a:lnTo>
                    <a:pt x="290" y="226"/>
                  </a:lnTo>
                  <a:lnTo>
                    <a:pt x="308" y="240"/>
                  </a:lnTo>
                  <a:lnTo>
                    <a:pt x="330" y="254"/>
                  </a:lnTo>
                  <a:lnTo>
                    <a:pt x="349" y="258"/>
                  </a:lnTo>
                  <a:lnTo>
                    <a:pt x="371" y="245"/>
                  </a:lnTo>
                  <a:lnTo>
                    <a:pt x="389" y="231"/>
                  </a:lnTo>
                  <a:lnTo>
                    <a:pt x="412" y="226"/>
                  </a:lnTo>
                  <a:lnTo>
                    <a:pt x="430" y="222"/>
                  </a:lnTo>
                  <a:lnTo>
                    <a:pt x="453" y="217"/>
                  </a:lnTo>
                  <a:lnTo>
                    <a:pt x="471" y="217"/>
                  </a:lnTo>
                  <a:lnTo>
                    <a:pt x="493" y="217"/>
                  </a:lnTo>
                  <a:lnTo>
                    <a:pt x="511" y="222"/>
                  </a:lnTo>
                  <a:lnTo>
                    <a:pt x="534" y="226"/>
                  </a:lnTo>
                  <a:lnTo>
                    <a:pt x="552" y="231"/>
                  </a:lnTo>
                  <a:lnTo>
                    <a:pt x="575" y="240"/>
                  </a:lnTo>
                  <a:lnTo>
                    <a:pt x="593" y="254"/>
                  </a:lnTo>
                  <a:lnTo>
                    <a:pt x="615" y="263"/>
                  </a:lnTo>
                  <a:lnTo>
                    <a:pt x="633" y="258"/>
                  </a:lnTo>
                  <a:lnTo>
                    <a:pt x="656" y="254"/>
                  </a:lnTo>
                  <a:lnTo>
                    <a:pt x="674" y="249"/>
                  </a:lnTo>
                  <a:lnTo>
                    <a:pt x="697" y="249"/>
                  </a:lnTo>
                  <a:lnTo>
                    <a:pt x="715" y="245"/>
                  </a:lnTo>
                  <a:lnTo>
                    <a:pt x="737" y="245"/>
                  </a:lnTo>
                  <a:lnTo>
                    <a:pt x="756" y="240"/>
                  </a:lnTo>
                  <a:lnTo>
                    <a:pt x="778" y="240"/>
                  </a:lnTo>
                  <a:lnTo>
                    <a:pt x="796" y="240"/>
                  </a:lnTo>
                  <a:lnTo>
                    <a:pt x="819" y="240"/>
                  </a:lnTo>
                  <a:lnTo>
                    <a:pt x="837" y="236"/>
                  </a:lnTo>
                  <a:lnTo>
                    <a:pt x="860" y="231"/>
                  </a:lnTo>
                  <a:lnTo>
                    <a:pt x="878" y="226"/>
                  </a:lnTo>
                  <a:lnTo>
                    <a:pt x="900" y="222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86"/>
            <p:cNvSpPr>
              <a:spLocks/>
            </p:cNvSpPr>
            <p:nvPr/>
          </p:nvSpPr>
          <p:spPr bwMode="auto">
            <a:xfrm>
              <a:off x="2835034" y="3367124"/>
              <a:ext cx="1841250" cy="438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9"/>
                </a:cxn>
                <a:cxn ang="0">
                  <a:pos x="46" y="23"/>
                </a:cxn>
                <a:cxn ang="0">
                  <a:pos x="64" y="41"/>
                </a:cxn>
                <a:cxn ang="0">
                  <a:pos x="86" y="64"/>
                </a:cxn>
                <a:cxn ang="0">
                  <a:pos x="104" y="82"/>
                </a:cxn>
                <a:cxn ang="0">
                  <a:pos x="127" y="104"/>
                </a:cxn>
                <a:cxn ang="0">
                  <a:pos x="145" y="122"/>
                </a:cxn>
                <a:cxn ang="0">
                  <a:pos x="168" y="141"/>
                </a:cxn>
                <a:cxn ang="0">
                  <a:pos x="186" y="159"/>
                </a:cxn>
                <a:cxn ang="0">
                  <a:pos x="208" y="172"/>
                </a:cxn>
                <a:cxn ang="0">
                  <a:pos x="226" y="186"/>
                </a:cxn>
                <a:cxn ang="0">
                  <a:pos x="249" y="199"/>
                </a:cxn>
                <a:cxn ang="0">
                  <a:pos x="267" y="213"/>
                </a:cxn>
                <a:cxn ang="0">
                  <a:pos x="290" y="226"/>
                </a:cxn>
                <a:cxn ang="0">
                  <a:pos x="308" y="240"/>
                </a:cxn>
                <a:cxn ang="0">
                  <a:pos x="330" y="254"/>
                </a:cxn>
                <a:cxn ang="0">
                  <a:pos x="349" y="258"/>
                </a:cxn>
                <a:cxn ang="0">
                  <a:pos x="371" y="245"/>
                </a:cxn>
                <a:cxn ang="0">
                  <a:pos x="389" y="231"/>
                </a:cxn>
                <a:cxn ang="0">
                  <a:pos x="412" y="226"/>
                </a:cxn>
                <a:cxn ang="0">
                  <a:pos x="430" y="222"/>
                </a:cxn>
                <a:cxn ang="0">
                  <a:pos x="453" y="217"/>
                </a:cxn>
                <a:cxn ang="0">
                  <a:pos x="471" y="217"/>
                </a:cxn>
                <a:cxn ang="0">
                  <a:pos x="493" y="217"/>
                </a:cxn>
                <a:cxn ang="0">
                  <a:pos x="511" y="222"/>
                </a:cxn>
                <a:cxn ang="0">
                  <a:pos x="534" y="226"/>
                </a:cxn>
                <a:cxn ang="0">
                  <a:pos x="552" y="231"/>
                </a:cxn>
                <a:cxn ang="0">
                  <a:pos x="575" y="240"/>
                </a:cxn>
                <a:cxn ang="0">
                  <a:pos x="593" y="254"/>
                </a:cxn>
                <a:cxn ang="0">
                  <a:pos x="615" y="263"/>
                </a:cxn>
                <a:cxn ang="0">
                  <a:pos x="633" y="258"/>
                </a:cxn>
                <a:cxn ang="0">
                  <a:pos x="656" y="254"/>
                </a:cxn>
                <a:cxn ang="0">
                  <a:pos x="674" y="249"/>
                </a:cxn>
                <a:cxn ang="0">
                  <a:pos x="697" y="249"/>
                </a:cxn>
                <a:cxn ang="0">
                  <a:pos x="715" y="245"/>
                </a:cxn>
                <a:cxn ang="0">
                  <a:pos x="737" y="245"/>
                </a:cxn>
                <a:cxn ang="0">
                  <a:pos x="756" y="240"/>
                </a:cxn>
                <a:cxn ang="0">
                  <a:pos x="778" y="240"/>
                </a:cxn>
                <a:cxn ang="0">
                  <a:pos x="796" y="240"/>
                </a:cxn>
                <a:cxn ang="0">
                  <a:pos x="819" y="240"/>
                </a:cxn>
                <a:cxn ang="0">
                  <a:pos x="837" y="236"/>
                </a:cxn>
                <a:cxn ang="0">
                  <a:pos x="860" y="231"/>
                </a:cxn>
                <a:cxn ang="0">
                  <a:pos x="878" y="226"/>
                </a:cxn>
                <a:cxn ang="0">
                  <a:pos x="900" y="222"/>
                </a:cxn>
              </a:cxnLst>
              <a:rect l="0" t="0" r="r" b="b"/>
              <a:pathLst>
                <a:path w="900" h="263">
                  <a:moveTo>
                    <a:pt x="0" y="0"/>
                  </a:moveTo>
                  <a:lnTo>
                    <a:pt x="23" y="9"/>
                  </a:lnTo>
                  <a:lnTo>
                    <a:pt x="46" y="23"/>
                  </a:lnTo>
                  <a:lnTo>
                    <a:pt x="64" y="41"/>
                  </a:lnTo>
                  <a:lnTo>
                    <a:pt x="86" y="64"/>
                  </a:lnTo>
                  <a:lnTo>
                    <a:pt x="104" y="82"/>
                  </a:lnTo>
                  <a:lnTo>
                    <a:pt x="127" y="104"/>
                  </a:lnTo>
                  <a:lnTo>
                    <a:pt x="145" y="122"/>
                  </a:lnTo>
                  <a:lnTo>
                    <a:pt x="168" y="141"/>
                  </a:lnTo>
                  <a:lnTo>
                    <a:pt x="186" y="159"/>
                  </a:lnTo>
                  <a:lnTo>
                    <a:pt x="208" y="172"/>
                  </a:lnTo>
                  <a:lnTo>
                    <a:pt x="226" y="186"/>
                  </a:lnTo>
                  <a:lnTo>
                    <a:pt x="249" y="199"/>
                  </a:lnTo>
                  <a:lnTo>
                    <a:pt x="267" y="213"/>
                  </a:lnTo>
                  <a:lnTo>
                    <a:pt x="290" y="226"/>
                  </a:lnTo>
                  <a:lnTo>
                    <a:pt x="308" y="240"/>
                  </a:lnTo>
                  <a:lnTo>
                    <a:pt x="330" y="254"/>
                  </a:lnTo>
                  <a:lnTo>
                    <a:pt x="349" y="258"/>
                  </a:lnTo>
                  <a:lnTo>
                    <a:pt x="371" y="245"/>
                  </a:lnTo>
                  <a:lnTo>
                    <a:pt x="389" y="231"/>
                  </a:lnTo>
                  <a:lnTo>
                    <a:pt x="412" y="226"/>
                  </a:lnTo>
                  <a:lnTo>
                    <a:pt x="430" y="222"/>
                  </a:lnTo>
                  <a:lnTo>
                    <a:pt x="453" y="217"/>
                  </a:lnTo>
                  <a:lnTo>
                    <a:pt x="471" y="217"/>
                  </a:lnTo>
                  <a:lnTo>
                    <a:pt x="493" y="217"/>
                  </a:lnTo>
                  <a:lnTo>
                    <a:pt x="511" y="222"/>
                  </a:lnTo>
                  <a:lnTo>
                    <a:pt x="534" y="226"/>
                  </a:lnTo>
                  <a:lnTo>
                    <a:pt x="552" y="231"/>
                  </a:lnTo>
                  <a:lnTo>
                    <a:pt x="575" y="240"/>
                  </a:lnTo>
                  <a:lnTo>
                    <a:pt x="593" y="254"/>
                  </a:lnTo>
                  <a:lnTo>
                    <a:pt x="615" y="263"/>
                  </a:lnTo>
                  <a:lnTo>
                    <a:pt x="633" y="258"/>
                  </a:lnTo>
                  <a:lnTo>
                    <a:pt x="656" y="254"/>
                  </a:lnTo>
                  <a:lnTo>
                    <a:pt x="674" y="249"/>
                  </a:lnTo>
                  <a:lnTo>
                    <a:pt x="697" y="249"/>
                  </a:lnTo>
                  <a:lnTo>
                    <a:pt x="715" y="245"/>
                  </a:lnTo>
                  <a:lnTo>
                    <a:pt x="737" y="245"/>
                  </a:lnTo>
                  <a:lnTo>
                    <a:pt x="756" y="240"/>
                  </a:lnTo>
                  <a:lnTo>
                    <a:pt x="778" y="240"/>
                  </a:lnTo>
                  <a:lnTo>
                    <a:pt x="796" y="240"/>
                  </a:lnTo>
                  <a:lnTo>
                    <a:pt x="819" y="240"/>
                  </a:lnTo>
                  <a:lnTo>
                    <a:pt x="837" y="236"/>
                  </a:lnTo>
                  <a:lnTo>
                    <a:pt x="860" y="231"/>
                  </a:lnTo>
                  <a:lnTo>
                    <a:pt x="878" y="226"/>
                  </a:lnTo>
                  <a:lnTo>
                    <a:pt x="900" y="222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87"/>
            <p:cNvSpPr>
              <a:spLocks/>
            </p:cNvSpPr>
            <p:nvPr/>
          </p:nvSpPr>
          <p:spPr bwMode="auto">
            <a:xfrm>
              <a:off x="2835034" y="2666677"/>
              <a:ext cx="1841250" cy="8138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13"/>
                </a:cxn>
                <a:cxn ang="0">
                  <a:pos x="46" y="194"/>
                </a:cxn>
                <a:cxn ang="0">
                  <a:pos x="64" y="257"/>
                </a:cxn>
                <a:cxn ang="0">
                  <a:pos x="86" y="303"/>
                </a:cxn>
                <a:cxn ang="0">
                  <a:pos x="104" y="334"/>
                </a:cxn>
                <a:cxn ang="0">
                  <a:pos x="127" y="362"/>
                </a:cxn>
                <a:cxn ang="0">
                  <a:pos x="145" y="384"/>
                </a:cxn>
                <a:cxn ang="0">
                  <a:pos x="168" y="402"/>
                </a:cxn>
                <a:cxn ang="0">
                  <a:pos x="186" y="416"/>
                </a:cxn>
                <a:cxn ang="0">
                  <a:pos x="208" y="425"/>
                </a:cxn>
                <a:cxn ang="0">
                  <a:pos x="226" y="434"/>
                </a:cxn>
                <a:cxn ang="0">
                  <a:pos x="249" y="443"/>
                </a:cxn>
                <a:cxn ang="0">
                  <a:pos x="267" y="447"/>
                </a:cxn>
                <a:cxn ang="0">
                  <a:pos x="290" y="447"/>
                </a:cxn>
                <a:cxn ang="0">
                  <a:pos x="308" y="452"/>
                </a:cxn>
                <a:cxn ang="0">
                  <a:pos x="330" y="452"/>
                </a:cxn>
                <a:cxn ang="0">
                  <a:pos x="349" y="452"/>
                </a:cxn>
                <a:cxn ang="0">
                  <a:pos x="371" y="452"/>
                </a:cxn>
                <a:cxn ang="0">
                  <a:pos x="389" y="447"/>
                </a:cxn>
                <a:cxn ang="0">
                  <a:pos x="412" y="447"/>
                </a:cxn>
                <a:cxn ang="0">
                  <a:pos x="430" y="447"/>
                </a:cxn>
                <a:cxn ang="0">
                  <a:pos x="453" y="443"/>
                </a:cxn>
                <a:cxn ang="0">
                  <a:pos x="471" y="443"/>
                </a:cxn>
                <a:cxn ang="0">
                  <a:pos x="493" y="443"/>
                </a:cxn>
                <a:cxn ang="0">
                  <a:pos x="511" y="443"/>
                </a:cxn>
                <a:cxn ang="0">
                  <a:pos x="534" y="443"/>
                </a:cxn>
                <a:cxn ang="0">
                  <a:pos x="552" y="443"/>
                </a:cxn>
                <a:cxn ang="0">
                  <a:pos x="575" y="447"/>
                </a:cxn>
                <a:cxn ang="0">
                  <a:pos x="593" y="447"/>
                </a:cxn>
                <a:cxn ang="0">
                  <a:pos x="615" y="452"/>
                </a:cxn>
                <a:cxn ang="0">
                  <a:pos x="633" y="456"/>
                </a:cxn>
                <a:cxn ang="0">
                  <a:pos x="656" y="461"/>
                </a:cxn>
                <a:cxn ang="0">
                  <a:pos x="674" y="466"/>
                </a:cxn>
                <a:cxn ang="0">
                  <a:pos x="697" y="470"/>
                </a:cxn>
                <a:cxn ang="0">
                  <a:pos x="715" y="475"/>
                </a:cxn>
                <a:cxn ang="0">
                  <a:pos x="737" y="475"/>
                </a:cxn>
                <a:cxn ang="0">
                  <a:pos x="756" y="479"/>
                </a:cxn>
                <a:cxn ang="0">
                  <a:pos x="778" y="484"/>
                </a:cxn>
                <a:cxn ang="0">
                  <a:pos x="796" y="484"/>
                </a:cxn>
                <a:cxn ang="0">
                  <a:pos x="819" y="484"/>
                </a:cxn>
                <a:cxn ang="0">
                  <a:pos x="837" y="488"/>
                </a:cxn>
                <a:cxn ang="0">
                  <a:pos x="860" y="488"/>
                </a:cxn>
                <a:cxn ang="0">
                  <a:pos x="878" y="488"/>
                </a:cxn>
                <a:cxn ang="0">
                  <a:pos x="900" y="488"/>
                </a:cxn>
              </a:cxnLst>
              <a:rect l="0" t="0" r="r" b="b"/>
              <a:pathLst>
                <a:path w="900" h="488">
                  <a:moveTo>
                    <a:pt x="0" y="0"/>
                  </a:moveTo>
                  <a:lnTo>
                    <a:pt x="23" y="113"/>
                  </a:lnTo>
                  <a:lnTo>
                    <a:pt x="46" y="194"/>
                  </a:lnTo>
                  <a:lnTo>
                    <a:pt x="64" y="257"/>
                  </a:lnTo>
                  <a:lnTo>
                    <a:pt x="86" y="303"/>
                  </a:lnTo>
                  <a:lnTo>
                    <a:pt x="104" y="334"/>
                  </a:lnTo>
                  <a:lnTo>
                    <a:pt x="127" y="362"/>
                  </a:lnTo>
                  <a:lnTo>
                    <a:pt x="145" y="384"/>
                  </a:lnTo>
                  <a:lnTo>
                    <a:pt x="168" y="402"/>
                  </a:lnTo>
                  <a:lnTo>
                    <a:pt x="186" y="416"/>
                  </a:lnTo>
                  <a:lnTo>
                    <a:pt x="208" y="425"/>
                  </a:lnTo>
                  <a:lnTo>
                    <a:pt x="226" y="434"/>
                  </a:lnTo>
                  <a:lnTo>
                    <a:pt x="249" y="443"/>
                  </a:lnTo>
                  <a:lnTo>
                    <a:pt x="267" y="447"/>
                  </a:lnTo>
                  <a:lnTo>
                    <a:pt x="290" y="447"/>
                  </a:lnTo>
                  <a:lnTo>
                    <a:pt x="308" y="452"/>
                  </a:lnTo>
                  <a:lnTo>
                    <a:pt x="330" y="452"/>
                  </a:lnTo>
                  <a:lnTo>
                    <a:pt x="349" y="452"/>
                  </a:lnTo>
                  <a:lnTo>
                    <a:pt x="371" y="452"/>
                  </a:lnTo>
                  <a:lnTo>
                    <a:pt x="389" y="447"/>
                  </a:lnTo>
                  <a:lnTo>
                    <a:pt x="412" y="447"/>
                  </a:lnTo>
                  <a:lnTo>
                    <a:pt x="430" y="447"/>
                  </a:lnTo>
                  <a:lnTo>
                    <a:pt x="453" y="443"/>
                  </a:lnTo>
                  <a:lnTo>
                    <a:pt x="471" y="443"/>
                  </a:lnTo>
                  <a:lnTo>
                    <a:pt x="493" y="443"/>
                  </a:lnTo>
                  <a:lnTo>
                    <a:pt x="511" y="443"/>
                  </a:lnTo>
                  <a:lnTo>
                    <a:pt x="534" y="443"/>
                  </a:lnTo>
                  <a:lnTo>
                    <a:pt x="552" y="443"/>
                  </a:lnTo>
                  <a:lnTo>
                    <a:pt x="575" y="447"/>
                  </a:lnTo>
                  <a:lnTo>
                    <a:pt x="593" y="447"/>
                  </a:lnTo>
                  <a:lnTo>
                    <a:pt x="615" y="452"/>
                  </a:lnTo>
                  <a:lnTo>
                    <a:pt x="633" y="456"/>
                  </a:lnTo>
                  <a:lnTo>
                    <a:pt x="656" y="461"/>
                  </a:lnTo>
                  <a:lnTo>
                    <a:pt x="674" y="466"/>
                  </a:lnTo>
                  <a:lnTo>
                    <a:pt x="697" y="470"/>
                  </a:lnTo>
                  <a:lnTo>
                    <a:pt x="715" y="475"/>
                  </a:lnTo>
                  <a:lnTo>
                    <a:pt x="737" y="475"/>
                  </a:lnTo>
                  <a:lnTo>
                    <a:pt x="756" y="479"/>
                  </a:lnTo>
                  <a:lnTo>
                    <a:pt x="778" y="484"/>
                  </a:lnTo>
                  <a:lnTo>
                    <a:pt x="796" y="484"/>
                  </a:lnTo>
                  <a:lnTo>
                    <a:pt x="819" y="484"/>
                  </a:lnTo>
                  <a:lnTo>
                    <a:pt x="837" y="488"/>
                  </a:lnTo>
                  <a:lnTo>
                    <a:pt x="860" y="488"/>
                  </a:lnTo>
                  <a:lnTo>
                    <a:pt x="878" y="488"/>
                  </a:lnTo>
                  <a:lnTo>
                    <a:pt x="900" y="488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88"/>
            <p:cNvSpPr>
              <a:spLocks/>
            </p:cNvSpPr>
            <p:nvPr/>
          </p:nvSpPr>
          <p:spPr bwMode="auto">
            <a:xfrm>
              <a:off x="2835034" y="2319789"/>
              <a:ext cx="1841250" cy="1154070"/>
            </a:xfrm>
            <a:custGeom>
              <a:avLst/>
              <a:gdLst/>
              <a:ahLst/>
              <a:cxnLst>
                <a:cxn ang="0">
                  <a:pos x="0" y="276"/>
                </a:cxn>
                <a:cxn ang="0">
                  <a:pos x="23" y="230"/>
                </a:cxn>
                <a:cxn ang="0">
                  <a:pos x="46" y="172"/>
                </a:cxn>
                <a:cxn ang="0">
                  <a:pos x="64" y="104"/>
                </a:cxn>
                <a:cxn ang="0">
                  <a:pos x="86" y="40"/>
                </a:cxn>
                <a:cxn ang="0">
                  <a:pos x="104" y="0"/>
                </a:cxn>
                <a:cxn ang="0">
                  <a:pos x="127" y="9"/>
                </a:cxn>
                <a:cxn ang="0">
                  <a:pos x="145" y="67"/>
                </a:cxn>
                <a:cxn ang="0">
                  <a:pos x="168" y="158"/>
                </a:cxn>
                <a:cxn ang="0">
                  <a:pos x="186" y="244"/>
                </a:cxn>
                <a:cxn ang="0">
                  <a:pos x="208" y="325"/>
                </a:cxn>
                <a:cxn ang="0">
                  <a:pos x="226" y="389"/>
                </a:cxn>
                <a:cxn ang="0">
                  <a:pos x="249" y="443"/>
                </a:cxn>
                <a:cxn ang="0">
                  <a:pos x="267" y="484"/>
                </a:cxn>
                <a:cxn ang="0">
                  <a:pos x="290" y="515"/>
                </a:cxn>
                <a:cxn ang="0">
                  <a:pos x="308" y="542"/>
                </a:cxn>
                <a:cxn ang="0">
                  <a:pos x="330" y="565"/>
                </a:cxn>
                <a:cxn ang="0">
                  <a:pos x="349" y="579"/>
                </a:cxn>
                <a:cxn ang="0">
                  <a:pos x="371" y="592"/>
                </a:cxn>
                <a:cxn ang="0">
                  <a:pos x="389" y="601"/>
                </a:cxn>
                <a:cxn ang="0">
                  <a:pos x="412" y="606"/>
                </a:cxn>
                <a:cxn ang="0">
                  <a:pos x="430" y="610"/>
                </a:cxn>
                <a:cxn ang="0">
                  <a:pos x="453" y="610"/>
                </a:cxn>
                <a:cxn ang="0">
                  <a:pos x="471" y="610"/>
                </a:cxn>
                <a:cxn ang="0">
                  <a:pos x="493" y="610"/>
                </a:cxn>
                <a:cxn ang="0">
                  <a:pos x="511" y="610"/>
                </a:cxn>
                <a:cxn ang="0">
                  <a:pos x="534" y="606"/>
                </a:cxn>
                <a:cxn ang="0">
                  <a:pos x="552" y="601"/>
                </a:cxn>
                <a:cxn ang="0">
                  <a:pos x="575" y="601"/>
                </a:cxn>
                <a:cxn ang="0">
                  <a:pos x="593" y="597"/>
                </a:cxn>
                <a:cxn ang="0">
                  <a:pos x="615" y="597"/>
                </a:cxn>
                <a:cxn ang="0">
                  <a:pos x="633" y="601"/>
                </a:cxn>
                <a:cxn ang="0">
                  <a:pos x="656" y="606"/>
                </a:cxn>
                <a:cxn ang="0">
                  <a:pos x="674" y="610"/>
                </a:cxn>
                <a:cxn ang="0">
                  <a:pos x="697" y="619"/>
                </a:cxn>
                <a:cxn ang="0">
                  <a:pos x="715" y="628"/>
                </a:cxn>
                <a:cxn ang="0">
                  <a:pos x="737" y="637"/>
                </a:cxn>
                <a:cxn ang="0">
                  <a:pos x="756" y="646"/>
                </a:cxn>
                <a:cxn ang="0">
                  <a:pos x="778" y="655"/>
                </a:cxn>
                <a:cxn ang="0">
                  <a:pos x="796" y="664"/>
                </a:cxn>
                <a:cxn ang="0">
                  <a:pos x="819" y="674"/>
                </a:cxn>
                <a:cxn ang="0">
                  <a:pos x="837" y="678"/>
                </a:cxn>
                <a:cxn ang="0">
                  <a:pos x="860" y="683"/>
                </a:cxn>
                <a:cxn ang="0">
                  <a:pos x="878" y="687"/>
                </a:cxn>
                <a:cxn ang="0">
                  <a:pos x="900" y="692"/>
                </a:cxn>
              </a:cxnLst>
              <a:rect l="0" t="0" r="r" b="b"/>
              <a:pathLst>
                <a:path w="900" h="692">
                  <a:moveTo>
                    <a:pt x="0" y="276"/>
                  </a:moveTo>
                  <a:lnTo>
                    <a:pt x="23" y="230"/>
                  </a:lnTo>
                  <a:lnTo>
                    <a:pt x="46" y="172"/>
                  </a:lnTo>
                  <a:lnTo>
                    <a:pt x="64" y="104"/>
                  </a:lnTo>
                  <a:lnTo>
                    <a:pt x="86" y="40"/>
                  </a:lnTo>
                  <a:lnTo>
                    <a:pt x="104" y="0"/>
                  </a:lnTo>
                  <a:lnTo>
                    <a:pt x="127" y="9"/>
                  </a:lnTo>
                  <a:lnTo>
                    <a:pt x="145" y="67"/>
                  </a:lnTo>
                  <a:lnTo>
                    <a:pt x="168" y="158"/>
                  </a:lnTo>
                  <a:lnTo>
                    <a:pt x="186" y="244"/>
                  </a:lnTo>
                  <a:lnTo>
                    <a:pt x="208" y="325"/>
                  </a:lnTo>
                  <a:lnTo>
                    <a:pt x="226" y="389"/>
                  </a:lnTo>
                  <a:lnTo>
                    <a:pt x="249" y="443"/>
                  </a:lnTo>
                  <a:lnTo>
                    <a:pt x="267" y="484"/>
                  </a:lnTo>
                  <a:lnTo>
                    <a:pt x="290" y="515"/>
                  </a:lnTo>
                  <a:lnTo>
                    <a:pt x="308" y="542"/>
                  </a:lnTo>
                  <a:lnTo>
                    <a:pt x="330" y="565"/>
                  </a:lnTo>
                  <a:lnTo>
                    <a:pt x="349" y="579"/>
                  </a:lnTo>
                  <a:lnTo>
                    <a:pt x="371" y="592"/>
                  </a:lnTo>
                  <a:lnTo>
                    <a:pt x="389" y="601"/>
                  </a:lnTo>
                  <a:lnTo>
                    <a:pt x="412" y="606"/>
                  </a:lnTo>
                  <a:lnTo>
                    <a:pt x="430" y="610"/>
                  </a:lnTo>
                  <a:lnTo>
                    <a:pt x="453" y="610"/>
                  </a:lnTo>
                  <a:lnTo>
                    <a:pt x="471" y="610"/>
                  </a:lnTo>
                  <a:lnTo>
                    <a:pt x="493" y="610"/>
                  </a:lnTo>
                  <a:lnTo>
                    <a:pt x="511" y="610"/>
                  </a:lnTo>
                  <a:lnTo>
                    <a:pt x="534" y="606"/>
                  </a:lnTo>
                  <a:lnTo>
                    <a:pt x="552" y="601"/>
                  </a:lnTo>
                  <a:lnTo>
                    <a:pt x="575" y="601"/>
                  </a:lnTo>
                  <a:lnTo>
                    <a:pt x="593" y="597"/>
                  </a:lnTo>
                  <a:lnTo>
                    <a:pt x="615" y="597"/>
                  </a:lnTo>
                  <a:lnTo>
                    <a:pt x="633" y="601"/>
                  </a:lnTo>
                  <a:lnTo>
                    <a:pt x="656" y="606"/>
                  </a:lnTo>
                  <a:lnTo>
                    <a:pt x="674" y="610"/>
                  </a:lnTo>
                  <a:lnTo>
                    <a:pt x="697" y="619"/>
                  </a:lnTo>
                  <a:lnTo>
                    <a:pt x="715" y="628"/>
                  </a:lnTo>
                  <a:lnTo>
                    <a:pt x="737" y="637"/>
                  </a:lnTo>
                  <a:lnTo>
                    <a:pt x="756" y="646"/>
                  </a:lnTo>
                  <a:lnTo>
                    <a:pt x="778" y="655"/>
                  </a:lnTo>
                  <a:lnTo>
                    <a:pt x="796" y="664"/>
                  </a:lnTo>
                  <a:lnTo>
                    <a:pt x="819" y="674"/>
                  </a:lnTo>
                  <a:lnTo>
                    <a:pt x="837" y="678"/>
                  </a:lnTo>
                  <a:lnTo>
                    <a:pt x="860" y="683"/>
                  </a:lnTo>
                  <a:lnTo>
                    <a:pt x="878" y="687"/>
                  </a:lnTo>
                  <a:lnTo>
                    <a:pt x="900" y="692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89"/>
            <p:cNvSpPr>
              <a:spLocks/>
            </p:cNvSpPr>
            <p:nvPr/>
          </p:nvSpPr>
          <p:spPr bwMode="auto">
            <a:xfrm>
              <a:off x="2835034" y="3638964"/>
              <a:ext cx="1841250" cy="1367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8"/>
                </a:cxn>
                <a:cxn ang="0">
                  <a:pos x="46" y="27"/>
                </a:cxn>
                <a:cxn ang="0">
                  <a:pos x="64" y="32"/>
                </a:cxn>
                <a:cxn ang="0">
                  <a:pos x="86" y="32"/>
                </a:cxn>
                <a:cxn ang="0">
                  <a:pos x="104" y="36"/>
                </a:cxn>
                <a:cxn ang="0">
                  <a:pos x="127" y="41"/>
                </a:cxn>
                <a:cxn ang="0">
                  <a:pos x="145" y="45"/>
                </a:cxn>
                <a:cxn ang="0">
                  <a:pos x="168" y="54"/>
                </a:cxn>
                <a:cxn ang="0">
                  <a:pos x="186" y="59"/>
                </a:cxn>
                <a:cxn ang="0">
                  <a:pos x="208" y="63"/>
                </a:cxn>
                <a:cxn ang="0">
                  <a:pos x="226" y="68"/>
                </a:cxn>
                <a:cxn ang="0">
                  <a:pos x="249" y="68"/>
                </a:cxn>
                <a:cxn ang="0">
                  <a:pos x="267" y="68"/>
                </a:cxn>
                <a:cxn ang="0">
                  <a:pos x="290" y="68"/>
                </a:cxn>
                <a:cxn ang="0">
                  <a:pos x="308" y="73"/>
                </a:cxn>
                <a:cxn ang="0">
                  <a:pos x="330" y="73"/>
                </a:cxn>
                <a:cxn ang="0">
                  <a:pos x="349" y="68"/>
                </a:cxn>
                <a:cxn ang="0">
                  <a:pos x="371" y="68"/>
                </a:cxn>
                <a:cxn ang="0">
                  <a:pos x="389" y="68"/>
                </a:cxn>
                <a:cxn ang="0">
                  <a:pos x="412" y="68"/>
                </a:cxn>
                <a:cxn ang="0">
                  <a:pos x="430" y="63"/>
                </a:cxn>
                <a:cxn ang="0">
                  <a:pos x="453" y="63"/>
                </a:cxn>
                <a:cxn ang="0">
                  <a:pos x="471" y="59"/>
                </a:cxn>
                <a:cxn ang="0">
                  <a:pos x="493" y="59"/>
                </a:cxn>
                <a:cxn ang="0">
                  <a:pos x="511" y="54"/>
                </a:cxn>
                <a:cxn ang="0">
                  <a:pos x="534" y="50"/>
                </a:cxn>
                <a:cxn ang="0">
                  <a:pos x="552" y="45"/>
                </a:cxn>
                <a:cxn ang="0">
                  <a:pos x="575" y="41"/>
                </a:cxn>
                <a:cxn ang="0">
                  <a:pos x="593" y="36"/>
                </a:cxn>
                <a:cxn ang="0">
                  <a:pos x="615" y="32"/>
                </a:cxn>
                <a:cxn ang="0">
                  <a:pos x="633" y="27"/>
                </a:cxn>
                <a:cxn ang="0">
                  <a:pos x="656" y="23"/>
                </a:cxn>
                <a:cxn ang="0">
                  <a:pos x="674" y="23"/>
                </a:cxn>
                <a:cxn ang="0">
                  <a:pos x="697" y="27"/>
                </a:cxn>
                <a:cxn ang="0">
                  <a:pos x="715" y="32"/>
                </a:cxn>
                <a:cxn ang="0">
                  <a:pos x="737" y="36"/>
                </a:cxn>
                <a:cxn ang="0">
                  <a:pos x="756" y="41"/>
                </a:cxn>
                <a:cxn ang="0">
                  <a:pos x="778" y="45"/>
                </a:cxn>
                <a:cxn ang="0">
                  <a:pos x="796" y="50"/>
                </a:cxn>
                <a:cxn ang="0">
                  <a:pos x="819" y="59"/>
                </a:cxn>
                <a:cxn ang="0">
                  <a:pos x="837" y="63"/>
                </a:cxn>
                <a:cxn ang="0">
                  <a:pos x="860" y="68"/>
                </a:cxn>
                <a:cxn ang="0">
                  <a:pos x="878" y="77"/>
                </a:cxn>
                <a:cxn ang="0">
                  <a:pos x="900" y="82"/>
                </a:cxn>
              </a:cxnLst>
              <a:rect l="0" t="0" r="r" b="b"/>
              <a:pathLst>
                <a:path w="900" h="82">
                  <a:moveTo>
                    <a:pt x="0" y="0"/>
                  </a:moveTo>
                  <a:lnTo>
                    <a:pt x="23" y="18"/>
                  </a:lnTo>
                  <a:lnTo>
                    <a:pt x="46" y="27"/>
                  </a:lnTo>
                  <a:lnTo>
                    <a:pt x="64" y="32"/>
                  </a:lnTo>
                  <a:lnTo>
                    <a:pt x="86" y="32"/>
                  </a:lnTo>
                  <a:lnTo>
                    <a:pt x="104" y="36"/>
                  </a:lnTo>
                  <a:lnTo>
                    <a:pt x="127" y="41"/>
                  </a:lnTo>
                  <a:lnTo>
                    <a:pt x="145" y="45"/>
                  </a:lnTo>
                  <a:lnTo>
                    <a:pt x="168" y="54"/>
                  </a:lnTo>
                  <a:lnTo>
                    <a:pt x="186" y="59"/>
                  </a:lnTo>
                  <a:lnTo>
                    <a:pt x="208" y="63"/>
                  </a:lnTo>
                  <a:lnTo>
                    <a:pt x="226" y="68"/>
                  </a:lnTo>
                  <a:lnTo>
                    <a:pt x="249" y="68"/>
                  </a:lnTo>
                  <a:lnTo>
                    <a:pt x="267" y="68"/>
                  </a:lnTo>
                  <a:lnTo>
                    <a:pt x="290" y="68"/>
                  </a:lnTo>
                  <a:lnTo>
                    <a:pt x="308" y="73"/>
                  </a:lnTo>
                  <a:lnTo>
                    <a:pt x="330" y="73"/>
                  </a:lnTo>
                  <a:lnTo>
                    <a:pt x="349" y="68"/>
                  </a:lnTo>
                  <a:lnTo>
                    <a:pt x="371" y="68"/>
                  </a:lnTo>
                  <a:lnTo>
                    <a:pt x="389" y="68"/>
                  </a:lnTo>
                  <a:lnTo>
                    <a:pt x="412" y="68"/>
                  </a:lnTo>
                  <a:lnTo>
                    <a:pt x="430" y="63"/>
                  </a:lnTo>
                  <a:lnTo>
                    <a:pt x="453" y="63"/>
                  </a:lnTo>
                  <a:lnTo>
                    <a:pt x="471" y="59"/>
                  </a:lnTo>
                  <a:lnTo>
                    <a:pt x="493" y="59"/>
                  </a:lnTo>
                  <a:lnTo>
                    <a:pt x="511" y="54"/>
                  </a:lnTo>
                  <a:lnTo>
                    <a:pt x="534" y="50"/>
                  </a:lnTo>
                  <a:lnTo>
                    <a:pt x="552" y="45"/>
                  </a:lnTo>
                  <a:lnTo>
                    <a:pt x="575" y="41"/>
                  </a:lnTo>
                  <a:lnTo>
                    <a:pt x="593" y="36"/>
                  </a:lnTo>
                  <a:lnTo>
                    <a:pt x="615" y="32"/>
                  </a:lnTo>
                  <a:lnTo>
                    <a:pt x="633" y="27"/>
                  </a:lnTo>
                  <a:lnTo>
                    <a:pt x="656" y="23"/>
                  </a:lnTo>
                  <a:lnTo>
                    <a:pt x="674" y="23"/>
                  </a:lnTo>
                  <a:lnTo>
                    <a:pt x="697" y="27"/>
                  </a:lnTo>
                  <a:lnTo>
                    <a:pt x="715" y="32"/>
                  </a:lnTo>
                  <a:lnTo>
                    <a:pt x="737" y="36"/>
                  </a:lnTo>
                  <a:lnTo>
                    <a:pt x="756" y="41"/>
                  </a:lnTo>
                  <a:lnTo>
                    <a:pt x="778" y="45"/>
                  </a:lnTo>
                  <a:lnTo>
                    <a:pt x="796" y="50"/>
                  </a:lnTo>
                  <a:lnTo>
                    <a:pt x="819" y="59"/>
                  </a:lnTo>
                  <a:lnTo>
                    <a:pt x="837" y="63"/>
                  </a:lnTo>
                  <a:lnTo>
                    <a:pt x="860" y="68"/>
                  </a:lnTo>
                  <a:lnTo>
                    <a:pt x="878" y="77"/>
                  </a:lnTo>
                  <a:lnTo>
                    <a:pt x="900" y="82"/>
                  </a:lnTo>
                </a:path>
              </a:pathLst>
            </a:custGeom>
            <a:noFill/>
            <a:ln w="19050">
              <a:solidFill>
                <a:srgbClr val="BFB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90"/>
            <p:cNvSpPr>
              <a:spLocks/>
            </p:cNvSpPr>
            <p:nvPr/>
          </p:nvSpPr>
          <p:spPr bwMode="auto">
            <a:xfrm>
              <a:off x="2835034" y="3638964"/>
              <a:ext cx="1841250" cy="1367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8"/>
                </a:cxn>
                <a:cxn ang="0">
                  <a:pos x="46" y="27"/>
                </a:cxn>
                <a:cxn ang="0">
                  <a:pos x="64" y="32"/>
                </a:cxn>
                <a:cxn ang="0">
                  <a:pos x="86" y="32"/>
                </a:cxn>
                <a:cxn ang="0">
                  <a:pos x="104" y="36"/>
                </a:cxn>
                <a:cxn ang="0">
                  <a:pos x="127" y="41"/>
                </a:cxn>
                <a:cxn ang="0">
                  <a:pos x="145" y="45"/>
                </a:cxn>
                <a:cxn ang="0">
                  <a:pos x="168" y="54"/>
                </a:cxn>
                <a:cxn ang="0">
                  <a:pos x="186" y="59"/>
                </a:cxn>
                <a:cxn ang="0">
                  <a:pos x="208" y="63"/>
                </a:cxn>
                <a:cxn ang="0">
                  <a:pos x="226" y="68"/>
                </a:cxn>
                <a:cxn ang="0">
                  <a:pos x="249" y="68"/>
                </a:cxn>
                <a:cxn ang="0">
                  <a:pos x="267" y="68"/>
                </a:cxn>
                <a:cxn ang="0">
                  <a:pos x="290" y="68"/>
                </a:cxn>
                <a:cxn ang="0">
                  <a:pos x="308" y="73"/>
                </a:cxn>
                <a:cxn ang="0">
                  <a:pos x="330" y="73"/>
                </a:cxn>
                <a:cxn ang="0">
                  <a:pos x="349" y="68"/>
                </a:cxn>
                <a:cxn ang="0">
                  <a:pos x="371" y="68"/>
                </a:cxn>
                <a:cxn ang="0">
                  <a:pos x="389" y="68"/>
                </a:cxn>
                <a:cxn ang="0">
                  <a:pos x="412" y="68"/>
                </a:cxn>
                <a:cxn ang="0">
                  <a:pos x="430" y="63"/>
                </a:cxn>
                <a:cxn ang="0">
                  <a:pos x="453" y="63"/>
                </a:cxn>
                <a:cxn ang="0">
                  <a:pos x="471" y="59"/>
                </a:cxn>
                <a:cxn ang="0">
                  <a:pos x="493" y="59"/>
                </a:cxn>
                <a:cxn ang="0">
                  <a:pos x="511" y="54"/>
                </a:cxn>
                <a:cxn ang="0">
                  <a:pos x="534" y="50"/>
                </a:cxn>
                <a:cxn ang="0">
                  <a:pos x="552" y="45"/>
                </a:cxn>
                <a:cxn ang="0">
                  <a:pos x="575" y="41"/>
                </a:cxn>
                <a:cxn ang="0">
                  <a:pos x="593" y="36"/>
                </a:cxn>
                <a:cxn ang="0">
                  <a:pos x="615" y="32"/>
                </a:cxn>
                <a:cxn ang="0">
                  <a:pos x="633" y="27"/>
                </a:cxn>
                <a:cxn ang="0">
                  <a:pos x="656" y="23"/>
                </a:cxn>
                <a:cxn ang="0">
                  <a:pos x="674" y="23"/>
                </a:cxn>
                <a:cxn ang="0">
                  <a:pos x="697" y="27"/>
                </a:cxn>
                <a:cxn ang="0">
                  <a:pos x="715" y="32"/>
                </a:cxn>
                <a:cxn ang="0">
                  <a:pos x="737" y="36"/>
                </a:cxn>
                <a:cxn ang="0">
                  <a:pos x="756" y="41"/>
                </a:cxn>
                <a:cxn ang="0">
                  <a:pos x="778" y="45"/>
                </a:cxn>
                <a:cxn ang="0">
                  <a:pos x="796" y="50"/>
                </a:cxn>
                <a:cxn ang="0">
                  <a:pos x="819" y="59"/>
                </a:cxn>
                <a:cxn ang="0">
                  <a:pos x="837" y="63"/>
                </a:cxn>
                <a:cxn ang="0">
                  <a:pos x="860" y="68"/>
                </a:cxn>
                <a:cxn ang="0">
                  <a:pos x="878" y="77"/>
                </a:cxn>
                <a:cxn ang="0">
                  <a:pos x="900" y="82"/>
                </a:cxn>
              </a:cxnLst>
              <a:rect l="0" t="0" r="r" b="b"/>
              <a:pathLst>
                <a:path w="900" h="82">
                  <a:moveTo>
                    <a:pt x="0" y="0"/>
                  </a:moveTo>
                  <a:lnTo>
                    <a:pt x="23" y="18"/>
                  </a:lnTo>
                  <a:lnTo>
                    <a:pt x="46" y="27"/>
                  </a:lnTo>
                  <a:lnTo>
                    <a:pt x="64" y="32"/>
                  </a:lnTo>
                  <a:lnTo>
                    <a:pt x="86" y="32"/>
                  </a:lnTo>
                  <a:lnTo>
                    <a:pt x="104" y="36"/>
                  </a:lnTo>
                  <a:lnTo>
                    <a:pt x="127" y="41"/>
                  </a:lnTo>
                  <a:lnTo>
                    <a:pt x="145" y="45"/>
                  </a:lnTo>
                  <a:lnTo>
                    <a:pt x="168" y="54"/>
                  </a:lnTo>
                  <a:lnTo>
                    <a:pt x="186" y="59"/>
                  </a:lnTo>
                  <a:lnTo>
                    <a:pt x="208" y="63"/>
                  </a:lnTo>
                  <a:lnTo>
                    <a:pt x="226" y="68"/>
                  </a:lnTo>
                  <a:lnTo>
                    <a:pt x="249" y="68"/>
                  </a:lnTo>
                  <a:lnTo>
                    <a:pt x="267" y="68"/>
                  </a:lnTo>
                  <a:lnTo>
                    <a:pt x="290" y="68"/>
                  </a:lnTo>
                  <a:lnTo>
                    <a:pt x="308" y="73"/>
                  </a:lnTo>
                  <a:lnTo>
                    <a:pt x="330" y="73"/>
                  </a:lnTo>
                  <a:lnTo>
                    <a:pt x="349" y="68"/>
                  </a:lnTo>
                  <a:lnTo>
                    <a:pt x="371" y="68"/>
                  </a:lnTo>
                  <a:lnTo>
                    <a:pt x="389" y="68"/>
                  </a:lnTo>
                  <a:lnTo>
                    <a:pt x="412" y="68"/>
                  </a:lnTo>
                  <a:lnTo>
                    <a:pt x="430" y="63"/>
                  </a:lnTo>
                  <a:lnTo>
                    <a:pt x="453" y="63"/>
                  </a:lnTo>
                  <a:lnTo>
                    <a:pt x="471" y="59"/>
                  </a:lnTo>
                  <a:lnTo>
                    <a:pt x="493" y="59"/>
                  </a:lnTo>
                  <a:lnTo>
                    <a:pt x="511" y="54"/>
                  </a:lnTo>
                  <a:lnTo>
                    <a:pt x="534" y="50"/>
                  </a:lnTo>
                  <a:lnTo>
                    <a:pt x="552" y="45"/>
                  </a:lnTo>
                  <a:lnTo>
                    <a:pt x="575" y="41"/>
                  </a:lnTo>
                  <a:lnTo>
                    <a:pt x="593" y="36"/>
                  </a:lnTo>
                  <a:lnTo>
                    <a:pt x="615" y="32"/>
                  </a:lnTo>
                  <a:lnTo>
                    <a:pt x="633" y="27"/>
                  </a:lnTo>
                  <a:lnTo>
                    <a:pt x="656" y="23"/>
                  </a:lnTo>
                  <a:lnTo>
                    <a:pt x="674" y="23"/>
                  </a:lnTo>
                  <a:lnTo>
                    <a:pt x="697" y="27"/>
                  </a:lnTo>
                  <a:lnTo>
                    <a:pt x="715" y="32"/>
                  </a:lnTo>
                  <a:lnTo>
                    <a:pt x="737" y="36"/>
                  </a:lnTo>
                  <a:lnTo>
                    <a:pt x="756" y="41"/>
                  </a:lnTo>
                  <a:lnTo>
                    <a:pt x="778" y="45"/>
                  </a:lnTo>
                  <a:lnTo>
                    <a:pt x="796" y="50"/>
                  </a:lnTo>
                  <a:lnTo>
                    <a:pt x="819" y="59"/>
                  </a:lnTo>
                  <a:lnTo>
                    <a:pt x="837" y="63"/>
                  </a:lnTo>
                  <a:lnTo>
                    <a:pt x="860" y="68"/>
                  </a:lnTo>
                  <a:lnTo>
                    <a:pt x="878" y="77"/>
                  </a:lnTo>
                  <a:lnTo>
                    <a:pt x="900" y="82"/>
                  </a:lnTo>
                </a:path>
              </a:pathLst>
            </a:custGeom>
            <a:noFill/>
            <a:ln w="19050">
              <a:solidFill>
                <a:srgbClr val="3F3F3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91"/>
            <p:cNvSpPr>
              <a:spLocks/>
            </p:cNvSpPr>
            <p:nvPr/>
          </p:nvSpPr>
          <p:spPr bwMode="auto">
            <a:xfrm>
              <a:off x="2835034" y="2364817"/>
              <a:ext cx="1841250" cy="10706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58"/>
                </a:cxn>
                <a:cxn ang="0">
                  <a:pos x="46" y="267"/>
                </a:cxn>
                <a:cxn ang="0">
                  <a:pos x="64" y="344"/>
                </a:cxn>
                <a:cxn ang="0">
                  <a:pos x="86" y="402"/>
                </a:cxn>
                <a:cxn ang="0">
                  <a:pos x="104" y="448"/>
                </a:cxn>
                <a:cxn ang="0">
                  <a:pos x="127" y="479"/>
                </a:cxn>
                <a:cxn ang="0">
                  <a:pos x="145" y="506"/>
                </a:cxn>
                <a:cxn ang="0">
                  <a:pos x="168" y="533"/>
                </a:cxn>
                <a:cxn ang="0">
                  <a:pos x="186" y="552"/>
                </a:cxn>
                <a:cxn ang="0">
                  <a:pos x="208" y="565"/>
                </a:cxn>
                <a:cxn ang="0">
                  <a:pos x="226" y="583"/>
                </a:cxn>
                <a:cxn ang="0">
                  <a:pos x="249" y="592"/>
                </a:cxn>
                <a:cxn ang="0">
                  <a:pos x="267" y="601"/>
                </a:cxn>
                <a:cxn ang="0">
                  <a:pos x="290" y="610"/>
                </a:cxn>
                <a:cxn ang="0">
                  <a:pos x="308" y="615"/>
                </a:cxn>
                <a:cxn ang="0">
                  <a:pos x="330" y="619"/>
                </a:cxn>
                <a:cxn ang="0">
                  <a:pos x="349" y="624"/>
                </a:cxn>
                <a:cxn ang="0">
                  <a:pos x="371" y="628"/>
                </a:cxn>
                <a:cxn ang="0">
                  <a:pos x="389" y="633"/>
                </a:cxn>
                <a:cxn ang="0">
                  <a:pos x="412" y="633"/>
                </a:cxn>
                <a:cxn ang="0">
                  <a:pos x="430" y="633"/>
                </a:cxn>
                <a:cxn ang="0">
                  <a:pos x="453" y="633"/>
                </a:cxn>
                <a:cxn ang="0">
                  <a:pos x="471" y="633"/>
                </a:cxn>
                <a:cxn ang="0">
                  <a:pos x="493" y="633"/>
                </a:cxn>
                <a:cxn ang="0">
                  <a:pos x="511" y="633"/>
                </a:cxn>
                <a:cxn ang="0">
                  <a:pos x="534" y="633"/>
                </a:cxn>
                <a:cxn ang="0">
                  <a:pos x="552" y="633"/>
                </a:cxn>
                <a:cxn ang="0">
                  <a:pos x="575" y="633"/>
                </a:cxn>
                <a:cxn ang="0">
                  <a:pos x="593" y="633"/>
                </a:cxn>
                <a:cxn ang="0">
                  <a:pos x="615" y="633"/>
                </a:cxn>
                <a:cxn ang="0">
                  <a:pos x="633" y="633"/>
                </a:cxn>
                <a:cxn ang="0">
                  <a:pos x="656" y="633"/>
                </a:cxn>
                <a:cxn ang="0">
                  <a:pos x="674" y="633"/>
                </a:cxn>
                <a:cxn ang="0">
                  <a:pos x="697" y="633"/>
                </a:cxn>
                <a:cxn ang="0">
                  <a:pos x="715" y="633"/>
                </a:cxn>
                <a:cxn ang="0">
                  <a:pos x="737" y="637"/>
                </a:cxn>
                <a:cxn ang="0">
                  <a:pos x="756" y="637"/>
                </a:cxn>
                <a:cxn ang="0">
                  <a:pos x="778" y="637"/>
                </a:cxn>
                <a:cxn ang="0">
                  <a:pos x="796" y="637"/>
                </a:cxn>
                <a:cxn ang="0">
                  <a:pos x="819" y="642"/>
                </a:cxn>
                <a:cxn ang="0">
                  <a:pos x="837" y="642"/>
                </a:cxn>
                <a:cxn ang="0">
                  <a:pos x="860" y="637"/>
                </a:cxn>
                <a:cxn ang="0">
                  <a:pos x="878" y="637"/>
                </a:cxn>
                <a:cxn ang="0">
                  <a:pos x="900" y="637"/>
                </a:cxn>
              </a:cxnLst>
              <a:rect l="0" t="0" r="r" b="b"/>
              <a:pathLst>
                <a:path w="900" h="642">
                  <a:moveTo>
                    <a:pt x="0" y="0"/>
                  </a:moveTo>
                  <a:lnTo>
                    <a:pt x="23" y="158"/>
                  </a:lnTo>
                  <a:lnTo>
                    <a:pt x="46" y="267"/>
                  </a:lnTo>
                  <a:lnTo>
                    <a:pt x="64" y="344"/>
                  </a:lnTo>
                  <a:lnTo>
                    <a:pt x="86" y="402"/>
                  </a:lnTo>
                  <a:lnTo>
                    <a:pt x="104" y="448"/>
                  </a:lnTo>
                  <a:lnTo>
                    <a:pt x="127" y="479"/>
                  </a:lnTo>
                  <a:lnTo>
                    <a:pt x="145" y="506"/>
                  </a:lnTo>
                  <a:lnTo>
                    <a:pt x="168" y="533"/>
                  </a:lnTo>
                  <a:lnTo>
                    <a:pt x="186" y="552"/>
                  </a:lnTo>
                  <a:lnTo>
                    <a:pt x="208" y="565"/>
                  </a:lnTo>
                  <a:lnTo>
                    <a:pt x="226" y="583"/>
                  </a:lnTo>
                  <a:lnTo>
                    <a:pt x="249" y="592"/>
                  </a:lnTo>
                  <a:lnTo>
                    <a:pt x="267" y="601"/>
                  </a:lnTo>
                  <a:lnTo>
                    <a:pt x="290" y="610"/>
                  </a:lnTo>
                  <a:lnTo>
                    <a:pt x="308" y="615"/>
                  </a:lnTo>
                  <a:lnTo>
                    <a:pt x="330" y="619"/>
                  </a:lnTo>
                  <a:lnTo>
                    <a:pt x="349" y="624"/>
                  </a:lnTo>
                  <a:lnTo>
                    <a:pt x="371" y="628"/>
                  </a:lnTo>
                  <a:lnTo>
                    <a:pt x="389" y="633"/>
                  </a:lnTo>
                  <a:lnTo>
                    <a:pt x="412" y="633"/>
                  </a:lnTo>
                  <a:lnTo>
                    <a:pt x="430" y="633"/>
                  </a:lnTo>
                  <a:lnTo>
                    <a:pt x="453" y="633"/>
                  </a:lnTo>
                  <a:lnTo>
                    <a:pt x="471" y="633"/>
                  </a:lnTo>
                  <a:lnTo>
                    <a:pt x="493" y="633"/>
                  </a:lnTo>
                  <a:lnTo>
                    <a:pt x="511" y="633"/>
                  </a:lnTo>
                  <a:lnTo>
                    <a:pt x="534" y="633"/>
                  </a:lnTo>
                  <a:lnTo>
                    <a:pt x="552" y="633"/>
                  </a:lnTo>
                  <a:lnTo>
                    <a:pt x="575" y="633"/>
                  </a:lnTo>
                  <a:lnTo>
                    <a:pt x="593" y="633"/>
                  </a:lnTo>
                  <a:lnTo>
                    <a:pt x="615" y="633"/>
                  </a:lnTo>
                  <a:lnTo>
                    <a:pt x="633" y="633"/>
                  </a:lnTo>
                  <a:lnTo>
                    <a:pt x="656" y="633"/>
                  </a:lnTo>
                  <a:lnTo>
                    <a:pt x="674" y="633"/>
                  </a:lnTo>
                  <a:lnTo>
                    <a:pt x="697" y="633"/>
                  </a:lnTo>
                  <a:lnTo>
                    <a:pt x="715" y="633"/>
                  </a:lnTo>
                  <a:lnTo>
                    <a:pt x="737" y="637"/>
                  </a:lnTo>
                  <a:lnTo>
                    <a:pt x="756" y="637"/>
                  </a:lnTo>
                  <a:lnTo>
                    <a:pt x="778" y="637"/>
                  </a:lnTo>
                  <a:lnTo>
                    <a:pt x="796" y="637"/>
                  </a:lnTo>
                  <a:lnTo>
                    <a:pt x="819" y="642"/>
                  </a:lnTo>
                  <a:lnTo>
                    <a:pt x="837" y="642"/>
                  </a:lnTo>
                  <a:lnTo>
                    <a:pt x="860" y="637"/>
                  </a:lnTo>
                  <a:lnTo>
                    <a:pt x="878" y="637"/>
                  </a:lnTo>
                  <a:lnTo>
                    <a:pt x="900" y="637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92"/>
            <p:cNvSpPr>
              <a:spLocks/>
            </p:cNvSpPr>
            <p:nvPr/>
          </p:nvSpPr>
          <p:spPr bwMode="auto">
            <a:xfrm>
              <a:off x="2835034" y="1632684"/>
              <a:ext cx="1841250" cy="18328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45"/>
                </a:cxn>
                <a:cxn ang="0">
                  <a:pos x="46" y="294"/>
                </a:cxn>
                <a:cxn ang="0">
                  <a:pos x="64" y="430"/>
                </a:cxn>
                <a:cxn ang="0">
                  <a:pos x="86" y="547"/>
                </a:cxn>
                <a:cxn ang="0">
                  <a:pos x="104" y="647"/>
                </a:cxn>
                <a:cxn ang="0">
                  <a:pos x="127" y="728"/>
                </a:cxn>
                <a:cxn ang="0">
                  <a:pos x="145" y="792"/>
                </a:cxn>
                <a:cxn ang="0">
                  <a:pos x="168" y="850"/>
                </a:cxn>
                <a:cxn ang="0">
                  <a:pos x="186" y="891"/>
                </a:cxn>
                <a:cxn ang="0">
                  <a:pos x="208" y="927"/>
                </a:cxn>
                <a:cxn ang="0">
                  <a:pos x="226" y="959"/>
                </a:cxn>
                <a:cxn ang="0">
                  <a:pos x="249" y="986"/>
                </a:cxn>
                <a:cxn ang="0">
                  <a:pos x="267" y="1004"/>
                </a:cxn>
                <a:cxn ang="0">
                  <a:pos x="290" y="1022"/>
                </a:cxn>
                <a:cxn ang="0">
                  <a:pos x="308" y="1036"/>
                </a:cxn>
                <a:cxn ang="0">
                  <a:pos x="330" y="1045"/>
                </a:cxn>
                <a:cxn ang="0">
                  <a:pos x="349" y="1054"/>
                </a:cxn>
                <a:cxn ang="0">
                  <a:pos x="371" y="1063"/>
                </a:cxn>
                <a:cxn ang="0">
                  <a:pos x="389" y="1067"/>
                </a:cxn>
                <a:cxn ang="0">
                  <a:pos x="412" y="1072"/>
                </a:cxn>
                <a:cxn ang="0">
                  <a:pos x="430" y="1072"/>
                </a:cxn>
                <a:cxn ang="0">
                  <a:pos x="453" y="1076"/>
                </a:cxn>
                <a:cxn ang="0">
                  <a:pos x="471" y="1072"/>
                </a:cxn>
                <a:cxn ang="0">
                  <a:pos x="493" y="1072"/>
                </a:cxn>
                <a:cxn ang="0">
                  <a:pos x="511" y="1072"/>
                </a:cxn>
                <a:cxn ang="0">
                  <a:pos x="534" y="1067"/>
                </a:cxn>
                <a:cxn ang="0">
                  <a:pos x="552" y="1063"/>
                </a:cxn>
                <a:cxn ang="0">
                  <a:pos x="575" y="1058"/>
                </a:cxn>
                <a:cxn ang="0">
                  <a:pos x="593" y="1054"/>
                </a:cxn>
                <a:cxn ang="0">
                  <a:pos x="615" y="1054"/>
                </a:cxn>
                <a:cxn ang="0">
                  <a:pos x="633" y="1049"/>
                </a:cxn>
                <a:cxn ang="0">
                  <a:pos x="656" y="1045"/>
                </a:cxn>
                <a:cxn ang="0">
                  <a:pos x="674" y="1045"/>
                </a:cxn>
                <a:cxn ang="0">
                  <a:pos x="697" y="1049"/>
                </a:cxn>
                <a:cxn ang="0">
                  <a:pos x="715" y="1049"/>
                </a:cxn>
                <a:cxn ang="0">
                  <a:pos x="737" y="1054"/>
                </a:cxn>
                <a:cxn ang="0">
                  <a:pos x="756" y="1058"/>
                </a:cxn>
                <a:cxn ang="0">
                  <a:pos x="778" y="1067"/>
                </a:cxn>
                <a:cxn ang="0">
                  <a:pos x="796" y="1072"/>
                </a:cxn>
                <a:cxn ang="0">
                  <a:pos x="819" y="1076"/>
                </a:cxn>
                <a:cxn ang="0">
                  <a:pos x="837" y="1086"/>
                </a:cxn>
                <a:cxn ang="0">
                  <a:pos x="860" y="1090"/>
                </a:cxn>
                <a:cxn ang="0">
                  <a:pos x="878" y="1095"/>
                </a:cxn>
                <a:cxn ang="0">
                  <a:pos x="900" y="1099"/>
                </a:cxn>
              </a:cxnLst>
              <a:rect l="0" t="0" r="r" b="b"/>
              <a:pathLst>
                <a:path w="900" h="1099">
                  <a:moveTo>
                    <a:pt x="0" y="0"/>
                  </a:moveTo>
                  <a:lnTo>
                    <a:pt x="23" y="145"/>
                  </a:lnTo>
                  <a:lnTo>
                    <a:pt x="46" y="294"/>
                  </a:lnTo>
                  <a:lnTo>
                    <a:pt x="64" y="430"/>
                  </a:lnTo>
                  <a:lnTo>
                    <a:pt x="86" y="547"/>
                  </a:lnTo>
                  <a:lnTo>
                    <a:pt x="104" y="647"/>
                  </a:lnTo>
                  <a:lnTo>
                    <a:pt x="127" y="728"/>
                  </a:lnTo>
                  <a:lnTo>
                    <a:pt x="145" y="792"/>
                  </a:lnTo>
                  <a:lnTo>
                    <a:pt x="168" y="850"/>
                  </a:lnTo>
                  <a:lnTo>
                    <a:pt x="186" y="891"/>
                  </a:lnTo>
                  <a:lnTo>
                    <a:pt x="208" y="927"/>
                  </a:lnTo>
                  <a:lnTo>
                    <a:pt x="226" y="959"/>
                  </a:lnTo>
                  <a:lnTo>
                    <a:pt x="249" y="986"/>
                  </a:lnTo>
                  <a:lnTo>
                    <a:pt x="267" y="1004"/>
                  </a:lnTo>
                  <a:lnTo>
                    <a:pt x="290" y="1022"/>
                  </a:lnTo>
                  <a:lnTo>
                    <a:pt x="308" y="1036"/>
                  </a:lnTo>
                  <a:lnTo>
                    <a:pt x="330" y="1045"/>
                  </a:lnTo>
                  <a:lnTo>
                    <a:pt x="349" y="1054"/>
                  </a:lnTo>
                  <a:lnTo>
                    <a:pt x="371" y="1063"/>
                  </a:lnTo>
                  <a:lnTo>
                    <a:pt x="389" y="1067"/>
                  </a:lnTo>
                  <a:lnTo>
                    <a:pt x="412" y="1072"/>
                  </a:lnTo>
                  <a:lnTo>
                    <a:pt x="430" y="1072"/>
                  </a:lnTo>
                  <a:lnTo>
                    <a:pt x="453" y="1076"/>
                  </a:lnTo>
                  <a:lnTo>
                    <a:pt x="471" y="1072"/>
                  </a:lnTo>
                  <a:lnTo>
                    <a:pt x="493" y="1072"/>
                  </a:lnTo>
                  <a:lnTo>
                    <a:pt x="511" y="1072"/>
                  </a:lnTo>
                  <a:lnTo>
                    <a:pt x="534" y="1067"/>
                  </a:lnTo>
                  <a:lnTo>
                    <a:pt x="552" y="1063"/>
                  </a:lnTo>
                  <a:lnTo>
                    <a:pt x="575" y="1058"/>
                  </a:lnTo>
                  <a:lnTo>
                    <a:pt x="593" y="1054"/>
                  </a:lnTo>
                  <a:lnTo>
                    <a:pt x="615" y="1054"/>
                  </a:lnTo>
                  <a:lnTo>
                    <a:pt x="633" y="1049"/>
                  </a:lnTo>
                  <a:lnTo>
                    <a:pt x="656" y="1045"/>
                  </a:lnTo>
                  <a:lnTo>
                    <a:pt x="674" y="1045"/>
                  </a:lnTo>
                  <a:lnTo>
                    <a:pt x="697" y="1049"/>
                  </a:lnTo>
                  <a:lnTo>
                    <a:pt x="715" y="1049"/>
                  </a:lnTo>
                  <a:lnTo>
                    <a:pt x="737" y="1054"/>
                  </a:lnTo>
                  <a:lnTo>
                    <a:pt x="756" y="1058"/>
                  </a:lnTo>
                  <a:lnTo>
                    <a:pt x="778" y="1067"/>
                  </a:lnTo>
                  <a:lnTo>
                    <a:pt x="796" y="1072"/>
                  </a:lnTo>
                  <a:lnTo>
                    <a:pt x="819" y="1076"/>
                  </a:lnTo>
                  <a:lnTo>
                    <a:pt x="837" y="1086"/>
                  </a:lnTo>
                  <a:lnTo>
                    <a:pt x="860" y="1090"/>
                  </a:lnTo>
                  <a:lnTo>
                    <a:pt x="878" y="1095"/>
                  </a:lnTo>
                  <a:lnTo>
                    <a:pt x="900" y="1099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93"/>
            <p:cNvSpPr>
              <a:spLocks/>
            </p:cNvSpPr>
            <p:nvPr/>
          </p:nvSpPr>
          <p:spPr bwMode="auto">
            <a:xfrm>
              <a:off x="2835034" y="3126970"/>
              <a:ext cx="1841250" cy="6554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81"/>
                </a:cxn>
                <a:cxn ang="0">
                  <a:pos x="46" y="153"/>
                </a:cxn>
                <a:cxn ang="0">
                  <a:pos x="64" y="212"/>
                </a:cxn>
                <a:cxn ang="0">
                  <a:pos x="86" y="266"/>
                </a:cxn>
                <a:cxn ang="0">
                  <a:pos x="104" y="312"/>
                </a:cxn>
                <a:cxn ang="0">
                  <a:pos x="127" y="352"/>
                </a:cxn>
                <a:cxn ang="0">
                  <a:pos x="145" y="384"/>
                </a:cxn>
                <a:cxn ang="0">
                  <a:pos x="168" y="389"/>
                </a:cxn>
                <a:cxn ang="0">
                  <a:pos x="186" y="393"/>
                </a:cxn>
                <a:cxn ang="0">
                  <a:pos x="208" y="393"/>
                </a:cxn>
                <a:cxn ang="0">
                  <a:pos x="226" y="393"/>
                </a:cxn>
                <a:cxn ang="0">
                  <a:pos x="249" y="393"/>
                </a:cxn>
                <a:cxn ang="0">
                  <a:pos x="267" y="393"/>
                </a:cxn>
                <a:cxn ang="0">
                  <a:pos x="290" y="393"/>
                </a:cxn>
                <a:cxn ang="0">
                  <a:pos x="308" y="393"/>
                </a:cxn>
                <a:cxn ang="0">
                  <a:pos x="330" y="393"/>
                </a:cxn>
                <a:cxn ang="0">
                  <a:pos x="349" y="393"/>
                </a:cxn>
                <a:cxn ang="0">
                  <a:pos x="371" y="393"/>
                </a:cxn>
                <a:cxn ang="0">
                  <a:pos x="389" y="389"/>
                </a:cxn>
                <a:cxn ang="0">
                  <a:pos x="412" y="389"/>
                </a:cxn>
                <a:cxn ang="0">
                  <a:pos x="430" y="384"/>
                </a:cxn>
                <a:cxn ang="0">
                  <a:pos x="453" y="384"/>
                </a:cxn>
                <a:cxn ang="0">
                  <a:pos x="471" y="375"/>
                </a:cxn>
                <a:cxn ang="0">
                  <a:pos x="493" y="370"/>
                </a:cxn>
                <a:cxn ang="0">
                  <a:pos x="511" y="361"/>
                </a:cxn>
                <a:cxn ang="0">
                  <a:pos x="534" y="357"/>
                </a:cxn>
                <a:cxn ang="0">
                  <a:pos x="552" y="348"/>
                </a:cxn>
                <a:cxn ang="0">
                  <a:pos x="575" y="339"/>
                </a:cxn>
                <a:cxn ang="0">
                  <a:pos x="593" y="334"/>
                </a:cxn>
                <a:cxn ang="0">
                  <a:pos x="615" y="325"/>
                </a:cxn>
                <a:cxn ang="0">
                  <a:pos x="633" y="321"/>
                </a:cxn>
                <a:cxn ang="0">
                  <a:pos x="656" y="316"/>
                </a:cxn>
                <a:cxn ang="0">
                  <a:pos x="674" y="316"/>
                </a:cxn>
                <a:cxn ang="0">
                  <a:pos x="697" y="316"/>
                </a:cxn>
                <a:cxn ang="0">
                  <a:pos x="715" y="316"/>
                </a:cxn>
                <a:cxn ang="0">
                  <a:pos x="737" y="316"/>
                </a:cxn>
                <a:cxn ang="0">
                  <a:pos x="756" y="321"/>
                </a:cxn>
                <a:cxn ang="0">
                  <a:pos x="778" y="321"/>
                </a:cxn>
                <a:cxn ang="0">
                  <a:pos x="796" y="325"/>
                </a:cxn>
                <a:cxn ang="0">
                  <a:pos x="819" y="330"/>
                </a:cxn>
                <a:cxn ang="0">
                  <a:pos x="837" y="334"/>
                </a:cxn>
                <a:cxn ang="0">
                  <a:pos x="860" y="339"/>
                </a:cxn>
                <a:cxn ang="0">
                  <a:pos x="878" y="343"/>
                </a:cxn>
                <a:cxn ang="0">
                  <a:pos x="900" y="348"/>
                </a:cxn>
              </a:cxnLst>
              <a:rect l="0" t="0" r="r" b="b"/>
              <a:pathLst>
                <a:path w="900" h="393">
                  <a:moveTo>
                    <a:pt x="0" y="0"/>
                  </a:moveTo>
                  <a:lnTo>
                    <a:pt x="23" y="81"/>
                  </a:lnTo>
                  <a:lnTo>
                    <a:pt x="46" y="153"/>
                  </a:lnTo>
                  <a:lnTo>
                    <a:pt x="64" y="212"/>
                  </a:lnTo>
                  <a:lnTo>
                    <a:pt x="86" y="266"/>
                  </a:lnTo>
                  <a:lnTo>
                    <a:pt x="104" y="312"/>
                  </a:lnTo>
                  <a:lnTo>
                    <a:pt x="127" y="352"/>
                  </a:lnTo>
                  <a:lnTo>
                    <a:pt x="145" y="384"/>
                  </a:lnTo>
                  <a:lnTo>
                    <a:pt x="168" y="389"/>
                  </a:lnTo>
                  <a:lnTo>
                    <a:pt x="186" y="393"/>
                  </a:lnTo>
                  <a:lnTo>
                    <a:pt x="208" y="393"/>
                  </a:lnTo>
                  <a:lnTo>
                    <a:pt x="226" y="393"/>
                  </a:lnTo>
                  <a:lnTo>
                    <a:pt x="249" y="393"/>
                  </a:lnTo>
                  <a:lnTo>
                    <a:pt x="267" y="393"/>
                  </a:lnTo>
                  <a:lnTo>
                    <a:pt x="290" y="393"/>
                  </a:lnTo>
                  <a:lnTo>
                    <a:pt x="308" y="393"/>
                  </a:lnTo>
                  <a:lnTo>
                    <a:pt x="330" y="393"/>
                  </a:lnTo>
                  <a:lnTo>
                    <a:pt x="349" y="393"/>
                  </a:lnTo>
                  <a:lnTo>
                    <a:pt x="371" y="393"/>
                  </a:lnTo>
                  <a:lnTo>
                    <a:pt x="389" y="389"/>
                  </a:lnTo>
                  <a:lnTo>
                    <a:pt x="412" y="389"/>
                  </a:lnTo>
                  <a:lnTo>
                    <a:pt x="430" y="384"/>
                  </a:lnTo>
                  <a:lnTo>
                    <a:pt x="453" y="384"/>
                  </a:lnTo>
                  <a:lnTo>
                    <a:pt x="471" y="375"/>
                  </a:lnTo>
                  <a:lnTo>
                    <a:pt x="493" y="370"/>
                  </a:lnTo>
                  <a:lnTo>
                    <a:pt x="511" y="361"/>
                  </a:lnTo>
                  <a:lnTo>
                    <a:pt x="534" y="357"/>
                  </a:lnTo>
                  <a:lnTo>
                    <a:pt x="552" y="348"/>
                  </a:lnTo>
                  <a:lnTo>
                    <a:pt x="575" y="339"/>
                  </a:lnTo>
                  <a:lnTo>
                    <a:pt x="593" y="334"/>
                  </a:lnTo>
                  <a:lnTo>
                    <a:pt x="615" y="325"/>
                  </a:lnTo>
                  <a:lnTo>
                    <a:pt x="633" y="321"/>
                  </a:lnTo>
                  <a:lnTo>
                    <a:pt x="656" y="316"/>
                  </a:lnTo>
                  <a:lnTo>
                    <a:pt x="674" y="316"/>
                  </a:lnTo>
                  <a:lnTo>
                    <a:pt x="697" y="316"/>
                  </a:lnTo>
                  <a:lnTo>
                    <a:pt x="715" y="316"/>
                  </a:lnTo>
                  <a:lnTo>
                    <a:pt x="737" y="316"/>
                  </a:lnTo>
                  <a:lnTo>
                    <a:pt x="756" y="321"/>
                  </a:lnTo>
                  <a:lnTo>
                    <a:pt x="778" y="321"/>
                  </a:lnTo>
                  <a:lnTo>
                    <a:pt x="796" y="325"/>
                  </a:lnTo>
                  <a:lnTo>
                    <a:pt x="819" y="330"/>
                  </a:lnTo>
                  <a:lnTo>
                    <a:pt x="837" y="334"/>
                  </a:lnTo>
                  <a:lnTo>
                    <a:pt x="860" y="339"/>
                  </a:lnTo>
                  <a:lnTo>
                    <a:pt x="878" y="343"/>
                  </a:lnTo>
                  <a:lnTo>
                    <a:pt x="900" y="348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94"/>
            <p:cNvSpPr>
              <a:spLocks/>
            </p:cNvSpPr>
            <p:nvPr/>
          </p:nvSpPr>
          <p:spPr bwMode="auto">
            <a:xfrm>
              <a:off x="2835034" y="3126970"/>
              <a:ext cx="1841250" cy="6554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81"/>
                </a:cxn>
                <a:cxn ang="0">
                  <a:pos x="46" y="153"/>
                </a:cxn>
                <a:cxn ang="0">
                  <a:pos x="64" y="212"/>
                </a:cxn>
                <a:cxn ang="0">
                  <a:pos x="86" y="266"/>
                </a:cxn>
                <a:cxn ang="0">
                  <a:pos x="104" y="312"/>
                </a:cxn>
                <a:cxn ang="0">
                  <a:pos x="127" y="352"/>
                </a:cxn>
                <a:cxn ang="0">
                  <a:pos x="145" y="384"/>
                </a:cxn>
                <a:cxn ang="0">
                  <a:pos x="168" y="389"/>
                </a:cxn>
                <a:cxn ang="0">
                  <a:pos x="186" y="393"/>
                </a:cxn>
                <a:cxn ang="0">
                  <a:pos x="208" y="393"/>
                </a:cxn>
                <a:cxn ang="0">
                  <a:pos x="226" y="393"/>
                </a:cxn>
                <a:cxn ang="0">
                  <a:pos x="249" y="393"/>
                </a:cxn>
                <a:cxn ang="0">
                  <a:pos x="267" y="393"/>
                </a:cxn>
                <a:cxn ang="0">
                  <a:pos x="290" y="393"/>
                </a:cxn>
                <a:cxn ang="0">
                  <a:pos x="308" y="393"/>
                </a:cxn>
                <a:cxn ang="0">
                  <a:pos x="330" y="393"/>
                </a:cxn>
                <a:cxn ang="0">
                  <a:pos x="349" y="393"/>
                </a:cxn>
                <a:cxn ang="0">
                  <a:pos x="371" y="393"/>
                </a:cxn>
                <a:cxn ang="0">
                  <a:pos x="389" y="389"/>
                </a:cxn>
                <a:cxn ang="0">
                  <a:pos x="412" y="389"/>
                </a:cxn>
                <a:cxn ang="0">
                  <a:pos x="430" y="384"/>
                </a:cxn>
                <a:cxn ang="0">
                  <a:pos x="453" y="384"/>
                </a:cxn>
                <a:cxn ang="0">
                  <a:pos x="471" y="375"/>
                </a:cxn>
                <a:cxn ang="0">
                  <a:pos x="493" y="370"/>
                </a:cxn>
                <a:cxn ang="0">
                  <a:pos x="511" y="361"/>
                </a:cxn>
                <a:cxn ang="0">
                  <a:pos x="534" y="357"/>
                </a:cxn>
                <a:cxn ang="0">
                  <a:pos x="552" y="348"/>
                </a:cxn>
                <a:cxn ang="0">
                  <a:pos x="575" y="339"/>
                </a:cxn>
                <a:cxn ang="0">
                  <a:pos x="593" y="334"/>
                </a:cxn>
                <a:cxn ang="0">
                  <a:pos x="615" y="325"/>
                </a:cxn>
                <a:cxn ang="0">
                  <a:pos x="633" y="321"/>
                </a:cxn>
                <a:cxn ang="0">
                  <a:pos x="656" y="316"/>
                </a:cxn>
                <a:cxn ang="0">
                  <a:pos x="674" y="316"/>
                </a:cxn>
                <a:cxn ang="0">
                  <a:pos x="697" y="316"/>
                </a:cxn>
                <a:cxn ang="0">
                  <a:pos x="715" y="316"/>
                </a:cxn>
                <a:cxn ang="0">
                  <a:pos x="737" y="316"/>
                </a:cxn>
                <a:cxn ang="0">
                  <a:pos x="756" y="321"/>
                </a:cxn>
                <a:cxn ang="0">
                  <a:pos x="778" y="321"/>
                </a:cxn>
                <a:cxn ang="0">
                  <a:pos x="796" y="325"/>
                </a:cxn>
                <a:cxn ang="0">
                  <a:pos x="819" y="330"/>
                </a:cxn>
                <a:cxn ang="0">
                  <a:pos x="837" y="334"/>
                </a:cxn>
                <a:cxn ang="0">
                  <a:pos x="860" y="339"/>
                </a:cxn>
                <a:cxn ang="0">
                  <a:pos x="878" y="343"/>
                </a:cxn>
                <a:cxn ang="0">
                  <a:pos x="900" y="348"/>
                </a:cxn>
              </a:cxnLst>
              <a:rect l="0" t="0" r="r" b="b"/>
              <a:pathLst>
                <a:path w="900" h="393">
                  <a:moveTo>
                    <a:pt x="0" y="0"/>
                  </a:moveTo>
                  <a:lnTo>
                    <a:pt x="23" y="81"/>
                  </a:lnTo>
                  <a:lnTo>
                    <a:pt x="46" y="153"/>
                  </a:lnTo>
                  <a:lnTo>
                    <a:pt x="64" y="212"/>
                  </a:lnTo>
                  <a:lnTo>
                    <a:pt x="86" y="266"/>
                  </a:lnTo>
                  <a:lnTo>
                    <a:pt x="104" y="312"/>
                  </a:lnTo>
                  <a:lnTo>
                    <a:pt x="127" y="352"/>
                  </a:lnTo>
                  <a:lnTo>
                    <a:pt x="145" y="384"/>
                  </a:lnTo>
                  <a:lnTo>
                    <a:pt x="168" y="389"/>
                  </a:lnTo>
                  <a:lnTo>
                    <a:pt x="186" y="393"/>
                  </a:lnTo>
                  <a:lnTo>
                    <a:pt x="208" y="393"/>
                  </a:lnTo>
                  <a:lnTo>
                    <a:pt x="226" y="393"/>
                  </a:lnTo>
                  <a:lnTo>
                    <a:pt x="249" y="393"/>
                  </a:lnTo>
                  <a:lnTo>
                    <a:pt x="267" y="393"/>
                  </a:lnTo>
                  <a:lnTo>
                    <a:pt x="290" y="393"/>
                  </a:lnTo>
                  <a:lnTo>
                    <a:pt x="308" y="393"/>
                  </a:lnTo>
                  <a:lnTo>
                    <a:pt x="330" y="393"/>
                  </a:lnTo>
                  <a:lnTo>
                    <a:pt x="349" y="393"/>
                  </a:lnTo>
                  <a:lnTo>
                    <a:pt x="371" y="393"/>
                  </a:lnTo>
                  <a:lnTo>
                    <a:pt x="389" y="389"/>
                  </a:lnTo>
                  <a:lnTo>
                    <a:pt x="412" y="389"/>
                  </a:lnTo>
                  <a:lnTo>
                    <a:pt x="430" y="384"/>
                  </a:lnTo>
                  <a:lnTo>
                    <a:pt x="453" y="384"/>
                  </a:lnTo>
                  <a:lnTo>
                    <a:pt x="471" y="375"/>
                  </a:lnTo>
                  <a:lnTo>
                    <a:pt x="493" y="370"/>
                  </a:lnTo>
                  <a:lnTo>
                    <a:pt x="511" y="361"/>
                  </a:lnTo>
                  <a:lnTo>
                    <a:pt x="534" y="357"/>
                  </a:lnTo>
                  <a:lnTo>
                    <a:pt x="552" y="348"/>
                  </a:lnTo>
                  <a:lnTo>
                    <a:pt x="575" y="339"/>
                  </a:lnTo>
                  <a:lnTo>
                    <a:pt x="593" y="334"/>
                  </a:lnTo>
                  <a:lnTo>
                    <a:pt x="615" y="325"/>
                  </a:lnTo>
                  <a:lnTo>
                    <a:pt x="633" y="321"/>
                  </a:lnTo>
                  <a:lnTo>
                    <a:pt x="656" y="316"/>
                  </a:lnTo>
                  <a:lnTo>
                    <a:pt x="674" y="316"/>
                  </a:lnTo>
                  <a:lnTo>
                    <a:pt x="697" y="316"/>
                  </a:lnTo>
                  <a:lnTo>
                    <a:pt x="715" y="316"/>
                  </a:lnTo>
                  <a:lnTo>
                    <a:pt x="737" y="316"/>
                  </a:lnTo>
                  <a:lnTo>
                    <a:pt x="756" y="321"/>
                  </a:lnTo>
                  <a:lnTo>
                    <a:pt x="778" y="321"/>
                  </a:lnTo>
                  <a:lnTo>
                    <a:pt x="796" y="325"/>
                  </a:lnTo>
                  <a:lnTo>
                    <a:pt x="819" y="330"/>
                  </a:lnTo>
                  <a:lnTo>
                    <a:pt x="837" y="334"/>
                  </a:lnTo>
                  <a:lnTo>
                    <a:pt x="860" y="339"/>
                  </a:lnTo>
                  <a:lnTo>
                    <a:pt x="878" y="343"/>
                  </a:lnTo>
                  <a:lnTo>
                    <a:pt x="900" y="348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95"/>
            <p:cNvSpPr>
              <a:spLocks/>
            </p:cNvSpPr>
            <p:nvPr/>
          </p:nvSpPr>
          <p:spPr bwMode="auto">
            <a:xfrm>
              <a:off x="2835034" y="2228064"/>
              <a:ext cx="1841250" cy="11624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54"/>
                </a:cxn>
                <a:cxn ang="0">
                  <a:pos x="46" y="263"/>
                </a:cxn>
                <a:cxn ang="0">
                  <a:pos x="64" y="344"/>
                </a:cxn>
                <a:cxn ang="0">
                  <a:pos x="86" y="407"/>
                </a:cxn>
                <a:cxn ang="0">
                  <a:pos x="104" y="453"/>
                </a:cxn>
                <a:cxn ang="0">
                  <a:pos x="127" y="489"/>
                </a:cxn>
                <a:cxn ang="0">
                  <a:pos x="145" y="520"/>
                </a:cxn>
                <a:cxn ang="0">
                  <a:pos x="168" y="543"/>
                </a:cxn>
                <a:cxn ang="0">
                  <a:pos x="186" y="566"/>
                </a:cxn>
                <a:cxn ang="0">
                  <a:pos x="208" y="579"/>
                </a:cxn>
                <a:cxn ang="0">
                  <a:pos x="226" y="593"/>
                </a:cxn>
                <a:cxn ang="0">
                  <a:pos x="249" y="606"/>
                </a:cxn>
                <a:cxn ang="0">
                  <a:pos x="267" y="615"/>
                </a:cxn>
                <a:cxn ang="0">
                  <a:pos x="290" y="625"/>
                </a:cxn>
                <a:cxn ang="0">
                  <a:pos x="308" y="634"/>
                </a:cxn>
                <a:cxn ang="0">
                  <a:pos x="330" y="638"/>
                </a:cxn>
                <a:cxn ang="0">
                  <a:pos x="349" y="647"/>
                </a:cxn>
                <a:cxn ang="0">
                  <a:pos x="371" y="652"/>
                </a:cxn>
                <a:cxn ang="0">
                  <a:pos x="389" y="661"/>
                </a:cxn>
                <a:cxn ang="0">
                  <a:pos x="412" y="665"/>
                </a:cxn>
                <a:cxn ang="0">
                  <a:pos x="430" y="670"/>
                </a:cxn>
                <a:cxn ang="0">
                  <a:pos x="453" y="674"/>
                </a:cxn>
                <a:cxn ang="0">
                  <a:pos x="471" y="679"/>
                </a:cxn>
                <a:cxn ang="0">
                  <a:pos x="493" y="683"/>
                </a:cxn>
                <a:cxn ang="0">
                  <a:pos x="511" y="688"/>
                </a:cxn>
                <a:cxn ang="0">
                  <a:pos x="534" y="692"/>
                </a:cxn>
                <a:cxn ang="0">
                  <a:pos x="552" y="692"/>
                </a:cxn>
                <a:cxn ang="0">
                  <a:pos x="575" y="692"/>
                </a:cxn>
                <a:cxn ang="0">
                  <a:pos x="593" y="697"/>
                </a:cxn>
                <a:cxn ang="0">
                  <a:pos x="615" y="697"/>
                </a:cxn>
                <a:cxn ang="0">
                  <a:pos x="633" y="697"/>
                </a:cxn>
                <a:cxn ang="0">
                  <a:pos x="656" y="692"/>
                </a:cxn>
                <a:cxn ang="0">
                  <a:pos x="674" y="692"/>
                </a:cxn>
                <a:cxn ang="0">
                  <a:pos x="697" y="688"/>
                </a:cxn>
                <a:cxn ang="0">
                  <a:pos x="715" y="683"/>
                </a:cxn>
                <a:cxn ang="0">
                  <a:pos x="737" y="679"/>
                </a:cxn>
                <a:cxn ang="0">
                  <a:pos x="756" y="670"/>
                </a:cxn>
                <a:cxn ang="0">
                  <a:pos x="778" y="661"/>
                </a:cxn>
                <a:cxn ang="0">
                  <a:pos x="796" y="652"/>
                </a:cxn>
                <a:cxn ang="0">
                  <a:pos x="819" y="643"/>
                </a:cxn>
                <a:cxn ang="0">
                  <a:pos x="837" y="625"/>
                </a:cxn>
                <a:cxn ang="0">
                  <a:pos x="860" y="606"/>
                </a:cxn>
                <a:cxn ang="0">
                  <a:pos x="878" y="588"/>
                </a:cxn>
                <a:cxn ang="0">
                  <a:pos x="900" y="561"/>
                </a:cxn>
              </a:cxnLst>
              <a:rect l="0" t="0" r="r" b="b"/>
              <a:pathLst>
                <a:path w="900" h="697">
                  <a:moveTo>
                    <a:pt x="0" y="0"/>
                  </a:moveTo>
                  <a:lnTo>
                    <a:pt x="23" y="154"/>
                  </a:lnTo>
                  <a:lnTo>
                    <a:pt x="46" y="263"/>
                  </a:lnTo>
                  <a:lnTo>
                    <a:pt x="64" y="344"/>
                  </a:lnTo>
                  <a:lnTo>
                    <a:pt x="86" y="407"/>
                  </a:lnTo>
                  <a:lnTo>
                    <a:pt x="104" y="453"/>
                  </a:lnTo>
                  <a:lnTo>
                    <a:pt x="127" y="489"/>
                  </a:lnTo>
                  <a:lnTo>
                    <a:pt x="145" y="520"/>
                  </a:lnTo>
                  <a:lnTo>
                    <a:pt x="168" y="543"/>
                  </a:lnTo>
                  <a:lnTo>
                    <a:pt x="186" y="566"/>
                  </a:lnTo>
                  <a:lnTo>
                    <a:pt x="208" y="579"/>
                  </a:lnTo>
                  <a:lnTo>
                    <a:pt x="226" y="593"/>
                  </a:lnTo>
                  <a:lnTo>
                    <a:pt x="249" y="606"/>
                  </a:lnTo>
                  <a:lnTo>
                    <a:pt x="267" y="615"/>
                  </a:lnTo>
                  <a:lnTo>
                    <a:pt x="290" y="625"/>
                  </a:lnTo>
                  <a:lnTo>
                    <a:pt x="308" y="634"/>
                  </a:lnTo>
                  <a:lnTo>
                    <a:pt x="330" y="638"/>
                  </a:lnTo>
                  <a:lnTo>
                    <a:pt x="349" y="647"/>
                  </a:lnTo>
                  <a:lnTo>
                    <a:pt x="371" y="652"/>
                  </a:lnTo>
                  <a:lnTo>
                    <a:pt x="389" y="661"/>
                  </a:lnTo>
                  <a:lnTo>
                    <a:pt x="412" y="665"/>
                  </a:lnTo>
                  <a:lnTo>
                    <a:pt x="430" y="670"/>
                  </a:lnTo>
                  <a:lnTo>
                    <a:pt x="453" y="674"/>
                  </a:lnTo>
                  <a:lnTo>
                    <a:pt x="471" y="679"/>
                  </a:lnTo>
                  <a:lnTo>
                    <a:pt x="493" y="683"/>
                  </a:lnTo>
                  <a:lnTo>
                    <a:pt x="511" y="688"/>
                  </a:lnTo>
                  <a:lnTo>
                    <a:pt x="534" y="692"/>
                  </a:lnTo>
                  <a:lnTo>
                    <a:pt x="552" y="692"/>
                  </a:lnTo>
                  <a:lnTo>
                    <a:pt x="575" y="692"/>
                  </a:lnTo>
                  <a:lnTo>
                    <a:pt x="593" y="697"/>
                  </a:lnTo>
                  <a:lnTo>
                    <a:pt x="615" y="697"/>
                  </a:lnTo>
                  <a:lnTo>
                    <a:pt x="633" y="697"/>
                  </a:lnTo>
                  <a:lnTo>
                    <a:pt x="656" y="692"/>
                  </a:lnTo>
                  <a:lnTo>
                    <a:pt x="674" y="692"/>
                  </a:lnTo>
                  <a:lnTo>
                    <a:pt x="697" y="688"/>
                  </a:lnTo>
                  <a:lnTo>
                    <a:pt x="715" y="683"/>
                  </a:lnTo>
                  <a:lnTo>
                    <a:pt x="737" y="679"/>
                  </a:lnTo>
                  <a:lnTo>
                    <a:pt x="756" y="670"/>
                  </a:lnTo>
                  <a:lnTo>
                    <a:pt x="778" y="661"/>
                  </a:lnTo>
                  <a:lnTo>
                    <a:pt x="796" y="652"/>
                  </a:lnTo>
                  <a:lnTo>
                    <a:pt x="819" y="643"/>
                  </a:lnTo>
                  <a:lnTo>
                    <a:pt x="837" y="625"/>
                  </a:lnTo>
                  <a:lnTo>
                    <a:pt x="860" y="606"/>
                  </a:lnTo>
                  <a:lnTo>
                    <a:pt x="878" y="588"/>
                  </a:lnTo>
                  <a:lnTo>
                    <a:pt x="900" y="561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Rectangle 96"/>
            <p:cNvSpPr>
              <a:spLocks noChangeArrowheads="1"/>
            </p:cNvSpPr>
            <p:nvPr/>
          </p:nvSpPr>
          <p:spPr bwMode="auto">
            <a:xfrm>
              <a:off x="3114452" y="3948673"/>
              <a:ext cx="87684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Frequency (Hz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)</a:t>
              </a:r>
              <a:endParaRPr kumimoji="0" lang="en-US" sz="14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Rectangle 97"/>
            <p:cNvSpPr>
              <a:spLocks noChangeArrowheads="1"/>
            </p:cNvSpPr>
            <p:nvPr/>
          </p:nvSpPr>
          <p:spPr bwMode="auto">
            <a:xfrm rot="16200000">
              <a:off x="2239353" y="2435165"/>
              <a:ext cx="27892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real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Rectangle 100"/>
            <p:cNvSpPr>
              <a:spLocks noChangeArrowheads="1"/>
            </p:cNvSpPr>
            <p:nvPr/>
          </p:nvSpPr>
          <p:spPr bwMode="auto">
            <a:xfrm>
              <a:off x="5416875" y="1339163"/>
              <a:ext cx="2082658" cy="247324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101"/>
            <p:cNvSpPr>
              <a:spLocks/>
            </p:cNvSpPr>
            <p:nvPr/>
          </p:nvSpPr>
          <p:spPr bwMode="auto">
            <a:xfrm>
              <a:off x="5416875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102"/>
            <p:cNvSpPr>
              <a:spLocks/>
            </p:cNvSpPr>
            <p:nvPr/>
          </p:nvSpPr>
          <p:spPr bwMode="auto">
            <a:xfrm>
              <a:off x="5834225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103"/>
            <p:cNvSpPr>
              <a:spLocks/>
            </p:cNvSpPr>
            <p:nvPr/>
          </p:nvSpPr>
          <p:spPr bwMode="auto">
            <a:xfrm>
              <a:off x="6249529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104"/>
            <p:cNvSpPr>
              <a:spLocks/>
            </p:cNvSpPr>
            <p:nvPr/>
          </p:nvSpPr>
          <p:spPr bwMode="auto">
            <a:xfrm>
              <a:off x="6666879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105"/>
            <p:cNvSpPr>
              <a:spLocks/>
            </p:cNvSpPr>
            <p:nvPr/>
          </p:nvSpPr>
          <p:spPr bwMode="auto">
            <a:xfrm>
              <a:off x="7082183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106"/>
            <p:cNvSpPr>
              <a:spLocks/>
            </p:cNvSpPr>
            <p:nvPr/>
          </p:nvSpPr>
          <p:spPr bwMode="auto">
            <a:xfrm>
              <a:off x="7499533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107"/>
            <p:cNvSpPr>
              <a:spLocks/>
            </p:cNvSpPr>
            <p:nvPr/>
          </p:nvSpPr>
          <p:spPr bwMode="auto">
            <a:xfrm>
              <a:off x="5416875" y="3812408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108"/>
            <p:cNvSpPr>
              <a:spLocks/>
            </p:cNvSpPr>
            <p:nvPr/>
          </p:nvSpPr>
          <p:spPr bwMode="auto">
            <a:xfrm>
              <a:off x="5416875" y="3563916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109"/>
            <p:cNvSpPr>
              <a:spLocks/>
            </p:cNvSpPr>
            <p:nvPr/>
          </p:nvSpPr>
          <p:spPr bwMode="auto">
            <a:xfrm>
              <a:off x="5416875" y="3315424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110"/>
            <p:cNvSpPr>
              <a:spLocks/>
            </p:cNvSpPr>
            <p:nvPr/>
          </p:nvSpPr>
          <p:spPr bwMode="auto">
            <a:xfrm>
              <a:off x="5416875" y="3065264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111"/>
            <p:cNvSpPr>
              <a:spLocks/>
            </p:cNvSpPr>
            <p:nvPr/>
          </p:nvSpPr>
          <p:spPr bwMode="auto">
            <a:xfrm>
              <a:off x="5416875" y="2816773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112"/>
            <p:cNvSpPr>
              <a:spLocks/>
            </p:cNvSpPr>
            <p:nvPr/>
          </p:nvSpPr>
          <p:spPr bwMode="auto">
            <a:xfrm>
              <a:off x="5416875" y="2574952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113"/>
            <p:cNvSpPr>
              <a:spLocks/>
            </p:cNvSpPr>
            <p:nvPr/>
          </p:nvSpPr>
          <p:spPr bwMode="auto">
            <a:xfrm>
              <a:off x="5416875" y="2326460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114"/>
            <p:cNvSpPr>
              <a:spLocks/>
            </p:cNvSpPr>
            <p:nvPr/>
          </p:nvSpPr>
          <p:spPr bwMode="auto">
            <a:xfrm>
              <a:off x="5416875" y="2077968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115"/>
            <p:cNvSpPr>
              <a:spLocks/>
            </p:cNvSpPr>
            <p:nvPr/>
          </p:nvSpPr>
          <p:spPr bwMode="auto">
            <a:xfrm>
              <a:off x="5416875" y="1829476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116"/>
            <p:cNvSpPr>
              <a:spLocks/>
            </p:cNvSpPr>
            <p:nvPr/>
          </p:nvSpPr>
          <p:spPr bwMode="auto">
            <a:xfrm>
              <a:off x="5416875" y="1579316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117"/>
            <p:cNvSpPr>
              <a:spLocks/>
            </p:cNvSpPr>
            <p:nvPr/>
          </p:nvSpPr>
          <p:spPr bwMode="auto">
            <a:xfrm>
              <a:off x="5416875" y="1339163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Line 118"/>
            <p:cNvSpPr>
              <a:spLocks noChangeShapeType="1"/>
            </p:cNvSpPr>
            <p:nvPr/>
          </p:nvSpPr>
          <p:spPr bwMode="auto">
            <a:xfrm>
              <a:off x="5416875" y="1339163"/>
              <a:ext cx="2082658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Line 119"/>
            <p:cNvSpPr>
              <a:spLocks noChangeShapeType="1"/>
            </p:cNvSpPr>
            <p:nvPr/>
          </p:nvSpPr>
          <p:spPr bwMode="auto">
            <a:xfrm>
              <a:off x="5416875" y="3812408"/>
              <a:ext cx="2082658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Line 120"/>
            <p:cNvSpPr>
              <a:spLocks noChangeShapeType="1"/>
            </p:cNvSpPr>
            <p:nvPr/>
          </p:nvSpPr>
          <p:spPr bwMode="auto">
            <a:xfrm flipV="1">
              <a:off x="7499533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Line 121"/>
            <p:cNvSpPr>
              <a:spLocks noChangeShapeType="1"/>
            </p:cNvSpPr>
            <p:nvPr/>
          </p:nvSpPr>
          <p:spPr bwMode="auto">
            <a:xfrm flipV="1">
              <a:off x="5416875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Line 122"/>
            <p:cNvSpPr>
              <a:spLocks noChangeShapeType="1"/>
            </p:cNvSpPr>
            <p:nvPr/>
          </p:nvSpPr>
          <p:spPr bwMode="auto">
            <a:xfrm>
              <a:off x="5416875" y="3812408"/>
              <a:ext cx="2082658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Line 123"/>
            <p:cNvSpPr>
              <a:spLocks noChangeShapeType="1"/>
            </p:cNvSpPr>
            <p:nvPr/>
          </p:nvSpPr>
          <p:spPr bwMode="auto">
            <a:xfrm flipV="1">
              <a:off x="5416875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Line 124"/>
            <p:cNvSpPr>
              <a:spLocks noChangeShapeType="1"/>
            </p:cNvSpPr>
            <p:nvPr/>
          </p:nvSpPr>
          <p:spPr bwMode="auto">
            <a:xfrm flipV="1">
              <a:off x="5416875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Line 125"/>
            <p:cNvSpPr>
              <a:spLocks noChangeShapeType="1"/>
            </p:cNvSpPr>
            <p:nvPr/>
          </p:nvSpPr>
          <p:spPr bwMode="auto">
            <a:xfrm>
              <a:off x="5416875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Rectangle 126"/>
            <p:cNvSpPr>
              <a:spLocks noChangeArrowheads="1"/>
            </p:cNvSpPr>
            <p:nvPr/>
          </p:nvSpPr>
          <p:spPr bwMode="auto">
            <a:xfrm>
              <a:off x="5388234" y="3835756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Line 127"/>
            <p:cNvSpPr>
              <a:spLocks noChangeShapeType="1"/>
            </p:cNvSpPr>
            <p:nvPr/>
          </p:nvSpPr>
          <p:spPr bwMode="auto">
            <a:xfrm flipV="1">
              <a:off x="5834225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Line 128"/>
            <p:cNvSpPr>
              <a:spLocks noChangeShapeType="1"/>
            </p:cNvSpPr>
            <p:nvPr/>
          </p:nvSpPr>
          <p:spPr bwMode="auto">
            <a:xfrm>
              <a:off x="5834225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Rectangle 129"/>
            <p:cNvSpPr>
              <a:spLocks noChangeArrowheads="1"/>
            </p:cNvSpPr>
            <p:nvPr/>
          </p:nvSpPr>
          <p:spPr bwMode="auto">
            <a:xfrm>
              <a:off x="5776942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Line 130"/>
            <p:cNvSpPr>
              <a:spLocks noChangeShapeType="1"/>
            </p:cNvSpPr>
            <p:nvPr/>
          </p:nvSpPr>
          <p:spPr bwMode="auto">
            <a:xfrm flipV="1">
              <a:off x="6249529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Line 131"/>
            <p:cNvSpPr>
              <a:spLocks noChangeShapeType="1"/>
            </p:cNvSpPr>
            <p:nvPr/>
          </p:nvSpPr>
          <p:spPr bwMode="auto">
            <a:xfrm>
              <a:off x="6249529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Rectangle 132"/>
            <p:cNvSpPr>
              <a:spLocks noChangeArrowheads="1"/>
            </p:cNvSpPr>
            <p:nvPr/>
          </p:nvSpPr>
          <p:spPr bwMode="auto">
            <a:xfrm>
              <a:off x="6194292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20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" name="Line 133"/>
            <p:cNvSpPr>
              <a:spLocks noChangeShapeType="1"/>
            </p:cNvSpPr>
            <p:nvPr/>
          </p:nvSpPr>
          <p:spPr bwMode="auto">
            <a:xfrm flipV="1">
              <a:off x="6666879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Line 134"/>
            <p:cNvSpPr>
              <a:spLocks noChangeShapeType="1"/>
            </p:cNvSpPr>
            <p:nvPr/>
          </p:nvSpPr>
          <p:spPr bwMode="auto">
            <a:xfrm>
              <a:off x="6666879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Rectangle 135"/>
            <p:cNvSpPr>
              <a:spLocks noChangeArrowheads="1"/>
            </p:cNvSpPr>
            <p:nvPr/>
          </p:nvSpPr>
          <p:spPr bwMode="auto">
            <a:xfrm>
              <a:off x="6609596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30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Line 136"/>
            <p:cNvSpPr>
              <a:spLocks noChangeShapeType="1"/>
            </p:cNvSpPr>
            <p:nvPr/>
          </p:nvSpPr>
          <p:spPr bwMode="auto">
            <a:xfrm flipV="1">
              <a:off x="7082183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Line 137"/>
            <p:cNvSpPr>
              <a:spLocks noChangeShapeType="1"/>
            </p:cNvSpPr>
            <p:nvPr/>
          </p:nvSpPr>
          <p:spPr bwMode="auto">
            <a:xfrm>
              <a:off x="7082183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Rectangle 138"/>
            <p:cNvSpPr>
              <a:spLocks noChangeArrowheads="1"/>
            </p:cNvSpPr>
            <p:nvPr/>
          </p:nvSpPr>
          <p:spPr bwMode="auto">
            <a:xfrm>
              <a:off x="7026946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40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Line 139"/>
            <p:cNvSpPr>
              <a:spLocks noChangeShapeType="1"/>
            </p:cNvSpPr>
            <p:nvPr/>
          </p:nvSpPr>
          <p:spPr bwMode="auto">
            <a:xfrm flipV="1">
              <a:off x="7499533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Line 140"/>
            <p:cNvSpPr>
              <a:spLocks noChangeShapeType="1"/>
            </p:cNvSpPr>
            <p:nvPr/>
          </p:nvSpPr>
          <p:spPr bwMode="auto">
            <a:xfrm>
              <a:off x="7499533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Rectangle 141"/>
            <p:cNvSpPr>
              <a:spLocks noChangeArrowheads="1"/>
            </p:cNvSpPr>
            <p:nvPr/>
          </p:nvSpPr>
          <p:spPr bwMode="auto">
            <a:xfrm>
              <a:off x="7442250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50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Line 142"/>
            <p:cNvSpPr>
              <a:spLocks noChangeShapeType="1"/>
            </p:cNvSpPr>
            <p:nvPr/>
          </p:nvSpPr>
          <p:spPr bwMode="auto">
            <a:xfrm>
              <a:off x="5416875" y="3812408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Line 143"/>
            <p:cNvSpPr>
              <a:spLocks noChangeShapeType="1"/>
            </p:cNvSpPr>
            <p:nvPr/>
          </p:nvSpPr>
          <p:spPr bwMode="auto">
            <a:xfrm flipH="1">
              <a:off x="7460662" y="3812408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Rectangle 144"/>
            <p:cNvSpPr>
              <a:spLocks noChangeArrowheads="1"/>
            </p:cNvSpPr>
            <p:nvPr/>
          </p:nvSpPr>
          <p:spPr bwMode="auto">
            <a:xfrm>
              <a:off x="5287988" y="3752369"/>
              <a:ext cx="8387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-1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Line 145"/>
            <p:cNvSpPr>
              <a:spLocks noChangeShapeType="1"/>
            </p:cNvSpPr>
            <p:nvPr/>
          </p:nvSpPr>
          <p:spPr bwMode="auto">
            <a:xfrm>
              <a:off x="5416875" y="3563916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Line 146"/>
            <p:cNvSpPr>
              <a:spLocks noChangeShapeType="1"/>
            </p:cNvSpPr>
            <p:nvPr/>
          </p:nvSpPr>
          <p:spPr bwMode="auto">
            <a:xfrm flipH="1">
              <a:off x="7460662" y="3563916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Rectangle 147"/>
            <p:cNvSpPr>
              <a:spLocks noChangeArrowheads="1"/>
            </p:cNvSpPr>
            <p:nvPr/>
          </p:nvSpPr>
          <p:spPr bwMode="auto">
            <a:xfrm>
              <a:off x="5204109" y="3503878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-0.8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Line 148"/>
            <p:cNvSpPr>
              <a:spLocks noChangeShapeType="1"/>
            </p:cNvSpPr>
            <p:nvPr/>
          </p:nvSpPr>
          <p:spPr bwMode="auto">
            <a:xfrm>
              <a:off x="5416875" y="3315424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Line 149"/>
            <p:cNvSpPr>
              <a:spLocks noChangeShapeType="1"/>
            </p:cNvSpPr>
            <p:nvPr/>
          </p:nvSpPr>
          <p:spPr bwMode="auto">
            <a:xfrm flipH="1">
              <a:off x="7460662" y="3315424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Rectangle 150"/>
            <p:cNvSpPr>
              <a:spLocks noChangeArrowheads="1"/>
            </p:cNvSpPr>
            <p:nvPr/>
          </p:nvSpPr>
          <p:spPr bwMode="auto">
            <a:xfrm>
              <a:off x="5204109" y="3253718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-0.6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Line 151"/>
            <p:cNvSpPr>
              <a:spLocks noChangeShapeType="1"/>
            </p:cNvSpPr>
            <p:nvPr/>
          </p:nvSpPr>
          <p:spPr bwMode="auto">
            <a:xfrm>
              <a:off x="5416875" y="3065264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Line 152"/>
            <p:cNvSpPr>
              <a:spLocks noChangeShapeType="1"/>
            </p:cNvSpPr>
            <p:nvPr/>
          </p:nvSpPr>
          <p:spPr bwMode="auto">
            <a:xfrm flipH="1">
              <a:off x="7460662" y="3065264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Rectangle 153"/>
            <p:cNvSpPr>
              <a:spLocks noChangeArrowheads="1"/>
            </p:cNvSpPr>
            <p:nvPr/>
          </p:nvSpPr>
          <p:spPr bwMode="auto">
            <a:xfrm>
              <a:off x="5204109" y="3005226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-0.4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Line 154"/>
            <p:cNvSpPr>
              <a:spLocks noChangeShapeType="1"/>
            </p:cNvSpPr>
            <p:nvPr/>
          </p:nvSpPr>
          <p:spPr bwMode="auto">
            <a:xfrm>
              <a:off x="5416875" y="2816773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Line 155"/>
            <p:cNvSpPr>
              <a:spLocks noChangeShapeType="1"/>
            </p:cNvSpPr>
            <p:nvPr/>
          </p:nvSpPr>
          <p:spPr bwMode="auto">
            <a:xfrm flipH="1">
              <a:off x="7460662" y="2816773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Rectangle 156"/>
            <p:cNvSpPr>
              <a:spLocks noChangeArrowheads="1"/>
            </p:cNvSpPr>
            <p:nvPr/>
          </p:nvSpPr>
          <p:spPr bwMode="auto">
            <a:xfrm>
              <a:off x="5204109" y="2756734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-0.2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Line 157"/>
            <p:cNvSpPr>
              <a:spLocks noChangeShapeType="1"/>
            </p:cNvSpPr>
            <p:nvPr/>
          </p:nvSpPr>
          <p:spPr bwMode="auto">
            <a:xfrm>
              <a:off x="5416875" y="2574952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Line 158"/>
            <p:cNvSpPr>
              <a:spLocks noChangeShapeType="1"/>
            </p:cNvSpPr>
            <p:nvPr/>
          </p:nvSpPr>
          <p:spPr bwMode="auto">
            <a:xfrm flipH="1">
              <a:off x="7460662" y="2574952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Rectangle 159"/>
            <p:cNvSpPr>
              <a:spLocks noChangeArrowheads="1"/>
            </p:cNvSpPr>
            <p:nvPr/>
          </p:nvSpPr>
          <p:spPr bwMode="auto">
            <a:xfrm>
              <a:off x="5324813" y="2514913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Line 160"/>
            <p:cNvSpPr>
              <a:spLocks noChangeShapeType="1"/>
            </p:cNvSpPr>
            <p:nvPr/>
          </p:nvSpPr>
          <p:spPr bwMode="auto">
            <a:xfrm>
              <a:off x="5416875" y="2326460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Line 161"/>
            <p:cNvSpPr>
              <a:spLocks noChangeShapeType="1"/>
            </p:cNvSpPr>
            <p:nvPr/>
          </p:nvSpPr>
          <p:spPr bwMode="auto">
            <a:xfrm flipH="1">
              <a:off x="7460662" y="2326460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Rectangle 162"/>
            <p:cNvSpPr>
              <a:spLocks noChangeArrowheads="1"/>
            </p:cNvSpPr>
            <p:nvPr/>
          </p:nvSpPr>
          <p:spPr bwMode="auto">
            <a:xfrm>
              <a:off x="5240934" y="2266421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0.2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Line 163"/>
            <p:cNvSpPr>
              <a:spLocks noChangeShapeType="1"/>
            </p:cNvSpPr>
            <p:nvPr/>
          </p:nvSpPr>
          <p:spPr bwMode="auto">
            <a:xfrm>
              <a:off x="5416875" y="2077968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Line 164"/>
            <p:cNvSpPr>
              <a:spLocks noChangeShapeType="1"/>
            </p:cNvSpPr>
            <p:nvPr/>
          </p:nvSpPr>
          <p:spPr bwMode="auto">
            <a:xfrm flipH="1">
              <a:off x="7460662" y="2077968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Rectangle 165"/>
            <p:cNvSpPr>
              <a:spLocks noChangeArrowheads="1"/>
            </p:cNvSpPr>
            <p:nvPr/>
          </p:nvSpPr>
          <p:spPr bwMode="auto">
            <a:xfrm>
              <a:off x="5240934" y="2017929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0.4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" name="Line 166"/>
            <p:cNvSpPr>
              <a:spLocks noChangeShapeType="1"/>
            </p:cNvSpPr>
            <p:nvPr/>
          </p:nvSpPr>
          <p:spPr bwMode="auto">
            <a:xfrm>
              <a:off x="5416875" y="1829476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Line 167"/>
            <p:cNvSpPr>
              <a:spLocks noChangeShapeType="1"/>
            </p:cNvSpPr>
            <p:nvPr/>
          </p:nvSpPr>
          <p:spPr bwMode="auto">
            <a:xfrm flipH="1">
              <a:off x="7460662" y="1829476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Rectangle 168"/>
            <p:cNvSpPr>
              <a:spLocks noChangeArrowheads="1"/>
            </p:cNvSpPr>
            <p:nvPr/>
          </p:nvSpPr>
          <p:spPr bwMode="auto">
            <a:xfrm>
              <a:off x="5240934" y="1767770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0.6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Line 169"/>
            <p:cNvSpPr>
              <a:spLocks noChangeShapeType="1"/>
            </p:cNvSpPr>
            <p:nvPr/>
          </p:nvSpPr>
          <p:spPr bwMode="auto">
            <a:xfrm>
              <a:off x="5416875" y="1579316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Line 170"/>
            <p:cNvSpPr>
              <a:spLocks noChangeShapeType="1"/>
            </p:cNvSpPr>
            <p:nvPr/>
          </p:nvSpPr>
          <p:spPr bwMode="auto">
            <a:xfrm flipH="1">
              <a:off x="7460662" y="1579316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Rectangle 171"/>
            <p:cNvSpPr>
              <a:spLocks noChangeArrowheads="1"/>
            </p:cNvSpPr>
            <p:nvPr/>
          </p:nvSpPr>
          <p:spPr bwMode="auto">
            <a:xfrm>
              <a:off x="5240934" y="1519278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0.8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" name="Line 172"/>
            <p:cNvSpPr>
              <a:spLocks noChangeShapeType="1"/>
            </p:cNvSpPr>
            <p:nvPr/>
          </p:nvSpPr>
          <p:spPr bwMode="auto">
            <a:xfrm>
              <a:off x="5416875" y="1339163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Line 173"/>
            <p:cNvSpPr>
              <a:spLocks noChangeShapeType="1"/>
            </p:cNvSpPr>
            <p:nvPr/>
          </p:nvSpPr>
          <p:spPr bwMode="auto">
            <a:xfrm flipH="1">
              <a:off x="7460662" y="1339163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Rectangle 174"/>
            <p:cNvSpPr>
              <a:spLocks noChangeArrowheads="1"/>
            </p:cNvSpPr>
            <p:nvPr/>
          </p:nvSpPr>
          <p:spPr bwMode="auto">
            <a:xfrm>
              <a:off x="5324813" y="1277457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" name="Line 175"/>
            <p:cNvSpPr>
              <a:spLocks noChangeShapeType="1"/>
            </p:cNvSpPr>
            <p:nvPr/>
          </p:nvSpPr>
          <p:spPr bwMode="auto">
            <a:xfrm>
              <a:off x="5416875" y="1339163"/>
              <a:ext cx="2082658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Line 176"/>
            <p:cNvSpPr>
              <a:spLocks noChangeShapeType="1"/>
            </p:cNvSpPr>
            <p:nvPr/>
          </p:nvSpPr>
          <p:spPr bwMode="auto">
            <a:xfrm>
              <a:off x="5416875" y="3812408"/>
              <a:ext cx="2082658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Line 177"/>
            <p:cNvSpPr>
              <a:spLocks noChangeShapeType="1"/>
            </p:cNvSpPr>
            <p:nvPr/>
          </p:nvSpPr>
          <p:spPr bwMode="auto">
            <a:xfrm flipV="1">
              <a:off x="7499533" y="1339163"/>
              <a:ext cx="2046" cy="24732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Line 178"/>
            <p:cNvSpPr>
              <a:spLocks noChangeShapeType="1"/>
            </p:cNvSpPr>
            <p:nvPr/>
          </p:nvSpPr>
          <p:spPr bwMode="auto">
            <a:xfrm flipV="1">
              <a:off x="5416875" y="1339163"/>
              <a:ext cx="2046" cy="24732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179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180"/>
            <p:cNvSpPr>
              <a:spLocks/>
            </p:cNvSpPr>
            <p:nvPr/>
          </p:nvSpPr>
          <p:spPr bwMode="auto">
            <a:xfrm>
              <a:off x="5582588" y="2514913"/>
              <a:ext cx="1833066" cy="678766"/>
            </a:xfrm>
            <a:custGeom>
              <a:avLst/>
              <a:gdLst/>
              <a:ahLst/>
              <a:cxnLst>
                <a:cxn ang="0">
                  <a:pos x="0" y="326"/>
                </a:cxn>
                <a:cxn ang="0">
                  <a:pos x="19" y="371"/>
                </a:cxn>
                <a:cxn ang="0">
                  <a:pos x="41" y="398"/>
                </a:cxn>
                <a:cxn ang="0">
                  <a:pos x="59" y="407"/>
                </a:cxn>
                <a:cxn ang="0">
                  <a:pos x="82" y="403"/>
                </a:cxn>
                <a:cxn ang="0">
                  <a:pos x="100" y="389"/>
                </a:cxn>
                <a:cxn ang="0">
                  <a:pos x="123" y="362"/>
                </a:cxn>
                <a:cxn ang="0">
                  <a:pos x="141" y="330"/>
                </a:cxn>
                <a:cxn ang="0">
                  <a:pos x="163" y="294"/>
                </a:cxn>
                <a:cxn ang="0">
                  <a:pos x="181" y="263"/>
                </a:cxn>
                <a:cxn ang="0">
                  <a:pos x="204" y="235"/>
                </a:cxn>
                <a:cxn ang="0">
                  <a:pos x="222" y="208"/>
                </a:cxn>
                <a:cxn ang="0">
                  <a:pos x="245" y="186"/>
                </a:cxn>
                <a:cxn ang="0">
                  <a:pos x="263" y="163"/>
                </a:cxn>
                <a:cxn ang="0">
                  <a:pos x="285" y="140"/>
                </a:cxn>
                <a:cxn ang="0">
                  <a:pos x="303" y="118"/>
                </a:cxn>
                <a:cxn ang="0">
                  <a:pos x="326" y="95"/>
                </a:cxn>
                <a:cxn ang="0">
                  <a:pos x="344" y="0"/>
                </a:cxn>
                <a:cxn ang="0">
                  <a:pos x="367" y="5"/>
                </a:cxn>
                <a:cxn ang="0">
                  <a:pos x="385" y="5"/>
                </a:cxn>
                <a:cxn ang="0">
                  <a:pos x="407" y="5"/>
                </a:cxn>
                <a:cxn ang="0">
                  <a:pos x="426" y="5"/>
                </a:cxn>
                <a:cxn ang="0">
                  <a:pos x="448" y="5"/>
                </a:cxn>
                <a:cxn ang="0">
                  <a:pos x="466" y="5"/>
                </a:cxn>
                <a:cxn ang="0">
                  <a:pos x="489" y="9"/>
                </a:cxn>
                <a:cxn ang="0">
                  <a:pos x="507" y="9"/>
                </a:cxn>
                <a:cxn ang="0">
                  <a:pos x="530" y="9"/>
                </a:cxn>
                <a:cxn ang="0">
                  <a:pos x="548" y="14"/>
                </a:cxn>
                <a:cxn ang="0">
                  <a:pos x="570" y="14"/>
                </a:cxn>
                <a:cxn ang="0">
                  <a:pos x="588" y="18"/>
                </a:cxn>
                <a:cxn ang="0">
                  <a:pos x="611" y="18"/>
                </a:cxn>
                <a:cxn ang="0">
                  <a:pos x="629" y="23"/>
                </a:cxn>
                <a:cxn ang="0">
                  <a:pos x="652" y="23"/>
                </a:cxn>
                <a:cxn ang="0">
                  <a:pos x="670" y="27"/>
                </a:cxn>
                <a:cxn ang="0">
                  <a:pos x="692" y="27"/>
                </a:cxn>
                <a:cxn ang="0">
                  <a:pos x="710" y="27"/>
                </a:cxn>
                <a:cxn ang="0">
                  <a:pos x="733" y="32"/>
                </a:cxn>
                <a:cxn ang="0">
                  <a:pos x="751" y="32"/>
                </a:cxn>
                <a:cxn ang="0">
                  <a:pos x="774" y="32"/>
                </a:cxn>
                <a:cxn ang="0">
                  <a:pos x="792" y="32"/>
                </a:cxn>
                <a:cxn ang="0">
                  <a:pos x="814" y="32"/>
                </a:cxn>
                <a:cxn ang="0">
                  <a:pos x="833" y="32"/>
                </a:cxn>
                <a:cxn ang="0">
                  <a:pos x="855" y="32"/>
                </a:cxn>
                <a:cxn ang="0">
                  <a:pos x="873" y="32"/>
                </a:cxn>
                <a:cxn ang="0">
                  <a:pos x="896" y="36"/>
                </a:cxn>
              </a:cxnLst>
              <a:rect l="0" t="0" r="r" b="b"/>
              <a:pathLst>
                <a:path w="896" h="407">
                  <a:moveTo>
                    <a:pt x="0" y="326"/>
                  </a:moveTo>
                  <a:lnTo>
                    <a:pt x="19" y="371"/>
                  </a:lnTo>
                  <a:lnTo>
                    <a:pt x="41" y="398"/>
                  </a:lnTo>
                  <a:lnTo>
                    <a:pt x="59" y="407"/>
                  </a:lnTo>
                  <a:lnTo>
                    <a:pt x="82" y="403"/>
                  </a:lnTo>
                  <a:lnTo>
                    <a:pt x="100" y="389"/>
                  </a:lnTo>
                  <a:lnTo>
                    <a:pt x="123" y="362"/>
                  </a:lnTo>
                  <a:lnTo>
                    <a:pt x="141" y="330"/>
                  </a:lnTo>
                  <a:lnTo>
                    <a:pt x="163" y="294"/>
                  </a:lnTo>
                  <a:lnTo>
                    <a:pt x="181" y="263"/>
                  </a:lnTo>
                  <a:lnTo>
                    <a:pt x="204" y="235"/>
                  </a:lnTo>
                  <a:lnTo>
                    <a:pt x="222" y="208"/>
                  </a:lnTo>
                  <a:lnTo>
                    <a:pt x="245" y="186"/>
                  </a:lnTo>
                  <a:lnTo>
                    <a:pt x="263" y="163"/>
                  </a:lnTo>
                  <a:lnTo>
                    <a:pt x="285" y="140"/>
                  </a:lnTo>
                  <a:lnTo>
                    <a:pt x="303" y="118"/>
                  </a:lnTo>
                  <a:lnTo>
                    <a:pt x="326" y="95"/>
                  </a:lnTo>
                  <a:lnTo>
                    <a:pt x="344" y="0"/>
                  </a:lnTo>
                  <a:lnTo>
                    <a:pt x="367" y="5"/>
                  </a:lnTo>
                  <a:lnTo>
                    <a:pt x="385" y="5"/>
                  </a:lnTo>
                  <a:lnTo>
                    <a:pt x="407" y="5"/>
                  </a:lnTo>
                  <a:lnTo>
                    <a:pt x="426" y="5"/>
                  </a:lnTo>
                  <a:lnTo>
                    <a:pt x="448" y="5"/>
                  </a:lnTo>
                  <a:lnTo>
                    <a:pt x="466" y="5"/>
                  </a:lnTo>
                  <a:lnTo>
                    <a:pt x="489" y="9"/>
                  </a:lnTo>
                  <a:lnTo>
                    <a:pt x="507" y="9"/>
                  </a:lnTo>
                  <a:lnTo>
                    <a:pt x="530" y="9"/>
                  </a:lnTo>
                  <a:lnTo>
                    <a:pt x="548" y="14"/>
                  </a:lnTo>
                  <a:lnTo>
                    <a:pt x="570" y="14"/>
                  </a:lnTo>
                  <a:lnTo>
                    <a:pt x="588" y="18"/>
                  </a:lnTo>
                  <a:lnTo>
                    <a:pt x="611" y="18"/>
                  </a:lnTo>
                  <a:lnTo>
                    <a:pt x="629" y="23"/>
                  </a:lnTo>
                  <a:lnTo>
                    <a:pt x="652" y="23"/>
                  </a:lnTo>
                  <a:lnTo>
                    <a:pt x="670" y="27"/>
                  </a:lnTo>
                  <a:lnTo>
                    <a:pt x="692" y="27"/>
                  </a:lnTo>
                  <a:lnTo>
                    <a:pt x="710" y="27"/>
                  </a:lnTo>
                  <a:lnTo>
                    <a:pt x="733" y="32"/>
                  </a:lnTo>
                  <a:lnTo>
                    <a:pt x="751" y="32"/>
                  </a:lnTo>
                  <a:lnTo>
                    <a:pt x="774" y="32"/>
                  </a:lnTo>
                  <a:lnTo>
                    <a:pt x="792" y="32"/>
                  </a:lnTo>
                  <a:lnTo>
                    <a:pt x="814" y="32"/>
                  </a:lnTo>
                  <a:lnTo>
                    <a:pt x="833" y="32"/>
                  </a:lnTo>
                  <a:lnTo>
                    <a:pt x="855" y="32"/>
                  </a:lnTo>
                  <a:lnTo>
                    <a:pt x="873" y="32"/>
                  </a:lnTo>
                  <a:lnTo>
                    <a:pt x="896" y="36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181"/>
            <p:cNvSpPr>
              <a:spLocks/>
            </p:cNvSpPr>
            <p:nvPr/>
          </p:nvSpPr>
          <p:spPr bwMode="auto">
            <a:xfrm>
              <a:off x="5582588" y="1949552"/>
              <a:ext cx="1833066" cy="678766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9" y="36"/>
                </a:cxn>
                <a:cxn ang="0">
                  <a:pos x="41" y="9"/>
                </a:cxn>
                <a:cxn ang="0">
                  <a:pos x="59" y="0"/>
                </a:cxn>
                <a:cxn ang="0">
                  <a:pos x="82" y="5"/>
                </a:cxn>
                <a:cxn ang="0">
                  <a:pos x="100" y="18"/>
                </a:cxn>
                <a:cxn ang="0">
                  <a:pos x="123" y="45"/>
                </a:cxn>
                <a:cxn ang="0">
                  <a:pos x="141" y="77"/>
                </a:cxn>
                <a:cxn ang="0">
                  <a:pos x="163" y="113"/>
                </a:cxn>
                <a:cxn ang="0">
                  <a:pos x="181" y="145"/>
                </a:cxn>
                <a:cxn ang="0">
                  <a:pos x="204" y="172"/>
                </a:cxn>
                <a:cxn ang="0">
                  <a:pos x="222" y="199"/>
                </a:cxn>
                <a:cxn ang="0">
                  <a:pos x="245" y="222"/>
                </a:cxn>
                <a:cxn ang="0">
                  <a:pos x="263" y="244"/>
                </a:cxn>
                <a:cxn ang="0">
                  <a:pos x="285" y="267"/>
                </a:cxn>
                <a:cxn ang="0">
                  <a:pos x="303" y="289"/>
                </a:cxn>
                <a:cxn ang="0">
                  <a:pos x="326" y="312"/>
                </a:cxn>
                <a:cxn ang="0">
                  <a:pos x="344" y="407"/>
                </a:cxn>
                <a:cxn ang="0">
                  <a:pos x="367" y="403"/>
                </a:cxn>
                <a:cxn ang="0">
                  <a:pos x="385" y="403"/>
                </a:cxn>
                <a:cxn ang="0">
                  <a:pos x="407" y="403"/>
                </a:cxn>
                <a:cxn ang="0">
                  <a:pos x="426" y="403"/>
                </a:cxn>
                <a:cxn ang="0">
                  <a:pos x="448" y="403"/>
                </a:cxn>
                <a:cxn ang="0">
                  <a:pos x="466" y="403"/>
                </a:cxn>
                <a:cxn ang="0">
                  <a:pos x="489" y="398"/>
                </a:cxn>
                <a:cxn ang="0">
                  <a:pos x="507" y="398"/>
                </a:cxn>
                <a:cxn ang="0">
                  <a:pos x="530" y="398"/>
                </a:cxn>
                <a:cxn ang="0">
                  <a:pos x="548" y="394"/>
                </a:cxn>
                <a:cxn ang="0">
                  <a:pos x="570" y="394"/>
                </a:cxn>
                <a:cxn ang="0">
                  <a:pos x="588" y="389"/>
                </a:cxn>
                <a:cxn ang="0">
                  <a:pos x="611" y="389"/>
                </a:cxn>
                <a:cxn ang="0">
                  <a:pos x="629" y="384"/>
                </a:cxn>
                <a:cxn ang="0">
                  <a:pos x="652" y="384"/>
                </a:cxn>
                <a:cxn ang="0">
                  <a:pos x="670" y="380"/>
                </a:cxn>
                <a:cxn ang="0">
                  <a:pos x="692" y="380"/>
                </a:cxn>
                <a:cxn ang="0">
                  <a:pos x="710" y="380"/>
                </a:cxn>
                <a:cxn ang="0">
                  <a:pos x="733" y="375"/>
                </a:cxn>
                <a:cxn ang="0">
                  <a:pos x="751" y="375"/>
                </a:cxn>
                <a:cxn ang="0">
                  <a:pos x="774" y="375"/>
                </a:cxn>
                <a:cxn ang="0">
                  <a:pos x="792" y="375"/>
                </a:cxn>
                <a:cxn ang="0">
                  <a:pos x="814" y="375"/>
                </a:cxn>
                <a:cxn ang="0">
                  <a:pos x="833" y="375"/>
                </a:cxn>
                <a:cxn ang="0">
                  <a:pos x="855" y="375"/>
                </a:cxn>
                <a:cxn ang="0">
                  <a:pos x="873" y="375"/>
                </a:cxn>
                <a:cxn ang="0">
                  <a:pos x="896" y="375"/>
                </a:cxn>
              </a:cxnLst>
              <a:rect l="0" t="0" r="r" b="b"/>
              <a:pathLst>
                <a:path w="896" h="407">
                  <a:moveTo>
                    <a:pt x="0" y="81"/>
                  </a:moveTo>
                  <a:lnTo>
                    <a:pt x="19" y="36"/>
                  </a:lnTo>
                  <a:lnTo>
                    <a:pt x="41" y="9"/>
                  </a:lnTo>
                  <a:lnTo>
                    <a:pt x="59" y="0"/>
                  </a:lnTo>
                  <a:lnTo>
                    <a:pt x="82" y="5"/>
                  </a:lnTo>
                  <a:lnTo>
                    <a:pt x="100" y="18"/>
                  </a:lnTo>
                  <a:lnTo>
                    <a:pt x="123" y="45"/>
                  </a:lnTo>
                  <a:lnTo>
                    <a:pt x="141" y="77"/>
                  </a:lnTo>
                  <a:lnTo>
                    <a:pt x="163" y="113"/>
                  </a:lnTo>
                  <a:lnTo>
                    <a:pt x="181" y="145"/>
                  </a:lnTo>
                  <a:lnTo>
                    <a:pt x="204" y="172"/>
                  </a:lnTo>
                  <a:lnTo>
                    <a:pt x="222" y="199"/>
                  </a:lnTo>
                  <a:lnTo>
                    <a:pt x="245" y="222"/>
                  </a:lnTo>
                  <a:lnTo>
                    <a:pt x="263" y="244"/>
                  </a:lnTo>
                  <a:lnTo>
                    <a:pt x="285" y="267"/>
                  </a:lnTo>
                  <a:lnTo>
                    <a:pt x="303" y="289"/>
                  </a:lnTo>
                  <a:lnTo>
                    <a:pt x="326" y="312"/>
                  </a:lnTo>
                  <a:lnTo>
                    <a:pt x="344" y="407"/>
                  </a:lnTo>
                  <a:lnTo>
                    <a:pt x="367" y="403"/>
                  </a:lnTo>
                  <a:lnTo>
                    <a:pt x="385" y="403"/>
                  </a:lnTo>
                  <a:lnTo>
                    <a:pt x="407" y="403"/>
                  </a:lnTo>
                  <a:lnTo>
                    <a:pt x="426" y="403"/>
                  </a:lnTo>
                  <a:lnTo>
                    <a:pt x="448" y="403"/>
                  </a:lnTo>
                  <a:lnTo>
                    <a:pt x="466" y="403"/>
                  </a:lnTo>
                  <a:lnTo>
                    <a:pt x="489" y="398"/>
                  </a:lnTo>
                  <a:lnTo>
                    <a:pt x="507" y="398"/>
                  </a:lnTo>
                  <a:lnTo>
                    <a:pt x="530" y="398"/>
                  </a:lnTo>
                  <a:lnTo>
                    <a:pt x="548" y="394"/>
                  </a:lnTo>
                  <a:lnTo>
                    <a:pt x="570" y="394"/>
                  </a:lnTo>
                  <a:lnTo>
                    <a:pt x="588" y="389"/>
                  </a:lnTo>
                  <a:lnTo>
                    <a:pt x="611" y="389"/>
                  </a:lnTo>
                  <a:lnTo>
                    <a:pt x="629" y="384"/>
                  </a:lnTo>
                  <a:lnTo>
                    <a:pt x="652" y="384"/>
                  </a:lnTo>
                  <a:lnTo>
                    <a:pt x="670" y="380"/>
                  </a:lnTo>
                  <a:lnTo>
                    <a:pt x="692" y="380"/>
                  </a:lnTo>
                  <a:lnTo>
                    <a:pt x="710" y="380"/>
                  </a:lnTo>
                  <a:lnTo>
                    <a:pt x="733" y="375"/>
                  </a:lnTo>
                  <a:lnTo>
                    <a:pt x="751" y="375"/>
                  </a:lnTo>
                  <a:lnTo>
                    <a:pt x="774" y="375"/>
                  </a:lnTo>
                  <a:lnTo>
                    <a:pt x="792" y="375"/>
                  </a:lnTo>
                  <a:lnTo>
                    <a:pt x="814" y="375"/>
                  </a:lnTo>
                  <a:lnTo>
                    <a:pt x="833" y="375"/>
                  </a:lnTo>
                  <a:lnTo>
                    <a:pt x="855" y="375"/>
                  </a:lnTo>
                  <a:lnTo>
                    <a:pt x="873" y="375"/>
                  </a:lnTo>
                  <a:lnTo>
                    <a:pt x="896" y="375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182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Freeform 183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Freeform 184"/>
            <p:cNvSpPr>
              <a:spLocks/>
            </p:cNvSpPr>
            <p:nvPr/>
          </p:nvSpPr>
          <p:spPr bwMode="auto">
            <a:xfrm>
              <a:off x="5582588" y="2544932"/>
              <a:ext cx="1833066" cy="430275"/>
            </a:xfrm>
            <a:custGeom>
              <a:avLst/>
              <a:gdLst/>
              <a:ahLst/>
              <a:cxnLst>
                <a:cxn ang="0">
                  <a:pos x="0" y="226"/>
                </a:cxn>
                <a:cxn ang="0">
                  <a:pos x="19" y="245"/>
                </a:cxn>
                <a:cxn ang="0">
                  <a:pos x="41" y="254"/>
                </a:cxn>
                <a:cxn ang="0">
                  <a:pos x="59" y="258"/>
                </a:cxn>
                <a:cxn ang="0">
                  <a:pos x="82" y="254"/>
                </a:cxn>
                <a:cxn ang="0">
                  <a:pos x="100" y="240"/>
                </a:cxn>
                <a:cxn ang="0">
                  <a:pos x="123" y="222"/>
                </a:cxn>
                <a:cxn ang="0">
                  <a:pos x="141" y="204"/>
                </a:cxn>
                <a:cxn ang="0">
                  <a:pos x="163" y="181"/>
                </a:cxn>
                <a:cxn ang="0">
                  <a:pos x="181" y="159"/>
                </a:cxn>
                <a:cxn ang="0">
                  <a:pos x="204" y="136"/>
                </a:cxn>
                <a:cxn ang="0">
                  <a:pos x="222" y="118"/>
                </a:cxn>
                <a:cxn ang="0">
                  <a:pos x="245" y="95"/>
                </a:cxn>
                <a:cxn ang="0">
                  <a:pos x="263" y="68"/>
                </a:cxn>
                <a:cxn ang="0">
                  <a:pos x="285" y="41"/>
                </a:cxn>
                <a:cxn ang="0">
                  <a:pos x="303" y="18"/>
                </a:cxn>
                <a:cxn ang="0">
                  <a:pos x="326" y="9"/>
                </a:cxn>
                <a:cxn ang="0">
                  <a:pos x="344" y="5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5"/>
                </a:cxn>
                <a:cxn ang="0">
                  <a:pos x="548" y="5"/>
                </a:cxn>
                <a:cxn ang="0">
                  <a:pos x="570" y="5"/>
                </a:cxn>
                <a:cxn ang="0">
                  <a:pos x="588" y="9"/>
                </a:cxn>
                <a:cxn ang="0">
                  <a:pos x="611" y="9"/>
                </a:cxn>
                <a:cxn ang="0">
                  <a:pos x="629" y="9"/>
                </a:cxn>
                <a:cxn ang="0">
                  <a:pos x="652" y="9"/>
                </a:cxn>
                <a:cxn ang="0">
                  <a:pos x="670" y="14"/>
                </a:cxn>
                <a:cxn ang="0">
                  <a:pos x="692" y="14"/>
                </a:cxn>
                <a:cxn ang="0">
                  <a:pos x="710" y="14"/>
                </a:cxn>
                <a:cxn ang="0">
                  <a:pos x="733" y="14"/>
                </a:cxn>
                <a:cxn ang="0">
                  <a:pos x="751" y="14"/>
                </a:cxn>
                <a:cxn ang="0">
                  <a:pos x="774" y="14"/>
                </a:cxn>
                <a:cxn ang="0">
                  <a:pos x="792" y="14"/>
                </a:cxn>
                <a:cxn ang="0">
                  <a:pos x="814" y="14"/>
                </a:cxn>
                <a:cxn ang="0">
                  <a:pos x="833" y="14"/>
                </a:cxn>
                <a:cxn ang="0">
                  <a:pos x="855" y="14"/>
                </a:cxn>
                <a:cxn ang="0">
                  <a:pos x="873" y="14"/>
                </a:cxn>
                <a:cxn ang="0">
                  <a:pos x="896" y="18"/>
                </a:cxn>
              </a:cxnLst>
              <a:rect l="0" t="0" r="r" b="b"/>
              <a:pathLst>
                <a:path w="896" h="258">
                  <a:moveTo>
                    <a:pt x="0" y="226"/>
                  </a:moveTo>
                  <a:lnTo>
                    <a:pt x="19" y="245"/>
                  </a:lnTo>
                  <a:lnTo>
                    <a:pt x="41" y="254"/>
                  </a:lnTo>
                  <a:lnTo>
                    <a:pt x="59" y="258"/>
                  </a:lnTo>
                  <a:lnTo>
                    <a:pt x="82" y="254"/>
                  </a:lnTo>
                  <a:lnTo>
                    <a:pt x="100" y="240"/>
                  </a:lnTo>
                  <a:lnTo>
                    <a:pt x="123" y="222"/>
                  </a:lnTo>
                  <a:lnTo>
                    <a:pt x="141" y="204"/>
                  </a:lnTo>
                  <a:lnTo>
                    <a:pt x="163" y="181"/>
                  </a:lnTo>
                  <a:lnTo>
                    <a:pt x="181" y="159"/>
                  </a:lnTo>
                  <a:lnTo>
                    <a:pt x="204" y="136"/>
                  </a:lnTo>
                  <a:lnTo>
                    <a:pt x="222" y="118"/>
                  </a:lnTo>
                  <a:lnTo>
                    <a:pt x="245" y="95"/>
                  </a:lnTo>
                  <a:lnTo>
                    <a:pt x="263" y="68"/>
                  </a:lnTo>
                  <a:lnTo>
                    <a:pt x="285" y="41"/>
                  </a:lnTo>
                  <a:lnTo>
                    <a:pt x="303" y="18"/>
                  </a:lnTo>
                  <a:lnTo>
                    <a:pt x="326" y="9"/>
                  </a:lnTo>
                  <a:lnTo>
                    <a:pt x="344" y="5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5"/>
                  </a:lnTo>
                  <a:lnTo>
                    <a:pt x="548" y="5"/>
                  </a:lnTo>
                  <a:lnTo>
                    <a:pt x="570" y="5"/>
                  </a:lnTo>
                  <a:lnTo>
                    <a:pt x="588" y="9"/>
                  </a:lnTo>
                  <a:lnTo>
                    <a:pt x="611" y="9"/>
                  </a:lnTo>
                  <a:lnTo>
                    <a:pt x="629" y="9"/>
                  </a:lnTo>
                  <a:lnTo>
                    <a:pt x="652" y="9"/>
                  </a:lnTo>
                  <a:lnTo>
                    <a:pt x="670" y="14"/>
                  </a:lnTo>
                  <a:lnTo>
                    <a:pt x="692" y="14"/>
                  </a:lnTo>
                  <a:lnTo>
                    <a:pt x="710" y="14"/>
                  </a:lnTo>
                  <a:lnTo>
                    <a:pt x="733" y="14"/>
                  </a:lnTo>
                  <a:lnTo>
                    <a:pt x="751" y="14"/>
                  </a:lnTo>
                  <a:lnTo>
                    <a:pt x="774" y="14"/>
                  </a:lnTo>
                  <a:lnTo>
                    <a:pt x="792" y="14"/>
                  </a:lnTo>
                  <a:lnTo>
                    <a:pt x="814" y="14"/>
                  </a:lnTo>
                  <a:lnTo>
                    <a:pt x="833" y="14"/>
                  </a:lnTo>
                  <a:lnTo>
                    <a:pt x="855" y="14"/>
                  </a:lnTo>
                  <a:lnTo>
                    <a:pt x="873" y="14"/>
                  </a:lnTo>
                  <a:lnTo>
                    <a:pt x="896" y="18"/>
                  </a:lnTo>
                </a:path>
              </a:pathLst>
            </a:custGeom>
            <a:noFill/>
            <a:ln w="19050">
              <a:solidFill>
                <a:srgbClr val="BFB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185"/>
            <p:cNvSpPr>
              <a:spLocks/>
            </p:cNvSpPr>
            <p:nvPr/>
          </p:nvSpPr>
          <p:spPr bwMode="auto">
            <a:xfrm>
              <a:off x="5582588" y="2168025"/>
              <a:ext cx="1833066" cy="43027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9" y="14"/>
                </a:cxn>
                <a:cxn ang="0">
                  <a:pos x="41" y="5"/>
                </a:cxn>
                <a:cxn ang="0">
                  <a:pos x="59" y="0"/>
                </a:cxn>
                <a:cxn ang="0">
                  <a:pos x="82" y="5"/>
                </a:cxn>
                <a:cxn ang="0">
                  <a:pos x="100" y="18"/>
                </a:cxn>
                <a:cxn ang="0">
                  <a:pos x="123" y="36"/>
                </a:cxn>
                <a:cxn ang="0">
                  <a:pos x="141" y="54"/>
                </a:cxn>
                <a:cxn ang="0">
                  <a:pos x="163" y="77"/>
                </a:cxn>
                <a:cxn ang="0">
                  <a:pos x="181" y="100"/>
                </a:cxn>
                <a:cxn ang="0">
                  <a:pos x="204" y="122"/>
                </a:cxn>
                <a:cxn ang="0">
                  <a:pos x="222" y="140"/>
                </a:cxn>
                <a:cxn ang="0">
                  <a:pos x="245" y="163"/>
                </a:cxn>
                <a:cxn ang="0">
                  <a:pos x="263" y="190"/>
                </a:cxn>
                <a:cxn ang="0">
                  <a:pos x="285" y="217"/>
                </a:cxn>
                <a:cxn ang="0">
                  <a:pos x="303" y="240"/>
                </a:cxn>
                <a:cxn ang="0">
                  <a:pos x="326" y="249"/>
                </a:cxn>
                <a:cxn ang="0">
                  <a:pos x="344" y="253"/>
                </a:cxn>
                <a:cxn ang="0">
                  <a:pos x="367" y="258"/>
                </a:cxn>
                <a:cxn ang="0">
                  <a:pos x="385" y="258"/>
                </a:cxn>
                <a:cxn ang="0">
                  <a:pos x="407" y="258"/>
                </a:cxn>
                <a:cxn ang="0">
                  <a:pos x="426" y="258"/>
                </a:cxn>
                <a:cxn ang="0">
                  <a:pos x="448" y="258"/>
                </a:cxn>
                <a:cxn ang="0">
                  <a:pos x="466" y="258"/>
                </a:cxn>
                <a:cxn ang="0">
                  <a:pos x="489" y="258"/>
                </a:cxn>
                <a:cxn ang="0">
                  <a:pos x="507" y="258"/>
                </a:cxn>
                <a:cxn ang="0">
                  <a:pos x="530" y="253"/>
                </a:cxn>
                <a:cxn ang="0">
                  <a:pos x="548" y="253"/>
                </a:cxn>
                <a:cxn ang="0">
                  <a:pos x="570" y="253"/>
                </a:cxn>
                <a:cxn ang="0">
                  <a:pos x="588" y="249"/>
                </a:cxn>
                <a:cxn ang="0">
                  <a:pos x="611" y="249"/>
                </a:cxn>
                <a:cxn ang="0">
                  <a:pos x="629" y="249"/>
                </a:cxn>
                <a:cxn ang="0">
                  <a:pos x="652" y="249"/>
                </a:cxn>
                <a:cxn ang="0">
                  <a:pos x="670" y="244"/>
                </a:cxn>
                <a:cxn ang="0">
                  <a:pos x="692" y="244"/>
                </a:cxn>
                <a:cxn ang="0">
                  <a:pos x="710" y="244"/>
                </a:cxn>
                <a:cxn ang="0">
                  <a:pos x="733" y="244"/>
                </a:cxn>
                <a:cxn ang="0">
                  <a:pos x="751" y="244"/>
                </a:cxn>
                <a:cxn ang="0">
                  <a:pos x="774" y="244"/>
                </a:cxn>
                <a:cxn ang="0">
                  <a:pos x="792" y="244"/>
                </a:cxn>
                <a:cxn ang="0">
                  <a:pos x="814" y="244"/>
                </a:cxn>
                <a:cxn ang="0">
                  <a:pos x="833" y="244"/>
                </a:cxn>
                <a:cxn ang="0">
                  <a:pos x="855" y="244"/>
                </a:cxn>
                <a:cxn ang="0">
                  <a:pos x="873" y="244"/>
                </a:cxn>
                <a:cxn ang="0">
                  <a:pos x="896" y="244"/>
                </a:cxn>
              </a:cxnLst>
              <a:rect l="0" t="0" r="r" b="b"/>
              <a:pathLst>
                <a:path w="896" h="258">
                  <a:moveTo>
                    <a:pt x="0" y="32"/>
                  </a:moveTo>
                  <a:lnTo>
                    <a:pt x="19" y="14"/>
                  </a:lnTo>
                  <a:lnTo>
                    <a:pt x="41" y="5"/>
                  </a:lnTo>
                  <a:lnTo>
                    <a:pt x="59" y="0"/>
                  </a:lnTo>
                  <a:lnTo>
                    <a:pt x="82" y="5"/>
                  </a:lnTo>
                  <a:lnTo>
                    <a:pt x="100" y="18"/>
                  </a:lnTo>
                  <a:lnTo>
                    <a:pt x="123" y="36"/>
                  </a:lnTo>
                  <a:lnTo>
                    <a:pt x="141" y="54"/>
                  </a:lnTo>
                  <a:lnTo>
                    <a:pt x="163" y="77"/>
                  </a:lnTo>
                  <a:lnTo>
                    <a:pt x="181" y="100"/>
                  </a:lnTo>
                  <a:lnTo>
                    <a:pt x="204" y="122"/>
                  </a:lnTo>
                  <a:lnTo>
                    <a:pt x="222" y="140"/>
                  </a:lnTo>
                  <a:lnTo>
                    <a:pt x="245" y="163"/>
                  </a:lnTo>
                  <a:lnTo>
                    <a:pt x="263" y="190"/>
                  </a:lnTo>
                  <a:lnTo>
                    <a:pt x="285" y="217"/>
                  </a:lnTo>
                  <a:lnTo>
                    <a:pt x="303" y="240"/>
                  </a:lnTo>
                  <a:lnTo>
                    <a:pt x="326" y="249"/>
                  </a:lnTo>
                  <a:lnTo>
                    <a:pt x="344" y="253"/>
                  </a:lnTo>
                  <a:lnTo>
                    <a:pt x="367" y="258"/>
                  </a:lnTo>
                  <a:lnTo>
                    <a:pt x="385" y="258"/>
                  </a:lnTo>
                  <a:lnTo>
                    <a:pt x="407" y="258"/>
                  </a:lnTo>
                  <a:lnTo>
                    <a:pt x="426" y="258"/>
                  </a:lnTo>
                  <a:lnTo>
                    <a:pt x="448" y="258"/>
                  </a:lnTo>
                  <a:lnTo>
                    <a:pt x="466" y="258"/>
                  </a:lnTo>
                  <a:lnTo>
                    <a:pt x="489" y="258"/>
                  </a:lnTo>
                  <a:lnTo>
                    <a:pt x="507" y="258"/>
                  </a:lnTo>
                  <a:lnTo>
                    <a:pt x="530" y="253"/>
                  </a:lnTo>
                  <a:lnTo>
                    <a:pt x="548" y="253"/>
                  </a:lnTo>
                  <a:lnTo>
                    <a:pt x="570" y="253"/>
                  </a:lnTo>
                  <a:lnTo>
                    <a:pt x="588" y="249"/>
                  </a:lnTo>
                  <a:lnTo>
                    <a:pt x="611" y="249"/>
                  </a:lnTo>
                  <a:lnTo>
                    <a:pt x="629" y="249"/>
                  </a:lnTo>
                  <a:lnTo>
                    <a:pt x="652" y="249"/>
                  </a:lnTo>
                  <a:lnTo>
                    <a:pt x="670" y="244"/>
                  </a:lnTo>
                  <a:lnTo>
                    <a:pt x="692" y="244"/>
                  </a:lnTo>
                  <a:lnTo>
                    <a:pt x="710" y="244"/>
                  </a:lnTo>
                  <a:lnTo>
                    <a:pt x="733" y="244"/>
                  </a:lnTo>
                  <a:lnTo>
                    <a:pt x="751" y="244"/>
                  </a:lnTo>
                  <a:lnTo>
                    <a:pt x="774" y="244"/>
                  </a:lnTo>
                  <a:lnTo>
                    <a:pt x="792" y="244"/>
                  </a:lnTo>
                  <a:lnTo>
                    <a:pt x="814" y="244"/>
                  </a:lnTo>
                  <a:lnTo>
                    <a:pt x="833" y="244"/>
                  </a:lnTo>
                  <a:lnTo>
                    <a:pt x="855" y="244"/>
                  </a:lnTo>
                  <a:lnTo>
                    <a:pt x="873" y="244"/>
                  </a:lnTo>
                  <a:lnTo>
                    <a:pt x="896" y="244"/>
                  </a:lnTo>
                </a:path>
              </a:pathLst>
            </a:custGeom>
            <a:noFill/>
            <a:ln w="19050">
              <a:solidFill>
                <a:srgbClr val="3F3F3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186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187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188"/>
            <p:cNvSpPr>
              <a:spLocks/>
            </p:cNvSpPr>
            <p:nvPr/>
          </p:nvSpPr>
          <p:spPr bwMode="auto">
            <a:xfrm>
              <a:off x="5582588" y="2559942"/>
              <a:ext cx="1833066" cy="32520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9" y="14"/>
                </a:cxn>
                <a:cxn ang="0">
                  <a:pos x="41" y="18"/>
                </a:cxn>
                <a:cxn ang="0">
                  <a:pos x="59" y="32"/>
                </a:cxn>
                <a:cxn ang="0">
                  <a:pos x="82" y="95"/>
                </a:cxn>
                <a:cxn ang="0">
                  <a:pos x="100" y="172"/>
                </a:cxn>
                <a:cxn ang="0">
                  <a:pos x="123" y="195"/>
                </a:cxn>
                <a:cxn ang="0">
                  <a:pos x="141" y="195"/>
                </a:cxn>
                <a:cxn ang="0">
                  <a:pos x="163" y="181"/>
                </a:cxn>
                <a:cxn ang="0">
                  <a:pos x="181" y="163"/>
                </a:cxn>
                <a:cxn ang="0">
                  <a:pos x="204" y="145"/>
                </a:cxn>
                <a:cxn ang="0">
                  <a:pos x="222" y="122"/>
                </a:cxn>
                <a:cxn ang="0">
                  <a:pos x="245" y="104"/>
                </a:cxn>
                <a:cxn ang="0">
                  <a:pos x="263" y="82"/>
                </a:cxn>
                <a:cxn ang="0">
                  <a:pos x="285" y="59"/>
                </a:cxn>
                <a:cxn ang="0">
                  <a:pos x="303" y="41"/>
                </a:cxn>
                <a:cxn ang="0">
                  <a:pos x="326" y="28"/>
                </a:cxn>
                <a:cxn ang="0">
                  <a:pos x="344" y="18"/>
                </a:cxn>
                <a:cxn ang="0">
                  <a:pos x="367" y="14"/>
                </a:cxn>
                <a:cxn ang="0">
                  <a:pos x="385" y="9"/>
                </a:cxn>
                <a:cxn ang="0">
                  <a:pos x="407" y="5"/>
                </a:cxn>
                <a:cxn ang="0">
                  <a:pos x="426" y="5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5"/>
                </a:cxn>
                <a:cxn ang="0">
                  <a:pos x="652" y="5"/>
                </a:cxn>
                <a:cxn ang="0">
                  <a:pos x="670" y="5"/>
                </a:cxn>
                <a:cxn ang="0">
                  <a:pos x="692" y="5"/>
                </a:cxn>
                <a:cxn ang="0">
                  <a:pos x="710" y="5"/>
                </a:cxn>
                <a:cxn ang="0">
                  <a:pos x="733" y="5"/>
                </a:cxn>
                <a:cxn ang="0">
                  <a:pos x="751" y="5"/>
                </a:cxn>
                <a:cxn ang="0">
                  <a:pos x="774" y="5"/>
                </a:cxn>
                <a:cxn ang="0">
                  <a:pos x="792" y="5"/>
                </a:cxn>
                <a:cxn ang="0">
                  <a:pos x="814" y="5"/>
                </a:cxn>
                <a:cxn ang="0">
                  <a:pos x="833" y="5"/>
                </a:cxn>
                <a:cxn ang="0">
                  <a:pos x="855" y="5"/>
                </a:cxn>
                <a:cxn ang="0">
                  <a:pos x="873" y="5"/>
                </a:cxn>
                <a:cxn ang="0">
                  <a:pos x="896" y="9"/>
                </a:cxn>
              </a:cxnLst>
              <a:rect l="0" t="0" r="r" b="b"/>
              <a:pathLst>
                <a:path w="896" h="195">
                  <a:moveTo>
                    <a:pt x="0" y="14"/>
                  </a:moveTo>
                  <a:lnTo>
                    <a:pt x="19" y="14"/>
                  </a:lnTo>
                  <a:lnTo>
                    <a:pt x="41" y="18"/>
                  </a:lnTo>
                  <a:lnTo>
                    <a:pt x="59" y="32"/>
                  </a:lnTo>
                  <a:lnTo>
                    <a:pt x="82" y="95"/>
                  </a:lnTo>
                  <a:lnTo>
                    <a:pt x="100" y="172"/>
                  </a:lnTo>
                  <a:lnTo>
                    <a:pt x="123" y="195"/>
                  </a:lnTo>
                  <a:lnTo>
                    <a:pt x="141" y="195"/>
                  </a:lnTo>
                  <a:lnTo>
                    <a:pt x="163" y="181"/>
                  </a:lnTo>
                  <a:lnTo>
                    <a:pt x="181" y="163"/>
                  </a:lnTo>
                  <a:lnTo>
                    <a:pt x="204" y="145"/>
                  </a:lnTo>
                  <a:lnTo>
                    <a:pt x="222" y="122"/>
                  </a:lnTo>
                  <a:lnTo>
                    <a:pt x="245" y="104"/>
                  </a:lnTo>
                  <a:lnTo>
                    <a:pt x="263" y="82"/>
                  </a:lnTo>
                  <a:lnTo>
                    <a:pt x="285" y="59"/>
                  </a:lnTo>
                  <a:lnTo>
                    <a:pt x="303" y="41"/>
                  </a:lnTo>
                  <a:lnTo>
                    <a:pt x="326" y="28"/>
                  </a:lnTo>
                  <a:lnTo>
                    <a:pt x="344" y="18"/>
                  </a:lnTo>
                  <a:lnTo>
                    <a:pt x="367" y="14"/>
                  </a:lnTo>
                  <a:lnTo>
                    <a:pt x="385" y="9"/>
                  </a:lnTo>
                  <a:lnTo>
                    <a:pt x="407" y="5"/>
                  </a:lnTo>
                  <a:lnTo>
                    <a:pt x="426" y="5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5"/>
                  </a:lnTo>
                  <a:lnTo>
                    <a:pt x="652" y="5"/>
                  </a:lnTo>
                  <a:lnTo>
                    <a:pt x="670" y="5"/>
                  </a:lnTo>
                  <a:lnTo>
                    <a:pt x="692" y="5"/>
                  </a:lnTo>
                  <a:lnTo>
                    <a:pt x="710" y="5"/>
                  </a:lnTo>
                  <a:lnTo>
                    <a:pt x="733" y="5"/>
                  </a:lnTo>
                  <a:lnTo>
                    <a:pt x="751" y="5"/>
                  </a:lnTo>
                  <a:lnTo>
                    <a:pt x="774" y="5"/>
                  </a:lnTo>
                  <a:lnTo>
                    <a:pt x="792" y="5"/>
                  </a:lnTo>
                  <a:lnTo>
                    <a:pt x="814" y="5"/>
                  </a:lnTo>
                  <a:lnTo>
                    <a:pt x="833" y="5"/>
                  </a:lnTo>
                  <a:lnTo>
                    <a:pt x="855" y="5"/>
                  </a:lnTo>
                  <a:lnTo>
                    <a:pt x="873" y="5"/>
                  </a:lnTo>
                  <a:lnTo>
                    <a:pt x="896" y="9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189"/>
            <p:cNvSpPr>
              <a:spLocks/>
            </p:cNvSpPr>
            <p:nvPr/>
          </p:nvSpPr>
          <p:spPr bwMode="auto">
            <a:xfrm>
              <a:off x="5582588" y="2258083"/>
              <a:ext cx="1833066" cy="325208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19" y="181"/>
                </a:cxn>
                <a:cxn ang="0">
                  <a:pos x="41" y="177"/>
                </a:cxn>
                <a:cxn ang="0">
                  <a:pos x="59" y="163"/>
                </a:cxn>
                <a:cxn ang="0">
                  <a:pos x="82" y="100"/>
                </a:cxn>
                <a:cxn ang="0">
                  <a:pos x="100" y="23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14"/>
                </a:cxn>
                <a:cxn ang="0">
                  <a:pos x="181" y="32"/>
                </a:cxn>
                <a:cxn ang="0">
                  <a:pos x="204" y="50"/>
                </a:cxn>
                <a:cxn ang="0">
                  <a:pos x="222" y="73"/>
                </a:cxn>
                <a:cxn ang="0">
                  <a:pos x="245" y="91"/>
                </a:cxn>
                <a:cxn ang="0">
                  <a:pos x="263" y="114"/>
                </a:cxn>
                <a:cxn ang="0">
                  <a:pos x="285" y="136"/>
                </a:cxn>
                <a:cxn ang="0">
                  <a:pos x="303" y="154"/>
                </a:cxn>
                <a:cxn ang="0">
                  <a:pos x="326" y="168"/>
                </a:cxn>
                <a:cxn ang="0">
                  <a:pos x="344" y="177"/>
                </a:cxn>
                <a:cxn ang="0">
                  <a:pos x="367" y="181"/>
                </a:cxn>
                <a:cxn ang="0">
                  <a:pos x="385" y="186"/>
                </a:cxn>
                <a:cxn ang="0">
                  <a:pos x="407" y="190"/>
                </a:cxn>
                <a:cxn ang="0">
                  <a:pos x="426" y="190"/>
                </a:cxn>
                <a:cxn ang="0">
                  <a:pos x="448" y="195"/>
                </a:cxn>
                <a:cxn ang="0">
                  <a:pos x="466" y="195"/>
                </a:cxn>
                <a:cxn ang="0">
                  <a:pos x="489" y="195"/>
                </a:cxn>
                <a:cxn ang="0">
                  <a:pos x="507" y="195"/>
                </a:cxn>
                <a:cxn ang="0">
                  <a:pos x="530" y="195"/>
                </a:cxn>
                <a:cxn ang="0">
                  <a:pos x="548" y="195"/>
                </a:cxn>
                <a:cxn ang="0">
                  <a:pos x="570" y="195"/>
                </a:cxn>
                <a:cxn ang="0">
                  <a:pos x="588" y="195"/>
                </a:cxn>
                <a:cxn ang="0">
                  <a:pos x="611" y="195"/>
                </a:cxn>
                <a:cxn ang="0">
                  <a:pos x="629" y="190"/>
                </a:cxn>
                <a:cxn ang="0">
                  <a:pos x="652" y="190"/>
                </a:cxn>
                <a:cxn ang="0">
                  <a:pos x="670" y="190"/>
                </a:cxn>
                <a:cxn ang="0">
                  <a:pos x="692" y="190"/>
                </a:cxn>
                <a:cxn ang="0">
                  <a:pos x="710" y="190"/>
                </a:cxn>
                <a:cxn ang="0">
                  <a:pos x="733" y="190"/>
                </a:cxn>
                <a:cxn ang="0">
                  <a:pos x="751" y="190"/>
                </a:cxn>
                <a:cxn ang="0">
                  <a:pos x="774" y="190"/>
                </a:cxn>
                <a:cxn ang="0">
                  <a:pos x="792" y="190"/>
                </a:cxn>
                <a:cxn ang="0">
                  <a:pos x="814" y="190"/>
                </a:cxn>
                <a:cxn ang="0">
                  <a:pos x="833" y="190"/>
                </a:cxn>
                <a:cxn ang="0">
                  <a:pos x="855" y="190"/>
                </a:cxn>
                <a:cxn ang="0">
                  <a:pos x="873" y="190"/>
                </a:cxn>
                <a:cxn ang="0">
                  <a:pos x="896" y="190"/>
                </a:cxn>
              </a:cxnLst>
              <a:rect l="0" t="0" r="r" b="b"/>
              <a:pathLst>
                <a:path w="896" h="195">
                  <a:moveTo>
                    <a:pt x="0" y="181"/>
                  </a:moveTo>
                  <a:lnTo>
                    <a:pt x="19" y="181"/>
                  </a:lnTo>
                  <a:lnTo>
                    <a:pt x="41" y="177"/>
                  </a:lnTo>
                  <a:lnTo>
                    <a:pt x="59" y="163"/>
                  </a:lnTo>
                  <a:lnTo>
                    <a:pt x="82" y="100"/>
                  </a:lnTo>
                  <a:lnTo>
                    <a:pt x="100" y="23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14"/>
                  </a:lnTo>
                  <a:lnTo>
                    <a:pt x="181" y="32"/>
                  </a:lnTo>
                  <a:lnTo>
                    <a:pt x="204" y="50"/>
                  </a:lnTo>
                  <a:lnTo>
                    <a:pt x="222" y="73"/>
                  </a:lnTo>
                  <a:lnTo>
                    <a:pt x="245" y="91"/>
                  </a:lnTo>
                  <a:lnTo>
                    <a:pt x="263" y="114"/>
                  </a:lnTo>
                  <a:lnTo>
                    <a:pt x="285" y="136"/>
                  </a:lnTo>
                  <a:lnTo>
                    <a:pt x="303" y="154"/>
                  </a:lnTo>
                  <a:lnTo>
                    <a:pt x="326" y="168"/>
                  </a:lnTo>
                  <a:lnTo>
                    <a:pt x="344" y="177"/>
                  </a:lnTo>
                  <a:lnTo>
                    <a:pt x="367" y="181"/>
                  </a:lnTo>
                  <a:lnTo>
                    <a:pt x="385" y="186"/>
                  </a:lnTo>
                  <a:lnTo>
                    <a:pt x="407" y="190"/>
                  </a:lnTo>
                  <a:lnTo>
                    <a:pt x="426" y="190"/>
                  </a:lnTo>
                  <a:lnTo>
                    <a:pt x="448" y="195"/>
                  </a:lnTo>
                  <a:lnTo>
                    <a:pt x="466" y="195"/>
                  </a:lnTo>
                  <a:lnTo>
                    <a:pt x="489" y="195"/>
                  </a:lnTo>
                  <a:lnTo>
                    <a:pt x="507" y="195"/>
                  </a:lnTo>
                  <a:lnTo>
                    <a:pt x="530" y="195"/>
                  </a:lnTo>
                  <a:lnTo>
                    <a:pt x="548" y="195"/>
                  </a:lnTo>
                  <a:lnTo>
                    <a:pt x="570" y="195"/>
                  </a:lnTo>
                  <a:lnTo>
                    <a:pt x="588" y="195"/>
                  </a:lnTo>
                  <a:lnTo>
                    <a:pt x="611" y="195"/>
                  </a:lnTo>
                  <a:lnTo>
                    <a:pt x="629" y="190"/>
                  </a:lnTo>
                  <a:lnTo>
                    <a:pt x="652" y="190"/>
                  </a:lnTo>
                  <a:lnTo>
                    <a:pt x="670" y="190"/>
                  </a:lnTo>
                  <a:lnTo>
                    <a:pt x="692" y="190"/>
                  </a:lnTo>
                  <a:lnTo>
                    <a:pt x="710" y="190"/>
                  </a:lnTo>
                  <a:lnTo>
                    <a:pt x="733" y="190"/>
                  </a:lnTo>
                  <a:lnTo>
                    <a:pt x="751" y="190"/>
                  </a:lnTo>
                  <a:lnTo>
                    <a:pt x="774" y="190"/>
                  </a:lnTo>
                  <a:lnTo>
                    <a:pt x="792" y="190"/>
                  </a:lnTo>
                  <a:lnTo>
                    <a:pt x="814" y="190"/>
                  </a:lnTo>
                  <a:lnTo>
                    <a:pt x="833" y="190"/>
                  </a:lnTo>
                  <a:lnTo>
                    <a:pt x="855" y="190"/>
                  </a:lnTo>
                  <a:lnTo>
                    <a:pt x="873" y="190"/>
                  </a:lnTo>
                  <a:lnTo>
                    <a:pt x="896" y="190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190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191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Freeform 192"/>
            <p:cNvSpPr>
              <a:spLocks/>
            </p:cNvSpPr>
            <p:nvPr/>
          </p:nvSpPr>
          <p:spPr bwMode="auto">
            <a:xfrm>
              <a:off x="5582588" y="2431527"/>
              <a:ext cx="1833066" cy="1290824"/>
            </a:xfrm>
            <a:custGeom>
              <a:avLst/>
              <a:gdLst/>
              <a:ahLst/>
              <a:cxnLst>
                <a:cxn ang="0">
                  <a:pos x="0" y="774"/>
                </a:cxn>
                <a:cxn ang="0">
                  <a:pos x="19" y="674"/>
                </a:cxn>
                <a:cxn ang="0">
                  <a:pos x="41" y="602"/>
                </a:cxn>
                <a:cxn ang="0">
                  <a:pos x="59" y="543"/>
                </a:cxn>
                <a:cxn ang="0">
                  <a:pos x="82" y="489"/>
                </a:cxn>
                <a:cxn ang="0">
                  <a:pos x="100" y="444"/>
                </a:cxn>
                <a:cxn ang="0">
                  <a:pos x="123" y="403"/>
                </a:cxn>
                <a:cxn ang="0">
                  <a:pos x="141" y="367"/>
                </a:cxn>
                <a:cxn ang="0">
                  <a:pos x="163" y="335"/>
                </a:cxn>
                <a:cxn ang="0">
                  <a:pos x="181" y="308"/>
                </a:cxn>
                <a:cxn ang="0">
                  <a:pos x="204" y="281"/>
                </a:cxn>
                <a:cxn ang="0">
                  <a:pos x="222" y="258"/>
                </a:cxn>
                <a:cxn ang="0">
                  <a:pos x="245" y="240"/>
                </a:cxn>
                <a:cxn ang="0">
                  <a:pos x="263" y="218"/>
                </a:cxn>
                <a:cxn ang="0">
                  <a:pos x="285" y="199"/>
                </a:cxn>
                <a:cxn ang="0">
                  <a:pos x="303" y="181"/>
                </a:cxn>
                <a:cxn ang="0">
                  <a:pos x="326" y="163"/>
                </a:cxn>
                <a:cxn ang="0">
                  <a:pos x="344" y="14"/>
                </a:cxn>
                <a:cxn ang="0">
                  <a:pos x="367" y="14"/>
                </a:cxn>
                <a:cxn ang="0">
                  <a:pos x="385" y="10"/>
                </a:cxn>
                <a:cxn ang="0">
                  <a:pos x="407" y="5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5"/>
                </a:cxn>
                <a:cxn ang="0">
                  <a:pos x="507" y="5"/>
                </a:cxn>
                <a:cxn ang="0">
                  <a:pos x="530" y="10"/>
                </a:cxn>
                <a:cxn ang="0">
                  <a:pos x="548" y="14"/>
                </a:cxn>
                <a:cxn ang="0">
                  <a:pos x="570" y="14"/>
                </a:cxn>
                <a:cxn ang="0">
                  <a:pos x="588" y="14"/>
                </a:cxn>
                <a:cxn ang="0">
                  <a:pos x="611" y="10"/>
                </a:cxn>
                <a:cxn ang="0">
                  <a:pos x="629" y="168"/>
                </a:cxn>
                <a:cxn ang="0">
                  <a:pos x="652" y="177"/>
                </a:cxn>
                <a:cxn ang="0">
                  <a:pos x="670" y="181"/>
                </a:cxn>
                <a:cxn ang="0">
                  <a:pos x="692" y="186"/>
                </a:cxn>
                <a:cxn ang="0">
                  <a:pos x="710" y="190"/>
                </a:cxn>
                <a:cxn ang="0">
                  <a:pos x="733" y="190"/>
                </a:cxn>
                <a:cxn ang="0">
                  <a:pos x="751" y="186"/>
                </a:cxn>
                <a:cxn ang="0">
                  <a:pos x="774" y="181"/>
                </a:cxn>
                <a:cxn ang="0">
                  <a:pos x="792" y="177"/>
                </a:cxn>
                <a:cxn ang="0">
                  <a:pos x="814" y="168"/>
                </a:cxn>
                <a:cxn ang="0">
                  <a:pos x="833" y="159"/>
                </a:cxn>
                <a:cxn ang="0">
                  <a:pos x="855" y="145"/>
                </a:cxn>
                <a:cxn ang="0">
                  <a:pos x="873" y="136"/>
                </a:cxn>
                <a:cxn ang="0">
                  <a:pos x="896" y="123"/>
                </a:cxn>
              </a:cxnLst>
              <a:rect l="0" t="0" r="r" b="b"/>
              <a:pathLst>
                <a:path w="896" h="774">
                  <a:moveTo>
                    <a:pt x="0" y="774"/>
                  </a:moveTo>
                  <a:lnTo>
                    <a:pt x="19" y="674"/>
                  </a:lnTo>
                  <a:lnTo>
                    <a:pt x="41" y="602"/>
                  </a:lnTo>
                  <a:lnTo>
                    <a:pt x="59" y="543"/>
                  </a:lnTo>
                  <a:lnTo>
                    <a:pt x="82" y="489"/>
                  </a:lnTo>
                  <a:lnTo>
                    <a:pt x="100" y="444"/>
                  </a:lnTo>
                  <a:lnTo>
                    <a:pt x="123" y="403"/>
                  </a:lnTo>
                  <a:lnTo>
                    <a:pt x="141" y="367"/>
                  </a:lnTo>
                  <a:lnTo>
                    <a:pt x="163" y="335"/>
                  </a:lnTo>
                  <a:lnTo>
                    <a:pt x="181" y="308"/>
                  </a:lnTo>
                  <a:lnTo>
                    <a:pt x="204" y="281"/>
                  </a:lnTo>
                  <a:lnTo>
                    <a:pt x="222" y="258"/>
                  </a:lnTo>
                  <a:lnTo>
                    <a:pt x="245" y="240"/>
                  </a:lnTo>
                  <a:lnTo>
                    <a:pt x="263" y="218"/>
                  </a:lnTo>
                  <a:lnTo>
                    <a:pt x="285" y="199"/>
                  </a:lnTo>
                  <a:lnTo>
                    <a:pt x="303" y="181"/>
                  </a:lnTo>
                  <a:lnTo>
                    <a:pt x="326" y="163"/>
                  </a:lnTo>
                  <a:lnTo>
                    <a:pt x="344" y="14"/>
                  </a:lnTo>
                  <a:lnTo>
                    <a:pt x="367" y="14"/>
                  </a:lnTo>
                  <a:lnTo>
                    <a:pt x="385" y="10"/>
                  </a:lnTo>
                  <a:lnTo>
                    <a:pt x="407" y="5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5"/>
                  </a:lnTo>
                  <a:lnTo>
                    <a:pt x="507" y="5"/>
                  </a:lnTo>
                  <a:lnTo>
                    <a:pt x="530" y="10"/>
                  </a:lnTo>
                  <a:lnTo>
                    <a:pt x="548" y="14"/>
                  </a:lnTo>
                  <a:lnTo>
                    <a:pt x="570" y="14"/>
                  </a:lnTo>
                  <a:lnTo>
                    <a:pt x="588" y="14"/>
                  </a:lnTo>
                  <a:lnTo>
                    <a:pt x="611" y="10"/>
                  </a:lnTo>
                  <a:lnTo>
                    <a:pt x="629" y="168"/>
                  </a:lnTo>
                  <a:lnTo>
                    <a:pt x="652" y="177"/>
                  </a:lnTo>
                  <a:lnTo>
                    <a:pt x="670" y="181"/>
                  </a:lnTo>
                  <a:lnTo>
                    <a:pt x="692" y="186"/>
                  </a:lnTo>
                  <a:lnTo>
                    <a:pt x="710" y="190"/>
                  </a:lnTo>
                  <a:lnTo>
                    <a:pt x="733" y="190"/>
                  </a:lnTo>
                  <a:lnTo>
                    <a:pt x="751" y="186"/>
                  </a:lnTo>
                  <a:lnTo>
                    <a:pt x="774" y="181"/>
                  </a:lnTo>
                  <a:lnTo>
                    <a:pt x="792" y="177"/>
                  </a:lnTo>
                  <a:lnTo>
                    <a:pt x="814" y="168"/>
                  </a:lnTo>
                  <a:lnTo>
                    <a:pt x="833" y="159"/>
                  </a:lnTo>
                  <a:lnTo>
                    <a:pt x="855" y="145"/>
                  </a:lnTo>
                  <a:lnTo>
                    <a:pt x="873" y="136"/>
                  </a:lnTo>
                  <a:lnTo>
                    <a:pt x="896" y="123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193"/>
            <p:cNvSpPr>
              <a:spLocks/>
            </p:cNvSpPr>
            <p:nvPr/>
          </p:nvSpPr>
          <p:spPr bwMode="auto">
            <a:xfrm>
              <a:off x="5582588" y="1420882"/>
              <a:ext cx="1833066" cy="12908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100"/>
                </a:cxn>
                <a:cxn ang="0">
                  <a:pos x="41" y="172"/>
                </a:cxn>
                <a:cxn ang="0">
                  <a:pos x="59" y="231"/>
                </a:cxn>
                <a:cxn ang="0">
                  <a:pos x="82" y="285"/>
                </a:cxn>
                <a:cxn ang="0">
                  <a:pos x="100" y="331"/>
                </a:cxn>
                <a:cxn ang="0">
                  <a:pos x="123" y="371"/>
                </a:cxn>
                <a:cxn ang="0">
                  <a:pos x="141" y="407"/>
                </a:cxn>
                <a:cxn ang="0">
                  <a:pos x="163" y="439"/>
                </a:cxn>
                <a:cxn ang="0">
                  <a:pos x="181" y="466"/>
                </a:cxn>
                <a:cxn ang="0">
                  <a:pos x="204" y="493"/>
                </a:cxn>
                <a:cxn ang="0">
                  <a:pos x="222" y="516"/>
                </a:cxn>
                <a:cxn ang="0">
                  <a:pos x="245" y="534"/>
                </a:cxn>
                <a:cxn ang="0">
                  <a:pos x="263" y="557"/>
                </a:cxn>
                <a:cxn ang="0">
                  <a:pos x="285" y="575"/>
                </a:cxn>
                <a:cxn ang="0">
                  <a:pos x="303" y="593"/>
                </a:cxn>
                <a:cxn ang="0">
                  <a:pos x="326" y="611"/>
                </a:cxn>
                <a:cxn ang="0">
                  <a:pos x="344" y="760"/>
                </a:cxn>
                <a:cxn ang="0">
                  <a:pos x="367" y="760"/>
                </a:cxn>
                <a:cxn ang="0">
                  <a:pos x="385" y="765"/>
                </a:cxn>
                <a:cxn ang="0">
                  <a:pos x="407" y="769"/>
                </a:cxn>
                <a:cxn ang="0">
                  <a:pos x="426" y="774"/>
                </a:cxn>
                <a:cxn ang="0">
                  <a:pos x="448" y="774"/>
                </a:cxn>
                <a:cxn ang="0">
                  <a:pos x="466" y="774"/>
                </a:cxn>
                <a:cxn ang="0">
                  <a:pos x="489" y="769"/>
                </a:cxn>
                <a:cxn ang="0">
                  <a:pos x="507" y="769"/>
                </a:cxn>
                <a:cxn ang="0">
                  <a:pos x="530" y="765"/>
                </a:cxn>
                <a:cxn ang="0">
                  <a:pos x="548" y="760"/>
                </a:cxn>
                <a:cxn ang="0">
                  <a:pos x="570" y="760"/>
                </a:cxn>
                <a:cxn ang="0">
                  <a:pos x="588" y="760"/>
                </a:cxn>
                <a:cxn ang="0">
                  <a:pos x="611" y="765"/>
                </a:cxn>
                <a:cxn ang="0">
                  <a:pos x="629" y="606"/>
                </a:cxn>
                <a:cxn ang="0">
                  <a:pos x="652" y="597"/>
                </a:cxn>
                <a:cxn ang="0">
                  <a:pos x="670" y="593"/>
                </a:cxn>
                <a:cxn ang="0">
                  <a:pos x="692" y="588"/>
                </a:cxn>
                <a:cxn ang="0">
                  <a:pos x="710" y="584"/>
                </a:cxn>
                <a:cxn ang="0">
                  <a:pos x="733" y="584"/>
                </a:cxn>
                <a:cxn ang="0">
                  <a:pos x="751" y="588"/>
                </a:cxn>
                <a:cxn ang="0">
                  <a:pos x="774" y="593"/>
                </a:cxn>
                <a:cxn ang="0">
                  <a:pos x="792" y="597"/>
                </a:cxn>
                <a:cxn ang="0">
                  <a:pos x="814" y="606"/>
                </a:cxn>
                <a:cxn ang="0">
                  <a:pos x="833" y="616"/>
                </a:cxn>
                <a:cxn ang="0">
                  <a:pos x="855" y="629"/>
                </a:cxn>
                <a:cxn ang="0">
                  <a:pos x="873" y="638"/>
                </a:cxn>
                <a:cxn ang="0">
                  <a:pos x="896" y="652"/>
                </a:cxn>
              </a:cxnLst>
              <a:rect l="0" t="0" r="r" b="b"/>
              <a:pathLst>
                <a:path w="896" h="774">
                  <a:moveTo>
                    <a:pt x="0" y="0"/>
                  </a:moveTo>
                  <a:lnTo>
                    <a:pt x="19" y="100"/>
                  </a:lnTo>
                  <a:lnTo>
                    <a:pt x="41" y="172"/>
                  </a:lnTo>
                  <a:lnTo>
                    <a:pt x="59" y="231"/>
                  </a:lnTo>
                  <a:lnTo>
                    <a:pt x="82" y="285"/>
                  </a:lnTo>
                  <a:lnTo>
                    <a:pt x="100" y="331"/>
                  </a:lnTo>
                  <a:lnTo>
                    <a:pt x="123" y="371"/>
                  </a:lnTo>
                  <a:lnTo>
                    <a:pt x="141" y="407"/>
                  </a:lnTo>
                  <a:lnTo>
                    <a:pt x="163" y="439"/>
                  </a:lnTo>
                  <a:lnTo>
                    <a:pt x="181" y="466"/>
                  </a:lnTo>
                  <a:lnTo>
                    <a:pt x="204" y="493"/>
                  </a:lnTo>
                  <a:lnTo>
                    <a:pt x="222" y="516"/>
                  </a:lnTo>
                  <a:lnTo>
                    <a:pt x="245" y="534"/>
                  </a:lnTo>
                  <a:lnTo>
                    <a:pt x="263" y="557"/>
                  </a:lnTo>
                  <a:lnTo>
                    <a:pt x="285" y="575"/>
                  </a:lnTo>
                  <a:lnTo>
                    <a:pt x="303" y="593"/>
                  </a:lnTo>
                  <a:lnTo>
                    <a:pt x="326" y="611"/>
                  </a:lnTo>
                  <a:lnTo>
                    <a:pt x="344" y="760"/>
                  </a:lnTo>
                  <a:lnTo>
                    <a:pt x="367" y="760"/>
                  </a:lnTo>
                  <a:lnTo>
                    <a:pt x="385" y="765"/>
                  </a:lnTo>
                  <a:lnTo>
                    <a:pt x="407" y="769"/>
                  </a:lnTo>
                  <a:lnTo>
                    <a:pt x="426" y="774"/>
                  </a:lnTo>
                  <a:lnTo>
                    <a:pt x="448" y="774"/>
                  </a:lnTo>
                  <a:lnTo>
                    <a:pt x="466" y="774"/>
                  </a:lnTo>
                  <a:lnTo>
                    <a:pt x="489" y="769"/>
                  </a:lnTo>
                  <a:lnTo>
                    <a:pt x="507" y="769"/>
                  </a:lnTo>
                  <a:lnTo>
                    <a:pt x="530" y="765"/>
                  </a:lnTo>
                  <a:lnTo>
                    <a:pt x="548" y="760"/>
                  </a:lnTo>
                  <a:lnTo>
                    <a:pt x="570" y="760"/>
                  </a:lnTo>
                  <a:lnTo>
                    <a:pt x="588" y="760"/>
                  </a:lnTo>
                  <a:lnTo>
                    <a:pt x="611" y="765"/>
                  </a:lnTo>
                  <a:lnTo>
                    <a:pt x="629" y="606"/>
                  </a:lnTo>
                  <a:lnTo>
                    <a:pt x="652" y="597"/>
                  </a:lnTo>
                  <a:lnTo>
                    <a:pt x="670" y="593"/>
                  </a:lnTo>
                  <a:lnTo>
                    <a:pt x="692" y="588"/>
                  </a:lnTo>
                  <a:lnTo>
                    <a:pt x="710" y="584"/>
                  </a:lnTo>
                  <a:lnTo>
                    <a:pt x="733" y="584"/>
                  </a:lnTo>
                  <a:lnTo>
                    <a:pt x="751" y="588"/>
                  </a:lnTo>
                  <a:lnTo>
                    <a:pt x="774" y="593"/>
                  </a:lnTo>
                  <a:lnTo>
                    <a:pt x="792" y="597"/>
                  </a:lnTo>
                  <a:lnTo>
                    <a:pt x="814" y="606"/>
                  </a:lnTo>
                  <a:lnTo>
                    <a:pt x="833" y="616"/>
                  </a:lnTo>
                  <a:lnTo>
                    <a:pt x="855" y="629"/>
                  </a:lnTo>
                  <a:lnTo>
                    <a:pt x="873" y="638"/>
                  </a:lnTo>
                  <a:lnTo>
                    <a:pt x="896" y="652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194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195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196"/>
            <p:cNvSpPr>
              <a:spLocks/>
            </p:cNvSpPr>
            <p:nvPr/>
          </p:nvSpPr>
          <p:spPr bwMode="auto">
            <a:xfrm>
              <a:off x="5582588" y="2439865"/>
              <a:ext cx="1833066" cy="882230"/>
            </a:xfrm>
            <a:custGeom>
              <a:avLst/>
              <a:gdLst/>
              <a:ahLst/>
              <a:cxnLst>
                <a:cxn ang="0">
                  <a:pos x="0" y="299"/>
                </a:cxn>
                <a:cxn ang="0">
                  <a:pos x="19" y="330"/>
                </a:cxn>
                <a:cxn ang="0">
                  <a:pos x="41" y="366"/>
                </a:cxn>
                <a:cxn ang="0">
                  <a:pos x="59" y="416"/>
                </a:cxn>
                <a:cxn ang="0">
                  <a:pos x="82" y="466"/>
                </a:cxn>
                <a:cxn ang="0">
                  <a:pos x="100" y="507"/>
                </a:cxn>
                <a:cxn ang="0">
                  <a:pos x="123" y="529"/>
                </a:cxn>
                <a:cxn ang="0">
                  <a:pos x="141" y="520"/>
                </a:cxn>
                <a:cxn ang="0">
                  <a:pos x="163" y="488"/>
                </a:cxn>
                <a:cxn ang="0">
                  <a:pos x="181" y="452"/>
                </a:cxn>
                <a:cxn ang="0">
                  <a:pos x="204" y="421"/>
                </a:cxn>
                <a:cxn ang="0">
                  <a:pos x="222" y="389"/>
                </a:cxn>
                <a:cxn ang="0">
                  <a:pos x="245" y="362"/>
                </a:cxn>
                <a:cxn ang="0">
                  <a:pos x="263" y="339"/>
                </a:cxn>
                <a:cxn ang="0">
                  <a:pos x="285" y="321"/>
                </a:cxn>
                <a:cxn ang="0">
                  <a:pos x="303" y="308"/>
                </a:cxn>
                <a:cxn ang="0">
                  <a:pos x="326" y="294"/>
                </a:cxn>
                <a:cxn ang="0">
                  <a:pos x="344" y="285"/>
                </a:cxn>
                <a:cxn ang="0">
                  <a:pos x="367" y="271"/>
                </a:cxn>
                <a:cxn ang="0">
                  <a:pos x="385" y="262"/>
                </a:cxn>
                <a:cxn ang="0">
                  <a:pos x="407" y="253"/>
                </a:cxn>
                <a:cxn ang="0">
                  <a:pos x="426" y="244"/>
                </a:cxn>
                <a:cxn ang="0">
                  <a:pos x="448" y="235"/>
                </a:cxn>
                <a:cxn ang="0">
                  <a:pos x="466" y="222"/>
                </a:cxn>
                <a:cxn ang="0">
                  <a:pos x="489" y="208"/>
                </a:cxn>
                <a:cxn ang="0">
                  <a:pos x="507" y="194"/>
                </a:cxn>
                <a:cxn ang="0">
                  <a:pos x="530" y="176"/>
                </a:cxn>
                <a:cxn ang="0">
                  <a:pos x="548" y="154"/>
                </a:cxn>
                <a:cxn ang="0">
                  <a:pos x="570" y="136"/>
                </a:cxn>
                <a:cxn ang="0">
                  <a:pos x="588" y="113"/>
                </a:cxn>
                <a:cxn ang="0">
                  <a:pos x="611" y="95"/>
                </a:cxn>
                <a:cxn ang="0">
                  <a:pos x="629" y="77"/>
                </a:cxn>
                <a:cxn ang="0">
                  <a:pos x="652" y="63"/>
                </a:cxn>
                <a:cxn ang="0">
                  <a:pos x="670" y="50"/>
                </a:cxn>
                <a:cxn ang="0">
                  <a:pos x="692" y="41"/>
                </a:cxn>
                <a:cxn ang="0">
                  <a:pos x="710" y="32"/>
                </a:cxn>
                <a:cxn ang="0">
                  <a:pos x="733" y="23"/>
                </a:cxn>
                <a:cxn ang="0">
                  <a:pos x="751" y="18"/>
                </a:cxn>
                <a:cxn ang="0">
                  <a:pos x="774" y="14"/>
                </a:cxn>
                <a:cxn ang="0">
                  <a:pos x="792" y="9"/>
                </a:cxn>
                <a:cxn ang="0">
                  <a:pos x="814" y="5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 h="529">
                  <a:moveTo>
                    <a:pt x="0" y="299"/>
                  </a:moveTo>
                  <a:lnTo>
                    <a:pt x="19" y="330"/>
                  </a:lnTo>
                  <a:lnTo>
                    <a:pt x="41" y="366"/>
                  </a:lnTo>
                  <a:lnTo>
                    <a:pt x="59" y="416"/>
                  </a:lnTo>
                  <a:lnTo>
                    <a:pt x="82" y="466"/>
                  </a:lnTo>
                  <a:lnTo>
                    <a:pt x="100" y="507"/>
                  </a:lnTo>
                  <a:lnTo>
                    <a:pt x="123" y="529"/>
                  </a:lnTo>
                  <a:lnTo>
                    <a:pt x="141" y="520"/>
                  </a:lnTo>
                  <a:lnTo>
                    <a:pt x="163" y="488"/>
                  </a:lnTo>
                  <a:lnTo>
                    <a:pt x="181" y="452"/>
                  </a:lnTo>
                  <a:lnTo>
                    <a:pt x="204" y="421"/>
                  </a:lnTo>
                  <a:lnTo>
                    <a:pt x="222" y="389"/>
                  </a:lnTo>
                  <a:lnTo>
                    <a:pt x="245" y="362"/>
                  </a:lnTo>
                  <a:lnTo>
                    <a:pt x="263" y="339"/>
                  </a:lnTo>
                  <a:lnTo>
                    <a:pt x="285" y="321"/>
                  </a:lnTo>
                  <a:lnTo>
                    <a:pt x="303" y="308"/>
                  </a:lnTo>
                  <a:lnTo>
                    <a:pt x="326" y="294"/>
                  </a:lnTo>
                  <a:lnTo>
                    <a:pt x="344" y="285"/>
                  </a:lnTo>
                  <a:lnTo>
                    <a:pt x="367" y="271"/>
                  </a:lnTo>
                  <a:lnTo>
                    <a:pt x="385" y="262"/>
                  </a:lnTo>
                  <a:lnTo>
                    <a:pt x="407" y="253"/>
                  </a:lnTo>
                  <a:lnTo>
                    <a:pt x="426" y="244"/>
                  </a:lnTo>
                  <a:lnTo>
                    <a:pt x="448" y="235"/>
                  </a:lnTo>
                  <a:lnTo>
                    <a:pt x="466" y="222"/>
                  </a:lnTo>
                  <a:lnTo>
                    <a:pt x="489" y="208"/>
                  </a:lnTo>
                  <a:lnTo>
                    <a:pt x="507" y="194"/>
                  </a:lnTo>
                  <a:lnTo>
                    <a:pt x="530" y="176"/>
                  </a:lnTo>
                  <a:lnTo>
                    <a:pt x="548" y="154"/>
                  </a:lnTo>
                  <a:lnTo>
                    <a:pt x="570" y="136"/>
                  </a:lnTo>
                  <a:lnTo>
                    <a:pt x="588" y="113"/>
                  </a:lnTo>
                  <a:lnTo>
                    <a:pt x="611" y="95"/>
                  </a:lnTo>
                  <a:lnTo>
                    <a:pt x="629" y="77"/>
                  </a:lnTo>
                  <a:lnTo>
                    <a:pt x="652" y="63"/>
                  </a:lnTo>
                  <a:lnTo>
                    <a:pt x="670" y="50"/>
                  </a:lnTo>
                  <a:lnTo>
                    <a:pt x="692" y="41"/>
                  </a:lnTo>
                  <a:lnTo>
                    <a:pt x="710" y="32"/>
                  </a:lnTo>
                  <a:lnTo>
                    <a:pt x="733" y="23"/>
                  </a:lnTo>
                  <a:lnTo>
                    <a:pt x="751" y="18"/>
                  </a:lnTo>
                  <a:lnTo>
                    <a:pt x="774" y="14"/>
                  </a:lnTo>
                  <a:lnTo>
                    <a:pt x="792" y="9"/>
                  </a:lnTo>
                  <a:lnTo>
                    <a:pt x="814" y="5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BFB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Freeform 197"/>
            <p:cNvSpPr>
              <a:spLocks/>
            </p:cNvSpPr>
            <p:nvPr/>
          </p:nvSpPr>
          <p:spPr bwMode="auto">
            <a:xfrm>
              <a:off x="5582588" y="1821137"/>
              <a:ext cx="1833066" cy="882230"/>
            </a:xfrm>
            <a:custGeom>
              <a:avLst/>
              <a:gdLst/>
              <a:ahLst/>
              <a:cxnLst>
                <a:cxn ang="0">
                  <a:pos x="0" y="231"/>
                </a:cxn>
                <a:cxn ang="0">
                  <a:pos x="19" y="199"/>
                </a:cxn>
                <a:cxn ang="0">
                  <a:pos x="41" y="163"/>
                </a:cxn>
                <a:cxn ang="0">
                  <a:pos x="59" y="113"/>
                </a:cxn>
                <a:cxn ang="0">
                  <a:pos x="82" y="63"/>
                </a:cxn>
                <a:cxn ang="0">
                  <a:pos x="100" y="23"/>
                </a:cxn>
                <a:cxn ang="0">
                  <a:pos x="123" y="0"/>
                </a:cxn>
                <a:cxn ang="0">
                  <a:pos x="141" y="9"/>
                </a:cxn>
                <a:cxn ang="0">
                  <a:pos x="163" y="41"/>
                </a:cxn>
                <a:cxn ang="0">
                  <a:pos x="181" y="77"/>
                </a:cxn>
                <a:cxn ang="0">
                  <a:pos x="204" y="109"/>
                </a:cxn>
                <a:cxn ang="0">
                  <a:pos x="222" y="140"/>
                </a:cxn>
                <a:cxn ang="0">
                  <a:pos x="245" y="167"/>
                </a:cxn>
                <a:cxn ang="0">
                  <a:pos x="263" y="190"/>
                </a:cxn>
                <a:cxn ang="0">
                  <a:pos x="285" y="208"/>
                </a:cxn>
                <a:cxn ang="0">
                  <a:pos x="303" y="222"/>
                </a:cxn>
                <a:cxn ang="0">
                  <a:pos x="326" y="235"/>
                </a:cxn>
                <a:cxn ang="0">
                  <a:pos x="344" y="244"/>
                </a:cxn>
                <a:cxn ang="0">
                  <a:pos x="367" y="258"/>
                </a:cxn>
                <a:cxn ang="0">
                  <a:pos x="385" y="267"/>
                </a:cxn>
                <a:cxn ang="0">
                  <a:pos x="407" y="276"/>
                </a:cxn>
                <a:cxn ang="0">
                  <a:pos x="426" y="285"/>
                </a:cxn>
                <a:cxn ang="0">
                  <a:pos x="448" y="294"/>
                </a:cxn>
                <a:cxn ang="0">
                  <a:pos x="466" y="308"/>
                </a:cxn>
                <a:cxn ang="0">
                  <a:pos x="489" y="321"/>
                </a:cxn>
                <a:cxn ang="0">
                  <a:pos x="507" y="335"/>
                </a:cxn>
                <a:cxn ang="0">
                  <a:pos x="530" y="353"/>
                </a:cxn>
                <a:cxn ang="0">
                  <a:pos x="548" y="376"/>
                </a:cxn>
                <a:cxn ang="0">
                  <a:pos x="570" y="394"/>
                </a:cxn>
                <a:cxn ang="0">
                  <a:pos x="588" y="416"/>
                </a:cxn>
                <a:cxn ang="0">
                  <a:pos x="611" y="434"/>
                </a:cxn>
                <a:cxn ang="0">
                  <a:pos x="629" y="452"/>
                </a:cxn>
                <a:cxn ang="0">
                  <a:pos x="652" y="466"/>
                </a:cxn>
                <a:cxn ang="0">
                  <a:pos x="670" y="480"/>
                </a:cxn>
                <a:cxn ang="0">
                  <a:pos x="692" y="489"/>
                </a:cxn>
                <a:cxn ang="0">
                  <a:pos x="710" y="498"/>
                </a:cxn>
                <a:cxn ang="0">
                  <a:pos x="733" y="507"/>
                </a:cxn>
                <a:cxn ang="0">
                  <a:pos x="751" y="511"/>
                </a:cxn>
                <a:cxn ang="0">
                  <a:pos x="774" y="516"/>
                </a:cxn>
                <a:cxn ang="0">
                  <a:pos x="792" y="520"/>
                </a:cxn>
                <a:cxn ang="0">
                  <a:pos x="814" y="525"/>
                </a:cxn>
                <a:cxn ang="0">
                  <a:pos x="833" y="529"/>
                </a:cxn>
                <a:cxn ang="0">
                  <a:pos x="855" y="529"/>
                </a:cxn>
                <a:cxn ang="0">
                  <a:pos x="873" y="529"/>
                </a:cxn>
                <a:cxn ang="0">
                  <a:pos x="896" y="529"/>
                </a:cxn>
              </a:cxnLst>
              <a:rect l="0" t="0" r="r" b="b"/>
              <a:pathLst>
                <a:path w="896" h="529">
                  <a:moveTo>
                    <a:pt x="0" y="231"/>
                  </a:moveTo>
                  <a:lnTo>
                    <a:pt x="19" y="199"/>
                  </a:lnTo>
                  <a:lnTo>
                    <a:pt x="41" y="163"/>
                  </a:lnTo>
                  <a:lnTo>
                    <a:pt x="59" y="113"/>
                  </a:lnTo>
                  <a:lnTo>
                    <a:pt x="82" y="63"/>
                  </a:lnTo>
                  <a:lnTo>
                    <a:pt x="100" y="23"/>
                  </a:lnTo>
                  <a:lnTo>
                    <a:pt x="123" y="0"/>
                  </a:lnTo>
                  <a:lnTo>
                    <a:pt x="141" y="9"/>
                  </a:lnTo>
                  <a:lnTo>
                    <a:pt x="163" y="41"/>
                  </a:lnTo>
                  <a:lnTo>
                    <a:pt x="181" y="77"/>
                  </a:lnTo>
                  <a:lnTo>
                    <a:pt x="204" y="109"/>
                  </a:lnTo>
                  <a:lnTo>
                    <a:pt x="222" y="140"/>
                  </a:lnTo>
                  <a:lnTo>
                    <a:pt x="245" y="167"/>
                  </a:lnTo>
                  <a:lnTo>
                    <a:pt x="263" y="190"/>
                  </a:lnTo>
                  <a:lnTo>
                    <a:pt x="285" y="208"/>
                  </a:lnTo>
                  <a:lnTo>
                    <a:pt x="303" y="222"/>
                  </a:lnTo>
                  <a:lnTo>
                    <a:pt x="326" y="235"/>
                  </a:lnTo>
                  <a:lnTo>
                    <a:pt x="344" y="244"/>
                  </a:lnTo>
                  <a:lnTo>
                    <a:pt x="367" y="258"/>
                  </a:lnTo>
                  <a:lnTo>
                    <a:pt x="385" y="267"/>
                  </a:lnTo>
                  <a:lnTo>
                    <a:pt x="407" y="276"/>
                  </a:lnTo>
                  <a:lnTo>
                    <a:pt x="426" y="285"/>
                  </a:lnTo>
                  <a:lnTo>
                    <a:pt x="448" y="294"/>
                  </a:lnTo>
                  <a:lnTo>
                    <a:pt x="466" y="308"/>
                  </a:lnTo>
                  <a:lnTo>
                    <a:pt x="489" y="321"/>
                  </a:lnTo>
                  <a:lnTo>
                    <a:pt x="507" y="335"/>
                  </a:lnTo>
                  <a:lnTo>
                    <a:pt x="530" y="353"/>
                  </a:lnTo>
                  <a:lnTo>
                    <a:pt x="548" y="376"/>
                  </a:lnTo>
                  <a:lnTo>
                    <a:pt x="570" y="394"/>
                  </a:lnTo>
                  <a:lnTo>
                    <a:pt x="588" y="416"/>
                  </a:lnTo>
                  <a:lnTo>
                    <a:pt x="611" y="434"/>
                  </a:lnTo>
                  <a:lnTo>
                    <a:pt x="629" y="452"/>
                  </a:lnTo>
                  <a:lnTo>
                    <a:pt x="652" y="466"/>
                  </a:lnTo>
                  <a:lnTo>
                    <a:pt x="670" y="480"/>
                  </a:lnTo>
                  <a:lnTo>
                    <a:pt x="692" y="489"/>
                  </a:lnTo>
                  <a:lnTo>
                    <a:pt x="710" y="498"/>
                  </a:lnTo>
                  <a:lnTo>
                    <a:pt x="733" y="507"/>
                  </a:lnTo>
                  <a:lnTo>
                    <a:pt x="751" y="511"/>
                  </a:lnTo>
                  <a:lnTo>
                    <a:pt x="774" y="516"/>
                  </a:lnTo>
                  <a:lnTo>
                    <a:pt x="792" y="520"/>
                  </a:lnTo>
                  <a:lnTo>
                    <a:pt x="814" y="525"/>
                  </a:lnTo>
                  <a:lnTo>
                    <a:pt x="833" y="529"/>
                  </a:lnTo>
                  <a:lnTo>
                    <a:pt x="855" y="529"/>
                  </a:lnTo>
                  <a:lnTo>
                    <a:pt x="873" y="529"/>
                  </a:lnTo>
                  <a:lnTo>
                    <a:pt x="896" y="529"/>
                  </a:lnTo>
                </a:path>
              </a:pathLst>
            </a:custGeom>
            <a:noFill/>
            <a:ln w="19050">
              <a:solidFill>
                <a:srgbClr val="3F3F3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Freeform 198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199"/>
            <p:cNvSpPr>
              <a:spLocks/>
            </p:cNvSpPr>
            <p:nvPr/>
          </p:nvSpPr>
          <p:spPr bwMode="auto">
            <a:xfrm>
              <a:off x="5582588" y="2568281"/>
              <a:ext cx="1833066" cy="667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9" y="4"/>
                </a:cxn>
                <a:cxn ang="0">
                  <a:pos x="41" y="4"/>
                </a:cxn>
                <a:cxn ang="0">
                  <a:pos x="59" y="0"/>
                </a:cxn>
                <a:cxn ang="0">
                  <a:pos x="82" y="4"/>
                </a:cxn>
                <a:cxn ang="0">
                  <a:pos x="100" y="4"/>
                </a:cxn>
                <a:cxn ang="0">
                  <a:pos x="123" y="4"/>
                </a:cxn>
                <a:cxn ang="0">
                  <a:pos x="141" y="4"/>
                </a:cxn>
                <a:cxn ang="0">
                  <a:pos x="163" y="4"/>
                </a:cxn>
                <a:cxn ang="0">
                  <a:pos x="181" y="4"/>
                </a:cxn>
                <a:cxn ang="0">
                  <a:pos x="204" y="4"/>
                </a:cxn>
                <a:cxn ang="0">
                  <a:pos x="222" y="4"/>
                </a:cxn>
                <a:cxn ang="0">
                  <a:pos x="245" y="4"/>
                </a:cxn>
                <a:cxn ang="0">
                  <a:pos x="263" y="4"/>
                </a:cxn>
                <a:cxn ang="0">
                  <a:pos x="285" y="4"/>
                </a:cxn>
                <a:cxn ang="0">
                  <a:pos x="303" y="4"/>
                </a:cxn>
                <a:cxn ang="0">
                  <a:pos x="326" y="4"/>
                </a:cxn>
                <a:cxn ang="0">
                  <a:pos x="344" y="4"/>
                </a:cxn>
                <a:cxn ang="0">
                  <a:pos x="367" y="4"/>
                </a:cxn>
                <a:cxn ang="0">
                  <a:pos x="385" y="4"/>
                </a:cxn>
                <a:cxn ang="0">
                  <a:pos x="407" y="4"/>
                </a:cxn>
                <a:cxn ang="0">
                  <a:pos x="426" y="4"/>
                </a:cxn>
                <a:cxn ang="0">
                  <a:pos x="448" y="4"/>
                </a:cxn>
                <a:cxn ang="0">
                  <a:pos x="466" y="4"/>
                </a:cxn>
                <a:cxn ang="0">
                  <a:pos x="489" y="4"/>
                </a:cxn>
                <a:cxn ang="0">
                  <a:pos x="507" y="4"/>
                </a:cxn>
                <a:cxn ang="0">
                  <a:pos x="530" y="4"/>
                </a:cxn>
                <a:cxn ang="0">
                  <a:pos x="548" y="4"/>
                </a:cxn>
                <a:cxn ang="0">
                  <a:pos x="570" y="4"/>
                </a:cxn>
                <a:cxn ang="0">
                  <a:pos x="588" y="4"/>
                </a:cxn>
                <a:cxn ang="0">
                  <a:pos x="611" y="4"/>
                </a:cxn>
                <a:cxn ang="0">
                  <a:pos x="629" y="4"/>
                </a:cxn>
                <a:cxn ang="0">
                  <a:pos x="652" y="4"/>
                </a:cxn>
                <a:cxn ang="0">
                  <a:pos x="670" y="4"/>
                </a:cxn>
                <a:cxn ang="0">
                  <a:pos x="692" y="4"/>
                </a:cxn>
                <a:cxn ang="0">
                  <a:pos x="710" y="4"/>
                </a:cxn>
                <a:cxn ang="0">
                  <a:pos x="733" y="4"/>
                </a:cxn>
                <a:cxn ang="0">
                  <a:pos x="751" y="4"/>
                </a:cxn>
                <a:cxn ang="0">
                  <a:pos x="774" y="4"/>
                </a:cxn>
                <a:cxn ang="0">
                  <a:pos x="792" y="4"/>
                </a:cxn>
                <a:cxn ang="0">
                  <a:pos x="814" y="4"/>
                </a:cxn>
                <a:cxn ang="0">
                  <a:pos x="833" y="4"/>
                </a:cxn>
                <a:cxn ang="0">
                  <a:pos x="855" y="4"/>
                </a:cxn>
                <a:cxn ang="0">
                  <a:pos x="873" y="4"/>
                </a:cxn>
                <a:cxn ang="0">
                  <a:pos x="896" y="4"/>
                </a:cxn>
              </a:cxnLst>
              <a:rect l="0" t="0" r="r" b="b"/>
              <a:pathLst>
                <a:path w="896" h="4">
                  <a:moveTo>
                    <a:pt x="0" y="4"/>
                  </a:moveTo>
                  <a:lnTo>
                    <a:pt x="19" y="4"/>
                  </a:lnTo>
                  <a:lnTo>
                    <a:pt x="41" y="4"/>
                  </a:lnTo>
                  <a:lnTo>
                    <a:pt x="59" y="0"/>
                  </a:lnTo>
                  <a:lnTo>
                    <a:pt x="82" y="4"/>
                  </a:lnTo>
                  <a:lnTo>
                    <a:pt x="100" y="4"/>
                  </a:lnTo>
                  <a:lnTo>
                    <a:pt x="123" y="4"/>
                  </a:lnTo>
                  <a:lnTo>
                    <a:pt x="141" y="4"/>
                  </a:lnTo>
                  <a:lnTo>
                    <a:pt x="163" y="4"/>
                  </a:lnTo>
                  <a:lnTo>
                    <a:pt x="181" y="4"/>
                  </a:lnTo>
                  <a:lnTo>
                    <a:pt x="204" y="4"/>
                  </a:lnTo>
                  <a:lnTo>
                    <a:pt x="222" y="4"/>
                  </a:lnTo>
                  <a:lnTo>
                    <a:pt x="245" y="4"/>
                  </a:lnTo>
                  <a:lnTo>
                    <a:pt x="263" y="4"/>
                  </a:lnTo>
                  <a:lnTo>
                    <a:pt x="285" y="4"/>
                  </a:lnTo>
                  <a:lnTo>
                    <a:pt x="303" y="4"/>
                  </a:lnTo>
                  <a:lnTo>
                    <a:pt x="326" y="4"/>
                  </a:lnTo>
                  <a:lnTo>
                    <a:pt x="344" y="4"/>
                  </a:lnTo>
                  <a:lnTo>
                    <a:pt x="367" y="4"/>
                  </a:lnTo>
                  <a:lnTo>
                    <a:pt x="385" y="4"/>
                  </a:lnTo>
                  <a:lnTo>
                    <a:pt x="407" y="4"/>
                  </a:lnTo>
                  <a:lnTo>
                    <a:pt x="426" y="4"/>
                  </a:lnTo>
                  <a:lnTo>
                    <a:pt x="448" y="4"/>
                  </a:lnTo>
                  <a:lnTo>
                    <a:pt x="466" y="4"/>
                  </a:lnTo>
                  <a:lnTo>
                    <a:pt x="489" y="4"/>
                  </a:lnTo>
                  <a:lnTo>
                    <a:pt x="507" y="4"/>
                  </a:lnTo>
                  <a:lnTo>
                    <a:pt x="530" y="4"/>
                  </a:lnTo>
                  <a:lnTo>
                    <a:pt x="548" y="4"/>
                  </a:lnTo>
                  <a:lnTo>
                    <a:pt x="570" y="4"/>
                  </a:lnTo>
                  <a:lnTo>
                    <a:pt x="588" y="4"/>
                  </a:lnTo>
                  <a:lnTo>
                    <a:pt x="611" y="4"/>
                  </a:lnTo>
                  <a:lnTo>
                    <a:pt x="629" y="4"/>
                  </a:lnTo>
                  <a:lnTo>
                    <a:pt x="652" y="4"/>
                  </a:lnTo>
                  <a:lnTo>
                    <a:pt x="670" y="4"/>
                  </a:lnTo>
                  <a:lnTo>
                    <a:pt x="692" y="4"/>
                  </a:lnTo>
                  <a:lnTo>
                    <a:pt x="710" y="4"/>
                  </a:lnTo>
                  <a:lnTo>
                    <a:pt x="733" y="4"/>
                  </a:lnTo>
                  <a:lnTo>
                    <a:pt x="751" y="4"/>
                  </a:lnTo>
                  <a:lnTo>
                    <a:pt x="774" y="4"/>
                  </a:lnTo>
                  <a:lnTo>
                    <a:pt x="792" y="4"/>
                  </a:lnTo>
                  <a:lnTo>
                    <a:pt x="814" y="4"/>
                  </a:lnTo>
                  <a:lnTo>
                    <a:pt x="833" y="4"/>
                  </a:lnTo>
                  <a:lnTo>
                    <a:pt x="855" y="4"/>
                  </a:lnTo>
                  <a:lnTo>
                    <a:pt x="873" y="4"/>
                  </a:lnTo>
                  <a:lnTo>
                    <a:pt x="896" y="4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200"/>
            <p:cNvSpPr>
              <a:spLocks/>
            </p:cNvSpPr>
            <p:nvPr/>
          </p:nvSpPr>
          <p:spPr bwMode="auto">
            <a:xfrm>
              <a:off x="5582588" y="2386498"/>
              <a:ext cx="1833066" cy="4452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27"/>
                </a:cxn>
                <a:cxn ang="0">
                  <a:pos x="41" y="55"/>
                </a:cxn>
                <a:cxn ang="0">
                  <a:pos x="59" y="77"/>
                </a:cxn>
                <a:cxn ang="0">
                  <a:pos x="82" y="100"/>
                </a:cxn>
                <a:cxn ang="0">
                  <a:pos x="100" y="113"/>
                </a:cxn>
                <a:cxn ang="0">
                  <a:pos x="123" y="141"/>
                </a:cxn>
                <a:cxn ang="0">
                  <a:pos x="141" y="195"/>
                </a:cxn>
                <a:cxn ang="0">
                  <a:pos x="163" y="231"/>
                </a:cxn>
                <a:cxn ang="0">
                  <a:pos x="181" y="249"/>
                </a:cxn>
                <a:cxn ang="0">
                  <a:pos x="204" y="258"/>
                </a:cxn>
                <a:cxn ang="0">
                  <a:pos x="222" y="263"/>
                </a:cxn>
                <a:cxn ang="0">
                  <a:pos x="245" y="267"/>
                </a:cxn>
                <a:cxn ang="0">
                  <a:pos x="263" y="267"/>
                </a:cxn>
                <a:cxn ang="0">
                  <a:pos x="285" y="263"/>
                </a:cxn>
                <a:cxn ang="0">
                  <a:pos x="303" y="258"/>
                </a:cxn>
                <a:cxn ang="0">
                  <a:pos x="326" y="254"/>
                </a:cxn>
                <a:cxn ang="0">
                  <a:pos x="344" y="249"/>
                </a:cxn>
                <a:cxn ang="0">
                  <a:pos x="367" y="245"/>
                </a:cxn>
                <a:cxn ang="0">
                  <a:pos x="385" y="236"/>
                </a:cxn>
                <a:cxn ang="0">
                  <a:pos x="407" y="226"/>
                </a:cxn>
                <a:cxn ang="0">
                  <a:pos x="426" y="217"/>
                </a:cxn>
                <a:cxn ang="0">
                  <a:pos x="448" y="208"/>
                </a:cxn>
                <a:cxn ang="0">
                  <a:pos x="466" y="195"/>
                </a:cxn>
                <a:cxn ang="0">
                  <a:pos x="489" y="186"/>
                </a:cxn>
                <a:cxn ang="0">
                  <a:pos x="507" y="177"/>
                </a:cxn>
                <a:cxn ang="0">
                  <a:pos x="530" y="168"/>
                </a:cxn>
                <a:cxn ang="0">
                  <a:pos x="548" y="163"/>
                </a:cxn>
                <a:cxn ang="0">
                  <a:pos x="570" y="159"/>
                </a:cxn>
                <a:cxn ang="0">
                  <a:pos x="588" y="159"/>
                </a:cxn>
                <a:cxn ang="0">
                  <a:pos x="611" y="154"/>
                </a:cxn>
                <a:cxn ang="0">
                  <a:pos x="629" y="154"/>
                </a:cxn>
                <a:cxn ang="0">
                  <a:pos x="652" y="150"/>
                </a:cxn>
                <a:cxn ang="0">
                  <a:pos x="670" y="150"/>
                </a:cxn>
                <a:cxn ang="0">
                  <a:pos x="692" y="145"/>
                </a:cxn>
                <a:cxn ang="0">
                  <a:pos x="710" y="141"/>
                </a:cxn>
                <a:cxn ang="0">
                  <a:pos x="733" y="136"/>
                </a:cxn>
                <a:cxn ang="0">
                  <a:pos x="751" y="132"/>
                </a:cxn>
                <a:cxn ang="0">
                  <a:pos x="774" y="127"/>
                </a:cxn>
                <a:cxn ang="0">
                  <a:pos x="792" y="122"/>
                </a:cxn>
                <a:cxn ang="0">
                  <a:pos x="814" y="118"/>
                </a:cxn>
                <a:cxn ang="0">
                  <a:pos x="833" y="109"/>
                </a:cxn>
                <a:cxn ang="0">
                  <a:pos x="855" y="100"/>
                </a:cxn>
                <a:cxn ang="0">
                  <a:pos x="873" y="91"/>
                </a:cxn>
                <a:cxn ang="0">
                  <a:pos x="896" y="82"/>
                </a:cxn>
              </a:cxnLst>
              <a:rect l="0" t="0" r="r" b="b"/>
              <a:pathLst>
                <a:path w="896" h="267">
                  <a:moveTo>
                    <a:pt x="0" y="0"/>
                  </a:moveTo>
                  <a:lnTo>
                    <a:pt x="19" y="27"/>
                  </a:lnTo>
                  <a:lnTo>
                    <a:pt x="41" y="55"/>
                  </a:lnTo>
                  <a:lnTo>
                    <a:pt x="59" y="77"/>
                  </a:lnTo>
                  <a:lnTo>
                    <a:pt x="82" y="100"/>
                  </a:lnTo>
                  <a:lnTo>
                    <a:pt x="100" y="113"/>
                  </a:lnTo>
                  <a:lnTo>
                    <a:pt x="123" y="141"/>
                  </a:lnTo>
                  <a:lnTo>
                    <a:pt x="141" y="195"/>
                  </a:lnTo>
                  <a:lnTo>
                    <a:pt x="163" y="231"/>
                  </a:lnTo>
                  <a:lnTo>
                    <a:pt x="181" y="249"/>
                  </a:lnTo>
                  <a:lnTo>
                    <a:pt x="204" y="258"/>
                  </a:lnTo>
                  <a:lnTo>
                    <a:pt x="222" y="263"/>
                  </a:lnTo>
                  <a:lnTo>
                    <a:pt x="245" y="267"/>
                  </a:lnTo>
                  <a:lnTo>
                    <a:pt x="263" y="267"/>
                  </a:lnTo>
                  <a:lnTo>
                    <a:pt x="285" y="263"/>
                  </a:lnTo>
                  <a:lnTo>
                    <a:pt x="303" y="258"/>
                  </a:lnTo>
                  <a:lnTo>
                    <a:pt x="326" y="254"/>
                  </a:lnTo>
                  <a:lnTo>
                    <a:pt x="344" y="249"/>
                  </a:lnTo>
                  <a:lnTo>
                    <a:pt x="367" y="245"/>
                  </a:lnTo>
                  <a:lnTo>
                    <a:pt x="385" y="236"/>
                  </a:lnTo>
                  <a:lnTo>
                    <a:pt x="407" y="226"/>
                  </a:lnTo>
                  <a:lnTo>
                    <a:pt x="426" y="217"/>
                  </a:lnTo>
                  <a:lnTo>
                    <a:pt x="448" y="208"/>
                  </a:lnTo>
                  <a:lnTo>
                    <a:pt x="466" y="195"/>
                  </a:lnTo>
                  <a:lnTo>
                    <a:pt x="489" y="186"/>
                  </a:lnTo>
                  <a:lnTo>
                    <a:pt x="507" y="177"/>
                  </a:lnTo>
                  <a:lnTo>
                    <a:pt x="530" y="168"/>
                  </a:lnTo>
                  <a:lnTo>
                    <a:pt x="548" y="163"/>
                  </a:lnTo>
                  <a:lnTo>
                    <a:pt x="570" y="159"/>
                  </a:lnTo>
                  <a:lnTo>
                    <a:pt x="588" y="159"/>
                  </a:lnTo>
                  <a:lnTo>
                    <a:pt x="611" y="154"/>
                  </a:lnTo>
                  <a:lnTo>
                    <a:pt x="629" y="154"/>
                  </a:lnTo>
                  <a:lnTo>
                    <a:pt x="652" y="150"/>
                  </a:lnTo>
                  <a:lnTo>
                    <a:pt x="670" y="150"/>
                  </a:lnTo>
                  <a:lnTo>
                    <a:pt x="692" y="145"/>
                  </a:lnTo>
                  <a:lnTo>
                    <a:pt x="710" y="141"/>
                  </a:lnTo>
                  <a:lnTo>
                    <a:pt x="733" y="136"/>
                  </a:lnTo>
                  <a:lnTo>
                    <a:pt x="751" y="132"/>
                  </a:lnTo>
                  <a:lnTo>
                    <a:pt x="774" y="127"/>
                  </a:lnTo>
                  <a:lnTo>
                    <a:pt x="792" y="122"/>
                  </a:lnTo>
                  <a:lnTo>
                    <a:pt x="814" y="118"/>
                  </a:lnTo>
                  <a:lnTo>
                    <a:pt x="833" y="109"/>
                  </a:lnTo>
                  <a:lnTo>
                    <a:pt x="855" y="100"/>
                  </a:lnTo>
                  <a:lnTo>
                    <a:pt x="873" y="91"/>
                  </a:lnTo>
                  <a:lnTo>
                    <a:pt x="896" y="82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201"/>
            <p:cNvSpPr>
              <a:spLocks/>
            </p:cNvSpPr>
            <p:nvPr/>
          </p:nvSpPr>
          <p:spPr bwMode="auto">
            <a:xfrm>
              <a:off x="5582588" y="2311450"/>
              <a:ext cx="1833066" cy="445284"/>
            </a:xfrm>
            <a:custGeom>
              <a:avLst/>
              <a:gdLst/>
              <a:ahLst/>
              <a:cxnLst>
                <a:cxn ang="0">
                  <a:pos x="0" y="267"/>
                </a:cxn>
                <a:cxn ang="0">
                  <a:pos x="19" y="240"/>
                </a:cxn>
                <a:cxn ang="0">
                  <a:pos x="41" y="213"/>
                </a:cxn>
                <a:cxn ang="0">
                  <a:pos x="59" y="190"/>
                </a:cxn>
                <a:cxn ang="0">
                  <a:pos x="82" y="167"/>
                </a:cxn>
                <a:cxn ang="0">
                  <a:pos x="100" y="154"/>
                </a:cxn>
                <a:cxn ang="0">
                  <a:pos x="123" y="127"/>
                </a:cxn>
                <a:cxn ang="0">
                  <a:pos x="141" y="72"/>
                </a:cxn>
                <a:cxn ang="0">
                  <a:pos x="163" y="36"/>
                </a:cxn>
                <a:cxn ang="0">
                  <a:pos x="181" y="18"/>
                </a:cxn>
                <a:cxn ang="0">
                  <a:pos x="204" y="9"/>
                </a:cxn>
                <a:cxn ang="0">
                  <a:pos x="222" y="5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5"/>
                </a:cxn>
                <a:cxn ang="0">
                  <a:pos x="303" y="9"/>
                </a:cxn>
                <a:cxn ang="0">
                  <a:pos x="326" y="14"/>
                </a:cxn>
                <a:cxn ang="0">
                  <a:pos x="344" y="18"/>
                </a:cxn>
                <a:cxn ang="0">
                  <a:pos x="367" y="23"/>
                </a:cxn>
                <a:cxn ang="0">
                  <a:pos x="385" y="32"/>
                </a:cxn>
                <a:cxn ang="0">
                  <a:pos x="407" y="41"/>
                </a:cxn>
                <a:cxn ang="0">
                  <a:pos x="426" y="50"/>
                </a:cxn>
                <a:cxn ang="0">
                  <a:pos x="448" y="59"/>
                </a:cxn>
                <a:cxn ang="0">
                  <a:pos x="466" y="72"/>
                </a:cxn>
                <a:cxn ang="0">
                  <a:pos x="489" y="82"/>
                </a:cxn>
                <a:cxn ang="0">
                  <a:pos x="507" y="91"/>
                </a:cxn>
                <a:cxn ang="0">
                  <a:pos x="530" y="100"/>
                </a:cxn>
                <a:cxn ang="0">
                  <a:pos x="548" y="104"/>
                </a:cxn>
                <a:cxn ang="0">
                  <a:pos x="570" y="109"/>
                </a:cxn>
                <a:cxn ang="0">
                  <a:pos x="588" y="109"/>
                </a:cxn>
                <a:cxn ang="0">
                  <a:pos x="611" y="113"/>
                </a:cxn>
                <a:cxn ang="0">
                  <a:pos x="629" y="113"/>
                </a:cxn>
                <a:cxn ang="0">
                  <a:pos x="652" y="118"/>
                </a:cxn>
                <a:cxn ang="0">
                  <a:pos x="670" y="118"/>
                </a:cxn>
                <a:cxn ang="0">
                  <a:pos x="692" y="122"/>
                </a:cxn>
                <a:cxn ang="0">
                  <a:pos x="710" y="127"/>
                </a:cxn>
                <a:cxn ang="0">
                  <a:pos x="733" y="131"/>
                </a:cxn>
                <a:cxn ang="0">
                  <a:pos x="751" y="136"/>
                </a:cxn>
                <a:cxn ang="0">
                  <a:pos x="774" y="140"/>
                </a:cxn>
                <a:cxn ang="0">
                  <a:pos x="792" y="145"/>
                </a:cxn>
                <a:cxn ang="0">
                  <a:pos x="814" y="149"/>
                </a:cxn>
                <a:cxn ang="0">
                  <a:pos x="833" y="158"/>
                </a:cxn>
                <a:cxn ang="0">
                  <a:pos x="855" y="167"/>
                </a:cxn>
                <a:cxn ang="0">
                  <a:pos x="873" y="177"/>
                </a:cxn>
                <a:cxn ang="0">
                  <a:pos x="896" y="186"/>
                </a:cxn>
              </a:cxnLst>
              <a:rect l="0" t="0" r="r" b="b"/>
              <a:pathLst>
                <a:path w="896" h="267">
                  <a:moveTo>
                    <a:pt x="0" y="267"/>
                  </a:moveTo>
                  <a:lnTo>
                    <a:pt x="19" y="240"/>
                  </a:lnTo>
                  <a:lnTo>
                    <a:pt x="41" y="213"/>
                  </a:lnTo>
                  <a:lnTo>
                    <a:pt x="59" y="190"/>
                  </a:lnTo>
                  <a:lnTo>
                    <a:pt x="82" y="167"/>
                  </a:lnTo>
                  <a:lnTo>
                    <a:pt x="100" y="154"/>
                  </a:lnTo>
                  <a:lnTo>
                    <a:pt x="123" y="127"/>
                  </a:lnTo>
                  <a:lnTo>
                    <a:pt x="141" y="72"/>
                  </a:lnTo>
                  <a:lnTo>
                    <a:pt x="163" y="36"/>
                  </a:lnTo>
                  <a:lnTo>
                    <a:pt x="181" y="18"/>
                  </a:lnTo>
                  <a:lnTo>
                    <a:pt x="204" y="9"/>
                  </a:lnTo>
                  <a:lnTo>
                    <a:pt x="222" y="5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5"/>
                  </a:lnTo>
                  <a:lnTo>
                    <a:pt x="303" y="9"/>
                  </a:lnTo>
                  <a:lnTo>
                    <a:pt x="326" y="14"/>
                  </a:lnTo>
                  <a:lnTo>
                    <a:pt x="344" y="18"/>
                  </a:lnTo>
                  <a:lnTo>
                    <a:pt x="367" y="23"/>
                  </a:lnTo>
                  <a:lnTo>
                    <a:pt x="385" y="32"/>
                  </a:lnTo>
                  <a:lnTo>
                    <a:pt x="407" y="41"/>
                  </a:lnTo>
                  <a:lnTo>
                    <a:pt x="426" y="50"/>
                  </a:lnTo>
                  <a:lnTo>
                    <a:pt x="448" y="59"/>
                  </a:lnTo>
                  <a:lnTo>
                    <a:pt x="466" y="72"/>
                  </a:lnTo>
                  <a:lnTo>
                    <a:pt x="489" y="82"/>
                  </a:lnTo>
                  <a:lnTo>
                    <a:pt x="507" y="91"/>
                  </a:lnTo>
                  <a:lnTo>
                    <a:pt x="530" y="100"/>
                  </a:lnTo>
                  <a:lnTo>
                    <a:pt x="548" y="104"/>
                  </a:lnTo>
                  <a:lnTo>
                    <a:pt x="570" y="109"/>
                  </a:lnTo>
                  <a:lnTo>
                    <a:pt x="588" y="109"/>
                  </a:lnTo>
                  <a:lnTo>
                    <a:pt x="611" y="113"/>
                  </a:lnTo>
                  <a:lnTo>
                    <a:pt x="629" y="113"/>
                  </a:lnTo>
                  <a:lnTo>
                    <a:pt x="652" y="118"/>
                  </a:lnTo>
                  <a:lnTo>
                    <a:pt x="670" y="118"/>
                  </a:lnTo>
                  <a:lnTo>
                    <a:pt x="692" y="122"/>
                  </a:lnTo>
                  <a:lnTo>
                    <a:pt x="710" y="127"/>
                  </a:lnTo>
                  <a:lnTo>
                    <a:pt x="733" y="131"/>
                  </a:lnTo>
                  <a:lnTo>
                    <a:pt x="751" y="136"/>
                  </a:lnTo>
                  <a:lnTo>
                    <a:pt x="774" y="140"/>
                  </a:lnTo>
                  <a:lnTo>
                    <a:pt x="792" y="145"/>
                  </a:lnTo>
                  <a:lnTo>
                    <a:pt x="814" y="149"/>
                  </a:lnTo>
                  <a:lnTo>
                    <a:pt x="833" y="158"/>
                  </a:lnTo>
                  <a:lnTo>
                    <a:pt x="855" y="167"/>
                  </a:lnTo>
                  <a:lnTo>
                    <a:pt x="873" y="177"/>
                  </a:lnTo>
                  <a:lnTo>
                    <a:pt x="896" y="186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Freeform 202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Rectangle 203"/>
            <p:cNvSpPr>
              <a:spLocks noChangeArrowheads="1"/>
            </p:cNvSpPr>
            <p:nvPr/>
          </p:nvSpPr>
          <p:spPr bwMode="auto">
            <a:xfrm>
              <a:off x="6092000" y="3964171"/>
              <a:ext cx="86882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Frequency (Hz)</a:t>
              </a:r>
              <a:endParaRPr kumimoji="0" lang="en-US" sz="12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Rectangle 205"/>
            <p:cNvSpPr>
              <a:spLocks noChangeArrowheads="1"/>
            </p:cNvSpPr>
            <p:nvPr/>
          </p:nvSpPr>
          <p:spPr bwMode="auto">
            <a:xfrm rot="16200000">
              <a:off x="4716224" y="2547473"/>
              <a:ext cx="72616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imaginary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" name="Rectangle 206"/>
            <p:cNvSpPr>
              <a:spLocks noChangeArrowheads="1"/>
            </p:cNvSpPr>
            <p:nvPr/>
          </p:nvSpPr>
          <p:spPr bwMode="auto">
            <a:xfrm>
              <a:off x="5325496" y="1002986"/>
              <a:ext cx="235320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prediction and response: E-Step: 32</a:t>
              </a:r>
              <a:endParaRPr kumimoji="0" lang="en-US" sz="14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Rectangle 98"/>
            <p:cNvSpPr>
              <a:spLocks noChangeArrowheads="1"/>
            </p:cNvSpPr>
            <p:nvPr/>
          </p:nvSpPr>
          <p:spPr bwMode="auto">
            <a:xfrm>
              <a:off x="2479691" y="1010735"/>
              <a:ext cx="235320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prediction and response: E-Step: 32</a:t>
              </a:r>
              <a:endParaRPr kumimoji="0" lang="en-US" sz="14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0" name="TextBox 199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Text Box 6">
            <a:extLst>
              <a:ext uri="{FF2B5EF4-FFF2-40B4-BE49-F238E27FC236}">
                <a16:creationId xmlns:a16="http://schemas.microsoft.com/office/drawing/2014/main" xmlns="" id="{CE3028D1-B024-4B80-89ED-1E57F2527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4941168"/>
            <a:ext cx="9108504" cy="24560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23"/>
    </mc:Choice>
    <mc:Fallback xmlns="">
      <p:transition spd="slow" advTm="33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946" y="-5417"/>
            <a:ext cx="9220795" cy="68634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8000" dirty="0">
                <a:solidFill>
                  <a:schemeClr val="bg1"/>
                </a:solidFill>
                <a:latin typeface="+mj-lt"/>
              </a:rPr>
              <a:t>DCM Steps</a:t>
            </a:r>
          </a:p>
          <a:p>
            <a:pPr algn="ctr"/>
            <a:endParaRPr lang="en-GB" sz="8000" dirty="0">
              <a:solidFill>
                <a:schemeClr val="bg1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2176026"/>
            <a:ext cx="3810000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1B91F7-ED9A-2E24-3F5F-8987188E023F}"/>
              </a:ext>
            </a:extLst>
          </p:cNvPr>
          <p:cNvSpPr txBox="1"/>
          <p:nvPr/>
        </p:nvSpPr>
        <p:spPr>
          <a:xfrm>
            <a:off x="675729" y="5082077"/>
            <a:ext cx="7416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 1. Get Cross Spectral Density data</a:t>
            </a:r>
          </a:p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2. Select a model (JR, more to come)</a:t>
            </a:r>
          </a:p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3. Invert it and get score and single subject parameters</a:t>
            </a:r>
          </a:p>
        </p:txBody>
      </p:sp>
    </p:spTree>
    <p:extLst>
      <p:ext uri="{BB962C8B-B14F-4D97-AF65-F5344CB8AC3E}">
        <p14:creationId xmlns:p14="http://schemas.microsoft.com/office/powerpoint/2010/main" val="350022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65"/>
    </mc:Choice>
    <mc:Fallback xmlns="">
      <p:transition spd="slow" advTm="4026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46" y="260648"/>
            <a:ext cx="8928992" cy="68552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 algn="ctr" defTabSz="685800">
              <a:lnSpc>
                <a:spcPct val="80000"/>
              </a:lnSpc>
              <a:spcBef>
                <a:spcPts val="750"/>
              </a:spcBef>
            </a:pPr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Summary so far and Outlook</a:t>
            </a:r>
          </a:p>
          <a:p>
            <a:pPr lvl="0" algn="ctr" defTabSz="685800">
              <a:lnSpc>
                <a:spcPct val="80000"/>
              </a:lnSpc>
              <a:spcBef>
                <a:spcPts val="750"/>
              </a:spcBef>
            </a:pPr>
            <a:endParaRPr lang="en-GB" sz="2800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is a generic framework for asking mechanistic questions based on neuroimaging data (e.g. drug-induced changes in the balance of synaptic transmission)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for CSD characterizes multi- channel LFP or M/EEG data in the frequency domain</a:t>
            </a:r>
          </a:p>
          <a:p>
            <a:pPr marL="28575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Neural mass models parameterise intrinsic and extrinsic ensemble connections and synaptic measures (time constants, effective connectivity, neuromodulation…)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Bayesian inversion provides parameter estimates and allows model comparison for competing hypothesised architectures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for CSD uses cross power spectra to make inferences about  biophysical parameters. It has been validated using simulations, pharmacological interventions and developmental manipulations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78"/>
    </mc:Choice>
    <mc:Fallback xmlns="">
      <p:transition spd="slow" advTm="10017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4408488" y="1704975"/>
            <a:ext cx="184150" cy="569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s-ES" sz="31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50328" y="630103"/>
            <a:ext cx="7840663" cy="30100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eaLnBrk="0" hangingPunct="0">
              <a:spcBef>
                <a:spcPct val="20000"/>
              </a:spcBef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Question:</a:t>
            </a:r>
          </a:p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Are our estimates of excitation and inhibition truthful? </a:t>
            </a:r>
          </a:p>
          <a:p>
            <a:pPr eaLnBrk="0" hangingPunct="0">
              <a:spcBef>
                <a:spcPct val="20000"/>
              </a:spcBef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</a:p>
          <a:p>
            <a:pPr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 Box 6"/>
          <p:cNvSpPr txBox="1">
            <a:spLocks noChangeArrowheads="1"/>
          </p:cNvSpPr>
          <p:nvPr/>
        </p:nvSpPr>
        <p:spPr bwMode="auto">
          <a:xfrm>
            <a:off x="19946" y="2883649"/>
            <a:ext cx="8962571" cy="31577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eaLnBrk="0" hangingPunct="0">
              <a:spcBef>
                <a:spcPct val="20000"/>
              </a:spcBef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AIM:</a:t>
            </a:r>
          </a:p>
          <a:p>
            <a:pPr marL="266700" indent="-266700" eaLnBrk="0" hangingPunct="0">
              <a:spcBef>
                <a:spcPct val="20000"/>
              </a:spcBef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to explain mechanisms of </a:t>
            </a:r>
            <a:r>
              <a:rPr lang="en-GB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isoflurane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BUT</a:t>
            </a:r>
          </a:p>
          <a:p>
            <a:pPr marL="266700" indent="-266700" eaLnBrk="0" hangingPunct="0">
              <a:spcBef>
                <a:spcPct val="20000"/>
              </a:spcBef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exploit </a:t>
            </a:r>
            <a:r>
              <a:rPr lang="en-GB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isoflurane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GB" sz="2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induce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known changes in synaptic transmission and THEN</a:t>
            </a:r>
          </a:p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LFP recordings and DCM for SSR to </a:t>
            </a:r>
            <a:r>
              <a:rPr lang="en-GB" sz="2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infer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synaptic changes</a:t>
            </a: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808113"/>
              </p:ext>
            </p:extLst>
          </p:nvPr>
        </p:nvGraphicFramePr>
        <p:xfrm>
          <a:off x="3564459" y="2488819"/>
          <a:ext cx="936104" cy="537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Equation" r:id="rId5" imgW="431613" imgH="228501" progId="Equation.DSMT4">
                  <p:embed/>
                </p:oleObj>
              </mc:Choice>
              <mc:Fallback>
                <p:oleObj name="Equation" r:id="rId5" imgW="431613" imgH="228501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4459" y="2488819"/>
                        <a:ext cx="936104" cy="5377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037983" y="6016043"/>
            <a:ext cx="2106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Moran et al., </a:t>
            </a:r>
          </a:p>
          <a:p>
            <a:r>
              <a:rPr lang="en-GB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PLoSONE</a:t>
            </a:r>
            <a:r>
              <a:rPr lang="en-GB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2011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A00EBC-7524-4120-AF6C-5E5CCFEF0EAE}"/>
              </a:ext>
            </a:extLst>
          </p:cNvPr>
          <p:cNvSpPr/>
          <p:nvPr/>
        </p:nvSpPr>
        <p:spPr>
          <a:xfrm>
            <a:off x="89504" y="27970"/>
            <a:ext cx="6682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Example 2 : </a:t>
            </a:r>
            <a:r>
              <a:rPr lang="en-GB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Unicode MS" pitchFamily="34" charset="-128"/>
              </a:rPr>
              <a:t>Pharmacological Manipulation of Glutamate and GABA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330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81"/>
    </mc:Choice>
    <mc:Fallback xmlns="">
      <p:transition spd="slow" advTm="8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  <p:bldP spid="8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74" y="874813"/>
            <a:ext cx="9019822" cy="5983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GB" dirty="0"/>
              <a:t> 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7236296" y="6352733"/>
            <a:ext cx="16624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5" dirty="0">
                <a:solidFill>
                  <a:srgbClr val="7F7F7F"/>
                </a:solidFill>
                <a:latin typeface="Arial"/>
                <a:cs typeface="Arial"/>
              </a:rPr>
              <a:t>Kiebel </a:t>
            </a:r>
            <a:r>
              <a:rPr sz="1600" spc="25" dirty="0">
                <a:solidFill>
                  <a:srgbClr val="7F7F7F"/>
                </a:solidFill>
                <a:latin typeface="Arial"/>
                <a:cs typeface="Arial"/>
              </a:rPr>
              <a:t>et </a:t>
            </a:r>
            <a:r>
              <a:rPr sz="1600" spc="-5" dirty="0">
                <a:solidFill>
                  <a:srgbClr val="7F7F7F"/>
                </a:solidFill>
                <a:latin typeface="Arial"/>
                <a:cs typeface="Arial"/>
              </a:rPr>
              <a:t>al.,</a:t>
            </a:r>
            <a:r>
              <a:rPr sz="1600" spc="-190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GB" sz="1600" spc="-190" dirty="0" err="1">
                <a:solidFill>
                  <a:srgbClr val="7F7F7F"/>
                </a:solidFill>
                <a:latin typeface="Arial"/>
                <a:cs typeface="Arial"/>
              </a:rPr>
              <a:t>Neuroimage</a:t>
            </a:r>
            <a:r>
              <a:rPr lang="en-GB" sz="1600" spc="-190" dirty="0">
                <a:solidFill>
                  <a:srgbClr val="7F7F7F"/>
                </a:solidFill>
                <a:latin typeface="Arial"/>
                <a:cs typeface="Arial"/>
              </a:rPr>
              <a:t>, </a:t>
            </a:r>
            <a:r>
              <a:rPr sz="1600" dirty="0">
                <a:solidFill>
                  <a:srgbClr val="7F7F7F"/>
                </a:solidFill>
                <a:latin typeface="Arial"/>
                <a:cs typeface="Arial"/>
              </a:rPr>
              <a:t>2008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4000" y="5092700"/>
            <a:ext cx="19050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35896" y="764704"/>
            <a:ext cx="2684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0000"/>
                </a:solidFill>
              </a:rPr>
              <a:t>Neuronal </a:t>
            </a:r>
            <a:r>
              <a:rPr sz="1800" spc="-25" dirty="0">
                <a:solidFill>
                  <a:srgbClr val="FF0000"/>
                </a:solidFill>
              </a:rPr>
              <a:t>(source)</a:t>
            </a:r>
            <a:r>
              <a:rPr sz="1800" spc="-15" dirty="0">
                <a:solidFill>
                  <a:srgbClr val="FF0000"/>
                </a:solidFill>
              </a:rPr>
              <a:t> </a:t>
            </a:r>
            <a:r>
              <a:rPr sz="1800" spc="-20" dirty="0">
                <a:solidFill>
                  <a:srgbClr val="FF0000"/>
                </a:solidFill>
              </a:rPr>
              <a:t>model</a:t>
            </a:r>
            <a:endParaRPr sz="1800" dirty="0"/>
          </a:p>
        </p:txBody>
      </p:sp>
      <p:sp>
        <p:nvSpPr>
          <p:cNvPr id="7" name="Oval 6"/>
          <p:cNvSpPr/>
          <p:nvPr/>
        </p:nvSpPr>
        <p:spPr>
          <a:xfrm>
            <a:off x="3635896" y="1268760"/>
            <a:ext cx="36004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563888" y="2996952"/>
            <a:ext cx="36004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635896" y="5085184"/>
            <a:ext cx="36004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563888" y="5805264"/>
            <a:ext cx="36004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EC40C9-E007-6F64-9B26-322369BCDB7C}"/>
              </a:ext>
            </a:extLst>
          </p:cNvPr>
          <p:cNvSpPr txBox="1"/>
          <p:nvPr/>
        </p:nvSpPr>
        <p:spPr>
          <a:xfrm>
            <a:off x="656071" y="1481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 Convolution Neural Mass</a:t>
            </a:r>
          </a:p>
        </p:txBody>
      </p:sp>
    </p:spTree>
    <p:extLst>
      <p:ext uri="{BB962C8B-B14F-4D97-AF65-F5344CB8AC3E}">
        <p14:creationId xmlns:p14="http://schemas.microsoft.com/office/powerpoint/2010/main" val="37971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3"/>
    </mc:Choice>
    <mc:Fallback xmlns="">
      <p:transition spd="slow" advTm="3226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4408488" y="1704975"/>
            <a:ext cx="184150" cy="569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s-ES" sz="3100">
              <a:latin typeface="Calibri" pitchFamily="34" charset="0"/>
            </a:endParaRP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323528" y="764704"/>
            <a:ext cx="7840662" cy="24745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Use animal LFP recordings from primary auditory cortex  (A1) &amp; posterior auditory field (PAF) </a:t>
            </a:r>
          </a:p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Manipulate neurotransmitter processing via anaesthetic agent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Isoflurane</a:t>
            </a: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4 levels of anaesthesia: each successively decreasing glutamate and increasing GABA (Larsen </a:t>
            </a:r>
            <a:r>
              <a:rPr lang="en-GB" i="1" dirty="0">
                <a:solidFill>
                  <a:schemeClr val="bg1"/>
                </a:solidFill>
                <a:latin typeface="Cambria" pitchFamily="18" charset="0"/>
              </a:rPr>
              <a:t>et al 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Brain Research 1994;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Lingamaneni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GB" i="1" dirty="0">
                <a:solidFill>
                  <a:schemeClr val="bg1"/>
                </a:solidFill>
                <a:latin typeface="Cambria" pitchFamily="18" charset="0"/>
              </a:rPr>
              <a:t>et al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Anesthesiology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2001;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Caraiscos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GB" i="1" dirty="0">
                <a:solidFill>
                  <a:schemeClr val="bg1"/>
                </a:solidFill>
                <a:latin typeface="Cambria" pitchFamily="18" charset="0"/>
              </a:rPr>
              <a:t>et al 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J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Neurosci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2004 ; de Sousa </a:t>
            </a:r>
            <a:r>
              <a:rPr lang="en-GB" i="1" dirty="0">
                <a:solidFill>
                  <a:schemeClr val="bg1"/>
                </a:solidFill>
                <a:latin typeface="Cambria" pitchFamily="18" charset="0"/>
              </a:rPr>
              <a:t>et al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Anesthesiology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2000</a:t>
            </a:r>
          </a:p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White noise stimulus &amp; Silence</a:t>
            </a:r>
          </a:p>
        </p:txBody>
      </p:sp>
      <p:grpSp>
        <p:nvGrpSpPr>
          <p:cNvPr id="2" name="Group 221"/>
          <p:cNvGrpSpPr>
            <a:grpSpLocks/>
          </p:cNvGrpSpPr>
          <p:nvPr/>
        </p:nvGrpSpPr>
        <p:grpSpPr bwMode="auto">
          <a:xfrm>
            <a:off x="4709550" y="4096575"/>
            <a:ext cx="4227513" cy="2392363"/>
            <a:chOff x="0" y="2794416"/>
            <a:chExt cx="4573771" cy="3041235"/>
          </a:xfrm>
        </p:grpSpPr>
        <p:pic>
          <p:nvPicPr>
            <p:cNvPr id="51224" name="Picture 13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8838" y="4751388"/>
              <a:ext cx="1674813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25" name="Line 135"/>
            <p:cNvSpPr>
              <a:spLocks noChangeShapeType="1"/>
            </p:cNvSpPr>
            <p:nvPr/>
          </p:nvSpPr>
          <p:spPr bwMode="auto">
            <a:xfrm>
              <a:off x="827088" y="4668838"/>
              <a:ext cx="1588" cy="116522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6" name="Line 136"/>
            <p:cNvSpPr>
              <a:spLocks noChangeShapeType="1"/>
            </p:cNvSpPr>
            <p:nvPr/>
          </p:nvSpPr>
          <p:spPr bwMode="auto">
            <a:xfrm>
              <a:off x="790576" y="5834063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7" name="Line 137"/>
            <p:cNvSpPr>
              <a:spLocks noChangeShapeType="1"/>
            </p:cNvSpPr>
            <p:nvPr/>
          </p:nvSpPr>
          <p:spPr bwMode="auto">
            <a:xfrm>
              <a:off x="790576" y="5543550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8" name="Line 138"/>
            <p:cNvSpPr>
              <a:spLocks noChangeShapeType="1"/>
            </p:cNvSpPr>
            <p:nvPr/>
          </p:nvSpPr>
          <p:spPr bwMode="auto">
            <a:xfrm>
              <a:off x="790576" y="52530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9" name="Line 139"/>
            <p:cNvSpPr>
              <a:spLocks noChangeShapeType="1"/>
            </p:cNvSpPr>
            <p:nvPr/>
          </p:nvSpPr>
          <p:spPr bwMode="auto">
            <a:xfrm>
              <a:off x="790576" y="49609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0" name="Line 140"/>
            <p:cNvSpPr>
              <a:spLocks noChangeShapeType="1"/>
            </p:cNvSpPr>
            <p:nvPr/>
          </p:nvSpPr>
          <p:spPr bwMode="auto">
            <a:xfrm>
              <a:off x="790576" y="46688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1" name="Line 141"/>
            <p:cNvSpPr>
              <a:spLocks noChangeShapeType="1"/>
            </p:cNvSpPr>
            <p:nvPr/>
          </p:nvSpPr>
          <p:spPr bwMode="auto">
            <a:xfrm>
              <a:off x="827088" y="4668838"/>
              <a:ext cx="1588" cy="116522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2" name="Line 142"/>
            <p:cNvSpPr>
              <a:spLocks noChangeShapeType="1"/>
            </p:cNvSpPr>
            <p:nvPr/>
          </p:nvSpPr>
          <p:spPr bwMode="auto">
            <a:xfrm>
              <a:off x="790576" y="5834063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3" name="Line 143"/>
            <p:cNvSpPr>
              <a:spLocks noChangeShapeType="1"/>
            </p:cNvSpPr>
            <p:nvPr/>
          </p:nvSpPr>
          <p:spPr bwMode="auto">
            <a:xfrm>
              <a:off x="790576" y="5543550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4" name="Line 144"/>
            <p:cNvSpPr>
              <a:spLocks noChangeShapeType="1"/>
            </p:cNvSpPr>
            <p:nvPr/>
          </p:nvSpPr>
          <p:spPr bwMode="auto">
            <a:xfrm>
              <a:off x="790576" y="52530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5" name="Line 145"/>
            <p:cNvSpPr>
              <a:spLocks noChangeShapeType="1"/>
            </p:cNvSpPr>
            <p:nvPr/>
          </p:nvSpPr>
          <p:spPr bwMode="auto">
            <a:xfrm>
              <a:off x="790576" y="49609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6" name="Line 146"/>
            <p:cNvSpPr>
              <a:spLocks noChangeShapeType="1"/>
            </p:cNvSpPr>
            <p:nvPr/>
          </p:nvSpPr>
          <p:spPr bwMode="auto">
            <a:xfrm>
              <a:off x="790576" y="46688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7" name="Rectangle 147"/>
            <p:cNvSpPr>
              <a:spLocks noChangeArrowheads="1"/>
            </p:cNvSpPr>
            <p:nvPr/>
          </p:nvSpPr>
          <p:spPr bwMode="auto">
            <a:xfrm>
              <a:off x="500063" y="5472113"/>
              <a:ext cx="936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-</a:t>
              </a:r>
              <a:endParaRPr lang="en-US"/>
            </a:p>
          </p:txBody>
        </p:sp>
        <p:sp>
          <p:nvSpPr>
            <p:cNvPr id="51238" name="Rectangle 148"/>
            <p:cNvSpPr>
              <a:spLocks noChangeArrowheads="1"/>
            </p:cNvSpPr>
            <p:nvPr/>
          </p:nvSpPr>
          <p:spPr bwMode="auto">
            <a:xfrm>
              <a:off x="538163" y="5472113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39" name="Rectangle 149"/>
            <p:cNvSpPr>
              <a:spLocks noChangeArrowheads="1"/>
            </p:cNvSpPr>
            <p:nvPr/>
          </p:nvSpPr>
          <p:spPr bwMode="auto">
            <a:xfrm>
              <a:off x="698501" y="5183188"/>
              <a:ext cx="1190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</a:t>
              </a:r>
              <a:endParaRPr lang="en-US"/>
            </a:p>
          </p:txBody>
        </p:sp>
        <p:sp>
          <p:nvSpPr>
            <p:cNvPr id="51240" name="Rectangle 150"/>
            <p:cNvSpPr>
              <a:spLocks noChangeArrowheads="1"/>
            </p:cNvSpPr>
            <p:nvPr/>
          </p:nvSpPr>
          <p:spPr bwMode="auto">
            <a:xfrm>
              <a:off x="538163" y="4892675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41" name="Rectangle 151"/>
            <p:cNvSpPr>
              <a:spLocks noChangeArrowheads="1"/>
            </p:cNvSpPr>
            <p:nvPr/>
          </p:nvSpPr>
          <p:spPr bwMode="auto">
            <a:xfrm>
              <a:off x="538163" y="4598988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0.12</a:t>
              </a:r>
              <a:endParaRPr lang="en-US"/>
            </a:p>
          </p:txBody>
        </p:sp>
        <p:sp>
          <p:nvSpPr>
            <p:cNvPr id="51242" name="Rectangle 152"/>
            <p:cNvSpPr>
              <a:spLocks noChangeArrowheads="1"/>
            </p:cNvSpPr>
            <p:nvPr/>
          </p:nvSpPr>
          <p:spPr bwMode="auto">
            <a:xfrm>
              <a:off x="411163" y="5186363"/>
              <a:ext cx="2333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mV</a:t>
              </a:r>
              <a:endParaRPr lang="en-US"/>
            </a:p>
          </p:txBody>
        </p:sp>
        <p:sp>
          <p:nvSpPr>
            <p:cNvPr id="51243" name="Rectangle 153"/>
            <p:cNvSpPr>
              <a:spLocks noChangeArrowheads="1"/>
            </p:cNvSpPr>
            <p:nvPr/>
          </p:nvSpPr>
          <p:spPr bwMode="auto">
            <a:xfrm>
              <a:off x="354013" y="4343400"/>
              <a:ext cx="173124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solidFill>
                    <a:srgbClr val="CC0000"/>
                  </a:solidFill>
                </a:rPr>
                <a:t>A2</a:t>
              </a:r>
              <a:endParaRPr lang="en-US"/>
            </a:p>
          </p:txBody>
        </p:sp>
        <p:sp>
          <p:nvSpPr>
            <p:cNvPr id="51244" name="Rectangle 154"/>
            <p:cNvSpPr>
              <a:spLocks noChangeArrowheads="1"/>
            </p:cNvSpPr>
            <p:nvPr/>
          </p:nvSpPr>
          <p:spPr bwMode="auto">
            <a:xfrm>
              <a:off x="0" y="3339058"/>
              <a:ext cx="25968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solidFill>
                    <a:srgbClr val="CC0000"/>
                  </a:solidFill>
                </a:rPr>
                <a:t>LFP</a:t>
              </a:r>
              <a:endParaRPr lang="en-US"/>
            </a:p>
          </p:txBody>
        </p:sp>
        <p:pic>
          <p:nvPicPr>
            <p:cNvPr id="51245" name="Picture 1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8858" y="4736398"/>
              <a:ext cx="3744913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46" name="Line 156"/>
            <p:cNvSpPr>
              <a:spLocks noChangeShapeType="1"/>
            </p:cNvSpPr>
            <p:nvPr/>
          </p:nvSpPr>
          <p:spPr bwMode="auto">
            <a:xfrm>
              <a:off x="835026" y="4668838"/>
              <a:ext cx="1588" cy="116363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7" name="Line 157"/>
            <p:cNvSpPr>
              <a:spLocks noChangeShapeType="1"/>
            </p:cNvSpPr>
            <p:nvPr/>
          </p:nvSpPr>
          <p:spPr bwMode="auto">
            <a:xfrm>
              <a:off x="790576" y="5832475"/>
              <a:ext cx="34925" cy="317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8" name="Line 158"/>
            <p:cNvSpPr>
              <a:spLocks noChangeShapeType="1"/>
            </p:cNvSpPr>
            <p:nvPr/>
          </p:nvSpPr>
          <p:spPr bwMode="auto">
            <a:xfrm>
              <a:off x="790576" y="5543550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9" name="Line 159"/>
            <p:cNvSpPr>
              <a:spLocks noChangeShapeType="1"/>
            </p:cNvSpPr>
            <p:nvPr/>
          </p:nvSpPr>
          <p:spPr bwMode="auto">
            <a:xfrm>
              <a:off x="790576" y="52530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0" name="Line 160"/>
            <p:cNvSpPr>
              <a:spLocks noChangeShapeType="1"/>
            </p:cNvSpPr>
            <p:nvPr/>
          </p:nvSpPr>
          <p:spPr bwMode="auto">
            <a:xfrm>
              <a:off x="790576" y="49609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1" name="Line 161"/>
            <p:cNvSpPr>
              <a:spLocks noChangeShapeType="1"/>
            </p:cNvSpPr>
            <p:nvPr/>
          </p:nvSpPr>
          <p:spPr bwMode="auto">
            <a:xfrm>
              <a:off x="790576" y="46688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2" name="Line 162"/>
            <p:cNvSpPr>
              <a:spLocks noChangeShapeType="1"/>
            </p:cNvSpPr>
            <p:nvPr/>
          </p:nvSpPr>
          <p:spPr bwMode="auto">
            <a:xfrm>
              <a:off x="835026" y="4668838"/>
              <a:ext cx="1588" cy="116363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3" name="Line 163"/>
            <p:cNvSpPr>
              <a:spLocks noChangeShapeType="1"/>
            </p:cNvSpPr>
            <p:nvPr/>
          </p:nvSpPr>
          <p:spPr bwMode="auto">
            <a:xfrm>
              <a:off x="790576" y="5832475"/>
              <a:ext cx="34925" cy="317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4" name="Line 164"/>
            <p:cNvSpPr>
              <a:spLocks noChangeShapeType="1"/>
            </p:cNvSpPr>
            <p:nvPr/>
          </p:nvSpPr>
          <p:spPr bwMode="auto">
            <a:xfrm>
              <a:off x="790576" y="5543550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5" name="Line 165"/>
            <p:cNvSpPr>
              <a:spLocks noChangeShapeType="1"/>
            </p:cNvSpPr>
            <p:nvPr/>
          </p:nvSpPr>
          <p:spPr bwMode="auto">
            <a:xfrm>
              <a:off x="790576" y="52530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6" name="Line 166"/>
            <p:cNvSpPr>
              <a:spLocks noChangeShapeType="1"/>
            </p:cNvSpPr>
            <p:nvPr/>
          </p:nvSpPr>
          <p:spPr bwMode="auto">
            <a:xfrm>
              <a:off x="790576" y="49609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7" name="Line 167"/>
            <p:cNvSpPr>
              <a:spLocks noChangeShapeType="1"/>
            </p:cNvSpPr>
            <p:nvPr/>
          </p:nvSpPr>
          <p:spPr bwMode="auto">
            <a:xfrm>
              <a:off x="790576" y="46688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8" name="Rectangle 168"/>
            <p:cNvSpPr>
              <a:spLocks noChangeArrowheads="1"/>
            </p:cNvSpPr>
            <p:nvPr/>
          </p:nvSpPr>
          <p:spPr bwMode="auto">
            <a:xfrm>
              <a:off x="500063" y="5472113"/>
              <a:ext cx="936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-</a:t>
              </a:r>
              <a:endParaRPr lang="en-US"/>
            </a:p>
          </p:txBody>
        </p:sp>
        <p:sp>
          <p:nvSpPr>
            <p:cNvPr id="51259" name="Rectangle 169"/>
            <p:cNvSpPr>
              <a:spLocks noChangeArrowheads="1"/>
            </p:cNvSpPr>
            <p:nvPr/>
          </p:nvSpPr>
          <p:spPr bwMode="auto">
            <a:xfrm>
              <a:off x="538163" y="5472113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60" name="Rectangle 170"/>
            <p:cNvSpPr>
              <a:spLocks noChangeArrowheads="1"/>
            </p:cNvSpPr>
            <p:nvPr/>
          </p:nvSpPr>
          <p:spPr bwMode="auto">
            <a:xfrm>
              <a:off x="698501" y="5183188"/>
              <a:ext cx="1190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</a:t>
              </a:r>
              <a:endParaRPr lang="en-US"/>
            </a:p>
          </p:txBody>
        </p:sp>
        <p:sp>
          <p:nvSpPr>
            <p:cNvPr id="51261" name="Rectangle 171"/>
            <p:cNvSpPr>
              <a:spLocks noChangeArrowheads="1"/>
            </p:cNvSpPr>
            <p:nvPr/>
          </p:nvSpPr>
          <p:spPr bwMode="auto">
            <a:xfrm>
              <a:off x="538163" y="4892675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62" name="Rectangle 172"/>
            <p:cNvSpPr>
              <a:spLocks noChangeArrowheads="1"/>
            </p:cNvSpPr>
            <p:nvPr/>
          </p:nvSpPr>
          <p:spPr bwMode="auto">
            <a:xfrm>
              <a:off x="538163" y="4598988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0.12</a:t>
              </a:r>
              <a:endParaRPr lang="en-US"/>
            </a:p>
          </p:txBody>
        </p:sp>
        <p:sp>
          <p:nvSpPr>
            <p:cNvPr id="51263" name="Rectangle 173"/>
            <p:cNvSpPr>
              <a:spLocks noChangeArrowheads="1"/>
            </p:cNvSpPr>
            <p:nvPr/>
          </p:nvSpPr>
          <p:spPr bwMode="auto">
            <a:xfrm>
              <a:off x="411163" y="5186363"/>
              <a:ext cx="2333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mV</a:t>
              </a:r>
              <a:endParaRPr lang="en-US"/>
            </a:p>
          </p:txBody>
        </p:sp>
        <p:pic>
          <p:nvPicPr>
            <p:cNvPr id="51264" name="Picture 13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6345" y="3097472"/>
              <a:ext cx="1674813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65" name="Line 135"/>
            <p:cNvSpPr>
              <a:spLocks noChangeShapeType="1"/>
            </p:cNvSpPr>
            <p:nvPr/>
          </p:nvSpPr>
          <p:spPr bwMode="auto">
            <a:xfrm>
              <a:off x="814595" y="3014922"/>
              <a:ext cx="1588" cy="116522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6" name="Line 136"/>
            <p:cNvSpPr>
              <a:spLocks noChangeShapeType="1"/>
            </p:cNvSpPr>
            <p:nvPr/>
          </p:nvSpPr>
          <p:spPr bwMode="auto">
            <a:xfrm>
              <a:off x="778083" y="4180147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7" name="Line 137"/>
            <p:cNvSpPr>
              <a:spLocks noChangeShapeType="1"/>
            </p:cNvSpPr>
            <p:nvPr/>
          </p:nvSpPr>
          <p:spPr bwMode="auto">
            <a:xfrm>
              <a:off x="778083" y="3889634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8" name="Line 138"/>
            <p:cNvSpPr>
              <a:spLocks noChangeShapeType="1"/>
            </p:cNvSpPr>
            <p:nvPr/>
          </p:nvSpPr>
          <p:spPr bwMode="auto">
            <a:xfrm>
              <a:off x="778083" y="3599122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9" name="Line 139"/>
            <p:cNvSpPr>
              <a:spLocks noChangeShapeType="1"/>
            </p:cNvSpPr>
            <p:nvPr/>
          </p:nvSpPr>
          <p:spPr bwMode="auto">
            <a:xfrm>
              <a:off x="778083" y="3307022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0" name="Line 141"/>
            <p:cNvSpPr>
              <a:spLocks noChangeShapeType="1"/>
            </p:cNvSpPr>
            <p:nvPr/>
          </p:nvSpPr>
          <p:spPr bwMode="auto">
            <a:xfrm>
              <a:off x="814595" y="3014922"/>
              <a:ext cx="1588" cy="116522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1" name="Line 142"/>
            <p:cNvSpPr>
              <a:spLocks noChangeShapeType="1"/>
            </p:cNvSpPr>
            <p:nvPr/>
          </p:nvSpPr>
          <p:spPr bwMode="auto">
            <a:xfrm>
              <a:off x="778083" y="4180147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2" name="Line 143"/>
            <p:cNvSpPr>
              <a:spLocks noChangeShapeType="1"/>
            </p:cNvSpPr>
            <p:nvPr/>
          </p:nvSpPr>
          <p:spPr bwMode="auto">
            <a:xfrm>
              <a:off x="778083" y="3889634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3" name="Line 144"/>
            <p:cNvSpPr>
              <a:spLocks noChangeShapeType="1"/>
            </p:cNvSpPr>
            <p:nvPr/>
          </p:nvSpPr>
          <p:spPr bwMode="auto">
            <a:xfrm>
              <a:off x="778083" y="3599122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4" name="Line 145"/>
            <p:cNvSpPr>
              <a:spLocks noChangeShapeType="1"/>
            </p:cNvSpPr>
            <p:nvPr/>
          </p:nvSpPr>
          <p:spPr bwMode="auto">
            <a:xfrm>
              <a:off x="778083" y="3307022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5" name="Rectangle 147"/>
            <p:cNvSpPr>
              <a:spLocks noChangeArrowheads="1"/>
            </p:cNvSpPr>
            <p:nvPr/>
          </p:nvSpPr>
          <p:spPr bwMode="auto">
            <a:xfrm>
              <a:off x="487570" y="3818197"/>
              <a:ext cx="936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-</a:t>
              </a:r>
              <a:endParaRPr lang="en-US"/>
            </a:p>
          </p:txBody>
        </p:sp>
        <p:sp>
          <p:nvSpPr>
            <p:cNvPr id="51276" name="Rectangle 148"/>
            <p:cNvSpPr>
              <a:spLocks noChangeArrowheads="1"/>
            </p:cNvSpPr>
            <p:nvPr/>
          </p:nvSpPr>
          <p:spPr bwMode="auto">
            <a:xfrm>
              <a:off x="525670" y="3818197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77" name="Rectangle 149"/>
            <p:cNvSpPr>
              <a:spLocks noChangeArrowheads="1"/>
            </p:cNvSpPr>
            <p:nvPr/>
          </p:nvSpPr>
          <p:spPr bwMode="auto">
            <a:xfrm>
              <a:off x="686008" y="3529272"/>
              <a:ext cx="1190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</a:t>
              </a:r>
              <a:endParaRPr lang="en-US"/>
            </a:p>
          </p:txBody>
        </p:sp>
        <p:sp>
          <p:nvSpPr>
            <p:cNvPr id="51278" name="Rectangle 150"/>
            <p:cNvSpPr>
              <a:spLocks noChangeArrowheads="1"/>
            </p:cNvSpPr>
            <p:nvPr/>
          </p:nvSpPr>
          <p:spPr bwMode="auto">
            <a:xfrm>
              <a:off x="525670" y="3238759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79" name="Rectangle 151"/>
            <p:cNvSpPr>
              <a:spLocks noChangeArrowheads="1"/>
            </p:cNvSpPr>
            <p:nvPr/>
          </p:nvSpPr>
          <p:spPr bwMode="auto">
            <a:xfrm>
              <a:off x="525670" y="2945072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0.12</a:t>
              </a:r>
              <a:endParaRPr lang="en-US"/>
            </a:p>
          </p:txBody>
        </p:sp>
        <p:sp>
          <p:nvSpPr>
            <p:cNvPr id="51280" name="Rectangle 152"/>
            <p:cNvSpPr>
              <a:spLocks noChangeArrowheads="1"/>
            </p:cNvSpPr>
            <p:nvPr/>
          </p:nvSpPr>
          <p:spPr bwMode="auto">
            <a:xfrm>
              <a:off x="398670" y="3532447"/>
              <a:ext cx="2333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mV</a:t>
              </a:r>
              <a:endParaRPr lang="en-US"/>
            </a:p>
          </p:txBody>
        </p:sp>
        <p:pic>
          <p:nvPicPr>
            <p:cNvPr id="51281" name="Picture 1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748909" y="3149937"/>
              <a:ext cx="3744913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82" name="Line 156"/>
            <p:cNvSpPr>
              <a:spLocks noChangeShapeType="1"/>
            </p:cNvSpPr>
            <p:nvPr/>
          </p:nvSpPr>
          <p:spPr bwMode="auto">
            <a:xfrm>
              <a:off x="822533" y="3014922"/>
              <a:ext cx="1588" cy="116363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3" name="Line 157"/>
            <p:cNvSpPr>
              <a:spLocks noChangeShapeType="1"/>
            </p:cNvSpPr>
            <p:nvPr/>
          </p:nvSpPr>
          <p:spPr bwMode="auto">
            <a:xfrm>
              <a:off x="778083" y="4178559"/>
              <a:ext cx="34925" cy="317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4" name="Line 158"/>
            <p:cNvSpPr>
              <a:spLocks noChangeShapeType="1"/>
            </p:cNvSpPr>
            <p:nvPr/>
          </p:nvSpPr>
          <p:spPr bwMode="auto">
            <a:xfrm>
              <a:off x="778083" y="3889634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5" name="Line 159"/>
            <p:cNvSpPr>
              <a:spLocks noChangeShapeType="1"/>
            </p:cNvSpPr>
            <p:nvPr/>
          </p:nvSpPr>
          <p:spPr bwMode="auto">
            <a:xfrm>
              <a:off x="778083" y="3599122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6" name="Line 160"/>
            <p:cNvSpPr>
              <a:spLocks noChangeShapeType="1"/>
            </p:cNvSpPr>
            <p:nvPr/>
          </p:nvSpPr>
          <p:spPr bwMode="auto">
            <a:xfrm>
              <a:off x="778083" y="3307022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7" name="Line 162"/>
            <p:cNvSpPr>
              <a:spLocks noChangeShapeType="1"/>
            </p:cNvSpPr>
            <p:nvPr/>
          </p:nvSpPr>
          <p:spPr bwMode="auto">
            <a:xfrm>
              <a:off x="822533" y="3014922"/>
              <a:ext cx="1588" cy="116363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8" name="Line 163"/>
            <p:cNvSpPr>
              <a:spLocks noChangeShapeType="1"/>
            </p:cNvSpPr>
            <p:nvPr/>
          </p:nvSpPr>
          <p:spPr bwMode="auto">
            <a:xfrm>
              <a:off x="778083" y="4178559"/>
              <a:ext cx="34925" cy="317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9" name="Line 164"/>
            <p:cNvSpPr>
              <a:spLocks noChangeShapeType="1"/>
            </p:cNvSpPr>
            <p:nvPr/>
          </p:nvSpPr>
          <p:spPr bwMode="auto">
            <a:xfrm>
              <a:off x="778083" y="3889634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0" name="Line 165"/>
            <p:cNvSpPr>
              <a:spLocks noChangeShapeType="1"/>
            </p:cNvSpPr>
            <p:nvPr/>
          </p:nvSpPr>
          <p:spPr bwMode="auto">
            <a:xfrm>
              <a:off x="778083" y="3599122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1" name="Line 166"/>
            <p:cNvSpPr>
              <a:spLocks noChangeShapeType="1"/>
            </p:cNvSpPr>
            <p:nvPr/>
          </p:nvSpPr>
          <p:spPr bwMode="auto">
            <a:xfrm>
              <a:off x="778083" y="3307022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2" name="Rectangle 168"/>
            <p:cNvSpPr>
              <a:spLocks noChangeArrowheads="1"/>
            </p:cNvSpPr>
            <p:nvPr/>
          </p:nvSpPr>
          <p:spPr bwMode="auto">
            <a:xfrm>
              <a:off x="487570" y="3818197"/>
              <a:ext cx="936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-</a:t>
              </a:r>
              <a:endParaRPr lang="en-US"/>
            </a:p>
          </p:txBody>
        </p:sp>
        <p:sp>
          <p:nvSpPr>
            <p:cNvPr id="51293" name="Rectangle 169"/>
            <p:cNvSpPr>
              <a:spLocks noChangeArrowheads="1"/>
            </p:cNvSpPr>
            <p:nvPr/>
          </p:nvSpPr>
          <p:spPr bwMode="auto">
            <a:xfrm>
              <a:off x="525670" y="3818197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94" name="Rectangle 170"/>
            <p:cNvSpPr>
              <a:spLocks noChangeArrowheads="1"/>
            </p:cNvSpPr>
            <p:nvPr/>
          </p:nvSpPr>
          <p:spPr bwMode="auto">
            <a:xfrm>
              <a:off x="686008" y="3529272"/>
              <a:ext cx="1190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</a:t>
              </a:r>
              <a:endParaRPr lang="en-US"/>
            </a:p>
          </p:txBody>
        </p:sp>
        <p:sp>
          <p:nvSpPr>
            <p:cNvPr id="51295" name="Rectangle 171"/>
            <p:cNvSpPr>
              <a:spLocks noChangeArrowheads="1"/>
            </p:cNvSpPr>
            <p:nvPr/>
          </p:nvSpPr>
          <p:spPr bwMode="auto">
            <a:xfrm>
              <a:off x="525670" y="3238759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96" name="Rectangle 172"/>
            <p:cNvSpPr>
              <a:spLocks noChangeArrowheads="1"/>
            </p:cNvSpPr>
            <p:nvPr/>
          </p:nvSpPr>
          <p:spPr bwMode="auto">
            <a:xfrm>
              <a:off x="525670" y="2945072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0.12</a:t>
              </a:r>
              <a:endParaRPr lang="en-US"/>
            </a:p>
          </p:txBody>
        </p:sp>
        <p:sp>
          <p:nvSpPr>
            <p:cNvPr id="51297" name="Rectangle 173"/>
            <p:cNvSpPr>
              <a:spLocks noChangeArrowheads="1"/>
            </p:cNvSpPr>
            <p:nvPr/>
          </p:nvSpPr>
          <p:spPr bwMode="auto">
            <a:xfrm>
              <a:off x="398670" y="3532447"/>
              <a:ext cx="2333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mV</a:t>
              </a:r>
              <a:endParaRPr lang="en-US"/>
            </a:p>
          </p:txBody>
        </p:sp>
        <p:sp>
          <p:nvSpPr>
            <p:cNvPr id="51298" name="Rectangle 153"/>
            <p:cNvSpPr>
              <a:spLocks noChangeArrowheads="1"/>
            </p:cNvSpPr>
            <p:nvPr/>
          </p:nvSpPr>
          <p:spPr bwMode="auto">
            <a:xfrm>
              <a:off x="244085" y="2794416"/>
              <a:ext cx="173124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solidFill>
                    <a:srgbClr val="CC0000"/>
                  </a:solidFill>
                </a:rPr>
                <a:t>A1</a:t>
              </a:r>
              <a:endParaRPr lang="en-US"/>
            </a:p>
          </p:txBody>
        </p:sp>
      </p:grpSp>
      <p:graphicFrame>
        <p:nvGraphicFramePr>
          <p:cNvPr id="224" name="Table 223"/>
          <p:cNvGraphicFramePr>
            <a:graphicFrameLocks noGrp="1"/>
          </p:cNvGraphicFramePr>
          <p:nvPr/>
        </p:nvGraphicFramePr>
        <p:xfrm>
          <a:off x="937091" y="3330275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39099">
                <a:tc>
                  <a:txBody>
                    <a:bodyPr/>
                    <a:lstStyle/>
                    <a:p>
                      <a:r>
                        <a:rPr lang="en-GB" dirty="0"/>
                        <a:t>1.4 % </a:t>
                      </a:r>
                      <a:r>
                        <a:rPr lang="en-GB" dirty="0" err="1"/>
                        <a:t>Isoflurane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1.8 % </a:t>
                      </a:r>
                      <a:r>
                        <a:rPr lang="en-GB" dirty="0" err="1"/>
                        <a:t>Isoflurane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2.4 % </a:t>
                      </a:r>
                      <a:r>
                        <a:rPr lang="en-GB" dirty="0" err="1"/>
                        <a:t>Isoflurane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2.8 % </a:t>
                      </a:r>
                      <a:r>
                        <a:rPr lang="en-GB" dirty="0" err="1"/>
                        <a:t>Isoflurane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" name="86 Grupo"/>
          <p:cNvGrpSpPr>
            <a:grpSpLocks/>
          </p:cNvGrpSpPr>
          <p:nvPr/>
        </p:nvGrpSpPr>
        <p:grpSpPr bwMode="auto">
          <a:xfrm>
            <a:off x="347100" y="4337875"/>
            <a:ext cx="4283075" cy="2005013"/>
            <a:chOff x="418811" y="3927764"/>
            <a:chExt cx="4283075" cy="2005013"/>
          </a:xfrm>
        </p:grpSpPr>
        <p:grpSp>
          <p:nvGrpSpPr>
            <p:cNvPr id="4" name="Group 222"/>
            <p:cNvGrpSpPr>
              <a:grpSpLocks/>
            </p:cNvGrpSpPr>
            <p:nvPr/>
          </p:nvGrpSpPr>
          <p:grpSpPr bwMode="auto">
            <a:xfrm>
              <a:off x="418811" y="3927764"/>
              <a:ext cx="4283075" cy="2005013"/>
              <a:chOff x="0" y="3761873"/>
              <a:chExt cx="4283975" cy="2004133"/>
            </a:xfrm>
          </p:grpSpPr>
          <p:pic>
            <p:nvPicPr>
              <p:cNvPr id="51222" name="Picture 178" descr="http://www.brain.imi.i.u-tokyo.ac.jp/new-otsubo/research/research_images/rat/conditioning_small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56256" y="3761873"/>
                <a:ext cx="1727719" cy="1293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23" name="Picture 176" descr="http://psycnet.apa.org/journals/bne/103/3/images/bne_103_3_471_fig5a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4437086"/>
                <a:ext cx="3451343" cy="1328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1220" name="Picture 34"/>
            <p:cNvPicPr>
              <a:picLocks noChangeAspect="1" noChangeArrowheads="1"/>
            </p:cNvPicPr>
            <p:nvPr/>
          </p:nvPicPr>
          <p:blipFill>
            <a:blip r:embed="rId6" cstate="print"/>
            <a:srcRect l="88628" t="29330" r="-2254" b="47217"/>
            <a:stretch>
              <a:fillRect/>
            </a:stretch>
          </p:blipFill>
          <p:spPr bwMode="auto">
            <a:xfrm>
              <a:off x="2459038" y="4033838"/>
              <a:ext cx="431800" cy="658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21" name="TextBox 86"/>
            <p:cNvSpPr txBox="1">
              <a:spLocks noChangeArrowheads="1"/>
            </p:cNvSpPr>
            <p:nvPr/>
          </p:nvSpPr>
          <p:spPr bwMode="auto">
            <a:xfrm>
              <a:off x="547688" y="4362450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GB" dirty="0">
                <a:latin typeface="Calibri" pitchFamily="34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9" name="Rectangle 2"/>
          <p:cNvSpPr txBox="1">
            <a:spLocks noChangeArrowheads="1"/>
          </p:cNvSpPr>
          <p:nvPr/>
        </p:nvSpPr>
        <p:spPr bwMode="auto">
          <a:xfrm>
            <a:off x="0" y="84816"/>
            <a:ext cx="86836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Unicode MS" pitchFamily="34" charset="-128"/>
              </a:rPr>
              <a:t>Pharmacological Manipulation of Glutamate and GABA</a:t>
            </a:r>
          </a:p>
          <a:p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 Unicode MS" pitchFamily="34" charset="-128"/>
              </a:rPr>
              <a:t/>
            </a:r>
            <a:b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 Unicode MS" pitchFamily="34" charset="-128"/>
              </a:rPr>
            </a:br>
            <a:endParaRPr lang="en-GB" sz="2000" dirty="0">
              <a:latin typeface="Cambria" panose="02040503050406030204" pitchFamily="18" charset="0"/>
              <a:ea typeface="Cambria" panose="02040503050406030204" pitchFamily="18" charset="0"/>
              <a:cs typeface="Arial Unicode MS" pitchFamily="34" charset="-128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/>
          <p:cNvSpPr txBox="1"/>
          <p:nvPr/>
        </p:nvSpPr>
        <p:spPr>
          <a:xfrm>
            <a:off x="3347433" y="498059"/>
            <a:ext cx="576829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                                                           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5914" y="3428819"/>
            <a:ext cx="6638356" cy="313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                                                                </a:t>
            </a:r>
          </a:p>
        </p:txBody>
      </p:sp>
      <p:sp>
        <p:nvSpPr>
          <p:cNvPr id="41987" name="TextBox 6"/>
          <p:cNvSpPr txBox="1">
            <a:spLocks noChangeArrowheads="1"/>
          </p:cNvSpPr>
          <p:nvPr/>
        </p:nvSpPr>
        <p:spPr bwMode="auto">
          <a:xfrm>
            <a:off x="108007" y="1112363"/>
            <a:ext cx="2439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</a:rPr>
              <a:t>Decreased Glutamate</a:t>
            </a:r>
          </a:p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</a:rPr>
              <a:t> Release </a:t>
            </a:r>
          </a:p>
        </p:txBody>
      </p:sp>
      <p:sp>
        <p:nvSpPr>
          <p:cNvPr id="41988" name="TextBox 7"/>
          <p:cNvSpPr txBox="1">
            <a:spLocks noChangeArrowheads="1"/>
          </p:cNvSpPr>
          <p:nvPr/>
        </p:nvSpPr>
        <p:spPr bwMode="auto">
          <a:xfrm>
            <a:off x="87176" y="580100"/>
            <a:ext cx="23065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</a:rPr>
              <a:t>Increased </a:t>
            </a:r>
            <a:r>
              <a:rPr lang="en-GB" b="1" dirty="0" err="1">
                <a:solidFill>
                  <a:schemeClr val="bg1"/>
                </a:solidFill>
                <a:latin typeface="Cambria" panose="02040503050406030204" pitchFamily="18" charset="0"/>
              </a:rPr>
              <a:t>gabaergic</a:t>
            </a:r>
            <a:endParaRPr lang="en-GB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</a:rPr>
              <a:t> transmission </a:t>
            </a:r>
          </a:p>
        </p:txBody>
      </p:sp>
      <p:sp>
        <p:nvSpPr>
          <p:cNvPr id="25619" name="Rectangle 2"/>
          <p:cNvSpPr txBox="1">
            <a:spLocks noChangeArrowheads="1"/>
          </p:cNvSpPr>
          <p:nvPr/>
        </p:nvSpPr>
        <p:spPr bwMode="auto">
          <a:xfrm>
            <a:off x="0" y="101600"/>
            <a:ext cx="86836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Arial Unicode MS" pitchFamily="34" charset="-128"/>
                <a:cs typeface="Arial Unicode MS" pitchFamily="34" charset="-128"/>
              </a:rPr>
              <a:t>Pharmacological Manipulation of Glutamate and GABA</a:t>
            </a:r>
          </a:p>
        </p:txBody>
      </p:sp>
      <p:grpSp>
        <p:nvGrpSpPr>
          <p:cNvPr id="3" name="33 Grupo"/>
          <p:cNvGrpSpPr>
            <a:grpSpLocks/>
          </p:cNvGrpSpPr>
          <p:nvPr/>
        </p:nvGrpSpPr>
        <p:grpSpPr bwMode="auto">
          <a:xfrm>
            <a:off x="1078923" y="3750087"/>
            <a:ext cx="5710815" cy="2712627"/>
            <a:chOff x="1078923" y="3749820"/>
            <a:chExt cx="5710238" cy="2713037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356728" y="3899046"/>
              <a:ext cx="5232387" cy="2408238"/>
              <a:chOff x="3073101" y="1707708"/>
              <a:chExt cx="5232588" cy="2408395"/>
            </a:xfrm>
          </p:grpSpPr>
          <p:sp>
            <p:nvSpPr>
              <p:cNvPr id="25635" name="Freeform 9"/>
              <p:cNvSpPr>
                <a:spLocks noEditPoints="1"/>
              </p:cNvSpPr>
              <p:nvPr/>
            </p:nvSpPr>
            <p:spPr bwMode="auto">
              <a:xfrm>
                <a:off x="5276110" y="2232334"/>
                <a:ext cx="52193" cy="1328226"/>
              </a:xfrm>
              <a:custGeom>
                <a:avLst/>
                <a:gdLst>
                  <a:gd name="T0" fmla="*/ 517614655 w 400"/>
                  <a:gd name="T1" fmla="*/ 772615247 h 10033"/>
                  <a:gd name="T2" fmla="*/ 517614655 w 400"/>
                  <a:gd name="T3" fmla="*/ 2147483647 h 10033"/>
                  <a:gd name="T4" fmla="*/ 444319265 w 400"/>
                  <a:gd name="T5" fmla="*/ 2147483647 h 10033"/>
                  <a:gd name="T6" fmla="*/ 368776184 w 400"/>
                  <a:gd name="T7" fmla="*/ 2147483647 h 10033"/>
                  <a:gd name="T8" fmla="*/ 368776184 w 400"/>
                  <a:gd name="T9" fmla="*/ 772615247 h 10033"/>
                  <a:gd name="T10" fmla="*/ 444319265 w 400"/>
                  <a:gd name="T11" fmla="*/ 696061906 h 10033"/>
                  <a:gd name="T12" fmla="*/ 517614655 w 400"/>
                  <a:gd name="T13" fmla="*/ 772615247 h 10033"/>
                  <a:gd name="T14" fmla="*/ 0 w 400"/>
                  <a:gd name="T15" fmla="*/ 928070450 h 10033"/>
                  <a:gd name="T16" fmla="*/ 444319265 w 400"/>
                  <a:gd name="T17" fmla="*/ 0 h 10033"/>
                  <a:gd name="T18" fmla="*/ 888621306 w 400"/>
                  <a:gd name="T19" fmla="*/ 928070450 h 10033"/>
                  <a:gd name="T20" fmla="*/ 0 w 400"/>
                  <a:gd name="T21" fmla="*/ 928070450 h 10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0"/>
                  <a:gd name="T34" fmla="*/ 0 h 10033"/>
                  <a:gd name="T35" fmla="*/ 400 w 400"/>
                  <a:gd name="T36" fmla="*/ 10033 h 10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0" h="10033">
                    <a:moveTo>
                      <a:pt x="233" y="333"/>
                    </a:moveTo>
                    <a:lnTo>
                      <a:pt x="233" y="10000"/>
                    </a:lnTo>
                    <a:cubicBezTo>
                      <a:pt x="233" y="10019"/>
                      <a:pt x="218" y="10033"/>
                      <a:pt x="200" y="10033"/>
                    </a:cubicBezTo>
                    <a:cubicBezTo>
                      <a:pt x="181" y="10033"/>
                      <a:pt x="166" y="10019"/>
                      <a:pt x="166" y="10000"/>
                    </a:cubicBezTo>
                    <a:lnTo>
                      <a:pt x="166" y="333"/>
                    </a:lnTo>
                    <a:cubicBezTo>
                      <a:pt x="166" y="315"/>
                      <a:pt x="181" y="300"/>
                      <a:pt x="200" y="300"/>
                    </a:cubicBezTo>
                    <a:cubicBezTo>
                      <a:pt x="218" y="300"/>
                      <a:pt x="233" y="315"/>
                      <a:pt x="233" y="333"/>
                    </a:cubicBezTo>
                    <a:close/>
                    <a:moveTo>
                      <a:pt x="0" y="400"/>
                    </a:moveTo>
                    <a:lnTo>
                      <a:pt x="200" y="0"/>
                    </a:lnTo>
                    <a:lnTo>
                      <a:pt x="400" y="400"/>
                    </a:lnTo>
                    <a:lnTo>
                      <a:pt x="0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solidFill>
                  <a:schemeClr val="bg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36" name="Freeform 10"/>
              <p:cNvSpPr>
                <a:spLocks noEditPoints="1"/>
              </p:cNvSpPr>
              <p:nvPr/>
            </p:nvSpPr>
            <p:spPr bwMode="auto">
              <a:xfrm>
                <a:off x="3219895" y="2227921"/>
                <a:ext cx="52193" cy="1328226"/>
              </a:xfrm>
              <a:custGeom>
                <a:avLst/>
                <a:gdLst>
                  <a:gd name="T0" fmla="*/ 517614655 w 400"/>
                  <a:gd name="T1" fmla="*/ 76570981 h 10033"/>
                  <a:gd name="T2" fmla="*/ 517614655 w 400"/>
                  <a:gd name="T3" fmla="*/ 2147483647 h 10033"/>
                  <a:gd name="T4" fmla="*/ 444319265 w 400"/>
                  <a:gd name="T5" fmla="*/ 2147483647 h 10033"/>
                  <a:gd name="T6" fmla="*/ 371006651 w 400"/>
                  <a:gd name="T7" fmla="*/ 2147483647 h 10033"/>
                  <a:gd name="T8" fmla="*/ 371006651 w 400"/>
                  <a:gd name="T9" fmla="*/ 76570981 h 10033"/>
                  <a:gd name="T10" fmla="*/ 444319265 w 400"/>
                  <a:gd name="T11" fmla="*/ 0 h 10033"/>
                  <a:gd name="T12" fmla="*/ 517614655 w 400"/>
                  <a:gd name="T13" fmla="*/ 76570981 h 10033"/>
                  <a:gd name="T14" fmla="*/ 888621306 w 400"/>
                  <a:gd name="T15" fmla="*/ 2147483647 h 10033"/>
                  <a:gd name="T16" fmla="*/ 444319265 w 400"/>
                  <a:gd name="T17" fmla="*/ 2147483647 h 10033"/>
                  <a:gd name="T18" fmla="*/ 0 w 400"/>
                  <a:gd name="T19" fmla="*/ 2147483647 h 10033"/>
                  <a:gd name="T20" fmla="*/ 888621306 w 400"/>
                  <a:gd name="T21" fmla="*/ 2147483647 h 10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0"/>
                  <a:gd name="T34" fmla="*/ 0 h 10033"/>
                  <a:gd name="T35" fmla="*/ 400 w 400"/>
                  <a:gd name="T36" fmla="*/ 10033 h 10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0" h="10033">
                    <a:moveTo>
                      <a:pt x="233" y="33"/>
                    </a:moveTo>
                    <a:lnTo>
                      <a:pt x="233" y="9700"/>
                    </a:lnTo>
                    <a:cubicBezTo>
                      <a:pt x="233" y="9718"/>
                      <a:pt x="219" y="9733"/>
                      <a:pt x="200" y="9733"/>
                    </a:cubicBezTo>
                    <a:cubicBezTo>
                      <a:pt x="182" y="9733"/>
                      <a:pt x="167" y="9718"/>
                      <a:pt x="167" y="9700"/>
                    </a:cubicBezTo>
                    <a:lnTo>
                      <a:pt x="167" y="33"/>
                    </a:lnTo>
                    <a:cubicBezTo>
                      <a:pt x="167" y="15"/>
                      <a:pt x="182" y="0"/>
                      <a:pt x="200" y="0"/>
                    </a:cubicBezTo>
                    <a:cubicBezTo>
                      <a:pt x="219" y="0"/>
                      <a:pt x="233" y="15"/>
                      <a:pt x="233" y="33"/>
                    </a:cubicBezTo>
                    <a:close/>
                    <a:moveTo>
                      <a:pt x="400" y="9633"/>
                    </a:moveTo>
                    <a:lnTo>
                      <a:pt x="200" y="10033"/>
                    </a:lnTo>
                    <a:lnTo>
                      <a:pt x="0" y="9633"/>
                    </a:lnTo>
                    <a:lnTo>
                      <a:pt x="400" y="963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solidFill>
                  <a:schemeClr val="bg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3073101" y="2601898"/>
                <a:ext cx="2608172" cy="583581"/>
                <a:chOff x="2311" y="1969"/>
                <a:chExt cx="2208" cy="529"/>
              </a:xfrm>
            </p:grpSpPr>
            <p:pic>
              <p:nvPicPr>
                <p:cNvPr id="25647" name="Picture 12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311" y="1969"/>
                  <a:ext cx="2208" cy="5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648" name="Rectangle 13"/>
                <p:cNvSpPr>
                  <a:spLocks noChangeArrowheads="1"/>
                </p:cNvSpPr>
                <p:nvPr/>
              </p:nvSpPr>
              <p:spPr bwMode="auto">
                <a:xfrm>
                  <a:off x="2312" y="1970"/>
                  <a:ext cx="2207" cy="528"/>
                </a:xfrm>
                <a:prstGeom prst="rect">
                  <a:avLst/>
                </a:prstGeom>
                <a:noFill/>
                <a:ln w="9525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Calibri" pitchFamily="34" charset="0"/>
                  </a:endParaRPr>
                </a:p>
              </p:txBody>
            </p:sp>
          </p:grpSp>
          <p:sp>
            <p:nvSpPr>
              <p:cNvPr id="25638" name="Freeform 14"/>
              <p:cNvSpPr>
                <a:spLocks noEditPoints="1"/>
              </p:cNvSpPr>
              <p:nvPr/>
            </p:nvSpPr>
            <p:spPr bwMode="auto">
              <a:xfrm>
                <a:off x="3448243" y="3185480"/>
                <a:ext cx="52193" cy="375080"/>
              </a:xfrm>
              <a:custGeom>
                <a:avLst/>
                <a:gdLst>
                  <a:gd name="T0" fmla="*/ 371006651 w 400"/>
                  <a:gd name="T1" fmla="*/ 2147483647 h 2833"/>
                  <a:gd name="T2" fmla="*/ 371006651 w 400"/>
                  <a:gd name="T3" fmla="*/ 772814142 h 2833"/>
                  <a:gd name="T4" fmla="*/ 444319265 w 400"/>
                  <a:gd name="T5" fmla="*/ 696230061 h 2833"/>
                  <a:gd name="T6" fmla="*/ 517614655 w 400"/>
                  <a:gd name="T7" fmla="*/ 772814142 h 2833"/>
                  <a:gd name="T8" fmla="*/ 517614655 w 400"/>
                  <a:gd name="T9" fmla="*/ 2147483647 h 2833"/>
                  <a:gd name="T10" fmla="*/ 444319265 w 400"/>
                  <a:gd name="T11" fmla="*/ 2147483647 h 2833"/>
                  <a:gd name="T12" fmla="*/ 371006651 w 400"/>
                  <a:gd name="T13" fmla="*/ 2147483647 h 2833"/>
                  <a:gd name="T14" fmla="*/ 0 w 400"/>
                  <a:gd name="T15" fmla="*/ 928312485 h 2833"/>
                  <a:gd name="T16" fmla="*/ 444319265 w 400"/>
                  <a:gd name="T17" fmla="*/ 0 h 2833"/>
                  <a:gd name="T18" fmla="*/ 888621306 w 400"/>
                  <a:gd name="T19" fmla="*/ 928312485 h 2833"/>
                  <a:gd name="T20" fmla="*/ 0 w 400"/>
                  <a:gd name="T21" fmla="*/ 928312485 h 28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0"/>
                  <a:gd name="T34" fmla="*/ 0 h 2833"/>
                  <a:gd name="T35" fmla="*/ 400 w 400"/>
                  <a:gd name="T36" fmla="*/ 2833 h 28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0" h="2833">
                    <a:moveTo>
                      <a:pt x="167" y="2800"/>
                    </a:moveTo>
                    <a:lnTo>
                      <a:pt x="167" y="333"/>
                    </a:lnTo>
                    <a:cubicBezTo>
                      <a:pt x="167" y="315"/>
                      <a:pt x="182" y="300"/>
                      <a:pt x="200" y="300"/>
                    </a:cubicBezTo>
                    <a:cubicBezTo>
                      <a:pt x="219" y="300"/>
                      <a:pt x="233" y="315"/>
                      <a:pt x="233" y="333"/>
                    </a:cubicBezTo>
                    <a:lnTo>
                      <a:pt x="233" y="2800"/>
                    </a:lnTo>
                    <a:cubicBezTo>
                      <a:pt x="233" y="2819"/>
                      <a:pt x="219" y="2833"/>
                      <a:pt x="200" y="2833"/>
                    </a:cubicBezTo>
                    <a:cubicBezTo>
                      <a:pt x="182" y="2833"/>
                      <a:pt x="167" y="2819"/>
                      <a:pt x="167" y="2800"/>
                    </a:cubicBezTo>
                    <a:close/>
                    <a:moveTo>
                      <a:pt x="0" y="400"/>
                    </a:moveTo>
                    <a:lnTo>
                      <a:pt x="200" y="0"/>
                    </a:lnTo>
                    <a:lnTo>
                      <a:pt x="400" y="400"/>
                    </a:lnTo>
                    <a:lnTo>
                      <a:pt x="0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solidFill>
                  <a:schemeClr val="bg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39" name="Freeform 15"/>
              <p:cNvSpPr>
                <a:spLocks noEditPoints="1"/>
              </p:cNvSpPr>
              <p:nvPr/>
            </p:nvSpPr>
            <p:spPr bwMode="auto">
              <a:xfrm>
                <a:off x="5047763" y="3181067"/>
                <a:ext cx="52193" cy="375080"/>
              </a:xfrm>
              <a:custGeom>
                <a:avLst/>
                <a:gdLst>
                  <a:gd name="T0" fmla="*/ 368776184 w 400"/>
                  <a:gd name="T1" fmla="*/ 2147483647 h 2833"/>
                  <a:gd name="T2" fmla="*/ 368776184 w 400"/>
                  <a:gd name="T3" fmla="*/ 76583717 h 2833"/>
                  <a:gd name="T4" fmla="*/ 444319265 w 400"/>
                  <a:gd name="T5" fmla="*/ 0 h 2833"/>
                  <a:gd name="T6" fmla="*/ 517614655 w 400"/>
                  <a:gd name="T7" fmla="*/ 76583717 h 2833"/>
                  <a:gd name="T8" fmla="*/ 517614655 w 400"/>
                  <a:gd name="T9" fmla="*/ 2147483647 h 2833"/>
                  <a:gd name="T10" fmla="*/ 444319265 w 400"/>
                  <a:gd name="T11" fmla="*/ 2147483647 h 2833"/>
                  <a:gd name="T12" fmla="*/ 368776184 w 400"/>
                  <a:gd name="T13" fmla="*/ 2147483647 h 2833"/>
                  <a:gd name="T14" fmla="*/ 888621306 w 400"/>
                  <a:gd name="T15" fmla="*/ 2147483647 h 2833"/>
                  <a:gd name="T16" fmla="*/ 444319265 w 400"/>
                  <a:gd name="T17" fmla="*/ 2147483647 h 2833"/>
                  <a:gd name="T18" fmla="*/ 0 w 400"/>
                  <a:gd name="T19" fmla="*/ 2147483647 h 2833"/>
                  <a:gd name="T20" fmla="*/ 888621306 w 400"/>
                  <a:gd name="T21" fmla="*/ 2147483647 h 28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0"/>
                  <a:gd name="T34" fmla="*/ 0 h 2833"/>
                  <a:gd name="T35" fmla="*/ 400 w 400"/>
                  <a:gd name="T36" fmla="*/ 2833 h 28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0" h="2833">
                    <a:moveTo>
                      <a:pt x="166" y="2500"/>
                    </a:moveTo>
                    <a:lnTo>
                      <a:pt x="166" y="33"/>
                    </a:lnTo>
                    <a:cubicBezTo>
                      <a:pt x="166" y="15"/>
                      <a:pt x="181" y="0"/>
                      <a:pt x="200" y="0"/>
                    </a:cubicBezTo>
                    <a:cubicBezTo>
                      <a:pt x="218" y="0"/>
                      <a:pt x="233" y="15"/>
                      <a:pt x="233" y="33"/>
                    </a:cubicBezTo>
                    <a:lnTo>
                      <a:pt x="233" y="2500"/>
                    </a:lnTo>
                    <a:cubicBezTo>
                      <a:pt x="233" y="2518"/>
                      <a:pt x="218" y="2533"/>
                      <a:pt x="200" y="2533"/>
                    </a:cubicBezTo>
                    <a:cubicBezTo>
                      <a:pt x="181" y="2533"/>
                      <a:pt x="166" y="2518"/>
                      <a:pt x="166" y="2500"/>
                    </a:cubicBezTo>
                    <a:close/>
                    <a:moveTo>
                      <a:pt x="400" y="2433"/>
                    </a:moveTo>
                    <a:lnTo>
                      <a:pt x="200" y="2833"/>
                    </a:lnTo>
                    <a:lnTo>
                      <a:pt x="0" y="2433"/>
                    </a:lnTo>
                    <a:lnTo>
                      <a:pt x="400" y="243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solidFill>
                  <a:schemeClr val="bg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40" name="Rectangle 69"/>
              <p:cNvSpPr>
                <a:spLocks noChangeArrowheads="1"/>
              </p:cNvSpPr>
              <p:nvPr/>
            </p:nvSpPr>
            <p:spPr bwMode="auto">
              <a:xfrm>
                <a:off x="3559914" y="2673232"/>
                <a:ext cx="12720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Excitatory spiny cells</a:t>
                </a:r>
              </a:p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 in granular layers 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41" name="Rectangle 74"/>
              <p:cNvSpPr>
                <a:spLocks noChangeArrowheads="1"/>
              </p:cNvSpPr>
              <p:nvPr/>
            </p:nvSpPr>
            <p:spPr bwMode="auto">
              <a:xfrm>
                <a:off x="3081683" y="1731363"/>
                <a:ext cx="2571628" cy="508467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25642" name="Rectangle 92"/>
              <p:cNvSpPr>
                <a:spLocks noChangeArrowheads="1"/>
              </p:cNvSpPr>
              <p:nvPr/>
            </p:nvSpPr>
            <p:spPr bwMode="auto">
              <a:xfrm>
                <a:off x="3459817" y="3576004"/>
                <a:ext cx="16170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Excitatory pyramidal cells </a:t>
                </a:r>
              </a:p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in agranular layers  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43" name="Rectangle 93"/>
              <p:cNvSpPr>
                <a:spLocks noChangeArrowheads="1"/>
              </p:cNvSpPr>
              <p:nvPr/>
            </p:nvSpPr>
            <p:spPr bwMode="auto">
              <a:xfrm>
                <a:off x="3708642" y="1843736"/>
                <a:ext cx="10868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Inhibitory cells in </a:t>
                </a:r>
              </a:p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agranular layers  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44" name="Rectangle 24"/>
              <p:cNvSpPr>
                <a:spLocks noChangeArrowheads="1"/>
              </p:cNvSpPr>
              <p:nvPr/>
            </p:nvSpPr>
            <p:spPr bwMode="auto">
              <a:xfrm>
                <a:off x="3074188" y="3556147"/>
                <a:ext cx="2571628" cy="453721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pic>
            <p:nvPicPr>
              <p:cNvPr id="25645" name="Picture 6" descr="Fig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-7303" r="-2835"/>
              <a:stretch>
                <a:fillRect/>
              </a:stretch>
            </p:blipFill>
            <p:spPr bwMode="auto">
              <a:xfrm>
                <a:off x="5713334" y="1767199"/>
                <a:ext cx="2369256" cy="2085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Text Box 99"/>
              <p:cNvSpPr txBox="1">
                <a:spLocks noChangeArrowheads="1"/>
              </p:cNvSpPr>
              <p:nvPr/>
            </p:nvSpPr>
            <p:spPr bwMode="auto">
              <a:xfrm>
                <a:off x="6080195" y="3777867"/>
                <a:ext cx="2225535" cy="33821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>
                    <a:latin typeface="+mn-lt"/>
                    <a:cs typeface="+mn-cs"/>
                  </a:rPr>
                  <a:t>Synaptic ‘alpha’ kernel</a:t>
                </a:r>
                <a:endParaRPr lang="en-US" sz="1600" dirty="0">
                  <a:latin typeface="+mn-lt"/>
                  <a:cs typeface="+mn-cs"/>
                </a:endParaRPr>
              </a:p>
            </p:txBody>
          </p:sp>
          <p:graphicFrame>
            <p:nvGraphicFramePr>
              <p:cNvPr id="25602" name="Object 2"/>
              <p:cNvGraphicFramePr>
                <a:graphicFrameLocks noChangeAspect="1"/>
              </p:cNvGraphicFramePr>
              <p:nvPr/>
            </p:nvGraphicFramePr>
            <p:xfrm>
              <a:off x="5104620" y="3494763"/>
              <a:ext cx="501702" cy="5970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44" name="Equation" r:id="rId7" imgW="215806" imgH="228501" progId="Equation.3">
                      <p:embed/>
                    </p:oleObj>
                  </mc:Choice>
                  <mc:Fallback>
                    <p:oleObj name="Equation" r:id="rId7" imgW="215806" imgH="228501" progId="Equation.3">
                      <p:embed/>
                      <p:pic>
                        <p:nvPicPr>
                          <p:cNvPr id="25602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4620" y="3494763"/>
                            <a:ext cx="501702" cy="59706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03" name="Object 3"/>
              <p:cNvGraphicFramePr>
                <a:graphicFrameLocks noChangeAspect="1"/>
              </p:cNvGraphicFramePr>
              <p:nvPr/>
            </p:nvGraphicFramePr>
            <p:xfrm>
              <a:off x="5088952" y="2593220"/>
              <a:ext cx="501650" cy="5984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45" name="Equation" r:id="rId9" imgW="215806" imgH="228501" progId="Equation.3">
                      <p:embed/>
                    </p:oleObj>
                  </mc:Choice>
                  <mc:Fallback>
                    <p:oleObj name="Equation" r:id="rId9" imgW="215806" imgH="228501" progId="Equation.3">
                      <p:embed/>
                      <p:pic>
                        <p:nvPicPr>
                          <p:cNvPr id="25603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88952" y="2593220"/>
                            <a:ext cx="501650" cy="59848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04" name="Object 4"/>
              <p:cNvGraphicFramePr>
                <a:graphicFrameLocks noChangeAspect="1"/>
              </p:cNvGraphicFramePr>
              <p:nvPr/>
            </p:nvGraphicFramePr>
            <p:xfrm>
              <a:off x="5078517" y="1707708"/>
              <a:ext cx="473075" cy="5984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46" name="Equation" r:id="rId10" imgW="203112" imgH="228501" progId="Equation.3">
                      <p:embed/>
                    </p:oleObj>
                  </mc:Choice>
                  <mc:Fallback>
                    <p:oleObj name="Equation" r:id="rId10" imgW="203112" imgH="228501" progId="Equation.3">
                      <p:embed/>
                      <p:pic>
                        <p:nvPicPr>
                          <p:cNvPr id="25604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78517" y="1707708"/>
                            <a:ext cx="473075" cy="59848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3" name="Rectangle 32"/>
            <p:cNvSpPr/>
            <p:nvPr/>
          </p:nvSpPr>
          <p:spPr>
            <a:xfrm>
              <a:off x="1079500" y="3749409"/>
              <a:ext cx="5709661" cy="27134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43" name="42 Flecha abajo"/>
          <p:cNvSpPr/>
          <p:nvPr/>
        </p:nvSpPr>
        <p:spPr>
          <a:xfrm>
            <a:off x="3270250" y="4835525"/>
            <a:ext cx="109538" cy="539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4" name="43 Flecha abajo"/>
          <p:cNvSpPr/>
          <p:nvPr/>
        </p:nvSpPr>
        <p:spPr>
          <a:xfrm>
            <a:off x="3282950" y="5694363"/>
            <a:ext cx="111125" cy="539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5" name="44 Flecha abajo"/>
          <p:cNvSpPr/>
          <p:nvPr/>
        </p:nvSpPr>
        <p:spPr>
          <a:xfrm flipH="1" flipV="1">
            <a:off x="3186113" y="3865563"/>
            <a:ext cx="139700" cy="49847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5808" name="Rectangle 48"/>
          <p:cNvSpPr>
            <a:spLocks noChangeArrowheads="1"/>
          </p:cNvSpPr>
          <p:nvPr/>
        </p:nvSpPr>
        <p:spPr bwMode="auto">
          <a:xfrm>
            <a:off x="1122363" y="1701800"/>
            <a:ext cx="527050" cy="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791505" y="508000"/>
            <a:ext cx="5365523" cy="2922590"/>
            <a:chOff x="2791505" y="508000"/>
            <a:chExt cx="5365523" cy="2922590"/>
          </a:xfrm>
        </p:grpSpPr>
        <p:sp>
          <p:nvSpPr>
            <p:cNvPr id="50" name="TextBox 305"/>
            <p:cNvSpPr txBox="1">
              <a:spLocks noChangeArrowheads="1"/>
            </p:cNvSpPr>
            <p:nvPr/>
          </p:nvSpPr>
          <p:spPr bwMode="auto">
            <a:xfrm>
              <a:off x="2791505" y="508000"/>
              <a:ext cx="204094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Line 9"/>
            <p:cNvSpPr>
              <a:spLocks noChangeShapeType="1"/>
            </p:cNvSpPr>
            <p:nvPr/>
          </p:nvSpPr>
          <p:spPr bwMode="auto">
            <a:xfrm>
              <a:off x="3696501" y="3429002"/>
              <a:ext cx="446052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V="1">
              <a:off x="3696501" y="1036638"/>
              <a:ext cx="0" cy="23923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Line 12"/>
            <p:cNvSpPr>
              <a:spLocks noChangeShapeType="1"/>
            </p:cNvSpPr>
            <p:nvPr/>
          </p:nvSpPr>
          <p:spPr bwMode="auto">
            <a:xfrm>
              <a:off x="3696501" y="3429002"/>
              <a:ext cx="446052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Line 13"/>
            <p:cNvSpPr>
              <a:spLocks noChangeShapeType="1"/>
            </p:cNvSpPr>
            <p:nvPr/>
          </p:nvSpPr>
          <p:spPr bwMode="auto">
            <a:xfrm flipV="1">
              <a:off x="3696501" y="1036638"/>
              <a:ext cx="0" cy="23923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Line 14"/>
            <p:cNvSpPr>
              <a:spLocks noChangeShapeType="1"/>
            </p:cNvSpPr>
            <p:nvPr/>
          </p:nvSpPr>
          <p:spPr bwMode="auto">
            <a:xfrm flipV="1">
              <a:off x="4249703" y="3398839"/>
              <a:ext cx="2685" cy="301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Line 17"/>
            <p:cNvSpPr>
              <a:spLocks noChangeShapeType="1"/>
            </p:cNvSpPr>
            <p:nvPr/>
          </p:nvSpPr>
          <p:spPr bwMode="auto">
            <a:xfrm flipV="1">
              <a:off x="5366849" y="3398839"/>
              <a:ext cx="2685" cy="301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Line 20"/>
            <p:cNvSpPr>
              <a:spLocks noChangeShapeType="1"/>
            </p:cNvSpPr>
            <p:nvPr/>
          </p:nvSpPr>
          <p:spPr bwMode="auto">
            <a:xfrm flipV="1">
              <a:off x="6478624" y="3398839"/>
              <a:ext cx="0" cy="301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Line 23"/>
            <p:cNvSpPr>
              <a:spLocks noChangeShapeType="1"/>
            </p:cNvSpPr>
            <p:nvPr/>
          </p:nvSpPr>
          <p:spPr bwMode="auto">
            <a:xfrm flipV="1">
              <a:off x="7595770" y="3398839"/>
              <a:ext cx="0" cy="301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Line 26"/>
            <p:cNvSpPr>
              <a:spLocks noChangeShapeType="1"/>
            </p:cNvSpPr>
            <p:nvPr/>
          </p:nvSpPr>
          <p:spPr bwMode="auto">
            <a:xfrm>
              <a:off x="3696501" y="3429002"/>
              <a:ext cx="37596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Line 29"/>
            <p:cNvSpPr>
              <a:spLocks noChangeShapeType="1"/>
            </p:cNvSpPr>
            <p:nvPr/>
          </p:nvSpPr>
          <p:spPr bwMode="auto">
            <a:xfrm>
              <a:off x="3696501" y="2951164"/>
              <a:ext cx="3759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>
              <a:off x="3470923" y="2909889"/>
              <a:ext cx="112789" cy="13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-1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Line 32"/>
            <p:cNvSpPr>
              <a:spLocks noChangeShapeType="1"/>
            </p:cNvSpPr>
            <p:nvPr/>
          </p:nvSpPr>
          <p:spPr bwMode="auto">
            <a:xfrm>
              <a:off x="3696501" y="2471739"/>
              <a:ext cx="37596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3387674" y="2432051"/>
              <a:ext cx="217521" cy="13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-0.5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Line 38"/>
            <p:cNvSpPr>
              <a:spLocks noChangeShapeType="1"/>
            </p:cNvSpPr>
            <p:nvPr/>
          </p:nvSpPr>
          <p:spPr bwMode="auto">
            <a:xfrm>
              <a:off x="3696501" y="1514476"/>
              <a:ext cx="37596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Rectangle 40"/>
            <p:cNvSpPr>
              <a:spLocks noChangeArrowheads="1"/>
            </p:cNvSpPr>
            <p:nvPr/>
          </p:nvSpPr>
          <p:spPr bwMode="auto">
            <a:xfrm>
              <a:off x="3417214" y="1474788"/>
              <a:ext cx="177239" cy="13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ectangle 43"/>
            <p:cNvSpPr>
              <a:spLocks noChangeArrowheads="1"/>
            </p:cNvSpPr>
            <p:nvPr/>
          </p:nvSpPr>
          <p:spPr bwMode="auto">
            <a:xfrm>
              <a:off x="3500463" y="995363"/>
              <a:ext cx="69822" cy="13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Line 45"/>
            <p:cNvSpPr>
              <a:spLocks noChangeShapeType="1"/>
            </p:cNvSpPr>
            <p:nvPr/>
          </p:nvSpPr>
          <p:spPr bwMode="auto">
            <a:xfrm>
              <a:off x="3696501" y="3429002"/>
              <a:ext cx="446052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Line 47"/>
            <p:cNvSpPr>
              <a:spLocks noChangeShapeType="1"/>
            </p:cNvSpPr>
            <p:nvPr/>
          </p:nvSpPr>
          <p:spPr bwMode="auto">
            <a:xfrm flipV="1">
              <a:off x="3696501" y="1036638"/>
              <a:ext cx="0" cy="23923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48"/>
            <p:cNvSpPr>
              <a:spLocks noChangeArrowheads="1"/>
            </p:cNvSpPr>
            <p:nvPr/>
          </p:nvSpPr>
          <p:spPr bwMode="auto">
            <a:xfrm>
              <a:off x="3801233" y="1993901"/>
              <a:ext cx="891568" cy="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49"/>
            <p:cNvSpPr>
              <a:spLocks noChangeArrowheads="1"/>
            </p:cNvSpPr>
            <p:nvPr/>
          </p:nvSpPr>
          <p:spPr bwMode="auto">
            <a:xfrm>
              <a:off x="3801233" y="1993901"/>
              <a:ext cx="891568" cy="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Line 56"/>
            <p:cNvSpPr>
              <a:spLocks noChangeShapeType="1"/>
            </p:cNvSpPr>
            <p:nvPr/>
          </p:nvSpPr>
          <p:spPr bwMode="auto">
            <a:xfrm>
              <a:off x="3696501" y="1993901"/>
              <a:ext cx="44605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>
              <a:off x="3801233" y="1993901"/>
              <a:ext cx="891568" cy="0"/>
            </a:xfrm>
            <a:prstGeom prst="rect">
              <a:avLst/>
            </a:prstGeom>
            <a:solidFill>
              <a:srgbClr val="0000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3801233" y="1993901"/>
              <a:ext cx="891568" cy="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4" name="Group 129"/>
            <p:cNvGrpSpPr/>
            <p:nvPr/>
          </p:nvGrpSpPr>
          <p:grpSpPr>
            <a:xfrm>
              <a:off x="4072463" y="1993901"/>
              <a:ext cx="3971776" cy="1273176"/>
              <a:chOff x="4072463" y="1993901"/>
              <a:chExt cx="3971776" cy="1273176"/>
            </a:xfrm>
          </p:grpSpPr>
          <p:sp>
            <p:nvSpPr>
              <p:cNvPr id="106" name="Rectangle 50"/>
              <p:cNvSpPr>
                <a:spLocks noChangeArrowheads="1"/>
              </p:cNvSpPr>
              <p:nvPr/>
            </p:nvSpPr>
            <p:spPr bwMode="auto">
              <a:xfrm>
                <a:off x="4918379" y="1993901"/>
                <a:ext cx="891568" cy="14763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Rectangle 51"/>
              <p:cNvSpPr>
                <a:spLocks noChangeArrowheads="1"/>
              </p:cNvSpPr>
              <p:nvPr/>
            </p:nvSpPr>
            <p:spPr bwMode="auto">
              <a:xfrm>
                <a:off x="4918379" y="1993901"/>
                <a:ext cx="891568" cy="14763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" name="Rectangle 52"/>
              <p:cNvSpPr>
                <a:spLocks noChangeArrowheads="1"/>
              </p:cNvSpPr>
              <p:nvPr/>
            </p:nvSpPr>
            <p:spPr bwMode="auto">
              <a:xfrm>
                <a:off x="6035525" y="1993901"/>
                <a:ext cx="891568" cy="42703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Rectangle 53"/>
              <p:cNvSpPr>
                <a:spLocks noChangeArrowheads="1"/>
              </p:cNvSpPr>
              <p:nvPr/>
            </p:nvSpPr>
            <p:spPr bwMode="auto">
              <a:xfrm>
                <a:off x="6035525" y="1993901"/>
                <a:ext cx="891568" cy="42703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Rectangle 54"/>
              <p:cNvSpPr>
                <a:spLocks noChangeArrowheads="1"/>
              </p:cNvSpPr>
              <p:nvPr/>
            </p:nvSpPr>
            <p:spPr bwMode="auto">
              <a:xfrm>
                <a:off x="7152671" y="1993901"/>
                <a:ext cx="891568" cy="86042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Rectangle 55"/>
              <p:cNvSpPr>
                <a:spLocks noChangeArrowheads="1"/>
              </p:cNvSpPr>
              <p:nvPr/>
            </p:nvSpPr>
            <p:spPr bwMode="auto">
              <a:xfrm>
                <a:off x="7152671" y="1993901"/>
                <a:ext cx="891568" cy="86042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" name="Line 60"/>
              <p:cNvSpPr>
                <a:spLocks noChangeShapeType="1"/>
              </p:cNvSpPr>
              <p:nvPr/>
            </p:nvSpPr>
            <p:spPr bwMode="auto">
              <a:xfrm>
                <a:off x="5366849" y="2125663"/>
                <a:ext cx="2685" cy="30163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3" name="Line 61"/>
              <p:cNvSpPr>
                <a:spLocks noChangeShapeType="1"/>
              </p:cNvSpPr>
              <p:nvPr/>
            </p:nvSpPr>
            <p:spPr bwMode="auto">
              <a:xfrm>
                <a:off x="5329252" y="2125663"/>
                <a:ext cx="67136" cy="1588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4" name="Line 62"/>
              <p:cNvSpPr>
                <a:spLocks noChangeShapeType="1"/>
              </p:cNvSpPr>
              <p:nvPr/>
            </p:nvSpPr>
            <p:spPr bwMode="auto">
              <a:xfrm>
                <a:off x="5329252" y="2155826"/>
                <a:ext cx="67136" cy="1588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5" name="Line 63"/>
              <p:cNvSpPr>
                <a:spLocks noChangeShapeType="1"/>
              </p:cNvSpPr>
              <p:nvPr/>
            </p:nvSpPr>
            <p:spPr bwMode="auto">
              <a:xfrm>
                <a:off x="6478624" y="2355851"/>
                <a:ext cx="0" cy="127000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6" name="Line 64"/>
              <p:cNvSpPr>
                <a:spLocks noChangeShapeType="1"/>
              </p:cNvSpPr>
              <p:nvPr/>
            </p:nvSpPr>
            <p:spPr bwMode="auto">
              <a:xfrm>
                <a:off x="6446398" y="2355851"/>
                <a:ext cx="69822" cy="0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7" name="Line 65"/>
              <p:cNvSpPr>
                <a:spLocks noChangeShapeType="1"/>
              </p:cNvSpPr>
              <p:nvPr/>
            </p:nvSpPr>
            <p:spPr bwMode="auto">
              <a:xfrm>
                <a:off x="6446398" y="2482851"/>
                <a:ext cx="69822" cy="0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8" name="Line 66"/>
              <p:cNvSpPr>
                <a:spLocks noChangeShapeType="1"/>
              </p:cNvSpPr>
              <p:nvPr/>
            </p:nvSpPr>
            <p:spPr bwMode="auto">
              <a:xfrm>
                <a:off x="7595770" y="2605089"/>
                <a:ext cx="0" cy="498475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9" name="Line 67"/>
              <p:cNvSpPr>
                <a:spLocks noChangeShapeType="1"/>
              </p:cNvSpPr>
              <p:nvPr/>
            </p:nvSpPr>
            <p:spPr bwMode="auto">
              <a:xfrm>
                <a:off x="7563544" y="2605089"/>
                <a:ext cx="69822" cy="0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0" name="Line 68"/>
              <p:cNvSpPr>
                <a:spLocks noChangeShapeType="1"/>
              </p:cNvSpPr>
              <p:nvPr/>
            </p:nvSpPr>
            <p:spPr bwMode="auto">
              <a:xfrm>
                <a:off x="7563544" y="3103564"/>
                <a:ext cx="69822" cy="1588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121" name="Group 319"/>
              <p:cNvGrpSpPr>
                <a:grpSpLocks/>
              </p:cNvGrpSpPr>
              <p:nvPr/>
            </p:nvGrpSpPr>
            <p:grpSpPr bwMode="auto">
              <a:xfrm rot="10800000">
                <a:off x="4072463" y="2265363"/>
                <a:ext cx="1066122" cy="85725"/>
                <a:chOff x="1133346" y="536749"/>
                <a:chExt cx="734484" cy="196757"/>
              </a:xfrm>
            </p:grpSpPr>
            <p:cxnSp>
              <p:nvCxnSpPr>
                <p:cNvPr id="128" name="Straight Connector 127"/>
                <p:cNvCxnSpPr/>
                <p:nvPr/>
              </p:nvCxnSpPr>
              <p:spPr>
                <a:xfrm rot="5400000" flipH="1" flipV="1">
                  <a:off x="1054967" y="647881"/>
                  <a:ext cx="17125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5400000" flipH="1" flipV="1">
                  <a:off x="1777404" y="647881"/>
                  <a:ext cx="17125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1133346" y="536749"/>
                  <a:ext cx="73448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374"/>
              <p:cNvGrpSpPr>
                <a:grpSpLocks/>
              </p:cNvGrpSpPr>
              <p:nvPr/>
            </p:nvGrpSpPr>
            <p:grpSpPr bwMode="auto">
              <a:xfrm rot="10800000">
                <a:off x="5283600" y="2762251"/>
                <a:ext cx="1066122" cy="80963"/>
                <a:chOff x="1102129" y="534040"/>
                <a:chExt cx="736099" cy="189862"/>
              </a:xfrm>
            </p:grpSpPr>
            <p:cxnSp>
              <p:nvCxnSpPr>
                <p:cNvPr id="125" name="Straight Connector 124"/>
                <p:cNvCxnSpPr/>
                <p:nvPr/>
              </p:nvCxnSpPr>
              <p:spPr>
                <a:xfrm rot="5400000" flipH="1" flipV="1">
                  <a:off x="1016504" y="638278"/>
                  <a:ext cx="17124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5400000" flipH="1" flipV="1">
                  <a:off x="1752603" y="619665"/>
                  <a:ext cx="17124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1103776" y="534042"/>
                  <a:ext cx="73445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378"/>
              <p:cNvSpPr txBox="1">
                <a:spLocks noChangeArrowheads="1"/>
              </p:cNvSpPr>
              <p:nvPr/>
            </p:nvSpPr>
            <p:spPr bwMode="auto">
              <a:xfrm>
                <a:off x="4378604" y="2351088"/>
                <a:ext cx="400132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**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4" name="TextBox 379"/>
              <p:cNvSpPr txBox="1">
                <a:spLocks noChangeArrowheads="1"/>
              </p:cNvSpPr>
              <p:nvPr/>
            </p:nvSpPr>
            <p:spPr bwMode="auto">
              <a:xfrm>
                <a:off x="5495750" y="2805114"/>
                <a:ext cx="400132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**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5" name="Group 128"/>
            <p:cNvGrpSpPr/>
            <p:nvPr/>
          </p:nvGrpSpPr>
          <p:grpSpPr>
            <a:xfrm>
              <a:off x="4123487" y="658813"/>
              <a:ext cx="3920752" cy="1335088"/>
              <a:chOff x="4123487" y="658813"/>
              <a:chExt cx="3920752" cy="1335088"/>
            </a:xfrm>
          </p:grpSpPr>
          <p:grpSp>
            <p:nvGrpSpPr>
              <p:cNvPr id="79" name="Group 258"/>
              <p:cNvGrpSpPr>
                <a:grpSpLocks/>
              </p:cNvGrpSpPr>
              <p:nvPr/>
            </p:nvGrpSpPr>
            <p:grpSpPr bwMode="auto">
              <a:xfrm>
                <a:off x="4123487" y="658813"/>
                <a:ext cx="2177897" cy="371475"/>
                <a:chOff x="938481" y="356020"/>
                <a:chExt cx="1288067" cy="369507"/>
              </a:xfrm>
            </p:grpSpPr>
            <p:sp>
              <p:nvSpPr>
                <p:cNvPr id="104" name="Rectangle 145"/>
                <p:cNvSpPr>
                  <a:spLocks noChangeArrowheads="1"/>
                </p:cNvSpPr>
                <p:nvPr/>
              </p:nvSpPr>
              <p:spPr bwMode="auto">
                <a:xfrm>
                  <a:off x="2226506" y="356020"/>
                  <a:ext cx="42" cy="368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5" name="Rectangle 145"/>
                <p:cNvSpPr>
                  <a:spLocks noChangeArrowheads="1"/>
                </p:cNvSpPr>
                <p:nvPr/>
              </p:nvSpPr>
              <p:spPr bwMode="auto">
                <a:xfrm>
                  <a:off x="938481" y="357593"/>
                  <a:ext cx="42" cy="3679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80" name="Line 58"/>
              <p:cNvSpPr>
                <a:spLocks noChangeShapeType="1"/>
              </p:cNvSpPr>
              <p:nvPr/>
            </p:nvSpPr>
            <p:spPr bwMode="auto">
              <a:xfrm>
                <a:off x="4212106" y="1993901"/>
                <a:ext cx="6713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81" name="Line 59"/>
              <p:cNvSpPr>
                <a:spLocks noChangeShapeType="1"/>
              </p:cNvSpPr>
              <p:nvPr/>
            </p:nvSpPr>
            <p:spPr bwMode="auto">
              <a:xfrm>
                <a:off x="4212106" y="1993901"/>
                <a:ext cx="6713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82" name="Rectangle 72"/>
              <p:cNvSpPr>
                <a:spLocks noChangeArrowheads="1"/>
              </p:cNvSpPr>
              <p:nvPr/>
            </p:nvSpPr>
            <p:spPr bwMode="auto">
              <a:xfrm>
                <a:off x="4918379" y="1438275"/>
                <a:ext cx="891568" cy="555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" name="Rectangle 73"/>
              <p:cNvSpPr>
                <a:spLocks noChangeArrowheads="1"/>
              </p:cNvSpPr>
              <p:nvPr/>
            </p:nvSpPr>
            <p:spPr bwMode="auto">
              <a:xfrm>
                <a:off x="4918379" y="1438275"/>
                <a:ext cx="891568" cy="555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" name="Rectangle 74"/>
              <p:cNvSpPr>
                <a:spLocks noChangeArrowheads="1"/>
              </p:cNvSpPr>
              <p:nvPr/>
            </p:nvSpPr>
            <p:spPr bwMode="auto">
              <a:xfrm>
                <a:off x="6035525" y="1285875"/>
                <a:ext cx="891568" cy="7080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Rectangle 75"/>
              <p:cNvSpPr>
                <a:spLocks noChangeArrowheads="1"/>
              </p:cNvSpPr>
              <p:nvPr/>
            </p:nvSpPr>
            <p:spPr bwMode="auto">
              <a:xfrm>
                <a:off x="6035525" y="1285875"/>
                <a:ext cx="891568" cy="7080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" name="Rectangle 76"/>
              <p:cNvSpPr>
                <a:spLocks noChangeArrowheads="1"/>
              </p:cNvSpPr>
              <p:nvPr/>
            </p:nvSpPr>
            <p:spPr bwMode="auto">
              <a:xfrm>
                <a:off x="7152671" y="1631951"/>
                <a:ext cx="891568" cy="3619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" name="Rectangle 77"/>
              <p:cNvSpPr>
                <a:spLocks noChangeArrowheads="1"/>
              </p:cNvSpPr>
              <p:nvPr/>
            </p:nvSpPr>
            <p:spPr bwMode="auto">
              <a:xfrm>
                <a:off x="7152671" y="1631951"/>
                <a:ext cx="891568" cy="3619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Line 79"/>
              <p:cNvSpPr>
                <a:spLocks noChangeShapeType="1"/>
              </p:cNvSpPr>
              <p:nvPr/>
            </p:nvSpPr>
            <p:spPr bwMode="auto">
              <a:xfrm>
                <a:off x="4212106" y="1993901"/>
                <a:ext cx="67136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89" name="Line 80"/>
              <p:cNvSpPr>
                <a:spLocks noChangeShapeType="1"/>
              </p:cNvSpPr>
              <p:nvPr/>
            </p:nvSpPr>
            <p:spPr bwMode="auto">
              <a:xfrm>
                <a:off x="4212106" y="1993901"/>
                <a:ext cx="67136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90" name="Line 81"/>
              <p:cNvSpPr>
                <a:spLocks noChangeShapeType="1"/>
              </p:cNvSpPr>
              <p:nvPr/>
            </p:nvSpPr>
            <p:spPr bwMode="auto">
              <a:xfrm>
                <a:off x="5366849" y="1387475"/>
                <a:ext cx="2685" cy="106363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1" name="Line 82"/>
              <p:cNvSpPr>
                <a:spLocks noChangeShapeType="1"/>
              </p:cNvSpPr>
              <p:nvPr/>
            </p:nvSpPr>
            <p:spPr bwMode="auto">
              <a:xfrm>
                <a:off x="5329252" y="1387475"/>
                <a:ext cx="67136" cy="1588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2" name="Line 83"/>
              <p:cNvSpPr>
                <a:spLocks noChangeShapeType="1"/>
              </p:cNvSpPr>
              <p:nvPr/>
            </p:nvSpPr>
            <p:spPr bwMode="auto">
              <a:xfrm>
                <a:off x="5329252" y="1493838"/>
                <a:ext cx="67136" cy="1588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3" name="Line 84"/>
              <p:cNvSpPr>
                <a:spLocks noChangeShapeType="1"/>
              </p:cNvSpPr>
              <p:nvPr/>
            </p:nvSpPr>
            <p:spPr bwMode="auto">
              <a:xfrm>
                <a:off x="6478624" y="1138238"/>
                <a:ext cx="0" cy="295275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4" name="Line 85"/>
              <p:cNvSpPr>
                <a:spLocks noChangeShapeType="1"/>
              </p:cNvSpPr>
              <p:nvPr/>
            </p:nvSpPr>
            <p:spPr bwMode="auto">
              <a:xfrm>
                <a:off x="6438342" y="1128713"/>
                <a:ext cx="67136" cy="0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5" name="Line 86"/>
              <p:cNvSpPr>
                <a:spLocks noChangeShapeType="1"/>
              </p:cNvSpPr>
              <p:nvPr/>
            </p:nvSpPr>
            <p:spPr bwMode="auto">
              <a:xfrm>
                <a:off x="6446398" y="1433513"/>
                <a:ext cx="69822" cy="0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6" name="Line 87"/>
              <p:cNvSpPr>
                <a:spLocks noChangeShapeType="1"/>
              </p:cNvSpPr>
              <p:nvPr/>
            </p:nvSpPr>
            <p:spPr bwMode="auto">
              <a:xfrm>
                <a:off x="7595770" y="1357313"/>
                <a:ext cx="0" cy="549275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7" name="Line 88"/>
              <p:cNvSpPr>
                <a:spLocks noChangeShapeType="1"/>
              </p:cNvSpPr>
              <p:nvPr/>
            </p:nvSpPr>
            <p:spPr bwMode="auto">
              <a:xfrm>
                <a:off x="7563544" y="1357313"/>
                <a:ext cx="69822" cy="0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8" name="Line 89"/>
              <p:cNvSpPr>
                <a:spLocks noChangeShapeType="1"/>
              </p:cNvSpPr>
              <p:nvPr/>
            </p:nvSpPr>
            <p:spPr bwMode="auto">
              <a:xfrm>
                <a:off x="7563544" y="1906588"/>
                <a:ext cx="69822" cy="1588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99" name="Group 323"/>
              <p:cNvGrpSpPr>
                <a:grpSpLocks/>
              </p:cNvGrpSpPr>
              <p:nvPr/>
            </p:nvGrpSpPr>
            <p:grpSpPr bwMode="auto">
              <a:xfrm>
                <a:off x="4153027" y="1239838"/>
                <a:ext cx="1068808" cy="74613"/>
                <a:chOff x="1102095" y="562251"/>
                <a:chExt cx="736131" cy="171252"/>
              </a:xfrm>
            </p:grpSpPr>
            <p:cxnSp>
              <p:nvCxnSpPr>
                <p:cNvPr id="101" name="Straight Connector 100"/>
                <p:cNvCxnSpPr/>
                <p:nvPr/>
              </p:nvCxnSpPr>
              <p:spPr>
                <a:xfrm rot="5400000" flipH="1" flipV="1">
                  <a:off x="1016470" y="647876"/>
                  <a:ext cx="17124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5400000" flipH="1" flipV="1">
                  <a:off x="1752600" y="647878"/>
                  <a:ext cx="17125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1103743" y="565896"/>
                  <a:ext cx="73448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" name="TextBox 391"/>
              <p:cNvSpPr txBox="1">
                <a:spLocks noChangeArrowheads="1"/>
              </p:cNvSpPr>
              <p:nvPr/>
            </p:nvSpPr>
            <p:spPr bwMode="auto">
              <a:xfrm>
                <a:off x="4282152" y="912813"/>
                <a:ext cx="400132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**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6" name="TextBox 425"/>
            <p:cNvSpPr txBox="1">
              <a:spLocks noChangeArrowheads="1"/>
            </p:cNvSpPr>
            <p:nvPr/>
          </p:nvSpPr>
          <p:spPr bwMode="auto">
            <a:xfrm rot="16200000">
              <a:off x="2306448" y="1947905"/>
              <a:ext cx="1641476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5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Dose Specific Gain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ectangle 80"/>
            <p:cNvSpPr>
              <a:spLocks noChangeArrowheads="1"/>
            </p:cNvSpPr>
            <p:nvPr/>
          </p:nvSpPr>
          <p:spPr bwMode="auto">
            <a:xfrm>
              <a:off x="3820031" y="1997076"/>
              <a:ext cx="953334" cy="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40"/>
            <p:cNvSpPr>
              <a:spLocks noChangeArrowheads="1"/>
            </p:cNvSpPr>
            <p:nvPr/>
          </p:nvSpPr>
          <p:spPr bwMode="auto">
            <a:xfrm>
              <a:off x="3470923" y="1944688"/>
              <a:ext cx="69822" cy="13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62476" y="6522400"/>
            <a:ext cx="65948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mbria" pitchFamily="18" charset="0"/>
              </a:rPr>
              <a:t>DCM for CSD recovers known drug-induced changes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7416366" y="4132785"/>
            <a:ext cx="2106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Moran et al., </a:t>
            </a:r>
          </a:p>
          <a:p>
            <a:r>
              <a:rPr lang="en-GB" i="1" dirty="0" err="1">
                <a:solidFill>
                  <a:schemeClr val="bg1"/>
                </a:solidFill>
              </a:rPr>
              <a:t>PLoSONE</a:t>
            </a:r>
            <a:r>
              <a:rPr lang="en-GB" i="1" dirty="0">
                <a:solidFill>
                  <a:schemeClr val="bg1"/>
                </a:solidFill>
              </a:rPr>
              <a:t>, 2011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770474"/>
              </p:ext>
            </p:extLst>
          </p:nvPr>
        </p:nvGraphicFramePr>
        <p:xfrm>
          <a:off x="3992158" y="3214506"/>
          <a:ext cx="4217236" cy="739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3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43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43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43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39099">
                <a:tc>
                  <a:txBody>
                    <a:bodyPr/>
                    <a:lstStyle/>
                    <a:p>
                      <a:r>
                        <a:rPr lang="en-GB" sz="1400" dirty="0"/>
                        <a:t>1.4 % </a:t>
                      </a:r>
                      <a:r>
                        <a:rPr lang="en-GB" sz="1400" dirty="0" err="1"/>
                        <a:t>Isoflurane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1.8 % </a:t>
                      </a:r>
                      <a:r>
                        <a:rPr lang="en-GB" sz="1400" dirty="0" err="1"/>
                        <a:t>Isoflurane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2.4 % </a:t>
                      </a:r>
                      <a:r>
                        <a:rPr lang="en-GB" sz="1400" dirty="0" err="1"/>
                        <a:t>Isoflurane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2.8 % </a:t>
                      </a:r>
                      <a:r>
                        <a:rPr lang="en-GB" sz="1400" dirty="0" err="1"/>
                        <a:t>Isoflurane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83203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64"/>
    </mc:Choice>
    <mc:Fallback xmlns="">
      <p:transition spd="slow" advTm="57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58"/>
          <a:stretch/>
        </p:blipFill>
        <p:spPr bwMode="auto">
          <a:xfrm>
            <a:off x="29354" y="0"/>
            <a:ext cx="9079150" cy="227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575164424"/>
              </p:ext>
            </p:extLst>
          </p:nvPr>
        </p:nvGraphicFramePr>
        <p:xfrm>
          <a:off x="901543" y="4721021"/>
          <a:ext cx="4367809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212034862"/>
              </p:ext>
            </p:extLst>
          </p:nvPr>
        </p:nvGraphicFramePr>
        <p:xfrm>
          <a:off x="126683" y="2276972"/>
          <a:ext cx="592367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75656" y="4293735"/>
            <a:ext cx="3283184" cy="4138880"/>
            <a:chOff x="-1509605" y="669862"/>
            <a:chExt cx="3283184" cy="4138880"/>
          </a:xfrm>
        </p:grpSpPr>
        <p:pic>
          <p:nvPicPr>
            <p:cNvPr id="6" name="Picture 5" descr="spm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-98629" y="4134747"/>
              <a:ext cx="1872208" cy="6739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1088317" y="2830624"/>
              <a:ext cx="245903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en-GB" sz="2200" b="1" dirty="0">
                  <a:solidFill>
                    <a:srgbClr val="FF0000"/>
                  </a:solidFill>
                  <a:latin typeface="Cambria" pitchFamily="18" charset="0"/>
                </a:rPr>
                <a:t>Spatial Dynamics</a:t>
              </a:r>
              <a:endParaRPr lang="en-GB" sz="2200" b="1" i="1" dirty="0">
                <a:solidFill>
                  <a:srgbClr val="FF0000"/>
                </a:solidFill>
                <a:latin typeface="Cambria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509605" y="669862"/>
              <a:ext cx="192552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en-GB" sz="2200" b="1" dirty="0">
                  <a:solidFill>
                    <a:srgbClr val="FF0000"/>
                  </a:solidFill>
                  <a:latin typeface="Cambria" pitchFamily="18" charset="0"/>
                </a:rPr>
                <a:t>Ion Channels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277CA3-9CD3-B334-8D31-B7687B82334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3535" r="61228" b="57930"/>
          <a:stretch/>
        </p:blipFill>
        <p:spPr>
          <a:xfrm>
            <a:off x="5269352" y="2341195"/>
            <a:ext cx="3848620" cy="29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0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52"/>
    </mc:Choice>
    <mc:Fallback xmlns="">
      <p:transition spd="slow" advTm="7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725795"/>
            <a:ext cx="7812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  <a:latin typeface="Cambria" pitchFamily="18" charset="0"/>
              </a:rPr>
              <a:t>With or Without Ion Channels ?</a:t>
            </a:r>
            <a:endParaRPr lang="en-GB" sz="22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300038" y="0"/>
            <a:ext cx="2344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mbria" pitchFamily="18" charset="0"/>
              </a:rPr>
              <a:t>Taxonomy – I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397675"/>
            <a:ext cx="54877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Characterize  nonlinear synaptic transmission or linear convolution effects.</a:t>
            </a:r>
          </a:p>
          <a:p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Explain the relation between channel-specific conductances  and observed cortical responses.</a:t>
            </a:r>
          </a:p>
        </p:txBody>
      </p:sp>
      <p:graphicFrame>
        <p:nvGraphicFramePr>
          <p:cNvPr id="10" name="Diagram 9"/>
          <p:cNvGraphicFramePr/>
          <p:nvPr/>
        </p:nvGraphicFramePr>
        <p:xfrm>
          <a:off x="1043608" y="4293096"/>
          <a:ext cx="592367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neurotransmitter_home1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1052736"/>
            <a:ext cx="2746184" cy="2476643"/>
          </a:xfrm>
          <a:prstGeom prst="rect">
            <a:avLst/>
          </a:prstGeom>
        </p:spPr>
      </p:pic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300038" y="0"/>
            <a:ext cx="3047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mbria" pitchFamily="18" charset="0"/>
              </a:rPr>
              <a:t>Taxonomy –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27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86"/>
    </mc:Choice>
    <mc:Fallback xmlns="">
      <p:transition spd="slow" advTm="55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-596984" y="679485"/>
            <a:ext cx="6367463" cy="401240"/>
          </a:xfrm>
        </p:spPr>
        <p:txBody>
          <a:bodyPr>
            <a:noAutofit/>
          </a:bodyPr>
          <a:lstStyle/>
          <a:p>
            <a:pPr algn="ctr"/>
            <a:r>
              <a:rPr lang="en-GB" altLang="en-US" sz="3200" dirty="0">
                <a:latin typeface="Calibri" charset="0"/>
              </a:rPr>
              <a:t>In SPM</a:t>
            </a:r>
          </a:p>
        </p:txBody>
      </p:sp>
      <p:pic>
        <p:nvPicPr>
          <p:cNvPr id="54275" name="Afbeelding 4" descr="spm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47" y="165645"/>
            <a:ext cx="1486893" cy="148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7" y="2070304"/>
            <a:ext cx="2047875" cy="235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al 8"/>
          <p:cNvSpPr/>
          <p:nvPr/>
        </p:nvSpPr>
        <p:spPr>
          <a:xfrm>
            <a:off x="1507159" y="2852643"/>
            <a:ext cx="647700" cy="216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pic>
        <p:nvPicPr>
          <p:cNvPr id="542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74" y="1986678"/>
            <a:ext cx="2525315" cy="30789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 flipV="1">
            <a:off x="2131386" y="1946675"/>
            <a:ext cx="647700" cy="9465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>
            <a:stCxn id="9" idx="5"/>
          </p:cNvCxnSpPr>
          <p:nvPr/>
        </p:nvCxnSpPr>
        <p:spPr>
          <a:xfrm>
            <a:off x="2060006" y="3037603"/>
            <a:ext cx="655841" cy="20435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4EF05B-CD3A-4A6E-8003-192797E79609}"/>
              </a:ext>
            </a:extLst>
          </p:cNvPr>
          <p:cNvSpPr txBox="1"/>
          <p:nvPr/>
        </p:nvSpPr>
        <p:spPr>
          <a:xfrm>
            <a:off x="0" y="5751258"/>
            <a:ext cx="1151389" cy="3000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/>
              <a:ea typeface="MS PGothic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al 8"/>
          <p:cNvSpPr/>
          <p:nvPr/>
        </p:nvSpPr>
        <p:spPr>
          <a:xfrm>
            <a:off x="4014031" y="2093090"/>
            <a:ext cx="647700" cy="216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cxnSp>
        <p:nvCxnSpPr>
          <p:cNvPr id="17" name="Rechte verbindingslijn 11"/>
          <p:cNvCxnSpPr/>
          <p:nvPr/>
        </p:nvCxnSpPr>
        <p:spPr>
          <a:xfrm flipV="1">
            <a:off x="4515867" y="324276"/>
            <a:ext cx="1228624" cy="17688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3"/>
          <p:cNvCxnSpPr>
            <a:stCxn id="15" idx="5"/>
          </p:cNvCxnSpPr>
          <p:nvPr/>
        </p:nvCxnSpPr>
        <p:spPr>
          <a:xfrm>
            <a:off x="4566878" y="2278050"/>
            <a:ext cx="1228231" cy="408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23859" t="15112" r="49244" b="4179"/>
          <a:stretch>
            <a:fillRect/>
          </a:stretch>
        </p:blipFill>
        <p:spPr bwMode="auto">
          <a:xfrm>
            <a:off x="5778525" y="286275"/>
            <a:ext cx="3259908" cy="611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35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9"/>
    </mc:Choice>
    <mc:Fallback xmlns="">
      <p:transition spd="slow" advTm="3471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0530" name="Picture 2" descr="Diagram of a synapse, showing neurotransmitters stored in synaptic vesicles inside the axon terminal. In response to an action potential, the vesicles fuse with the presynaptic membrane and release neurotransmitter into the synaptic clef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93386"/>
            <a:ext cx="5809543" cy="60689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2441944" y="3443214"/>
            <a:ext cx="2536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(Dopamine,   Glutamate, ...)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4153" y="5048332"/>
            <a:ext cx="1670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(NMDA,AMPA, ...)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022F61-DDFA-5A7C-698E-45DE9E59263D}"/>
              </a:ext>
            </a:extLst>
          </p:cNvPr>
          <p:cNvSpPr txBox="1"/>
          <p:nvPr/>
        </p:nvSpPr>
        <p:spPr>
          <a:xfrm>
            <a:off x="5436096" y="6408458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effectLst/>
                <a:latin typeface="Lato" panose="020F0502020204030203" pitchFamily="34" charset="0"/>
              </a:rPr>
              <a:t>OpenStax College, Anatomy &amp; Physiology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297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03"/>
    </mc:Choice>
    <mc:Fallback xmlns="">
      <p:transition spd="slow" advTm="8090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8"/>
          <p:cNvGrpSpPr/>
          <p:nvPr/>
        </p:nvGrpSpPr>
        <p:grpSpPr>
          <a:xfrm>
            <a:off x="-302616" y="3227541"/>
            <a:ext cx="2476724" cy="2499819"/>
            <a:chOff x="374633" y="863325"/>
            <a:chExt cx="2476724" cy="2499819"/>
          </a:xfrm>
        </p:grpSpPr>
        <p:pic>
          <p:nvPicPr>
            <p:cNvPr id="112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1666791" y="863325"/>
              <a:ext cx="1184566" cy="2499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" name="AutoShape 35"/>
            <p:cNvSpPr>
              <a:spLocks noChangeArrowheads="1"/>
            </p:cNvSpPr>
            <p:nvPr/>
          </p:nvSpPr>
          <p:spPr bwMode="auto">
            <a:xfrm>
              <a:off x="1993494" y="2398294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Text Box 75"/>
            <p:cNvSpPr txBox="1">
              <a:spLocks noChangeArrowheads="1"/>
            </p:cNvSpPr>
            <p:nvPr/>
          </p:nvSpPr>
          <p:spPr bwMode="auto">
            <a:xfrm>
              <a:off x="542361" y="1828981"/>
              <a:ext cx="107077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Spiny stellate cells</a:t>
              </a:r>
            </a:p>
          </p:txBody>
        </p:sp>
        <p:sp>
          <p:nvSpPr>
            <p:cNvPr id="115" name="Text Box 77"/>
            <p:cNvSpPr txBox="1">
              <a:spLocks noChangeArrowheads="1"/>
            </p:cNvSpPr>
            <p:nvPr/>
          </p:nvSpPr>
          <p:spPr bwMode="auto">
            <a:xfrm>
              <a:off x="658919" y="2499966"/>
              <a:ext cx="9542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Pyramidal cells</a:t>
              </a:r>
            </a:p>
          </p:txBody>
        </p:sp>
        <p:sp>
          <p:nvSpPr>
            <p:cNvPr id="116" name="Text Box 78"/>
            <p:cNvSpPr txBox="1">
              <a:spLocks noChangeArrowheads="1"/>
            </p:cNvSpPr>
            <p:nvPr/>
          </p:nvSpPr>
          <p:spPr bwMode="auto">
            <a:xfrm>
              <a:off x="374633" y="1199400"/>
              <a:ext cx="12385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117" name="Text Box 16"/>
            <p:cNvSpPr txBox="1">
              <a:spLocks noChangeArrowheads="1"/>
            </p:cNvSpPr>
            <p:nvPr/>
          </p:nvSpPr>
          <p:spPr bwMode="auto">
            <a:xfrm>
              <a:off x="830111" y="294943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Text Box 22"/>
            <p:cNvSpPr txBox="1">
              <a:spLocks noChangeArrowheads="1"/>
            </p:cNvSpPr>
            <p:nvPr/>
          </p:nvSpPr>
          <p:spPr bwMode="auto">
            <a:xfrm>
              <a:off x="2440127" y="2060296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" name="Text Box 16"/>
            <p:cNvSpPr txBox="1">
              <a:spLocks noChangeArrowheads="1"/>
            </p:cNvSpPr>
            <p:nvPr/>
          </p:nvSpPr>
          <p:spPr bwMode="auto">
            <a:xfrm>
              <a:off x="2416314" y="1386485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0" name="AutoShape 62"/>
            <p:cNvCxnSpPr>
              <a:cxnSpLocks noChangeShapeType="1"/>
              <a:stCxn id="123" idx="0"/>
              <a:endCxn id="113" idx="0"/>
            </p:cNvCxnSpPr>
            <p:nvPr/>
          </p:nvCxnSpPr>
          <p:spPr bwMode="auto">
            <a:xfrm rot="10800000" flipV="1">
              <a:off x="2245523" y="1981412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21" name="AutoShape 55"/>
            <p:cNvCxnSpPr>
              <a:cxnSpLocks noChangeShapeType="1"/>
              <a:stCxn id="113" idx="3"/>
              <a:endCxn id="124" idx="3"/>
            </p:cNvCxnSpPr>
            <p:nvPr/>
          </p:nvCxnSpPr>
          <p:spPr bwMode="auto">
            <a:xfrm rot="5400000" flipH="1">
              <a:off x="1346257" y="2007097"/>
              <a:ext cx="1698725" cy="99804"/>
            </a:xfrm>
            <a:prstGeom prst="curvedConnector4">
              <a:avLst>
                <a:gd name="adj1" fmla="val -6348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122" name="AutoShape 60"/>
            <p:cNvCxnSpPr>
              <a:cxnSpLocks noChangeShapeType="1"/>
              <a:stCxn id="113" idx="5"/>
              <a:endCxn id="123" idx="9"/>
            </p:cNvCxnSpPr>
            <p:nvPr/>
          </p:nvCxnSpPr>
          <p:spPr bwMode="auto">
            <a:xfrm flipV="1">
              <a:off x="2371536" y="2101188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3" name="12-Point Star 122"/>
            <p:cNvSpPr/>
            <p:nvPr/>
          </p:nvSpPr>
          <p:spPr>
            <a:xfrm rot="11461389">
              <a:off x="2455904" y="1711405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 rot="5612858">
              <a:off x="2064168" y="1177104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5" name="AutoShape 71"/>
            <p:cNvCxnSpPr>
              <a:cxnSpLocks noChangeShapeType="1"/>
              <a:stCxn id="113" idx="1"/>
              <a:endCxn id="124" idx="5"/>
            </p:cNvCxnSpPr>
            <p:nvPr/>
          </p:nvCxnSpPr>
          <p:spPr bwMode="auto">
            <a:xfrm rot="10800000" flipH="1">
              <a:off x="2119508" y="1488608"/>
              <a:ext cx="8790" cy="1163721"/>
            </a:xfrm>
            <a:prstGeom prst="curvedConnector3">
              <a:avLst>
                <a:gd name="adj1" fmla="val -246407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26" name="AutoShape 55"/>
            <p:cNvCxnSpPr>
              <a:cxnSpLocks noChangeShapeType="1"/>
              <a:stCxn id="124" idx="0"/>
              <a:endCxn id="124" idx="2"/>
            </p:cNvCxnSpPr>
            <p:nvPr/>
          </p:nvCxnSpPr>
          <p:spPr bwMode="auto">
            <a:xfrm flipH="1" flipV="1">
              <a:off x="2275543" y="1157270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grpSp>
        <p:nvGrpSpPr>
          <p:cNvPr id="4" name="Group 89"/>
          <p:cNvGrpSpPr/>
          <p:nvPr/>
        </p:nvGrpSpPr>
        <p:grpSpPr>
          <a:xfrm>
            <a:off x="2234595" y="3073824"/>
            <a:ext cx="6908391" cy="1728193"/>
            <a:chOff x="4069459" y="275233"/>
            <a:chExt cx="3641923" cy="851318"/>
          </a:xfrm>
        </p:grpSpPr>
        <p:pic>
          <p:nvPicPr>
            <p:cNvPr id="97" name="Picture 9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68" b="51531"/>
            <a:stretch/>
          </p:blipFill>
          <p:spPr bwMode="auto">
            <a:xfrm>
              <a:off x="4276772" y="849686"/>
              <a:ext cx="1518395" cy="2768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8" name="Text Box 18"/>
            <p:cNvSpPr txBox="1">
              <a:spLocks noChangeArrowheads="1"/>
            </p:cNvSpPr>
            <p:nvPr/>
          </p:nvSpPr>
          <p:spPr bwMode="auto">
            <a:xfrm>
              <a:off x="4069459" y="275237"/>
              <a:ext cx="547769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Current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9" name="Text Box 19"/>
            <p:cNvSpPr txBox="1">
              <a:spLocks noChangeArrowheads="1"/>
            </p:cNvSpPr>
            <p:nvPr/>
          </p:nvSpPr>
          <p:spPr bwMode="auto">
            <a:xfrm>
              <a:off x="4842169" y="277393"/>
              <a:ext cx="894244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Conductance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0" name="Text Box 20"/>
            <p:cNvSpPr txBox="1">
              <a:spLocks noChangeArrowheads="1"/>
            </p:cNvSpPr>
            <p:nvPr/>
          </p:nvSpPr>
          <p:spPr bwMode="auto">
            <a:xfrm>
              <a:off x="5926342" y="275233"/>
              <a:ext cx="1785040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Reversal Pot – Potential Diff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1" name="Line 21"/>
            <p:cNvSpPr>
              <a:spLocks noChangeShapeType="1"/>
            </p:cNvSpPr>
            <p:nvPr/>
          </p:nvSpPr>
          <p:spPr bwMode="auto">
            <a:xfrm flipH="1">
              <a:off x="4475156" y="538212"/>
              <a:ext cx="12895" cy="247886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102" name="Line 22"/>
            <p:cNvSpPr>
              <a:spLocks noChangeShapeType="1"/>
            </p:cNvSpPr>
            <p:nvPr/>
          </p:nvSpPr>
          <p:spPr bwMode="auto">
            <a:xfrm flipH="1">
              <a:off x="4892756" y="534838"/>
              <a:ext cx="395236" cy="29544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103" name="Line 23"/>
            <p:cNvSpPr>
              <a:spLocks noChangeShapeType="1"/>
            </p:cNvSpPr>
            <p:nvPr/>
          </p:nvSpPr>
          <p:spPr bwMode="auto">
            <a:xfrm flipH="1">
              <a:off x="5296470" y="526212"/>
              <a:ext cx="647130" cy="270664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3198162" y="5727528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mbria" pitchFamily="18" charset="0"/>
              </a:rPr>
              <a:t>Moran, Pinotsis, </a:t>
            </a:r>
            <a:r>
              <a:rPr lang="en-GB" b="1" dirty="0" err="1">
                <a:solidFill>
                  <a:schemeClr val="bg1"/>
                </a:solidFill>
                <a:latin typeface="Cambria" pitchFamily="18" charset="0"/>
              </a:rPr>
              <a:t>Friston</a:t>
            </a:r>
            <a:r>
              <a:rPr lang="en-GB" b="1" dirty="0">
                <a:solidFill>
                  <a:schemeClr val="bg1"/>
                </a:solidFill>
                <a:latin typeface="Cambria" pitchFamily="18" charset="0"/>
              </a:rPr>
              <a:t>,</a:t>
            </a:r>
          </a:p>
          <a:p>
            <a:r>
              <a:rPr lang="en-GB" b="1" dirty="0">
                <a:solidFill>
                  <a:schemeClr val="bg1"/>
                </a:solidFill>
                <a:latin typeface="Cambria" pitchFamily="18" charset="0"/>
              </a:rPr>
              <a:t>Frontiers Comp Neuro,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502" y="452412"/>
            <a:ext cx="84655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More realistic parameterization of synaptic currents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Same architecture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Neural source as a capacitor that </a:t>
            </a:r>
          </a:p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      stores electric charges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g=1/R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V=IR (Ohms law) or</a:t>
            </a:r>
          </a:p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      V =I/g or </a:t>
            </a:r>
          </a:p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      </a:t>
            </a:r>
            <a:r>
              <a:rPr lang="en-GB" sz="2000" dirty="0" err="1">
                <a:solidFill>
                  <a:schemeClr val="bg1"/>
                </a:solidFill>
                <a:latin typeface="Cambria" pitchFamily="18" charset="0"/>
              </a:rPr>
              <a:t>gV</a:t>
            </a:r>
            <a:r>
              <a:rPr lang="en-GB" sz="2000" dirty="0">
                <a:solidFill>
                  <a:schemeClr val="bg1"/>
                </a:solidFill>
                <a:latin typeface="Cambria" pitchFamily="18" charset="0"/>
              </a:rPr>
              <a:t>=I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44624"/>
            <a:ext cx="570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Conductance-based Mass Model (NMM)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6324966" y="4354012"/>
            <a:ext cx="798617" cy="40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sz="2000" dirty="0">
                <a:solidFill>
                  <a:schemeClr val="bg1"/>
                </a:solidFill>
              </a:rPr>
              <a:t>noise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4" name="Line 31"/>
          <p:cNvSpPr>
            <a:spLocks noChangeShapeType="1"/>
          </p:cNvSpPr>
          <p:nvPr/>
        </p:nvSpPr>
        <p:spPr bwMode="auto">
          <a:xfrm flipH="1">
            <a:off x="5508104" y="4532268"/>
            <a:ext cx="8172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05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04048" y="1851444"/>
                <a:ext cx="2202239" cy="55079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acc>
                        <m:accPr>
                          <m:chr m:val="̇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ac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851444"/>
                <a:ext cx="2202239" cy="5507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35351" y="1290431"/>
                <a:ext cx="1801583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𝐶𝑉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351" y="1290431"/>
                <a:ext cx="1801583" cy="369332"/>
              </a:xfrm>
              <a:prstGeom prst="rect">
                <a:avLst/>
              </a:prstGeom>
              <a:blipFill>
                <a:blip r:embed="rId8"/>
                <a:stretch>
                  <a:fillRect l="-3716" r="-5743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438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00"/>
    </mc:Choice>
    <mc:Fallback xmlns="">
      <p:transition spd="slow" advTm="138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9"/>
          <p:cNvGrpSpPr/>
          <p:nvPr/>
        </p:nvGrpSpPr>
        <p:grpSpPr>
          <a:xfrm>
            <a:off x="179512" y="2768069"/>
            <a:ext cx="8686410" cy="1381420"/>
            <a:chOff x="3433740" y="1397709"/>
            <a:chExt cx="4579248" cy="680496"/>
          </a:xfrm>
        </p:grpSpPr>
        <p:sp>
          <p:nvSpPr>
            <p:cNvPr id="104" name="Text Box 25"/>
            <p:cNvSpPr txBox="1">
              <a:spLocks noChangeArrowheads="1"/>
            </p:cNvSpPr>
            <p:nvPr/>
          </p:nvSpPr>
          <p:spPr bwMode="auto">
            <a:xfrm>
              <a:off x="5665466" y="1873562"/>
              <a:ext cx="943359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Afferent Firing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5" name="Text Box 26"/>
            <p:cNvSpPr txBox="1">
              <a:spLocks noChangeArrowheads="1"/>
            </p:cNvSpPr>
            <p:nvPr/>
          </p:nvSpPr>
          <p:spPr bwMode="auto">
            <a:xfrm>
              <a:off x="6788325" y="1881108"/>
              <a:ext cx="1224663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No. open channels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6" name="Text Box 27"/>
            <p:cNvSpPr txBox="1">
              <a:spLocks noChangeArrowheads="1"/>
            </p:cNvSpPr>
            <p:nvPr/>
          </p:nvSpPr>
          <p:spPr bwMode="auto">
            <a:xfrm>
              <a:off x="4503445" y="1874642"/>
              <a:ext cx="971212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rgbClr val="FF0000"/>
                  </a:solidFill>
                </a:rPr>
                <a:t>Time Constant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07" name="Line 28"/>
            <p:cNvSpPr>
              <a:spLocks noChangeShapeType="1"/>
            </p:cNvSpPr>
            <p:nvPr/>
          </p:nvSpPr>
          <p:spPr bwMode="auto">
            <a:xfrm flipV="1">
              <a:off x="3976777" y="1437069"/>
              <a:ext cx="431921" cy="44349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108" name="Line 29"/>
            <p:cNvSpPr>
              <a:spLocks noChangeShapeType="1"/>
            </p:cNvSpPr>
            <p:nvPr/>
          </p:nvSpPr>
          <p:spPr bwMode="auto">
            <a:xfrm flipV="1">
              <a:off x="4701394" y="1397709"/>
              <a:ext cx="191362" cy="47422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109" name="Line 30"/>
            <p:cNvSpPr>
              <a:spLocks noChangeShapeType="1"/>
            </p:cNvSpPr>
            <p:nvPr/>
          </p:nvSpPr>
          <p:spPr bwMode="auto">
            <a:xfrm flipH="1" flipV="1">
              <a:off x="5406565" y="1397709"/>
              <a:ext cx="269616" cy="474224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111" name="Text Box 19"/>
            <p:cNvSpPr txBox="1">
              <a:spLocks noChangeArrowheads="1"/>
            </p:cNvSpPr>
            <p:nvPr/>
          </p:nvSpPr>
          <p:spPr bwMode="auto">
            <a:xfrm>
              <a:off x="3433740" y="1871440"/>
              <a:ext cx="894244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Conductance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0" name="Line 31"/>
            <p:cNvSpPr>
              <a:spLocks noChangeShapeType="1"/>
            </p:cNvSpPr>
            <p:nvPr/>
          </p:nvSpPr>
          <p:spPr bwMode="auto">
            <a:xfrm flipH="1" flipV="1">
              <a:off x="6206246" y="1437069"/>
              <a:ext cx="985606" cy="441441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1662" y="4222063"/>
            <a:ext cx="6966520" cy="2308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Response of each population is determined by a set of synaptic </a:t>
            </a:r>
            <a:r>
              <a:rPr lang="en-GB" dirty="0">
                <a:solidFill>
                  <a:srgbClr val="FF0000"/>
                </a:solidFill>
                <a:latin typeface="Cambria" pitchFamily="18" charset="0"/>
              </a:rPr>
              <a:t>time constants 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corresponding to opening and closing of channels and receptors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Predicted dynamics are defined over these timescales </a:t>
            </a:r>
            <a:r>
              <a:rPr lang="en-GB" u="sng" dirty="0">
                <a:solidFill>
                  <a:schemeClr val="bg1"/>
                </a:solidFill>
                <a:latin typeface="Cambria" panose="02040503050406030204" pitchFamily="18" charset="0"/>
              </a:rPr>
              <a:t>and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non-linear interaction between membrane potential and conductance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13260" y="1245160"/>
            <a:ext cx="2537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Pinotsis et al., Frontiers Comp Neuro, 2013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011606" y="1412776"/>
            <a:ext cx="1582484" cy="40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sz="2000" dirty="0">
                <a:solidFill>
                  <a:schemeClr val="bg1"/>
                </a:solidFill>
              </a:rPr>
              <a:t>Connectivity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53361" y="2309610"/>
                <a:ext cx="4167103" cy="4589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GB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𝛾𝜎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)−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61" y="2309610"/>
                <a:ext cx="4167103" cy="4589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ine 28"/>
          <p:cNvSpPr>
            <a:spLocks noChangeShapeType="1"/>
          </p:cNvSpPr>
          <p:nvPr/>
        </p:nvSpPr>
        <p:spPr bwMode="auto">
          <a:xfrm>
            <a:off x="2947130" y="1812886"/>
            <a:ext cx="362997" cy="608002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05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F59E34F-FBC9-9C07-D68C-53F55F007703}"/>
              </a:ext>
            </a:extLst>
          </p:cNvPr>
          <p:cNvSpPr txBox="1"/>
          <p:nvPr/>
        </p:nvSpPr>
        <p:spPr>
          <a:xfrm>
            <a:off x="107504" y="44624"/>
            <a:ext cx="4661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Conductance-based Mass Model</a:t>
            </a:r>
          </a:p>
        </p:txBody>
      </p:sp>
    </p:spTree>
    <p:extLst>
      <p:ext uri="{BB962C8B-B14F-4D97-AF65-F5344CB8AC3E}">
        <p14:creationId xmlns:p14="http://schemas.microsoft.com/office/powerpoint/2010/main" val="147139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36"/>
    </mc:Choice>
    <mc:Fallback xmlns="">
      <p:transition spd="slow" advTm="9993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32ABE48D-1337-6F83-8891-15BC0B7536FF}"/>
              </a:ext>
            </a:extLst>
          </p:cNvPr>
          <p:cNvSpPr txBox="1"/>
          <p:nvPr/>
        </p:nvSpPr>
        <p:spPr>
          <a:xfrm>
            <a:off x="5099877" y="1719632"/>
            <a:ext cx="409972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                                                       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44888" y="113339"/>
            <a:ext cx="701861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                                               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7384" y="3424932"/>
            <a:ext cx="6644826" cy="2308324"/>
            <a:chOff x="27384" y="1770782"/>
            <a:chExt cx="6644826" cy="2308324"/>
          </a:xfrm>
        </p:grpSpPr>
        <p:sp>
          <p:nvSpPr>
            <p:cNvPr id="12" name="TextBox 11"/>
            <p:cNvSpPr txBox="1"/>
            <p:nvPr/>
          </p:nvSpPr>
          <p:spPr>
            <a:xfrm>
              <a:off x="27384" y="1770782"/>
              <a:ext cx="6644826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r>
                <a:rPr lang="en-GB" dirty="0"/>
                <a:t>                                                                                                                  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4854378"/>
                </p:ext>
              </p:extLst>
            </p:nvPr>
          </p:nvGraphicFramePr>
          <p:xfrm>
            <a:off x="288760" y="1946993"/>
            <a:ext cx="6383450" cy="1455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18" name="Equation" r:id="rId4" imgW="3606480" imgH="799920" progId="Equation.3">
                    <p:embed/>
                  </p:oleObj>
                </mc:Choice>
                <mc:Fallback>
                  <p:oleObj name="Equation" r:id="rId4" imgW="3606480" imgH="799920" progId="Equation.3">
                    <p:embed/>
                    <p:pic>
                      <p:nvPicPr>
                        <p:cNvPr id="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760" y="1946993"/>
                          <a:ext cx="6383450" cy="14557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1454819"/>
                </p:ext>
              </p:extLst>
            </p:nvPr>
          </p:nvGraphicFramePr>
          <p:xfrm>
            <a:off x="348844" y="3485583"/>
            <a:ext cx="3227288" cy="456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19" name="Equation" r:id="rId6" imgW="1752480" imgH="253800" progId="Equation.3">
                    <p:embed/>
                  </p:oleObj>
                </mc:Choice>
                <mc:Fallback>
                  <p:oleObj name="Equation" r:id="rId6" imgW="1752480" imgH="253800" progId="Equation.3">
                    <p:embed/>
                    <p:pic>
                      <p:nvPicPr>
                        <p:cNvPr id="5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8844" y="3485583"/>
                          <a:ext cx="3227288" cy="4568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3084491" y="3432219"/>
              <a:ext cx="450760" cy="47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71800" y="2924944"/>
              <a:ext cx="450760" cy="47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87824" y="2420888"/>
              <a:ext cx="450760" cy="47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907514" y="1777911"/>
              <a:ext cx="240200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FF0000"/>
                  </a:solidFill>
                  <a:latin typeface="Cambria" panose="02040503050406030204" pitchFamily="18" charset="0"/>
                  <a:cs typeface="Arial" charset="0"/>
                </a:rPr>
                <a:t>Neural state equations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39952" y="2555612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Sodium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39952" y="2915652"/>
              <a:ext cx="853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Clorine</a:t>
              </a:r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42811" y="3539406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Calcium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8166" y="-19220"/>
            <a:ext cx="6696267" cy="2299069"/>
            <a:chOff x="212952" y="276909"/>
            <a:chExt cx="6696267" cy="2299069"/>
          </a:xfrm>
          <a:solidFill>
            <a:schemeClr val="bg1"/>
          </a:solidFill>
        </p:grpSpPr>
        <p:sp>
          <p:nvSpPr>
            <p:cNvPr id="33" name="object 2"/>
            <p:cNvSpPr txBox="1"/>
            <p:nvPr/>
          </p:nvSpPr>
          <p:spPr>
            <a:xfrm>
              <a:off x="212952" y="1673075"/>
              <a:ext cx="6553834" cy="640080"/>
            </a:xfrm>
            <a:prstGeom prst="rect">
              <a:avLst/>
            </a:prstGeom>
            <a:grpFill/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ts val="2425"/>
                </a:lnSpc>
                <a:spcBef>
                  <a:spcPts val="90"/>
                </a:spcBef>
              </a:pP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Losing Control Under Ketamine:</a:t>
              </a:r>
              <a:r>
                <a:rPr sz="2050" spc="409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Suppressed</a:t>
              </a:r>
              <a:endParaRPr sz="2050" dirty="0">
                <a:latin typeface="Gill Sans MT"/>
                <a:cs typeface="Gill Sans MT"/>
              </a:endParaRPr>
            </a:p>
            <a:p>
              <a:pPr marL="12700">
                <a:lnSpc>
                  <a:spcPts val="2425"/>
                </a:lnSpc>
              </a:pP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Cortico-Hippocampal</a:t>
              </a:r>
              <a:r>
                <a:rPr sz="2050" spc="-80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Drive</a:t>
              </a:r>
              <a:r>
                <a:rPr sz="2050" spc="-85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Following</a:t>
              </a:r>
              <a:r>
                <a:rPr sz="2050" spc="-90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Acute</a:t>
              </a:r>
              <a:r>
                <a:rPr sz="2050" spc="-85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Ketamine</a:t>
              </a:r>
              <a:r>
                <a:rPr sz="2050" spc="-80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in</a:t>
              </a:r>
              <a:r>
                <a:rPr sz="2050" spc="-85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Rats</a:t>
              </a:r>
              <a:endParaRPr sz="2050" dirty="0">
                <a:latin typeface="Gill Sans MT"/>
                <a:cs typeface="Gill Sans MT"/>
              </a:endParaRPr>
            </a:p>
          </p:txBody>
        </p:sp>
        <p:sp>
          <p:nvSpPr>
            <p:cNvPr id="34" name="object 3"/>
            <p:cNvSpPr txBox="1"/>
            <p:nvPr/>
          </p:nvSpPr>
          <p:spPr>
            <a:xfrm>
              <a:off x="905294" y="2260383"/>
              <a:ext cx="6003925" cy="315595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950" spc="-5" dirty="0">
                  <a:solidFill>
                    <a:srgbClr val="231F20"/>
                  </a:solidFill>
                  <a:latin typeface="Arial"/>
                  <a:cs typeface="Arial"/>
                </a:rPr>
                <a:t>Rosalyn </a:t>
              </a:r>
              <a:r>
                <a:rPr sz="950" spc="-160" dirty="0">
                  <a:solidFill>
                    <a:srgbClr val="231F20"/>
                  </a:solidFill>
                  <a:latin typeface="Arial"/>
                  <a:cs typeface="Arial"/>
                </a:rPr>
                <a:t>J </a:t>
              </a:r>
              <a:r>
                <a:rPr sz="950" spc="30" dirty="0">
                  <a:solidFill>
                    <a:srgbClr val="231F20"/>
                  </a:solidFill>
                  <a:latin typeface="Arial"/>
                  <a:cs typeface="Arial"/>
                </a:rPr>
                <a:t>Moran*</a:t>
              </a:r>
              <a:r>
                <a:rPr sz="900" spc="44" baseline="41666" dirty="0">
                  <a:solidFill>
                    <a:srgbClr val="231F20"/>
                  </a:solidFill>
                  <a:latin typeface="Arial"/>
                  <a:cs typeface="Arial"/>
                </a:rPr>
                <a:t>,1,2,6</a:t>
              </a:r>
              <a:r>
                <a:rPr sz="950" spc="30" dirty="0">
                  <a:solidFill>
                    <a:srgbClr val="231F20"/>
                  </a:solidFill>
                  <a:latin typeface="Arial"/>
                  <a:cs typeface="Arial"/>
                </a:rPr>
                <a:t>, </a:t>
              </a:r>
              <a:r>
                <a:rPr sz="950" spc="40" dirty="0">
                  <a:solidFill>
                    <a:srgbClr val="231F20"/>
                  </a:solidFill>
                  <a:latin typeface="Arial"/>
                  <a:cs typeface="Arial"/>
                </a:rPr>
                <a:t>Matthew </a:t>
              </a:r>
              <a:r>
                <a:rPr sz="950" spc="200" dirty="0">
                  <a:solidFill>
                    <a:srgbClr val="231F20"/>
                  </a:solidFill>
                  <a:latin typeface="Arial"/>
                  <a:cs typeface="Arial"/>
                </a:rPr>
                <a:t>W </a:t>
              </a:r>
              <a:r>
                <a:rPr sz="950" spc="-10" dirty="0">
                  <a:solidFill>
                    <a:srgbClr val="231F20"/>
                  </a:solidFill>
                  <a:latin typeface="Arial"/>
                  <a:cs typeface="Arial"/>
                </a:rPr>
                <a:t>Jones</a:t>
              </a:r>
              <a:r>
                <a:rPr sz="900" spc="-15" baseline="41666" dirty="0">
                  <a:solidFill>
                    <a:srgbClr val="231F20"/>
                  </a:solidFill>
                  <a:latin typeface="Arial"/>
                  <a:cs typeface="Arial"/>
                </a:rPr>
                <a:t>3,6</a:t>
              </a:r>
              <a:r>
                <a:rPr sz="950" spc="-10" dirty="0">
                  <a:solidFill>
                    <a:srgbClr val="231F20"/>
                  </a:solidFill>
                  <a:latin typeface="Arial"/>
                  <a:cs typeface="Arial"/>
                </a:rPr>
                <a:t>, </a:t>
              </a:r>
              <a:r>
                <a:rPr sz="950" spc="40" dirty="0">
                  <a:solidFill>
                    <a:srgbClr val="231F20"/>
                  </a:solidFill>
                  <a:latin typeface="Arial"/>
                  <a:cs typeface="Arial"/>
                </a:rPr>
                <a:t>Anthony </a:t>
              </a:r>
              <a:r>
                <a:rPr sz="950" spc="-160" dirty="0">
                  <a:solidFill>
                    <a:srgbClr val="231F20"/>
                  </a:solidFill>
                  <a:latin typeface="Arial"/>
                  <a:cs typeface="Arial"/>
                </a:rPr>
                <a:t>J </a:t>
              </a:r>
              <a:r>
                <a:rPr sz="950" spc="15" dirty="0">
                  <a:solidFill>
                    <a:srgbClr val="231F20"/>
                  </a:solidFill>
                  <a:latin typeface="Arial"/>
                  <a:cs typeface="Arial"/>
                </a:rPr>
                <a:t>Blockeel</a:t>
              </a:r>
              <a:r>
                <a:rPr sz="900" spc="22" baseline="41666" dirty="0">
                  <a:solidFill>
                    <a:srgbClr val="231F20"/>
                  </a:solidFill>
                  <a:latin typeface="Arial"/>
                  <a:cs typeface="Arial"/>
                </a:rPr>
                <a:t>3</a:t>
              </a:r>
              <a:r>
                <a:rPr sz="950" spc="15" dirty="0">
                  <a:solidFill>
                    <a:srgbClr val="231F20"/>
                  </a:solidFill>
                  <a:latin typeface="Arial"/>
                  <a:cs typeface="Arial"/>
                </a:rPr>
                <a:t>, </a:t>
              </a:r>
              <a:r>
                <a:rPr sz="950" spc="5" dirty="0">
                  <a:solidFill>
                    <a:srgbClr val="231F20"/>
                  </a:solidFill>
                  <a:latin typeface="Arial"/>
                  <a:cs typeface="Arial"/>
                </a:rPr>
                <a:t>Rick </a:t>
              </a:r>
              <a:r>
                <a:rPr sz="950" spc="100" dirty="0">
                  <a:solidFill>
                    <a:srgbClr val="231F20"/>
                  </a:solidFill>
                  <a:latin typeface="Arial"/>
                  <a:cs typeface="Arial"/>
                </a:rPr>
                <a:t>A </a:t>
              </a:r>
              <a:r>
                <a:rPr sz="950" spc="25" dirty="0">
                  <a:solidFill>
                    <a:srgbClr val="231F20"/>
                  </a:solidFill>
                  <a:latin typeface="Arial"/>
                  <a:cs typeface="Arial"/>
                </a:rPr>
                <a:t>Adams</a:t>
              </a:r>
              <a:r>
                <a:rPr sz="900" spc="37" baseline="41666" dirty="0">
                  <a:solidFill>
                    <a:srgbClr val="231F20"/>
                  </a:solidFill>
                  <a:latin typeface="Arial"/>
                  <a:cs typeface="Arial"/>
                </a:rPr>
                <a:t>2</a:t>
              </a:r>
              <a:r>
                <a:rPr sz="950" spc="25" dirty="0">
                  <a:solidFill>
                    <a:srgbClr val="231F20"/>
                  </a:solidFill>
                  <a:latin typeface="Arial"/>
                  <a:cs typeface="Arial"/>
                </a:rPr>
                <a:t>, </a:t>
              </a:r>
              <a:r>
                <a:rPr sz="950" spc="-10" dirty="0">
                  <a:solidFill>
                    <a:srgbClr val="231F20"/>
                  </a:solidFill>
                  <a:latin typeface="Arial"/>
                  <a:cs typeface="Arial"/>
                </a:rPr>
                <a:t>Klaas </a:t>
              </a:r>
              <a:r>
                <a:rPr sz="950" spc="-35" dirty="0">
                  <a:solidFill>
                    <a:srgbClr val="231F20"/>
                  </a:solidFill>
                  <a:latin typeface="Arial"/>
                  <a:cs typeface="Arial"/>
                </a:rPr>
                <a:t>E </a:t>
              </a:r>
              <a:r>
                <a:rPr sz="950" spc="25" dirty="0">
                  <a:solidFill>
                    <a:srgbClr val="231F20"/>
                  </a:solidFill>
                  <a:latin typeface="Arial"/>
                  <a:cs typeface="Arial"/>
                </a:rPr>
                <a:t>Stephan</a:t>
              </a:r>
              <a:r>
                <a:rPr sz="900" spc="37" baseline="41666" dirty="0">
                  <a:solidFill>
                    <a:srgbClr val="231F20"/>
                  </a:solidFill>
                  <a:latin typeface="Arial"/>
                  <a:cs typeface="Arial"/>
                </a:rPr>
                <a:t>2,4,5 </a:t>
              </a:r>
              <a:r>
                <a:rPr sz="950" spc="0" dirty="0">
                  <a:solidFill>
                    <a:srgbClr val="231F20"/>
                  </a:solidFill>
                  <a:latin typeface="Arial"/>
                  <a:cs typeface="Arial"/>
                </a:rPr>
                <a:t>and  </a:t>
              </a:r>
              <a:r>
                <a:rPr sz="950" spc="35" dirty="0">
                  <a:solidFill>
                    <a:srgbClr val="231F20"/>
                  </a:solidFill>
                  <a:latin typeface="Arial"/>
                  <a:cs typeface="Arial"/>
                </a:rPr>
                <a:t>Karl </a:t>
              </a:r>
              <a:r>
                <a:rPr sz="950" spc="-160" dirty="0">
                  <a:solidFill>
                    <a:srgbClr val="231F20"/>
                  </a:solidFill>
                  <a:latin typeface="Arial"/>
                  <a:cs typeface="Arial"/>
                </a:rPr>
                <a:t>J </a:t>
              </a:r>
              <a:r>
                <a:rPr sz="950" spc="-11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spc="30" dirty="0">
                  <a:solidFill>
                    <a:srgbClr val="231F20"/>
                  </a:solidFill>
                  <a:latin typeface="Arial"/>
                  <a:cs typeface="Arial"/>
                </a:rPr>
                <a:t>Friston</a:t>
              </a:r>
              <a:r>
                <a:rPr sz="900" spc="44" baseline="41666" dirty="0">
                  <a:solidFill>
                    <a:srgbClr val="231F20"/>
                  </a:solidFill>
                  <a:latin typeface="Arial"/>
                  <a:cs typeface="Arial"/>
                </a:rPr>
                <a:t>2</a:t>
              </a:r>
              <a:endParaRPr sz="900" baseline="41666" dirty="0">
                <a:latin typeface="Arial"/>
                <a:cs typeface="Arial"/>
              </a:endParaRPr>
            </a:p>
          </p:txBody>
        </p:sp>
        <p:sp>
          <p:nvSpPr>
            <p:cNvPr id="35" name="object 4"/>
            <p:cNvSpPr txBox="1"/>
            <p:nvPr/>
          </p:nvSpPr>
          <p:spPr>
            <a:xfrm>
              <a:off x="633134" y="2025466"/>
              <a:ext cx="62230" cy="162560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900" b="1" spc="-295" dirty="0">
                  <a:solidFill>
                    <a:srgbClr val="231F20"/>
                  </a:solidFill>
                  <a:latin typeface="Berlin Sans FB Demi"/>
                  <a:cs typeface="Berlin Sans FB Demi"/>
                </a:rPr>
                <a:t>1</a:t>
              </a:r>
              <a:r>
                <a:rPr sz="1350" spc="-585" baseline="-33950" dirty="0">
                  <a:solidFill>
                    <a:srgbClr val="231F20"/>
                  </a:solidFill>
                  <a:latin typeface="Georgia"/>
                  <a:cs typeface="Georgia"/>
                </a:rPr>
                <a:t>1</a:t>
              </a:r>
              <a:r>
                <a:rPr sz="1350" spc="-585" baseline="-64814" dirty="0">
                  <a:solidFill>
                    <a:srgbClr val="231F20"/>
                  </a:solidFill>
                  <a:latin typeface="Georgia"/>
                  <a:cs typeface="Georgia"/>
                </a:rPr>
                <a:t>1</a:t>
              </a:r>
              <a:r>
                <a:rPr sz="1350" spc="-150" baseline="-98765" dirty="0">
                  <a:solidFill>
                    <a:srgbClr val="231F20"/>
                  </a:solidFill>
                  <a:latin typeface="Georgia"/>
                  <a:cs typeface="Georgia"/>
                </a:rPr>
                <a:t>1</a:t>
              </a:r>
              <a:endParaRPr sz="1350" baseline="-98765">
                <a:latin typeface="Georgia"/>
                <a:cs typeface="Georgia"/>
              </a:endParaRPr>
            </a:p>
          </p:txBody>
        </p:sp>
        <p:sp>
          <p:nvSpPr>
            <p:cNvPr id="36" name="object 5"/>
            <p:cNvSpPr txBox="1"/>
            <p:nvPr/>
          </p:nvSpPr>
          <p:spPr>
            <a:xfrm>
              <a:off x="633134" y="2295480"/>
              <a:ext cx="62230" cy="162560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900" spc="-100" dirty="0">
                  <a:solidFill>
                    <a:srgbClr val="231F20"/>
                  </a:solidFill>
                  <a:latin typeface="Georgia"/>
                  <a:cs typeface="Georgia"/>
                </a:rPr>
                <a:t>1</a:t>
              </a:r>
              <a:endParaRPr sz="900">
                <a:latin typeface="Georgia"/>
                <a:cs typeface="Georgia"/>
              </a:endParaRPr>
            </a:p>
          </p:txBody>
        </p:sp>
        <p:sp>
          <p:nvSpPr>
            <p:cNvPr id="37" name="object 6"/>
            <p:cNvSpPr/>
            <p:nvPr/>
          </p:nvSpPr>
          <p:spPr>
            <a:xfrm>
              <a:off x="285838" y="582839"/>
              <a:ext cx="3530600" cy="0"/>
            </a:xfrm>
            <a:custGeom>
              <a:avLst/>
              <a:gdLst/>
              <a:ahLst/>
              <a:cxnLst/>
              <a:rect l="l" t="t" r="r" b="b"/>
              <a:pathLst>
                <a:path w="3530600">
                  <a:moveTo>
                    <a:pt x="0" y="0"/>
                  </a:moveTo>
                  <a:lnTo>
                    <a:pt x="3530155" y="0"/>
                  </a:lnTo>
                </a:path>
              </a:pathLst>
            </a:custGeom>
            <a:grpFill/>
            <a:ln w="64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7"/>
            <p:cNvSpPr txBox="1"/>
            <p:nvPr/>
          </p:nvSpPr>
          <p:spPr>
            <a:xfrm>
              <a:off x="781460" y="276909"/>
              <a:ext cx="3048000" cy="440690"/>
            </a:xfrm>
            <a:prstGeom prst="rect">
              <a:avLst/>
            </a:prstGeom>
            <a:grpFill/>
          </p:spPr>
          <p:txBody>
            <a:bodyPr vert="horz" wrap="square" lIns="0" tIns="13335" rIns="0" bIns="0" rtlCol="0">
              <a:spAutoFit/>
            </a:bodyPr>
            <a:lstStyle/>
            <a:p>
              <a:pPr marL="1061720">
                <a:lnSpc>
                  <a:spcPct val="100000"/>
                </a:lnSpc>
                <a:spcBef>
                  <a:spcPts val="105"/>
                </a:spcBef>
              </a:pPr>
              <a:r>
                <a:rPr sz="700" spc="15" dirty="0">
                  <a:solidFill>
                    <a:srgbClr val="231F20"/>
                  </a:solidFill>
                  <a:latin typeface="Arial"/>
                  <a:cs typeface="Arial"/>
                </a:rPr>
                <a:t>Neuropsychopharmacology </a:t>
              </a:r>
              <a:r>
                <a:rPr sz="700" spc="5" dirty="0">
                  <a:solidFill>
                    <a:srgbClr val="231F20"/>
                  </a:solidFill>
                  <a:latin typeface="Arial"/>
                  <a:cs typeface="Arial"/>
                </a:rPr>
                <a:t>(2015) </a:t>
              </a:r>
              <a:r>
                <a:rPr sz="700" spc="-5" dirty="0">
                  <a:solidFill>
                    <a:srgbClr val="231F20"/>
                  </a:solidFill>
                  <a:latin typeface="Arial"/>
                  <a:cs typeface="Arial"/>
                </a:rPr>
                <a:t>40, </a:t>
              </a:r>
              <a:r>
                <a:rPr sz="700" spc="4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700" spc="10" dirty="0">
                  <a:solidFill>
                    <a:srgbClr val="231F20"/>
                  </a:solidFill>
                  <a:latin typeface="Gill Sans MT"/>
                  <a:cs typeface="Gill Sans MT"/>
                </a:rPr>
                <a:t>268–277</a:t>
              </a:r>
              <a:endParaRPr sz="700">
                <a:latin typeface="Gill Sans MT"/>
                <a:cs typeface="Gill Sans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sz="850" spc="-5" dirty="0">
                  <a:solidFill>
                    <a:srgbClr val="231F20"/>
                  </a:solidFill>
                  <a:latin typeface="Bodoni MT"/>
                  <a:cs typeface="Bodoni MT"/>
                </a:rPr>
                <a:t>&amp; </a:t>
              </a:r>
              <a:r>
                <a:rPr sz="700" spc="-35" dirty="0">
                  <a:solidFill>
                    <a:srgbClr val="231F20"/>
                  </a:solidFill>
                  <a:latin typeface="Gill Sans MT"/>
                  <a:cs typeface="Gill Sans MT"/>
                </a:rPr>
                <a:t>2015 </a:t>
              </a:r>
              <a:r>
                <a:rPr sz="700" spc="-45" dirty="0">
                  <a:solidFill>
                    <a:srgbClr val="231F20"/>
                  </a:solidFill>
                  <a:latin typeface="Gill Sans MT"/>
                  <a:cs typeface="Gill Sans MT"/>
                </a:rPr>
                <a:t>American  </a:t>
              </a:r>
              <a:r>
                <a:rPr sz="700" spc="-40" dirty="0">
                  <a:solidFill>
                    <a:srgbClr val="231F20"/>
                  </a:solidFill>
                  <a:latin typeface="Gill Sans MT"/>
                  <a:cs typeface="Gill Sans MT"/>
                </a:rPr>
                <a:t>College </a:t>
              </a:r>
              <a:r>
                <a:rPr sz="700" spc="-35" dirty="0">
                  <a:solidFill>
                    <a:srgbClr val="231F20"/>
                  </a:solidFill>
                  <a:latin typeface="Gill Sans MT"/>
                  <a:cs typeface="Gill Sans MT"/>
                </a:rPr>
                <a:t>of </a:t>
              </a:r>
              <a:r>
                <a:rPr sz="700" spc="-45" dirty="0">
                  <a:solidFill>
                    <a:srgbClr val="231F20"/>
                  </a:solidFill>
                  <a:latin typeface="Gill Sans MT"/>
                  <a:cs typeface="Gill Sans MT"/>
                </a:rPr>
                <a:t>Neuropsychopharmacology.     </a:t>
              </a:r>
              <a:r>
                <a:rPr sz="700" spc="-40" dirty="0">
                  <a:solidFill>
                    <a:srgbClr val="231F20"/>
                  </a:solidFill>
                  <a:latin typeface="Gill Sans MT"/>
                  <a:cs typeface="Gill Sans MT"/>
                </a:rPr>
                <a:t>All  </a:t>
              </a:r>
              <a:r>
                <a:rPr sz="700" spc="-45" dirty="0">
                  <a:solidFill>
                    <a:srgbClr val="231F20"/>
                  </a:solidFill>
                  <a:latin typeface="Gill Sans MT"/>
                  <a:cs typeface="Gill Sans MT"/>
                </a:rPr>
                <a:t>rights  reserved</a:t>
              </a:r>
              <a:r>
                <a:rPr sz="700" spc="-85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700" spc="-35" dirty="0">
                  <a:solidFill>
                    <a:srgbClr val="231F20"/>
                  </a:solidFill>
                  <a:latin typeface="Gill Sans MT"/>
                  <a:cs typeface="Gill Sans MT"/>
                </a:rPr>
                <a:t>0893-133X/15</a:t>
              </a:r>
              <a:endParaRPr sz="700">
                <a:latin typeface="Gill Sans MT"/>
                <a:cs typeface="Gill Sans MT"/>
              </a:endParaRPr>
            </a:p>
            <a:p>
              <a:pPr marL="1501775">
                <a:lnSpc>
                  <a:spcPct val="100000"/>
                </a:lnSpc>
                <a:spcBef>
                  <a:spcPts val="550"/>
                </a:spcBef>
              </a:pPr>
              <a:r>
                <a:rPr sz="700" spc="15" dirty="0">
                  <a:solidFill>
                    <a:srgbClr val="231F20"/>
                  </a:solidFill>
                  <a:latin typeface="Arial"/>
                  <a:cs typeface="Arial"/>
                  <a:hlinkClick r:id="rId8"/>
                </a:rPr>
                <a:t>www.neuropsychopharmacology.org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39" name="object 8"/>
            <p:cNvSpPr/>
            <p:nvPr/>
          </p:nvSpPr>
          <p:spPr>
            <a:xfrm>
              <a:off x="368731" y="419645"/>
              <a:ext cx="31750" cy="45085"/>
            </a:xfrm>
            <a:custGeom>
              <a:avLst/>
              <a:gdLst/>
              <a:ahLst/>
              <a:cxnLst/>
              <a:rect l="l" t="t" r="r" b="b"/>
              <a:pathLst>
                <a:path w="31750" h="45084">
                  <a:moveTo>
                    <a:pt x="13017" y="0"/>
                  </a:moveTo>
                  <a:lnTo>
                    <a:pt x="7251" y="0"/>
                  </a:lnTo>
                  <a:lnTo>
                    <a:pt x="3086" y="2082"/>
                  </a:lnTo>
                  <a:lnTo>
                    <a:pt x="1600" y="3644"/>
                  </a:lnTo>
                  <a:lnTo>
                    <a:pt x="393" y="5092"/>
                  </a:lnTo>
                  <a:lnTo>
                    <a:pt x="93" y="6581"/>
                  </a:lnTo>
                  <a:lnTo>
                    <a:pt x="0" y="37947"/>
                  </a:lnTo>
                  <a:lnTo>
                    <a:pt x="1346" y="39497"/>
                  </a:lnTo>
                  <a:lnTo>
                    <a:pt x="4025" y="41579"/>
                  </a:lnTo>
                  <a:lnTo>
                    <a:pt x="6705" y="43548"/>
                  </a:lnTo>
                  <a:lnTo>
                    <a:pt x="10871" y="44462"/>
                  </a:lnTo>
                  <a:lnTo>
                    <a:pt x="13703" y="44462"/>
                  </a:lnTo>
                  <a:lnTo>
                    <a:pt x="21077" y="42702"/>
                  </a:lnTo>
                  <a:lnTo>
                    <a:pt x="26563" y="37814"/>
                  </a:lnTo>
                  <a:lnTo>
                    <a:pt x="29985" y="30382"/>
                  </a:lnTo>
                  <a:lnTo>
                    <a:pt x="31165" y="20993"/>
                  </a:lnTo>
                  <a:lnTo>
                    <a:pt x="30028" y="13308"/>
                  </a:lnTo>
                  <a:lnTo>
                    <a:pt x="26620" y="6581"/>
                  </a:lnTo>
                  <a:lnTo>
                    <a:pt x="20948" y="1812"/>
                  </a:lnTo>
                  <a:lnTo>
                    <a:pt x="130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9"/>
            <p:cNvSpPr/>
            <p:nvPr/>
          </p:nvSpPr>
          <p:spPr>
            <a:xfrm>
              <a:off x="426338" y="417182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5" h="29845">
                  <a:moveTo>
                    <a:pt x="19469" y="0"/>
                  </a:moveTo>
                  <a:lnTo>
                    <a:pt x="4851" y="0"/>
                  </a:lnTo>
                  <a:lnTo>
                    <a:pt x="0" y="5727"/>
                  </a:lnTo>
                  <a:lnTo>
                    <a:pt x="0" y="23837"/>
                  </a:lnTo>
                  <a:lnTo>
                    <a:pt x="5791" y="29845"/>
                  </a:lnTo>
                  <a:lnTo>
                    <a:pt x="19469" y="29845"/>
                  </a:lnTo>
                  <a:lnTo>
                    <a:pt x="23228" y="24244"/>
                  </a:lnTo>
                  <a:lnTo>
                    <a:pt x="23228" y="7404"/>
                  </a:lnTo>
                  <a:lnTo>
                    <a:pt x="1946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0"/>
            <p:cNvSpPr/>
            <p:nvPr/>
          </p:nvSpPr>
          <p:spPr>
            <a:xfrm>
              <a:off x="285838" y="353707"/>
              <a:ext cx="189865" cy="184150"/>
            </a:xfrm>
            <a:custGeom>
              <a:avLst/>
              <a:gdLst/>
              <a:ahLst/>
              <a:cxnLst/>
              <a:rect l="l" t="t" r="r" b="b"/>
              <a:pathLst>
                <a:path w="189865" h="184150">
                  <a:moveTo>
                    <a:pt x="19888" y="112877"/>
                  </a:moveTo>
                  <a:lnTo>
                    <a:pt x="10350" y="112877"/>
                  </a:lnTo>
                  <a:lnTo>
                    <a:pt x="6337" y="113017"/>
                  </a:lnTo>
                  <a:lnTo>
                    <a:pt x="2590" y="113258"/>
                  </a:lnTo>
                  <a:lnTo>
                    <a:pt x="14867" y="141340"/>
                  </a:lnTo>
                  <a:lnTo>
                    <a:pt x="35569" y="163682"/>
                  </a:lnTo>
                  <a:lnTo>
                    <a:pt x="62791" y="178439"/>
                  </a:lnTo>
                  <a:lnTo>
                    <a:pt x="94627" y="183769"/>
                  </a:lnTo>
                  <a:lnTo>
                    <a:pt x="119887" y="180454"/>
                  </a:lnTo>
                  <a:lnTo>
                    <a:pt x="142574" y="171105"/>
                  </a:lnTo>
                  <a:lnTo>
                    <a:pt x="161773" y="156610"/>
                  </a:lnTo>
                  <a:lnTo>
                    <a:pt x="168602" y="147955"/>
                  </a:lnTo>
                  <a:lnTo>
                    <a:pt x="149618" y="147955"/>
                  </a:lnTo>
                  <a:lnTo>
                    <a:pt x="139181" y="146507"/>
                  </a:lnTo>
                  <a:lnTo>
                    <a:pt x="65300" y="146506"/>
                  </a:lnTo>
                  <a:lnTo>
                    <a:pt x="64363" y="146126"/>
                  </a:lnTo>
                  <a:lnTo>
                    <a:pt x="64084" y="143941"/>
                  </a:lnTo>
                  <a:lnTo>
                    <a:pt x="65011" y="143268"/>
                  </a:lnTo>
                  <a:lnTo>
                    <a:pt x="67830" y="142862"/>
                  </a:lnTo>
                  <a:lnTo>
                    <a:pt x="72821" y="142227"/>
                  </a:lnTo>
                  <a:lnTo>
                    <a:pt x="72923" y="113271"/>
                  </a:lnTo>
                  <a:lnTo>
                    <a:pt x="27406" y="113271"/>
                  </a:lnTo>
                  <a:lnTo>
                    <a:pt x="23787" y="113017"/>
                  </a:lnTo>
                  <a:lnTo>
                    <a:pt x="19888" y="112877"/>
                  </a:lnTo>
                  <a:close/>
                </a:path>
                <a:path w="189865" h="184150">
                  <a:moveTo>
                    <a:pt x="176568" y="137858"/>
                  </a:moveTo>
                  <a:lnTo>
                    <a:pt x="171210" y="142056"/>
                  </a:lnTo>
                  <a:lnTo>
                    <a:pt x="164731" y="145235"/>
                  </a:lnTo>
                  <a:lnTo>
                    <a:pt x="157433" y="147250"/>
                  </a:lnTo>
                  <a:lnTo>
                    <a:pt x="149618" y="147955"/>
                  </a:lnTo>
                  <a:lnTo>
                    <a:pt x="168602" y="147955"/>
                  </a:lnTo>
                  <a:lnTo>
                    <a:pt x="176568" y="137858"/>
                  </a:lnTo>
                  <a:close/>
                </a:path>
                <a:path w="189865" h="184150">
                  <a:moveTo>
                    <a:pt x="82626" y="146126"/>
                  </a:moveTo>
                  <a:lnTo>
                    <a:pt x="73063" y="146126"/>
                  </a:lnTo>
                  <a:lnTo>
                    <a:pt x="69049" y="146240"/>
                  </a:lnTo>
                  <a:lnTo>
                    <a:pt x="65303" y="146507"/>
                  </a:lnTo>
                  <a:lnTo>
                    <a:pt x="92964" y="146507"/>
                  </a:lnTo>
                  <a:lnTo>
                    <a:pt x="86512" y="146240"/>
                  </a:lnTo>
                  <a:lnTo>
                    <a:pt x="82626" y="146126"/>
                  </a:lnTo>
                  <a:close/>
                </a:path>
                <a:path w="189865" h="184150">
                  <a:moveTo>
                    <a:pt x="84759" y="114185"/>
                  </a:moveTo>
                  <a:lnTo>
                    <a:pt x="83540" y="114439"/>
                  </a:lnTo>
                  <a:lnTo>
                    <a:pt x="82892" y="115100"/>
                  </a:lnTo>
                  <a:lnTo>
                    <a:pt x="83013" y="141340"/>
                  </a:lnTo>
                  <a:lnTo>
                    <a:pt x="83146" y="141960"/>
                  </a:lnTo>
                  <a:lnTo>
                    <a:pt x="93205" y="143268"/>
                  </a:lnTo>
                  <a:lnTo>
                    <a:pt x="94157" y="143941"/>
                  </a:lnTo>
                  <a:lnTo>
                    <a:pt x="93903" y="146126"/>
                  </a:lnTo>
                  <a:lnTo>
                    <a:pt x="92964" y="146507"/>
                  </a:lnTo>
                  <a:lnTo>
                    <a:pt x="139181" y="146507"/>
                  </a:lnTo>
                  <a:lnTo>
                    <a:pt x="132289" y="142830"/>
                  </a:lnTo>
                  <a:lnTo>
                    <a:pt x="128501" y="137935"/>
                  </a:lnTo>
                  <a:lnTo>
                    <a:pt x="127342" y="132829"/>
                  </a:lnTo>
                  <a:lnTo>
                    <a:pt x="127342" y="130746"/>
                  </a:lnTo>
                  <a:lnTo>
                    <a:pt x="127863" y="129044"/>
                  </a:lnTo>
                  <a:lnTo>
                    <a:pt x="128816" y="128003"/>
                  </a:lnTo>
                  <a:lnTo>
                    <a:pt x="131089" y="125653"/>
                  </a:lnTo>
                  <a:lnTo>
                    <a:pt x="134848" y="122262"/>
                  </a:lnTo>
                  <a:lnTo>
                    <a:pt x="139141" y="118084"/>
                  </a:lnTo>
                  <a:lnTo>
                    <a:pt x="140246" y="116928"/>
                  </a:lnTo>
                  <a:lnTo>
                    <a:pt x="139014" y="116141"/>
                  </a:lnTo>
                  <a:lnTo>
                    <a:pt x="133781" y="114833"/>
                  </a:lnTo>
                  <a:lnTo>
                    <a:pt x="133650" y="114706"/>
                  </a:lnTo>
                  <a:lnTo>
                    <a:pt x="89738" y="114706"/>
                  </a:lnTo>
                  <a:lnTo>
                    <a:pt x="85979" y="114439"/>
                  </a:lnTo>
                  <a:lnTo>
                    <a:pt x="84759" y="114185"/>
                  </a:lnTo>
                  <a:close/>
                </a:path>
                <a:path w="189865" h="184150">
                  <a:moveTo>
                    <a:pt x="187640" y="108966"/>
                  </a:moveTo>
                  <a:lnTo>
                    <a:pt x="171792" y="108966"/>
                  </a:lnTo>
                  <a:lnTo>
                    <a:pt x="183070" y="110261"/>
                  </a:lnTo>
                  <a:lnTo>
                    <a:pt x="182968" y="124879"/>
                  </a:lnTo>
                  <a:lnTo>
                    <a:pt x="185702" y="116928"/>
                  </a:lnTo>
                  <a:lnTo>
                    <a:pt x="187640" y="108966"/>
                  </a:lnTo>
                  <a:close/>
                </a:path>
                <a:path w="189865" h="184150">
                  <a:moveTo>
                    <a:pt x="151511" y="59677"/>
                  </a:moveTo>
                  <a:lnTo>
                    <a:pt x="102616" y="59677"/>
                  </a:lnTo>
                  <a:lnTo>
                    <a:pt x="111830" y="61554"/>
                  </a:lnTo>
                  <a:lnTo>
                    <a:pt x="118864" y="66671"/>
                  </a:lnTo>
                  <a:lnTo>
                    <a:pt x="123352" y="74261"/>
                  </a:lnTo>
                  <a:lnTo>
                    <a:pt x="124929" y="83553"/>
                  </a:lnTo>
                  <a:lnTo>
                    <a:pt x="122490" y="96061"/>
                  </a:lnTo>
                  <a:lnTo>
                    <a:pt x="115695" y="105921"/>
                  </a:lnTo>
                  <a:lnTo>
                    <a:pt x="105325" y="112385"/>
                  </a:lnTo>
                  <a:lnTo>
                    <a:pt x="92163" y="114706"/>
                  </a:lnTo>
                  <a:lnTo>
                    <a:pt x="133650" y="114706"/>
                  </a:lnTo>
                  <a:lnTo>
                    <a:pt x="129209" y="110401"/>
                  </a:lnTo>
                  <a:lnTo>
                    <a:pt x="129209" y="105181"/>
                  </a:lnTo>
                  <a:lnTo>
                    <a:pt x="129755" y="104673"/>
                  </a:lnTo>
                  <a:lnTo>
                    <a:pt x="131216" y="103606"/>
                  </a:lnTo>
                  <a:lnTo>
                    <a:pt x="133527" y="102196"/>
                  </a:lnTo>
                  <a:lnTo>
                    <a:pt x="136067" y="99961"/>
                  </a:lnTo>
                  <a:lnTo>
                    <a:pt x="138353" y="97624"/>
                  </a:lnTo>
                  <a:lnTo>
                    <a:pt x="139014" y="96850"/>
                  </a:lnTo>
                  <a:lnTo>
                    <a:pt x="139687" y="95796"/>
                  </a:lnTo>
                  <a:lnTo>
                    <a:pt x="139654" y="95119"/>
                  </a:lnTo>
                  <a:lnTo>
                    <a:pt x="135128" y="92811"/>
                  </a:lnTo>
                  <a:lnTo>
                    <a:pt x="129603" y="87718"/>
                  </a:lnTo>
                  <a:lnTo>
                    <a:pt x="129603" y="79375"/>
                  </a:lnTo>
                  <a:lnTo>
                    <a:pt x="131345" y="71555"/>
                  </a:lnTo>
                  <a:lnTo>
                    <a:pt x="136075" y="65311"/>
                  </a:lnTo>
                  <a:lnTo>
                    <a:pt x="143046" y="61174"/>
                  </a:lnTo>
                  <a:lnTo>
                    <a:pt x="151511" y="59677"/>
                  </a:lnTo>
                  <a:close/>
                </a:path>
                <a:path w="189865" h="184150">
                  <a:moveTo>
                    <a:pt x="42735" y="65938"/>
                  </a:moveTo>
                  <a:lnTo>
                    <a:pt x="28498" y="65938"/>
                  </a:lnTo>
                  <a:lnTo>
                    <a:pt x="24053" y="68021"/>
                  </a:lnTo>
                  <a:lnTo>
                    <a:pt x="22174" y="70510"/>
                  </a:lnTo>
                  <a:lnTo>
                    <a:pt x="20421" y="72707"/>
                  </a:lnTo>
                  <a:lnTo>
                    <a:pt x="20196" y="74261"/>
                  </a:lnTo>
                  <a:lnTo>
                    <a:pt x="20154" y="107683"/>
                  </a:lnTo>
                  <a:lnTo>
                    <a:pt x="20421" y="108826"/>
                  </a:lnTo>
                  <a:lnTo>
                    <a:pt x="27686" y="110020"/>
                  </a:lnTo>
                  <a:lnTo>
                    <a:pt x="28625" y="110667"/>
                  </a:lnTo>
                  <a:lnTo>
                    <a:pt x="28359" y="112877"/>
                  </a:lnTo>
                  <a:lnTo>
                    <a:pt x="27406" y="113271"/>
                  </a:lnTo>
                  <a:lnTo>
                    <a:pt x="38836" y="113271"/>
                  </a:lnTo>
                  <a:lnTo>
                    <a:pt x="37896" y="112877"/>
                  </a:lnTo>
                  <a:lnTo>
                    <a:pt x="37630" y="110667"/>
                  </a:lnTo>
                  <a:lnTo>
                    <a:pt x="38569" y="110020"/>
                  </a:lnTo>
                  <a:lnTo>
                    <a:pt x="46101" y="108826"/>
                  </a:lnTo>
                  <a:lnTo>
                    <a:pt x="46228" y="71424"/>
                  </a:lnTo>
                  <a:lnTo>
                    <a:pt x="42735" y="65938"/>
                  </a:lnTo>
                  <a:close/>
                </a:path>
                <a:path w="189865" h="184150">
                  <a:moveTo>
                    <a:pt x="56032" y="112877"/>
                  </a:moveTo>
                  <a:lnTo>
                    <a:pt x="46494" y="112877"/>
                  </a:lnTo>
                  <a:lnTo>
                    <a:pt x="42456" y="113017"/>
                  </a:lnTo>
                  <a:lnTo>
                    <a:pt x="38836" y="113271"/>
                  </a:lnTo>
                  <a:lnTo>
                    <a:pt x="63944" y="113271"/>
                  </a:lnTo>
                  <a:lnTo>
                    <a:pt x="59905" y="113017"/>
                  </a:lnTo>
                  <a:lnTo>
                    <a:pt x="56032" y="112877"/>
                  </a:lnTo>
                  <a:close/>
                </a:path>
                <a:path w="189865" h="184150">
                  <a:moveTo>
                    <a:pt x="78054" y="59677"/>
                  </a:moveTo>
                  <a:lnTo>
                    <a:pt x="51600" y="59677"/>
                  </a:lnTo>
                  <a:lnTo>
                    <a:pt x="56159" y="67119"/>
                  </a:lnTo>
                  <a:lnTo>
                    <a:pt x="56159" y="107683"/>
                  </a:lnTo>
                  <a:lnTo>
                    <a:pt x="56438" y="108966"/>
                  </a:lnTo>
                  <a:lnTo>
                    <a:pt x="64211" y="110020"/>
                  </a:lnTo>
                  <a:lnTo>
                    <a:pt x="65176" y="110667"/>
                  </a:lnTo>
                  <a:lnTo>
                    <a:pt x="64897" y="112877"/>
                  </a:lnTo>
                  <a:lnTo>
                    <a:pt x="63944" y="113271"/>
                  </a:lnTo>
                  <a:lnTo>
                    <a:pt x="72923" y="113271"/>
                  </a:lnTo>
                  <a:lnTo>
                    <a:pt x="72923" y="69723"/>
                  </a:lnTo>
                  <a:lnTo>
                    <a:pt x="68097" y="66573"/>
                  </a:lnTo>
                  <a:lnTo>
                    <a:pt x="67564" y="66052"/>
                  </a:lnTo>
                  <a:lnTo>
                    <a:pt x="67564" y="64643"/>
                  </a:lnTo>
                  <a:lnTo>
                    <a:pt x="68237" y="64249"/>
                  </a:lnTo>
                  <a:lnTo>
                    <a:pt x="71742" y="62801"/>
                  </a:lnTo>
                  <a:lnTo>
                    <a:pt x="78054" y="59677"/>
                  </a:lnTo>
                  <a:close/>
                </a:path>
                <a:path w="189865" h="184150">
                  <a:moveTo>
                    <a:pt x="5284" y="66475"/>
                  </a:moveTo>
                  <a:lnTo>
                    <a:pt x="0" y="91897"/>
                  </a:lnTo>
                  <a:lnTo>
                    <a:pt x="0" y="98259"/>
                  </a:lnTo>
                  <a:lnTo>
                    <a:pt x="660" y="104508"/>
                  </a:lnTo>
                  <a:lnTo>
                    <a:pt x="1943" y="110566"/>
                  </a:lnTo>
                  <a:lnTo>
                    <a:pt x="2120" y="110134"/>
                  </a:lnTo>
                  <a:lnTo>
                    <a:pt x="2286" y="110020"/>
                  </a:lnTo>
                  <a:lnTo>
                    <a:pt x="5118" y="109613"/>
                  </a:lnTo>
                  <a:lnTo>
                    <a:pt x="10083" y="108966"/>
                  </a:lnTo>
                  <a:lnTo>
                    <a:pt x="10099" y="108826"/>
                  </a:lnTo>
                  <a:lnTo>
                    <a:pt x="10223" y="69723"/>
                  </a:lnTo>
                  <a:lnTo>
                    <a:pt x="5384" y="66573"/>
                  </a:lnTo>
                  <a:close/>
                </a:path>
                <a:path w="189865" h="184150">
                  <a:moveTo>
                    <a:pt x="144818" y="96710"/>
                  </a:moveTo>
                  <a:lnTo>
                    <a:pt x="143192" y="97624"/>
                  </a:lnTo>
                  <a:lnTo>
                    <a:pt x="138887" y="100114"/>
                  </a:lnTo>
                  <a:lnTo>
                    <a:pt x="138887" y="106870"/>
                  </a:lnTo>
                  <a:lnTo>
                    <a:pt x="141973" y="109359"/>
                  </a:lnTo>
                  <a:lnTo>
                    <a:pt x="152844" y="109359"/>
                  </a:lnTo>
                  <a:lnTo>
                    <a:pt x="158356" y="108966"/>
                  </a:lnTo>
                  <a:lnTo>
                    <a:pt x="187640" y="108966"/>
                  </a:lnTo>
                  <a:lnTo>
                    <a:pt x="188867" y="100518"/>
                  </a:lnTo>
                  <a:lnTo>
                    <a:pt x="189032" y="97091"/>
                  </a:lnTo>
                  <a:lnTo>
                    <a:pt x="148285" y="97091"/>
                  </a:lnTo>
                  <a:lnTo>
                    <a:pt x="146418" y="96850"/>
                  </a:lnTo>
                  <a:lnTo>
                    <a:pt x="144818" y="96710"/>
                  </a:lnTo>
                  <a:close/>
                </a:path>
                <a:path w="189865" h="184150">
                  <a:moveTo>
                    <a:pt x="184615" y="69465"/>
                  </a:moveTo>
                  <a:lnTo>
                    <a:pt x="182676" y="69723"/>
                  </a:lnTo>
                  <a:lnTo>
                    <a:pt x="173012" y="69723"/>
                  </a:lnTo>
                  <a:lnTo>
                    <a:pt x="173206" y="71424"/>
                  </a:lnTo>
                  <a:lnTo>
                    <a:pt x="150710" y="97091"/>
                  </a:lnTo>
                  <a:lnTo>
                    <a:pt x="189032" y="97091"/>
                  </a:lnTo>
                  <a:lnTo>
                    <a:pt x="189280" y="91897"/>
                  </a:lnTo>
                  <a:lnTo>
                    <a:pt x="184615" y="69465"/>
                  </a:lnTo>
                  <a:close/>
                </a:path>
                <a:path w="189865" h="184150">
                  <a:moveTo>
                    <a:pt x="183565" y="64414"/>
                  </a:moveTo>
                  <a:lnTo>
                    <a:pt x="184615" y="69465"/>
                  </a:lnTo>
                  <a:lnTo>
                    <a:pt x="184962" y="65024"/>
                  </a:lnTo>
                  <a:lnTo>
                    <a:pt x="183565" y="64414"/>
                  </a:lnTo>
                  <a:close/>
                </a:path>
                <a:path w="189865" h="184150">
                  <a:moveTo>
                    <a:pt x="5764" y="64163"/>
                  </a:moveTo>
                  <a:lnTo>
                    <a:pt x="5511" y="64249"/>
                  </a:lnTo>
                  <a:lnTo>
                    <a:pt x="4851" y="64643"/>
                  </a:lnTo>
                  <a:lnTo>
                    <a:pt x="4851" y="66052"/>
                  </a:lnTo>
                  <a:lnTo>
                    <a:pt x="5284" y="66475"/>
                  </a:lnTo>
                  <a:lnTo>
                    <a:pt x="5764" y="64163"/>
                  </a:lnTo>
                  <a:close/>
                </a:path>
                <a:path w="189865" h="184150">
                  <a:moveTo>
                    <a:pt x="80651" y="57835"/>
                  </a:moveTo>
                  <a:lnTo>
                    <a:pt x="19481" y="57835"/>
                  </a:lnTo>
                  <a:lnTo>
                    <a:pt x="20154" y="58115"/>
                  </a:lnTo>
                  <a:lnTo>
                    <a:pt x="20421" y="58762"/>
                  </a:lnTo>
                  <a:lnTo>
                    <a:pt x="20340" y="59677"/>
                  </a:lnTo>
                  <a:lnTo>
                    <a:pt x="20270" y="65811"/>
                  </a:lnTo>
                  <a:lnTo>
                    <a:pt x="20701" y="66332"/>
                  </a:lnTo>
                  <a:lnTo>
                    <a:pt x="21640" y="66332"/>
                  </a:lnTo>
                  <a:lnTo>
                    <a:pt x="27292" y="62928"/>
                  </a:lnTo>
                  <a:lnTo>
                    <a:pt x="33591" y="59677"/>
                  </a:lnTo>
                  <a:lnTo>
                    <a:pt x="78054" y="59677"/>
                  </a:lnTo>
                  <a:lnTo>
                    <a:pt x="80651" y="57835"/>
                  </a:lnTo>
                  <a:close/>
                </a:path>
                <a:path w="189865" h="184150">
                  <a:moveTo>
                    <a:pt x="182065" y="57200"/>
                  </a:moveTo>
                  <a:lnTo>
                    <a:pt x="82359" y="57200"/>
                  </a:lnTo>
                  <a:lnTo>
                    <a:pt x="82892" y="57454"/>
                  </a:lnTo>
                  <a:lnTo>
                    <a:pt x="83039" y="57835"/>
                  </a:lnTo>
                  <a:lnTo>
                    <a:pt x="83076" y="58762"/>
                  </a:lnTo>
                  <a:lnTo>
                    <a:pt x="82819" y="60998"/>
                  </a:lnTo>
                  <a:lnTo>
                    <a:pt x="82723" y="65311"/>
                  </a:lnTo>
                  <a:lnTo>
                    <a:pt x="82892" y="65811"/>
                  </a:lnTo>
                  <a:lnTo>
                    <a:pt x="83845" y="65811"/>
                  </a:lnTo>
                  <a:lnTo>
                    <a:pt x="85572" y="65024"/>
                  </a:lnTo>
                  <a:lnTo>
                    <a:pt x="94018" y="59677"/>
                  </a:lnTo>
                  <a:lnTo>
                    <a:pt x="182580" y="59677"/>
                  </a:lnTo>
                  <a:lnTo>
                    <a:pt x="182065" y="57200"/>
                  </a:lnTo>
                  <a:close/>
                </a:path>
                <a:path w="189865" h="184150">
                  <a:moveTo>
                    <a:pt x="182580" y="59677"/>
                  </a:moveTo>
                  <a:lnTo>
                    <a:pt x="156616" y="59677"/>
                  </a:lnTo>
                  <a:lnTo>
                    <a:pt x="161340" y="60998"/>
                  </a:lnTo>
                  <a:lnTo>
                    <a:pt x="168694" y="64109"/>
                  </a:lnTo>
                  <a:lnTo>
                    <a:pt x="169659" y="64376"/>
                  </a:lnTo>
                  <a:lnTo>
                    <a:pt x="183476" y="64376"/>
                  </a:lnTo>
                  <a:lnTo>
                    <a:pt x="182580" y="59677"/>
                  </a:lnTo>
                  <a:close/>
                </a:path>
                <a:path w="189865" h="184150">
                  <a:moveTo>
                    <a:pt x="94627" y="0"/>
                  </a:moveTo>
                  <a:lnTo>
                    <a:pt x="57789" y="7222"/>
                  </a:lnTo>
                  <a:lnTo>
                    <a:pt x="27711" y="26917"/>
                  </a:lnTo>
                  <a:lnTo>
                    <a:pt x="7434" y="56128"/>
                  </a:lnTo>
                  <a:lnTo>
                    <a:pt x="5764" y="64163"/>
                  </a:lnTo>
                  <a:lnTo>
                    <a:pt x="8623" y="63195"/>
                  </a:lnTo>
                  <a:lnTo>
                    <a:pt x="16268" y="59804"/>
                  </a:lnTo>
                  <a:lnTo>
                    <a:pt x="18961" y="57835"/>
                  </a:lnTo>
                  <a:lnTo>
                    <a:pt x="80651" y="57835"/>
                  </a:lnTo>
                  <a:lnTo>
                    <a:pt x="81546" y="57200"/>
                  </a:lnTo>
                  <a:lnTo>
                    <a:pt x="182065" y="57200"/>
                  </a:lnTo>
                  <a:lnTo>
                    <a:pt x="181842" y="56128"/>
                  </a:lnTo>
                  <a:lnTo>
                    <a:pt x="161556" y="26917"/>
                  </a:lnTo>
                  <a:lnTo>
                    <a:pt x="131470" y="7222"/>
                  </a:lnTo>
                  <a:lnTo>
                    <a:pt x="9462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1"/>
            <p:cNvSpPr/>
            <p:nvPr/>
          </p:nvSpPr>
          <p:spPr>
            <a:xfrm>
              <a:off x="423265" y="470750"/>
              <a:ext cx="38100" cy="25400"/>
            </a:xfrm>
            <a:custGeom>
              <a:avLst/>
              <a:gdLst/>
              <a:ahLst/>
              <a:cxnLst/>
              <a:rect l="l" t="t" r="r" b="b"/>
              <a:pathLst>
                <a:path w="38100" h="25400">
                  <a:moveTo>
                    <a:pt x="32232" y="0"/>
                  </a:moveTo>
                  <a:lnTo>
                    <a:pt x="13703" y="0"/>
                  </a:lnTo>
                  <a:lnTo>
                    <a:pt x="8331" y="266"/>
                  </a:lnTo>
                  <a:lnTo>
                    <a:pt x="3225" y="3403"/>
                  </a:lnTo>
                  <a:lnTo>
                    <a:pt x="0" y="7442"/>
                  </a:lnTo>
                  <a:lnTo>
                    <a:pt x="0" y="19431"/>
                  </a:lnTo>
                  <a:lnTo>
                    <a:pt x="5765" y="25298"/>
                  </a:lnTo>
                  <a:lnTo>
                    <a:pt x="29921" y="25298"/>
                  </a:lnTo>
                  <a:lnTo>
                    <a:pt x="37858" y="18783"/>
                  </a:lnTo>
                  <a:lnTo>
                    <a:pt x="37858" y="3403"/>
                  </a:lnTo>
                  <a:lnTo>
                    <a:pt x="3223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464246" y="5879351"/>
            <a:ext cx="4572000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Theta reduction in the hippocampus and Gamma enhancement in hippocampus and neocortex. 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1DD33BD8-5D40-DEDE-21B6-314550CE5CA2}"/>
              </a:ext>
            </a:extLst>
          </p:cNvPr>
          <p:cNvSpPr/>
          <p:nvPr/>
        </p:nvSpPr>
        <p:spPr>
          <a:xfrm>
            <a:off x="-36512" y="-20150"/>
            <a:ext cx="320969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Example 3:  Ketamine  Action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3ECE71CF-FEAD-B1C4-6100-22E18C1E037F}"/>
              </a:ext>
            </a:extLst>
          </p:cNvPr>
          <p:cNvSpPr txBox="1"/>
          <p:nvPr/>
        </p:nvSpPr>
        <p:spPr>
          <a:xfrm>
            <a:off x="118402" y="2595034"/>
            <a:ext cx="46729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Ketamine Dose:  </a:t>
            </a:r>
            <a:r>
              <a:rPr lang="en-GB" dirty="0">
                <a:solidFill>
                  <a:schemeClr val="bg1"/>
                </a:solidFill>
              </a:rPr>
              <a:t>0, 2, 4, 8, 30 mgkg-1</a:t>
            </a:r>
          </a:p>
          <a:p>
            <a:r>
              <a:rPr lang="en-GB" dirty="0">
                <a:solidFill>
                  <a:schemeClr val="bg1"/>
                </a:solidFill>
              </a:rPr>
              <a:t>Freely moving rat</a:t>
            </a:r>
          </a:p>
          <a:p>
            <a:r>
              <a:rPr lang="en-GB" dirty="0">
                <a:solidFill>
                  <a:schemeClr val="bg1"/>
                </a:solidFill>
              </a:rPr>
              <a:t>5 min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CD39077D-A429-F656-D9D7-E029199B9F0C}"/>
              </a:ext>
            </a:extLst>
          </p:cNvPr>
          <p:cNvGrpSpPr/>
          <p:nvPr/>
        </p:nvGrpSpPr>
        <p:grpSpPr>
          <a:xfrm>
            <a:off x="5340705" y="2096098"/>
            <a:ext cx="3597175" cy="1934081"/>
            <a:chOff x="2359475" y="4235817"/>
            <a:chExt cx="3214387" cy="1819273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xmlns="" id="{C47003FD-14C6-70D0-B021-61678E262773}"/>
                </a:ext>
              </a:extLst>
            </p:cNvPr>
            <p:cNvSpPr/>
            <p:nvPr/>
          </p:nvSpPr>
          <p:spPr>
            <a:xfrm rot="16200000">
              <a:off x="2560099" y="4122707"/>
              <a:ext cx="940295" cy="1341543"/>
            </a:xfrm>
            <a:prstGeom prst="ellipse">
              <a:avLst/>
            </a:prstGeom>
            <a:solidFill>
              <a:schemeClr val="bg1">
                <a:lumMod val="50000"/>
                <a:alpha val="38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61000"/>
                </a:srgbClr>
              </a:outerShdw>
              <a:reflection blurRad="6350" stA="50000" endA="300" endPos="55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xmlns="" id="{15658C24-4FB5-F9B2-A709-9D661F384A7A}"/>
                </a:ext>
              </a:extLst>
            </p:cNvPr>
            <p:cNvSpPr/>
            <p:nvPr/>
          </p:nvSpPr>
          <p:spPr>
            <a:xfrm rot="20101244" flipV="1">
              <a:off x="3628530" y="4242908"/>
              <a:ext cx="840524" cy="323625"/>
            </a:xfrm>
            <a:custGeom>
              <a:avLst/>
              <a:gdLst>
                <a:gd name="connsiteX0" fmla="*/ 0 w 914400"/>
                <a:gd name="connsiteY0" fmla="*/ 699247 h 774905"/>
                <a:gd name="connsiteX1" fmla="*/ 591670 w 914400"/>
                <a:gd name="connsiteY1" fmla="*/ 710005 h 774905"/>
                <a:gd name="connsiteX2" fmla="*/ 914400 w 914400"/>
                <a:gd name="connsiteY2" fmla="*/ 0 h 7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74905">
                  <a:moveTo>
                    <a:pt x="0" y="699247"/>
                  </a:moveTo>
                  <a:cubicBezTo>
                    <a:pt x="219635" y="762896"/>
                    <a:pt x="439270" y="826546"/>
                    <a:pt x="591670" y="710005"/>
                  </a:cubicBezTo>
                  <a:cubicBezTo>
                    <a:pt x="744070" y="593464"/>
                    <a:pt x="829235" y="296732"/>
                    <a:pt x="914400" y="0"/>
                  </a:cubicBezTo>
                </a:path>
              </a:pathLst>
            </a:custGeom>
            <a:noFill/>
            <a:ln w="76200" cmpd="sng">
              <a:solidFill>
                <a:srgbClr val="7F7F7F"/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xmlns="" id="{78F01460-D76F-8C17-2443-D8778739E1E0}"/>
                </a:ext>
              </a:extLst>
            </p:cNvPr>
            <p:cNvSpPr/>
            <p:nvPr/>
          </p:nvSpPr>
          <p:spPr>
            <a:xfrm>
              <a:off x="4486125" y="4235817"/>
              <a:ext cx="1087737" cy="1159698"/>
            </a:xfrm>
            <a:prstGeom prst="ellipse">
              <a:avLst/>
            </a:prstGeom>
            <a:solidFill>
              <a:srgbClr val="7F7F7F">
                <a:alpha val="38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61000"/>
                </a:srgbClr>
              </a:outerShdw>
              <a:reflection blurRad="6350" stA="50000" endA="300" endPos="55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292B4B8A-DDC8-322F-3A09-D7F660532884}"/>
                </a:ext>
              </a:extLst>
            </p:cNvPr>
            <p:cNvSpPr txBox="1"/>
            <p:nvPr/>
          </p:nvSpPr>
          <p:spPr>
            <a:xfrm>
              <a:off x="3096149" y="4592453"/>
              <a:ext cx="575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dCA1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5CAA4757-C787-6884-2FE3-B13ECD049F59}"/>
                </a:ext>
              </a:extLst>
            </p:cNvPr>
            <p:cNvSpPr txBox="1"/>
            <p:nvPr/>
          </p:nvSpPr>
          <p:spPr>
            <a:xfrm>
              <a:off x="4874430" y="4485482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404040"/>
                  </a:solidFill>
                </a:rPr>
                <a:t>mPFC</a:t>
              </a:r>
              <a:endParaRPr lang="en-US" sz="1400" b="1" dirty="0">
                <a:solidFill>
                  <a:srgbClr val="404040"/>
                </a:solidFill>
              </a:endParaRPr>
            </a:p>
          </p:txBody>
        </p:sp>
        <p:sp>
          <p:nvSpPr>
            <p:cNvPr id="111" name="Freeform 58">
              <a:extLst>
                <a:ext uri="{FF2B5EF4-FFF2-40B4-BE49-F238E27FC236}">
                  <a16:creationId xmlns:a16="http://schemas.microsoft.com/office/drawing/2014/main" xmlns="" id="{BD9BB03C-CA7C-9AB9-4BD0-87DBAD6A6636}"/>
                </a:ext>
              </a:extLst>
            </p:cNvPr>
            <p:cNvSpPr/>
            <p:nvPr/>
          </p:nvSpPr>
          <p:spPr>
            <a:xfrm rot="7455736" flipV="1">
              <a:off x="3482318" y="4530353"/>
              <a:ext cx="1229862" cy="1819611"/>
            </a:xfrm>
            <a:custGeom>
              <a:avLst/>
              <a:gdLst>
                <a:gd name="connsiteX0" fmla="*/ 0 w 914400"/>
                <a:gd name="connsiteY0" fmla="*/ 699247 h 774905"/>
                <a:gd name="connsiteX1" fmla="*/ 591670 w 914400"/>
                <a:gd name="connsiteY1" fmla="*/ 710005 h 774905"/>
                <a:gd name="connsiteX2" fmla="*/ 914400 w 914400"/>
                <a:gd name="connsiteY2" fmla="*/ 0 h 7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74905">
                  <a:moveTo>
                    <a:pt x="0" y="699247"/>
                  </a:moveTo>
                  <a:cubicBezTo>
                    <a:pt x="219635" y="762896"/>
                    <a:pt x="439270" y="826546"/>
                    <a:pt x="591670" y="710005"/>
                  </a:cubicBezTo>
                  <a:cubicBezTo>
                    <a:pt x="744070" y="593464"/>
                    <a:pt x="829235" y="296732"/>
                    <a:pt x="914400" y="0"/>
                  </a:cubicBezTo>
                </a:path>
              </a:pathLst>
            </a:custGeom>
            <a:noFill/>
            <a:ln w="3175" cmpd="sng"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849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24"/>
    </mc:Choice>
    <mc:Fallback xmlns="">
      <p:transition spd="slow" advTm="122124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03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-30758" y="140886"/>
            <a:ext cx="4057382" cy="6463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4240695" y="137091"/>
            <a:ext cx="633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Connectivity changes under Ketamine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916746" y="6261597"/>
            <a:ext cx="2758183" cy="372120"/>
            <a:chOff x="6136294" y="2797457"/>
            <a:chExt cx="2758183" cy="372120"/>
          </a:xfrm>
        </p:grpSpPr>
        <p:sp>
          <p:nvSpPr>
            <p:cNvPr id="122" name="Rectangle 15"/>
            <p:cNvSpPr>
              <a:spLocks noChangeArrowheads="1"/>
            </p:cNvSpPr>
            <p:nvPr/>
          </p:nvSpPr>
          <p:spPr bwMode="auto">
            <a:xfrm>
              <a:off x="6156614" y="2818373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3" name="Rectangle 18"/>
            <p:cNvSpPr>
              <a:spLocks noChangeArrowheads="1"/>
            </p:cNvSpPr>
            <p:nvPr/>
          </p:nvSpPr>
          <p:spPr bwMode="auto">
            <a:xfrm>
              <a:off x="6556664" y="2818373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4" name="Rectangle 21"/>
            <p:cNvSpPr>
              <a:spLocks noChangeArrowheads="1"/>
            </p:cNvSpPr>
            <p:nvPr/>
          </p:nvSpPr>
          <p:spPr bwMode="auto">
            <a:xfrm>
              <a:off x="6956714" y="2818373"/>
              <a:ext cx="7694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5" name="Rectangle 49"/>
            <p:cNvSpPr>
              <a:spLocks noChangeArrowheads="1"/>
            </p:cNvSpPr>
            <p:nvPr/>
          </p:nvSpPr>
          <p:spPr bwMode="auto">
            <a:xfrm>
              <a:off x="6136294" y="2992176"/>
              <a:ext cx="86608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Ketamine Dose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6" name="Rectangle 15"/>
            <p:cNvSpPr>
              <a:spLocks noChangeArrowheads="1"/>
            </p:cNvSpPr>
            <p:nvPr/>
          </p:nvSpPr>
          <p:spPr bwMode="auto">
            <a:xfrm>
              <a:off x="7816824" y="280381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7" name="Rectangle 18"/>
            <p:cNvSpPr>
              <a:spLocks noChangeArrowheads="1"/>
            </p:cNvSpPr>
            <p:nvPr/>
          </p:nvSpPr>
          <p:spPr bwMode="auto">
            <a:xfrm>
              <a:off x="8058114" y="280381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</a:t>
              </a: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8" name="Rectangle 21"/>
            <p:cNvSpPr>
              <a:spLocks noChangeArrowheads="1"/>
            </p:cNvSpPr>
            <p:nvPr/>
          </p:nvSpPr>
          <p:spPr bwMode="auto">
            <a:xfrm>
              <a:off x="8299404" y="2803817"/>
              <a:ext cx="7694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9" name="Rectangle 49"/>
            <p:cNvSpPr>
              <a:spLocks noChangeArrowheads="1"/>
            </p:cNvSpPr>
            <p:nvPr/>
          </p:nvSpPr>
          <p:spPr bwMode="auto">
            <a:xfrm>
              <a:off x="7796504" y="3000300"/>
              <a:ext cx="86608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Ketamine Dose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0" name="Rectangle 18"/>
            <p:cNvSpPr>
              <a:spLocks noChangeArrowheads="1"/>
            </p:cNvSpPr>
            <p:nvPr/>
          </p:nvSpPr>
          <p:spPr bwMode="auto">
            <a:xfrm>
              <a:off x="8516694" y="279745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8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1" name="Rectangle 21"/>
            <p:cNvSpPr>
              <a:spLocks noChangeArrowheads="1"/>
            </p:cNvSpPr>
            <p:nvPr/>
          </p:nvSpPr>
          <p:spPr bwMode="auto">
            <a:xfrm>
              <a:off x="8757984" y="2797457"/>
              <a:ext cx="136493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>
                  <a:solidFill>
                    <a:srgbClr val="000000"/>
                  </a:solidFill>
                  <a:cs typeface="Arial" pitchFamily="34" charset="0"/>
                </a:rPr>
                <a:t>30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384304-0390-EBC6-847D-0681A7EF8FB7}"/>
              </a:ext>
            </a:extLst>
          </p:cNvPr>
          <p:cNvGrpSpPr/>
          <p:nvPr/>
        </p:nvGrpSpPr>
        <p:grpSpPr>
          <a:xfrm>
            <a:off x="74750" y="324678"/>
            <a:ext cx="3679843" cy="5969239"/>
            <a:chOff x="5309217" y="453613"/>
            <a:chExt cx="3679843" cy="5969239"/>
          </a:xfrm>
        </p:grpSpPr>
        <p:sp>
          <p:nvSpPr>
            <p:cNvPr id="25" name="TextBox 24"/>
            <p:cNvSpPr txBox="1"/>
            <p:nvPr/>
          </p:nvSpPr>
          <p:spPr>
            <a:xfrm>
              <a:off x="5890909" y="466313"/>
              <a:ext cx="9825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Theta Model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578389" y="453613"/>
              <a:ext cx="1115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Gamma Model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309217" y="2814363"/>
              <a:ext cx="3611869" cy="3608489"/>
              <a:chOff x="5317766" y="647103"/>
              <a:chExt cx="3611869" cy="3608489"/>
            </a:xfrm>
          </p:grpSpPr>
          <p:sp>
            <p:nvSpPr>
              <p:cNvPr id="63" name="Line 88"/>
              <p:cNvSpPr>
                <a:spLocks noChangeShapeType="1"/>
              </p:cNvSpPr>
              <p:nvPr/>
            </p:nvSpPr>
            <p:spPr bwMode="auto">
              <a:xfrm>
                <a:off x="5834209" y="2424528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90"/>
              <p:cNvSpPr>
                <a:spLocks noChangeShapeType="1"/>
              </p:cNvSpPr>
              <p:nvPr/>
            </p:nvSpPr>
            <p:spPr bwMode="auto">
              <a:xfrm flipV="1">
                <a:off x="5834209" y="1102368"/>
                <a:ext cx="0" cy="13335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5" name="Line 91"/>
              <p:cNvSpPr>
                <a:spLocks noChangeShapeType="1"/>
              </p:cNvSpPr>
              <p:nvPr/>
            </p:nvSpPr>
            <p:spPr bwMode="auto">
              <a:xfrm>
                <a:off x="5834209" y="2424528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104"/>
              <p:cNvSpPr>
                <a:spLocks noChangeArrowheads="1"/>
              </p:cNvSpPr>
              <p:nvPr/>
            </p:nvSpPr>
            <p:spPr bwMode="auto">
              <a:xfrm>
                <a:off x="5648239" y="2348328"/>
                <a:ext cx="7149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69" name="Line 105"/>
              <p:cNvSpPr>
                <a:spLocks noChangeShapeType="1"/>
              </p:cNvSpPr>
              <p:nvPr/>
            </p:nvSpPr>
            <p:spPr bwMode="auto">
              <a:xfrm>
                <a:off x="5834209" y="1769118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0" name="Rectangle 107"/>
              <p:cNvSpPr>
                <a:spLocks noChangeArrowheads="1"/>
              </p:cNvSpPr>
              <p:nvPr/>
            </p:nvSpPr>
            <p:spPr bwMode="auto">
              <a:xfrm>
                <a:off x="5592904" y="1681578"/>
                <a:ext cx="14299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50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71" name="Line 108"/>
              <p:cNvSpPr>
                <a:spLocks noChangeShapeType="1"/>
              </p:cNvSpPr>
              <p:nvPr/>
            </p:nvSpPr>
            <p:spPr bwMode="auto">
              <a:xfrm>
                <a:off x="5834209" y="1102368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2" name="Rectangle 110"/>
              <p:cNvSpPr>
                <a:spLocks noChangeArrowheads="1"/>
              </p:cNvSpPr>
              <p:nvPr/>
            </p:nvSpPr>
            <p:spPr bwMode="auto">
              <a:xfrm>
                <a:off x="5526229" y="1014828"/>
                <a:ext cx="21448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100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73" name="Line 112"/>
              <p:cNvSpPr>
                <a:spLocks noChangeShapeType="1"/>
              </p:cNvSpPr>
              <p:nvPr/>
            </p:nvSpPr>
            <p:spPr bwMode="auto">
              <a:xfrm>
                <a:off x="5834209" y="2424528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116"/>
              <p:cNvSpPr>
                <a:spLocks noChangeArrowheads="1"/>
              </p:cNvSpPr>
              <p:nvPr/>
            </p:nvSpPr>
            <p:spPr bwMode="auto">
              <a:xfrm>
                <a:off x="6034234" y="1091028"/>
                <a:ext cx="266700" cy="133350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Rectangle 118"/>
              <p:cNvSpPr>
                <a:spLocks noChangeArrowheads="1"/>
              </p:cNvSpPr>
              <p:nvPr/>
            </p:nvSpPr>
            <p:spPr bwMode="auto">
              <a:xfrm>
                <a:off x="6367609" y="1795878"/>
                <a:ext cx="266700" cy="6286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120"/>
              <p:cNvSpPr>
                <a:spLocks noChangeArrowheads="1"/>
              </p:cNvSpPr>
              <p:nvPr/>
            </p:nvSpPr>
            <p:spPr bwMode="auto">
              <a:xfrm>
                <a:off x="6700984" y="2129253"/>
                <a:ext cx="266700" cy="29527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Line 121"/>
              <p:cNvSpPr>
                <a:spLocks noChangeShapeType="1"/>
              </p:cNvSpPr>
              <p:nvPr/>
            </p:nvSpPr>
            <p:spPr bwMode="auto">
              <a:xfrm>
                <a:off x="5834209" y="2424528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124"/>
              <p:cNvSpPr>
                <a:spLocks noChangeArrowheads="1"/>
              </p:cNvSpPr>
              <p:nvPr/>
            </p:nvSpPr>
            <p:spPr bwMode="auto">
              <a:xfrm rot="16200000">
                <a:off x="5051432" y="1642978"/>
                <a:ext cx="70194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strength (%)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80" name="Rectangle 48"/>
              <p:cNvSpPr>
                <a:spLocks noChangeArrowheads="1"/>
              </p:cNvSpPr>
              <p:nvPr/>
            </p:nvSpPr>
            <p:spPr bwMode="auto">
              <a:xfrm>
                <a:off x="5953346" y="647103"/>
                <a:ext cx="256480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NMDA-mediated input to PFC from dCA1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82" name="Rectangle 106"/>
              <p:cNvSpPr>
                <a:spLocks noChangeArrowheads="1"/>
              </p:cNvSpPr>
              <p:nvPr/>
            </p:nvSpPr>
            <p:spPr bwMode="auto">
              <a:xfrm>
                <a:off x="7561094" y="1038927"/>
                <a:ext cx="1333500" cy="1387867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Line 108"/>
              <p:cNvSpPr>
                <a:spLocks noChangeShapeType="1"/>
              </p:cNvSpPr>
              <p:nvPr/>
            </p:nvSpPr>
            <p:spPr bwMode="auto">
              <a:xfrm>
                <a:off x="7561094" y="242679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Line 110"/>
              <p:cNvSpPr>
                <a:spLocks noChangeShapeType="1"/>
              </p:cNvSpPr>
              <p:nvPr/>
            </p:nvSpPr>
            <p:spPr bwMode="auto">
              <a:xfrm flipV="1">
                <a:off x="7549754" y="1038927"/>
                <a:ext cx="0" cy="138786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" name="Line 111"/>
              <p:cNvSpPr>
                <a:spLocks noChangeShapeType="1"/>
              </p:cNvSpPr>
              <p:nvPr/>
            </p:nvSpPr>
            <p:spPr bwMode="auto">
              <a:xfrm>
                <a:off x="7561094" y="242679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128"/>
              <p:cNvSpPr>
                <a:spLocks noChangeShapeType="1"/>
              </p:cNvSpPr>
              <p:nvPr/>
            </p:nvSpPr>
            <p:spPr bwMode="auto">
              <a:xfrm>
                <a:off x="7549754" y="2426794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" name="Rectangle 130"/>
              <p:cNvSpPr>
                <a:spLocks noChangeArrowheads="1"/>
              </p:cNvSpPr>
              <p:nvPr/>
            </p:nvSpPr>
            <p:spPr bwMode="auto">
              <a:xfrm>
                <a:off x="7363784" y="2347487"/>
                <a:ext cx="71496" cy="176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90" name="Line 131"/>
              <p:cNvSpPr>
                <a:spLocks noChangeShapeType="1"/>
              </p:cNvSpPr>
              <p:nvPr/>
            </p:nvSpPr>
            <p:spPr bwMode="auto">
              <a:xfrm>
                <a:off x="7549754" y="1732860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" name="Rectangle 133"/>
              <p:cNvSpPr>
                <a:spLocks noChangeArrowheads="1"/>
              </p:cNvSpPr>
              <p:nvPr/>
            </p:nvSpPr>
            <p:spPr bwMode="auto">
              <a:xfrm>
                <a:off x="7297109" y="1653554"/>
                <a:ext cx="142993" cy="176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50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92" name="Rectangle 136"/>
              <p:cNvSpPr>
                <a:spLocks noChangeArrowheads="1"/>
              </p:cNvSpPr>
              <p:nvPr/>
            </p:nvSpPr>
            <p:spPr bwMode="auto">
              <a:xfrm>
                <a:off x="7230434" y="959620"/>
                <a:ext cx="214489" cy="176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100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95" name="Line 138"/>
              <p:cNvSpPr>
                <a:spLocks noChangeShapeType="1"/>
              </p:cNvSpPr>
              <p:nvPr/>
            </p:nvSpPr>
            <p:spPr bwMode="auto">
              <a:xfrm>
                <a:off x="7561094" y="242679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141"/>
              <p:cNvSpPr>
                <a:spLocks noChangeArrowheads="1"/>
              </p:cNvSpPr>
              <p:nvPr/>
            </p:nvSpPr>
            <p:spPr bwMode="auto">
              <a:xfrm>
                <a:off x="7694444" y="1038927"/>
                <a:ext cx="180975" cy="13878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142"/>
              <p:cNvSpPr>
                <a:spLocks noChangeArrowheads="1"/>
              </p:cNvSpPr>
              <p:nvPr/>
            </p:nvSpPr>
            <p:spPr bwMode="auto">
              <a:xfrm>
                <a:off x="7694444" y="1038927"/>
                <a:ext cx="180975" cy="138786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143"/>
              <p:cNvSpPr>
                <a:spLocks noChangeArrowheads="1"/>
              </p:cNvSpPr>
              <p:nvPr/>
            </p:nvSpPr>
            <p:spPr bwMode="auto">
              <a:xfrm>
                <a:off x="7923044" y="1128147"/>
                <a:ext cx="171450" cy="12986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144"/>
              <p:cNvSpPr>
                <a:spLocks noChangeArrowheads="1"/>
              </p:cNvSpPr>
              <p:nvPr/>
            </p:nvSpPr>
            <p:spPr bwMode="auto">
              <a:xfrm>
                <a:off x="7923044" y="1128147"/>
                <a:ext cx="171450" cy="12986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145"/>
              <p:cNvSpPr>
                <a:spLocks noChangeArrowheads="1"/>
              </p:cNvSpPr>
              <p:nvPr/>
            </p:nvSpPr>
            <p:spPr bwMode="auto">
              <a:xfrm>
                <a:off x="8142119" y="1197540"/>
                <a:ext cx="171450" cy="122925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146"/>
              <p:cNvSpPr>
                <a:spLocks noChangeArrowheads="1"/>
              </p:cNvSpPr>
              <p:nvPr/>
            </p:nvSpPr>
            <p:spPr bwMode="auto">
              <a:xfrm>
                <a:off x="8142119" y="1197540"/>
                <a:ext cx="171450" cy="122925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147"/>
              <p:cNvSpPr>
                <a:spLocks noChangeArrowheads="1"/>
              </p:cNvSpPr>
              <p:nvPr/>
            </p:nvSpPr>
            <p:spPr bwMode="auto">
              <a:xfrm>
                <a:off x="8361194" y="1336327"/>
                <a:ext cx="171450" cy="10904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Rectangle 148"/>
              <p:cNvSpPr>
                <a:spLocks noChangeArrowheads="1"/>
              </p:cNvSpPr>
              <p:nvPr/>
            </p:nvSpPr>
            <p:spPr bwMode="auto">
              <a:xfrm>
                <a:off x="8361194" y="1336327"/>
                <a:ext cx="171450" cy="109046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Rectangle 149"/>
              <p:cNvSpPr>
                <a:spLocks noChangeArrowheads="1"/>
              </p:cNvSpPr>
              <p:nvPr/>
            </p:nvSpPr>
            <p:spPr bwMode="auto">
              <a:xfrm>
                <a:off x="8580269" y="1871647"/>
                <a:ext cx="180975" cy="5551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Rectangle 150"/>
              <p:cNvSpPr>
                <a:spLocks noChangeArrowheads="1"/>
              </p:cNvSpPr>
              <p:nvPr/>
            </p:nvSpPr>
            <p:spPr bwMode="auto">
              <a:xfrm>
                <a:off x="8580269" y="1871647"/>
                <a:ext cx="180975" cy="5551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151"/>
              <p:cNvSpPr>
                <a:spLocks noChangeShapeType="1"/>
              </p:cNvSpPr>
              <p:nvPr/>
            </p:nvSpPr>
            <p:spPr bwMode="auto">
              <a:xfrm>
                <a:off x="7561094" y="242679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5332697" y="2718512"/>
                <a:ext cx="1920418" cy="1537080"/>
                <a:chOff x="822269" y="3906838"/>
                <a:chExt cx="2166994" cy="1796708"/>
              </a:xfrm>
            </p:grpSpPr>
            <p:sp>
              <p:nvSpPr>
                <p:cNvPr id="143" name="Rectangle 107"/>
                <p:cNvSpPr>
                  <a:spLocks noChangeArrowheads="1"/>
                </p:cNvSpPr>
                <p:nvPr/>
              </p:nvSpPr>
              <p:spPr bwMode="auto">
                <a:xfrm>
                  <a:off x="1384300" y="3957638"/>
                  <a:ext cx="1604963" cy="1635125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44" name="Line 109"/>
                <p:cNvSpPr>
                  <a:spLocks noChangeShapeType="1"/>
                </p:cNvSpPr>
                <p:nvPr/>
              </p:nvSpPr>
              <p:spPr bwMode="auto">
                <a:xfrm>
                  <a:off x="1384300" y="5592763"/>
                  <a:ext cx="16049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45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1384300" y="3957638"/>
                  <a:ext cx="0" cy="1635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46" name="Line 112"/>
                <p:cNvSpPr>
                  <a:spLocks noChangeShapeType="1"/>
                </p:cNvSpPr>
                <p:nvPr/>
              </p:nvSpPr>
              <p:spPr bwMode="auto">
                <a:xfrm>
                  <a:off x="1384300" y="5592763"/>
                  <a:ext cx="16049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47" name="Line 123"/>
                <p:cNvSpPr>
                  <a:spLocks noChangeShapeType="1"/>
                </p:cNvSpPr>
                <p:nvPr/>
              </p:nvSpPr>
              <p:spPr bwMode="auto">
                <a:xfrm>
                  <a:off x="1384300" y="5592763"/>
                  <a:ext cx="174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48" name="Rectangle 125"/>
                <p:cNvSpPr>
                  <a:spLocks noChangeArrowheads="1"/>
                </p:cNvSpPr>
                <p:nvPr/>
              </p:nvSpPr>
              <p:spPr bwMode="auto">
                <a:xfrm>
                  <a:off x="1205230" y="5541963"/>
                  <a:ext cx="68247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0</a:t>
                  </a:r>
                  <a:endParaRPr kumimoji="0" lang="en-US" sz="3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49" name="Line 126"/>
                <p:cNvSpPr>
                  <a:spLocks noChangeShapeType="1"/>
                </p:cNvSpPr>
                <p:nvPr/>
              </p:nvSpPr>
              <p:spPr bwMode="auto">
                <a:xfrm>
                  <a:off x="1384300" y="5184775"/>
                  <a:ext cx="174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0" name="Rectangle 128"/>
                <p:cNvSpPr>
                  <a:spLocks noChangeArrowheads="1"/>
                </p:cNvSpPr>
                <p:nvPr/>
              </p:nvSpPr>
              <p:spPr bwMode="auto">
                <a:xfrm>
                  <a:off x="1168718" y="5132388"/>
                  <a:ext cx="136493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50</a:t>
                  </a:r>
                  <a:endParaRPr kumimoji="0" lang="en-US" sz="3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51" name="Line 129"/>
                <p:cNvSpPr>
                  <a:spLocks noChangeShapeType="1"/>
                </p:cNvSpPr>
                <p:nvPr/>
              </p:nvSpPr>
              <p:spPr bwMode="auto">
                <a:xfrm>
                  <a:off x="1384300" y="4775200"/>
                  <a:ext cx="174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2" name="Rectangle 131"/>
                <p:cNvSpPr>
                  <a:spLocks noChangeArrowheads="1"/>
                </p:cNvSpPr>
                <p:nvPr/>
              </p:nvSpPr>
              <p:spPr bwMode="auto">
                <a:xfrm>
                  <a:off x="1130618" y="4724400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100</a:t>
                  </a:r>
                  <a:endParaRPr kumimoji="0" lang="en-US" sz="3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53" name="Line 132"/>
                <p:cNvSpPr>
                  <a:spLocks noChangeShapeType="1"/>
                </p:cNvSpPr>
                <p:nvPr/>
              </p:nvSpPr>
              <p:spPr bwMode="auto">
                <a:xfrm>
                  <a:off x="1384300" y="4367213"/>
                  <a:ext cx="174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4" name="Rectangle 134"/>
                <p:cNvSpPr>
                  <a:spLocks noChangeArrowheads="1"/>
                </p:cNvSpPr>
                <p:nvPr/>
              </p:nvSpPr>
              <p:spPr bwMode="auto">
                <a:xfrm>
                  <a:off x="1130618" y="4316413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150</a:t>
                  </a:r>
                  <a:endParaRPr kumimoji="0" lang="en-US" sz="3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55" name="Line 135"/>
                <p:cNvSpPr>
                  <a:spLocks noChangeShapeType="1"/>
                </p:cNvSpPr>
                <p:nvPr/>
              </p:nvSpPr>
              <p:spPr bwMode="auto">
                <a:xfrm>
                  <a:off x="1384300" y="3957638"/>
                  <a:ext cx="174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6" name="Rectangle 137"/>
                <p:cNvSpPr>
                  <a:spLocks noChangeArrowheads="1"/>
                </p:cNvSpPr>
                <p:nvPr/>
              </p:nvSpPr>
              <p:spPr bwMode="auto">
                <a:xfrm>
                  <a:off x="1130618" y="3906838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200</a:t>
                  </a:r>
                  <a:endParaRPr kumimoji="0" 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57" name="Line 139"/>
                <p:cNvSpPr>
                  <a:spLocks noChangeShapeType="1"/>
                </p:cNvSpPr>
                <p:nvPr/>
              </p:nvSpPr>
              <p:spPr bwMode="auto">
                <a:xfrm>
                  <a:off x="1384300" y="5592763"/>
                  <a:ext cx="16049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8" name="Rectangle 143"/>
                <p:cNvSpPr>
                  <a:spLocks noChangeArrowheads="1"/>
                </p:cNvSpPr>
                <p:nvPr/>
              </p:nvSpPr>
              <p:spPr bwMode="auto">
                <a:xfrm>
                  <a:off x="1627188" y="4775200"/>
                  <a:ext cx="319088" cy="817563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9" name="Rectangle 145"/>
                <p:cNvSpPr>
                  <a:spLocks noChangeArrowheads="1"/>
                </p:cNvSpPr>
                <p:nvPr/>
              </p:nvSpPr>
              <p:spPr bwMode="auto">
                <a:xfrm>
                  <a:off x="2027238" y="4481513"/>
                  <a:ext cx="317500" cy="1111250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60" name="Rectangle 147"/>
                <p:cNvSpPr>
                  <a:spLocks noChangeArrowheads="1"/>
                </p:cNvSpPr>
                <p:nvPr/>
              </p:nvSpPr>
              <p:spPr bwMode="auto">
                <a:xfrm>
                  <a:off x="2427288" y="4092575"/>
                  <a:ext cx="317500" cy="1500188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61" name="Line 148"/>
                <p:cNvSpPr>
                  <a:spLocks noChangeShapeType="1"/>
                </p:cNvSpPr>
                <p:nvPr/>
              </p:nvSpPr>
              <p:spPr bwMode="auto">
                <a:xfrm>
                  <a:off x="1384300" y="5592763"/>
                  <a:ext cx="16049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62" name="Rectangle 151"/>
                <p:cNvSpPr>
                  <a:spLocks noChangeArrowheads="1"/>
                </p:cNvSpPr>
                <p:nvPr/>
              </p:nvSpPr>
              <p:spPr bwMode="auto">
                <a:xfrm rot="16200000">
                  <a:off x="555934" y="4696914"/>
                  <a:ext cx="701946" cy="169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strength (%)</a:t>
                  </a:r>
                  <a:endParaRPr kumimoji="0" lang="en-US" sz="4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</p:grpSp>
          <p:grpSp>
            <p:nvGrpSpPr>
              <p:cNvPr id="163" name="Group 162"/>
              <p:cNvGrpSpPr/>
              <p:nvPr/>
            </p:nvGrpSpPr>
            <p:grpSpPr>
              <a:xfrm>
                <a:off x="7324575" y="2750326"/>
                <a:ext cx="1605060" cy="1495083"/>
                <a:chOff x="2547840" y="3990844"/>
                <a:chExt cx="1605060" cy="1495083"/>
              </a:xfrm>
            </p:grpSpPr>
            <p:sp>
              <p:nvSpPr>
                <p:cNvPr id="164" name="Rectangle 112"/>
                <p:cNvSpPr>
                  <a:spLocks noChangeArrowheads="1"/>
                </p:cNvSpPr>
                <p:nvPr/>
              </p:nvSpPr>
              <p:spPr bwMode="auto">
                <a:xfrm>
                  <a:off x="2819400" y="4067044"/>
                  <a:ext cx="1333500" cy="1333500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65" name="Line 114"/>
                <p:cNvSpPr>
                  <a:spLocks noChangeShapeType="1"/>
                </p:cNvSpPr>
                <p:nvPr/>
              </p:nvSpPr>
              <p:spPr bwMode="auto">
                <a:xfrm>
                  <a:off x="2819400" y="5400544"/>
                  <a:ext cx="133350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66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2802690" y="4067044"/>
                  <a:ext cx="0" cy="13335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67" name="Line 117"/>
                <p:cNvSpPr>
                  <a:spLocks noChangeShapeType="1"/>
                </p:cNvSpPr>
                <p:nvPr/>
              </p:nvSpPr>
              <p:spPr bwMode="auto">
                <a:xfrm>
                  <a:off x="2819400" y="5400544"/>
                  <a:ext cx="133350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68" name="Line 134"/>
                <p:cNvSpPr>
                  <a:spLocks noChangeShapeType="1"/>
                </p:cNvSpPr>
                <p:nvPr/>
              </p:nvSpPr>
              <p:spPr bwMode="auto">
                <a:xfrm>
                  <a:off x="2802690" y="5400544"/>
                  <a:ext cx="1905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69" name="Rectangle 136"/>
                <p:cNvSpPr>
                  <a:spLocks noChangeArrowheads="1"/>
                </p:cNvSpPr>
                <p:nvPr/>
              </p:nvSpPr>
              <p:spPr bwMode="auto">
                <a:xfrm>
                  <a:off x="2681190" y="5324344"/>
                  <a:ext cx="68247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0</a:t>
                  </a: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70" name="Line 137"/>
                <p:cNvSpPr>
                  <a:spLocks noChangeShapeType="1"/>
                </p:cNvSpPr>
                <p:nvPr/>
              </p:nvSpPr>
              <p:spPr bwMode="auto">
                <a:xfrm>
                  <a:off x="2802690" y="5067169"/>
                  <a:ext cx="1905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71" name="Rectangle 139"/>
                <p:cNvSpPr>
                  <a:spLocks noChangeArrowheads="1"/>
                </p:cNvSpPr>
                <p:nvPr/>
              </p:nvSpPr>
              <p:spPr bwMode="auto">
                <a:xfrm>
                  <a:off x="2614515" y="4990969"/>
                  <a:ext cx="136493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50</a:t>
                  </a: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72" name="Line 140"/>
                <p:cNvSpPr>
                  <a:spLocks noChangeShapeType="1"/>
                </p:cNvSpPr>
                <p:nvPr/>
              </p:nvSpPr>
              <p:spPr bwMode="auto">
                <a:xfrm>
                  <a:off x="2802690" y="4733794"/>
                  <a:ext cx="1905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73" name="Rectangle 142"/>
                <p:cNvSpPr>
                  <a:spLocks noChangeArrowheads="1"/>
                </p:cNvSpPr>
                <p:nvPr/>
              </p:nvSpPr>
              <p:spPr bwMode="auto">
                <a:xfrm>
                  <a:off x="2547840" y="4657594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100</a:t>
                  </a: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74" name="Line 143"/>
                <p:cNvSpPr>
                  <a:spLocks noChangeShapeType="1"/>
                </p:cNvSpPr>
                <p:nvPr/>
              </p:nvSpPr>
              <p:spPr bwMode="auto">
                <a:xfrm>
                  <a:off x="2802690" y="4400419"/>
                  <a:ext cx="1905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75" name="Rectangle 145"/>
                <p:cNvSpPr>
                  <a:spLocks noChangeArrowheads="1"/>
                </p:cNvSpPr>
                <p:nvPr/>
              </p:nvSpPr>
              <p:spPr bwMode="auto">
                <a:xfrm>
                  <a:off x="2547840" y="4324219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150</a:t>
                  </a: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76" name="Rectangle 148"/>
                <p:cNvSpPr>
                  <a:spLocks noChangeArrowheads="1"/>
                </p:cNvSpPr>
                <p:nvPr/>
              </p:nvSpPr>
              <p:spPr bwMode="auto">
                <a:xfrm>
                  <a:off x="2547840" y="3990844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200</a:t>
                  </a: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77" name="Line 150"/>
                <p:cNvSpPr>
                  <a:spLocks noChangeShapeType="1"/>
                </p:cNvSpPr>
                <p:nvPr/>
              </p:nvSpPr>
              <p:spPr bwMode="auto">
                <a:xfrm>
                  <a:off x="2819400" y="5400544"/>
                  <a:ext cx="133350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78" name="Rectangle 154"/>
                <p:cNvSpPr>
                  <a:spLocks noChangeArrowheads="1"/>
                </p:cNvSpPr>
                <p:nvPr/>
              </p:nvSpPr>
              <p:spPr bwMode="auto">
                <a:xfrm>
                  <a:off x="2952750" y="4733794"/>
                  <a:ext cx="180975" cy="666750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79" name="Rectangle 156"/>
                <p:cNvSpPr>
                  <a:spLocks noChangeArrowheads="1"/>
                </p:cNvSpPr>
                <p:nvPr/>
              </p:nvSpPr>
              <p:spPr bwMode="auto">
                <a:xfrm>
                  <a:off x="3181350" y="4705219"/>
                  <a:ext cx="171450" cy="695325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80" name="Rectangle 158"/>
                <p:cNvSpPr>
                  <a:spLocks noChangeArrowheads="1"/>
                </p:cNvSpPr>
                <p:nvPr/>
              </p:nvSpPr>
              <p:spPr bwMode="auto">
                <a:xfrm>
                  <a:off x="3400425" y="4676644"/>
                  <a:ext cx="171450" cy="723900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81" name="Rectangle 160"/>
                <p:cNvSpPr>
                  <a:spLocks noChangeArrowheads="1"/>
                </p:cNvSpPr>
                <p:nvPr/>
              </p:nvSpPr>
              <p:spPr bwMode="auto">
                <a:xfrm>
                  <a:off x="3619500" y="4619494"/>
                  <a:ext cx="171450" cy="781050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82" name="Rectangle 162"/>
                <p:cNvSpPr>
                  <a:spLocks noChangeArrowheads="1"/>
                </p:cNvSpPr>
                <p:nvPr/>
              </p:nvSpPr>
              <p:spPr bwMode="auto">
                <a:xfrm>
                  <a:off x="3838575" y="4181344"/>
                  <a:ext cx="180975" cy="1219200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83" name="Line 163"/>
                <p:cNvSpPr>
                  <a:spLocks noChangeShapeType="1"/>
                </p:cNvSpPr>
                <p:nvPr/>
              </p:nvSpPr>
              <p:spPr bwMode="auto">
                <a:xfrm>
                  <a:off x="2819400" y="5400544"/>
                  <a:ext cx="133350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</p:grpSp>
          <p:sp>
            <p:nvSpPr>
              <p:cNvPr id="202" name="Rectangle 48"/>
              <p:cNvSpPr>
                <a:spLocks noChangeArrowheads="1"/>
              </p:cNvSpPr>
              <p:nvPr/>
            </p:nvSpPr>
            <p:spPr bwMode="auto">
              <a:xfrm>
                <a:off x="5948031" y="2577305"/>
                <a:ext cx="253915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cs typeface="Arial" pitchFamily="34" charset="0"/>
                  </a:rPr>
                  <a:t>AMPA-mediated input to PFC from dCA1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cs typeface="Arial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429059" y="815659"/>
              <a:ext cx="3560001" cy="2083184"/>
              <a:chOff x="5394711" y="4340335"/>
              <a:chExt cx="3560001" cy="2083184"/>
            </a:xfrm>
          </p:grpSpPr>
          <p:sp>
            <p:nvSpPr>
              <p:cNvPr id="185" name="Rectangle 45"/>
              <p:cNvSpPr>
                <a:spLocks noChangeArrowheads="1"/>
              </p:cNvSpPr>
              <p:nvPr/>
            </p:nvSpPr>
            <p:spPr bwMode="auto">
              <a:xfrm>
                <a:off x="5878700" y="4771714"/>
                <a:ext cx="1323975" cy="1333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Rectangle 46"/>
              <p:cNvSpPr>
                <a:spLocks noChangeArrowheads="1"/>
              </p:cNvSpPr>
              <p:nvPr/>
            </p:nvSpPr>
            <p:spPr bwMode="auto">
              <a:xfrm>
                <a:off x="5878700" y="4771714"/>
                <a:ext cx="1323975" cy="133350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Line 48"/>
              <p:cNvSpPr>
                <a:spLocks noChangeShapeType="1"/>
              </p:cNvSpPr>
              <p:nvPr/>
            </p:nvSpPr>
            <p:spPr bwMode="auto">
              <a:xfrm>
                <a:off x="5878700" y="6105214"/>
                <a:ext cx="132397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50"/>
              <p:cNvSpPr>
                <a:spLocks noChangeShapeType="1"/>
              </p:cNvSpPr>
              <p:nvPr/>
            </p:nvSpPr>
            <p:spPr bwMode="auto">
              <a:xfrm flipV="1">
                <a:off x="5878700" y="4771714"/>
                <a:ext cx="0" cy="13335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89" name="Line 51"/>
              <p:cNvSpPr>
                <a:spLocks noChangeShapeType="1"/>
              </p:cNvSpPr>
              <p:nvPr/>
            </p:nvSpPr>
            <p:spPr bwMode="auto">
              <a:xfrm>
                <a:off x="5878700" y="6105214"/>
                <a:ext cx="132397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Rectangle 64"/>
              <p:cNvSpPr>
                <a:spLocks noChangeArrowheads="1"/>
              </p:cNvSpPr>
              <p:nvPr/>
            </p:nvSpPr>
            <p:spPr bwMode="auto">
              <a:xfrm>
                <a:off x="5728565" y="6029014"/>
                <a:ext cx="68247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</a:t>
                </a: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91" name="Rectangle 67"/>
              <p:cNvSpPr>
                <a:spLocks noChangeArrowheads="1"/>
              </p:cNvSpPr>
              <p:nvPr/>
            </p:nvSpPr>
            <p:spPr bwMode="auto">
              <a:xfrm>
                <a:off x="5661890" y="5362264"/>
                <a:ext cx="136493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50</a:t>
                </a: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92" name="Rectangle 70"/>
              <p:cNvSpPr>
                <a:spLocks noChangeArrowheads="1"/>
              </p:cNvSpPr>
              <p:nvPr/>
            </p:nvSpPr>
            <p:spPr bwMode="auto">
              <a:xfrm>
                <a:off x="5595215" y="4695514"/>
                <a:ext cx="205184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100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93" name="Line 72"/>
              <p:cNvSpPr>
                <a:spLocks noChangeShapeType="1"/>
              </p:cNvSpPr>
              <p:nvPr/>
            </p:nvSpPr>
            <p:spPr bwMode="auto">
              <a:xfrm>
                <a:off x="5878700" y="6105214"/>
                <a:ext cx="132397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Rectangle 75"/>
              <p:cNvSpPr>
                <a:spLocks noChangeArrowheads="1"/>
              </p:cNvSpPr>
              <p:nvPr/>
            </p:nvSpPr>
            <p:spPr bwMode="auto">
              <a:xfrm>
                <a:off x="6078725" y="4771714"/>
                <a:ext cx="266700" cy="13335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Rectangle 76"/>
              <p:cNvSpPr>
                <a:spLocks noChangeArrowheads="1"/>
              </p:cNvSpPr>
              <p:nvPr/>
            </p:nvSpPr>
            <p:spPr bwMode="auto">
              <a:xfrm>
                <a:off x="6078725" y="4771714"/>
                <a:ext cx="266700" cy="133350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Rectangle 77"/>
              <p:cNvSpPr>
                <a:spLocks noChangeArrowheads="1"/>
              </p:cNvSpPr>
              <p:nvPr/>
            </p:nvSpPr>
            <p:spPr bwMode="auto">
              <a:xfrm>
                <a:off x="6412100" y="4828864"/>
                <a:ext cx="257175" cy="127635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Rectangle 78"/>
              <p:cNvSpPr>
                <a:spLocks noChangeArrowheads="1"/>
              </p:cNvSpPr>
              <p:nvPr/>
            </p:nvSpPr>
            <p:spPr bwMode="auto">
              <a:xfrm>
                <a:off x="6412100" y="4828864"/>
                <a:ext cx="257175" cy="127635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Rectangle 79"/>
              <p:cNvSpPr>
                <a:spLocks noChangeArrowheads="1"/>
              </p:cNvSpPr>
              <p:nvPr/>
            </p:nvSpPr>
            <p:spPr bwMode="auto">
              <a:xfrm>
                <a:off x="6735950" y="4886014"/>
                <a:ext cx="266700" cy="121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Rectangle 80"/>
              <p:cNvSpPr>
                <a:spLocks noChangeArrowheads="1"/>
              </p:cNvSpPr>
              <p:nvPr/>
            </p:nvSpPr>
            <p:spPr bwMode="auto">
              <a:xfrm>
                <a:off x="6735950" y="4886014"/>
                <a:ext cx="266700" cy="121920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Rectangle 84"/>
              <p:cNvSpPr>
                <a:spLocks noChangeArrowheads="1"/>
              </p:cNvSpPr>
              <p:nvPr/>
            </p:nvSpPr>
            <p:spPr bwMode="auto">
              <a:xfrm rot="16200000">
                <a:off x="5128377" y="5323664"/>
                <a:ext cx="70194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strength (%)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01" name="Rectangle 48"/>
              <p:cNvSpPr>
                <a:spLocks noChangeArrowheads="1"/>
              </p:cNvSpPr>
              <p:nvPr/>
            </p:nvSpPr>
            <p:spPr bwMode="auto">
              <a:xfrm>
                <a:off x="5937699" y="4340335"/>
                <a:ext cx="261347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NMDA-mediated input to HPC from </a:t>
                </a:r>
                <a:r>
                  <a:rPr kumimoji="0" lang="en-US" sz="1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mPFC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07" name="Rectangle 80"/>
              <p:cNvSpPr>
                <a:spLocks noChangeArrowheads="1"/>
              </p:cNvSpPr>
              <p:nvPr/>
            </p:nvSpPr>
            <p:spPr bwMode="auto">
              <a:xfrm>
                <a:off x="7355165" y="6035770"/>
                <a:ext cx="35831" cy="14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08" name="Rectangle 83"/>
              <p:cNvSpPr>
                <a:spLocks noChangeArrowheads="1"/>
              </p:cNvSpPr>
              <p:nvPr/>
            </p:nvSpPr>
            <p:spPr bwMode="auto">
              <a:xfrm>
                <a:off x="7312237" y="5355492"/>
                <a:ext cx="71662" cy="14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50</a:t>
                </a: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09" name="Rectangle 86"/>
              <p:cNvSpPr>
                <a:spLocks noChangeArrowheads="1"/>
              </p:cNvSpPr>
              <p:nvPr/>
            </p:nvSpPr>
            <p:spPr bwMode="auto">
              <a:xfrm>
                <a:off x="7270256" y="4684863"/>
                <a:ext cx="107726" cy="14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100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grpSp>
            <p:nvGrpSpPr>
              <p:cNvPr id="210" name="Group 209"/>
              <p:cNvGrpSpPr/>
              <p:nvPr/>
            </p:nvGrpSpPr>
            <p:grpSpPr>
              <a:xfrm>
                <a:off x="7512560" y="4762057"/>
                <a:ext cx="1442152" cy="1661462"/>
                <a:chOff x="4619160" y="1661785"/>
                <a:chExt cx="3788241" cy="1815871"/>
              </a:xfrm>
            </p:grpSpPr>
            <p:sp>
              <p:nvSpPr>
                <p:cNvPr id="211" name="Rectangle 56"/>
                <p:cNvSpPr>
                  <a:spLocks noChangeArrowheads="1"/>
                </p:cNvSpPr>
                <p:nvPr/>
              </p:nvSpPr>
              <p:spPr bwMode="auto">
                <a:xfrm>
                  <a:off x="4619160" y="1661785"/>
                  <a:ext cx="3788241" cy="1476455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2" name="Line 58"/>
                <p:cNvSpPr>
                  <a:spLocks noChangeShapeType="1"/>
                </p:cNvSpPr>
                <p:nvPr/>
              </p:nvSpPr>
              <p:spPr bwMode="auto">
                <a:xfrm>
                  <a:off x="4619160" y="3138240"/>
                  <a:ext cx="378824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3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619160" y="1661785"/>
                  <a:ext cx="0" cy="147645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14" name="Line 61"/>
                <p:cNvSpPr>
                  <a:spLocks noChangeShapeType="1"/>
                </p:cNvSpPr>
                <p:nvPr/>
              </p:nvSpPr>
              <p:spPr bwMode="auto">
                <a:xfrm>
                  <a:off x="4619160" y="3138240"/>
                  <a:ext cx="378824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5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5245995" y="3117148"/>
                  <a:ext cx="0" cy="210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16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5872825" y="3117148"/>
                  <a:ext cx="0" cy="210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7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6526906" y="3117148"/>
                  <a:ext cx="0" cy="210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8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7153741" y="3117148"/>
                  <a:ext cx="0" cy="210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9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7780571" y="3117148"/>
                  <a:ext cx="0" cy="210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20" name="Rectangle 77"/>
                <p:cNvSpPr>
                  <a:spLocks noChangeArrowheads="1"/>
                </p:cNvSpPr>
                <p:nvPr/>
              </p:nvSpPr>
              <p:spPr bwMode="auto">
                <a:xfrm>
                  <a:off x="7698809" y="3169879"/>
                  <a:ext cx="0" cy="30777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221" name="Line 78"/>
                <p:cNvSpPr>
                  <a:spLocks noChangeShapeType="1"/>
                </p:cNvSpPr>
                <p:nvPr/>
              </p:nvSpPr>
              <p:spPr bwMode="auto">
                <a:xfrm>
                  <a:off x="4619160" y="3138240"/>
                  <a:ext cx="2725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22" name="Line 81"/>
                <p:cNvSpPr>
                  <a:spLocks noChangeShapeType="1"/>
                </p:cNvSpPr>
                <p:nvPr/>
              </p:nvSpPr>
              <p:spPr bwMode="auto">
                <a:xfrm>
                  <a:off x="4619160" y="2400013"/>
                  <a:ext cx="2725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23" name="Line 88"/>
                <p:cNvSpPr>
                  <a:spLocks noChangeShapeType="1"/>
                </p:cNvSpPr>
                <p:nvPr/>
              </p:nvSpPr>
              <p:spPr bwMode="auto">
                <a:xfrm>
                  <a:off x="4619160" y="3138240"/>
                  <a:ext cx="378824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24" name="Rectangle 91"/>
                <p:cNvSpPr>
                  <a:spLocks noChangeArrowheads="1"/>
                </p:cNvSpPr>
                <p:nvPr/>
              </p:nvSpPr>
              <p:spPr bwMode="auto">
                <a:xfrm>
                  <a:off x="5000712" y="1661785"/>
                  <a:ext cx="490565" cy="147645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25" name="Rectangle 92"/>
                <p:cNvSpPr>
                  <a:spLocks noChangeArrowheads="1"/>
                </p:cNvSpPr>
                <p:nvPr/>
              </p:nvSpPr>
              <p:spPr bwMode="auto">
                <a:xfrm>
                  <a:off x="5000712" y="1661785"/>
                  <a:ext cx="490565" cy="147645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26" name="Rectangle 93"/>
                <p:cNvSpPr>
                  <a:spLocks noChangeArrowheads="1"/>
                </p:cNvSpPr>
                <p:nvPr/>
              </p:nvSpPr>
              <p:spPr bwMode="auto">
                <a:xfrm>
                  <a:off x="5627542" y="1978169"/>
                  <a:ext cx="517817" cy="116007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27" name="Rectangle 94"/>
                <p:cNvSpPr>
                  <a:spLocks noChangeArrowheads="1"/>
                </p:cNvSpPr>
                <p:nvPr/>
              </p:nvSpPr>
              <p:spPr bwMode="auto">
                <a:xfrm>
                  <a:off x="5627542" y="1978169"/>
                  <a:ext cx="517817" cy="1160072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28" name="Rectangle 95"/>
                <p:cNvSpPr>
                  <a:spLocks noChangeArrowheads="1"/>
                </p:cNvSpPr>
                <p:nvPr/>
              </p:nvSpPr>
              <p:spPr bwMode="auto">
                <a:xfrm>
                  <a:off x="6254372" y="2231275"/>
                  <a:ext cx="517817" cy="90696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29" name="Rectangle 96"/>
                <p:cNvSpPr>
                  <a:spLocks noChangeArrowheads="1"/>
                </p:cNvSpPr>
                <p:nvPr/>
              </p:nvSpPr>
              <p:spPr bwMode="auto">
                <a:xfrm>
                  <a:off x="6254372" y="2231275"/>
                  <a:ext cx="517817" cy="90696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30" name="Rectangle 97"/>
                <p:cNvSpPr>
                  <a:spLocks noChangeArrowheads="1"/>
                </p:cNvSpPr>
                <p:nvPr/>
              </p:nvSpPr>
              <p:spPr bwMode="auto">
                <a:xfrm>
                  <a:off x="6881203" y="2579297"/>
                  <a:ext cx="517817" cy="5589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31" name="Rectangle 98"/>
                <p:cNvSpPr>
                  <a:spLocks noChangeArrowheads="1"/>
                </p:cNvSpPr>
                <p:nvPr/>
              </p:nvSpPr>
              <p:spPr bwMode="auto">
                <a:xfrm>
                  <a:off x="6881203" y="2579297"/>
                  <a:ext cx="517817" cy="55894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32" name="Rectangle 99"/>
                <p:cNvSpPr>
                  <a:spLocks noChangeArrowheads="1"/>
                </p:cNvSpPr>
                <p:nvPr/>
              </p:nvSpPr>
              <p:spPr bwMode="auto">
                <a:xfrm>
                  <a:off x="7535288" y="3096056"/>
                  <a:ext cx="490565" cy="4218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33" name="Rectangle 100"/>
                <p:cNvSpPr>
                  <a:spLocks noChangeArrowheads="1"/>
                </p:cNvSpPr>
                <p:nvPr/>
              </p:nvSpPr>
              <p:spPr bwMode="auto">
                <a:xfrm>
                  <a:off x="7535288" y="3096056"/>
                  <a:ext cx="490565" cy="42184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34" name="Line 101"/>
                <p:cNvSpPr>
                  <a:spLocks noChangeShapeType="1"/>
                </p:cNvSpPr>
                <p:nvPr/>
              </p:nvSpPr>
              <p:spPr bwMode="auto">
                <a:xfrm>
                  <a:off x="4619160" y="3138240"/>
                  <a:ext cx="378824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3827094" y="789063"/>
            <a:ext cx="5347595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Parametric effects of ketamine were consistent across theta and gamma ranges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231F2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NMDAR-mediated responses decreased parametrically with dose from HPC to </a:t>
            </a:r>
            <a:r>
              <a:rPr lang="en-GB" dirty="0" err="1">
                <a:solidFill>
                  <a:srgbClr val="231F20"/>
                </a:solidFill>
                <a:latin typeface="Cambria" panose="02040503050406030204" pitchFamily="18" charset="0"/>
              </a:rPr>
              <a:t>mPFC</a:t>
            </a: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 and from </a:t>
            </a:r>
            <a:r>
              <a:rPr lang="en-GB" dirty="0" err="1">
                <a:solidFill>
                  <a:srgbClr val="231F20"/>
                </a:solidFill>
                <a:latin typeface="Cambria" panose="02040503050406030204" pitchFamily="18" charset="0"/>
              </a:rPr>
              <a:t>mPFC</a:t>
            </a: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 to HPC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231F2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AMPAR-mediated forward connection from CA1 to </a:t>
            </a:r>
            <a:r>
              <a:rPr lang="en-GB" dirty="0" err="1">
                <a:solidFill>
                  <a:srgbClr val="231F20"/>
                </a:solidFill>
                <a:latin typeface="Cambria" panose="02040503050406030204" pitchFamily="18" charset="0"/>
              </a:rPr>
              <a:t>mPFC</a:t>
            </a: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 increased with dose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231F20"/>
              </a:solidFill>
              <a:latin typeface="Cambria" panose="02040503050406030204" pitchFamily="18" charset="0"/>
            </a:endParaRPr>
          </a:p>
          <a:p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Moran et al., Neuropsychopharmacology, 2015</a:t>
            </a:r>
            <a:endParaRPr lang="en-GB" dirty="0">
              <a:latin typeface="Cambria" panose="02040503050406030204" pitchFamily="18" charset="0"/>
            </a:endParaRP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xmlns="" id="{C9D3F371-E694-8145-F297-496379D95E2D}"/>
              </a:ext>
            </a:extLst>
          </p:cNvPr>
          <p:cNvGrpSpPr/>
          <p:nvPr/>
        </p:nvGrpSpPr>
        <p:grpSpPr>
          <a:xfrm>
            <a:off x="3839386" y="3889181"/>
            <a:ext cx="4408395" cy="2054346"/>
            <a:chOff x="63670" y="1770783"/>
            <a:chExt cx="4147074" cy="2226334"/>
          </a:xfrm>
        </p:grpSpPr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xmlns="" id="{C5EFCB70-F206-13D9-76F3-2F9B2C25B9AD}"/>
                </a:ext>
              </a:extLst>
            </p:cNvPr>
            <p:cNvSpPr txBox="1"/>
            <p:nvPr/>
          </p:nvSpPr>
          <p:spPr>
            <a:xfrm>
              <a:off x="63670" y="1770783"/>
              <a:ext cx="4147074" cy="2226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r>
                <a:rPr lang="en-GB" dirty="0"/>
                <a:t>                                                                                                                  </a:t>
              </a:r>
            </a:p>
          </p:txBody>
        </p:sp>
        <p:graphicFrame>
          <p:nvGraphicFramePr>
            <p:cNvPr id="237" name="Object 236">
              <a:extLst>
                <a:ext uri="{FF2B5EF4-FFF2-40B4-BE49-F238E27FC236}">
                  <a16:creationId xmlns:a16="http://schemas.microsoft.com/office/drawing/2014/main" xmlns="" id="{41D6CD64-31E2-EB7F-A4A5-0D06D821B3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0544999"/>
                </p:ext>
              </p:extLst>
            </p:nvPr>
          </p:nvGraphicFramePr>
          <p:xfrm>
            <a:off x="226997" y="1880440"/>
            <a:ext cx="3124200" cy="879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8" name="Equation" r:id="rId4" imgW="1765080" imgH="482400" progId="Equation.DSMT4">
                    <p:embed/>
                  </p:oleObj>
                </mc:Choice>
                <mc:Fallback>
                  <p:oleObj name="Equation" r:id="rId4" imgW="1765080" imgH="482400" progId="Equation.DSMT4">
                    <p:embed/>
                    <p:pic>
                      <p:nvPicPr>
                        <p:cNvPr id="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997" y="1880440"/>
                          <a:ext cx="3124200" cy="8794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8" name="Object 30">
              <a:extLst>
                <a:ext uri="{FF2B5EF4-FFF2-40B4-BE49-F238E27FC236}">
                  <a16:creationId xmlns:a16="http://schemas.microsoft.com/office/drawing/2014/main" xmlns="" id="{190324D0-7D09-CB98-49CC-2C73977D2C5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3446339"/>
                </p:ext>
              </p:extLst>
            </p:nvPr>
          </p:nvGraphicFramePr>
          <p:xfrm>
            <a:off x="1690530" y="3327270"/>
            <a:ext cx="209550" cy="319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9" name="Equation" r:id="rId6" imgW="114120" imgH="177480" progId="Equation.DSMT4">
                    <p:embed/>
                  </p:oleObj>
                </mc:Choice>
                <mc:Fallback>
                  <p:oleObj name="Equation" r:id="rId6" imgW="114120" imgH="177480" progId="Equation.DSMT4">
                    <p:embed/>
                    <p:pic>
                      <p:nvPicPr>
                        <p:cNvPr id="5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0530" y="3327270"/>
                          <a:ext cx="209550" cy="3190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xmlns="" id="{B41FD170-FB67-6E73-B9F5-C85D3E6979CC}"/>
                </a:ext>
              </a:extLst>
            </p:cNvPr>
            <p:cNvSpPr/>
            <p:nvPr/>
          </p:nvSpPr>
          <p:spPr>
            <a:xfrm>
              <a:off x="3084491" y="3432219"/>
              <a:ext cx="450760" cy="47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xmlns="" id="{048B22EA-B486-138C-DB0C-8578B31EF4FF}"/>
                </a:ext>
              </a:extLst>
            </p:cNvPr>
            <p:cNvSpPr/>
            <p:nvPr/>
          </p:nvSpPr>
          <p:spPr>
            <a:xfrm>
              <a:off x="2771800" y="2924944"/>
              <a:ext cx="450760" cy="47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xmlns="" id="{F224A7A7-7C6C-8E55-4068-F0D54DE7FA86}"/>
                </a:ext>
              </a:extLst>
            </p:cNvPr>
            <p:cNvSpPr txBox="1"/>
            <p:nvPr/>
          </p:nvSpPr>
          <p:spPr>
            <a:xfrm>
              <a:off x="3222560" y="1871858"/>
              <a:ext cx="893193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Sodium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xmlns="" id="{7D7EADC0-0FFB-D287-A10B-DCE681F0D599}"/>
                </a:ext>
              </a:extLst>
            </p:cNvPr>
            <p:cNvSpPr txBox="1"/>
            <p:nvPr/>
          </p:nvSpPr>
          <p:spPr>
            <a:xfrm>
              <a:off x="3174686" y="2329290"/>
              <a:ext cx="981359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Calcium </a:t>
              </a:r>
            </a:p>
          </p:txBody>
        </p:sp>
      </p:grpSp>
      <p:sp>
        <p:nvSpPr>
          <p:cNvPr id="246" name="Oval 245">
            <a:extLst>
              <a:ext uri="{FF2B5EF4-FFF2-40B4-BE49-F238E27FC236}">
                <a16:creationId xmlns:a16="http://schemas.microsoft.com/office/drawing/2014/main" xmlns="" id="{4DC8C4E2-3E60-2877-C562-DC6ACEB6C10C}"/>
              </a:ext>
            </a:extLst>
          </p:cNvPr>
          <p:cNvSpPr/>
          <p:nvPr/>
        </p:nvSpPr>
        <p:spPr>
          <a:xfrm rot="5400000">
            <a:off x="5348271" y="3983511"/>
            <a:ext cx="476519" cy="510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xmlns="" id="{151B843A-C120-CE57-44B9-28082B54122A}"/>
              </a:ext>
            </a:extLst>
          </p:cNvPr>
          <p:cNvSpPr/>
          <p:nvPr/>
        </p:nvSpPr>
        <p:spPr>
          <a:xfrm rot="5400000">
            <a:off x="5386927" y="4338411"/>
            <a:ext cx="476519" cy="510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0846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44"/>
    </mc:Choice>
    <mc:Fallback xmlns="">
      <p:transition spd="slow" advTm="109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st-Seizure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352256" y="513184"/>
            <a:ext cx="3791744" cy="2843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725795"/>
            <a:ext cx="7812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  <a:latin typeface="Cambria" pitchFamily="18" charset="0"/>
              </a:rPr>
              <a:t>With or Without Spatial Dynamics ?</a:t>
            </a:r>
            <a:endParaRPr lang="en-GB" sz="22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300038" y="0"/>
            <a:ext cx="25483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mbria" pitchFamily="18" charset="0"/>
              </a:rPr>
              <a:t>Taxonomy – II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397675"/>
            <a:ext cx="548776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Characterize point or spatially extended neuronal processes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Explain the relation between temporal or spatiotemporal properties of cortical sources and observed brain dynamics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Estimate lateral connection extent </a:t>
            </a:r>
          </a:p>
          <a:p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(visual cortex), conduction speed, ..</a:t>
            </a:r>
          </a:p>
        </p:txBody>
      </p:sp>
      <p:graphicFrame>
        <p:nvGraphicFramePr>
          <p:cNvPr id="10" name="Diagram 9"/>
          <p:cNvGraphicFramePr/>
          <p:nvPr/>
        </p:nvGraphicFramePr>
        <p:xfrm>
          <a:off x="35496" y="4237214"/>
          <a:ext cx="4367809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7218" name="Picture 2" descr="Image result for brain wav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20" y="3271554"/>
            <a:ext cx="2276475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53B81F-749E-1A39-9289-F2B7102352D8}"/>
              </a:ext>
            </a:extLst>
          </p:cNvPr>
          <p:cNvSpPr txBox="1"/>
          <p:nvPr/>
        </p:nvSpPr>
        <p:spPr>
          <a:xfrm>
            <a:off x="572292" y="5933331"/>
            <a:ext cx="2003882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Pinotsis et al.,</a:t>
            </a:r>
          </a:p>
          <a:p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</a:rPr>
              <a:t>Neuroimage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, 2012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0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65"/>
    </mc:Choice>
    <mc:Fallback xmlns="">
      <p:transition spd="slow" advTm="81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Graphic spid="10" grpId="0">
        <p:bldAsOne/>
      </p:bldGraphic>
    </p:bldLst>
  </p:timing>
  <p:extLst mod="1">
    <p:ext uri="{E180D4A7-C9FB-4DFB-919C-405C955672EB}">
      <p14:showEvtLst xmlns:p14="http://schemas.microsoft.com/office/powerpoint/2010/main">
        <p14:playEvt time="97" objId="2"/>
        <p14:stopEvt time="2674" objId="2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7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4" t="9099" r="57950" b="-61"/>
          <a:stretch>
            <a:fillRect/>
          </a:stretch>
        </p:blipFill>
        <p:spPr bwMode="auto">
          <a:xfrm>
            <a:off x="4090988" y="1844824"/>
            <a:ext cx="227171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20688" y="325087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en-GB" sz="1200">
                <a:latin typeface="Arial Narrow" pitchFamily="34" charset="0"/>
              </a:rPr>
              <a:t>Exogenous input</a:t>
            </a:r>
          </a:p>
        </p:txBody>
      </p:sp>
      <p:sp>
        <p:nvSpPr>
          <p:cNvPr id="5125" name="Line 4"/>
          <p:cNvSpPr>
            <a:spLocks noChangeShapeType="1"/>
          </p:cNvSpPr>
          <p:nvPr/>
        </p:nvSpPr>
        <p:spPr bwMode="auto">
          <a:xfrm flipH="1">
            <a:off x="1833834" y="2385691"/>
            <a:ext cx="1315" cy="2684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46075" y="3249291"/>
            <a:ext cx="5943600" cy="1079500"/>
          </a:xfrm>
          <a:prstGeom prst="rect">
            <a:avLst/>
          </a:prstGeom>
          <a:solidFill>
            <a:srgbClr val="EAEAEA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1" y="5363741"/>
            <a:ext cx="7308304" cy="101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188913" y="1844700"/>
            <a:ext cx="5959475" cy="1044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5129" name="Line 8"/>
          <p:cNvSpPr>
            <a:spLocks noChangeShapeType="1"/>
          </p:cNvSpPr>
          <p:nvPr/>
        </p:nvSpPr>
        <p:spPr bwMode="auto">
          <a:xfrm flipV="1">
            <a:off x="2123727" y="4319265"/>
            <a:ext cx="1" cy="77695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0" name="Line 9"/>
          <p:cNvSpPr>
            <a:spLocks noChangeShapeType="1"/>
          </p:cNvSpPr>
          <p:nvPr/>
        </p:nvSpPr>
        <p:spPr bwMode="auto">
          <a:xfrm flipV="1">
            <a:off x="4929187" y="4328790"/>
            <a:ext cx="3175" cy="741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131" name="Object 10"/>
          <p:cNvGraphicFramePr>
            <a:graphicFrameLocks noChangeAspect="1"/>
          </p:cNvGraphicFramePr>
          <p:nvPr/>
        </p:nvGraphicFramePr>
        <p:xfrm>
          <a:off x="2271713" y="4333553"/>
          <a:ext cx="79851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2" name="Equation" r:id="rId5" imgW="419100" imgH="228600" progId="Equation.DSMT4">
                  <p:embed/>
                </p:oleObj>
              </mc:Choice>
              <mc:Fallback>
                <p:oleObj name="Equation" r:id="rId5" imgW="419100" imgH="228600" progId="Equation.DSMT4">
                  <p:embed/>
                  <p:pic>
                    <p:nvPicPr>
                      <p:cNvPr id="513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1713" y="4333553"/>
                        <a:ext cx="798512" cy="396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Line 11"/>
          <p:cNvSpPr>
            <a:spLocks noChangeShapeType="1"/>
          </p:cNvSpPr>
          <p:nvPr/>
        </p:nvSpPr>
        <p:spPr bwMode="auto">
          <a:xfrm>
            <a:off x="1544638" y="347630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133" name="Object 12"/>
          <p:cNvGraphicFramePr>
            <a:graphicFrameLocks noChangeAspect="1"/>
          </p:cNvGraphicFramePr>
          <p:nvPr/>
        </p:nvGraphicFramePr>
        <p:xfrm>
          <a:off x="914400" y="3344541"/>
          <a:ext cx="508000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3" name="Equation" r:id="rId7" imgW="317225" imgH="203024" progId="Equation.DSMT4">
                  <p:embed/>
                </p:oleObj>
              </mc:Choice>
              <mc:Fallback>
                <p:oleObj name="Equation" r:id="rId7" imgW="317225" imgH="203024" progId="Equation.DSMT4">
                  <p:embed/>
                  <p:pic>
                    <p:nvPicPr>
                      <p:cNvPr id="513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344541"/>
                        <a:ext cx="508000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5" name="Rectangle 14"/>
          <p:cNvSpPr>
            <a:spLocks noChangeArrowheads="1"/>
          </p:cNvSpPr>
          <p:nvPr/>
        </p:nvSpPr>
        <p:spPr bwMode="auto">
          <a:xfrm>
            <a:off x="2633663" y="3328666"/>
            <a:ext cx="23669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Arial Narrow" pitchFamily="34" charset="0"/>
              </a:rPr>
              <a:t>Excitatory spiny cells in granular layers </a:t>
            </a:r>
          </a:p>
        </p:txBody>
      </p:sp>
      <p:sp>
        <p:nvSpPr>
          <p:cNvPr id="5136" name="Rectangle 15"/>
          <p:cNvSpPr>
            <a:spLocks noChangeArrowheads="1"/>
          </p:cNvSpPr>
          <p:nvPr/>
        </p:nvSpPr>
        <p:spPr bwMode="auto">
          <a:xfrm>
            <a:off x="1573213" y="5096217"/>
            <a:ext cx="359746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/>
          <a:p>
            <a:r>
              <a:rPr lang="en-GB" sz="1200" dirty="0">
                <a:latin typeface="Arial Narrow" pitchFamily="34" charset="0"/>
              </a:rPr>
              <a:t>Excitatory pyramidal cells in supra- and infragranular  layers  </a:t>
            </a:r>
          </a:p>
        </p:txBody>
      </p:sp>
      <p:sp>
        <p:nvSpPr>
          <p:cNvPr id="5137" name="Rectangle 16"/>
          <p:cNvSpPr>
            <a:spLocks noChangeArrowheads="1"/>
          </p:cNvSpPr>
          <p:nvPr/>
        </p:nvSpPr>
        <p:spPr bwMode="auto">
          <a:xfrm>
            <a:off x="1644650" y="1782441"/>
            <a:ext cx="23479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 dirty="0">
                <a:latin typeface="Arial Narrow" pitchFamily="34" charset="0"/>
              </a:rPr>
              <a:t>Inhibitory cells in </a:t>
            </a:r>
            <a:r>
              <a:rPr lang="en-GB" sz="1200" dirty="0" err="1">
                <a:latin typeface="Arial Narrow" pitchFamily="34" charset="0"/>
              </a:rPr>
              <a:t>supragranular</a:t>
            </a:r>
            <a:r>
              <a:rPr lang="en-GB" sz="1200" dirty="0">
                <a:latin typeface="Arial Narrow" pitchFamily="34" charset="0"/>
              </a:rPr>
              <a:t> layers</a:t>
            </a:r>
            <a:r>
              <a:rPr lang="en-GB" sz="1200" i="1" dirty="0">
                <a:latin typeface="Arial Narrow" pitchFamily="34" charset="0"/>
              </a:rPr>
              <a:t>  </a:t>
            </a:r>
          </a:p>
        </p:txBody>
      </p:sp>
      <p:graphicFrame>
        <p:nvGraphicFramePr>
          <p:cNvPr id="5140" name="Object 20"/>
          <p:cNvGraphicFramePr>
            <a:graphicFrameLocks noChangeAspect="1"/>
          </p:cNvGraphicFramePr>
          <p:nvPr/>
        </p:nvGraphicFramePr>
        <p:xfrm>
          <a:off x="4083050" y="4331966"/>
          <a:ext cx="804863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4" name="Equation" r:id="rId9" imgW="419100" imgH="228600" progId="Equation.DSMT4">
                  <p:embed/>
                </p:oleObj>
              </mc:Choice>
              <mc:Fallback>
                <p:oleObj name="Equation" r:id="rId9" imgW="419100" imgH="228600" progId="Equation.DSMT4">
                  <p:embed/>
                  <p:pic>
                    <p:nvPicPr>
                      <p:cNvPr id="514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050" y="4331966"/>
                        <a:ext cx="804863" cy="398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1" name="Object 23"/>
          <p:cNvGraphicFramePr>
            <a:graphicFrameLocks noChangeAspect="1"/>
          </p:cNvGraphicFramePr>
          <p:nvPr/>
        </p:nvGraphicFramePr>
        <p:xfrm>
          <a:off x="4386263" y="2796853"/>
          <a:ext cx="8223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5" name="Equation" r:id="rId11" imgW="431613" imgH="228501" progId="Equation.DSMT4">
                  <p:embed/>
                </p:oleObj>
              </mc:Choice>
              <mc:Fallback>
                <p:oleObj name="Equation" r:id="rId11" imgW="431613" imgH="228501" progId="Equation.DSMT4">
                  <p:embed/>
                  <p:pic>
                    <p:nvPicPr>
                      <p:cNvPr id="5141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263" y="2796853"/>
                        <a:ext cx="822325" cy="396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2" name="Object 24"/>
          <p:cNvGraphicFramePr>
            <a:graphicFrameLocks noChangeAspect="1"/>
          </p:cNvGraphicFramePr>
          <p:nvPr/>
        </p:nvGraphicFramePr>
        <p:xfrm>
          <a:off x="971550" y="2796853"/>
          <a:ext cx="8223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6" name="Equation" r:id="rId13" imgW="431613" imgH="228501" progId="Equation.DSMT4">
                  <p:embed/>
                </p:oleObj>
              </mc:Choice>
              <mc:Fallback>
                <p:oleObj name="Equation" r:id="rId13" imgW="431613" imgH="228501" progId="Equation.DSMT4">
                  <p:embed/>
                  <p:pic>
                    <p:nvPicPr>
                      <p:cNvPr id="5142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796853"/>
                        <a:ext cx="822325" cy="396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2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685857"/>
              </p:ext>
            </p:extLst>
          </p:nvPr>
        </p:nvGraphicFramePr>
        <p:xfrm>
          <a:off x="145778" y="5533728"/>
          <a:ext cx="6700056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7" name="Equation" r:id="rId15" imgW="4610100" imgH="533400" progId="Equation.DSMT4">
                  <p:embed/>
                </p:oleObj>
              </mc:Choice>
              <mc:Fallback>
                <p:oleObj name="Equation" r:id="rId15" imgW="4610100" imgH="533400" progId="Equation.DSMT4">
                  <p:embed/>
                  <p:pic>
                    <p:nvPicPr>
                      <p:cNvPr id="5152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78" y="5533728"/>
                        <a:ext cx="6700056" cy="811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3" name="Object 41"/>
          <p:cNvGraphicFramePr>
            <a:graphicFrameLocks noChangeAspect="1"/>
          </p:cNvGraphicFramePr>
          <p:nvPr/>
        </p:nvGraphicFramePr>
        <p:xfrm>
          <a:off x="788988" y="2004691"/>
          <a:ext cx="4770437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8" name="Equation" r:id="rId17" imgW="3454400" imgH="482600" progId="Equation.DSMT4">
                  <p:embed/>
                </p:oleObj>
              </mc:Choice>
              <mc:Fallback>
                <p:oleObj name="Equation" r:id="rId17" imgW="3454400" imgH="482600" progId="Equation.DSMT4">
                  <p:embed/>
                  <p:pic>
                    <p:nvPicPr>
                      <p:cNvPr id="5153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8" y="2004691"/>
                        <a:ext cx="4770437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4" name="Object 42"/>
          <p:cNvGraphicFramePr>
            <a:graphicFrameLocks noChangeAspect="1"/>
          </p:cNvGraphicFramePr>
          <p:nvPr/>
        </p:nvGraphicFramePr>
        <p:xfrm>
          <a:off x="1025525" y="3550916"/>
          <a:ext cx="463073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9" name="Equation" r:id="rId19" imgW="3352800" imgH="482600" progId="Equation.DSMT4">
                  <p:embed/>
                </p:oleObj>
              </mc:Choice>
              <mc:Fallback>
                <p:oleObj name="Equation" r:id="rId19" imgW="3352800" imgH="482600" progId="Equation.DSMT4">
                  <p:embed/>
                  <p:pic>
                    <p:nvPicPr>
                      <p:cNvPr id="5154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25" y="3550916"/>
                        <a:ext cx="4630738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5" name="Rectangle 43"/>
          <p:cNvSpPr>
            <a:spLocks noChangeArrowheads="1"/>
          </p:cNvSpPr>
          <p:nvPr/>
        </p:nvSpPr>
        <p:spPr bwMode="auto">
          <a:xfrm>
            <a:off x="411163" y="0"/>
            <a:ext cx="2096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Neural Field Models</a:t>
            </a:r>
          </a:p>
        </p:txBody>
      </p:sp>
      <p:graphicFrame>
        <p:nvGraphicFramePr>
          <p:cNvPr id="5159" name="Object 14"/>
          <p:cNvGraphicFramePr>
            <a:graphicFrameLocks noChangeAspect="1"/>
          </p:cNvGraphicFramePr>
          <p:nvPr/>
        </p:nvGraphicFramePr>
        <p:xfrm>
          <a:off x="6583238" y="4365104"/>
          <a:ext cx="2381250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0" name="Equation" r:id="rId21" imgW="1358310" imgH="406224" progId="Equation.DSMT4">
                  <p:embed/>
                </p:oleObj>
              </mc:Choice>
              <mc:Fallback>
                <p:oleObj name="Equation" r:id="rId21" imgW="1358310" imgH="406224" progId="Equation.DSMT4">
                  <p:embed/>
                  <p:pic>
                    <p:nvPicPr>
                      <p:cNvPr id="5159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3238" y="4365104"/>
                        <a:ext cx="2381250" cy="585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0" y="404664"/>
            <a:ext cx="764260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mbria" pitchFamily="18" charset="0"/>
              </a:rPr>
              <a:t>Wave equations describing  propagation of afferent input</a:t>
            </a:r>
          </a:p>
          <a:p>
            <a:r>
              <a:rPr lang="en-GB" sz="2400" dirty="0">
                <a:latin typeface="Cambria" pitchFamily="18" charset="0"/>
              </a:rPr>
              <a:t>between points on the cortex and equations for voltages</a:t>
            </a:r>
          </a:p>
        </p:txBody>
      </p:sp>
      <p:sp>
        <p:nvSpPr>
          <p:cNvPr id="63" name="Rectangle 32"/>
          <p:cNvSpPr>
            <a:spLocks noChangeArrowheads="1"/>
          </p:cNvSpPr>
          <p:nvPr/>
        </p:nvSpPr>
        <p:spPr bwMode="auto">
          <a:xfrm>
            <a:off x="6932885" y="1196752"/>
            <a:ext cx="1733550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dirty="0">
                <a:solidFill>
                  <a:schemeClr val="bg1"/>
                </a:solidFill>
                <a:latin typeface="Arial Unicode MS" pitchFamily="34" charset="-128"/>
              </a:rPr>
              <a:t>LFP signal</a:t>
            </a:r>
            <a:endParaRPr lang="en-GB" sz="1400" i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cxnSp>
        <p:nvCxnSpPr>
          <p:cNvPr id="64" name="AutoShape 33"/>
          <p:cNvCxnSpPr>
            <a:cxnSpLocks noChangeShapeType="1"/>
          </p:cNvCxnSpPr>
          <p:nvPr/>
        </p:nvCxnSpPr>
        <p:spPr bwMode="auto">
          <a:xfrm rot="5400000" flipH="1" flipV="1">
            <a:off x="5428604" y="3384229"/>
            <a:ext cx="4191450" cy="432048"/>
          </a:xfrm>
          <a:prstGeom prst="bentConnector3">
            <a:avLst>
              <a:gd name="adj1" fmla="val 5"/>
            </a:avLst>
          </a:prstGeom>
          <a:noFill/>
          <a:ln w="31750">
            <a:solidFill>
              <a:schemeClr val="bg2">
                <a:lumMod val="50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8" name="Straight Connector 7"/>
          <p:cNvCxnSpPr>
            <a:stCxn id="46085" idx="3"/>
          </p:cNvCxnSpPr>
          <p:nvPr/>
        </p:nvCxnSpPr>
        <p:spPr>
          <a:xfrm>
            <a:off x="6289675" y="3789041"/>
            <a:ext cx="1450679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46087" idx="3"/>
          </p:cNvCxnSpPr>
          <p:nvPr/>
        </p:nvCxnSpPr>
        <p:spPr>
          <a:xfrm flipV="1">
            <a:off x="6148388" y="2348880"/>
            <a:ext cx="1591966" cy="18108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6370603"/>
          <a:ext cx="4689475" cy="442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1" name="Equation" r:id="rId23" imgW="1586811" imgH="203112" progId="Equation.DSMT4">
                  <p:embed/>
                </p:oleObj>
              </mc:Choice>
              <mc:Fallback>
                <p:oleObj name="Equation" r:id="rId23" imgW="1586811" imgH="203112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70603"/>
                        <a:ext cx="4689475" cy="44277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072312" y="2891731"/>
            <a:ext cx="2003882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Pinotsis et al.,</a:t>
            </a:r>
          </a:p>
          <a:p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</a:rPr>
              <a:t>Neuroimage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, 2012</a:t>
            </a:r>
          </a:p>
        </p:txBody>
      </p:sp>
      <p:sp>
        <p:nvSpPr>
          <p:cNvPr id="5124" name="Line 3"/>
          <p:cNvSpPr>
            <a:spLocks noChangeShapeType="1"/>
          </p:cNvSpPr>
          <p:nvPr/>
        </p:nvSpPr>
        <p:spPr bwMode="auto">
          <a:xfrm>
            <a:off x="5322887" y="2889275"/>
            <a:ext cx="3176" cy="247446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995961"/>
      </p:ext>
    </p:extLst>
  </p:cSld>
  <p:clrMapOvr>
    <a:masterClrMapping/>
  </p:clrMapOvr>
  <p:transition advTm="152116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.TIF"/>
          <p:cNvPicPr>
            <a:picLocks noChangeAspect="1"/>
          </p:cNvPicPr>
          <p:nvPr/>
        </p:nvPicPr>
        <p:blipFill rotWithShape="1">
          <a:blip r:embed="rId2" cstate="print"/>
          <a:srcRect r="48769"/>
          <a:stretch/>
        </p:blipFill>
        <p:spPr>
          <a:xfrm>
            <a:off x="338724" y="708067"/>
            <a:ext cx="4494451" cy="55190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3460442" y="3715686"/>
            <a:ext cx="702077" cy="756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6" name="Oval 5"/>
          <p:cNvSpPr/>
          <p:nvPr/>
        </p:nvSpPr>
        <p:spPr>
          <a:xfrm rot="5400000">
            <a:off x="3734907" y="4561650"/>
            <a:ext cx="702077" cy="7560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F13571-4ED4-D4DE-F985-BC8611FF006E}"/>
              </a:ext>
            </a:extLst>
          </p:cNvPr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6B2AEA-2028-81FA-6317-FF95561307A5}"/>
              </a:ext>
            </a:extLst>
          </p:cNvPr>
          <p:cNvSpPr txBox="1"/>
          <p:nvPr/>
        </p:nvSpPr>
        <p:spPr>
          <a:xfrm>
            <a:off x="2848416" y="6200709"/>
            <a:ext cx="2003882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Pinotsis et al.,</a:t>
            </a:r>
          </a:p>
          <a:p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</a:rPr>
              <a:t>Neuroimage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, 2012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DF2CFB-9475-C348-D36E-4575430EE6BE}"/>
              </a:ext>
            </a:extLst>
          </p:cNvPr>
          <p:cNvSpPr txBox="1"/>
          <p:nvPr/>
        </p:nvSpPr>
        <p:spPr>
          <a:xfrm>
            <a:off x="2300844" y="3282929"/>
            <a:ext cx="4601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Pinotsis et al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C1ABEF-6A24-2A4C-3D22-AEE202F02DCA}"/>
              </a:ext>
            </a:extLst>
          </p:cNvPr>
          <p:cNvSpPr txBox="1"/>
          <p:nvPr/>
        </p:nvSpPr>
        <p:spPr>
          <a:xfrm>
            <a:off x="639790" y="134315"/>
            <a:ext cx="7388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Can estimate dispersion, conduction speed on top of connection strengths that are also estimated with masses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21"/>
    </mc:Choice>
    <mc:Fallback xmlns="">
      <p:transition spd="slow" advTm="6012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9859" y="395570"/>
            <a:ext cx="8943614" cy="830997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Size induced intersubject</a:t>
            </a:r>
            <a:r>
              <a:rPr lang="en-GB" sz="24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variability of amplitude of </a:t>
            </a:r>
          </a:p>
          <a:p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visually induced gamma oscillations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504" y="27970"/>
            <a:ext cx="7412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Example 4 : Hierarchical models and PEB with neural fields, cf. also next talk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5035"/>
            <a:ext cx="3024336" cy="2520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19858" y="3796720"/>
            <a:ext cx="6324349" cy="28623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C000"/>
                </a:solidFill>
              </a:rPr>
              <a:t>Gamma oscillations important for visual perception and affected by stimulus properties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C000"/>
                </a:solidFill>
              </a:rPr>
              <a:t>Gamma amplitude increases with size, cf. surround suppression , figure background  segmentation, contour integration…(Super et al, 2010, Hess…)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C000"/>
                </a:solidFill>
              </a:rPr>
              <a:t>Either linear increase or saturation with size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C000"/>
                </a:solidFill>
              </a:rPr>
              <a:t>What determines an individual’s spectral response?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F0F9C06-6AA8-E92B-E848-75366ADAB391}"/>
              </a:ext>
            </a:extLst>
          </p:cNvPr>
          <p:cNvSpPr txBox="1"/>
          <p:nvPr/>
        </p:nvSpPr>
        <p:spPr>
          <a:xfrm>
            <a:off x="3275856" y="3153100"/>
            <a:ext cx="2875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Pinotsis et al.,</a:t>
            </a:r>
          </a:p>
          <a:p>
            <a:r>
              <a:rPr lang="en-GB" dirty="0">
                <a:solidFill>
                  <a:schemeClr val="bg1"/>
                </a:solidFill>
              </a:rPr>
              <a:t>Human Brain Mapping, 2016</a:t>
            </a:r>
          </a:p>
        </p:txBody>
      </p:sp>
    </p:spTree>
    <p:extLst>
      <p:ext uri="{BB962C8B-B14F-4D97-AF65-F5344CB8AC3E}">
        <p14:creationId xmlns:p14="http://schemas.microsoft.com/office/powerpoint/2010/main" val="2689645460"/>
      </p:ext>
    </p:extLst>
  </p:cSld>
  <p:clrMapOvr>
    <a:masterClrMapping/>
  </p:clrMapOvr>
  <p:transition spd="slow" advTm="174226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678981"/>
              </p:ext>
            </p:extLst>
          </p:nvPr>
        </p:nvGraphicFramePr>
        <p:xfrm>
          <a:off x="144163" y="4073208"/>
          <a:ext cx="5319712" cy="145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6" name="Equation" r:id="rId3" imgW="4267080" imgH="1168200" progId="Equation.DSMT4">
                  <p:embed/>
                </p:oleObj>
              </mc:Choice>
              <mc:Fallback>
                <p:oleObj name="Equation" r:id="rId3" imgW="4267080" imgH="1168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63" y="4073208"/>
                        <a:ext cx="5319712" cy="1458913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089770"/>
              </p:ext>
            </p:extLst>
          </p:nvPr>
        </p:nvGraphicFramePr>
        <p:xfrm>
          <a:off x="144163" y="3231471"/>
          <a:ext cx="203517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name="Equation" r:id="rId5" imgW="1447560" imgH="482400" progId="Equation.DSMT4">
                  <p:embed/>
                </p:oleObj>
              </mc:Choice>
              <mc:Fallback>
                <p:oleObj name="Equation" r:id="rId5" imgW="1447560" imgH="4824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63" y="3231471"/>
                        <a:ext cx="2035175" cy="67945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9790" y="5926169"/>
            <a:ext cx="200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Pinotsis et al., 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283387"/>
              </p:ext>
            </p:extLst>
          </p:nvPr>
        </p:nvGraphicFramePr>
        <p:xfrm>
          <a:off x="173962" y="285341"/>
          <a:ext cx="4441676" cy="281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8" name="Equation" r:id="rId7" imgW="2857320" imgH="1803240" progId="Equation.DSMT4">
                  <p:embed/>
                </p:oleObj>
              </mc:Choice>
              <mc:Fallback>
                <p:oleObj name="Equation" r:id="rId7" imgW="2857320" imgH="180324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62" y="285341"/>
                        <a:ext cx="4441676" cy="2813062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9542855"/>
      </p:ext>
    </p:extLst>
  </p:cSld>
  <p:clrMapOvr>
    <a:masterClrMapping/>
  </p:clrMapOvr>
  <p:transition spd="slow" advTm="7684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xmlns="" id="{B7A7CDB4-CC4E-4436-BCAD-76AB3EEE2C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30644" cy="666936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en-US" altLang="ko-KR" sz="2800" dirty="0">
                <a:latin typeface="+mj-lt"/>
              </a:rPr>
              <a:t>Perception, attention, memory, executive control</a:t>
            </a: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en-US" altLang="ko-KR" sz="2800" dirty="0">
                <a:latin typeface="+mj-lt"/>
              </a:rPr>
              <a:t>Highly parallel processing by the brain </a:t>
            </a: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en-US" altLang="ko-KR" sz="2800" dirty="0">
                <a:latin typeface="+mj-lt"/>
              </a:rPr>
              <a:t>Information integration and binding</a:t>
            </a: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en-US" altLang="ko-KR" sz="2800" dirty="0">
                <a:latin typeface="+mj-lt"/>
              </a:rPr>
              <a:t>Synchronized neuronal discharges</a:t>
            </a: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en-US" altLang="ko-KR" sz="2800" dirty="0">
                <a:latin typeface="+mj-lt"/>
              </a:rPr>
              <a:t>Select relevant information</a:t>
            </a: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/>
            <a:endParaRPr lang="en-US" altLang="ko-KR" sz="28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991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44"/>
    </mc:Choice>
    <mc:Fallback xmlns="">
      <p:transition spd="slow" advTm="87144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4168" y="620688"/>
            <a:ext cx="2225494" cy="2808349"/>
            <a:chOff x="6084168" y="2132856"/>
            <a:chExt cx="2225494" cy="2808349"/>
          </a:xfrm>
        </p:grpSpPr>
        <p:sp>
          <p:nvSpPr>
            <p:cNvPr id="28" name="TextBox 27"/>
            <p:cNvSpPr txBox="1"/>
            <p:nvPr/>
          </p:nvSpPr>
          <p:spPr>
            <a:xfrm>
              <a:off x="6876256" y="2492896"/>
              <a:ext cx="1433406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Arial Narrow" pitchFamily="34" charset="0"/>
                </a:rPr>
                <a:t>Superficial pyramidal</a:t>
              </a:r>
            </a:p>
            <a:p>
              <a:endParaRPr lang="en-GB" sz="1200" dirty="0">
                <a:latin typeface="Arial Narrow" pitchFamily="34" charset="0"/>
              </a:endParaRPr>
            </a:p>
            <a:p>
              <a:endParaRPr lang="en-GB" sz="1200" dirty="0">
                <a:latin typeface="Arial Narrow" pitchFamily="34" charset="0"/>
              </a:endParaRPr>
            </a:p>
            <a:p>
              <a:endParaRPr lang="en-GB" sz="1200" dirty="0">
                <a:latin typeface="Arial Narrow" pitchFamily="34" charset="0"/>
              </a:endParaRPr>
            </a:p>
            <a:p>
              <a:r>
                <a:rPr lang="en-GB" sz="1200" dirty="0">
                  <a:latin typeface="Arial Narrow" pitchFamily="34" charset="0"/>
                </a:rPr>
                <a:t>Spiny stellate</a:t>
              </a:r>
            </a:p>
            <a:p>
              <a:endParaRPr lang="en-GB" sz="1200" dirty="0">
                <a:latin typeface="Arial Narrow" pitchFamily="34" charset="0"/>
              </a:endParaRPr>
            </a:p>
            <a:p>
              <a:r>
                <a:rPr lang="en-GB" sz="1200" dirty="0">
                  <a:latin typeface="Arial Narrow" pitchFamily="34" charset="0"/>
                </a:rPr>
                <a:t>Inhibitory interneurons</a:t>
              </a:r>
            </a:p>
            <a:p>
              <a:endParaRPr lang="en-GB" sz="1200" dirty="0">
                <a:latin typeface="Arial Narrow" pitchFamily="34" charset="0"/>
              </a:endParaRPr>
            </a:p>
            <a:p>
              <a:r>
                <a:rPr lang="en-GB" sz="1200" dirty="0">
                  <a:latin typeface="Arial Narrow" pitchFamily="34" charset="0"/>
                </a:rPr>
                <a:t>Deep pyramidal</a:t>
              </a:r>
            </a:p>
          </p:txBody>
        </p:sp>
        <p:pic>
          <p:nvPicPr>
            <p:cNvPr id="11" name="Picture 4" descr="cortical_layers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43031" t="6108" r="31332" b="4135"/>
            <a:stretch>
              <a:fillRect/>
            </a:stretch>
          </p:blipFill>
          <p:spPr bwMode="auto">
            <a:xfrm>
              <a:off x="6084168" y="2132856"/>
              <a:ext cx="797288" cy="2808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6545645" y="4187598"/>
              <a:ext cx="139721" cy="167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6556393" y="3467723"/>
              <a:ext cx="177827" cy="18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AutoShape 62"/>
            <p:cNvCxnSpPr>
              <a:cxnSpLocks noChangeShapeType="1"/>
              <a:stCxn id="22" idx="8"/>
              <a:endCxn id="20" idx="1"/>
            </p:cNvCxnSpPr>
            <p:nvPr/>
          </p:nvCxnSpPr>
          <p:spPr bwMode="auto">
            <a:xfrm rot="10800000" flipH="1">
              <a:off x="6345715" y="2594200"/>
              <a:ext cx="56777" cy="702365"/>
            </a:xfrm>
            <a:prstGeom prst="curvedConnector3">
              <a:avLst>
                <a:gd name="adj1" fmla="val -28441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5" name="AutoShape 71"/>
            <p:cNvCxnSpPr>
              <a:cxnSpLocks noChangeShapeType="1"/>
              <a:stCxn id="21" idx="0"/>
              <a:endCxn id="23" idx="2"/>
            </p:cNvCxnSpPr>
            <p:nvPr/>
          </p:nvCxnSpPr>
          <p:spPr bwMode="auto">
            <a:xfrm rot="5400000" flipH="1" flipV="1">
              <a:off x="6443540" y="3783680"/>
              <a:ext cx="272459" cy="199437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6" name="AutoShape 61"/>
            <p:cNvCxnSpPr>
              <a:cxnSpLocks noChangeShapeType="1"/>
              <a:stCxn id="23" idx="4"/>
              <a:endCxn id="21" idx="5"/>
            </p:cNvCxnSpPr>
            <p:nvPr/>
          </p:nvCxnSpPr>
          <p:spPr bwMode="auto">
            <a:xfrm rot="5400000">
              <a:off x="6506152" y="3903420"/>
              <a:ext cx="335594" cy="232676"/>
            </a:xfrm>
            <a:prstGeom prst="curvedConnector2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55"/>
            <p:cNvCxnSpPr>
              <a:cxnSpLocks noChangeShapeType="1"/>
              <a:stCxn id="22" idx="4"/>
              <a:endCxn id="23" idx="2"/>
            </p:cNvCxnSpPr>
            <p:nvPr/>
          </p:nvCxnSpPr>
          <p:spPr bwMode="auto">
            <a:xfrm rot="16200000" flipH="1">
              <a:off x="6464499" y="3532180"/>
              <a:ext cx="230542" cy="199437"/>
            </a:xfrm>
            <a:prstGeom prst="curvedConnector2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18" name="AutoShape 60"/>
            <p:cNvCxnSpPr>
              <a:cxnSpLocks noChangeShapeType="1"/>
              <a:stCxn id="20" idx="5"/>
              <a:endCxn id="22" idx="0"/>
            </p:cNvCxnSpPr>
            <p:nvPr/>
          </p:nvCxnSpPr>
          <p:spPr bwMode="auto">
            <a:xfrm>
              <a:off x="6557610" y="2594200"/>
              <a:ext cx="56777" cy="702365"/>
            </a:xfrm>
            <a:prstGeom prst="curvedConnector3">
              <a:avLst>
                <a:gd name="adj1" fmla="val 384410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71"/>
            <p:cNvCxnSpPr>
              <a:cxnSpLocks noChangeShapeType="1"/>
              <a:stCxn id="22" idx="1"/>
              <a:endCxn id="23" idx="0"/>
            </p:cNvCxnSpPr>
            <p:nvPr/>
          </p:nvCxnSpPr>
          <p:spPr bwMode="auto">
            <a:xfrm>
              <a:off x="6635169" y="3369919"/>
              <a:ext cx="155117" cy="27245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0" name="AutoShape 35"/>
            <p:cNvSpPr>
              <a:spLocks noChangeArrowheads="1"/>
            </p:cNvSpPr>
            <p:nvPr/>
          </p:nvSpPr>
          <p:spPr bwMode="auto">
            <a:xfrm>
              <a:off x="6324934" y="2426273"/>
              <a:ext cx="310235" cy="33585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AutoShape 35"/>
            <p:cNvSpPr>
              <a:spLocks noChangeArrowheads="1"/>
            </p:cNvSpPr>
            <p:nvPr/>
          </p:nvSpPr>
          <p:spPr bwMode="auto">
            <a:xfrm>
              <a:off x="6324934" y="4019628"/>
              <a:ext cx="310235" cy="33585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12-Point Star 21"/>
            <p:cNvSpPr/>
            <p:nvPr/>
          </p:nvSpPr>
          <p:spPr>
            <a:xfrm>
              <a:off x="6324934" y="3223210"/>
              <a:ext cx="310235" cy="293417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679488" y="3642377"/>
              <a:ext cx="221596" cy="20958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AutoShape 60"/>
            <p:cNvCxnSpPr>
              <a:cxnSpLocks noChangeShapeType="1"/>
              <a:stCxn id="20" idx="5"/>
              <a:endCxn id="20" idx="1"/>
            </p:cNvCxnSpPr>
            <p:nvPr/>
          </p:nvCxnSpPr>
          <p:spPr bwMode="auto">
            <a:xfrm flipH="1">
              <a:off x="6402493" y="2594200"/>
              <a:ext cx="155117" cy="12700"/>
            </a:xfrm>
            <a:prstGeom prst="curvedConnector5">
              <a:avLst>
                <a:gd name="adj1" fmla="val -147373"/>
                <a:gd name="adj2" fmla="val -2785434"/>
                <a:gd name="adj3" fmla="val 247373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AutoShape 60"/>
            <p:cNvCxnSpPr>
              <a:cxnSpLocks noChangeShapeType="1"/>
              <a:stCxn id="21" idx="1"/>
              <a:endCxn id="21" idx="5"/>
            </p:cNvCxnSpPr>
            <p:nvPr/>
          </p:nvCxnSpPr>
          <p:spPr bwMode="auto">
            <a:xfrm rot="10800000" flipH="1">
              <a:off x="6402492" y="4187555"/>
              <a:ext cx="155117" cy="12700"/>
            </a:xfrm>
            <a:prstGeom prst="curvedConnector5">
              <a:avLst>
                <a:gd name="adj1" fmla="val -147373"/>
                <a:gd name="adj2" fmla="val -3400820"/>
                <a:gd name="adj3" fmla="val 247373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26" name="AutoShape 60"/>
            <p:cNvCxnSpPr>
              <a:cxnSpLocks noChangeShapeType="1"/>
              <a:stCxn id="23" idx="7"/>
              <a:endCxn id="23" idx="5"/>
            </p:cNvCxnSpPr>
            <p:nvPr/>
          </p:nvCxnSpPr>
          <p:spPr bwMode="auto">
            <a:xfrm rot="16200000" flipH="1">
              <a:off x="6794533" y="3747168"/>
              <a:ext cx="148197" cy="12700"/>
            </a:xfrm>
            <a:prstGeom prst="curvedConnector5">
              <a:avLst>
                <a:gd name="adj1" fmla="val -154254"/>
                <a:gd name="adj2" fmla="val 3289323"/>
                <a:gd name="adj3" fmla="val 254254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27" name="AutoShape 60"/>
            <p:cNvCxnSpPr>
              <a:cxnSpLocks noChangeShapeType="1"/>
              <a:stCxn id="22" idx="9"/>
              <a:endCxn id="22" idx="5"/>
            </p:cNvCxnSpPr>
            <p:nvPr/>
          </p:nvCxnSpPr>
          <p:spPr bwMode="auto">
            <a:xfrm rot="16200000" flipH="1">
              <a:off x="6275439" y="3369918"/>
              <a:ext cx="254107" cy="12700"/>
            </a:xfrm>
            <a:prstGeom prst="curvedConnector5">
              <a:avLst>
                <a:gd name="adj1" fmla="val -89962"/>
                <a:gd name="adj2" fmla="val -2943143"/>
                <a:gd name="adj3" fmla="val 189962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</p:grpSp>
      <p:sp>
        <p:nvSpPr>
          <p:cNvPr id="29" name="Rectangle 28"/>
          <p:cNvSpPr/>
          <p:nvPr/>
        </p:nvSpPr>
        <p:spPr>
          <a:xfrm>
            <a:off x="1231229" y="273505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Posterior estimates for 2</a:t>
            </a:r>
            <a:r>
              <a:rPr lang="en-GB" i="1" baseline="30000" dirty="0">
                <a:solidFill>
                  <a:schemeClr val="bg1"/>
                </a:solidFill>
              </a:rPr>
              <a:t>nd</a:t>
            </a:r>
            <a:r>
              <a:rPr lang="en-GB" i="1" dirty="0">
                <a:solidFill>
                  <a:schemeClr val="bg1"/>
                </a:solidFill>
              </a:rPr>
              <a:t> level parameters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009" name="Group 1008"/>
          <p:cNvGrpSpPr/>
          <p:nvPr/>
        </p:nvGrpSpPr>
        <p:grpSpPr>
          <a:xfrm>
            <a:off x="1113447" y="931638"/>
            <a:ext cx="4608512" cy="1808012"/>
            <a:chOff x="1115616" y="2791622"/>
            <a:chExt cx="4608512" cy="1808012"/>
          </a:xfrm>
          <a:solidFill>
            <a:schemeClr val="bg1"/>
          </a:solidFill>
        </p:grpSpPr>
        <p:pic>
          <p:nvPicPr>
            <p:cNvPr id="1005" name="Picture 1004"/>
            <p:cNvPicPr/>
            <p:nvPr/>
          </p:nvPicPr>
          <p:blipFill rotWithShape="1">
            <a:blip r:embed="rId4" cstate="print"/>
            <a:srcRect t="39915" b="33286"/>
            <a:stretch/>
          </p:blipFill>
          <p:spPr bwMode="auto">
            <a:xfrm>
              <a:off x="1115616" y="3068960"/>
              <a:ext cx="4608512" cy="15306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06" name="Picture 1005"/>
            <p:cNvPicPr/>
            <p:nvPr/>
          </p:nvPicPr>
          <p:blipFill rotWithShape="1">
            <a:blip r:embed="rId4" cstate="print"/>
            <a:srcRect b="95171"/>
            <a:stretch/>
          </p:blipFill>
          <p:spPr bwMode="auto">
            <a:xfrm>
              <a:off x="1115616" y="2791622"/>
              <a:ext cx="4608512" cy="256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cxnSp>
          <p:nvCxnSpPr>
            <p:cNvPr id="1007" name="AutoShape 71"/>
            <p:cNvCxnSpPr>
              <a:cxnSpLocks noChangeShapeType="1"/>
            </p:cNvCxnSpPr>
            <p:nvPr/>
          </p:nvCxnSpPr>
          <p:spPr bwMode="auto">
            <a:xfrm>
              <a:off x="1835696" y="3156541"/>
              <a:ext cx="155117" cy="272459"/>
            </a:xfrm>
            <a:prstGeom prst="curvedConnector2">
              <a:avLst/>
            </a:prstGeom>
            <a:grp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08" name="AutoShape 61"/>
            <p:cNvCxnSpPr>
              <a:cxnSpLocks noChangeShapeType="1"/>
            </p:cNvCxnSpPr>
            <p:nvPr/>
          </p:nvCxnSpPr>
          <p:spPr bwMode="auto">
            <a:xfrm rot="5400000">
              <a:off x="2144277" y="3120419"/>
              <a:ext cx="335594" cy="232676"/>
            </a:xfrm>
            <a:prstGeom prst="curvedConnector2">
              <a:avLst/>
            </a:prstGeom>
            <a:grp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010" name="TextBox 1009"/>
          <p:cNvSpPr txBox="1"/>
          <p:nvPr/>
        </p:nvSpPr>
        <p:spPr>
          <a:xfrm>
            <a:off x="0" y="3059547"/>
            <a:ext cx="6874982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FF9900"/>
                </a:solidFill>
              </a:rPr>
              <a:t>Microscopic estimates of cortical function and structure obtained non- invasively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>
              <a:solidFill>
                <a:srgbClr val="FF99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FF9900"/>
                </a:solidFill>
              </a:rPr>
              <a:t>Amplitude differences over subject best explained by individual differences in the intrinsic connectivity  to and from inhibitory interneurons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>
              <a:solidFill>
                <a:srgbClr val="FF99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FF9900"/>
                </a:solidFill>
              </a:rPr>
              <a:t>This  reflects differences in the excitation to inhibition balance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>
              <a:solidFill>
                <a:srgbClr val="FF99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FF9900"/>
                </a:solidFill>
              </a:rPr>
              <a:t>Cf. PING networks: </a:t>
            </a:r>
          </a:p>
          <a:p>
            <a:r>
              <a:rPr lang="en-GB" sz="2000" dirty="0">
                <a:solidFill>
                  <a:srgbClr val="FF9900"/>
                </a:solidFill>
              </a:rPr>
              <a:t>      local inhibition drives gamma oscillations</a:t>
            </a:r>
            <a:endParaRPr lang="en-GB" sz="2000" dirty="0"/>
          </a:p>
        </p:txBody>
      </p:sp>
      <p:sp>
        <p:nvSpPr>
          <p:cNvPr id="1011" name="TextBox 1010"/>
          <p:cNvSpPr txBox="1"/>
          <p:nvPr/>
        </p:nvSpPr>
        <p:spPr>
          <a:xfrm>
            <a:off x="6925612" y="2781355"/>
            <a:ext cx="1993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Pinotsis et al.,</a:t>
            </a:r>
          </a:p>
          <a:p>
            <a:r>
              <a:rPr lang="en-GB" dirty="0">
                <a:solidFill>
                  <a:schemeClr val="bg1"/>
                </a:solidFill>
              </a:rPr>
              <a:t>Human Brain Mapping, 2016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8486" y="72887"/>
            <a:ext cx="851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Individual differences in oscillatory power </a:t>
            </a:r>
            <a:r>
              <a:rPr lang="en-US" dirty="0">
                <a:solidFill>
                  <a:schemeClr val="bg1"/>
                </a:solidFill>
              </a:rPr>
              <a:t>reveal commonalities and differences across subjects</a:t>
            </a:r>
          </a:p>
        </p:txBody>
      </p:sp>
    </p:spTree>
    <p:extLst>
      <p:ext uri="{BB962C8B-B14F-4D97-AF65-F5344CB8AC3E}">
        <p14:creationId xmlns:p14="http://schemas.microsoft.com/office/powerpoint/2010/main" val="22290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5"/>
    </mc:Choice>
    <mc:Fallback xmlns="">
      <p:transition spd="slow" advTm="117955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46" y="260648"/>
            <a:ext cx="8928992" cy="80493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 algn="ctr" defTabSz="685800">
              <a:lnSpc>
                <a:spcPct val="80000"/>
              </a:lnSpc>
              <a:spcBef>
                <a:spcPts val="750"/>
              </a:spcBef>
            </a:pPr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Summary</a:t>
            </a:r>
          </a:p>
          <a:p>
            <a:pPr lvl="0" algn="ctr" defTabSz="685800">
              <a:lnSpc>
                <a:spcPct val="80000"/>
              </a:lnSpc>
              <a:spcBef>
                <a:spcPts val="750"/>
              </a:spcBef>
            </a:pPr>
            <a:endParaRPr lang="en-GB" sz="2800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is a generic framework for asking mechanistic questions based on neuroimaging data (e.g. drug-induced changes in the balance of synaptic transmission)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Neural mass models parameterise intrinsic and extrinsic ensemble connections and synaptic measures (time constants, effective connectivity,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neuromodulation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…)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Bayesian inversion provides parameter estimates and allows model comparison for competing hypothesised architectures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for CSD provides a compact characterisation of multi- channel LFP or M/EEG data in the frequency domain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for CSD uses power spectra to make inferences about hidden neuronal states and parameters. It has been validated using simulations, pharmacological interventions and developmental manipulations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Tests of Predictive Coding: feedforward prediction errors and feedback predictions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Biomarkers for subtyping patient cohorts</a:t>
            </a: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0"/>
    </mc:Choice>
    <mc:Fallback xmlns="">
      <p:transition spd="slow" advTm="6278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188640"/>
            <a:ext cx="8496944" cy="6658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Karl </a:t>
            </a:r>
            <a:r>
              <a:rPr lang="en-GB" sz="2000" dirty="0" err="1">
                <a:latin typeface="Cambria" pitchFamily="18" charset="0"/>
              </a:rPr>
              <a:t>Friston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Rick Adams</a:t>
            </a: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 err="1">
                <a:latin typeface="Cambria" pitchFamily="18" charset="0"/>
              </a:rPr>
              <a:t>Ryszard</a:t>
            </a:r>
            <a:r>
              <a:rPr lang="en-GB" sz="2000" dirty="0">
                <a:latin typeface="Cambria" pitchFamily="18" charset="0"/>
              </a:rPr>
              <a:t> </a:t>
            </a:r>
            <a:r>
              <a:rPr lang="en-GB" sz="2000" dirty="0" err="1">
                <a:latin typeface="Cambria" pitchFamily="18" charset="0"/>
              </a:rPr>
              <a:t>Auksztulewicz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Gareth Barnes</a:t>
            </a: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Guillaume </a:t>
            </a:r>
            <a:r>
              <a:rPr lang="en-GB" sz="2000" dirty="0" err="1">
                <a:latin typeface="Cambria" pitchFamily="18" charset="0"/>
              </a:rPr>
              <a:t>Flandin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None/>
            </a:pPr>
            <a:r>
              <a:rPr lang="en-GB" sz="2000" dirty="0" err="1">
                <a:latin typeface="Cambria" pitchFamily="18" charset="0"/>
              </a:rPr>
              <a:t>Mansoureh</a:t>
            </a:r>
            <a:r>
              <a:rPr lang="en-GB" sz="2000" dirty="0">
                <a:latin typeface="Cambria" pitchFamily="18" charset="0"/>
              </a:rPr>
              <a:t> </a:t>
            </a:r>
            <a:r>
              <a:rPr lang="en-GB" sz="2000" dirty="0" err="1">
                <a:latin typeface="Cambria" pitchFamily="18" charset="0"/>
              </a:rPr>
              <a:t>Hnazaee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Vladimir Litvak</a:t>
            </a: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Chris </a:t>
            </a:r>
            <a:r>
              <a:rPr lang="en-GB" sz="2000" dirty="0" err="1">
                <a:latin typeface="Cambria" pitchFamily="18" charset="0"/>
              </a:rPr>
              <a:t>Mathys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Rosalyn Moran</a:t>
            </a:r>
          </a:p>
          <a:p>
            <a:pPr marL="457200" indent="-457200" algn="ctr">
              <a:buNone/>
            </a:pPr>
            <a:r>
              <a:rPr lang="en-GB" sz="2000" dirty="0">
                <a:latin typeface="Cambria" pitchFamily="18" charset="0"/>
              </a:rPr>
              <a:t>Will Penny</a:t>
            </a:r>
          </a:p>
          <a:p>
            <a:pPr marL="457200" indent="-457200" algn="ctr">
              <a:buNone/>
            </a:pPr>
            <a:r>
              <a:rPr lang="en-GB" sz="2000" dirty="0">
                <a:latin typeface="Cambria" pitchFamily="18" charset="0"/>
              </a:rPr>
              <a:t>Richard </a:t>
            </a:r>
            <a:r>
              <a:rPr lang="en-GB" sz="2000" dirty="0" err="1">
                <a:latin typeface="Cambria" pitchFamily="18" charset="0"/>
              </a:rPr>
              <a:t>Rosch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 err="1">
                <a:latin typeface="Cambria" pitchFamily="18" charset="0"/>
              </a:rPr>
              <a:t>Klaas</a:t>
            </a:r>
            <a:r>
              <a:rPr lang="en-GB" sz="2000" dirty="0">
                <a:latin typeface="Cambria" pitchFamily="18" charset="0"/>
              </a:rPr>
              <a:t> Stephan</a:t>
            </a: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Bernadette van </a:t>
            </a:r>
            <a:r>
              <a:rPr lang="en-GB" sz="2000" dirty="0" err="1">
                <a:latin typeface="Cambria" pitchFamily="18" charset="0"/>
              </a:rPr>
              <a:t>Wijk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Peter </a:t>
            </a:r>
            <a:r>
              <a:rPr lang="en-GB" sz="2000" dirty="0" err="1">
                <a:latin typeface="Cambria" pitchFamily="18" charset="0"/>
              </a:rPr>
              <a:t>Zeidman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800" b="1" dirty="0">
                <a:latin typeface="Cambria" pitchFamily="18" charset="0"/>
              </a:rPr>
              <a:t>WCHN METHODS GROUP</a:t>
            </a:r>
          </a:p>
          <a:p>
            <a:pPr marL="457200" indent="-457200" algn="ctr">
              <a:buFont typeface="Arial" pitchFamily="34" charset="0"/>
              <a:buNone/>
            </a:pPr>
            <a:endParaRPr lang="en-GB" sz="2000" dirty="0">
              <a:latin typeface="Cambria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GB" sz="2000" dirty="0">
              <a:latin typeface="+mj-lt"/>
            </a:endParaRPr>
          </a:p>
          <a:p>
            <a:pPr marL="0" indent="0">
              <a:buFont typeface="Arial" pitchFamily="34" charset="0"/>
              <a:buNone/>
            </a:pPr>
            <a:endParaRPr lang="en-GB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-675456"/>
            <a:ext cx="725455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								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								Thanks to                 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/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/>
            </a: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/>
            </a: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/>
            </a: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/>
            </a: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/>
            </a: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…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and thank you !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27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2"/>
    </mc:Choice>
    <mc:Fallback xmlns="">
      <p:transition spd="slow" advTm="1552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ig11">
            <a:extLst>
              <a:ext uri="{FF2B5EF4-FFF2-40B4-BE49-F238E27FC236}">
                <a16:creationId xmlns:a16="http://schemas.microsoft.com/office/drawing/2014/main" xmlns="" id="{3BCE6DE6-B5DB-4C56-AB15-781A62C95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0" y="-88644"/>
            <a:ext cx="561181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085A74-FB1A-4CDB-8B95-6D98DAA6090E}"/>
              </a:ext>
            </a:extLst>
          </p:cNvPr>
          <p:cNvSpPr txBox="1"/>
          <p:nvPr/>
        </p:nvSpPr>
        <p:spPr>
          <a:xfrm>
            <a:off x="6732240" y="6293042"/>
            <a:ext cx="204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Rodriguez et al.,199</a:t>
            </a:r>
          </a:p>
        </p:txBody>
      </p:sp>
    </p:spTree>
    <p:extLst>
      <p:ext uri="{BB962C8B-B14F-4D97-AF65-F5344CB8AC3E}">
        <p14:creationId xmlns:p14="http://schemas.microsoft.com/office/powerpoint/2010/main" val="377523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92"/>
    </mc:Choice>
    <mc:Fallback xmlns="">
      <p:transition spd="slow" advTm="14669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39148" y="1047577"/>
            <a:ext cx="6751050" cy="60324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sz="2800" spc="-73" dirty="0">
                <a:solidFill>
                  <a:schemeClr val="bg1"/>
                </a:solidFill>
                <a:latin typeface="+mj-lt"/>
                <a:cs typeface="Calibri"/>
              </a:rPr>
              <a:t>W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or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k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spc="13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memo</a:t>
            </a:r>
            <a:r>
              <a:rPr sz="2800" spc="4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y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(S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l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.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 2009,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…)</a:t>
            </a:r>
            <a:endParaRPr sz="280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V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sual</a:t>
            </a:r>
            <a:r>
              <a:rPr sz="2800" spc="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spc="-26" dirty="0">
                <a:solidFill>
                  <a:schemeClr val="bg1"/>
                </a:solidFill>
                <a:latin typeface="+mj-lt"/>
                <a:cs typeface="Calibri"/>
              </a:rPr>
              <a:t>tt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tio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9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(</a:t>
            </a:r>
            <a:r>
              <a:rPr lang="en-GB" sz="2800" i="1" spc="-9" dirty="0">
                <a:solidFill>
                  <a:schemeClr val="bg1"/>
                </a:solidFill>
                <a:latin typeface="+mj-lt"/>
                <a:cs typeface="Calibri"/>
              </a:rPr>
              <a:t>Feldman and </a:t>
            </a:r>
            <a:r>
              <a:rPr lang="en-GB" sz="2800" i="1" spc="-9" dirty="0" err="1">
                <a:solidFill>
                  <a:schemeClr val="bg1"/>
                </a:solidFill>
                <a:latin typeface="+mj-lt"/>
                <a:cs typeface="Calibri"/>
              </a:rPr>
              <a:t>Friston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r>
              <a:rPr sz="2800" i="1" spc="-3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20</a:t>
            </a:r>
            <a:r>
              <a:rPr lang="en-GB" sz="2800" i="1" spc="-9" dirty="0">
                <a:solidFill>
                  <a:schemeClr val="bg1"/>
                </a:solidFill>
                <a:latin typeface="+mj-lt"/>
                <a:cs typeface="Calibri"/>
              </a:rPr>
              <a:t>10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,…)</a:t>
            </a:r>
            <a:endParaRPr lang="en-GB" sz="2800" i="1" spc="-4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lang="en-GB" sz="2800" dirty="0">
                <a:solidFill>
                  <a:schemeClr val="bg1"/>
                </a:solidFill>
                <a:cs typeface="Calibri"/>
              </a:rPr>
              <a:t>S</a:t>
            </a:r>
            <a:r>
              <a:rPr lang="en-GB" sz="2800" spc="-4" dirty="0">
                <a:solidFill>
                  <a:schemeClr val="bg1"/>
                </a:solidFill>
                <a:cs typeface="Calibri"/>
              </a:rPr>
              <a:t>i</a:t>
            </a:r>
            <a:r>
              <a:rPr lang="en-GB" sz="2800" spc="-34" dirty="0">
                <a:solidFill>
                  <a:schemeClr val="bg1"/>
                </a:solidFill>
                <a:cs typeface="Calibri"/>
              </a:rPr>
              <a:t>z</a:t>
            </a:r>
            <a:r>
              <a:rPr lang="en-GB" sz="2800" spc="-4" dirty="0">
                <a:solidFill>
                  <a:schemeClr val="bg1"/>
                </a:solidFill>
                <a:cs typeface="Calibri"/>
              </a:rPr>
              <a:t>e, co</a:t>
            </a:r>
            <a:r>
              <a:rPr lang="en-GB" sz="2800" spc="-9" dirty="0">
                <a:solidFill>
                  <a:schemeClr val="bg1"/>
                </a:solidFill>
                <a:cs typeface="Calibri"/>
              </a:rPr>
              <a:t>n</a:t>
            </a:r>
            <a:r>
              <a:rPr lang="en-GB" sz="2800" spc="-4" dirty="0">
                <a:solidFill>
                  <a:schemeClr val="bg1"/>
                </a:solidFill>
                <a:cs typeface="Calibri"/>
              </a:rPr>
              <a:t>t</a:t>
            </a:r>
            <a:r>
              <a:rPr lang="en-GB" sz="2800" spc="-38" dirty="0">
                <a:solidFill>
                  <a:schemeClr val="bg1"/>
                </a:solidFill>
                <a:cs typeface="Calibri"/>
              </a:rPr>
              <a:t>r</a:t>
            </a:r>
            <a:r>
              <a:rPr lang="en-GB" sz="2800" dirty="0">
                <a:solidFill>
                  <a:schemeClr val="bg1"/>
                </a:solidFill>
                <a:cs typeface="Calibri"/>
              </a:rPr>
              <a:t>a</a:t>
            </a:r>
            <a:r>
              <a:rPr lang="en-GB" sz="2800" spc="-17" dirty="0">
                <a:solidFill>
                  <a:schemeClr val="bg1"/>
                </a:solidFill>
                <a:cs typeface="Calibri"/>
              </a:rPr>
              <a:t>s</a:t>
            </a:r>
            <a:r>
              <a:rPr lang="en-GB" sz="2800" spc="-4" dirty="0">
                <a:solidFill>
                  <a:schemeClr val="bg1"/>
                </a:solidFill>
                <a:cs typeface="Calibri"/>
              </a:rPr>
              <a:t>t</a:t>
            </a:r>
            <a:r>
              <a:rPr lang="en-GB" sz="2800" spc="4" dirty="0">
                <a:solidFill>
                  <a:schemeClr val="bg1"/>
                </a:solidFill>
                <a:cs typeface="Calibri"/>
              </a:rPr>
              <a:t> </a:t>
            </a:r>
            <a:r>
              <a:rPr lang="en-GB" sz="2800" i="1" spc="-9" dirty="0">
                <a:solidFill>
                  <a:schemeClr val="bg1"/>
                </a:solidFill>
                <a:cs typeface="Calibri"/>
              </a:rPr>
              <a:t>(</a:t>
            </a:r>
            <a:r>
              <a:rPr lang="en-GB" sz="2800" i="1" spc="-4" dirty="0">
                <a:solidFill>
                  <a:schemeClr val="bg1"/>
                </a:solidFill>
                <a:cs typeface="Calibri"/>
              </a:rPr>
              <a:t>e</a:t>
            </a:r>
            <a:r>
              <a:rPr lang="en-GB" sz="2800" i="1" dirty="0">
                <a:solidFill>
                  <a:schemeClr val="bg1"/>
                </a:solidFill>
                <a:cs typeface="Calibri"/>
              </a:rPr>
              <a:t>.</a:t>
            </a:r>
            <a:r>
              <a:rPr lang="en-GB" sz="2800" i="1" spc="-4" dirty="0">
                <a:solidFill>
                  <a:schemeClr val="bg1"/>
                </a:solidFill>
                <a:cs typeface="Calibri"/>
              </a:rPr>
              <a:t>g</a:t>
            </a:r>
            <a:r>
              <a:rPr lang="en-GB" sz="2800" i="1" dirty="0">
                <a:solidFill>
                  <a:schemeClr val="bg1"/>
                </a:solidFill>
                <a:cs typeface="Calibri"/>
              </a:rPr>
              <a:t>.</a:t>
            </a:r>
            <a:r>
              <a:rPr lang="en-GB" sz="2800" i="1" spc="9" dirty="0">
                <a:solidFill>
                  <a:schemeClr val="bg1"/>
                </a:solidFill>
                <a:cs typeface="Calibri"/>
              </a:rPr>
              <a:t> </a:t>
            </a:r>
            <a:r>
              <a:rPr lang="en-GB" sz="2800" i="1" spc="-13" dirty="0">
                <a:solidFill>
                  <a:schemeClr val="bg1"/>
                </a:solidFill>
                <a:cs typeface="Calibri"/>
              </a:rPr>
              <a:t>P</a:t>
            </a:r>
            <a:r>
              <a:rPr lang="en-GB" sz="2800" i="1" spc="-4" dirty="0">
                <a:solidFill>
                  <a:schemeClr val="bg1"/>
                </a:solidFill>
                <a:cs typeface="Calibri"/>
              </a:rPr>
              <a:t>inotsis et al., 2014, Pinotsis et al., 2016</a:t>
            </a:r>
            <a:r>
              <a:rPr lang="en-GB" sz="2800" i="1" spc="-13" dirty="0">
                <a:solidFill>
                  <a:schemeClr val="bg1"/>
                </a:solidFill>
                <a:cs typeface="Calibri"/>
              </a:rPr>
              <a:t>,…</a:t>
            </a:r>
            <a:r>
              <a:rPr lang="en-GB" sz="2800" i="1" dirty="0">
                <a:solidFill>
                  <a:schemeClr val="bg1"/>
                </a:solidFill>
                <a:cs typeface="Calibri"/>
              </a:rPr>
              <a:t>)</a:t>
            </a:r>
            <a:endParaRPr lang="en-GB" sz="2800" dirty="0">
              <a:solidFill>
                <a:schemeClr val="bg1"/>
              </a:solidFill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Bi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nd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spc="13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Input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spc="-13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o </a:t>
            </a:r>
            <a:r>
              <a:rPr sz="2800" spc="-21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orti</a:t>
            </a:r>
            <a:r>
              <a:rPr sz="2800" spc="-21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al</a:t>
            </a:r>
            <a:r>
              <a:rPr sz="2800" spc="17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p</a:t>
            </a: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26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tio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ns</a:t>
            </a:r>
            <a:r>
              <a:rPr sz="2800" spc="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(</a:t>
            </a:r>
            <a:r>
              <a:rPr sz="2800" i="1" spc="-9" dirty="0" err="1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-13" dirty="0" err="1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sz="2800" i="1" spc="-9" dirty="0" err="1">
                <a:solidFill>
                  <a:schemeClr val="bg1"/>
                </a:solidFill>
                <a:latin typeface="+mj-lt"/>
                <a:cs typeface="Calibri"/>
              </a:rPr>
              <a:t>ho</a:t>
            </a:r>
            <a:r>
              <a:rPr sz="2800" i="1" spc="-4" dirty="0" err="1">
                <a:solidFill>
                  <a:schemeClr val="bg1"/>
                </a:solidFill>
                <a:latin typeface="+mj-lt"/>
                <a:cs typeface="Calibri"/>
              </a:rPr>
              <a:t>f</a:t>
            </a:r>
            <a:r>
              <a:rPr sz="2800" i="1" spc="-21" dirty="0" err="1">
                <a:solidFill>
                  <a:schemeClr val="bg1"/>
                </a:solidFill>
                <a:latin typeface="+mj-lt"/>
                <a:cs typeface="Calibri"/>
              </a:rPr>
              <a:t>f</a:t>
            </a:r>
            <a:r>
              <a:rPr sz="2800" i="1" dirty="0" err="1">
                <a:solidFill>
                  <a:schemeClr val="bg1"/>
                </a:solidFill>
                <a:latin typeface="+mj-lt"/>
                <a:cs typeface="Calibri"/>
              </a:rPr>
              <a:t>ele</a:t>
            </a:r>
            <a:r>
              <a:rPr sz="2800" i="1" spc="-21" dirty="0" err="1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i="1" spc="13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 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l.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2005,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…)</a:t>
            </a:r>
            <a:endParaRPr sz="280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f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orm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tio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 p</a:t>
            </a: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o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pa</a:t>
            </a:r>
            <a:r>
              <a:rPr sz="2800" spc="-34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tio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(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e.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.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 Ba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-21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o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3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.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 2012</a:t>
            </a:r>
            <a:r>
              <a:rPr sz="2800" i="1" spc="-103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r>
              <a:rPr sz="2800" i="1" spc="-115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ll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on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-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Ba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u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d</a:t>
            </a:r>
            <a:r>
              <a:rPr sz="2800" i="1" spc="4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y</a:t>
            </a:r>
            <a:r>
              <a:rPr sz="2800" i="1" spc="43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l.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1996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…)</a:t>
            </a:r>
            <a:endParaRPr sz="280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Ps</a:t>
            </a:r>
            <a:r>
              <a:rPr sz="2800" spc="-26" dirty="0">
                <a:solidFill>
                  <a:schemeClr val="bg1"/>
                </a:solidFill>
                <a:latin typeface="+mj-lt"/>
                <a:cs typeface="Calibri"/>
              </a:rPr>
              <a:t>y</a:t>
            </a:r>
            <a:r>
              <a:rPr sz="2800" spc="-13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h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ic</a:t>
            </a:r>
            <a:r>
              <a:rPr sz="2800" spc="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d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as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r>
              <a:rPr sz="2800" spc="-17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u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m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…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(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e.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.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Uh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haa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3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an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d</a:t>
            </a:r>
            <a:r>
              <a:rPr sz="2800" i="1" spc="13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ng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103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r>
              <a:rPr sz="2800" i="1" spc="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2012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r>
              <a:rPr sz="2800" i="1" spc="3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D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k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o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i="1" spc="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l.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2015,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…)</a:t>
            </a:r>
            <a:endParaRPr lang="en-GB" sz="2800" i="1" spc="-4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endParaRPr lang="en-GB" sz="2800" i="1" spc="-4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endParaRPr lang="en-GB" sz="280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endParaRPr sz="28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-267700"/>
            <a:ext cx="6646233" cy="11315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0" tIns="267152" rIns="0" bIns="0" rtlCol="0" anchor="ctr">
            <a:spAutoFit/>
          </a:bodyPr>
          <a:lstStyle/>
          <a:p>
            <a:pPr marL="134661">
              <a:lnSpc>
                <a:spcPct val="100000"/>
              </a:lnSpc>
            </a:pPr>
            <a:r>
              <a:rPr lang="en-GB" sz="2800" spc="-9" dirty="0"/>
              <a:t/>
            </a:r>
            <a:br>
              <a:rPr lang="en-GB" sz="2800" spc="-9" dirty="0"/>
            </a:br>
            <a:r>
              <a:rPr lang="en-GB" sz="2800" spc="-9" dirty="0"/>
              <a:t>Oscillations</a:t>
            </a:r>
            <a:endParaRPr sz="2800" dirty="0"/>
          </a:p>
        </p:txBody>
      </p:sp>
      <p:sp>
        <p:nvSpPr>
          <p:cNvPr id="6" name="object 6"/>
          <p:cNvSpPr/>
          <p:nvPr/>
        </p:nvSpPr>
        <p:spPr>
          <a:xfrm>
            <a:off x="6830811" y="2060848"/>
            <a:ext cx="2350942" cy="1896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7" name="object 2"/>
          <p:cNvSpPr/>
          <p:nvPr/>
        </p:nvSpPr>
        <p:spPr>
          <a:xfrm>
            <a:off x="6804248" y="319098"/>
            <a:ext cx="2360064" cy="1456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207DC2-5480-4A28-9EE1-C8C9F32CBD0E}"/>
              </a:ext>
            </a:extLst>
          </p:cNvPr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7E2B7F-6403-48DA-BBCB-534AB68860FB}"/>
              </a:ext>
            </a:extLst>
          </p:cNvPr>
          <p:cNvSpPr txBox="1"/>
          <p:nvPr/>
        </p:nvSpPr>
        <p:spPr>
          <a:xfrm>
            <a:off x="639790" y="5759379"/>
            <a:ext cx="6376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lang="en-GB" b="1" i="1" spc="-4" dirty="0">
                <a:solidFill>
                  <a:schemeClr val="bg1"/>
                </a:solidFill>
                <a:cs typeface="Calibri"/>
              </a:rPr>
              <a:t>For a review see </a:t>
            </a:r>
            <a:r>
              <a:rPr lang="en-GB" b="1" dirty="0">
                <a:solidFill>
                  <a:schemeClr val="bg1"/>
                </a:solidFill>
              </a:rPr>
              <a:t>Pinotsis, D. A., et al, (2019). Bayesian modelling of induced responses and neuronal rhythms. </a:t>
            </a:r>
            <a:r>
              <a:rPr lang="en-GB" b="1" i="1" dirty="0">
                <a:solidFill>
                  <a:schemeClr val="bg1"/>
                </a:solidFill>
              </a:rPr>
              <a:t>Brain Topography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i="1" dirty="0">
                <a:solidFill>
                  <a:schemeClr val="bg1"/>
                </a:solidFill>
              </a:rPr>
              <a:t>32</a:t>
            </a:r>
            <a:r>
              <a:rPr lang="en-GB" b="1" dirty="0">
                <a:solidFill>
                  <a:schemeClr val="bg1"/>
                </a:solidFill>
              </a:rPr>
              <a:t>(4), 569-582.</a:t>
            </a: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endParaRPr lang="en-GB" b="1" i="1" spc="-4" dirty="0">
              <a:solidFill>
                <a:schemeClr val="bg1"/>
              </a:solidFill>
              <a:cs typeface="Calibri"/>
            </a:endParaRPr>
          </a:p>
          <a:p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44"/>
    </mc:Choice>
    <mc:Fallback xmlns="">
      <p:transition spd="slow" advTm="3784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5" name="Picture 105" descr="D:\BackupBoston\D\Documents\conf\2016\CompPsy\Untitled\Image_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762" y="2357449"/>
            <a:ext cx="29094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Image result for monkey delayed saccade tas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17755" r="75940" b="63662"/>
          <a:stretch/>
        </p:blipFill>
        <p:spPr bwMode="auto">
          <a:xfrm>
            <a:off x="406263" y="2550473"/>
            <a:ext cx="1224136" cy="81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object 3"/>
          <p:cNvSpPr txBox="1"/>
          <p:nvPr/>
        </p:nvSpPr>
        <p:spPr>
          <a:xfrm>
            <a:off x="2514347" y="1988763"/>
            <a:ext cx="44958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26034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9205" algn="l"/>
                <a:tab pos="1285875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Sample   </a:t>
            </a:r>
            <a:r>
              <a:rPr kumimoji="0" sz="1600" b="0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Delay	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3" name="object 4"/>
          <p:cNvSpPr txBox="1"/>
          <p:nvPr/>
        </p:nvSpPr>
        <p:spPr>
          <a:xfrm>
            <a:off x="2089851" y="3142339"/>
            <a:ext cx="8055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ime</a:t>
            </a: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2702127" y="3255532"/>
            <a:ext cx="838200" cy="1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26" name="Picture 106" descr="D:\BackupBoston\D\Documents\conf\2016\cityPsy\coloba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t="45127" r="9695" b="49350"/>
          <a:stretch/>
        </p:blipFill>
        <p:spPr bwMode="auto">
          <a:xfrm rot="16200000">
            <a:off x="7376472" y="2808222"/>
            <a:ext cx="1908498" cy="10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0" name="Straight Arrow Connector 149"/>
          <p:cNvCxnSpPr/>
          <p:nvPr/>
        </p:nvCxnSpPr>
        <p:spPr>
          <a:xfrm>
            <a:off x="6803257" y="4149450"/>
            <a:ext cx="838200" cy="1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5638547" y="2590799"/>
            <a:ext cx="0" cy="706880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7" name="Rectangle 5216"/>
          <p:cNvSpPr/>
          <p:nvPr/>
        </p:nvSpPr>
        <p:spPr>
          <a:xfrm>
            <a:off x="2235860" y="3749406"/>
            <a:ext cx="4774283" cy="39703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more than 2 items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were presented in the same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hemifield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 animal’s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behavioral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performance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decreased dramatically</a:t>
            </a:r>
          </a:p>
          <a:p>
            <a:pPr algn="just">
              <a:defRPr/>
            </a:pPr>
            <a:r>
              <a:rPr lang="en-GB" sz="2800" i="1" dirty="0">
                <a:solidFill>
                  <a:srgbClr val="FFC000"/>
                </a:solidFill>
                <a:sym typeface="Wingdings" panose="05000000000000000000" pitchFamily="2" charset="2"/>
              </a:rPr>
              <a:t>Capacity limit IPSI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200" y="0"/>
            <a:ext cx="9036496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Working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Memory Task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(Miller Lab, MIT)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68442" y="1371600"/>
            <a:ext cx="1907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WM performance </a:t>
            </a:r>
          </a:p>
        </p:txBody>
      </p:sp>
      <p:sp>
        <p:nvSpPr>
          <p:cNvPr id="35" name="object 6"/>
          <p:cNvSpPr txBox="1"/>
          <p:nvPr/>
        </p:nvSpPr>
        <p:spPr>
          <a:xfrm rot="5400000">
            <a:off x="7042024" y="2635377"/>
            <a:ext cx="215444" cy="2259894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5715" rIns="0" bIns="0" rtlCol="0">
            <a:spAutoFit/>
          </a:bodyPr>
          <a:lstStyle/>
          <a:p>
            <a:pPr marL="86995" marR="5080" lvl="0" indent="-7493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Increasing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# of Contra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Stim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18463" y="4412391"/>
            <a:ext cx="2572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noProof="0" dirty="0" err="1">
                <a:solidFill>
                  <a:prstClr val="white"/>
                </a:solidFill>
                <a:latin typeface="Calibri"/>
              </a:rPr>
              <a:t>Buschman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PNAS, 2011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0B3365-6D97-46BE-B45D-8B97D4B6B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41" y="4072960"/>
            <a:ext cx="1835704" cy="1877049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5779892" y="1736162"/>
            <a:ext cx="2918691" cy="2150038"/>
            <a:chOff x="6149110" y="2556974"/>
            <a:chExt cx="2461490" cy="1751526"/>
          </a:xfrm>
        </p:grpSpPr>
        <p:sp>
          <p:nvSpPr>
            <p:cNvPr id="133" name="object 2"/>
            <p:cNvSpPr txBox="1"/>
            <p:nvPr/>
          </p:nvSpPr>
          <p:spPr>
            <a:xfrm>
              <a:off x="8377701" y="3721337"/>
              <a:ext cx="187960" cy="8932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600" b="0" i="0" u="none" strike="noStrike" kern="1200" cap="none" spc="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40%</a:t>
              </a: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4" name="object 3"/>
            <p:cNvSpPr txBox="1"/>
            <p:nvPr/>
          </p:nvSpPr>
          <p:spPr>
            <a:xfrm>
              <a:off x="8377701" y="3436858"/>
              <a:ext cx="187960" cy="8932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600" b="0" i="0" u="none" strike="noStrike" kern="1200" cap="none" spc="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60%</a:t>
              </a: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5" name="object 4"/>
            <p:cNvSpPr txBox="1"/>
            <p:nvPr/>
          </p:nvSpPr>
          <p:spPr>
            <a:xfrm>
              <a:off x="8377701" y="3152704"/>
              <a:ext cx="187960" cy="8932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600" b="0" i="0" u="none" strike="noStrike" kern="1200" cap="none" spc="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80%</a:t>
              </a: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6" name="object 5"/>
            <p:cNvSpPr txBox="1"/>
            <p:nvPr/>
          </p:nvSpPr>
          <p:spPr>
            <a:xfrm>
              <a:off x="6424205" y="4046801"/>
              <a:ext cx="2141220" cy="261699"/>
            </a:xfrm>
            <a:prstGeom prst="rect">
              <a:avLst/>
            </a:prstGeom>
          </p:spPr>
          <p:txBody>
            <a:bodyPr vert="horz" wrap="square" lIns="0" tIns="61594" rIns="0" bIns="0" rtlCol="0">
              <a:spAutoFit/>
            </a:bodyPr>
            <a:lstStyle/>
            <a:p>
              <a:pPr marL="0" marR="5080" lvl="0" indent="0" algn="r" defTabSz="914400" rtl="0" eaLnBrk="1" fontAlgn="auto" latinLnBrk="0" hangingPunct="1">
                <a:lnSpc>
                  <a:spcPct val="100000"/>
                </a:lnSpc>
                <a:spcBef>
                  <a:spcPts val="48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600" b="0" i="0" u="none" strike="noStrike" kern="1200" cap="none" spc="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20%</a:t>
              </a:r>
              <a:endPara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Increasing # of Stimuli Contralateral to</a:t>
              </a:r>
              <a:r>
                <a:rPr kumimoji="0" sz="750" b="0" i="0" u="none" strike="noStrike" kern="1200" cap="none" spc="-5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Target</a:t>
              </a:r>
            </a:p>
          </p:txBody>
        </p:sp>
        <p:sp>
          <p:nvSpPr>
            <p:cNvPr id="138" name="object 7"/>
            <p:cNvSpPr/>
            <p:nvPr/>
          </p:nvSpPr>
          <p:spPr>
            <a:xfrm>
              <a:off x="6419975" y="2947912"/>
              <a:ext cx="1766112" cy="12367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bject 8"/>
            <p:cNvSpPr txBox="1"/>
            <p:nvPr/>
          </p:nvSpPr>
          <p:spPr>
            <a:xfrm>
              <a:off x="6754155" y="3787190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0" name="object 9"/>
            <p:cNvSpPr txBox="1"/>
            <p:nvPr/>
          </p:nvSpPr>
          <p:spPr>
            <a:xfrm>
              <a:off x="7190542" y="3787190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1" name="object 10"/>
            <p:cNvSpPr txBox="1"/>
            <p:nvPr/>
          </p:nvSpPr>
          <p:spPr>
            <a:xfrm>
              <a:off x="7626931" y="3787190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2" name="object 11"/>
            <p:cNvSpPr txBox="1"/>
            <p:nvPr/>
          </p:nvSpPr>
          <p:spPr>
            <a:xfrm>
              <a:off x="6754155" y="3383887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3" name="object 12"/>
            <p:cNvSpPr txBox="1"/>
            <p:nvPr/>
          </p:nvSpPr>
          <p:spPr>
            <a:xfrm>
              <a:off x="7190542" y="3383887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4" name="object 13"/>
            <p:cNvSpPr txBox="1"/>
            <p:nvPr/>
          </p:nvSpPr>
          <p:spPr>
            <a:xfrm>
              <a:off x="7626931" y="3383887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5" name="object 14"/>
            <p:cNvSpPr txBox="1"/>
            <p:nvPr/>
          </p:nvSpPr>
          <p:spPr>
            <a:xfrm>
              <a:off x="8063315" y="3383887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6" name="object 15"/>
            <p:cNvSpPr txBox="1"/>
            <p:nvPr/>
          </p:nvSpPr>
          <p:spPr>
            <a:xfrm>
              <a:off x="6343015" y="2764840"/>
              <a:ext cx="2267585" cy="2444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875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Behavioral Performance for All Possible</a:t>
              </a:r>
              <a:r>
                <a:rPr kumimoji="0" sz="75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Displays</a:t>
              </a:r>
            </a:p>
            <a:p>
              <a:pPr marL="0" marR="5080" lvl="0" indent="0" algn="r" defTabSz="914400" rtl="0" eaLnBrk="1" fontAlgn="auto" latinLnBrk="0" hangingPunct="1">
                <a:lnSpc>
                  <a:spcPts val="6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600" b="0" i="0" u="none" strike="noStrike" kern="120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100%</a:t>
              </a:r>
              <a:endPara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8597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96035" algn="l"/>
                  <a:tab pos="1732914" algn="l"/>
                </a:tabLst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	T	T</a:t>
              </a:r>
            </a:p>
          </p:txBody>
        </p:sp>
        <p:sp>
          <p:nvSpPr>
            <p:cNvPr id="147" name="object 16"/>
            <p:cNvSpPr txBox="1"/>
            <p:nvPr/>
          </p:nvSpPr>
          <p:spPr>
            <a:xfrm>
              <a:off x="6149110" y="2743200"/>
              <a:ext cx="127635" cy="1608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7" name="object 6"/>
            <p:cNvSpPr txBox="1"/>
            <p:nvPr/>
          </p:nvSpPr>
          <p:spPr>
            <a:xfrm>
              <a:off x="6173477" y="2556974"/>
              <a:ext cx="181696" cy="1740985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lIns="0" tIns="5715" rIns="0" bIns="0" rtlCol="0">
              <a:spAutoFit/>
            </a:bodyPr>
            <a:lstStyle/>
            <a:p>
              <a:pPr marL="86995" marR="5080" lvl="0" indent="-74930" algn="l" defTabSz="914400" rtl="0" eaLnBrk="1" fontAlgn="auto" latinLnBrk="0" hangingPunct="1">
                <a:lnSpc>
                  <a:spcPct val="100000"/>
                </a:lnSpc>
                <a:spcBef>
                  <a:spcPts val="4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Increasing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# of </a:t>
              </a:r>
              <a:r>
                <a:rPr kumimoji="0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Ipsi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Stim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B184CB5-F72D-6D6C-CC98-738CB746F554}"/>
              </a:ext>
            </a:extLst>
          </p:cNvPr>
          <p:cNvSpPr/>
          <p:nvPr/>
        </p:nvSpPr>
        <p:spPr>
          <a:xfrm>
            <a:off x="89504" y="27970"/>
            <a:ext cx="128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Example 1 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456BA20-4461-79AD-FAB2-395B1A83563F}"/>
              </a:ext>
            </a:extLst>
          </p:cNvPr>
          <p:cNvSpPr txBox="1"/>
          <p:nvPr/>
        </p:nvSpPr>
        <p:spPr>
          <a:xfrm>
            <a:off x="6306143" y="4582451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Pinotsis et al., </a:t>
            </a:r>
          </a:p>
          <a:p>
            <a:pPr lvl="0">
              <a:defRPr/>
            </a:pPr>
            <a:r>
              <a:rPr lang="en-US" sz="1600" i="1" dirty="0">
                <a:solidFill>
                  <a:prstClr val="white"/>
                </a:solidFill>
              </a:rPr>
              <a:t>Cerebral Cortex,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263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38"/>
    </mc:Choice>
    <mc:Fallback xmlns="">
      <p:transition spd="slow" advTm="16283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2" name="Picture 52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21688" r="13019"/>
          <a:stretch/>
        </p:blipFill>
        <p:spPr bwMode="auto">
          <a:xfrm>
            <a:off x="1691680" y="1066800"/>
            <a:ext cx="5166321" cy="3672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134" y="3789040"/>
            <a:ext cx="1508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Kornblith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Calibri"/>
              </a:rPr>
              <a:t>Cerebral Cortex,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2015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160090"/>
            <a:ext cx="9073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Changes in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scillatory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may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yield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directly</a:t>
            </a:r>
          </a:p>
        </p:txBody>
      </p:sp>
      <p:sp>
        <p:nvSpPr>
          <p:cNvPr id="7" name="object 2"/>
          <p:cNvSpPr txBox="1"/>
          <p:nvPr/>
        </p:nvSpPr>
        <p:spPr>
          <a:xfrm rot="5400000">
            <a:off x="3069890" y="-40369"/>
            <a:ext cx="276999" cy="1937340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9525" rIns="0" bIns="0" rtlCol="0">
            <a:spAutoFit/>
          </a:bodyPr>
          <a:lstStyle/>
          <a:p>
            <a:pPr marL="124460" marR="5080" lvl="0" indent="-112395" algn="ctr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Contralateral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2"/>
          <p:cNvSpPr txBox="1"/>
          <p:nvPr/>
        </p:nvSpPr>
        <p:spPr>
          <a:xfrm rot="5400000">
            <a:off x="5479897" y="-40369"/>
            <a:ext cx="276999" cy="1937340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9525" rIns="0" bIns="0" rtlCol="0">
            <a:spAutoFit/>
          </a:bodyPr>
          <a:lstStyle/>
          <a:p>
            <a:pPr marL="124460" marR="5080" lvl="0" indent="-112395" algn="ctr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Ipsilateral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882" y="4797152"/>
            <a:ext cx="6645293" cy="20313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 effects are weak (1-2% change)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 effects are similar below and above WM Capacity Limit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is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informative about the reduction in performance and the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mechanisms/network effects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resulting in the WM Capacity Limit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73"/>
          <a:stretch/>
        </p:blipFill>
        <p:spPr bwMode="auto">
          <a:xfrm>
            <a:off x="6019800" y="1447800"/>
            <a:ext cx="567267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9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71"/>
    </mc:Choice>
    <mc:Fallback xmlns="">
      <p:transition spd="slow" advTm="15567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TextBox 857"/>
          <p:cNvSpPr txBox="1"/>
          <p:nvPr/>
        </p:nvSpPr>
        <p:spPr>
          <a:xfrm>
            <a:off x="2" y="465554"/>
            <a:ext cx="9143998" cy="3496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633" name="Group 632"/>
          <p:cNvGrpSpPr/>
          <p:nvPr/>
        </p:nvGrpSpPr>
        <p:grpSpPr>
          <a:xfrm>
            <a:off x="957833" y="609600"/>
            <a:ext cx="1724270" cy="583553"/>
            <a:chOff x="957832" y="3404474"/>
            <a:chExt cx="1724270" cy="583553"/>
          </a:xfrm>
        </p:grpSpPr>
        <p:sp>
          <p:nvSpPr>
            <p:cNvPr id="1251" name="Rectangle 1250"/>
            <p:cNvSpPr/>
            <p:nvPr/>
          </p:nvSpPr>
          <p:spPr>
            <a:xfrm>
              <a:off x="957832" y="3404474"/>
              <a:ext cx="5373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(iii) </a:t>
              </a:r>
            </a:p>
          </p:txBody>
        </p:sp>
        <p:sp>
          <p:nvSpPr>
            <p:cNvPr id="1252" name="TextBox 1251"/>
            <p:cNvSpPr txBox="1"/>
            <p:nvPr/>
          </p:nvSpPr>
          <p:spPr>
            <a:xfrm>
              <a:off x="2338738" y="3649473"/>
              <a:ext cx="343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</a:t>
              </a:r>
            </a:p>
          </p:txBody>
        </p:sp>
        <p:sp>
          <p:nvSpPr>
            <p:cNvPr id="1253" name="TextBox 1252"/>
            <p:cNvSpPr txBox="1"/>
            <p:nvPr/>
          </p:nvSpPr>
          <p:spPr>
            <a:xfrm>
              <a:off x="1091731" y="3623960"/>
              <a:ext cx="333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</a:t>
              </a:r>
            </a:p>
          </p:txBody>
        </p:sp>
      </p:grpSp>
      <p:grpSp>
        <p:nvGrpSpPr>
          <p:cNvPr id="630" name="Group 629"/>
          <p:cNvGrpSpPr/>
          <p:nvPr/>
        </p:nvGrpSpPr>
        <p:grpSpPr>
          <a:xfrm>
            <a:off x="2402905" y="871418"/>
            <a:ext cx="2399834" cy="1343356"/>
            <a:chOff x="2402904" y="3666292"/>
            <a:chExt cx="2399833" cy="1343356"/>
          </a:xfrm>
        </p:grpSpPr>
        <p:sp>
          <p:nvSpPr>
            <p:cNvPr id="1303" name="TextBox 1302"/>
            <p:cNvSpPr txBox="1"/>
            <p:nvPr/>
          </p:nvSpPr>
          <p:spPr>
            <a:xfrm>
              <a:off x="3657601" y="3666292"/>
              <a:ext cx="32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</a:t>
              </a:r>
            </a:p>
          </p:txBody>
        </p:sp>
        <p:sp>
          <p:nvSpPr>
            <p:cNvPr id="1304" name="Rectangle 8"/>
            <p:cNvSpPr>
              <a:spLocks noChangeArrowheads="1"/>
            </p:cNvSpPr>
            <p:nvPr/>
          </p:nvSpPr>
          <p:spPr bwMode="auto">
            <a:xfrm>
              <a:off x="2842502" y="3951117"/>
              <a:ext cx="635869" cy="6296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5" name="Line 9"/>
            <p:cNvSpPr>
              <a:spLocks noChangeShapeType="1"/>
            </p:cNvSpPr>
            <p:nvPr/>
          </p:nvSpPr>
          <p:spPr bwMode="auto">
            <a:xfrm>
              <a:off x="2842502" y="4580749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6" name="Line 10"/>
            <p:cNvSpPr>
              <a:spLocks noChangeShapeType="1"/>
            </p:cNvSpPr>
            <p:nvPr/>
          </p:nvSpPr>
          <p:spPr bwMode="auto">
            <a:xfrm>
              <a:off x="2842502" y="3951117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7" name="Line 11"/>
            <p:cNvSpPr>
              <a:spLocks noChangeShapeType="1"/>
            </p:cNvSpPr>
            <p:nvPr/>
          </p:nvSpPr>
          <p:spPr bwMode="auto">
            <a:xfrm flipV="1">
              <a:off x="3001927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8" name="Line 12"/>
            <p:cNvSpPr>
              <a:spLocks noChangeShapeType="1"/>
            </p:cNvSpPr>
            <p:nvPr/>
          </p:nvSpPr>
          <p:spPr bwMode="auto">
            <a:xfrm flipV="1">
              <a:off x="3159520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9" name="Line 13"/>
            <p:cNvSpPr>
              <a:spLocks noChangeShapeType="1"/>
            </p:cNvSpPr>
            <p:nvPr/>
          </p:nvSpPr>
          <p:spPr bwMode="auto">
            <a:xfrm flipV="1">
              <a:off x="3318945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0" name="Line 14"/>
            <p:cNvSpPr>
              <a:spLocks noChangeShapeType="1"/>
            </p:cNvSpPr>
            <p:nvPr/>
          </p:nvSpPr>
          <p:spPr bwMode="auto">
            <a:xfrm>
              <a:off x="3001927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1" name="Line 15"/>
            <p:cNvSpPr>
              <a:spLocks noChangeShapeType="1"/>
            </p:cNvSpPr>
            <p:nvPr/>
          </p:nvSpPr>
          <p:spPr bwMode="auto">
            <a:xfrm>
              <a:off x="3159520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2" name="Line 16"/>
            <p:cNvSpPr>
              <a:spLocks noChangeShapeType="1"/>
            </p:cNvSpPr>
            <p:nvPr/>
          </p:nvSpPr>
          <p:spPr bwMode="auto">
            <a:xfrm>
              <a:off x="3318945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3" name="Rectangle 17"/>
            <p:cNvSpPr>
              <a:spLocks noChangeArrowheads="1"/>
            </p:cNvSpPr>
            <p:nvPr/>
          </p:nvSpPr>
          <p:spPr bwMode="auto">
            <a:xfrm>
              <a:off x="2959780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14" name="Rectangle 18"/>
            <p:cNvSpPr>
              <a:spLocks noChangeArrowheads="1"/>
            </p:cNvSpPr>
            <p:nvPr/>
          </p:nvSpPr>
          <p:spPr bwMode="auto">
            <a:xfrm>
              <a:off x="3122870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15" name="Rectangle 19"/>
            <p:cNvSpPr>
              <a:spLocks noChangeArrowheads="1"/>
            </p:cNvSpPr>
            <p:nvPr/>
          </p:nvSpPr>
          <p:spPr bwMode="auto">
            <a:xfrm>
              <a:off x="3278631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16" name="Rectangle 20"/>
            <p:cNvSpPr>
              <a:spLocks noChangeArrowheads="1"/>
            </p:cNvSpPr>
            <p:nvPr/>
          </p:nvSpPr>
          <p:spPr bwMode="auto">
            <a:xfrm>
              <a:off x="3025749" y="4855760"/>
              <a:ext cx="2404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load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17" name="Line 21"/>
            <p:cNvSpPr>
              <a:spLocks noChangeShapeType="1"/>
            </p:cNvSpPr>
            <p:nvPr/>
          </p:nvSpPr>
          <p:spPr bwMode="auto">
            <a:xfrm flipV="1">
              <a:off x="2842502" y="3951117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8" name="Line 22"/>
            <p:cNvSpPr>
              <a:spLocks noChangeShapeType="1"/>
            </p:cNvSpPr>
            <p:nvPr/>
          </p:nvSpPr>
          <p:spPr bwMode="auto">
            <a:xfrm flipV="1">
              <a:off x="3478370" y="3951117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9" name="Line 23"/>
            <p:cNvSpPr>
              <a:spLocks noChangeShapeType="1"/>
            </p:cNvSpPr>
            <p:nvPr/>
          </p:nvSpPr>
          <p:spPr bwMode="auto">
            <a:xfrm>
              <a:off x="2842502" y="4401629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0" name="Line 24"/>
            <p:cNvSpPr>
              <a:spLocks noChangeShapeType="1"/>
            </p:cNvSpPr>
            <p:nvPr/>
          </p:nvSpPr>
          <p:spPr bwMode="auto">
            <a:xfrm>
              <a:off x="2842502" y="417546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1" name="Line 25"/>
            <p:cNvSpPr>
              <a:spLocks noChangeShapeType="1"/>
            </p:cNvSpPr>
            <p:nvPr/>
          </p:nvSpPr>
          <p:spPr bwMode="auto">
            <a:xfrm>
              <a:off x="2842502" y="3951117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2" name="Line 26"/>
            <p:cNvSpPr>
              <a:spLocks noChangeShapeType="1"/>
            </p:cNvSpPr>
            <p:nvPr/>
          </p:nvSpPr>
          <p:spPr bwMode="auto">
            <a:xfrm flipH="1">
              <a:off x="3472873" y="4401629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3" name="Line 27"/>
            <p:cNvSpPr>
              <a:spLocks noChangeShapeType="1"/>
            </p:cNvSpPr>
            <p:nvPr/>
          </p:nvSpPr>
          <p:spPr bwMode="auto">
            <a:xfrm flipH="1">
              <a:off x="3472873" y="417546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4" name="Line 28"/>
            <p:cNvSpPr>
              <a:spLocks noChangeShapeType="1"/>
            </p:cNvSpPr>
            <p:nvPr/>
          </p:nvSpPr>
          <p:spPr bwMode="auto">
            <a:xfrm flipH="1">
              <a:off x="3472873" y="3951117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5" name="Rectangle 29"/>
            <p:cNvSpPr>
              <a:spLocks noChangeArrowheads="1"/>
            </p:cNvSpPr>
            <p:nvPr/>
          </p:nvSpPr>
          <p:spPr bwMode="auto">
            <a:xfrm>
              <a:off x="2551138" y="4338304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26" name="Rectangle 30"/>
            <p:cNvSpPr>
              <a:spLocks noChangeArrowheads="1"/>
            </p:cNvSpPr>
            <p:nvPr/>
          </p:nvSpPr>
          <p:spPr bwMode="auto">
            <a:xfrm>
              <a:off x="2551138" y="4112143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27" name="Rectangle 31"/>
            <p:cNvSpPr>
              <a:spLocks noChangeArrowheads="1"/>
            </p:cNvSpPr>
            <p:nvPr/>
          </p:nvSpPr>
          <p:spPr bwMode="auto">
            <a:xfrm>
              <a:off x="2551138" y="3885982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28" name="Rectangle 32"/>
            <p:cNvSpPr>
              <a:spLocks noChangeArrowheads="1"/>
            </p:cNvSpPr>
            <p:nvPr/>
          </p:nvSpPr>
          <p:spPr bwMode="auto">
            <a:xfrm rot="16200000">
              <a:off x="2435240" y="4440042"/>
              <a:ext cx="4488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29" name="Rectangle 33"/>
            <p:cNvSpPr>
              <a:spLocks noChangeArrowheads="1"/>
            </p:cNvSpPr>
            <p:nvPr/>
          </p:nvSpPr>
          <p:spPr bwMode="auto">
            <a:xfrm rot="16200000">
              <a:off x="2443943" y="4394809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0" name="Rectangle 34"/>
            <p:cNvSpPr>
              <a:spLocks noChangeArrowheads="1"/>
            </p:cNvSpPr>
            <p:nvPr/>
          </p:nvSpPr>
          <p:spPr bwMode="auto">
            <a:xfrm rot="16200000">
              <a:off x="2441537" y="4358623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1" name="Rectangle 35"/>
            <p:cNvSpPr>
              <a:spLocks noChangeArrowheads="1"/>
            </p:cNvSpPr>
            <p:nvPr/>
          </p:nvSpPr>
          <p:spPr bwMode="auto">
            <a:xfrm rot="16200000">
              <a:off x="2432833" y="4324247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2" name="Rectangle 36"/>
            <p:cNvSpPr>
              <a:spLocks noChangeArrowheads="1"/>
            </p:cNvSpPr>
            <p:nvPr/>
          </p:nvSpPr>
          <p:spPr bwMode="auto">
            <a:xfrm rot="16200000">
              <a:off x="2432833" y="4259113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3" name="Rectangle 37"/>
            <p:cNvSpPr>
              <a:spLocks noChangeArrowheads="1"/>
            </p:cNvSpPr>
            <p:nvPr/>
          </p:nvSpPr>
          <p:spPr bwMode="auto">
            <a:xfrm rot="16200000">
              <a:off x="2432833" y="4203025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4" name="Rectangle 38"/>
            <p:cNvSpPr>
              <a:spLocks noChangeArrowheads="1"/>
            </p:cNvSpPr>
            <p:nvPr/>
          </p:nvSpPr>
          <p:spPr bwMode="auto">
            <a:xfrm rot="16200000">
              <a:off x="2443941" y="4159602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5" name="Rectangle 39"/>
            <p:cNvSpPr>
              <a:spLocks noChangeArrowheads="1"/>
            </p:cNvSpPr>
            <p:nvPr/>
          </p:nvSpPr>
          <p:spPr bwMode="auto">
            <a:xfrm rot="16200000">
              <a:off x="2432835" y="4114370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6" name="Rectangle 40"/>
            <p:cNvSpPr>
              <a:spLocks noChangeArrowheads="1"/>
            </p:cNvSpPr>
            <p:nvPr/>
          </p:nvSpPr>
          <p:spPr bwMode="auto">
            <a:xfrm rot="16200000">
              <a:off x="2443946" y="4070947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7" name="Rectangle 41"/>
            <p:cNvSpPr>
              <a:spLocks noChangeArrowheads="1"/>
            </p:cNvSpPr>
            <p:nvPr/>
          </p:nvSpPr>
          <p:spPr bwMode="auto">
            <a:xfrm rot="16200000">
              <a:off x="2441536" y="4043807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8" name="Rectangle 42"/>
            <p:cNvSpPr>
              <a:spLocks noChangeArrowheads="1"/>
            </p:cNvSpPr>
            <p:nvPr/>
          </p:nvSpPr>
          <p:spPr bwMode="auto">
            <a:xfrm rot="16200000">
              <a:off x="2417608" y="3984101"/>
              <a:ext cx="8015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%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9" name="Rectangle 43"/>
            <p:cNvSpPr>
              <a:spLocks noChangeArrowheads="1"/>
            </p:cNvSpPr>
            <p:nvPr/>
          </p:nvSpPr>
          <p:spPr bwMode="auto">
            <a:xfrm rot="16200000">
              <a:off x="2441536" y="3915348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)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40" name="Rectangle 44"/>
            <p:cNvSpPr>
              <a:spLocks noChangeArrowheads="1"/>
            </p:cNvSpPr>
            <p:nvPr/>
          </p:nvSpPr>
          <p:spPr bwMode="auto">
            <a:xfrm>
              <a:off x="2820512" y="3773806"/>
              <a:ext cx="63318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FEF to LIP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41" name="Line 45"/>
            <p:cNvSpPr>
              <a:spLocks noChangeShapeType="1"/>
            </p:cNvSpPr>
            <p:nvPr/>
          </p:nvSpPr>
          <p:spPr bwMode="auto">
            <a:xfrm>
              <a:off x="2842502" y="4580749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2" name="Rectangle 46"/>
            <p:cNvSpPr>
              <a:spLocks noChangeArrowheads="1"/>
            </p:cNvSpPr>
            <p:nvPr/>
          </p:nvSpPr>
          <p:spPr bwMode="auto">
            <a:xfrm>
              <a:off x="2937791" y="4401629"/>
              <a:ext cx="126441" cy="17912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3" name="Freeform 48"/>
            <p:cNvSpPr>
              <a:spLocks/>
            </p:cNvSpPr>
            <p:nvPr/>
          </p:nvSpPr>
          <p:spPr bwMode="auto">
            <a:xfrm>
              <a:off x="3146693" y="3951117"/>
              <a:ext cx="76964" cy="629632"/>
            </a:xfrm>
            <a:custGeom>
              <a:avLst/>
              <a:gdLst>
                <a:gd name="T0" fmla="*/ 0 w 42"/>
                <a:gd name="T1" fmla="*/ 0 h 348"/>
                <a:gd name="T2" fmla="*/ 42 w 42"/>
                <a:gd name="T3" fmla="*/ 348 h 348"/>
                <a:gd name="T4" fmla="*/ 42 w 42"/>
                <a:gd name="T5" fmla="*/ 0 h 348"/>
                <a:gd name="T6" fmla="*/ 0 w 42"/>
                <a:gd name="T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48">
                  <a:moveTo>
                    <a:pt x="0" y="0"/>
                  </a:moveTo>
                  <a:lnTo>
                    <a:pt x="42" y="348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pattFill prst="pct5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4" name="Rectangle 49"/>
            <p:cNvSpPr>
              <a:spLocks noChangeArrowheads="1"/>
            </p:cNvSpPr>
            <p:nvPr/>
          </p:nvSpPr>
          <p:spPr bwMode="auto">
            <a:xfrm>
              <a:off x="3256641" y="4191751"/>
              <a:ext cx="126441" cy="388997"/>
            </a:xfrm>
            <a:prstGeom prst="rect">
              <a:avLst/>
            </a:prstGeom>
            <a:pattFill prst="trellis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5" name="Rectangle 50"/>
            <p:cNvSpPr>
              <a:spLocks noChangeArrowheads="1"/>
            </p:cNvSpPr>
            <p:nvPr/>
          </p:nvSpPr>
          <p:spPr bwMode="auto">
            <a:xfrm>
              <a:off x="2937791" y="4401629"/>
              <a:ext cx="126441" cy="179120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6" name="Freeform 51"/>
            <p:cNvSpPr>
              <a:spLocks/>
            </p:cNvSpPr>
            <p:nvPr/>
          </p:nvSpPr>
          <p:spPr bwMode="auto">
            <a:xfrm>
              <a:off x="3097215" y="3951117"/>
              <a:ext cx="126441" cy="629632"/>
            </a:xfrm>
            <a:custGeom>
              <a:avLst/>
              <a:gdLst>
                <a:gd name="T0" fmla="*/ 69 w 69"/>
                <a:gd name="T1" fmla="*/ 0 h 348"/>
                <a:gd name="T2" fmla="*/ 69 w 69"/>
                <a:gd name="T3" fmla="*/ 348 h 348"/>
                <a:gd name="T4" fmla="*/ 0 w 69"/>
                <a:gd name="T5" fmla="*/ 348 h 348"/>
                <a:gd name="T6" fmla="*/ 0 w 69"/>
                <a:gd name="T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348">
                  <a:moveTo>
                    <a:pt x="69" y="0"/>
                  </a:moveTo>
                  <a:lnTo>
                    <a:pt x="69" y="348"/>
                  </a:lnTo>
                  <a:lnTo>
                    <a:pt x="0" y="348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7" name="Rectangle 52"/>
            <p:cNvSpPr>
              <a:spLocks noChangeArrowheads="1"/>
            </p:cNvSpPr>
            <p:nvPr/>
          </p:nvSpPr>
          <p:spPr bwMode="auto">
            <a:xfrm>
              <a:off x="3256641" y="4191751"/>
              <a:ext cx="126441" cy="388997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8" name="Rectangle 53"/>
            <p:cNvSpPr>
              <a:spLocks noChangeArrowheads="1"/>
            </p:cNvSpPr>
            <p:nvPr/>
          </p:nvSpPr>
          <p:spPr bwMode="auto">
            <a:xfrm>
              <a:off x="4165036" y="3951117"/>
              <a:ext cx="637701" cy="6296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9" name="Line 54"/>
            <p:cNvSpPr>
              <a:spLocks noChangeShapeType="1"/>
            </p:cNvSpPr>
            <p:nvPr/>
          </p:nvSpPr>
          <p:spPr bwMode="auto">
            <a:xfrm>
              <a:off x="4165036" y="4580749"/>
              <a:ext cx="637701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0" name="Line 55"/>
            <p:cNvSpPr>
              <a:spLocks noChangeShapeType="1"/>
            </p:cNvSpPr>
            <p:nvPr/>
          </p:nvSpPr>
          <p:spPr bwMode="auto">
            <a:xfrm>
              <a:off x="4165036" y="3951117"/>
              <a:ext cx="637701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1" name="Line 56"/>
            <p:cNvSpPr>
              <a:spLocks noChangeShapeType="1"/>
            </p:cNvSpPr>
            <p:nvPr/>
          </p:nvSpPr>
          <p:spPr bwMode="auto">
            <a:xfrm flipV="1">
              <a:off x="4324461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2" name="Line 57"/>
            <p:cNvSpPr>
              <a:spLocks noChangeShapeType="1"/>
            </p:cNvSpPr>
            <p:nvPr/>
          </p:nvSpPr>
          <p:spPr bwMode="auto">
            <a:xfrm flipV="1">
              <a:off x="4483887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3" name="Line 58"/>
            <p:cNvSpPr>
              <a:spLocks noChangeShapeType="1"/>
            </p:cNvSpPr>
            <p:nvPr/>
          </p:nvSpPr>
          <p:spPr bwMode="auto">
            <a:xfrm flipV="1">
              <a:off x="4643311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4" name="Line 59"/>
            <p:cNvSpPr>
              <a:spLocks noChangeShapeType="1"/>
            </p:cNvSpPr>
            <p:nvPr/>
          </p:nvSpPr>
          <p:spPr bwMode="auto">
            <a:xfrm>
              <a:off x="4324461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5" name="Line 60"/>
            <p:cNvSpPr>
              <a:spLocks noChangeShapeType="1"/>
            </p:cNvSpPr>
            <p:nvPr/>
          </p:nvSpPr>
          <p:spPr bwMode="auto">
            <a:xfrm>
              <a:off x="4483887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6" name="Line 61"/>
            <p:cNvSpPr>
              <a:spLocks noChangeShapeType="1"/>
            </p:cNvSpPr>
            <p:nvPr/>
          </p:nvSpPr>
          <p:spPr bwMode="auto">
            <a:xfrm>
              <a:off x="4643311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7" name="Rectangle 62"/>
            <p:cNvSpPr>
              <a:spLocks noChangeArrowheads="1"/>
            </p:cNvSpPr>
            <p:nvPr/>
          </p:nvSpPr>
          <p:spPr bwMode="auto">
            <a:xfrm>
              <a:off x="4284145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58" name="Rectangle 63"/>
            <p:cNvSpPr>
              <a:spLocks noChangeArrowheads="1"/>
            </p:cNvSpPr>
            <p:nvPr/>
          </p:nvSpPr>
          <p:spPr bwMode="auto">
            <a:xfrm>
              <a:off x="4447237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59" name="Rectangle 64"/>
            <p:cNvSpPr>
              <a:spLocks noChangeArrowheads="1"/>
            </p:cNvSpPr>
            <p:nvPr/>
          </p:nvSpPr>
          <p:spPr bwMode="auto">
            <a:xfrm>
              <a:off x="4602996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60" name="Rectangle 65"/>
            <p:cNvSpPr>
              <a:spLocks noChangeArrowheads="1"/>
            </p:cNvSpPr>
            <p:nvPr/>
          </p:nvSpPr>
          <p:spPr bwMode="auto">
            <a:xfrm>
              <a:off x="4348284" y="4855760"/>
              <a:ext cx="2404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load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61" name="Line 66"/>
            <p:cNvSpPr>
              <a:spLocks noChangeShapeType="1"/>
            </p:cNvSpPr>
            <p:nvPr/>
          </p:nvSpPr>
          <p:spPr bwMode="auto">
            <a:xfrm flipV="1">
              <a:off x="4165036" y="3951117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2" name="Line 67"/>
            <p:cNvSpPr>
              <a:spLocks noChangeShapeType="1"/>
            </p:cNvSpPr>
            <p:nvPr/>
          </p:nvSpPr>
          <p:spPr bwMode="auto">
            <a:xfrm flipV="1">
              <a:off x="4802737" y="3951117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3" name="Line 68"/>
            <p:cNvSpPr>
              <a:spLocks noChangeShapeType="1"/>
            </p:cNvSpPr>
            <p:nvPr/>
          </p:nvSpPr>
          <p:spPr bwMode="auto">
            <a:xfrm>
              <a:off x="4165036" y="4401629"/>
              <a:ext cx="733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4" name="Line 69"/>
            <p:cNvSpPr>
              <a:spLocks noChangeShapeType="1"/>
            </p:cNvSpPr>
            <p:nvPr/>
          </p:nvSpPr>
          <p:spPr bwMode="auto">
            <a:xfrm>
              <a:off x="4165036" y="4175468"/>
              <a:ext cx="733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5" name="Line 70"/>
            <p:cNvSpPr>
              <a:spLocks noChangeShapeType="1"/>
            </p:cNvSpPr>
            <p:nvPr/>
          </p:nvSpPr>
          <p:spPr bwMode="auto">
            <a:xfrm>
              <a:off x="4165036" y="3951117"/>
              <a:ext cx="733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6" name="Line 71"/>
            <p:cNvSpPr>
              <a:spLocks noChangeShapeType="1"/>
            </p:cNvSpPr>
            <p:nvPr/>
          </p:nvSpPr>
          <p:spPr bwMode="auto">
            <a:xfrm flipH="1">
              <a:off x="4797239" y="4401629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7" name="Line 72"/>
            <p:cNvSpPr>
              <a:spLocks noChangeShapeType="1"/>
            </p:cNvSpPr>
            <p:nvPr/>
          </p:nvSpPr>
          <p:spPr bwMode="auto">
            <a:xfrm flipH="1">
              <a:off x="4797239" y="417546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8" name="Line 73"/>
            <p:cNvSpPr>
              <a:spLocks noChangeShapeType="1"/>
            </p:cNvSpPr>
            <p:nvPr/>
          </p:nvSpPr>
          <p:spPr bwMode="auto">
            <a:xfrm flipH="1">
              <a:off x="4797239" y="3951117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9" name="Rectangle 74"/>
            <p:cNvSpPr>
              <a:spLocks noChangeArrowheads="1"/>
            </p:cNvSpPr>
            <p:nvPr/>
          </p:nvSpPr>
          <p:spPr bwMode="auto">
            <a:xfrm>
              <a:off x="3875506" y="4338304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0" name="Rectangle 75"/>
            <p:cNvSpPr>
              <a:spLocks noChangeArrowheads="1"/>
            </p:cNvSpPr>
            <p:nvPr/>
          </p:nvSpPr>
          <p:spPr bwMode="auto">
            <a:xfrm>
              <a:off x="3875506" y="4112143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1" name="Rectangle 76"/>
            <p:cNvSpPr>
              <a:spLocks noChangeArrowheads="1"/>
            </p:cNvSpPr>
            <p:nvPr/>
          </p:nvSpPr>
          <p:spPr bwMode="auto">
            <a:xfrm>
              <a:off x="3875506" y="3885982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2" name="Rectangle 77"/>
            <p:cNvSpPr>
              <a:spLocks noChangeArrowheads="1"/>
            </p:cNvSpPr>
            <p:nvPr/>
          </p:nvSpPr>
          <p:spPr bwMode="auto">
            <a:xfrm rot="16200000">
              <a:off x="3757777" y="4440042"/>
              <a:ext cx="4488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3" name="Rectangle 78"/>
            <p:cNvSpPr>
              <a:spLocks noChangeArrowheads="1"/>
            </p:cNvSpPr>
            <p:nvPr/>
          </p:nvSpPr>
          <p:spPr bwMode="auto">
            <a:xfrm rot="16200000">
              <a:off x="3766476" y="4394809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4" name="Rectangle 79"/>
            <p:cNvSpPr>
              <a:spLocks noChangeArrowheads="1"/>
            </p:cNvSpPr>
            <p:nvPr/>
          </p:nvSpPr>
          <p:spPr bwMode="auto">
            <a:xfrm rot="16200000">
              <a:off x="3764071" y="4358623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5" name="Rectangle 80"/>
            <p:cNvSpPr>
              <a:spLocks noChangeArrowheads="1"/>
            </p:cNvSpPr>
            <p:nvPr/>
          </p:nvSpPr>
          <p:spPr bwMode="auto">
            <a:xfrm rot="16200000">
              <a:off x="3755370" y="4324247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6" name="Rectangle 81"/>
            <p:cNvSpPr>
              <a:spLocks noChangeArrowheads="1"/>
            </p:cNvSpPr>
            <p:nvPr/>
          </p:nvSpPr>
          <p:spPr bwMode="auto">
            <a:xfrm rot="16200000">
              <a:off x="3755370" y="4259113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7" name="Rectangle 82"/>
            <p:cNvSpPr>
              <a:spLocks noChangeArrowheads="1"/>
            </p:cNvSpPr>
            <p:nvPr/>
          </p:nvSpPr>
          <p:spPr bwMode="auto">
            <a:xfrm rot="16200000">
              <a:off x="3755370" y="4203025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8" name="Rectangle 83"/>
            <p:cNvSpPr>
              <a:spLocks noChangeArrowheads="1"/>
            </p:cNvSpPr>
            <p:nvPr/>
          </p:nvSpPr>
          <p:spPr bwMode="auto">
            <a:xfrm rot="16200000">
              <a:off x="3766476" y="4159602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9" name="Rectangle 84"/>
            <p:cNvSpPr>
              <a:spLocks noChangeArrowheads="1"/>
            </p:cNvSpPr>
            <p:nvPr/>
          </p:nvSpPr>
          <p:spPr bwMode="auto">
            <a:xfrm rot="16200000">
              <a:off x="3755370" y="4114370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0" name="Rectangle 85"/>
            <p:cNvSpPr>
              <a:spLocks noChangeArrowheads="1"/>
            </p:cNvSpPr>
            <p:nvPr/>
          </p:nvSpPr>
          <p:spPr bwMode="auto">
            <a:xfrm rot="16200000">
              <a:off x="3766476" y="4070947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1" name="Rectangle 86"/>
            <p:cNvSpPr>
              <a:spLocks noChangeArrowheads="1"/>
            </p:cNvSpPr>
            <p:nvPr/>
          </p:nvSpPr>
          <p:spPr bwMode="auto">
            <a:xfrm rot="16200000">
              <a:off x="3764071" y="4043807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2" name="Rectangle 87"/>
            <p:cNvSpPr>
              <a:spLocks noChangeArrowheads="1"/>
            </p:cNvSpPr>
            <p:nvPr/>
          </p:nvSpPr>
          <p:spPr bwMode="auto">
            <a:xfrm rot="16200000">
              <a:off x="3740142" y="3984101"/>
              <a:ext cx="8015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%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3" name="Rectangle 88"/>
            <p:cNvSpPr>
              <a:spLocks noChangeArrowheads="1"/>
            </p:cNvSpPr>
            <p:nvPr/>
          </p:nvSpPr>
          <p:spPr bwMode="auto">
            <a:xfrm rot="16200000">
              <a:off x="3764071" y="3915348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)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4" name="Rectangle 89"/>
            <p:cNvSpPr>
              <a:spLocks noChangeArrowheads="1"/>
            </p:cNvSpPr>
            <p:nvPr/>
          </p:nvSpPr>
          <p:spPr bwMode="auto">
            <a:xfrm>
              <a:off x="4135717" y="3773806"/>
              <a:ext cx="64761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PFC to LIP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5" name="Line 90"/>
            <p:cNvSpPr>
              <a:spLocks noChangeShapeType="1"/>
            </p:cNvSpPr>
            <p:nvPr/>
          </p:nvSpPr>
          <p:spPr bwMode="auto">
            <a:xfrm>
              <a:off x="4165036" y="4580749"/>
              <a:ext cx="637701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6" name="Rectangle 91"/>
            <p:cNvSpPr>
              <a:spLocks noChangeArrowheads="1"/>
            </p:cNvSpPr>
            <p:nvPr/>
          </p:nvSpPr>
          <p:spPr bwMode="auto">
            <a:xfrm>
              <a:off x="4260325" y="4401629"/>
              <a:ext cx="128273" cy="17912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7" name="Rectangle 92"/>
            <p:cNvSpPr>
              <a:spLocks noChangeArrowheads="1"/>
            </p:cNvSpPr>
            <p:nvPr/>
          </p:nvSpPr>
          <p:spPr bwMode="auto">
            <a:xfrm>
              <a:off x="4419749" y="4419721"/>
              <a:ext cx="128273" cy="161027"/>
            </a:xfrm>
            <a:prstGeom prst="rect">
              <a:avLst/>
            </a:prstGeom>
            <a:pattFill prst="pct50">
              <a:fgClr>
                <a:schemeClr val="accent4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8" name="Freeform 93"/>
            <p:cNvSpPr>
              <a:spLocks/>
            </p:cNvSpPr>
            <p:nvPr/>
          </p:nvSpPr>
          <p:spPr bwMode="auto">
            <a:xfrm>
              <a:off x="4579175" y="3950946"/>
              <a:ext cx="128273" cy="629632"/>
            </a:xfrm>
            <a:custGeom>
              <a:avLst/>
              <a:gdLst>
                <a:gd name="T0" fmla="*/ 0 w 70"/>
                <a:gd name="T1" fmla="*/ 348 h 348"/>
                <a:gd name="T2" fmla="*/ 0 w 70"/>
                <a:gd name="T3" fmla="*/ 0 h 348"/>
                <a:gd name="T4" fmla="*/ 10 w 70"/>
                <a:gd name="T5" fmla="*/ 0 h 348"/>
                <a:gd name="T6" fmla="*/ 70 w 70"/>
                <a:gd name="T7" fmla="*/ 348 h 348"/>
                <a:gd name="T8" fmla="*/ 0 w 7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8">
                  <a:moveTo>
                    <a:pt x="0" y="348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70" y="348"/>
                  </a:lnTo>
                  <a:lnTo>
                    <a:pt x="0" y="348"/>
                  </a:lnTo>
                  <a:close/>
                </a:path>
              </a:pathLst>
            </a:custGeom>
            <a:pattFill prst="trellis">
              <a:fgClr>
                <a:schemeClr val="accent4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9" name="Freeform 94"/>
            <p:cNvSpPr>
              <a:spLocks/>
            </p:cNvSpPr>
            <p:nvPr/>
          </p:nvSpPr>
          <p:spPr bwMode="auto">
            <a:xfrm>
              <a:off x="4597500" y="3951117"/>
              <a:ext cx="109948" cy="629632"/>
            </a:xfrm>
            <a:custGeom>
              <a:avLst/>
              <a:gdLst>
                <a:gd name="T0" fmla="*/ 0 w 60"/>
                <a:gd name="T1" fmla="*/ 0 h 348"/>
                <a:gd name="T2" fmla="*/ 60 w 60"/>
                <a:gd name="T3" fmla="*/ 348 h 348"/>
                <a:gd name="T4" fmla="*/ 60 w 60"/>
                <a:gd name="T5" fmla="*/ 0 h 348"/>
                <a:gd name="T6" fmla="*/ 0 w 60"/>
                <a:gd name="T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48">
                  <a:moveTo>
                    <a:pt x="0" y="0"/>
                  </a:moveTo>
                  <a:lnTo>
                    <a:pt x="60" y="348"/>
                  </a:lnTo>
                  <a:lnTo>
                    <a:pt x="60" y="0"/>
                  </a:lnTo>
                  <a:lnTo>
                    <a:pt x="0" y="0"/>
                  </a:lnTo>
                  <a:close/>
                </a:path>
              </a:pathLst>
            </a:custGeom>
            <a:pattFill prst="trellis">
              <a:fgClr>
                <a:schemeClr val="accent4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0" name="Rectangle 95"/>
            <p:cNvSpPr>
              <a:spLocks noChangeArrowheads="1"/>
            </p:cNvSpPr>
            <p:nvPr/>
          </p:nvSpPr>
          <p:spPr bwMode="auto">
            <a:xfrm>
              <a:off x="4260325" y="4401629"/>
              <a:ext cx="128273" cy="179120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1" name="Rectangle 96"/>
            <p:cNvSpPr>
              <a:spLocks noChangeArrowheads="1"/>
            </p:cNvSpPr>
            <p:nvPr/>
          </p:nvSpPr>
          <p:spPr bwMode="auto">
            <a:xfrm>
              <a:off x="4419749" y="4419721"/>
              <a:ext cx="128273" cy="161027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2" name="Freeform 97"/>
            <p:cNvSpPr>
              <a:spLocks/>
            </p:cNvSpPr>
            <p:nvPr/>
          </p:nvSpPr>
          <p:spPr bwMode="auto">
            <a:xfrm>
              <a:off x="4579175" y="3951117"/>
              <a:ext cx="128273" cy="629632"/>
            </a:xfrm>
            <a:custGeom>
              <a:avLst/>
              <a:gdLst>
                <a:gd name="T0" fmla="*/ 70 w 70"/>
                <a:gd name="T1" fmla="*/ 0 h 348"/>
                <a:gd name="T2" fmla="*/ 70 w 70"/>
                <a:gd name="T3" fmla="*/ 348 h 348"/>
                <a:gd name="T4" fmla="*/ 0 w 70"/>
                <a:gd name="T5" fmla="*/ 348 h 348"/>
                <a:gd name="T6" fmla="*/ 0 w 70"/>
                <a:gd name="T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348">
                  <a:moveTo>
                    <a:pt x="70" y="0"/>
                  </a:moveTo>
                  <a:lnTo>
                    <a:pt x="70" y="348"/>
                  </a:lnTo>
                  <a:lnTo>
                    <a:pt x="0" y="348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3" name="Freeform 47"/>
            <p:cNvSpPr>
              <a:spLocks/>
            </p:cNvSpPr>
            <p:nvPr/>
          </p:nvSpPr>
          <p:spPr bwMode="auto">
            <a:xfrm>
              <a:off x="3102866" y="3954047"/>
              <a:ext cx="126441" cy="629632"/>
            </a:xfrm>
            <a:custGeom>
              <a:avLst/>
              <a:gdLst>
                <a:gd name="T0" fmla="*/ 0 w 69"/>
                <a:gd name="T1" fmla="*/ 348 h 348"/>
                <a:gd name="T2" fmla="*/ 0 w 69"/>
                <a:gd name="T3" fmla="*/ 0 h 348"/>
                <a:gd name="T4" fmla="*/ 27 w 69"/>
                <a:gd name="T5" fmla="*/ 0 h 348"/>
                <a:gd name="T6" fmla="*/ 69 w 69"/>
                <a:gd name="T7" fmla="*/ 348 h 348"/>
                <a:gd name="T8" fmla="*/ 0 w 69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48">
                  <a:moveTo>
                    <a:pt x="0" y="348"/>
                  </a:moveTo>
                  <a:lnTo>
                    <a:pt x="0" y="0"/>
                  </a:lnTo>
                  <a:lnTo>
                    <a:pt x="27" y="0"/>
                  </a:lnTo>
                  <a:lnTo>
                    <a:pt x="69" y="348"/>
                  </a:lnTo>
                  <a:lnTo>
                    <a:pt x="0" y="348"/>
                  </a:lnTo>
                  <a:close/>
                </a:path>
              </a:pathLst>
            </a:custGeom>
            <a:pattFill prst="pct5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1904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94" name="Straight Connector 1393"/>
            <p:cNvCxnSpPr/>
            <p:nvPr/>
          </p:nvCxnSpPr>
          <p:spPr>
            <a:xfrm>
              <a:off x="3245844" y="3894781"/>
              <a:ext cx="397" cy="723843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5" name="Straight Connector 1394"/>
            <p:cNvCxnSpPr/>
            <p:nvPr/>
          </p:nvCxnSpPr>
          <p:spPr>
            <a:xfrm>
              <a:off x="4568529" y="3911712"/>
              <a:ext cx="397" cy="723843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6" name="Straight Connector 1395"/>
            <p:cNvCxnSpPr>
              <a:stCxn id="1345" idx="0"/>
              <a:endCxn id="1343" idx="0"/>
            </p:cNvCxnSpPr>
            <p:nvPr/>
          </p:nvCxnSpPr>
          <p:spPr>
            <a:xfrm flipV="1">
              <a:off x="3001012" y="3951117"/>
              <a:ext cx="145681" cy="4505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7" name="Straight Connector 1396"/>
            <p:cNvCxnSpPr/>
            <p:nvPr/>
          </p:nvCxnSpPr>
          <p:spPr>
            <a:xfrm>
              <a:off x="4329851" y="4385846"/>
              <a:ext cx="154011" cy="266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8" name="Straight Connector 1397"/>
            <p:cNvCxnSpPr>
              <a:stCxn id="1391" idx="0"/>
            </p:cNvCxnSpPr>
            <p:nvPr/>
          </p:nvCxnSpPr>
          <p:spPr>
            <a:xfrm flipV="1">
              <a:off x="4483886" y="3940944"/>
              <a:ext cx="152376" cy="47877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9" name="Straight Connector 1398"/>
            <p:cNvCxnSpPr/>
            <p:nvPr/>
          </p:nvCxnSpPr>
          <p:spPr>
            <a:xfrm>
              <a:off x="3172315" y="3962514"/>
              <a:ext cx="167060" cy="23455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9" name="Group 628"/>
          <p:cNvGrpSpPr/>
          <p:nvPr/>
        </p:nvGrpSpPr>
        <p:grpSpPr>
          <a:xfrm>
            <a:off x="1057715" y="981372"/>
            <a:ext cx="1077351" cy="1234034"/>
            <a:chOff x="1057714" y="3776246"/>
            <a:chExt cx="1077351" cy="1234034"/>
          </a:xfrm>
        </p:grpSpPr>
        <p:sp>
          <p:nvSpPr>
            <p:cNvPr id="1256" name="Rectangle 98"/>
            <p:cNvSpPr>
              <a:spLocks noChangeArrowheads="1"/>
            </p:cNvSpPr>
            <p:nvPr/>
          </p:nvSpPr>
          <p:spPr bwMode="auto">
            <a:xfrm>
              <a:off x="1497312" y="3951748"/>
              <a:ext cx="635869" cy="6296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7" name="Line 99"/>
            <p:cNvSpPr>
              <a:spLocks noChangeShapeType="1"/>
            </p:cNvSpPr>
            <p:nvPr/>
          </p:nvSpPr>
          <p:spPr bwMode="auto">
            <a:xfrm>
              <a:off x="1497312" y="4581380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8" name="Line 100"/>
            <p:cNvSpPr>
              <a:spLocks noChangeShapeType="1"/>
            </p:cNvSpPr>
            <p:nvPr/>
          </p:nvSpPr>
          <p:spPr bwMode="auto">
            <a:xfrm>
              <a:off x="1497312" y="3951748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9" name="Line 101"/>
            <p:cNvSpPr>
              <a:spLocks noChangeShapeType="1"/>
            </p:cNvSpPr>
            <p:nvPr/>
          </p:nvSpPr>
          <p:spPr bwMode="auto">
            <a:xfrm flipV="1">
              <a:off x="1656737" y="4575951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0" name="Line 102"/>
            <p:cNvSpPr>
              <a:spLocks noChangeShapeType="1"/>
            </p:cNvSpPr>
            <p:nvPr/>
          </p:nvSpPr>
          <p:spPr bwMode="auto">
            <a:xfrm flipV="1">
              <a:off x="1814330" y="4575951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1" name="Line 103"/>
            <p:cNvSpPr>
              <a:spLocks noChangeShapeType="1"/>
            </p:cNvSpPr>
            <p:nvPr/>
          </p:nvSpPr>
          <p:spPr bwMode="auto">
            <a:xfrm flipV="1">
              <a:off x="1973755" y="4575951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2" name="Line 104"/>
            <p:cNvSpPr>
              <a:spLocks noChangeShapeType="1"/>
            </p:cNvSpPr>
            <p:nvPr/>
          </p:nvSpPr>
          <p:spPr bwMode="auto">
            <a:xfrm>
              <a:off x="1656737" y="3951748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3" name="Line 105"/>
            <p:cNvSpPr>
              <a:spLocks noChangeShapeType="1"/>
            </p:cNvSpPr>
            <p:nvPr/>
          </p:nvSpPr>
          <p:spPr bwMode="auto">
            <a:xfrm>
              <a:off x="1814330" y="3951748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4" name="Line 106"/>
            <p:cNvSpPr>
              <a:spLocks noChangeShapeType="1"/>
            </p:cNvSpPr>
            <p:nvPr/>
          </p:nvSpPr>
          <p:spPr bwMode="auto">
            <a:xfrm>
              <a:off x="1973755" y="3951748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5" name="Rectangle 107"/>
            <p:cNvSpPr>
              <a:spLocks noChangeArrowheads="1"/>
            </p:cNvSpPr>
            <p:nvPr/>
          </p:nvSpPr>
          <p:spPr bwMode="auto">
            <a:xfrm>
              <a:off x="1614590" y="466279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66" name="Rectangle 108"/>
            <p:cNvSpPr>
              <a:spLocks noChangeArrowheads="1"/>
            </p:cNvSpPr>
            <p:nvPr/>
          </p:nvSpPr>
          <p:spPr bwMode="auto">
            <a:xfrm>
              <a:off x="1777681" y="466279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67" name="Rectangle 109"/>
            <p:cNvSpPr>
              <a:spLocks noChangeArrowheads="1"/>
            </p:cNvSpPr>
            <p:nvPr/>
          </p:nvSpPr>
          <p:spPr bwMode="auto">
            <a:xfrm>
              <a:off x="1933440" y="466279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68" name="Rectangle 110"/>
            <p:cNvSpPr>
              <a:spLocks noChangeArrowheads="1"/>
            </p:cNvSpPr>
            <p:nvPr/>
          </p:nvSpPr>
          <p:spPr bwMode="auto">
            <a:xfrm>
              <a:off x="1680559" y="4856392"/>
              <a:ext cx="2404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load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69" name="Line 111"/>
            <p:cNvSpPr>
              <a:spLocks noChangeShapeType="1"/>
            </p:cNvSpPr>
            <p:nvPr/>
          </p:nvSpPr>
          <p:spPr bwMode="auto">
            <a:xfrm flipV="1">
              <a:off x="1497312" y="3951748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0" name="Line 112"/>
            <p:cNvSpPr>
              <a:spLocks noChangeShapeType="1"/>
            </p:cNvSpPr>
            <p:nvPr/>
          </p:nvSpPr>
          <p:spPr bwMode="auto">
            <a:xfrm flipV="1">
              <a:off x="2133180" y="3951748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1" name="Line 113"/>
            <p:cNvSpPr>
              <a:spLocks noChangeShapeType="1"/>
            </p:cNvSpPr>
            <p:nvPr/>
          </p:nvSpPr>
          <p:spPr bwMode="auto">
            <a:xfrm>
              <a:off x="1497312" y="4402260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2" name="Line 114"/>
            <p:cNvSpPr>
              <a:spLocks noChangeShapeType="1"/>
            </p:cNvSpPr>
            <p:nvPr/>
          </p:nvSpPr>
          <p:spPr bwMode="auto">
            <a:xfrm>
              <a:off x="1497312" y="417790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3" name="Line 115"/>
            <p:cNvSpPr>
              <a:spLocks noChangeShapeType="1"/>
            </p:cNvSpPr>
            <p:nvPr/>
          </p:nvSpPr>
          <p:spPr bwMode="auto">
            <a:xfrm>
              <a:off x="1497312" y="395174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4" name="Line 116"/>
            <p:cNvSpPr>
              <a:spLocks noChangeShapeType="1"/>
            </p:cNvSpPr>
            <p:nvPr/>
          </p:nvSpPr>
          <p:spPr bwMode="auto">
            <a:xfrm flipH="1">
              <a:off x="2127683" y="4402260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5" name="Line 117"/>
            <p:cNvSpPr>
              <a:spLocks noChangeShapeType="1"/>
            </p:cNvSpPr>
            <p:nvPr/>
          </p:nvSpPr>
          <p:spPr bwMode="auto">
            <a:xfrm flipH="1">
              <a:off x="2127683" y="417790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6" name="Line 118"/>
            <p:cNvSpPr>
              <a:spLocks noChangeShapeType="1"/>
            </p:cNvSpPr>
            <p:nvPr/>
          </p:nvSpPr>
          <p:spPr bwMode="auto">
            <a:xfrm flipH="1">
              <a:off x="2127683" y="395174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7" name="Rectangle 119"/>
            <p:cNvSpPr>
              <a:spLocks noChangeArrowheads="1"/>
            </p:cNvSpPr>
            <p:nvPr/>
          </p:nvSpPr>
          <p:spPr bwMode="auto">
            <a:xfrm>
              <a:off x="1205948" y="4338935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78" name="Rectangle 120"/>
            <p:cNvSpPr>
              <a:spLocks noChangeArrowheads="1"/>
            </p:cNvSpPr>
            <p:nvPr/>
          </p:nvSpPr>
          <p:spPr bwMode="auto">
            <a:xfrm>
              <a:off x="1205948" y="4114584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79" name="Rectangle 121"/>
            <p:cNvSpPr>
              <a:spLocks noChangeArrowheads="1"/>
            </p:cNvSpPr>
            <p:nvPr/>
          </p:nvSpPr>
          <p:spPr bwMode="auto">
            <a:xfrm>
              <a:off x="1205948" y="3888422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0" name="Rectangle 122"/>
            <p:cNvSpPr>
              <a:spLocks noChangeArrowheads="1"/>
            </p:cNvSpPr>
            <p:nvPr/>
          </p:nvSpPr>
          <p:spPr bwMode="auto">
            <a:xfrm rot="16200000">
              <a:off x="1090050" y="4442482"/>
              <a:ext cx="4488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1" name="Rectangle 123"/>
            <p:cNvSpPr>
              <a:spLocks noChangeArrowheads="1"/>
            </p:cNvSpPr>
            <p:nvPr/>
          </p:nvSpPr>
          <p:spPr bwMode="auto">
            <a:xfrm rot="16200000">
              <a:off x="1098752" y="4397250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2" name="Rectangle 124"/>
            <p:cNvSpPr>
              <a:spLocks noChangeArrowheads="1"/>
            </p:cNvSpPr>
            <p:nvPr/>
          </p:nvSpPr>
          <p:spPr bwMode="auto">
            <a:xfrm rot="16200000">
              <a:off x="1096347" y="4361064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3" name="Rectangle 125"/>
            <p:cNvSpPr>
              <a:spLocks noChangeArrowheads="1"/>
            </p:cNvSpPr>
            <p:nvPr/>
          </p:nvSpPr>
          <p:spPr bwMode="auto">
            <a:xfrm rot="16200000">
              <a:off x="1087643" y="4326687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4" name="Rectangle 126"/>
            <p:cNvSpPr>
              <a:spLocks noChangeArrowheads="1"/>
            </p:cNvSpPr>
            <p:nvPr/>
          </p:nvSpPr>
          <p:spPr bwMode="auto">
            <a:xfrm rot="16200000">
              <a:off x="1087643" y="4261553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5" name="Rectangle 127"/>
            <p:cNvSpPr>
              <a:spLocks noChangeArrowheads="1"/>
            </p:cNvSpPr>
            <p:nvPr/>
          </p:nvSpPr>
          <p:spPr bwMode="auto">
            <a:xfrm rot="16200000">
              <a:off x="1087643" y="4205466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6" name="Rectangle 128"/>
            <p:cNvSpPr>
              <a:spLocks noChangeArrowheads="1"/>
            </p:cNvSpPr>
            <p:nvPr/>
          </p:nvSpPr>
          <p:spPr bwMode="auto">
            <a:xfrm rot="16200000">
              <a:off x="1098751" y="4163851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7" name="Rectangle 129"/>
            <p:cNvSpPr>
              <a:spLocks noChangeArrowheads="1"/>
            </p:cNvSpPr>
            <p:nvPr/>
          </p:nvSpPr>
          <p:spPr bwMode="auto">
            <a:xfrm rot="16200000">
              <a:off x="1087645" y="4116810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8" name="Rectangle 130"/>
            <p:cNvSpPr>
              <a:spLocks noChangeArrowheads="1"/>
            </p:cNvSpPr>
            <p:nvPr/>
          </p:nvSpPr>
          <p:spPr bwMode="auto">
            <a:xfrm rot="16200000">
              <a:off x="1098756" y="4075197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9" name="Rectangle 131"/>
            <p:cNvSpPr>
              <a:spLocks noChangeArrowheads="1"/>
            </p:cNvSpPr>
            <p:nvPr/>
          </p:nvSpPr>
          <p:spPr bwMode="auto">
            <a:xfrm rot="16200000">
              <a:off x="1096346" y="4046248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90" name="Rectangle 132"/>
            <p:cNvSpPr>
              <a:spLocks noChangeArrowheads="1"/>
            </p:cNvSpPr>
            <p:nvPr/>
          </p:nvSpPr>
          <p:spPr bwMode="auto">
            <a:xfrm rot="16200000">
              <a:off x="1072418" y="3988351"/>
              <a:ext cx="8015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%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91" name="Rectangle 133"/>
            <p:cNvSpPr>
              <a:spLocks noChangeArrowheads="1"/>
            </p:cNvSpPr>
            <p:nvPr/>
          </p:nvSpPr>
          <p:spPr bwMode="auto">
            <a:xfrm rot="16200000">
              <a:off x="1096346" y="3917788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)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92" name="Rectangle 134"/>
            <p:cNvSpPr>
              <a:spLocks noChangeArrowheads="1"/>
            </p:cNvSpPr>
            <p:nvPr/>
          </p:nvSpPr>
          <p:spPr bwMode="auto">
            <a:xfrm>
              <a:off x="1444170" y="3776246"/>
              <a:ext cx="69089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FEF to PFC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93" name="Line 135"/>
            <p:cNvSpPr>
              <a:spLocks noChangeShapeType="1"/>
            </p:cNvSpPr>
            <p:nvPr/>
          </p:nvSpPr>
          <p:spPr bwMode="auto">
            <a:xfrm>
              <a:off x="1497312" y="4581380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4" name="Rectangle 136"/>
            <p:cNvSpPr>
              <a:spLocks noChangeArrowheads="1"/>
            </p:cNvSpPr>
            <p:nvPr/>
          </p:nvSpPr>
          <p:spPr bwMode="auto">
            <a:xfrm>
              <a:off x="1592601" y="4402260"/>
              <a:ext cx="126441" cy="17912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5" name="Rectangle 137"/>
            <p:cNvSpPr>
              <a:spLocks noChangeArrowheads="1"/>
            </p:cNvSpPr>
            <p:nvPr/>
          </p:nvSpPr>
          <p:spPr bwMode="auto">
            <a:xfrm>
              <a:off x="1752025" y="4382358"/>
              <a:ext cx="126441" cy="199022"/>
            </a:xfrm>
            <a:prstGeom prst="rect">
              <a:avLst/>
            </a:prstGeom>
            <a:pattFill prst="solidDmnd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6" name="Rectangle 138"/>
            <p:cNvSpPr>
              <a:spLocks noChangeArrowheads="1"/>
            </p:cNvSpPr>
            <p:nvPr/>
          </p:nvSpPr>
          <p:spPr bwMode="auto">
            <a:xfrm>
              <a:off x="1911451" y="4509008"/>
              <a:ext cx="126441" cy="72371"/>
            </a:xfrm>
            <a:prstGeom prst="rect">
              <a:avLst/>
            </a:prstGeom>
            <a:pattFill prst="smCheck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7" name="Rectangle 139"/>
            <p:cNvSpPr>
              <a:spLocks noChangeArrowheads="1"/>
            </p:cNvSpPr>
            <p:nvPr/>
          </p:nvSpPr>
          <p:spPr bwMode="auto">
            <a:xfrm>
              <a:off x="1592601" y="4402260"/>
              <a:ext cx="126441" cy="179120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8" name="Rectangle 140"/>
            <p:cNvSpPr>
              <a:spLocks noChangeArrowheads="1"/>
            </p:cNvSpPr>
            <p:nvPr/>
          </p:nvSpPr>
          <p:spPr bwMode="auto">
            <a:xfrm>
              <a:off x="1752025" y="4382358"/>
              <a:ext cx="126441" cy="199022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9" name="Rectangle 141"/>
            <p:cNvSpPr>
              <a:spLocks noChangeArrowheads="1"/>
            </p:cNvSpPr>
            <p:nvPr/>
          </p:nvSpPr>
          <p:spPr bwMode="auto">
            <a:xfrm>
              <a:off x="1911451" y="4509008"/>
              <a:ext cx="126441" cy="72371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00" name="Straight Connector 1299"/>
            <p:cNvCxnSpPr/>
            <p:nvPr/>
          </p:nvCxnSpPr>
          <p:spPr>
            <a:xfrm>
              <a:off x="1892581" y="3898230"/>
              <a:ext cx="397" cy="723843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1" name="Straight Connector 1300"/>
            <p:cNvCxnSpPr>
              <a:stCxn id="1297" idx="0"/>
            </p:cNvCxnSpPr>
            <p:nvPr/>
          </p:nvCxnSpPr>
          <p:spPr>
            <a:xfrm flipV="1">
              <a:off x="1655822" y="4387558"/>
              <a:ext cx="169029" cy="147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2" name="Straight Connector 1301"/>
            <p:cNvCxnSpPr>
              <a:endCxn id="1299" idx="0"/>
            </p:cNvCxnSpPr>
            <p:nvPr/>
          </p:nvCxnSpPr>
          <p:spPr>
            <a:xfrm>
              <a:off x="1807917" y="4387525"/>
              <a:ext cx="166755" cy="12148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9" name="Group 638"/>
          <p:cNvGrpSpPr/>
          <p:nvPr/>
        </p:nvGrpSpPr>
        <p:grpSpPr>
          <a:xfrm>
            <a:off x="883262" y="2183278"/>
            <a:ext cx="7346630" cy="1759463"/>
            <a:chOff x="883261" y="4978152"/>
            <a:chExt cx="7346628" cy="1759463"/>
          </a:xfrm>
        </p:grpSpPr>
        <p:sp>
          <p:nvSpPr>
            <p:cNvPr id="1401" name="Rectangle 1400"/>
            <p:cNvSpPr/>
            <p:nvPr/>
          </p:nvSpPr>
          <p:spPr>
            <a:xfrm>
              <a:off x="883261" y="4978152"/>
              <a:ext cx="5357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(iv) </a:t>
              </a:r>
            </a:p>
          </p:txBody>
        </p:sp>
        <p:sp>
          <p:nvSpPr>
            <p:cNvPr id="1402" name="TextBox 1401"/>
            <p:cNvSpPr txBox="1"/>
            <p:nvPr/>
          </p:nvSpPr>
          <p:spPr>
            <a:xfrm>
              <a:off x="5816131" y="5334000"/>
              <a:ext cx="3385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e.</a:t>
              </a:r>
            </a:p>
          </p:txBody>
        </p:sp>
        <p:sp>
          <p:nvSpPr>
            <p:cNvPr id="1403" name="TextBox 1402"/>
            <p:cNvSpPr txBox="1"/>
            <p:nvPr/>
          </p:nvSpPr>
          <p:spPr>
            <a:xfrm>
              <a:off x="939330" y="5300246"/>
              <a:ext cx="333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</a:t>
              </a:r>
            </a:p>
          </p:txBody>
        </p:sp>
        <p:sp>
          <p:nvSpPr>
            <p:cNvPr id="1404" name="TextBox 1403"/>
            <p:cNvSpPr txBox="1"/>
            <p:nvPr/>
          </p:nvSpPr>
          <p:spPr>
            <a:xfrm>
              <a:off x="2323636" y="5334084"/>
              <a:ext cx="343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</a:t>
              </a:r>
            </a:p>
          </p:txBody>
        </p:sp>
        <p:sp>
          <p:nvSpPr>
            <p:cNvPr id="1405" name="TextBox 1404"/>
            <p:cNvSpPr txBox="1"/>
            <p:nvPr/>
          </p:nvSpPr>
          <p:spPr>
            <a:xfrm>
              <a:off x="3460042" y="5366124"/>
              <a:ext cx="32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</a:t>
              </a:r>
            </a:p>
          </p:txBody>
        </p:sp>
        <p:sp>
          <p:nvSpPr>
            <p:cNvPr id="1406" name="TextBox 1405"/>
            <p:cNvSpPr txBox="1"/>
            <p:nvPr/>
          </p:nvSpPr>
          <p:spPr>
            <a:xfrm>
              <a:off x="4609636" y="5350791"/>
              <a:ext cx="343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</a:t>
              </a:r>
            </a:p>
          </p:txBody>
        </p:sp>
        <p:sp>
          <p:nvSpPr>
            <p:cNvPr id="1407" name="TextBox 1406"/>
            <p:cNvSpPr txBox="1"/>
            <p:nvPr/>
          </p:nvSpPr>
          <p:spPr>
            <a:xfrm>
              <a:off x="7101592" y="5334000"/>
              <a:ext cx="2848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f.</a:t>
              </a:r>
            </a:p>
          </p:txBody>
        </p:sp>
        <p:grpSp>
          <p:nvGrpSpPr>
            <p:cNvPr id="1408" name="Group 1407"/>
            <p:cNvGrpSpPr/>
            <p:nvPr/>
          </p:nvGrpSpPr>
          <p:grpSpPr>
            <a:xfrm>
              <a:off x="3577155" y="5445341"/>
              <a:ext cx="1108457" cy="1292274"/>
              <a:chOff x="3783465" y="4235483"/>
              <a:chExt cx="1108457" cy="1292274"/>
            </a:xfrm>
          </p:grpSpPr>
          <p:sp>
            <p:nvSpPr>
              <p:cNvPr id="1652" name="Rectangle 234"/>
              <p:cNvSpPr>
                <a:spLocks noChangeArrowheads="1"/>
              </p:cNvSpPr>
              <p:nvPr/>
            </p:nvSpPr>
            <p:spPr bwMode="auto">
              <a:xfrm>
                <a:off x="4268241" y="4430384"/>
                <a:ext cx="623681" cy="6255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3" name="Line 235"/>
              <p:cNvSpPr>
                <a:spLocks noChangeShapeType="1"/>
              </p:cNvSpPr>
              <p:nvPr/>
            </p:nvSpPr>
            <p:spPr bwMode="auto">
              <a:xfrm>
                <a:off x="4268241" y="5055921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4" name="Line 236"/>
              <p:cNvSpPr>
                <a:spLocks noChangeShapeType="1"/>
              </p:cNvSpPr>
              <p:nvPr/>
            </p:nvSpPr>
            <p:spPr bwMode="auto">
              <a:xfrm>
                <a:off x="4268241" y="4430384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5" name="Line 237"/>
              <p:cNvSpPr>
                <a:spLocks noChangeShapeType="1"/>
              </p:cNvSpPr>
              <p:nvPr/>
            </p:nvSpPr>
            <p:spPr bwMode="auto">
              <a:xfrm flipV="1">
                <a:off x="4424161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6" name="Line 238"/>
              <p:cNvSpPr>
                <a:spLocks noChangeShapeType="1"/>
              </p:cNvSpPr>
              <p:nvPr/>
            </p:nvSpPr>
            <p:spPr bwMode="auto">
              <a:xfrm flipV="1">
                <a:off x="4580081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7" name="Line 239"/>
              <p:cNvSpPr>
                <a:spLocks noChangeShapeType="1"/>
              </p:cNvSpPr>
              <p:nvPr/>
            </p:nvSpPr>
            <p:spPr bwMode="auto">
              <a:xfrm flipV="1">
                <a:off x="4736002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8" name="Line 240"/>
              <p:cNvSpPr>
                <a:spLocks noChangeShapeType="1"/>
              </p:cNvSpPr>
              <p:nvPr/>
            </p:nvSpPr>
            <p:spPr bwMode="auto">
              <a:xfrm>
                <a:off x="4424161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9" name="Line 241"/>
              <p:cNvSpPr>
                <a:spLocks noChangeShapeType="1"/>
              </p:cNvSpPr>
              <p:nvPr/>
            </p:nvSpPr>
            <p:spPr bwMode="auto">
              <a:xfrm>
                <a:off x="4580081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0" name="Line 242"/>
              <p:cNvSpPr>
                <a:spLocks noChangeShapeType="1"/>
              </p:cNvSpPr>
              <p:nvPr/>
            </p:nvSpPr>
            <p:spPr bwMode="auto">
              <a:xfrm>
                <a:off x="4736002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1" name="Rectangle 243"/>
              <p:cNvSpPr>
                <a:spLocks noChangeArrowheads="1"/>
              </p:cNvSpPr>
              <p:nvPr/>
            </p:nvSpPr>
            <p:spPr bwMode="auto">
              <a:xfrm>
                <a:off x="4379613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62" name="Rectangle 244"/>
              <p:cNvSpPr>
                <a:spLocks noChangeArrowheads="1"/>
              </p:cNvSpPr>
              <p:nvPr/>
            </p:nvSpPr>
            <p:spPr bwMode="auto">
              <a:xfrm>
                <a:off x="4541100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63" name="Rectangle 245"/>
              <p:cNvSpPr>
                <a:spLocks noChangeArrowheads="1"/>
              </p:cNvSpPr>
              <p:nvPr/>
            </p:nvSpPr>
            <p:spPr bwMode="auto">
              <a:xfrm>
                <a:off x="4691453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64" name="Rectangle 246"/>
              <p:cNvSpPr>
                <a:spLocks noChangeArrowheads="1"/>
              </p:cNvSpPr>
              <p:nvPr/>
            </p:nvSpPr>
            <p:spPr bwMode="auto">
              <a:xfrm>
                <a:off x="4433442" y="5358480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65" name="Line 247"/>
              <p:cNvSpPr>
                <a:spLocks noChangeShapeType="1"/>
              </p:cNvSpPr>
              <p:nvPr/>
            </p:nvSpPr>
            <p:spPr bwMode="auto">
              <a:xfrm flipV="1">
                <a:off x="4268241" y="4430384"/>
                <a:ext cx="0" cy="625537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6" name="Line 248"/>
              <p:cNvSpPr>
                <a:spLocks noChangeShapeType="1"/>
              </p:cNvSpPr>
              <p:nvPr/>
            </p:nvSpPr>
            <p:spPr bwMode="auto">
              <a:xfrm flipV="1">
                <a:off x="4891922" y="4430384"/>
                <a:ext cx="0" cy="625537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7" name="Line 249"/>
              <p:cNvSpPr>
                <a:spLocks noChangeShapeType="1"/>
              </p:cNvSpPr>
              <p:nvPr/>
            </p:nvSpPr>
            <p:spPr bwMode="auto">
              <a:xfrm>
                <a:off x="4268241" y="4877726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8" name="Line 250"/>
              <p:cNvSpPr>
                <a:spLocks noChangeShapeType="1"/>
              </p:cNvSpPr>
              <p:nvPr/>
            </p:nvSpPr>
            <p:spPr bwMode="auto">
              <a:xfrm>
                <a:off x="4268241" y="4653127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9" name="Line 251"/>
              <p:cNvSpPr>
                <a:spLocks noChangeShapeType="1"/>
              </p:cNvSpPr>
              <p:nvPr/>
            </p:nvSpPr>
            <p:spPr bwMode="auto">
              <a:xfrm>
                <a:off x="4268241" y="4430384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0" name="Line 252"/>
              <p:cNvSpPr>
                <a:spLocks noChangeShapeType="1"/>
              </p:cNvSpPr>
              <p:nvPr/>
            </p:nvSpPr>
            <p:spPr bwMode="auto">
              <a:xfrm flipH="1">
                <a:off x="4886353" y="487772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1" name="Line 253"/>
              <p:cNvSpPr>
                <a:spLocks noChangeShapeType="1"/>
              </p:cNvSpPr>
              <p:nvPr/>
            </p:nvSpPr>
            <p:spPr bwMode="auto">
              <a:xfrm flipH="1">
                <a:off x="4886353" y="4653127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2" name="Line 254"/>
              <p:cNvSpPr>
                <a:spLocks noChangeShapeType="1"/>
              </p:cNvSpPr>
              <p:nvPr/>
            </p:nvSpPr>
            <p:spPr bwMode="auto">
              <a:xfrm flipH="1">
                <a:off x="4886353" y="4430384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3" name="Rectangle 255"/>
              <p:cNvSpPr>
                <a:spLocks noChangeArrowheads="1"/>
              </p:cNvSpPr>
              <p:nvPr/>
            </p:nvSpPr>
            <p:spPr bwMode="auto">
              <a:xfrm>
                <a:off x="3952688" y="4805335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4" name="Rectangle 256"/>
              <p:cNvSpPr>
                <a:spLocks noChangeArrowheads="1"/>
              </p:cNvSpPr>
              <p:nvPr/>
            </p:nvSpPr>
            <p:spPr bwMode="auto">
              <a:xfrm>
                <a:off x="3952688" y="4582592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5" name="Rectangle 257"/>
              <p:cNvSpPr>
                <a:spLocks noChangeArrowheads="1"/>
              </p:cNvSpPr>
              <p:nvPr/>
            </p:nvSpPr>
            <p:spPr bwMode="auto">
              <a:xfrm>
                <a:off x="3952688" y="4359848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6" name="Rectangle 258"/>
              <p:cNvSpPr>
                <a:spLocks noChangeArrowheads="1"/>
              </p:cNvSpPr>
              <p:nvPr/>
            </p:nvSpPr>
            <p:spPr bwMode="auto">
              <a:xfrm rot="16200000">
                <a:off x="3819387" y="4937752"/>
                <a:ext cx="5129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7" name="Rectangle 259"/>
              <p:cNvSpPr>
                <a:spLocks noChangeArrowheads="1"/>
              </p:cNvSpPr>
              <p:nvPr/>
            </p:nvSpPr>
            <p:spPr bwMode="auto">
              <a:xfrm rot="16200000">
                <a:off x="3830594" y="4883923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8" name="Rectangle 260"/>
              <p:cNvSpPr>
                <a:spLocks noChangeArrowheads="1"/>
              </p:cNvSpPr>
              <p:nvPr/>
            </p:nvSpPr>
            <p:spPr bwMode="auto">
              <a:xfrm rot="16200000">
                <a:off x="3828202" y="4848654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9" name="Rectangle 261"/>
              <p:cNvSpPr>
                <a:spLocks noChangeArrowheads="1"/>
              </p:cNvSpPr>
              <p:nvPr/>
            </p:nvSpPr>
            <p:spPr bwMode="auto">
              <a:xfrm rot="16200000">
                <a:off x="3816174" y="4807818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0" name="Rectangle 262"/>
              <p:cNvSpPr>
                <a:spLocks noChangeArrowheads="1"/>
              </p:cNvSpPr>
              <p:nvPr/>
            </p:nvSpPr>
            <p:spPr bwMode="auto">
              <a:xfrm rot="16200000">
                <a:off x="3816174" y="4737282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1" name="Rectangle 263"/>
              <p:cNvSpPr>
                <a:spLocks noChangeArrowheads="1"/>
              </p:cNvSpPr>
              <p:nvPr/>
            </p:nvSpPr>
            <p:spPr bwMode="auto">
              <a:xfrm rot="16200000">
                <a:off x="3816174" y="4674172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2" name="Rectangle 264"/>
              <p:cNvSpPr>
                <a:spLocks noChangeArrowheads="1"/>
              </p:cNvSpPr>
              <p:nvPr/>
            </p:nvSpPr>
            <p:spPr bwMode="auto">
              <a:xfrm rot="16200000">
                <a:off x="3830595" y="4625910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3" name="Rectangle 265"/>
              <p:cNvSpPr>
                <a:spLocks noChangeArrowheads="1"/>
              </p:cNvSpPr>
              <p:nvPr/>
            </p:nvSpPr>
            <p:spPr bwMode="auto">
              <a:xfrm rot="16200000">
                <a:off x="3816174" y="457579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4" name="Rectangle 266"/>
              <p:cNvSpPr>
                <a:spLocks noChangeArrowheads="1"/>
              </p:cNvSpPr>
              <p:nvPr/>
            </p:nvSpPr>
            <p:spPr bwMode="auto">
              <a:xfrm rot="16200000">
                <a:off x="3830595" y="4527532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5" name="Rectangle 267"/>
              <p:cNvSpPr>
                <a:spLocks noChangeArrowheads="1"/>
              </p:cNvSpPr>
              <p:nvPr/>
            </p:nvSpPr>
            <p:spPr bwMode="auto">
              <a:xfrm rot="16200000">
                <a:off x="3828202" y="449969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6" name="Rectangle 268"/>
              <p:cNvSpPr>
                <a:spLocks noChangeArrowheads="1"/>
              </p:cNvSpPr>
              <p:nvPr/>
            </p:nvSpPr>
            <p:spPr bwMode="auto">
              <a:xfrm rot="16200000">
                <a:off x="3799348" y="4432866"/>
                <a:ext cx="9137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%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7" name="Rectangle 269"/>
              <p:cNvSpPr>
                <a:spLocks noChangeArrowheads="1"/>
              </p:cNvSpPr>
              <p:nvPr/>
            </p:nvSpPr>
            <p:spPr bwMode="auto">
              <a:xfrm rot="16200000">
                <a:off x="3828202" y="4358618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8" name="Rectangle 270"/>
              <p:cNvSpPr>
                <a:spLocks noChangeArrowheads="1"/>
              </p:cNvSpPr>
              <p:nvPr/>
            </p:nvSpPr>
            <p:spPr bwMode="auto">
              <a:xfrm>
                <a:off x="4210700" y="4235483"/>
                <a:ext cx="63318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LIP to FEF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9" name="Line 271"/>
              <p:cNvSpPr>
                <a:spLocks noChangeShapeType="1"/>
              </p:cNvSpPr>
              <p:nvPr/>
            </p:nvSpPr>
            <p:spPr bwMode="auto">
              <a:xfrm>
                <a:off x="4268241" y="5055921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0" name="Rectangle 272"/>
              <p:cNvSpPr>
                <a:spLocks noChangeArrowheads="1"/>
              </p:cNvSpPr>
              <p:nvPr/>
            </p:nvSpPr>
            <p:spPr bwMode="auto">
              <a:xfrm>
                <a:off x="4362907" y="4877726"/>
                <a:ext cx="124365" cy="1781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1" name="Rectangle 273"/>
              <p:cNvSpPr>
                <a:spLocks noChangeArrowheads="1"/>
              </p:cNvSpPr>
              <p:nvPr/>
            </p:nvSpPr>
            <p:spPr bwMode="auto">
              <a:xfrm>
                <a:off x="4518827" y="4617859"/>
                <a:ext cx="124365" cy="438062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2" name="Rectangle 274"/>
              <p:cNvSpPr>
                <a:spLocks noChangeArrowheads="1"/>
              </p:cNvSpPr>
              <p:nvPr/>
            </p:nvSpPr>
            <p:spPr bwMode="auto">
              <a:xfrm>
                <a:off x="4674747" y="4597441"/>
                <a:ext cx="124365" cy="458480"/>
              </a:xfrm>
              <a:prstGeom prst="rect">
                <a:avLst/>
              </a:prstGeom>
              <a:pattFill prst="trellis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3" name="Rectangle 275"/>
              <p:cNvSpPr>
                <a:spLocks noChangeArrowheads="1"/>
              </p:cNvSpPr>
              <p:nvPr/>
            </p:nvSpPr>
            <p:spPr bwMode="auto">
              <a:xfrm>
                <a:off x="4362907" y="4877726"/>
                <a:ext cx="124365" cy="178195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4" name="Rectangle 276"/>
              <p:cNvSpPr>
                <a:spLocks noChangeArrowheads="1"/>
              </p:cNvSpPr>
              <p:nvPr/>
            </p:nvSpPr>
            <p:spPr bwMode="auto">
              <a:xfrm>
                <a:off x="4518827" y="4617859"/>
                <a:ext cx="124365" cy="438062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5" name="Rectangle 277"/>
              <p:cNvSpPr>
                <a:spLocks noChangeArrowheads="1"/>
              </p:cNvSpPr>
              <p:nvPr/>
            </p:nvSpPr>
            <p:spPr bwMode="auto">
              <a:xfrm>
                <a:off x="4674747" y="4597441"/>
                <a:ext cx="124365" cy="458480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696" name="Straight Connector 1695"/>
              <p:cNvCxnSpPr/>
              <p:nvPr/>
            </p:nvCxnSpPr>
            <p:spPr>
              <a:xfrm>
                <a:off x="4665131" y="4440012"/>
                <a:ext cx="397" cy="656921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7" name="Straight Connector 1696"/>
              <p:cNvCxnSpPr>
                <a:endCxn id="1694" idx="0"/>
              </p:cNvCxnSpPr>
              <p:nvPr/>
            </p:nvCxnSpPr>
            <p:spPr>
              <a:xfrm flipV="1">
                <a:off x="4419600" y="4617859"/>
                <a:ext cx="161410" cy="25894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8" name="Straight Connector 1697"/>
              <p:cNvCxnSpPr>
                <a:endCxn id="1695" idx="0"/>
              </p:cNvCxnSpPr>
              <p:nvPr/>
            </p:nvCxnSpPr>
            <p:spPr>
              <a:xfrm flipV="1">
                <a:off x="4599675" y="4597441"/>
                <a:ext cx="137255" cy="2535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9" name="Group 1408"/>
            <p:cNvGrpSpPr/>
            <p:nvPr/>
          </p:nvGrpSpPr>
          <p:grpSpPr>
            <a:xfrm>
              <a:off x="1025438" y="5410200"/>
              <a:ext cx="1108451" cy="1292274"/>
              <a:chOff x="5699063" y="5562662"/>
              <a:chExt cx="1108451" cy="1292274"/>
            </a:xfrm>
          </p:grpSpPr>
          <p:sp>
            <p:nvSpPr>
              <p:cNvPr id="1605" name="Rectangle 368"/>
              <p:cNvSpPr>
                <a:spLocks noChangeArrowheads="1"/>
              </p:cNvSpPr>
              <p:nvPr/>
            </p:nvSpPr>
            <p:spPr bwMode="auto">
              <a:xfrm>
                <a:off x="6183832" y="5759419"/>
                <a:ext cx="623681" cy="6236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6" name="Line 369"/>
              <p:cNvSpPr>
                <a:spLocks noChangeShapeType="1"/>
              </p:cNvSpPr>
              <p:nvPr/>
            </p:nvSpPr>
            <p:spPr bwMode="auto">
              <a:xfrm>
                <a:off x="6183832" y="6383100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7" name="Line 370"/>
              <p:cNvSpPr>
                <a:spLocks noChangeShapeType="1"/>
              </p:cNvSpPr>
              <p:nvPr/>
            </p:nvSpPr>
            <p:spPr bwMode="auto">
              <a:xfrm>
                <a:off x="6183832" y="5759419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8" name="Line 371"/>
              <p:cNvSpPr>
                <a:spLocks noChangeShapeType="1"/>
              </p:cNvSpPr>
              <p:nvPr/>
            </p:nvSpPr>
            <p:spPr bwMode="auto">
              <a:xfrm flipV="1">
                <a:off x="6339753" y="6375675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9" name="Line 372"/>
              <p:cNvSpPr>
                <a:spLocks noChangeShapeType="1"/>
              </p:cNvSpPr>
              <p:nvPr/>
            </p:nvSpPr>
            <p:spPr bwMode="auto">
              <a:xfrm flipV="1">
                <a:off x="6495673" y="6375675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0" name="Line 373"/>
              <p:cNvSpPr>
                <a:spLocks noChangeShapeType="1"/>
              </p:cNvSpPr>
              <p:nvPr/>
            </p:nvSpPr>
            <p:spPr bwMode="auto">
              <a:xfrm flipV="1">
                <a:off x="6651593" y="6375675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1" name="Line 374"/>
              <p:cNvSpPr>
                <a:spLocks noChangeShapeType="1"/>
              </p:cNvSpPr>
              <p:nvPr/>
            </p:nvSpPr>
            <p:spPr bwMode="auto">
              <a:xfrm>
                <a:off x="6339753" y="5759419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2" name="Line 375"/>
              <p:cNvSpPr>
                <a:spLocks noChangeShapeType="1"/>
              </p:cNvSpPr>
              <p:nvPr/>
            </p:nvSpPr>
            <p:spPr bwMode="auto">
              <a:xfrm>
                <a:off x="6495673" y="5759419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3" name="Line 376"/>
              <p:cNvSpPr>
                <a:spLocks noChangeShapeType="1"/>
              </p:cNvSpPr>
              <p:nvPr/>
            </p:nvSpPr>
            <p:spPr bwMode="auto">
              <a:xfrm>
                <a:off x="6651593" y="5759419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4" name="Rectangle 377"/>
              <p:cNvSpPr>
                <a:spLocks noChangeArrowheads="1"/>
              </p:cNvSpPr>
              <p:nvPr/>
            </p:nvSpPr>
            <p:spPr bwMode="auto">
              <a:xfrm>
                <a:off x="6295205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5" name="Rectangle 378"/>
              <p:cNvSpPr>
                <a:spLocks noChangeArrowheads="1"/>
              </p:cNvSpPr>
              <p:nvPr/>
            </p:nvSpPr>
            <p:spPr bwMode="auto">
              <a:xfrm>
                <a:off x="6456693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6" name="Rectangle 379"/>
              <p:cNvSpPr>
                <a:spLocks noChangeArrowheads="1"/>
              </p:cNvSpPr>
              <p:nvPr/>
            </p:nvSpPr>
            <p:spPr bwMode="auto">
              <a:xfrm>
                <a:off x="6607045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7" name="Rectangle 380"/>
              <p:cNvSpPr>
                <a:spLocks noChangeArrowheads="1"/>
              </p:cNvSpPr>
              <p:nvPr/>
            </p:nvSpPr>
            <p:spPr bwMode="auto">
              <a:xfrm>
                <a:off x="6349034" y="6685659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8" name="Line 381"/>
              <p:cNvSpPr>
                <a:spLocks noChangeShapeType="1"/>
              </p:cNvSpPr>
              <p:nvPr/>
            </p:nvSpPr>
            <p:spPr bwMode="auto">
              <a:xfrm flipV="1">
                <a:off x="6183832" y="5759419"/>
                <a:ext cx="0" cy="623681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9" name="Line 382"/>
              <p:cNvSpPr>
                <a:spLocks noChangeShapeType="1"/>
              </p:cNvSpPr>
              <p:nvPr/>
            </p:nvSpPr>
            <p:spPr bwMode="auto">
              <a:xfrm flipV="1">
                <a:off x="6807514" y="5759419"/>
                <a:ext cx="0" cy="623681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0" name="Line 383"/>
              <p:cNvSpPr>
                <a:spLocks noChangeShapeType="1"/>
              </p:cNvSpPr>
              <p:nvPr/>
            </p:nvSpPr>
            <p:spPr bwMode="auto">
              <a:xfrm>
                <a:off x="6183832" y="6204905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1" name="Line 384"/>
              <p:cNvSpPr>
                <a:spLocks noChangeShapeType="1"/>
              </p:cNvSpPr>
              <p:nvPr/>
            </p:nvSpPr>
            <p:spPr bwMode="auto">
              <a:xfrm>
                <a:off x="6183832" y="5982162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2" name="Line 385"/>
              <p:cNvSpPr>
                <a:spLocks noChangeShapeType="1"/>
              </p:cNvSpPr>
              <p:nvPr/>
            </p:nvSpPr>
            <p:spPr bwMode="auto">
              <a:xfrm>
                <a:off x="6183832" y="5759419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3" name="Line 386"/>
              <p:cNvSpPr>
                <a:spLocks noChangeShapeType="1"/>
              </p:cNvSpPr>
              <p:nvPr/>
            </p:nvSpPr>
            <p:spPr bwMode="auto">
              <a:xfrm flipH="1">
                <a:off x="6801945" y="6204905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4" name="Line 387"/>
              <p:cNvSpPr>
                <a:spLocks noChangeShapeType="1"/>
              </p:cNvSpPr>
              <p:nvPr/>
            </p:nvSpPr>
            <p:spPr bwMode="auto">
              <a:xfrm flipH="1">
                <a:off x="6801945" y="5982162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5" name="Line 388"/>
              <p:cNvSpPr>
                <a:spLocks noChangeShapeType="1"/>
              </p:cNvSpPr>
              <p:nvPr/>
            </p:nvSpPr>
            <p:spPr bwMode="auto">
              <a:xfrm flipH="1">
                <a:off x="6801945" y="5759419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6" name="Rectangle 389"/>
              <p:cNvSpPr>
                <a:spLocks noChangeArrowheads="1"/>
              </p:cNvSpPr>
              <p:nvPr/>
            </p:nvSpPr>
            <p:spPr bwMode="auto">
              <a:xfrm>
                <a:off x="5868278" y="6132513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27" name="Rectangle 390"/>
              <p:cNvSpPr>
                <a:spLocks noChangeArrowheads="1"/>
              </p:cNvSpPr>
              <p:nvPr/>
            </p:nvSpPr>
            <p:spPr bwMode="auto">
              <a:xfrm>
                <a:off x="5868278" y="5909770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28" name="Rectangle 391"/>
              <p:cNvSpPr>
                <a:spLocks noChangeArrowheads="1"/>
              </p:cNvSpPr>
              <p:nvPr/>
            </p:nvSpPr>
            <p:spPr bwMode="auto">
              <a:xfrm>
                <a:off x="5868278" y="5687027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29" name="Rectangle 392"/>
              <p:cNvSpPr>
                <a:spLocks noChangeArrowheads="1"/>
              </p:cNvSpPr>
              <p:nvPr/>
            </p:nvSpPr>
            <p:spPr bwMode="auto">
              <a:xfrm rot="16200000">
                <a:off x="5734973" y="6266785"/>
                <a:ext cx="5129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0" name="Rectangle 393"/>
              <p:cNvSpPr>
                <a:spLocks noChangeArrowheads="1"/>
              </p:cNvSpPr>
              <p:nvPr/>
            </p:nvSpPr>
            <p:spPr bwMode="auto">
              <a:xfrm rot="16200000">
                <a:off x="5746194" y="6212957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1" name="Rectangle 394"/>
              <p:cNvSpPr>
                <a:spLocks noChangeArrowheads="1"/>
              </p:cNvSpPr>
              <p:nvPr/>
            </p:nvSpPr>
            <p:spPr bwMode="auto">
              <a:xfrm rot="16200000">
                <a:off x="5743790" y="6177689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2" name="Rectangle 395"/>
              <p:cNvSpPr>
                <a:spLocks noChangeArrowheads="1"/>
              </p:cNvSpPr>
              <p:nvPr/>
            </p:nvSpPr>
            <p:spPr bwMode="auto">
              <a:xfrm rot="16200000">
                <a:off x="5731765" y="6138709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3" name="Rectangle 396"/>
              <p:cNvSpPr>
                <a:spLocks noChangeArrowheads="1"/>
              </p:cNvSpPr>
              <p:nvPr/>
            </p:nvSpPr>
            <p:spPr bwMode="auto">
              <a:xfrm rot="16200000">
                <a:off x="5731766" y="6066317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4" name="Rectangle 397"/>
              <p:cNvSpPr>
                <a:spLocks noChangeArrowheads="1"/>
              </p:cNvSpPr>
              <p:nvPr/>
            </p:nvSpPr>
            <p:spPr bwMode="auto">
              <a:xfrm rot="16200000">
                <a:off x="5731766" y="6005063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5" name="Rectangle 398"/>
              <p:cNvSpPr>
                <a:spLocks noChangeArrowheads="1"/>
              </p:cNvSpPr>
              <p:nvPr/>
            </p:nvSpPr>
            <p:spPr bwMode="auto">
              <a:xfrm rot="16200000">
                <a:off x="5746193" y="5954945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6" name="Rectangle 399"/>
              <p:cNvSpPr>
                <a:spLocks noChangeArrowheads="1"/>
              </p:cNvSpPr>
              <p:nvPr/>
            </p:nvSpPr>
            <p:spPr bwMode="auto">
              <a:xfrm rot="16200000">
                <a:off x="5731766" y="5906685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7" name="Rectangle 400"/>
              <p:cNvSpPr>
                <a:spLocks noChangeArrowheads="1"/>
              </p:cNvSpPr>
              <p:nvPr/>
            </p:nvSpPr>
            <p:spPr bwMode="auto">
              <a:xfrm rot="16200000">
                <a:off x="5746193" y="5856567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8" name="Rectangle 401"/>
              <p:cNvSpPr>
                <a:spLocks noChangeArrowheads="1"/>
              </p:cNvSpPr>
              <p:nvPr/>
            </p:nvSpPr>
            <p:spPr bwMode="auto">
              <a:xfrm rot="16200000">
                <a:off x="5743793" y="5828725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9" name="Rectangle 402"/>
              <p:cNvSpPr>
                <a:spLocks noChangeArrowheads="1"/>
              </p:cNvSpPr>
              <p:nvPr/>
            </p:nvSpPr>
            <p:spPr bwMode="auto">
              <a:xfrm rot="16200000">
                <a:off x="5714939" y="5761901"/>
                <a:ext cx="9137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%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40" name="Rectangle 403"/>
              <p:cNvSpPr>
                <a:spLocks noChangeArrowheads="1"/>
              </p:cNvSpPr>
              <p:nvPr/>
            </p:nvSpPr>
            <p:spPr bwMode="auto">
              <a:xfrm rot="16200000">
                <a:off x="5743793" y="5685797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41" name="Rectangle 404"/>
              <p:cNvSpPr>
                <a:spLocks noChangeArrowheads="1"/>
              </p:cNvSpPr>
              <p:nvPr/>
            </p:nvSpPr>
            <p:spPr bwMode="auto">
              <a:xfrm>
                <a:off x="6091023" y="5562662"/>
                <a:ext cx="69089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FEF to PFC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42" name="Line 405"/>
              <p:cNvSpPr>
                <a:spLocks noChangeShapeType="1"/>
              </p:cNvSpPr>
              <p:nvPr/>
            </p:nvSpPr>
            <p:spPr bwMode="auto">
              <a:xfrm>
                <a:off x="6183832" y="6383100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3" name="Rectangle 406"/>
              <p:cNvSpPr>
                <a:spLocks noChangeArrowheads="1"/>
              </p:cNvSpPr>
              <p:nvPr/>
            </p:nvSpPr>
            <p:spPr bwMode="auto">
              <a:xfrm>
                <a:off x="6278498" y="6204905"/>
                <a:ext cx="124365" cy="1781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4" name="Rectangle 407"/>
              <p:cNvSpPr>
                <a:spLocks noChangeArrowheads="1"/>
              </p:cNvSpPr>
              <p:nvPr/>
            </p:nvSpPr>
            <p:spPr bwMode="auto">
              <a:xfrm>
                <a:off x="6434419" y="6208617"/>
                <a:ext cx="124365" cy="174482"/>
              </a:xfrm>
              <a:prstGeom prst="rect">
                <a:avLst/>
              </a:prstGeom>
              <a:pattFill prst="solidDmnd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5" name="Rectangle 408"/>
              <p:cNvSpPr>
                <a:spLocks noChangeArrowheads="1"/>
              </p:cNvSpPr>
              <p:nvPr/>
            </p:nvSpPr>
            <p:spPr bwMode="auto">
              <a:xfrm>
                <a:off x="6590339" y="6100958"/>
                <a:ext cx="124365" cy="282141"/>
              </a:xfrm>
              <a:prstGeom prst="rect">
                <a:avLst/>
              </a:prstGeom>
              <a:pattFill prst="smCheck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6" name="Rectangle 409"/>
              <p:cNvSpPr>
                <a:spLocks noChangeArrowheads="1"/>
              </p:cNvSpPr>
              <p:nvPr/>
            </p:nvSpPr>
            <p:spPr bwMode="auto">
              <a:xfrm>
                <a:off x="6278498" y="6204905"/>
                <a:ext cx="124365" cy="178195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7" name="Rectangle 410"/>
              <p:cNvSpPr>
                <a:spLocks noChangeArrowheads="1"/>
              </p:cNvSpPr>
              <p:nvPr/>
            </p:nvSpPr>
            <p:spPr bwMode="auto">
              <a:xfrm>
                <a:off x="6434419" y="6208617"/>
                <a:ext cx="124365" cy="174482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8" name="Rectangle 411"/>
              <p:cNvSpPr>
                <a:spLocks noChangeArrowheads="1"/>
              </p:cNvSpPr>
              <p:nvPr/>
            </p:nvSpPr>
            <p:spPr bwMode="auto">
              <a:xfrm>
                <a:off x="6590339" y="6100958"/>
                <a:ext cx="124365" cy="282141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649" name="Straight Connector 1648"/>
              <p:cNvCxnSpPr/>
              <p:nvPr/>
            </p:nvCxnSpPr>
            <p:spPr>
              <a:xfrm>
                <a:off x="6578601" y="5747353"/>
                <a:ext cx="0" cy="653447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0" name="Straight Connector 1649"/>
              <p:cNvCxnSpPr>
                <a:endCxn id="1647" idx="0"/>
              </p:cNvCxnSpPr>
              <p:nvPr/>
            </p:nvCxnSpPr>
            <p:spPr>
              <a:xfrm>
                <a:off x="6342591" y="6206068"/>
                <a:ext cx="154011" cy="254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1" name="Straight Connector 1650"/>
              <p:cNvCxnSpPr>
                <a:endCxn id="1648" idx="0"/>
              </p:cNvCxnSpPr>
              <p:nvPr/>
            </p:nvCxnSpPr>
            <p:spPr>
              <a:xfrm flipV="1">
                <a:off x="6477000" y="6100958"/>
                <a:ext cx="175522" cy="11357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0" name="Group 1409"/>
            <p:cNvGrpSpPr/>
            <p:nvPr/>
          </p:nvGrpSpPr>
          <p:grpSpPr>
            <a:xfrm>
              <a:off x="2372100" y="5445341"/>
              <a:ext cx="1108457" cy="1292274"/>
              <a:chOff x="3796474" y="5562662"/>
              <a:chExt cx="1108457" cy="1292274"/>
            </a:xfrm>
          </p:grpSpPr>
          <p:sp>
            <p:nvSpPr>
              <p:cNvPr id="1557" name="Rectangle 323"/>
              <p:cNvSpPr>
                <a:spLocks noChangeArrowheads="1"/>
              </p:cNvSpPr>
              <p:nvPr/>
            </p:nvSpPr>
            <p:spPr bwMode="auto">
              <a:xfrm>
                <a:off x="4268241" y="5759418"/>
                <a:ext cx="623681" cy="6236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8" name="Line 324"/>
              <p:cNvSpPr>
                <a:spLocks noChangeShapeType="1"/>
              </p:cNvSpPr>
              <p:nvPr/>
            </p:nvSpPr>
            <p:spPr bwMode="auto">
              <a:xfrm>
                <a:off x="4268241" y="6383099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9" name="Line 325"/>
              <p:cNvSpPr>
                <a:spLocks noChangeShapeType="1"/>
              </p:cNvSpPr>
              <p:nvPr/>
            </p:nvSpPr>
            <p:spPr bwMode="auto">
              <a:xfrm>
                <a:off x="4268241" y="5759418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0" name="Line 326"/>
              <p:cNvSpPr>
                <a:spLocks noChangeShapeType="1"/>
              </p:cNvSpPr>
              <p:nvPr/>
            </p:nvSpPr>
            <p:spPr bwMode="auto">
              <a:xfrm flipV="1">
                <a:off x="4424161" y="637567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1" name="Line 327"/>
              <p:cNvSpPr>
                <a:spLocks noChangeShapeType="1"/>
              </p:cNvSpPr>
              <p:nvPr/>
            </p:nvSpPr>
            <p:spPr bwMode="auto">
              <a:xfrm flipV="1">
                <a:off x="4580081" y="637567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2" name="Line 328"/>
              <p:cNvSpPr>
                <a:spLocks noChangeShapeType="1"/>
              </p:cNvSpPr>
              <p:nvPr/>
            </p:nvSpPr>
            <p:spPr bwMode="auto">
              <a:xfrm flipV="1">
                <a:off x="4736002" y="637567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3" name="Line 329"/>
              <p:cNvSpPr>
                <a:spLocks noChangeShapeType="1"/>
              </p:cNvSpPr>
              <p:nvPr/>
            </p:nvSpPr>
            <p:spPr bwMode="auto">
              <a:xfrm>
                <a:off x="4424161" y="5759418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4" name="Line 330"/>
              <p:cNvSpPr>
                <a:spLocks noChangeShapeType="1"/>
              </p:cNvSpPr>
              <p:nvPr/>
            </p:nvSpPr>
            <p:spPr bwMode="auto">
              <a:xfrm>
                <a:off x="4580081" y="5759418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5" name="Line 331"/>
              <p:cNvSpPr>
                <a:spLocks noChangeShapeType="1"/>
              </p:cNvSpPr>
              <p:nvPr/>
            </p:nvSpPr>
            <p:spPr bwMode="auto">
              <a:xfrm>
                <a:off x="4736002" y="5759418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6" name="Rectangle 332"/>
              <p:cNvSpPr>
                <a:spLocks noChangeArrowheads="1"/>
              </p:cNvSpPr>
              <p:nvPr/>
            </p:nvSpPr>
            <p:spPr bwMode="auto">
              <a:xfrm>
                <a:off x="4379614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67" name="Rectangle 333"/>
              <p:cNvSpPr>
                <a:spLocks noChangeArrowheads="1"/>
              </p:cNvSpPr>
              <p:nvPr/>
            </p:nvSpPr>
            <p:spPr bwMode="auto">
              <a:xfrm>
                <a:off x="4541102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68" name="Rectangle 334"/>
              <p:cNvSpPr>
                <a:spLocks noChangeArrowheads="1"/>
              </p:cNvSpPr>
              <p:nvPr/>
            </p:nvSpPr>
            <p:spPr bwMode="auto">
              <a:xfrm>
                <a:off x="4691455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69" name="Rectangle 335"/>
              <p:cNvSpPr>
                <a:spLocks noChangeArrowheads="1"/>
              </p:cNvSpPr>
              <p:nvPr/>
            </p:nvSpPr>
            <p:spPr bwMode="auto">
              <a:xfrm>
                <a:off x="4433442" y="6685659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70" name="Line 336"/>
              <p:cNvSpPr>
                <a:spLocks noChangeShapeType="1"/>
              </p:cNvSpPr>
              <p:nvPr/>
            </p:nvSpPr>
            <p:spPr bwMode="auto">
              <a:xfrm flipV="1">
                <a:off x="4268241" y="5759418"/>
                <a:ext cx="0" cy="623681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1" name="Line 337"/>
              <p:cNvSpPr>
                <a:spLocks noChangeShapeType="1"/>
              </p:cNvSpPr>
              <p:nvPr/>
            </p:nvSpPr>
            <p:spPr bwMode="auto">
              <a:xfrm flipV="1">
                <a:off x="4891922" y="5759418"/>
                <a:ext cx="0" cy="623681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2" name="Line 338"/>
              <p:cNvSpPr>
                <a:spLocks noChangeShapeType="1"/>
              </p:cNvSpPr>
              <p:nvPr/>
            </p:nvSpPr>
            <p:spPr bwMode="auto">
              <a:xfrm>
                <a:off x="4268241" y="6204905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3" name="Line 339"/>
              <p:cNvSpPr>
                <a:spLocks noChangeShapeType="1"/>
              </p:cNvSpPr>
              <p:nvPr/>
            </p:nvSpPr>
            <p:spPr bwMode="auto">
              <a:xfrm>
                <a:off x="4268241" y="5982161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4" name="Line 340"/>
              <p:cNvSpPr>
                <a:spLocks noChangeShapeType="1"/>
              </p:cNvSpPr>
              <p:nvPr/>
            </p:nvSpPr>
            <p:spPr bwMode="auto">
              <a:xfrm>
                <a:off x="4268241" y="5759418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5" name="Line 341"/>
              <p:cNvSpPr>
                <a:spLocks noChangeShapeType="1"/>
              </p:cNvSpPr>
              <p:nvPr/>
            </p:nvSpPr>
            <p:spPr bwMode="auto">
              <a:xfrm flipH="1">
                <a:off x="4886353" y="6204905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6" name="Line 342"/>
              <p:cNvSpPr>
                <a:spLocks noChangeShapeType="1"/>
              </p:cNvSpPr>
              <p:nvPr/>
            </p:nvSpPr>
            <p:spPr bwMode="auto">
              <a:xfrm flipH="1">
                <a:off x="4886353" y="5982161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7" name="Line 343"/>
              <p:cNvSpPr>
                <a:spLocks noChangeShapeType="1"/>
              </p:cNvSpPr>
              <p:nvPr/>
            </p:nvSpPr>
            <p:spPr bwMode="auto">
              <a:xfrm flipH="1">
                <a:off x="4886353" y="5759418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8" name="Rectangle 344"/>
              <p:cNvSpPr>
                <a:spLocks noChangeArrowheads="1"/>
              </p:cNvSpPr>
              <p:nvPr/>
            </p:nvSpPr>
            <p:spPr bwMode="auto">
              <a:xfrm>
                <a:off x="3952688" y="6132513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1579" name="Group 1578"/>
              <p:cNvGrpSpPr/>
              <p:nvPr/>
            </p:nvGrpSpPr>
            <p:grpSpPr>
              <a:xfrm>
                <a:off x="3796474" y="5562662"/>
                <a:ext cx="1108457" cy="876181"/>
                <a:chOff x="3783464" y="5562662"/>
                <a:chExt cx="1108457" cy="876181"/>
              </a:xfrm>
            </p:grpSpPr>
            <p:sp>
              <p:nvSpPr>
                <p:cNvPr id="1580" name="Rectangle 346"/>
                <p:cNvSpPr>
                  <a:spLocks noChangeArrowheads="1"/>
                </p:cNvSpPr>
                <p:nvPr/>
              </p:nvSpPr>
              <p:spPr bwMode="auto">
                <a:xfrm>
                  <a:off x="3952687" y="5909770"/>
                  <a:ext cx="21159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200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1" name="Rectangle 347"/>
                <p:cNvSpPr>
                  <a:spLocks noChangeArrowheads="1"/>
                </p:cNvSpPr>
                <p:nvPr/>
              </p:nvSpPr>
              <p:spPr bwMode="auto">
                <a:xfrm>
                  <a:off x="3952687" y="5687027"/>
                  <a:ext cx="21159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300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2" name="Rectangle 348"/>
                <p:cNvSpPr>
                  <a:spLocks noChangeArrowheads="1"/>
                </p:cNvSpPr>
                <p:nvPr/>
              </p:nvSpPr>
              <p:spPr bwMode="auto">
                <a:xfrm rot="16200000">
                  <a:off x="3819386" y="6266783"/>
                  <a:ext cx="51296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s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3" name="Rectangle 349"/>
                <p:cNvSpPr>
                  <a:spLocks noChangeArrowheads="1"/>
                </p:cNvSpPr>
                <p:nvPr/>
              </p:nvSpPr>
              <p:spPr bwMode="auto">
                <a:xfrm rot="16200000">
                  <a:off x="3830593" y="6212950"/>
                  <a:ext cx="2885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t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4" name="Rectangle 350"/>
                <p:cNvSpPr>
                  <a:spLocks noChangeArrowheads="1"/>
                </p:cNvSpPr>
                <p:nvPr/>
              </p:nvSpPr>
              <p:spPr bwMode="auto">
                <a:xfrm rot="16200000">
                  <a:off x="3828201" y="6177687"/>
                  <a:ext cx="3366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r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5" name="Rectangle 351"/>
                <p:cNvSpPr>
                  <a:spLocks noChangeArrowheads="1"/>
                </p:cNvSpPr>
                <p:nvPr/>
              </p:nvSpPr>
              <p:spPr bwMode="auto">
                <a:xfrm rot="16200000">
                  <a:off x="3816175" y="6138709"/>
                  <a:ext cx="57708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e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6" name="Rectangle 352"/>
                <p:cNvSpPr>
                  <a:spLocks noChangeArrowheads="1"/>
                </p:cNvSpPr>
                <p:nvPr/>
              </p:nvSpPr>
              <p:spPr bwMode="auto">
                <a:xfrm rot="16200000">
                  <a:off x="3816175" y="6066317"/>
                  <a:ext cx="57708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n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7" name="Rectangle 353"/>
                <p:cNvSpPr>
                  <a:spLocks noChangeArrowheads="1"/>
                </p:cNvSpPr>
                <p:nvPr/>
              </p:nvSpPr>
              <p:spPr bwMode="auto">
                <a:xfrm rot="16200000">
                  <a:off x="3816175" y="6005063"/>
                  <a:ext cx="57708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g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8" name="Rectangle 354"/>
                <p:cNvSpPr>
                  <a:spLocks noChangeArrowheads="1"/>
                </p:cNvSpPr>
                <p:nvPr/>
              </p:nvSpPr>
              <p:spPr bwMode="auto">
                <a:xfrm rot="16200000">
                  <a:off x="3830593" y="5954945"/>
                  <a:ext cx="2885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t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9" name="Rectangle 355"/>
                <p:cNvSpPr>
                  <a:spLocks noChangeArrowheads="1"/>
                </p:cNvSpPr>
                <p:nvPr/>
              </p:nvSpPr>
              <p:spPr bwMode="auto">
                <a:xfrm rot="16200000">
                  <a:off x="3816175" y="5906685"/>
                  <a:ext cx="57708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h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0" name="Rectangle 356"/>
                <p:cNvSpPr>
                  <a:spLocks noChangeArrowheads="1"/>
                </p:cNvSpPr>
                <p:nvPr/>
              </p:nvSpPr>
              <p:spPr bwMode="auto">
                <a:xfrm rot="16200000">
                  <a:off x="3830593" y="5856567"/>
                  <a:ext cx="2885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 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1" name="Rectangle 357"/>
                <p:cNvSpPr>
                  <a:spLocks noChangeArrowheads="1"/>
                </p:cNvSpPr>
                <p:nvPr/>
              </p:nvSpPr>
              <p:spPr bwMode="auto">
                <a:xfrm rot="16200000">
                  <a:off x="3828201" y="5828725"/>
                  <a:ext cx="3366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(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2" name="Rectangle 358"/>
                <p:cNvSpPr>
                  <a:spLocks noChangeArrowheads="1"/>
                </p:cNvSpPr>
                <p:nvPr/>
              </p:nvSpPr>
              <p:spPr bwMode="auto">
                <a:xfrm rot="16200000">
                  <a:off x="3799347" y="5761901"/>
                  <a:ext cx="91372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%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3" name="Rectangle 359"/>
                <p:cNvSpPr>
                  <a:spLocks noChangeArrowheads="1"/>
                </p:cNvSpPr>
                <p:nvPr/>
              </p:nvSpPr>
              <p:spPr bwMode="auto">
                <a:xfrm rot="16200000">
                  <a:off x="3828201" y="5685797"/>
                  <a:ext cx="3366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)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4" name="Rectangle 360"/>
                <p:cNvSpPr>
                  <a:spLocks noChangeArrowheads="1"/>
                </p:cNvSpPr>
                <p:nvPr/>
              </p:nvSpPr>
              <p:spPr bwMode="auto">
                <a:xfrm>
                  <a:off x="4201419" y="5562662"/>
                  <a:ext cx="647613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LIP to PFC</a:t>
                  </a:r>
                  <a:endPara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5" name="Line 361"/>
                <p:cNvSpPr>
                  <a:spLocks noChangeShapeType="1"/>
                </p:cNvSpPr>
                <p:nvPr/>
              </p:nvSpPr>
              <p:spPr bwMode="auto">
                <a:xfrm>
                  <a:off x="4268240" y="6383100"/>
                  <a:ext cx="623681" cy="0"/>
                </a:xfrm>
                <a:prstGeom prst="line">
                  <a:avLst/>
                </a:prstGeom>
                <a:noFill/>
                <a:ln w="6350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Rectangle 362"/>
                <p:cNvSpPr>
                  <a:spLocks noChangeArrowheads="1"/>
                </p:cNvSpPr>
                <p:nvPr/>
              </p:nvSpPr>
              <p:spPr bwMode="auto">
                <a:xfrm>
                  <a:off x="4362906" y="6204905"/>
                  <a:ext cx="124365" cy="178195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7" name="Rectangle 363"/>
                <p:cNvSpPr>
                  <a:spLocks noChangeArrowheads="1"/>
                </p:cNvSpPr>
                <p:nvPr/>
              </p:nvSpPr>
              <p:spPr bwMode="auto">
                <a:xfrm>
                  <a:off x="4518826" y="6045272"/>
                  <a:ext cx="124365" cy="337827"/>
                </a:xfrm>
                <a:prstGeom prst="rect">
                  <a:avLst/>
                </a:prstGeom>
                <a:pattFill prst="solidDmnd">
                  <a:fgClr>
                    <a:schemeClr val="accent2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Rectangle 364"/>
                <p:cNvSpPr>
                  <a:spLocks noChangeArrowheads="1"/>
                </p:cNvSpPr>
                <p:nvPr/>
              </p:nvSpPr>
              <p:spPr bwMode="auto">
                <a:xfrm>
                  <a:off x="4674747" y="6197480"/>
                  <a:ext cx="124365" cy="185619"/>
                </a:xfrm>
                <a:prstGeom prst="rect">
                  <a:avLst/>
                </a:prstGeom>
                <a:pattFill prst="smCheck">
                  <a:fgClr>
                    <a:schemeClr val="accent2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9" name="Rectangle 365"/>
                <p:cNvSpPr>
                  <a:spLocks noChangeArrowheads="1"/>
                </p:cNvSpPr>
                <p:nvPr/>
              </p:nvSpPr>
              <p:spPr bwMode="auto">
                <a:xfrm>
                  <a:off x="4362906" y="6204905"/>
                  <a:ext cx="124365" cy="178195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Rectangle 366"/>
                <p:cNvSpPr>
                  <a:spLocks noChangeArrowheads="1"/>
                </p:cNvSpPr>
                <p:nvPr/>
              </p:nvSpPr>
              <p:spPr bwMode="auto">
                <a:xfrm>
                  <a:off x="4518826" y="6045272"/>
                  <a:ext cx="124365" cy="337827"/>
                </a:xfrm>
                <a:prstGeom prst="rect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01" name="Rectangle 367"/>
                <p:cNvSpPr>
                  <a:spLocks noChangeArrowheads="1"/>
                </p:cNvSpPr>
                <p:nvPr/>
              </p:nvSpPr>
              <p:spPr bwMode="auto">
                <a:xfrm>
                  <a:off x="4674747" y="6197480"/>
                  <a:ext cx="124365" cy="185619"/>
                </a:xfrm>
                <a:prstGeom prst="rect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02" name="Straight Connector 1601"/>
                <p:cNvCxnSpPr/>
                <p:nvPr/>
              </p:nvCxnSpPr>
              <p:spPr>
                <a:xfrm>
                  <a:off x="4656667" y="5715000"/>
                  <a:ext cx="397" cy="72384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3" name="Straight Connector 1602"/>
                <p:cNvCxnSpPr>
                  <a:stCxn id="1599" idx="0"/>
                  <a:endCxn id="1600" idx="0"/>
                </p:cNvCxnSpPr>
                <p:nvPr/>
              </p:nvCxnSpPr>
              <p:spPr>
                <a:xfrm flipV="1">
                  <a:off x="4425089" y="6045272"/>
                  <a:ext cx="155920" cy="15963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4" name="Straight Connector 1603"/>
                <p:cNvCxnSpPr>
                  <a:endCxn id="1601" idx="0"/>
                </p:cNvCxnSpPr>
                <p:nvPr/>
              </p:nvCxnSpPr>
              <p:spPr>
                <a:xfrm>
                  <a:off x="4605862" y="6045198"/>
                  <a:ext cx="131068" cy="152282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11" name="Group 1410"/>
            <p:cNvGrpSpPr/>
            <p:nvPr/>
          </p:nvGrpSpPr>
          <p:grpSpPr>
            <a:xfrm>
              <a:off x="7121431" y="5445341"/>
              <a:ext cx="1108458" cy="1292274"/>
              <a:chOff x="7614649" y="4235483"/>
              <a:chExt cx="1108458" cy="1292274"/>
            </a:xfrm>
          </p:grpSpPr>
          <p:sp>
            <p:nvSpPr>
              <p:cNvPr id="1509" name="Rectangle 278"/>
              <p:cNvSpPr>
                <a:spLocks noChangeArrowheads="1"/>
              </p:cNvSpPr>
              <p:nvPr/>
            </p:nvSpPr>
            <p:spPr bwMode="auto">
              <a:xfrm>
                <a:off x="8099425" y="4430384"/>
                <a:ext cx="623681" cy="6255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0" name="Line 279"/>
              <p:cNvSpPr>
                <a:spLocks noChangeShapeType="1"/>
              </p:cNvSpPr>
              <p:nvPr/>
            </p:nvSpPr>
            <p:spPr bwMode="auto">
              <a:xfrm>
                <a:off x="8099425" y="5055921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1" name="Line 280"/>
              <p:cNvSpPr>
                <a:spLocks noChangeShapeType="1"/>
              </p:cNvSpPr>
              <p:nvPr/>
            </p:nvSpPr>
            <p:spPr bwMode="auto">
              <a:xfrm>
                <a:off x="8099425" y="4430384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2" name="Line 281"/>
              <p:cNvSpPr>
                <a:spLocks noChangeShapeType="1"/>
              </p:cNvSpPr>
              <p:nvPr/>
            </p:nvSpPr>
            <p:spPr bwMode="auto">
              <a:xfrm flipV="1">
                <a:off x="8255345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3" name="Line 282"/>
              <p:cNvSpPr>
                <a:spLocks noChangeShapeType="1"/>
              </p:cNvSpPr>
              <p:nvPr/>
            </p:nvSpPr>
            <p:spPr bwMode="auto">
              <a:xfrm flipV="1">
                <a:off x="8411266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4" name="Line 283"/>
              <p:cNvSpPr>
                <a:spLocks noChangeShapeType="1"/>
              </p:cNvSpPr>
              <p:nvPr/>
            </p:nvSpPr>
            <p:spPr bwMode="auto">
              <a:xfrm flipV="1">
                <a:off x="8567186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5" name="Line 284"/>
              <p:cNvSpPr>
                <a:spLocks noChangeShapeType="1"/>
              </p:cNvSpPr>
              <p:nvPr/>
            </p:nvSpPr>
            <p:spPr bwMode="auto">
              <a:xfrm>
                <a:off x="8255345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6" name="Line 285"/>
              <p:cNvSpPr>
                <a:spLocks noChangeShapeType="1"/>
              </p:cNvSpPr>
              <p:nvPr/>
            </p:nvSpPr>
            <p:spPr bwMode="auto">
              <a:xfrm>
                <a:off x="8411266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7" name="Line 286"/>
              <p:cNvSpPr>
                <a:spLocks noChangeShapeType="1"/>
              </p:cNvSpPr>
              <p:nvPr/>
            </p:nvSpPr>
            <p:spPr bwMode="auto">
              <a:xfrm>
                <a:off x="8567186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8" name="Rectangle 287"/>
              <p:cNvSpPr>
                <a:spLocks noChangeArrowheads="1"/>
              </p:cNvSpPr>
              <p:nvPr/>
            </p:nvSpPr>
            <p:spPr bwMode="auto">
              <a:xfrm>
                <a:off x="8210797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19" name="Rectangle 288"/>
              <p:cNvSpPr>
                <a:spLocks noChangeArrowheads="1"/>
              </p:cNvSpPr>
              <p:nvPr/>
            </p:nvSpPr>
            <p:spPr bwMode="auto">
              <a:xfrm>
                <a:off x="8372286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20" name="Rectangle 289"/>
              <p:cNvSpPr>
                <a:spLocks noChangeArrowheads="1"/>
              </p:cNvSpPr>
              <p:nvPr/>
            </p:nvSpPr>
            <p:spPr bwMode="auto">
              <a:xfrm>
                <a:off x="8522638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21" name="Rectangle 290"/>
              <p:cNvSpPr>
                <a:spLocks noChangeArrowheads="1"/>
              </p:cNvSpPr>
              <p:nvPr/>
            </p:nvSpPr>
            <p:spPr bwMode="auto">
              <a:xfrm>
                <a:off x="8264626" y="5358480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22" name="Line 291"/>
              <p:cNvSpPr>
                <a:spLocks noChangeShapeType="1"/>
              </p:cNvSpPr>
              <p:nvPr/>
            </p:nvSpPr>
            <p:spPr bwMode="auto">
              <a:xfrm flipV="1">
                <a:off x="8099425" y="4430384"/>
                <a:ext cx="0" cy="625537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3" name="Line 292"/>
              <p:cNvSpPr>
                <a:spLocks noChangeShapeType="1"/>
              </p:cNvSpPr>
              <p:nvPr/>
            </p:nvSpPr>
            <p:spPr bwMode="auto">
              <a:xfrm flipV="1">
                <a:off x="8723106" y="4430384"/>
                <a:ext cx="0" cy="625537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4" name="Line 293"/>
              <p:cNvSpPr>
                <a:spLocks noChangeShapeType="1"/>
              </p:cNvSpPr>
              <p:nvPr/>
            </p:nvSpPr>
            <p:spPr bwMode="auto">
              <a:xfrm>
                <a:off x="8099425" y="4877726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5" name="Line 294"/>
              <p:cNvSpPr>
                <a:spLocks noChangeShapeType="1"/>
              </p:cNvSpPr>
              <p:nvPr/>
            </p:nvSpPr>
            <p:spPr bwMode="auto">
              <a:xfrm>
                <a:off x="8099425" y="4653127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6" name="Line 295"/>
              <p:cNvSpPr>
                <a:spLocks noChangeShapeType="1"/>
              </p:cNvSpPr>
              <p:nvPr/>
            </p:nvSpPr>
            <p:spPr bwMode="auto">
              <a:xfrm>
                <a:off x="8099425" y="4430384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7" name="Line 296"/>
              <p:cNvSpPr>
                <a:spLocks noChangeShapeType="1"/>
              </p:cNvSpPr>
              <p:nvPr/>
            </p:nvSpPr>
            <p:spPr bwMode="auto">
              <a:xfrm flipH="1">
                <a:off x="8717538" y="487772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8" name="Line 297"/>
              <p:cNvSpPr>
                <a:spLocks noChangeShapeType="1"/>
              </p:cNvSpPr>
              <p:nvPr/>
            </p:nvSpPr>
            <p:spPr bwMode="auto">
              <a:xfrm flipH="1">
                <a:off x="8717538" y="4653127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9" name="Line 298"/>
              <p:cNvSpPr>
                <a:spLocks noChangeShapeType="1"/>
              </p:cNvSpPr>
              <p:nvPr/>
            </p:nvSpPr>
            <p:spPr bwMode="auto">
              <a:xfrm flipH="1">
                <a:off x="8717538" y="4430384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0" name="Rectangle 299"/>
              <p:cNvSpPr>
                <a:spLocks noChangeArrowheads="1"/>
              </p:cNvSpPr>
              <p:nvPr/>
            </p:nvSpPr>
            <p:spPr bwMode="auto">
              <a:xfrm>
                <a:off x="7783873" y="4805335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1" name="Rectangle 300"/>
              <p:cNvSpPr>
                <a:spLocks noChangeArrowheads="1"/>
              </p:cNvSpPr>
              <p:nvPr/>
            </p:nvSpPr>
            <p:spPr bwMode="auto">
              <a:xfrm>
                <a:off x="7783873" y="4582592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2" name="Rectangle 301"/>
              <p:cNvSpPr>
                <a:spLocks noChangeArrowheads="1"/>
              </p:cNvSpPr>
              <p:nvPr/>
            </p:nvSpPr>
            <p:spPr bwMode="auto">
              <a:xfrm>
                <a:off x="7783873" y="4359848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3" name="Rectangle 302"/>
              <p:cNvSpPr>
                <a:spLocks noChangeArrowheads="1"/>
              </p:cNvSpPr>
              <p:nvPr/>
            </p:nvSpPr>
            <p:spPr bwMode="auto">
              <a:xfrm rot="16200000">
                <a:off x="7650571" y="4939609"/>
                <a:ext cx="5129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4" name="Rectangle 303"/>
              <p:cNvSpPr>
                <a:spLocks noChangeArrowheads="1"/>
              </p:cNvSpPr>
              <p:nvPr/>
            </p:nvSpPr>
            <p:spPr bwMode="auto">
              <a:xfrm rot="16200000">
                <a:off x="7661778" y="4885778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5" name="Rectangle 304"/>
              <p:cNvSpPr>
                <a:spLocks noChangeArrowheads="1"/>
              </p:cNvSpPr>
              <p:nvPr/>
            </p:nvSpPr>
            <p:spPr bwMode="auto">
              <a:xfrm rot="16200000">
                <a:off x="7659386" y="485051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6" name="Rectangle 305"/>
              <p:cNvSpPr>
                <a:spLocks noChangeArrowheads="1"/>
              </p:cNvSpPr>
              <p:nvPr/>
            </p:nvSpPr>
            <p:spPr bwMode="auto">
              <a:xfrm rot="16200000">
                <a:off x="7647359" y="480967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7" name="Rectangle 306"/>
              <p:cNvSpPr>
                <a:spLocks noChangeArrowheads="1"/>
              </p:cNvSpPr>
              <p:nvPr/>
            </p:nvSpPr>
            <p:spPr bwMode="auto">
              <a:xfrm rot="16200000">
                <a:off x="7647359" y="4739138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8" name="Rectangle 307"/>
              <p:cNvSpPr>
                <a:spLocks noChangeArrowheads="1"/>
              </p:cNvSpPr>
              <p:nvPr/>
            </p:nvSpPr>
            <p:spPr bwMode="auto">
              <a:xfrm rot="16200000">
                <a:off x="7647359" y="4676028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9" name="Rectangle 308"/>
              <p:cNvSpPr>
                <a:spLocks noChangeArrowheads="1"/>
              </p:cNvSpPr>
              <p:nvPr/>
            </p:nvSpPr>
            <p:spPr bwMode="auto">
              <a:xfrm rot="16200000">
                <a:off x="7661780" y="4627766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0" name="Rectangle 309"/>
              <p:cNvSpPr>
                <a:spLocks noChangeArrowheads="1"/>
              </p:cNvSpPr>
              <p:nvPr/>
            </p:nvSpPr>
            <p:spPr bwMode="auto">
              <a:xfrm rot="16200000">
                <a:off x="7647359" y="4577650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1" name="Rectangle 310"/>
              <p:cNvSpPr>
                <a:spLocks noChangeArrowheads="1"/>
              </p:cNvSpPr>
              <p:nvPr/>
            </p:nvSpPr>
            <p:spPr bwMode="auto">
              <a:xfrm rot="16200000">
                <a:off x="7661780" y="4529388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2" name="Rectangle 311"/>
              <p:cNvSpPr>
                <a:spLocks noChangeArrowheads="1"/>
              </p:cNvSpPr>
              <p:nvPr/>
            </p:nvSpPr>
            <p:spPr bwMode="auto">
              <a:xfrm rot="16200000">
                <a:off x="7659386" y="4501546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3" name="Rectangle 312"/>
              <p:cNvSpPr>
                <a:spLocks noChangeArrowheads="1"/>
              </p:cNvSpPr>
              <p:nvPr/>
            </p:nvSpPr>
            <p:spPr bwMode="auto">
              <a:xfrm rot="16200000">
                <a:off x="7630532" y="4434722"/>
                <a:ext cx="9137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%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4" name="Rectangle 313"/>
              <p:cNvSpPr>
                <a:spLocks noChangeArrowheads="1"/>
              </p:cNvSpPr>
              <p:nvPr/>
            </p:nvSpPr>
            <p:spPr bwMode="auto">
              <a:xfrm rot="16200000">
                <a:off x="7659386" y="4360474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5" name="Rectangle 314"/>
              <p:cNvSpPr>
                <a:spLocks noChangeArrowheads="1"/>
              </p:cNvSpPr>
              <p:nvPr/>
            </p:nvSpPr>
            <p:spPr bwMode="auto">
              <a:xfrm>
                <a:off x="8006616" y="4235483"/>
                <a:ext cx="69089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PFC to FEF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6" name="Line 315"/>
              <p:cNvSpPr>
                <a:spLocks noChangeShapeType="1"/>
              </p:cNvSpPr>
              <p:nvPr/>
            </p:nvSpPr>
            <p:spPr bwMode="auto">
              <a:xfrm>
                <a:off x="8099425" y="5055921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7" name="Rectangle 316"/>
              <p:cNvSpPr>
                <a:spLocks noChangeArrowheads="1"/>
              </p:cNvSpPr>
              <p:nvPr/>
            </p:nvSpPr>
            <p:spPr bwMode="auto">
              <a:xfrm>
                <a:off x="8194091" y="4877726"/>
                <a:ext cx="124365" cy="1781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8" name="Freeform 317"/>
              <p:cNvSpPr>
                <a:spLocks/>
              </p:cNvSpPr>
              <p:nvPr/>
            </p:nvSpPr>
            <p:spPr bwMode="auto">
              <a:xfrm>
                <a:off x="8350011" y="4419247"/>
                <a:ext cx="124365" cy="625537"/>
              </a:xfrm>
              <a:custGeom>
                <a:avLst/>
                <a:gdLst>
                  <a:gd name="T0" fmla="*/ 0 w 67"/>
                  <a:gd name="T1" fmla="*/ 337 h 337"/>
                  <a:gd name="T2" fmla="*/ 0 w 67"/>
                  <a:gd name="T3" fmla="*/ 0 h 337"/>
                  <a:gd name="T4" fmla="*/ 2 w 67"/>
                  <a:gd name="T5" fmla="*/ 0 h 337"/>
                  <a:gd name="T6" fmla="*/ 67 w 67"/>
                  <a:gd name="T7" fmla="*/ 337 h 337"/>
                  <a:gd name="T8" fmla="*/ 0 w 67"/>
                  <a:gd name="T9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337">
                    <a:moveTo>
                      <a:pt x="0" y="337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67" y="337"/>
                    </a:lnTo>
                    <a:lnTo>
                      <a:pt x="0" y="337"/>
                    </a:lnTo>
                    <a:close/>
                  </a:path>
                </a:pathLst>
              </a:custGeom>
              <a:pattFill prst="solidDmnd">
                <a:fgClr>
                  <a:schemeClr val="accent3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9" name="Freeform 318"/>
              <p:cNvSpPr>
                <a:spLocks/>
              </p:cNvSpPr>
              <p:nvPr/>
            </p:nvSpPr>
            <p:spPr bwMode="auto">
              <a:xfrm>
                <a:off x="8353724" y="4430384"/>
                <a:ext cx="120653" cy="625537"/>
              </a:xfrm>
              <a:custGeom>
                <a:avLst/>
                <a:gdLst>
                  <a:gd name="T0" fmla="*/ 0 w 65"/>
                  <a:gd name="T1" fmla="*/ 0 h 337"/>
                  <a:gd name="T2" fmla="*/ 65 w 65"/>
                  <a:gd name="T3" fmla="*/ 337 h 337"/>
                  <a:gd name="T4" fmla="*/ 65 w 65"/>
                  <a:gd name="T5" fmla="*/ 0 h 337"/>
                  <a:gd name="T6" fmla="*/ 0 w 65"/>
                  <a:gd name="T7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337">
                    <a:moveTo>
                      <a:pt x="0" y="0"/>
                    </a:moveTo>
                    <a:lnTo>
                      <a:pt x="65" y="337"/>
                    </a:lnTo>
                    <a:lnTo>
                      <a:pt x="65" y="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solidDmnd">
                <a:fgClr>
                  <a:schemeClr val="accent3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0" name="Rectangle 319"/>
              <p:cNvSpPr>
                <a:spLocks noChangeArrowheads="1"/>
              </p:cNvSpPr>
              <p:nvPr/>
            </p:nvSpPr>
            <p:spPr bwMode="auto">
              <a:xfrm>
                <a:off x="8505931" y="4797910"/>
                <a:ext cx="124365" cy="258011"/>
              </a:xfrm>
              <a:prstGeom prst="rect">
                <a:avLst/>
              </a:prstGeom>
              <a:pattFill prst="smCheck">
                <a:fgClr>
                  <a:schemeClr val="accent3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1" name="Rectangle 320"/>
              <p:cNvSpPr>
                <a:spLocks noChangeArrowheads="1"/>
              </p:cNvSpPr>
              <p:nvPr/>
            </p:nvSpPr>
            <p:spPr bwMode="auto">
              <a:xfrm>
                <a:off x="8194091" y="4877726"/>
                <a:ext cx="124365" cy="178195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2" name="Freeform 321"/>
              <p:cNvSpPr>
                <a:spLocks/>
              </p:cNvSpPr>
              <p:nvPr/>
            </p:nvSpPr>
            <p:spPr bwMode="auto">
              <a:xfrm>
                <a:off x="8350011" y="4430384"/>
                <a:ext cx="124365" cy="625537"/>
              </a:xfrm>
              <a:custGeom>
                <a:avLst/>
                <a:gdLst>
                  <a:gd name="T0" fmla="*/ 67 w 67"/>
                  <a:gd name="T1" fmla="*/ 0 h 337"/>
                  <a:gd name="T2" fmla="*/ 67 w 67"/>
                  <a:gd name="T3" fmla="*/ 337 h 337"/>
                  <a:gd name="T4" fmla="*/ 0 w 67"/>
                  <a:gd name="T5" fmla="*/ 337 h 337"/>
                  <a:gd name="T6" fmla="*/ 0 w 67"/>
                  <a:gd name="T7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337">
                    <a:moveTo>
                      <a:pt x="67" y="0"/>
                    </a:moveTo>
                    <a:lnTo>
                      <a:pt x="67" y="337"/>
                    </a:lnTo>
                    <a:lnTo>
                      <a:pt x="0" y="33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3" name="Rectangle 322"/>
              <p:cNvSpPr>
                <a:spLocks noChangeArrowheads="1"/>
              </p:cNvSpPr>
              <p:nvPr/>
            </p:nvSpPr>
            <p:spPr bwMode="auto">
              <a:xfrm>
                <a:off x="8505931" y="4797910"/>
                <a:ext cx="124365" cy="258011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54" name="Straight Connector 1553"/>
              <p:cNvCxnSpPr/>
              <p:nvPr/>
            </p:nvCxnSpPr>
            <p:spPr>
              <a:xfrm flipV="1">
                <a:off x="8255345" y="4428067"/>
                <a:ext cx="158705" cy="43432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5" name="Straight Connector 1554"/>
              <p:cNvCxnSpPr/>
              <p:nvPr/>
            </p:nvCxnSpPr>
            <p:spPr>
              <a:xfrm>
                <a:off x="8492069" y="4419247"/>
                <a:ext cx="7654" cy="669219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6" name="Straight Connector 1555"/>
              <p:cNvCxnSpPr/>
              <p:nvPr/>
            </p:nvCxnSpPr>
            <p:spPr>
              <a:xfrm>
                <a:off x="8426606" y="4428067"/>
                <a:ext cx="138723" cy="36520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2" name="Group 1411"/>
            <p:cNvGrpSpPr/>
            <p:nvPr/>
          </p:nvGrpSpPr>
          <p:grpSpPr>
            <a:xfrm>
              <a:off x="5930074" y="5454622"/>
              <a:ext cx="1104745" cy="1282993"/>
              <a:chOff x="7614649" y="2906449"/>
              <a:chExt cx="1104745" cy="1282993"/>
            </a:xfrm>
          </p:grpSpPr>
          <p:sp>
            <p:nvSpPr>
              <p:cNvPr id="1462" name="Rectangle 190"/>
              <p:cNvSpPr>
                <a:spLocks noChangeArrowheads="1"/>
              </p:cNvSpPr>
              <p:nvPr/>
            </p:nvSpPr>
            <p:spPr bwMode="auto">
              <a:xfrm>
                <a:off x="8104994" y="3103206"/>
                <a:ext cx="614400" cy="614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3" name="Line 191"/>
              <p:cNvSpPr>
                <a:spLocks noChangeShapeType="1"/>
              </p:cNvSpPr>
              <p:nvPr/>
            </p:nvSpPr>
            <p:spPr bwMode="auto">
              <a:xfrm>
                <a:off x="8104994" y="37176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4" name="Line 192"/>
              <p:cNvSpPr>
                <a:spLocks noChangeShapeType="1"/>
              </p:cNvSpPr>
              <p:nvPr/>
            </p:nvSpPr>
            <p:spPr bwMode="auto">
              <a:xfrm>
                <a:off x="8104994" y="31032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5" name="Line 193"/>
              <p:cNvSpPr>
                <a:spLocks noChangeShapeType="1"/>
              </p:cNvSpPr>
              <p:nvPr/>
            </p:nvSpPr>
            <p:spPr bwMode="auto">
              <a:xfrm flipV="1">
                <a:off x="8257201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6" name="Line 194"/>
              <p:cNvSpPr>
                <a:spLocks noChangeShapeType="1"/>
              </p:cNvSpPr>
              <p:nvPr/>
            </p:nvSpPr>
            <p:spPr bwMode="auto">
              <a:xfrm flipV="1">
                <a:off x="8411266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7" name="Line 195"/>
              <p:cNvSpPr>
                <a:spLocks noChangeShapeType="1"/>
              </p:cNvSpPr>
              <p:nvPr/>
            </p:nvSpPr>
            <p:spPr bwMode="auto">
              <a:xfrm flipV="1">
                <a:off x="8565330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8" name="Line 196"/>
              <p:cNvSpPr>
                <a:spLocks noChangeShapeType="1"/>
              </p:cNvSpPr>
              <p:nvPr/>
            </p:nvSpPr>
            <p:spPr bwMode="auto">
              <a:xfrm>
                <a:off x="8257201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9" name="Line 197"/>
              <p:cNvSpPr>
                <a:spLocks noChangeShapeType="1"/>
              </p:cNvSpPr>
              <p:nvPr/>
            </p:nvSpPr>
            <p:spPr bwMode="auto">
              <a:xfrm>
                <a:off x="8411266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0" name="Line 198"/>
              <p:cNvSpPr>
                <a:spLocks noChangeShapeType="1"/>
              </p:cNvSpPr>
              <p:nvPr/>
            </p:nvSpPr>
            <p:spPr bwMode="auto">
              <a:xfrm>
                <a:off x="8565330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1" name="Rectangle 199"/>
              <p:cNvSpPr>
                <a:spLocks noChangeArrowheads="1"/>
              </p:cNvSpPr>
              <p:nvPr/>
            </p:nvSpPr>
            <p:spPr bwMode="auto">
              <a:xfrm>
                <a:off x="8210799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2" name="Rectangle 200"/>
              <p:cNvSpPr>
                <a:spLocks noChangeArrowheads="1"/>
              </p:cNvSpPr>
              <p:nvPr/>
            </p:nvSpPr>
            <p:spPr bwMode="auto">
              <a:xfrm>
                <a:off x="8372286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3" name="Rectangle 201"/>
              <p:cNvSpPr>
                <a:spLocks noChangeArrowheads="1"/>
              </p:cNvSpPr>
              <p:nvPr/>
            </p:nvSpPr>
            <p:spPr bwMode="auto">
              <a:xfrm>
                <a:off x="8522636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4" name="Rectangle 202"/>
              <p:cNvSpPr>
                <a:spLocks noChangeArrowheads="1"/>
              </p:cNvSpPr>
              <p:nvPr/>
            </p:nvSpPr>
            <p:spPr bwMode="auto">
              <a:xfrm>
                <a:off x="8264626" y="4020165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5" name="Line 203"/>
              <p:cNvSpPr>
                <a:spLocks noChangeShapeType="1"/>
              </p:cNvSpPr>
              <p:nvPr/>
            </p:nvSpPr>
            <p:spPr bwMode="auto">
              <a:xfrm flipV="1">
                <a:off x="8104994" y="3103206"/>
                <a:ext cx="0" cy="61440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6" name="Line 204"/>
              <p:cNvSpPr>
                <a:spLocks noChangeShapeType="1"/>
              </p:cNvSpPr>
              <p:nvPr/>
            </p:nvSpPr>
            <p:spPr bwMode="auto">
              <a:xfrm flipV="1">
                <a:off x="8719394" y="3103206"/>
                <a:ext cx="0" cy="61440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7" name="Line 205"/>
              <p:cNvSpPr>
                <a:spLocks noChangeShapeType="1"/>
              </p:cNvSpPr>
              <p:nvPr/>
            </p:nvSpPr>
            <p:spPr bwMode="auto">
              <a:xfrm>
                <a:off x="8104994" y="354312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8" name="Line 206"/>
              <p:cNvSpPr>
                <a:spLocks noChangeShapeType="1"/>
              </p:cNvSpPr>
              <p:nvPr/>
            </p:nvSpPr>
            <p:spPr bwMode="auto">
              <a:xfrm>
                <a:off x="8104994" y="332409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9" name="Line 207"/>
              <p:cNvSpPr>
                <a:spLocks noChangeShapeType="1"/>
              </p:cNvSpPr>
              <p:nvPr/>
            </p:nvSpPr>
            <p:spPr bwMode="auto">
              <a:xfrm>
                <a:off x="8104994" y="310320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0" name="Line 208"/>
              <p:cNvSpPr>
                <a:spLocks noChangeShapeType="1"/>
              </p:cNvSpPr>
              <p:nvPr/>
            </p:nvSpPr>
            <p:spPr bwMode="auto">
              <a:xfrm flipH="1">
                <a:off x="8713825" y="354312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1" name="Line 209"/>
              <p:cNvSpPr>
                <a:spLocks noChangeShapeType="1"/>
              </p:cNvSpPr>
              <p:nvPr/>
            </p:nvSpPr>
            <p:spPr bwMode="auto">
              <a:xfrm flipH="1">
                <a:off x="8713825" y="332409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2" name="Line 210"/>
              <p:cNvSpPr>
                <a:spLocks noChangeShapeType="1"/>
              </p:cNvSpPr>
              <p:nvPr/>
            </p:nvSpPr>
            <p:spPr bwMode="auto">
              <a:xfrm flipH="1">
                <a:off x="8713825" y="310320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3" name="Rectangle 211"/>
              <p:cNvSpPr>
                <a:spLocks noChangeArrowheads="1"/>
              </p:cNvSpPr>
              <p:nvPr/>
            </p:nvSpPr>
            <p:spPr bwMode="auto">
              <a:xfrm>
                <a:off x="7783873" y="3468876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4" name="Rectangle 212"/>
              <p:cNvSpPr>
                <a:spLocks noChangeArrowheads="1"/>
              </p:cNvSpPr>
              <p:nvPr/>
            </p:nvSpPr>
            <p:spPr bwMode="auto">
              <a:xfrm>
                <a:off x="7783873" y="3255413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5" name="Rectangle 213"/>
              <p:cNvSpPr>
                <a:spLocks noChangeArrowheads="1"/>
              </p:cNvSpPr>
              <p:nvPr/>
            </p:nvSpPr>
            <p:spPr bwMode="auto">
              <a:xfrm>
                <a:off x="7783873" y="3032670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6" name="Rectangle 214"/>
              <p:cNvSpPr>
                <a:spLocks noChangeArrowheads="1"/>
              </p:cNvSpPr>
              <p:nvPr/>
            </p:nvSpPr>
            <p:spPr bwMode="auto">
              <a:xfrm rot="16200000">
                <a:off x="7650571" y="3610573"/>
                <a:ext cx="5129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7" name="Rectangle 215"/>
              <p:cNvSpPr>
                <a:spLocks noChangeArrowheads="1"/>
              </p:cNvSpPr>
              <p:nvPr/>
            </p:nvSpPr>
            <p:spPr bwMode="auto">
              <a:xfrm rot="16200000">
                <a:off x="7661778" y="3558600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8" name="Rectangle 216"/>
              <p:cNvSpPr>
                <a:spLocks noChangeArrowheads="1"/>
              </p:cNvSpPr>
              <p:nvPr/>
            </p:nvSpPr>
            <p:spPr bwMode="auto">
              <a:xfrm rot="16200000">
                <a:off x="7659385" y="351962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9" name="Rectangle 217"/>
              <p:cNvSpPr>
                <a:spLocks noChangeArrowheads="1"/>
              </p:cNvSpPr>
              <p:nvPr/>
            </p:nvSpPr>
            <p:spPr bwMode="auto">
              <a:xfrm rot="16200000">
                <a:off x="7647359" y="3471358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0" name="Rectangle 218"/>
              <p:cNvSpPr>
                <a:spLocks noChangeArrowheads="1"/>
              </p:cNvSpPr>
              <p:nvPr/>
            </p:nvSpPr>
            <p:spPr bwMode="auto">
              <a:xfrm rot="16200000">
                <a:off x="7647359" y="341010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1" name="Rectangle 219"/>
              <p:cNvSpPr>
                <a:spLocks noChangeArrowheads="1"/>
              </p:cNvSpPr>
              <p:nvPr/>
            </p:nvSpPr>
            <p:spPr bwMode="auto">
              <a:xfrm rot="16200000">
                <a:off x="7647359" y="334699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2" name="Rectangle 220"/>
              <p:cNvSpPr>
                <a:spLocks noChangeArrowheads="1"/>
              </p:cNvSpPr>
              <p:nvPr/>
            </p:nvSpPr>
            <p:spPr bwMode="auto">
              <a:xfrm rot="16200000">
                <a:off x="7661779" y="3296876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3" name="Rectangle 221"/>
              <p:cNvSpPr>
                <a:spLocks noChangeArrowheads="1"/>
              </p:cNvSpPr>
              <p:nvPr/>
            </p:nvSpPr>
            <p:spPr bwMode="auto">
              <a:xfrm rot="16200000">
                <a:off x="7647359" y="3248616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4" name="Rectangle 222"/>
              <p:cNvSpPr>
                <a:spLocks noChangeArrowheads="1"/>
              </p:cNvSpPr>
              <p:nvPr/>
            </p:nvSpPr>
            <p:spPr bwMode="auto">
              <a:xfrm rot="16200000">
                <a:off x="7661779" y="3200354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5" name="Rectangle 223"/>
              <p:cNvSpPr>
                <a:spLocks noChangeArrowheads="1"/>
              </p:cNvSpPr>
              <p:nvPr/>
            </p:nvSpPr>
            <p:spPr bwMode="auto">
              <a:xfrm rot="16200000">
                <a:off x="7659385" y="316323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6" name="Rectangle 224"/>
              <p:cNvSpPr>
                <a:spLocks noChangeArrowheads="1"/>
              </p:cNvSpPr>
              <p:nvPr/>
            </p:nvSpPr>
            <p:spPr bwMode="auto">
              <a:xfrm rot="16200000">
                <a:off x="7630531" y="3096408"/>
                <a:ext cx="9137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%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7" name="Rectangle 225"/>
              <p:cNvSpPr>
                <a:spLocks noChangeArrowheads="1"/>
              </p:cNvSpPr>
              <p:nvPr/>
            </p:nvSpPr>
            <p:spPr bwMode="auto">
              <a:xfrm rot="16200000">
                <a:off x="7659385" y="302216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8" name="Rectangle 226"/>
              <p:cNvSpPr>
                <a:spLocks noChangeArrowheads="1"/>
              </p:cNvSpPr>
              <p:nvPr/>
            </p:nvSpPr>
            <p:spPr bwMode="auto">
              <a:xfrm>
                <a:off x="8032603" y="2906449"/>
                <a:ext cx="64761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PFC to LIP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9" name="Line 227"/>
              <p:cNvSpPr>
                <a:spLocks noChangeShapeType="1"/>
              </p:cNvSpPr>
              <p:nvPr/>
            </p:nvSpPr>
            <p:spPr bwMode="auto">
              <a:xfrm>
                <a:off x="8104994" y="37176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0" name="Rectangle 228"/>
              <p:cNvSpPr>
                <a:spLocks noChangeArrowheads="1"/>
              </p:cNvSpPr>
              <p:nvPr/>
            </p:nvSpPr>
            <p:spPr bwMode="auto">
              <a:xfrm>
                <a:off x="8195947" y="3543123"/>
                <a:ext cx="124365" cy="17448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1" name="Rectangle 229"/>
              <p:cNvSpPr>
                <a:spLocks noChangeArrowheads="1"/>
              </p:cNvSpPr>
              <p:nvPr/>
            </p:nvSpPr>
            <p:spPr bwMode="auto">
              <a:xfrm>
                <a:off x="8350011" y="3331517"/>
                <a:ext cx="124365" cy="386088"/>
              </a:xfrm>
              <a:prstGeom prst="rect">
                <a:avLst/>
              </a:prstGeom>
              <a:pattFill prst="pct50">
                <a:fgClr>
                  <a:schemeClr val="accent4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2" name="Rectangle 230"/>
              <p:cNvSpPr>
                <a:spLocks noChangeArrowheads="1"/>
              </p:cNvSpPr>
              <p:nvPr/>
            </p:nvSpPr>
            <p:spPr bwMode="auto">
              <a:xfrm>
                <a:off x="8504075" y="3589528"/>
                <a:ext cx="122509" cy="128077"/>
              </a:xfrm>
              <a:prstGeom prst="rect">
                <a:avLst/>
              </a:prstGeom>
              <a:pattFill prst="trellis">
                <a:fgClr>
                  <a:schemeClr val="accent4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3" name="Rectangle 231"/>
              <p:cNvSpPr>
                <a:spLocks noChangeArrowheads="1"/>
              </p:cNvSpPr>
              <p:nvPr/>
            </p:nvSpPr>
            <p:spPr bwMode="auto">
              <a:xfrm>
                <a:off x="8195947" y="3543123"/>
                <a:ext cx="124365" cy="174482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4" name="Rectangle 232"/>
              <p:cNvSpPr>
                <a:spLocks noChangeArrowheads="1"/>
              </p:cNvSpPr>
              <p:nvPr/>
            </p:nvSpPr>
            <p:spPr bwMode="auto">
              <a:xfrm>
                <a:off x="8350011" y="3331517"/>
                <a:ext cx="124365" cy="386088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5" name="Rectangle 233"/>
              <p:cNvSpPr>
                <a:spLocks noChangeArrowheads="1"/>
              </p:cNvSpPr>
              <p:nvPr/>
            </p:nvSpPr>
            <p:spPr bwMode="auto">
              <a:xfrm>
                <a:off x="8504075" y="3589528"/>
                <a:ext cx="122509" cy="128077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06" name="Straight Connector 1505"/>
              <p:cNvCxnSpPr/>
              <p:nvPr/>
            </p:nvCxnSpPr>
            <p:spPr>
              <a:xfrm>
                <a:off x="8492069" y="3083715"/>
                <a:ext cx="0" cy="650085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7" name="Straight Connector 1506"/>
              <p:cNvCxnSpPr>
                <a:stCxn id="1503" idx="0"/>
                <a:endCxn id="1504" idx="0"/>
              </p:cNvCxnSpPr>
              <p:nvPr/>
            </p:nvCxnSpPr>
            <p:spPr>
              <a:xfrm flipV="1">
                <a:off x="8258130" y="3331517"/>
                <a:ext cx="154064" cy="2116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8" name="Straight Connector 1507"/>
              <p:cNvCxnSpPr/>
              <p:nvPr/>
            </p:nvCxnSpPr>
            <p:spPr>
              <a:xfrm>
                <a:off x="8418139" y="3321448"/>
                <a:ext cx="149974" cy="25230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3" name="Group 1412"/>
            <p:cNvGrpSpPr/>
            <p:nvPr/>
          </p:nvGrpSpPr>
          <p:grpSpPr>
            <a:xfrm>
              <a:off x="4720155" y="5454622"/>
              <a:ext cx="1104745" cy="1282993"/>
              <a:chOff x="5699057" y="2906449"/>
              <a:chExt cx="1104745" cy="1282993"/>
            </a:xfrm>
          </p:grpSpPr>
          <p:sp>
            <p:nvSpPr>
              <p:cNvPr id="1414" name="Rectangle 145"/>
              <p:cNvSpPr>
                <a:spLocks noChangeArrowheads="1"/>
              </p:cNvSpPr>
              <p:nvPr/>
            </p:nvSpPr>
            <p:spPr bwMode="auto">
              <a:xfrm>
                <a:off x="6189401" y="3103206"/>
                <a:ext cx="614400" cy="614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5" name="Freeform 185"/>
              <p:cNvSpPr>
                <a:spLocks/>
              </p:cNvSpPr>
              <p:nvPr/>
            </p:nvSpPr>
            <p:spPr bwMode="auto">
              <a:xfrm>
                <a:off x="6588483" y="3123624"/>
                <a:ext cx="122509" cy="614400"/>
              </a:xfrm>
              <a:custGeom>
                <a:avLst/>
                <a:gdLst>
                  <a:gd name="T0" fmla="*/ 0 w 66"/>
                  <a:gd name="T1" fmla="*/ 331 h 331"/>
                  <a:gd name="T2" fmla="*/ 0 w 66"/>
                  <a:gd name="T3" fmla="*/ 0 h 331"/>
                  <a:gd name="T4" fmla="*/ 1 w 66"/>
                  <a:gd name="T5" fmla="*/ 0 h 331"/>
                  <a:gd name="T6" fmla="*/ 66 w 66"/>
                  <a:gd name="T7" fmla="*/ 331 h 331"/>
                  <a:gd name="T8" fmla="*/ 0 w 66"/>
                  <a:gd name="T9" fmla="*/ 331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331">
                    <a:moveTo>
                      <a:pt x="0" y="33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66" y="331"/>
                    </a:lnTo>
                    <a:lnTo>
                      <a:pt x="0" y="331"/>
                    </a:lnTo>
                    <a:close/>
                  </a:path>
                </a:pathLst>
              </a:custGeom>
              <a:pattFill prst="trellis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6" name="Line 146"/>
              <p:cNvSpPr>
                <a:spLocks noChangeShapeType="1"/>
              </p:cNvSpPr>
              <p:nvPr/>
            </p:nvSpPr>
            <p:spPr bwMode="auto">
              <a:xfrm>
                <a:off x="6189401" y="37176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7" name="Line 147"/>
              <p:cNvSpPr>
                <a:spLocks noChangeShapeType="1"/>
              </p:cNvSpPr>
              <p:nvPr/>
            </p:nvSpPr>
            <p:spPr bwMode="auto">
              <a:xfrm>
                <a:off x="6189401" y="31032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8" name="Line 148"/>
              <p:cNvSpPr>
                <a:spLocks noChangeShapeType="1"/>
              </p:cNvSpPr>
              <p:nvPr/>
            </p:nvSpPr>
            <p:spPr bwMode="auto">
              <a:xfrm flipV="1">
                <a:off x="6341609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9" name="Line 149"/>
              <p:cNvSpPr>
                <a:spLocks noChangeShapeType="1"/>
              </p:cNvSpPr>
              <p:nvPr/>
            </p:nvSpPr>
            <p:spPr bwMode="auto">
              <a:xfrm flipV="1">
                <a:off x="6495673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0" name="Line 150"/>
              <p:cNvSpPr>
                <a:spLocks noChangeShapeType="1"/>
              </p:cNvSpPr>
              <p:nvPr/>
            </p:nvSpPr>
            <p:spPr bwMode="auto">
              <a:xfrm flipV="1">
                <a:off x="6649738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1" name="Line 151"/>
              <p:cNvSpPr>
                <a:spLocks noChangeShapeType="1"/>
              </p:cNvSpPr>
              <p:nvPr/>
            </p:nvSpPr>
            <p:spPr bwMode="auto">
              <a:xfrm>
                <a:off x="6341609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2" name="Line 152"/>
              <p:cNvSpPr>
                <a:spLocks noChangeShapeType="1"/>
              </p:cNvSpPr>
              <p:nvPr/>
            </p:nvSpPr>
            <p:spPr bwMode="auto">
              <a:xfrm>
                <a:off x="6495673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3" name="Line 153"/>
              <p:cNvSpPr>
                <a:spLocks noChangeShapeType="1"/>
              </p:cNvSpPr>
              <p:nvPr/>
            </p:nvSpPr>
            <p:spPr bwMode="auto">
              <a:xfrm>
                <a:off x="6649738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4" name="Rectangle 154"/>
              <p:cNvSpPr>
                <a:spLocks noChangeArrowheads="1"/>
              </p:cNvSpPr>
              <p:nvPr/>
            </p:nvSpPr>
            <p:spPr bwMode="auto">
              <a:xfrm>
                <a:off x="6295207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5" name="Rectangle 155"/>
              <p:cNvSpPr>
                <a:spLocks noChangeArrowheads="1"/>
              </p:cNvSpPr>
              <p:nvPr/>
            </p:nvSpPr>
            <p:spPr bwMode="auto">
              <a:xfrm>
                <a:off x="6456692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6" name="Rectangle 156"/>
              <p:cNvSpPr>
                <a:spLocks noChangeArrowheads="1"/>
              </p:cNvSpPr>
              <p:nvPr/>
            </p:nvSpPr>
            <p:spPr bwMode="auto">
              <a:xfrm>
                <a:off x="6607044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7" name="Rectangle 157"/>
              <p:cNvSpPr>
                <a:spLocks noChangeArrowheads="1"/>
              </p:cNvSpPr>
              <p:nvPr/>
            </p:nvSpPr>
            <p:spPr bwMode="auto">
              <a:xfrm>
                <a:off x="6349034" y="4020165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8" name="Line 158"/>
              <p:cNvSpPr>
                <a:spLocks noChangeShapeType="1"/>
              </p:cNvSpPr>
              <p:nvPr/>
            </p:nvSpPr>
            <p:spPr bwMode="auto">
              <a:xfrm flipV="1">
                <a:off x="6189401" y="3103206"/>
                <a:ext cx="0" cy="61440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9" name="Line 159"/>
              <p:cNvSpPr>
                <a:spLocks noChangeShapeType="1"/>
              </p:cNvSpPr>
              <p:nvPr/>
            </p:nvSpPr>
            <p:spPr bwMode="auto">
              <a:xfrm flipV="1">
                <a:off x="6803802" y="3103206"/>
                <a:ext cx="0" cy="61440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0" name="Line 160"/>
              <p:cNvSpPr>
                <a:spLocks noChangeShapeType="1"/>
              </p:cNvSpPr>
              <p:nvPr/>
            </p:nvSpPr>
            <p:spPr bwMode="auto">
              <a:xfrm>
                <a:off x="6189401" y="354312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1" name="Line 161"/>
              <p:cNvSpPr>
                <a:spLocks noChangeShapeType="1"/>
              </p:cNvSpPr>
              <p:nvPr/>
            </p:nvSpPr>
            <p:spPr bwMode="auto">
              <a:xfrm>
                <a:off x="6189401" y="332409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2" name="Line 162"/>
              <p:cNvSpPr>
                <a:spLocks noChangeShapeType="1"/>
              </p:cNvSpPr>
              <p:nvPr/>
            </p:nvSpPr>
            <p:spPr bwMode="auto">
              <a:xfrm>
                <a:off x="6189401" y="310320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3" name="Line 163"/>
              <p:cNvSpPr>
                <a:spLocks noChangeShapeType="1"/>
              </p:cNvSpPr>
              <p:nvPr/>
            </p:nvSpPr>
            <p:spPr bwMode="auto">
              <a:xfrm flipH="1">
                <a:off x="6798233" y="354312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4" name="Line 164"/>
              <p:cNvSpPr>
                <a:spLocks noChangeShapeType="1"/>
              </p:cNvSpPr>
              <p:nvPr/>
            </p:nvSpPr>
            <p:spPr bwMode="auto">
              <a:xfrm flipH="1">
                <a:off x="6798233" y="332409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5" name="Line 165"/>
              <p:cNvSpPr>
                <a:spLocks noChangeShapeType="1"/>
              </p:cNvSpPr>
              <p:nvPr/>
            </p:nvSpPr>
            <p:spPr bwMode="auto">
              <a:xfrm flipH="1">
                <a:off x="6798233" y="310320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6" name="Rectangle 166"/>
              <p:cNvSpPr>
                <a:spLocks noChangeArrowheads="1"/>
              </p:cNvSpPr>
              <p:nvPr/>
            </p:nvSpPr>
            <p:spPr bwMode="auto">
              <a:xfrm>
                <a:off x="5868281" y="3468876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37" name="Rectangle 167"/>
              <p:cNvSpPr>
                <a:spLocks noChangeArrowheads="1"/>
              </p:cNvSpPr>
              <p:nvPr/>
            </p:nvSpPr>
            <p:spPr bwMode="auto">
              <a:xfrm>
                <a:off x="5868281" y="3255413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38" name="Rectangle 168"/>
              <p:cNvSpPr>
                <a:spLocks noChangeArrowheads="1"/>
              </p:cNvSpPr>
              <p:nvPr/>
            </p:nvSpPr>
            <p:spPr bwMode="auto">
              <a:xfrm>
                <a:off x="5868281" y="3032670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39" name="Rectangle 169"/>
              <p:cNvSpPr>
                <a:spLocks noChangeArrowheads="1"/>
              </p:cNvSpPr>
              <p:nvPr/>
            </p:nvSpPr>
            <p:spPr bwMode="auto">
              <a:xfrm rot="16200000">
                <a:off x="5734979" y="3608719"/>
                <a:ext cx="5129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0" name="Rectangle 170"/>
              <p:cNvSpPr>
                <a:spLocks noChangeArrowheads="1"/>
              </p:cNvSpPr>
              <p:nvPr/>
            </p:nvSpPr>
            <p:spPr bwMode="auto">
              <a:xfrm rot="16200000">
                <a:off x="5746186" y="3556744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1" name="Rectangle 171"/>
              <p:cNvSpPr>
                <a:spLocks noChangeArrowheads="1"/>
              </p:cNvSpPr>
              <p:nvPr/>
            </p:nvSpPr>
            <p:spPr bwMode="auto">
              <a:xfrm rot="16200000">
                <a:off x="5743793" y="351962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2" name="Rectangle 172"/>
              <p:cNvSpPr>
                <a:spLocks noChangeArrowheads="1"/>
              </p:cNvSpPr>
              <p:nvPr/>
            </p:nvSpPr>
            <p:spPr bwMode="auto">
              <a:xfrm rot="16200000">
                <a:off x="5731767" y="3471358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3" name="Rectangle 173"/>
              <p:cNvSpPr>
                <a:spLocks noChangeArrowheads="1"/>
              </p:cNvSpPr>
              <p:nvPr/>
            </p:nvSpPr>
            <p:spPr bwMode="auto">
              <a:xfrm rot="16200000">
                <a:off x="5731767" y="341010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4" name="Rectangle 174"/>
              <p:cNvSpPr>
                <a:spLocks noChangeArrowheads="1"/>
              </p:cNvSpPr>
              <p:nvPr/>
            </p:nvSpPr>
            <p:spPr bwMode="auto">
              <a:xfrm rot="16200000">
                <a:off x="5731767" y="334699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5" name="Rectangle 175"/>
              <p:cNvSpPr>
                <a:spLocks noChangeArrowheads="1"/>
              </p:cNvSpPr>
              <p:nvPr/>
            </p:nvSpPr>
            <p:spPr bwMode="auto">
              <a:xfrm rot="16200000">
                <a:off x="5746187" y="3296876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6" name="Rectangle 176"/>
              <p:cNvSpPr>
                <a:spLocks noChangeArrowheads="1"/>
              </p:cNvSpPr>
              <p:nvPr/>
            </p:nvSpPr>
            <p:spPr bwMode="auto">
              <a:xfrm rot="16200000">
                <a:off x="5731767" y="3248616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7" name="Rectangle 177"/>
              <p:cNvSpPr>
                <a:spLocks noChangeArrowheads="1"/>
              </p:cNvSpPr>
              <p:nvPr/>
            </p:nvSpPr>
            <p:spPr bwMode="auto">
              <a:xfrm rot="16200000">
                <a:off x="5746187" y="3200354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8" name="Rectangle 178"/>
              <p:cNvSpPr>
                <a:spLocks noChangeArrowheads="1"/>
              </p:cNvSpPr>
              <p:nvPr/>
            </p:nvSpPr>
            <p:spPr bwMode="auto">
              <a:xfrm rot="16200000">
                <a:off x="5743793" y="316323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9" name="Rectangle 179"/>
              <p:cNvSpPr>
                <a:spLocks noChangeArrowheads="1"/>
              </p:cNvSpPr>
              <p:nvPr/>
            </p:nvSpPr>
            <p:spPr bwMode="auto">
              <a:xfrm rot="16200000">
                <a:off x="5714939" y="3096408"/>
                <a:ext cx="9137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%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50" name="Rectangle 180"/>
              <p:cNvSpPr>
                <a:spLocks noChangeArrowheads="1"/>
              </p:cNvSpPr>
              <p:nvPr/>
            </p:nvSpPr>
            <p:spPr bwMode="auto">
              <a:xfrm rot="16200000">
                <a:off x="5743793" y="302216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51" name="Rectangle 181"/>
              <p:cNvSpPr>
                <a:spLocks noChangeArrowheads="1"/>
              </p:cNvSpPr>
              <p:nvPr/>
            </p:nvSpPr>
            <p:spPr bwMode="auto">
              <a:xfrm>
                <a:off x="6126293" y="2906449"/>
                <a:ext cx="63318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FEF to LIP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52" name="Line 182"/>
              <p:cNvSpPr>
                <a:spLocks noChangeShapeType="1"/>
              </p:cNvSpPr>
              <p:nvPr/>
            </p:nvSpPr>
            <p:spPr bwMode="auto">
              <a:xfrm>
                <a:off x="6189401" y="37176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3" name="Rectangle 183"/>
              <p:cNvSpPr>
                <a:spLocks noChangeArrowheads="1"/>
              </p:cNvSpPr>
              <p:nvPr/>
            </p:nvSpPr>
            <p:spPr bwMode="auto">
              <a:xfrm>
                <a:off x="6280355" y="3543123"/>
                <a:ext cx="124365" cy="17448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4" name="Rectangle 184"/>
              <p:cNvSpPr>
                <a:spLocks noChangeArrowheads="1"/>
              </p:cNvSpPr>
              <p:nvPr/>
            </p:nvSpPr>
            <p:spPr bwMode="auto">
              <a:xfrm>
                <a:off x="6434419" y="3606234"/>
                <a:ext cx="124365" cy="111372"/>
              </a:xfrm>
              <a:prstGeom prst="rect">
                <a:avLst/>
              </a:prstGeom>
              <a:pattFill prst="pct50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5" name="Freeform 186"/>
              <p:cNvSpPr>
                <a:spLocks/>
              </p:cNvSpPr>
              <p:nvPr/>
            </p:nvSpPr>
            <p:spPr bwMode="auto">
              <a:xfrm>
                <a:off x="6590339" y="3119911"/>
                <a:ext cx="120653" cy="614400"/>
              </a:xfrm>
              <a:custGeom>
                <a:avLst/>
                <a:gdLst>
                  <a:gd name="T0" fmla="*/ 0 w 65"/>
                  <a:gd name="T1" fmla="*/ 0 h 331"/>
                  <a:gd name="T2" fmla="*/ 65 w 65"/>
                  <a:gd name="T3" fmla="*/ 331 h 331"/>
                  <a:gd name="T4" fmla="*/ 65 w 65"/>
                  <a:gd name="T5" fmla="*/ 0 h 331"/>
                  <a:gd name="T6" fmla="*/ 0 w 65"/>
                  <a:gd name="T7" fmla="*/ 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331">
                    <a:moveTo>
                      <a:pt x="0" y="0"/>
                    </a:moveTo>
                    <a:lnTo>
                      <a:pt x="65" y="331"/>
                    </a:lnTo>
                    <a:lnTo>
                      <a:pt x="65" y="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trellis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6" name="Rectangle 187"/>
              <p:cNvSpPr>
                <a:spLocks noChangeArrowheads="1"/>
              </p:cNvSpPr>
              <p:nvPr/>
            </p:nvSpPr>
            <p:spPr bwMode="auto">
              <a:xfrm>
                <a:off x="6280355" y="3543123"/>
                <a:ext cx="124365" cy="174482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7" name="Rectangle 188"/>
              <p:cNvSpPr>
                <a:spLocks noChangeArrowheads="1"/>
              </p:cNvSpPr>
              <p:nvPr/>
            </p:nvSpPr>
            <p:spPr bwMode="auto">
              <a:xfrm>
                <a:off x="6434419" y="3606234"/>
                <a:ext cx="124365" cy="111372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8" name="Freeform 189"/>
              <p:cNvSpPr>
                <a:spLocks/>
              </p:cNvSpPr>
              <p:nvPr/>
            </p:nvSpPr>
            <p:spPr bwMode="auto">
              <a:xfrm>
                <a:off x="6588483" y="3103206"/>
                <a:ext cx="122509" cy="614400"/>
              </a:xfrm>
              <a:custGeom>
                <a:avLst/>
                <a:gdLst>
                  <a:gd name="T0" fmla="*/ 66 w 66"/>
                  <a:gd name="T1" fmla="*/ 0 h 331"/>
                  <a:gd name="T2" fmla="*/ 66 w 66"/>
                  <a:gd name="T3" fmla="*/ 331 h 331"/>
                  <a:gd name="T4" fmla="*/ 0 w 66"/>
                  <a:gd name="T5" fmla="*/ 331 h 331"/>
                  <a:gd name="T6" fmla="*/ 0 w 66"/>
                  <a:gd name="T7" fmla="*/ 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331">
                    <a:moveTo>
                      <a:pt x="66" y="0"/>
                    </a:moveTo>
                    <a:lnTo>
                      <a:pt x="66" y="331"/>
                    </a:lnTo>
                    <a:lnTo>
                      <a:pt x="0" y="331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59" name="Straight Connector 1458"/>
              <p:cNvCxnSpPr/>
              <p:nvPr/>
            </p:nvCxnSpPr>
            <p:spPr>
              <a:xfrm flipH="1">
                <a:off x="6570531" y="3081859"/>
                <a:ext cx="8070" cy="681517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0" name="Straight Connector 1459"/>
              <p:cNvCxnSpPr>
                <a:stCxn id="1456" idx="0"/>
                <a:endCxn id="1457" idx="0"/>
              </p:cNvCxnSpPr>
              <p:nvPr/>
            </p:nvCxnSpPr>
            <p:spPr>
              <a:xfrm>
                <a:off x="6342538" y="3543123"/>
                <a:ext cx="154064" cy="6311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1" name="Straight Connector 1460"/>
              <p:cNvCxnSpPr/>
              <p:nvPr/>
            </p:nvCxnSpPr>
            <p:spPr>
              <a:xfrm flipV="1">
                <a:off x="6502401" y="3124200"/>
                <a:ext cx="152376" cy="47877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52" name="TextBox 851"/>
          <p:cNvSpPr txBox="1"/>
          <p:nvPr/>
        </p:nvSpPr>
        <p:spPr>
          <a:xfrm rot="16200000">
            <a:off x="-251221" y="1965357"/>
            <a:ext cx="1148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Ipsilateral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 </a:t>
            </a:r>
          </a:p>
        </p:txBody>
      </p:sp>
      <p:sp>
        <p:nvSpPr>
          <p:cNvPr id="853" name="TextBox 852"/>
          <p:cNvSpPr txBox="1"/>
          <p:nvPr/>
        </p:nvSpPr>
        <p:spPr>
          <a:xfrm rot="16200000">
            <a:off x="152143" y="2880568"/>
            <a:ext cx="115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 Delay</a:t>
            </a:r>
          </a:p>
        </p:txBody>
      </p:sp>
      <p:sp>
        <p:nvSpPr>
          <p:cNvPr id="856" name="TextBox 855"/>
          <p:cNvSpPr txBox="1"/>
          <p:nvPr/>
        </p:nvSpPr>
        <p:spPr>
          <a:xfrm rot="16200000">
            <a:off x="122099" y="1133295"/>
            <a:ext cx="121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Delay</a:t>
            </a:r>
          </a:p>
        </p:txBody>
      </p:sp>
      <p:sp>
        <p:nvSpPr>
          <p:cNvPr id="859" name="TextBox 858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Rectangle 859"/>
          <p:cNvSpPr/>
          <p:nvPr/>
        </p:nvSpPr>
        <p:spPr>
          <a:xfrm>
            <a:off x="0" y="4015495"/>
            <a:ext cx="8975631" cy="28623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Capacity limit IPSI</a:t>
            </a:r>
            <a:endParaRPr kumimoji="0" lang="en-GB" sz="2000" b="0" i="1" u="none" strike="noStrike" kern="1200" cap="none" spc="0" normalizeH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FB from PFC broke down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–  Explains reduced performance  that power did not explain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i="1" dirty="0">
              <a:solidFill>
                <a:srgbClr val="FFC000"/>
              </a:solidFill>
              <a:latin typeface="Calibri"/>
              <a:sym typeface="Wingdings" panose="05000000000000000000" pitchFamily="2" charset="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Predictive Coding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model No predictions from areas that contain memories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i="1" baseline="0" dirty="0">
              <a:solidFill>
                <a:srgbClr val="FFC000"/>
              </a:solidFill>
              <a:latin typeface="Calibri"/>
              <a:sym typeface="Wingdings" panose="05000000000000000000" pitchFamily="2" charset="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No memories The animal cannot perform the task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861" name="Rectangle 860"/>
          <p:cNvSpPr/>
          <p:nvPr/>
        </p:nvSpPr>
        <p:spPr>
          <a:xfrm>
            <a:off x="232032" y="25471"/>
            <a:ext cx="4804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/>
              </a:rPr>
              <a:t>DCM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connectivity explains behaviour</a:t>
            </a:r>
          </a:p>
        </p:txBody>
      </p:sp>
      <p:sp>
        <p:nvSpPr>
          <p:cNvPr id="862" name="Donut 861"/>
          <p:cNvSpPr/>
          <p:nvPr/>
        </p:nvSpPr>
        <p:spPr>
          <a:xfrm>
            <a:off x="6634375" y="2940140"/>
            <a:ext cx="376025" cy="426575"/>
          </a:xfrm>
          <a:prstGeom prst="donut">
            <a:avLst>
              <a:gd name="adj" fmla="val 3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3" name="Donut 862"/>
          <p:cNvSpPr/>
          <p:nvPr/>
        </p:nvSpPr>
        <p:spPr>
          <a:xfrm>
            <a:off x="7848600" y="2773825"/>
            <a:ext cx="376025" cy="426575"/>
          </a:xfrm>
          <a:prstGeom prst="donut">
            <a:avLst>
              <a:gd name="adj" fmla="val 3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6751481" y="6241868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Pinotsis et al., </a:t>
            </a:r>
          </a:p>
          <a:p>
            <a:pPr lvl="0">
              <a:defRPr/>
            </a:pPr>
            <a:r>
              <a:rPr lang="en-US" sz="1600" i="1" dirty="0">
                <a:solidFill>
                  <a:prstClr val="white"/>
                </a:solidFill>
              </a:rPr>
              <a:t>Cerebral Cortex,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2018</a:t>
            </a:r>
          </a:p>
        </p:txBody>
      </p:sp>
      <p:grpSp>
        <p:nvGrpSpPr>
          <p:cNvPr id="462" name="Group 461"/>
          <p:cNvGrpSpPr/>
          <p:nvPr/>
        </p:nvGrpSpPr>
        <p:grpSpPr>
          <a:xfrm>
            <a:off x="6665438" y="671271"/>
            <a:ext cx="1396294" cy="1494633"/>
            <a:chOff x="3788446" y="2711450"/>
            <a:chExt cx="1396294" cy="1494633"/>
          </a:xfrm>
        </p:grpSpPr>
        <p:cxnSp>
          <p:nvCxnSpPr>
            <p:cNvPr id="463" name="Straight Arrow Connector 462"/>
            <p:cNvCxnSpPr/>
            <p:nvPr/>
          </p:nvCxnSpPr>
          <p:spPr>
            <a:xfrm>
              <a:off x="5017482" y="3040508"/>
              <a:ext cx="18554" cy="83651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4" name="Group 463"/>
            <p:cNvGrpSpPr/>
            <p:nvPr/>
          </p:nvGrpSpPr>
          <p:grpSpPr>
            <a:xfrm>
              <a:off x="3788446" y="2711450"/>
              <a:ext cx="1396294" cy="1494633"/>
              <a:chOff x="3402805" y="4449762"/>
              <a:chExt cx="1702595" cy="1951038"/>
            </a:xfrm>
          </p:grpSpPr>
          <p:sp>
            <p:nvSpPr>
              <p:cNvPr id="466" name="Oval 465"/>
              <p:cNvSpPr>
                <a:spLocks noChangeArrowheads="1"/>
              </p:cNvSpPr>
              <p:nvPr/>
            </p:nvSpPr>
            <p:spPr bwMode="auto">
              <a:xfrm>
                <a:off x="3402805" y="5036343"/>
                <a:ext cx="728663" cy="50323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FEF</a:t>
                </a:r>
              </a:p>
            </p:txBody>
          </p:sp>
          <p:sp>
            <p:nvSpPr>
              <p:cNvPr id="467" name="Oval 466"/>
              <p:cNvSpPr>
                <a:spLocks noChangeArrowheads="1"/>
              </p:cNvSpPr>
              <p:nvPr/>
            </p:nvSpPr>
            <p:spPr bwMode="auto">
              <a:xfrm>
                <a:off x="4354114" y="4449762"/>
                <a:ext cx="728662" cy="50323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PFC</a:t>
                </a:r>
              </a:p>
            </p:txBody>
          </p:sp>
          <p:sp>
            <p:nvSpPr>
              <p:cNvPr id="468" name="Oval 467"/>
              <p:cNvSpPr>
                <a:spLocks noChangeArrowheads="1"/>
              </p:cNvSpPr>
              <p:nvPr/>
            </p:nvSpPr>
            <p:spPr bwMode="auto">
              <a:xfrm>
                <a:off x="4376737" y="5897562"/>
                <a:ext cx="728663" cy="50323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LIP</a:t>
                </a:r>
              </a:p>
            </p:txBody>
          </p:sp>
          <p:cxnSp>
            <p:nvCxnSpPr>
              <p:cNvPr id="469" name="Straight Arrow Connector 468"/>
              <p:cNvCxnSpPr>
                <a:stCxn id="466" idx="7"/>
                <a:endCxn id="467" idx="3"/>
              </p:cNvCxnSpPr>
              <p:nvPr/>
            </p:nvCxnSpPr>
            <p:spPr>
              <a:xfrm flipV="1">
                <a:off x="4024758" y="4879303"/>
                <a:ext cx="436065" cy="23073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Arrow Connector 469"/>
              <p:cNvCxnSpPr>
                <a:stCxn id="468" idx="1"/>
                <a:endCxn id="466" idx="5"/>
              </p:cNvCxnSpPr>
              <p:nvPr/>
            </p:nvCxnSpPr>
            <p:spPr>
              <a:xfrm flipH="1" flipV="1">
                <a:off x="4024758" y="5465884"/>
                <a:ext cx="458689" cy="50537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Arrow Connector 470"/>
              <p:cNvCxnSpPr>
                <a:endCxn id="468" idx="2"/>
              </p:cNvCxnSpPr>
              <p:nvPr/>
            </p:nvCxnSpPr>
            <p:spPr>
              <a:xfrm>
                <a:off x="3844409" y="5528945"/>
                <a:ext cx="532328" cy="62023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Arrow Connector 471"/>
              <p:cNvCxnSpPr>
                <a:stCxn id="467" idx="2"/>
                <a:endCxn id="466" idx="0"/>
              </p:cNvCxnSpPr>
              <p:nvPr/>
            </p:nvCxnSpPr>
            <p:spPr>
              <a:xfrm flipH="1">
                <a:off x="3767136" y="4701381"/>
                <a:ext cx="586977" cy="33496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5" name="Straight Arrow Connector 464"/>
            <p:cNvCxnSpPr>
              <a:stCxn id="468" idx="0"/>
              <a:endCxn id="467" idx="4"/>
            </p:cNvCxnSpPr>
            <p:nvPr/>
          </p:nvCxnSpPr>
          <p:spPr>
            <a:xfrm flipH="1" flipV="1">
              <a:off x="4867399" y="3096966"/>
              <a:ext cx="18554" cy="723601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22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99"/>
    </mc:Choice>
    <mc:Fallback xmlns="">
      <p:transition spd="slow" advTm="11469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55.7|4.7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4.4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0.5|4.9|11.4|0.4|0.4|0.5|13.1|1.8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1_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4AA1263BF9A94AA9788C465BB62912" ma:contentTypeVersion="14" ma:contentTypeDescription="Create a new document." ma:contentTypeScope="" ma:versionID="219751630d3bc3abb37b96b6e3d38d30">
  <xsd:schema xmlns:xsd="http://www.w3.org/2001/XMLSchema" xmlns:xs="http://www.w3.org/2001/XMLSchema" xmlns:p="http://schemas.microsoft.com/office/2006/metadata/properties" xmlns:ns3="c85be2ce-b8f5-47bd-b81f-18ae77b46b3c" xmlns:ns4="e230ece1-f64b-47ee-a340-ad707d85240d" targetNamespace="http://schemas.microsoft.com/office/2006/metadata/properties" ma:root="true" ma:fieldsID="6843b236a26a47b3ae8b3bded8d83e8c" ns3:_="" ns4:_="">
    <xsd:import namespace="c85be2ce-b8f5-47bd-b81f-18ae77b46b3c"/>
    <xsd:import namespace="e230ece1-f64b-47ee-a340-ad707d8524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be2ce-b8f5-47bd-b81f-18ae77b46b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0ece1-f64b-47ee-a340-ad707d85240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5B6EE9-10A5-4DF9-A8A9-7C1CA75D1D92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c85be2ce-b8f5-47bd-b81f-18ae77b46b3c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e230ece1-f64b-47ee-a340-ad707d85240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22CA4FD-590D-433C-885C-42BE495DF6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5be2ce-b8f5-47bd-b81f-18ae77b46b3c"/>
    <ds:schemaRef ds:uri="e230ece1-f64b-47ee-a340-ad707d8524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43776-6F96-4FC0-AAE3-D332E2DD5B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10245</TotalTime>
  <Words>3430</Words>
  <Application>Microsoft Office PowerPoint</Application>
  <PresentationFormat>On-screen Show (4:3)</PresentationFormat>
  <Paragraphs>1179</Paragraphs>
  <Slides>42</Slides>
  <Notes>27</Notes>
  <HiddenSlides>0</HiddenSlides>
  <MMClips>1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72" baseType="lpstr">
      <vt:lpstr>Arial Unicode MS</vt:lpstr>
      <vt:lpstr>맑은 고딕</vt:lpstr>
      <vt:lpstr>MS PGothic</vt:lpstr>
      <vt:lpstr>AdvTT28000ce1.B</vt:lpstr>
      <vt:lpstr>AdvTT5235d5a9</vt:lpstr>
      <vt:lpstr>AdvTT5235d5a9+fb</vt:lpstr>
      <vt:lpstr>AdvTT94c8263f.I</vt:lpstr>
      <vt:lpstr>AdvTT94c8263f.I+03</vt:lpstr>
      <vt:lpstr>Arial</vt:lpstr>
      <vt:lpstr>Arial Narrow</vt:lpstr>
      <vt:lpstr>Berlin Sans FB Demi</vt:lpstr>
      <vt:lpstr>Bodoni MT</vt:lpstr>
      <vt:lpstr>Calibri</vt:lpstr>
      <vt:lpstr>Cambria</vt:lpstr>
      <vt:lpstr>Cambria Math</vt:lpstr>
      <vt:lpstr>Georgia</vt:lpstr>
      <vt:lpstr>Gill Sans MT</vt:lpstr>
      <vt:lpstr>inherit</vt:lpstr>
      <vt:lpstr>KaTeX_Main</vt:lpstr>
      <vt:lpstr>Lato</vt:lpstr>
      <vt:lpstr>MathJax_Main</vt:lpstr>
      <vt:lpstr>MathJax_Math</vt:lpstr>
      <vt:lpstr>MT Extra</vt:lpstr>
      <vt:lpstr>Symbol</vt:lpstr>
      <vt:lpstr>tahoma</vt:lpstr>
      <vt:lpstr>Times New Roman</vt:lpstr>
      <vt:lpstr>Wingdings</vt:lpstr>
      <vt:lpstr>1_Office Theme</vt:lpstr>
      <vt:lpstr>Equation</vt:lpstr>
      <vt:lpstr>Equação</vt:lpstr>
      <vt:lpstr>Dynamic Causal Modelling for  Cross Spectral Densities </vt:lpstr>
      <vt:lpstr>PowerPoint Presentation</vt:lpstr>
      <vt:lpstr>In SPM</vt:lpstr>
      <vt:lpstr>  </vt:lpstr>
      <vt:lpstr>PowerPoint Presentation</vt:lpstr>
      <vt:lpstr> Oscillations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Frequency Domain Generative Model (Perturbations about a fixed point)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Neuronal (source) model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WTCN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dpinot;pinotsis@cityuni.onmicrosoft.com</dc:creator>
  <cp:lastModifiedBy>Microsoft account</cp:lastModifiedBy>
  <cp:revision>299</cp:revision>
  <cp:lastPrinted>2012-01-31T16:23:38Z</cp:lastPrinted>
  <dcterms:created xsi:type="dcterms:W3CDTF">2012-01-31T14:36:31Z</dcterms:created>
  <dcterms:modified xsi:type="dcterms:W3CDTF">2022-05-11T10:37:30Z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6c24981-b6df-48f8-949b-0896357b9b03_Enabled">
    <vt:lpwstr>true</vt:lpwstr>
  </property>
  <property fmtid="{D5CDD505-2E9C-101B-9397-08002B2CF9AE}" pid="3" name="MSIP_Label_06c24981-b6df-48f8-949b-0896357b9b03_SetDate">
    <vt:lpwstr>2022-05-06T13:59:13Z</vt:lpwstr>
  </property>
  <property fmtid="{D5CDD505-2E9C-101B-9397-08002B2CF9AE}" pid="4" name="MSIP_Label_06c24981-b6df-48f8-949b-0896357b9b03_Method">
    <vt:lpwstr>Privileged</vt:lpwstr>
  </property>
  <property fmtid="{D5CDD505-2E9C-101B-9397-08002B2CF9AE}" pid="5" name="MSIP_Label_06c24981-b6df-48f8-949b-0896357b9b03_Name">
    <vt:lpwstr>Official</vt:lpwstr>
  </property>
  <property fmtid="{D5CDD505-2E9C-101B-9397-08002B2CF9AE}" pid="6" name="MSIP_Label_06c24981-b6df-48f8-949b-0896357b9b03_SiteId">
    <vt:lpwstr>dd615949-5bd0-4da0-ac52-28ef8d336373</vt:lpwstr>
  </property>
  <property fmtid="{D5CDD505-2E9C-101B-9397-08002B2CF9AE}" pid="7" name="MSIP_Label_06c24981-b6df-48f8-949b-0896357b9b03_ActionId">
    <vt:lpwstr>b4d8daa2-27d1-4b83-91bc-08a30fd6def9</vt:lpwstr>
  </property>
  <property fmtid="{D5CDD505-2E9C-101B-9397-08002B2CF9AE}" pid="8" name="MSIP_Label_06c24981-b6df-48f8-949b-0896357b9b03_ContentBits">
    <vt:lpwstr>0</vt:lpwstr>
  </property>
  <property fmtid="{D5CDD505-2E9C-101B-9397-08002B2CF9AE}" pid="9" name="ContentTypeId">
    <vt:lpwstr>0x010100EB4AA1263BF9A94AA9788C465BB62912</vt:lpwstr>
  </property>
</Properties>
</file>