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1"/>
  </p:notesMasterIdLst>
  <p:sldIdLst>
    <p:sldId id="256" r:id="rId2"/>
    <p:sldId id="693" r:id="rId3"/>
    <p:sldId id="296" r:id="rId4"/>
    <p:sldId id="631" r:id="rId5"/>
    <p:sldId id="697" r:id="rId6"/>
    <p:sldId id="699" r:id="rId7"/>
    <p:sldId id="692" r:id="rId8"/>
    <p:sldId id="700" r:id="rId9"/>
    <p:sldId id="368" r:id="rId10"/>
    <p:sldId id="261" r:id="rId11"/>
    <p:sldId id="701" r:id="rId12"/>
    <p:sldId id="702" r:id="rId13"/>
    <p:sldId id="694" r:id="rId14"/>
    <p:sldId id="263" r:id="rId15"/>
    <p:sldId id="311" r:id="rId16"/>
    <p:sldId id="344" r:id="rId17"/>
    <p:sldId id="703" r:id="rId18"/>
    <p:sldId id="704" r:id="rId19"/>
    <p:sldId id="310" r:id="rId20"/>
    <p:sldId id="339" r:id="rId21"/>
    <p:sldId id="312" r:id="rId22"/>
    <p:sldId id="313" r:id="rId23"/>
    <p:sldId id="276" r:id="rId24"/>
    <p:sldId id="685" r:id="rId25"/>
    <p:sldId id="705" r:id="rId26"/>
    <p:sldId id="278" r:id="rId27"/>
    <p:sldId id="305" r:id="rId28"/>
    <p:sldId id="280" r:id="rId29"/>
    <p:sldId id="706" r:id="rId30"/>
    <p:sldId id="281" r:id="rId31"/>
    <p:sldId id="283" r:id="rId32"/>
    <p:sldId id="707" r:id="rId33"/>
    <p:sldId id="284" r:id="rId34"/>
    <p:sldId id="708" r:id="rId35"/>
    <p:sldId id="660" r:id="rId36"/>
    <p:sldId id="681" r:id="rId37"/>
    <p:sldId id="300" r:id="rId38"/>
    <p:sldId id="301" r:id="rId39"/>
    <p:sldId id="302" r:id="rId40"/>
    <p:sldId id="653" r:id="rId41"/>
    <p:sldId id="519" r:id="rId42"/>
    <p:sldId id="316" r:id="rId43"/>
    <p:sldId id="709" r:id="rId44"/>
    <p:sldId id="710" r:id="rId45"/>
    <p:sldId id="711" r:id="rId46"/>
    <p:sldId id="712" r:id="rId47"/>
    <p:sldId id="713" r:id="rId48"/>
    <p:sldId id="319" r:id="rId49"/>
    <p:sldId id="322" r:id="rId50"/>
    <p:sldId id="325" r:id="rId51"/>
    <p:sldId id="326" r:id="rId52"/>
    <p:sldId id="328" r:id="rId53"/>
    <p:sldId id="331" r:id="rId54"/>
    <p:sldId id="332" r:id="rId55"/>
    <p:sldId id="329" r:id="rId56"/>
    <p:sldId id="323" r:id="rId57"/>
    <p:sldId id="714" r:id="rId58"/>
    <p:sldId id="361" r:id="rId59"/>
    <p:sldId id="341" r:id="rId60"/>
    <p:sldId id="346" r:id="rId61"/>
    <p:sldId id="342" r:id="rId62"/>
    <p:sldId id="354" r:id="rId63"/>
    <p:sldId id="347" r:id="rId64"/>
    <p:sldId id="366" r:id="rId65"/>
    <p:sldId id="362" r:id="rId66"/>
    <p:sldId id="363" r:id="rId67"/>
    <p:sldId id="364" r:id="rId68"/>
    <p:sldId id="365" r:id="rId69"/>
    <p:sldId id="348" r:id="rId70"/>
  </p:sldIdLst>
  <p:sldSz cx="12192000" cy="6858000"/>
  <p:notesSz cx="6794500" cy="9931400"/>
  <p:embeddedFontLst>
    <p:embeddedFont>
      <p:font typeface="Calibri" panose="020F0502020204030204" pitchFamily="34" charset="0"/>
      <p:regular r:id="rId72"/>
      <p:bold r:id="rId72"/>
      <p:italic r:id="rId72"/>
      <p:boldItalic r:id="rId72"/>
    </p:embeddedFont>
    <p:embeddedFont>
      <p:font typeface="Source Sans Pro" panose="020B0503030403020204" pitchFamily="34" charset="0"/>
      <p:regular r:id="rId72"/>
      <p:bold r:id="rId72"/>
      <p:italic r:id="rId72"/>
      <p:boldItalic r:id="rId72"/>
    </p:embeddedFont>
    <p:embeddedFont>
      <p:font typeface="Trebuchet MS" panose="020B0703020202090204" pitchFamily="34" charset="0"/>
      <p:regular r:id="rId72"/>
      <p:bold r:id="rId72"/>
      <p:italic r:id="rId72"/>
      <p:boldItalic r:id="rId72"/>
    </p:embeddedFont>
  </p:embeddedFontLst>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orient="horz" pos="3884" userDrawn="1">
          <p15:clr>
            <a:srgbClr val="A4A3A4"/>
          </p15:clr>
        </p15:guide>
        <p15:guide id="3" orient="horz" pos="663" userDrawn="1">
          <p15:clr>
            <a:srgbClr val="A4A3A4"/>
          </p15:clr>
        </p15:guide>
        <p15:guide id="4" orient="horz" pos="572" userDrawn="1">
          <p15:clr>
            <a:srgbClr val="A4A3A4"/>
          </p15:clr>
        </p15:guide>
        <p15:guide id="5" orient="horz" pos="890" userDrawn="1">
          <p15:clr>
            <a:srgbClr val="A4A3A4"/>
          </p15:clr>
        </p15:guide>
        <p15:guide id="6" orient="horz" pos="1071" userDrawn="1">
          <p15:clr>
            <a:srgbClr val="A4A3A4"/>
          </p15:clr>
        </p15:guide>
        <p15:guide id="7" orient="horz" pos="2488" userDrawn="1">
          <p15:clr>
            <a:srgbClr val="A4A3A4"/>
          </p15:clr>
        </p15:guide>
        <p15:guide id="8" orient="horz" pos="2568" userDrawn="1">
          <p15:clr>
            <a:srgbClr val="A4A3A4"/>
          </p15:clr>
        </p15:guide>
        <p15:guide id="9" orient="horz" pos="2387" userDrawn="1">
          <p15:clr>
            <a:srgbClr val="A4A3A4"/>
          </p15:clr>
        </p15:guide>
        <p15:guide id="10" pos="332" userDrawn="1">
          <p15:clr>
            <a:srgbClr val="A4A3A4"/>
          </p15:clr>
        </p15:guide>
        <p15:guide id="11" pos="7348" userDrawn="1">
          <p15:clr>
            <a:srgbClr val="A4A3A4"/>
          </p15:clr>
        </p15:guide>
        <p15:guide id="12" pos="3840" userDrawn="1">
          <p15:clr>
            <a:srgbClr val="A4A3A4"/>
          </p15:clr>
        </p15:guide>
        <p15:guide id="13" pos="3961" userDrawn="1">
          <p15:clr>
            <a:srgbClr val="A4A3A4"/>
          </p15:clr>
        </p15:guide>
        <p15:guide id="14" pos="2087" userDrawn="1">
          <p15:clr>
            <a:srgbClr val="A4A3A4"/>
          </p15:clr>
        </p15:guide>
        <p15:guide id="15" pos="55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 Mößnang" initials="CM" lastIdx="2" clrIdx="0">
    <p:extLst>
      <p:ext uri="{19B8F6BF-5375-455C-9EA6-DF929625EA0E}">
        <p15:presenceInfo xmlns:p15="http://schemas.microsoft.com/office/powerpoint/2012/main" userId="Carolin Mößn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CC66FF"/>
    <a:srgbClr val="0000FF"/>
    <a:srgbClr val="C02A26"/>
    <a:srgbClr val="D5706D"/>
    <a:srgbClr val="EAB9B8"/>
    <a:srgbClr val="199FF2"/>
    <a:srgbClr val="92E0BD"/>
    <a:srgbClr val="A9C4C9"/>
    <a:srgbClr val="DAC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6" autoAdjust="0"/>
    <p:restoredTop sz="77324" autoAdjust="0"/>
  </p:normalViewPr>
  <p:slideViewPr>
    <p:cSldViewPr snapToObjects="1">
      <p:cViewPr varScale="1">
        <p:scale>
          <a:sx n="89" d="100"/>
          <a:sy n="89" d="100"/>
        </p:scale>
        <p:origin x="296" y="176"/>
      </p:cViewPr>
      <p:guideLst>
        <p:guide orient="horz" pos="4065"/>
        <p:guide orient="horz" pos="3884"/>
        <p:guide orient="horz" pos="663"/>
        <p:guide orient="horz" pos="572"/>
        <p:guide orient="horz" pos="890"/>
        <p:guide orient="horz" pos="1071"/>
        <p:guide orient="horz" pos="2488"/>
        <p:guide orient="horz" pos="2568"/>
        <p:guide orient="horz" pos="2387"/>
        <p:guide pos="332"/>
        <p:guide pos="7348"/>
        <p:guide pos="3840"/>
        <p:guide pos="3961"/>
        <p:guide pos="2087"/>
        <p:guide pos="5585"/>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NUL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06DC8F-A114-4222-A220-F56CCEB45DF5}" type="doc">
      <dgm:prSet loTypeId="urn:microsoft.com/office/officeart/2005/8/layout/process1" loCatId="process" qsTypeId="urn:microsoft.com/office/officeart/2005/8/quickstyle/simple1" qsCatId="simple" csTypeId="urn:microsoft.com/office/officeart/2005/8/colors/colorful1" csCatId="colorful" phldr="1"/>
      <dgm:spPr/>
    </dgm:pt>
    <dgm:pt modelId="{6C87A255-BFBF-41E0-927F-D7BD9DE0E2CB}">
      <dgm:prSet phldrT="[Text]"/>
      <dgm:spPr/>
      <dgm:t>
        <a:bodyPr/>
        <a:lstStyle/>
        <a:p>
          <a:r>
            <a:rPr lang="de-DE" dirty="0">
              <a:solidFill>
                <a:schemeClr val="tx1"/>
              </a:solidFill>
            </a:rPr>
            <a:t>Visual analysis</a:t>
          </a:r>
          <a:endParaRPr lang="en-GB" dirty="0">
            <a:solidFill>
              <a:schemeClr val="tx1"/>
            </a:solidFill>
          </a:endParaRPr>
        </a:p>
      </dgm:t>
    </dgm:pt>
    <dgm:pt modelId="{D7ECF82B-2D2E-4415-ACE1-6B09895508F4}" type="parTrans" cxnId="{8798A1FD-6BEB-496C-95E4-3D6046DB6119}">
      <dgm:prSet/>
      <dgm:spPr/>
      <dgm:t>
        <a:bodyPr/>
        <a:lstStyle/>
        <a:p>
          <a:endParaRPr lang="en-GB">
            <a:solidFill>
              <a:schemeClr val="tx1"/>
            </a:solidFill>
          </a:endParaRPr>
        </a:p>
      </dgm:t>
    </dgm:pt>
    <dgm:pt modelId="{1F8F12A7-7B85-427E-8C3C-E817A8B923B3}" type="sibTrans" cxnId="{8798A1FD-6BEB-496C-95E4-3D6046DB6119}">
      <dgm:prSet/>
      <dgm:spPr/>
      <dgm:t>
        <a:bodyPr/>
        <a:lstStyle/>
        <a:p>
          <a:endParaRPr lang="en-GB" dirty="0">
            <a:solidFill>
              <a:schemeClr val="tx1"/>
            </a:solidFill>
          </a:endParaRPr>
        </a:p>
      </dgm:t>
    </dgm:pt>
    <dgm:pt modelId="{99A16654-211F-4010-A74A-DB64B877A051}">
      <dgm:prSet phldrT="[Text]"/>
      <dgm:spPr>
        <a:ln>
          <a:solidFill>
            <a:schemeClr val="accent1"/>
          </a:solidFill>
        </a:ln>
      </dgm:spPr>
      <dgm:t>
        <a:bodyPr/>
        <a:lstStyle/>
        <a:p>
          <a:r>
            <a:rPr lang="de-DE" dirty="0">
              <a:solidFill>
                <a:schemeClr val="tx1"/>
              </a:solidFill>
            </a:rPr>
            <a:t>Object recognition</a:t>
          </a:r>
          <a:endParaRPr lang="en-GB" dirty="0">
            <a:solidFill>
              <a:schemeClr val="tx1"/>
            </a:solidFill>
          </a:endParaRPr>
        </a:p>
      </dgm:t>
    </dgm:pt>
    <dgm:pt modelId="{F396535C-1C2C-4DE6-94A5-B83620B0BF60}" type="parTrans" cxnId="{B7AC48A8-49E8-4E52-B226-C385674BCD12}">
      <dgm:prSet/>
      <dgm:spPr/>
      <dgm:t>
        <a:bodyPr/>
        <a:lstStyle/>
        <a:p>
          <a:endParaRPr lang="en-GB">
            <a:solidFill>
              <a:schemeClr val="tx1"/>
            </a:solidFill>
          </a:endParaRPr>
        </a:p>
      </dgm:t>
    </dgm:pt>
    <dgm:pt modelId="{4D45FD80-6CF0-4306-87BC-D5766E23FA1E}" type="sibTrans" cxnId="{B7AC48A8-49E8-4E52-B226-C385674BCD12}">
      <dgm:prSet/>
      <dgm:spPr/>
      <dgm:t>
        <a:bodyPr/>
        <a:lstStyle/>
        <a:p>
          <a:endParaRPr lang="en-GB" dirty="0">
            <a:solidFill>
              <a:schemeClr val="tx1"/>
            </a:solidFill>
          </a:endParaRPr>
        </a:p>
      </dgm:t>
    </dgm:pt>
    <dgm:pt modelId="{72D014D8-9248-41FD-9117-95DEA26F4CE4}">
      <dgm:prSet phldrT="[Text]"/>
      <dgm:spPr>
        <a:ln>
          <a:solidFill>
            <a:schemeClr val="accent1"/>
          </a:solidFill>
        </a:ln>
      </dgm:spPr>
      <dgm:t>
        <a:bodyPr/>
        <a:lstStyle/>
        <a:p>
          <a:r>
            <a:rPr lang="de-DE" dirty="0">
              <a:solidFill>
                <a:schemeClr val="tx1"/>
              </a:solidFill>
            </a:rPr>
            <a:t>Phonological retrieval</a:t>
          </a:r>
          <a:endParaRPr lang="en-GB" dirty="0">
            <a:solidFill>
              <a:schemeClr val="tx1"/>
            </a:solidFill>
          </a:endParaRPr>
        </a:p>
      </dgm:t>
    </dgm:pt>
    <dgm:pt modelId="{DECEF3BD-C97B-4BC7-89D1-D74783888F7B}" type="parTrans" cxnId="{462D9833-0AB1-4D33-96F4-7E40629074F8}">
      <dgm:prSet/>
      <dgm:spPr/>
      <dgm:t>
        <a:bodyPr/>
        <a:lstStyle/>
        <a:p>
          <a:endParaRPr lang="en-GB">
            <a:solidFill>
              <a:schemeClr val="tx1"/>
            </a:solidFill>
          </a:endParaRPr>
        </a:p>
      </dgm:t>
    </dgm:pt>
    <dgm:pt modelId="{B987353C-BD61-489C-BF12-294F481680B5}" type="sibTrans" cxnId="{462D9833-0AB1-4D33-96F4-7E40629074F8}">
      <dgm:prSet/>
      <dgm:spPr/>
      <dgm:t>
        <a:bodyPr/>
        <a:lstStyle/>
        <a:p>
          <a:endParaRPr lang="en-GB" dirty="0">
            <a:solidFill>
              <a:schemeClr val="tx1"/>
            </a:solidFill>
          </a:endParaRPr>
        </a:p>
      </dgm:t>
    </dgm:pt>
    <dgm:pt modelId="{0320C763-1B82-4DE1-AF96-C0DF4368FE05}">
      <dgm:prSet phldrT="[Text]"/>
      <dgm:spPr/>
      <dgm:t>
        <a:bodyPr/>
        <a:lstStyle/>
        <a:p>
          <a:r>
            <a:rPr lang="de-DE" dirty="0">
              <a:solidFill>
                <a:schemeClr val="tx1"/>
              </a:solidFill>
            </a:rPr>
            <a:t>Verbal output</a:t>
          </a:r>
          <a:endParaRPr lang="en-GB" dirty="0">
            <a:solidFill>
              <a:schemeClr val="tx1"/>
            </a:solidFill>
          </a:endParaRPr>
        </a:p>
      </dgm:t>
    </dgm:pt>
    <dgm:pt modelId="{114CF077-37E2-423D-8612-D1AC19012C72}" type="parTrans" cxnId="{1B18FB6E-7FD9-4645-A0AD-259BFBFE1210}">
      <dgm:prSet/>
      <dgm:spPr/>
      <dgm:t>
        <a:bodyPr/>
        <a:lstStyle/>
        <a:p>
          <a:endParaRPr lang="en-GB">
            <a:solidFill>
              <a:schemeClr val="tx1"/>
            </a:solidFill>
          </a:endParaRPr>
        </a:p>
      </dgm:t>
    </dgm:pt>
    <dgm:pt modelId="{2F8EE7C9-A86D-404E-BB81-BC226754E9EF}" type="sibTrans" cxnId="{1B18FB6E-7FD9-4645-A0AD-259BFBFE1210}">
      <dgm:prSet/>
      <dgm:spPr/>
      <dgm:t>
        <a:bodyPr/>
        <a:lstStyle/>
        <a:p>
          <a:endParaRPr lang="en-GB">
            <a:solidFill>
              <a:schemeClr val="tx1"/>
            </a:solidFill>
          </a:endParaRPr>
        </a:p>
      </dgm:t>
    </dgm:pt>
    <dgm:pt modelId="{47C6017E-EF19-4C45-99A8-9831B25524B1}" type="pres">
      <dgm:prSet presAssocID="{0A06DC8F-A114-4222-A220-F56CCEB45DF5}" presName="Name0" presStyleCnt="0">
        <dgm:presLayoutVars>
          <dgm:dir/>
          <dgm:resizeHandles val="exact"/>
        </dgm:presLayoutVars>
      </dgm:prSet>
      <dgm:spPr/>
    </dgm:pt>
    <dgm:pt modelId="{613C66FE-2C48-4CF3-97D1-EE9650AB35B4}" type="pres">
      <dgm:prSet presAssocID="{6C87A255-BFBF-41E0-927F-D7BD9DE0E2CB}" presName="node" presStyleLbl="node1" presStyleIdx="0" presStyleCnt="4" custLinFactNeighborX="2481">
        <dgm:presLayoutVars>
          <dgm:bulletEnabled val="1"/>
        </dgm:presLayoutVars>
      </dgm:prSet>
      <dgm:spPr/>
    </dgm:pt>
    <dgm:pt modelId="{2FE4F820-C84C-401E-A004-4B5619F2C442}" type="pres">
      <dgm:prSet presAssocID="{1F8F12A7-7B85-427E-8C3C-E817A8B923B3}" presName="sibTrans" presStyleLbl="sibTrans2D1" presStyleIdx="0" presStyleCnt="3"/>
      <dgm:spPr/>
    </dgm:pt>
    <dgm:pt modelId="{00FCE242-29F1-4A56-92F0-365421BAEC95}" type="pres">
      <dgm:prSet presAssocID="{1F8F12A7-7B85-427E-8C3C-E817A8B923B3}" presName="connectorText" presStyleLbl="sibTrans2D1" presStyleIdx="0" presStyleCnt="3"/>
      <dgm:spPr/>
    </dgm:pt>
    <dgm:pt modelId="{C030295A-B1FE-44D7-89A1-D9FF994881F5}" type="pres">
      <dgm:prSet presAssocID="{99A16654-211F-4010-A74A-DB64B877A051}" presName="node" presStyleLbl="node1" presStyleIdx="1" presStyleCnt="4">
        <dgm:presLayoutVars>
          <dgm:bulletEnabled val="1"/>
        </dgm:presLayoutVars>
      </dgm:prSet>
      <dgm:spPr/>
    </dgm:pt>
    <dgm:pt modelId="{85F32D30-F503-46ED-A6EC-BA3A48C48524}" type="pres">
      <dgm:prSet presAssocID="{4D45FD80-6CF0-4306-87BC-D5766E23FA1E}" presName="sibTrans" presStyleLbl="sibTrans2D1" presStyleIdx="1" presStyleCnt="3"/>
      <dgm:spPr/>
    </dgm:pt>
    <dgm:pt modelId="{AC4ABF69-1A3E-41A7-A310-30D11682A86F}" type="pres">
      <dgm:prSet presAssocID="{4D45FD80-6CF0-4306-87BC-D5766E23FA1E}" presName="connectorText" presStyleLbl="sibTrans2D1" presStyleIdx="1" presStyleCnt="3"/>
      <dgm:spPr/>
    </dgm:pt>
    <dgm:pt modelId="{97B05645-BDE0-4F4A-A567-CCCFA16EBE70}" type="pres">
      <dgm:prSet presAssocID="{72D014D8-9248-41FD-9117-95DEA26F4CE4}" presName="node" presStyleLbl="node1" presStyleIdx="2" presStyleCnt="4" custLinFactNeighborX="6496" custLinFactNeighborY="33255">
        <dgm:presLayoutVars>
          <dgm:bulletEnabled val="1"/>
        </dgm:presLayoutVars>
      </dgm:prSet>
      <dgm:spPr/>
    </dgm:pt>
    <dgm:pt modelId="{BAA1FBA4-76E5-4FAA-9D08-F9204C08E550}" type="pres">
      <dgm:prSet presAssocID="{B987353C-BD61-489C-BF12-294F481680B5}" presName="sibTrans" presStyleLbl="sibTrans2D1" presStyleIdx="2" presStyleCnt="3"/>
      <dgm:spPr/>
    </dgm:pt>
    <dgm:pt modelId="{3CBE06AD-5D16-4C0F-9D3B-82A52FC9655B}" type="pres">
      <dgm:prSet presAssocID="{B987353C-BD61-489C-BF12-294F481680B5}" presName="connectorText" presStyleLbl="sibTrans2D1" presStyleIdx="2" presStyleCnt="3"/>
      <dgm:spPr/>
    </dgm:pt>
    <dgm:pt modelId="{D3528BEA-F2E1-44FF-8A7B-86C104C40A0B}" type="pres">
      <dgm:prSet presAssocID="{0320C763-1B82-4DE1-AF96-C0DF4368FE05}" presName="node" presStyleLbl="node1" presStyleIdx="3" presStyleCnt="4" custLinFactNeighborX="4283" custLinFactNeighborY="-34905">
        <dgm:presLayoutVars>
          <dgm:bulletEnabled val="1"/>
        </dgm:presLayoutVars>
      </dgm:prSet>
      <dgm:spPr/>
    </dgm:pt>
  </dgm:ptLst>
  <dgm:cxnLst>
    <dgm:cxn modelId="{FE617010-4032-412A-BD22-A3C87C32DF67}" type="presOf" srcId="{4D45FD80-6CF0-4306-87BC-D5766E23FA1E}" destId="{AC4ABF69-1A3E-41A7-A310-30D11682A86F}" srcOrd="1" destOrd="0" presId="urn:microsoft.com/office/officeart/2005/8/layout/process1"/>
    <dgm:cxn modelId="{6B09C611-8589-4891-A778-B9C6004C7CC0}" type="presOf" srcId="{72D014D8-9248-41FD-9117-95DEA26F4CE4}" destId="{97B05645-BDE0-4F4A-A567-CCCFA16EBE70}" srcOrd="0" destOrd="0" presId="urn:microsoft.com/office/officeart/2005/8/layout/process1"/>
    <dgm:cxn modelId="{2B5E3213-9FB9-4DC5-BCC2-324015DFC78E}" type="presOf" srcId="{6C87A255-BFBF-41E0-927F-D7BD9DE0E2CB}" destId="{613C66FE-2C48-4CF3-97D1-EE9650AB35B4}" srcOrd="0" destOrd="0" presId="urn:microsoft.com/office/officeart/2005/8/layout/process1"/>
    <dgm:cxn modelId="{AF4C7D22-C556-4600-B49C-8B66184A538D}" type="presOf" srcId="{1F8F12A7-7B85-427E-8C3C-E817A8B923B3}" destId="{2FE4F820-C84C-401E-A004-4B5619F2C442}" srcOrd="0" destOrd="0" presId="urn:microsoft.com/office/officeart/2005/8/layout/process1"/>
    <dgm:cxn modelId="{462D9833-0AB1-4D33-96F4-7E40629074F8}" srcId="{0A06DC8F-A114-4222-A220-F56CCEB45DF5}" destId="{72D014D8-9248-41FD-9117-95DEA26F4CE4}" srcOrd="2" destOrd="0" parTransId="{DECEF3BD-C97B-4BC7-89D1-D74783888F7B}" sibTransId="{B987353C-BD61-489C-BF12-294F481680B5}"/>
    <dgm:cxn modelId="{68BBCB4E-4531-416A-AB3E-AC7C6F63F7D7}" type="presOf" srcId="{0320C763-1B82-4DE1-AF96-C0DF4368FE05}" destId="{D3528BEA-F2E1-44FF-8A7B-86C104C40A0B}" srcOrd="0" destOrd="0" presId="urn:microsoft.com/office/officeart/2005/8/layout/process1"/>
    <dgm:cxn modelId="{1B18FB6E-7FD9-4645-A0AD-259BFBFE1210}" srcId="{0A06DC8F-A114-4222-A220-F56CCEB45DF5}" destId="{0320C763-1B82-4DE1-AF96-C0DF4368FE05}" srcOrd="3" destOrd="0" parTransId="{114CF077-37E2-423D-8612-D1AC19012C72}" sibTransId="{2F8EE7C9-A86D-404E-BB81-BC226754E9EF}"/>
    <dgm:cxn modelId="{E4B0E09D-2F7B-4B21-8FB0-27D84693D392}" type="presOf" srcId="{1F8F12A7-7B85-427E-8C3C-E817A8B923B3}" destId="{00FCE242-29F1-4A56-92F0-365421BAEC95}" srcOrd="1" destOrd="0" presId="urn:microsoft.com/office/officeart/2005/8/layout/process1"/>
    <dgm:cxn modelId="{1FC2C79F-EDF1-49A1-9936-BA949E946222}" type="presOf" srcId="{99A16654-211F-4010-A74A-DB64B877A051}" destId="{C030295A-B1FE-44D7-89A1-D9FF994881F5}" srcOrd="0" destOrd="0" presId="urn:microsoft.com/office/officeart/2005/8/layout/process1"/>
    <dgm:cxn modelId="{B7AC48A8-49E8-4E52-B226-C385674BCD12}" srcId="{0A06DC8F-A114-4222-A220-F56CCEB45DF5}" destId="{99A16654-211F-4010-A74A-DB64B877A051}" srcOrd="1" destOrd="0" parTransId="{F396535C-1C2C-4DE6-94A5-B83620B0BF60}" sibTransId="{4D45FD80-6CF0-4306-87BC-D5766E23FA1E}"/>
    <dgm:cxn modelId="{741BCAC3-B340-4223-B861-8223C57EEF79}" type="presOf" srcId="{B987353C-BD61-489C-BF12-294F481680B5}" destId="{3CBE06AD-5D16-4C0F-9D3B-82A52FC9655B}" srcOrd="1" destOrd="0" presId="urn:microsoft.com/office/officeart/2005/8/layout/process1"/>
    <dgm:cxn modelId="{28FF0ACC-B9F4-4D07-B0D7-276398E9A6E4}" type="presOf" srcId="{4D45FD80-6CF0-4306-87BC-D5766E23FA1E}" destId="{85F32D30-F503-46ED-A6EC-BA3A48C48524}" srcOrd="0" destOrd="0" presId="urn:microsoft.com/office/officeart/2005/8/layout/process1"/>
    <dgm:cxn modelId="{A33D4BE2-0360-4C48-BF19-1B9AF51C3DED}" type="presOf" srcId="{B987353C-BD61-489C-BF12-294F481680B5}" destId="{BAA1FBA4-76E5-4FAA-9D08-F9204C08E550}" srcOrd="0" destOrd="0" presId="urn:microsoft.com/office/officeart/2005/8/layout/process1"/>
    <dgm:cxn modelId="{541A69E6-1040-4B90-9ED9-A3A091AB747F}" type="presOf" srcId="{0A06DC8F-A114-4222-A220-F56CCEB45DF5}" destId="{47C6017E-EF19-4C45-99A8-9831B25524B1}" srcOrd="0" destOrd="0" presId="urn:microsoft.com/office/officeart/2005/8/layout/process1"/>
    <dgm:cxn modelId="{8798A1FD-6BEB-496C-95E4-3D6046DB6119}" srcId="{0A06DC8F-A114-4222-A220-F56CCEB45DF5}" destId="{6C87A255-BFBF-41E0-927F-D7BD9DE0E2CB}" srcOrd="0" destOrd="0" parTransId="{D7ECF82B-2D2E-4415-ACE1-6B09895508F4}" sibTransId="{1F8F12A7-7B85-427E-8C3C-E817A8B923B3}"/>
    <dgm:cxn modelId="{C027F427-FB93-4857-9961-B08CE6ACA4BF}" type="presParOf" srcId="{47C6017E-EF19-4C45-99A8-9831B25524B1}" destId="{613C66FE-2C48-4CF3-97D1-EE9650AB35B4}" srcOrd="0" destOrd="0" presId="urn:microsoft.com/office/officeart/2005/8/layout/process1"/>
    <dgm:cxn modelId="{96EE138E-103C-48B6-8F83-26F8579E215A}" type="presParOf" srcId="{47C6017E-EF19-4C45-99A8-9831B25524B1}" destId="{2FE4F820-C84C-401E-A004-4B5619F2C442}" srcOrd="1" destOrd="0" presId="urn:microsoft.com/office/officeart/2005/8/layout/process1"/>
    <dgm:cxn modelId="{583EAFE7-4282-4AE1-9C4B-446E7EB46948}" type="presParOf" srcId="{2FE4F820-C84C-401E-A004-4B5619F2C442}" destId="{00FCE242-29F1-4A56-92F0-365421BAEC95}" srcOrd="0" destOrd="0" presId="urn:microsoft.com/office/officeart/2005/8/layout/process1"/>
    <dgm:cxn modelId="{7B266D8B-24EA-48F4-9BBD-EA11F51AE5AE}" type="presParOf" srcId="{47C6017E-EF19-4C45-99A8-9831B25524B1}" destId="{C030295A-B1FE-44D7-89A1-D9FF994881F5}" srcOrd="2" destOrd="0" presId="urn:microsoft.com/office/officeart/2005/8/layout/process1"/>
    <dgm:cxn modelId="{ABBB6D07-A0AF-4D01-ADF3-4735FCA5D6D1}" type="presParOf" srcId="{47C6017E-EF19-4C45-99A8-9831B25524B1}" destId="{85F32D30-F503-46ED-A6EC-BA3A48C48524}" srcOrd="3" destOrd="0" presId="urn:microsoft.com/office/officeart/2005/8/layout/process1"/>
    <dgm:cxn modelId="{172C8907-81E1-4818-8119-0AD027B48692}" type="presParOf" srcId="{85F32D30-F503-46ED-A6EC-BA3A48C48524}" destId="{AC4ABF69-1A3E-41A7-A310-30D11682A86F}" srcOrd="0" destOrd="0" presId="urn:microsoft.com/office/officeart/2005/8/layout/process1"/>
    <dgm:cxn modelId="{4A67F191-A9DA-4508-8971-A7BED227A729}" type="presParOf" srcId="{47C6017E-EF19-4C45-99A8-9831B25524B1}" destId="{97B05645-BDE0-4F4A-A567-CCCFA16EBE70}" srcOrd="4" destOrd="0" presId="urn:microsoft.com/office/officeart/2005/8/layout/process1"/>
    <dgm:cxn modelId="{B0304AFE-F15E-49A8-A20C-635CAF98009D}" type="presParOf" srcId="{47C6017E-EF19-4C45-99A8-9831B25524B1}" destId="{BAA1FBA4-76E5-4FAA-9D08-F9204C08E550}" srcOrd="5" destOrd="0" presId="urn:microsoft.com/office/officeart/2005/8/layout/process1"/>
    <dgm:cxn modelId="{539AC447-5385-42EE-BDCA-17B0CB7C1D48}" type="presParOf" srcId="{BAA1FBA4-76E5-4FAA-9D08-F9204C08E550}" destId="{3CBE06AD-5D16-4C0F-9D3B-82A52FC9655B}" srcOrd="0" destOrd="0" presId="urn:microsoft.com/office/officeart/2005/8/layout/process1"/>
    <dgm:cxn modelId="{9D20FBDB-725B-4FFC-A823-9E72DB0E216E}" type="presParOf" srcId="{47C6017E-EF19-4C45-99A8-9831B25524B1}" destId="{D3528BEA-F2E1-44FF-8A7B-86C104C40A0B}"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A06DC8F-A114-4222-A220-F56CCEB45DF5}" type="doc">
      <dgm:prSet loTypeId="urn:microsoft.com/office/officeart/2005/8/layout/process1" loCatId="process" qsTypeId="urn:microsoft.com/office/officeart/2005/8/quickstyle/simple1" qsCatId="simple" csTypeId="urn:microsoft.com/office/officeart/2005/8/colors/colorful1" csCatId="colorful" phldr="1"/>
      <dgm:spPr/>
    </dgm:pt>
    <dgm:pt modelId="{6C87A255-BFBF-41E0-927F-D7BD9DE0E2CB}">
      <dgm:prSet phldrT="[Text]"/>
      <dgm:spPr/>
      <dgm:t>
        <a:bodyPr/>
        <a:lstStyle/>
        <a:p>
          <a:r>
            <a:rPr lang="de-DE" dirty="0">
              <a:solidFill>
                <a:schemeClr val="tx1"/>
              </a:solidFill>
            </a:rPr>
            <a:t>Visual analysis</a:t>
          </a:r>
          <a:endParaRPr lang="en-GB" dirty="0">
            <a:solidFill>
              <a:schemeClr val="tx1"/>
            </a:solidFill>
          </a:endParaRPr>
        </a:p>
      </dgm:t>
    </dgm:pt>
    <dgm:pt modelId="{D7ECF82B-2D2E-4415-ACE1-6B09895508F4}" type="parTrans" cxnId="{8798A1FD-6BEB-496C-95E4-3D6046DB6119}">
      <dgm:prSet/>
      <dgm:spPr/>
      <dgm:t>
        <a:bodyPr/>
        <a:lstStyle/>
        <a:p>
          <a:endParaRPr lang="en-GB">
            <a:solidFill>
              <a:schemeClr val="tx1"/>
            </a:solidFill>
          </a:endParaRPr>
        </a:p>
      </dgm:t>
    </dgm:pt>
    <dgm:pt modelId="{1F8F12A7-7B85-427E-8C3C-E817A8B923B3}" type="sibTrans" cxnId="{8798A1FD-6BEB-496C-95E4-3D6046DB6119}">
      <dgm:prSet/>
      <dgm:spPr/>
      <dgm:t>
        <a:bodyPr/>
        <a:lstStyle/>
        <a:p>
          <a:endParaRPr lang="en-GB">
            <a:solidFill>
              <a:schemeClr val="tx1"/>
            </a:solidFill>
          </a:endParaRPr>
        </a:p>
      </dgm:t>
    </dgm:pt>
    <dgm:pt modelId="{99A16654-211F-4010-A74A-DB64B877A051}">
      <dgm:prSet phldrT="[Text]"/>
      <dgm:spPr>
        <a:ln>
          <a:solidFill>
            <a:schemeClr val="accent1"/>
          </a:solidFill>
        </a:ln>
      </dgm:spPr>
      <dgm:t>
        <a:bodyPr/>
        <a:lstStyle/>
        <a:p>
          <a:r>
            <a:rPr lang="de-DE" dirty="0">
              <a:solidFill>
                <a:schemeClr val="tx1"/>
              </a:solidFill>
            </a:rPr>
            <a:t>Object recognition</a:t>
          </a:r>
          <a:endParaRPr lang="en-GB" dirty="0">
            <a:solidFill>
              <a:schemeClr val="tx1"/>
            </a:solidFill>
          </a:endParaRPr>
        </a:p>
      </dgm:t>
    </dgm:pt>
    <dgm:pt modelId="{F396535C-1C2C-4DE6-94A5-B83620B0BF60}" type="parTrans" cxnId="{B7AC48A8-49E8-4E52-B226-C385674BCD12}">
      <dgm:prSet/>
      <dgm:spPr/>
      <dgm:t>
        <a:bodyPr/>
        <a:lstStyle/>
        <a:p>
          <a:endParaRPr lang="en-GB">
            <a:solidFill>
              <a:schemeClr val="tx1"/>
            </a:solidFill>
          </a:endParaRPr>
        </a:p>
      </dgm:t>
    </dgm:pt>
    <dgm:pt modelId="{4D45FD80-6CF0-4306-87BC-D5766E23FA1E}" type="sibTrans" cxnId="{B7AC48A8-49E8-4E52-B226-C385674BCD12}">
      <dgm:prSet/>
      <dgm:spPr/>
      <dgm:t>
        <a:bodyPr/>
        <a:lstStyle/>
        <a:p>
          <a:endParaRPr lang="en-GB">
            <a:solidFill>
              <a:schemeClr val="tx1"/>
            </a:solidFill>
          </a:endParaRPr>
        </a:p>
      </dgm:t>
    </dgm:pt>
    <dgm:pt modelId="{72D014D8-9248-41FD-9117-95DEA26F4CE4}">
      <dgm:prSet phldrT="[Text]"/>
      <dgm:spPr>
        <a:ln>
          <a:solidFill>
            <a:schemeClr val="accent1"/>
          </a:solidFill>
        </a:ln>
      </dgm:spPr>
      <dgm:t>
        <a:bodyPr/>
        <a:lstStyle/>
        <a:p>
          <a:r>
            <a:rPr lang="de-DE" dirty="0">
              <a:solidFill>
                <a:schemeClr val="tx1"/>
              </a:solidFill>
            </a:rPr>
            <a:t>Phonological retrieval</a:t>
          </a:r>
          <a:endParaRPr lang="en-GB" dirty="0">
            <a:solidFill>
              <a:schemeClr val="tx1"/>
            </a:solidFill>
          </a:endParaRPr>
        </a:p>
      </dgm:t>
    </dgm:pt>
    <dgm:pt modelId="{DECEF3BD-C97B-4BC7-89D1-D74783888F7B}" type="parTrans" cxnId="{462D9833-0AB1-4D33-96F4-7E40629074F8}">
      <dgm:prSet/>
      <dgm:spPr/>
      <dgm:t>
        <a:bodyPr/>
        <a:lstStyle/>
        <a:p>
          <a:endParaRPr lang="en-GB">
            <a:solidFill>
              <a:schemeClr val="tx1"/>
            </a:solidFill>
          </a:endParaRPr>
        </a:p>
      </dgm:t>
    </dgm:pt>
    <dgm:pt modelId="{B987353C-BD61-489C-BF12-294F481680B5}" type="sibTrans" cxnId="{462D9833-0AB1-4D33-96F4-7E40629074F8}">
      <dgm:prSet/>
      <dgm:spPr/>
      <dgm:t>
        <a:bodyPr/>
        <a:lstStyle/>
        <a:p>
          <a:endParaRPr lang="en-GB">
            <a:solidFill>
              <a:schemeClr val="tx1"/>
            </a:solidFill>
          </a:endParaRPr>
        </a:p>
      </dgm:t>
    </dgm:pt>
    <dgm:pt modelId="{0320C763-1B82-4DE1-AF96-C0DF4368FE05}">
      <dgm:prSet phldrT="[Text]"/>
      <dgm:spPr/>
      <dgm:t>
        <a:bodyPr/>
        <a:lstStyle/>
        <a:p>
          <a:r>
            <a:rPr lang="de-DE" dirty="0">
              <a:solidFill>
                <a:schemeClr val="tx1"/>
              </a:solidFill>
            </a:rPr>
            <a:t>Verbal output</a:t>
          </a:r>
          <a:endParaRPr lang="en-GB" dirty="0">
            <a:solidFill>
              <a:schemeClr val="tx1"/>
            </a:solidFill>
          </a:endParaRPr>
        </a:p>
      </dgm:t>
    </dgm:pt>
    <dgm:pt modelId="{114CF077-37E2-423D-8612-D1AC19012C72}" type="parTrans" cxnId="{1B18FB6E-7FD9-4645-A0AD-259BFBFE1210}">
      <dgm:prSet/>
      <dgm:spPr/>
      <dgm:t>
        <a:bodyPr/>
        <a:lstStyle/>
        <a:p>
          <a:endParaRPr lang="en-GB">
            <a:solidFill>
              <a:schemeClr val="tx1"/>
            </a:solidFill>
          </a:endParaRPr>
        </a:p>
      </dgm:t>
    </dgm:pt>
    <dgm:pt modelId="{2F8EE7C9-A86D-404E-BB81-BC226754E9EF}" type="sibTrans" cxnId="{1B18FB6E-7FD9-4645-A0AD-259BFBFE1210}">
      <dgm:prSet/>
      <dgm:spPr/>
      <dgm:t>
        <a:bodyPr/>
        <a:lstStyle/>
        <a:p>
          <a:endParaRPr lang="en-GB">
            <a:solidFill>
              <a:schemeClr val="tx1"/>
            </a:solidFill>
          </a:endParaRPr>
        </a:p>
      </dgm:t>
    </dgm:pt>
    <dgm:pt modelId="{47C6017E-EF19-4C45-99A8-9831B25524B1}" type="pres">
      <dgm:prSet presAssocID="{0A06DC8F-A114-4222-A220-F56CCEB45DF5}" presName="Name0" presStyleCnt="0">
        <dgm:presLayoutVars>
          <dgm:dir/>
          <dgm:resizeHandles val="exact"/>
        </dgm:presLayoutVars>
      </dgm:prSet>
      <dgm:spPr/>
    </dgm:pt>
    <dgm:pt modelId="{613C66FE-2C48-4CF3-97D1-EE9650AB35B4}" type="pres">
      <dgm:prSet presAssocID="{6C87A255-BFBF-41E0-927F-D7BD9DE0E2CB}" presName="node" presStyleLbl="node1" presStyleIdx="0" presStyleCnt="4" custLinFactNeighborX="2481">
        <dgm:presLayoutVars>
          <dgm:bulletEnabled val="1"/>
        </dgm:presLayoutVars>
      </dgm:prSet>
      <dgm:spPr/>
    </dgm:pt>
    <dgm:pt modelId="{2FE4F820-C84C-401E-A004-4B5619F2C442}" type="pres">
      <dgm:prSet presAssocID="{1F8F12A7-7B85-427E-8C3C-E817A8B923B3}" presName="sibTrans" presStyleLbl="sibTrans2D1" presStyleIdx="0" presStyleCnt="3"/>
      <dgm:spPr/>
    </dgm:pt>
    <dgm:pt modelId="{00FCE242-29F1-4A56-92F0-365421BAEC95}" type="pres">
      <dgm:prSet presAssocID="{1F8F12A7-7B85-427E-8C3C-E817A8B923B3}" presName="connectorText" presStyleLbl="sibTrans2D1" presStyleIdx="0" presStyleCnt="3"/>
      <dgm:spPr/>
    </dgm:pt>
    <dgm:pt modelId="{C030295A-B1FE-44D7-89A1-D9FF994881F5}" type="pres">
      <dgm:prSet presAssocID="{99A16654-211F-4010-A74A-DB64B877A051}" presName="node" presStyleLbl="node1" presStyleIdx="1" presStyleCnt="4">
        <dgm:presLayoutVars>
          <dgm:bulletEnabled val="1"/>
        </dgm:presLayoutVars>
      </dgm:prSet>
      <dgm:spPr/>
    </dgm:pt>
    <dgm:pt modelId="{85F32D30-F503-46ED-A6EC-BA3A48C48524}" type="pres">
      <dgm:prSet presAssocID="{4D45FD80-6CF0-4306-87BC-D5766E23FA1E}" presName="sibTrans" presStyleLbl="sibTrans2D1" presStyleIdx="1" presStyleCnt="3"/>
      <dgm:spPr/>
    </dgm:pt>
    <dgm:pt modelId="{AC4ABF69-1A3E-41A7-A310-30D11682A86F}" type="pres">
      <dgm:prSet presAssocID="{4D45FD80-6CF0-4306-87BC-D5766E23FA1E}" presName="connectorText" presStyleLbl="sibTrans2D1" presStyleIdx="1" presStyleCnt="3"/>
      <dgm:spPr/>
    </dgm:pt>
    <dgm:pt modelId="{97B05645-BDE0-4F4A-A567-CCCFA16EBE70}" type="pres">
      <dgm:prSet presAssocID="{72D014D8-9248-41FD-9117-95DEA26F4CE4}" presName="node" presStyleLbl="node1" presStyleIdx="2" presStyleCnt="4" custLinFactNeighborX="6496" custLinFactNeighborY="33255">
        <dgm:presLayoutVars>
          <dgm:bulletEnabled val="1"/>
        </dgm:presLayoutVars>
      </dgm:prSet>
      <dgm:spPr/>
    </dgm:pt>
    <dgm:pt modelId="{BAA1FBA4-76E5-4FAA-9D08-F9204C08E550}" type="pres">
      <dgm:prSet presAssocID="{B987353C-BD61-489C-BF12-294F481680B5}" presName="sibTrans" presStyleLbl="sibTrans2D1" presStyleIdx="2" presStyleCnt="3"/>
      <dgm:spPr/>
    </dgm:pt>
    <dgm:pt modelId="{3CBE06AD-5D16-4C0F-9D3B-82A52FC9655B}" type="pres">
      <dgm:prSet presAssocID="{B987353C-BD61-489C-BF12-294F481680B5}" presName="connectorText" presStyleLbl="sibTrans2D1" presStyleIdx="2" presStyleCnt="3"/>
      <dgm:spPr/>
    </dgm:pt>
    <dgm:pt modelId="{D3528BEA-F2E1-44FF-8A7B-86C104C40A0B}" type="pres">
      <dgm:prSet presAssocID="{0320C763-1B82-4DE1-AF96-C0DF4368FE05}" presName="node" presStyleLbl="node1" presStyleIdx="3" presStyleCnt="4" custLinFactNeighborX="4283" custLinFactNeighborY="-34905">
        <dgm:presLayoutVars>
          <dgm:bulletEnabled val="1"/>
        </dgm:presLayoutVars>
      </dgm:prSet>
      <dgm:spPr/>
    </dgm:pt>
  </dgm:ptLst>
  <dgm:cxnLst>
    <dgm:cxn modelId="{FE617010-4032-412A-BD22-A3C87C32DF67}" type="presOf" srcId="{4D45FD80-6CF0-4306-87BC-D5766E23FA1E}" destId="{AC4ABF69-1A3E-41A7-A310-30D11682A86F}" srcOrd="1" destOrd="0" presId="urn:microsoft.com/office/officeart/2005/8/layout/process1"/>
    <dgm:cxn modelId="{6B09C611-8589-4891-A778-B9C6004C7CC0}" type="presOf" srcId="{72D014D8-9248-41FD-9117-95DEA26F4CE4}" destId="{97B05645-BDE0-4F4A-A567-CCCFA16EBE70}" srcOrd="0" destOrd="0" presId="urn:microsoft.com/office/officeart/2005/8/layout/process1"/>
    <dgm:cxn modelId="{2B5E3213-9FB9-4DC5-BCC2-324015DFC78E}" type="presOf" srcId="{6C87A255-BFBF-41E0-927F-D7BD9DE0E2CB}" destId="{613C66FE-2C48-4CF3-97D1-EE9650AB35B4}" srcOrd="0" destOrd="0" presId="urn:microsoft.com/office/officeart/2005/8/layout/process1"/>
    <dgm:cxn modelId="{AF4C7D22-C556-4600-B49C-8B66184A538D}" type="presOf" srcId="{1F8F12A7-7B85-427E-8C3C-E817A8B923B3}" destId="{2FE4F820-C84C-401E-A004-4B5619F2C442}" srcOrd="0" destOrd="0" presId="urn:microsoft.com/office/officeart/2005/8/layout/process1"/>
    <dgm:cxn modelId="{462D9833-0AB1-4D33-96F4-7E40629074F8}" srcId="{0A06DC8F-A114-4222-A220-F56CCEB45DF5}" destId="{72D014D8-9248-41FD-9117-95DEA26F4CE4}" srcOrd="2" destOrd="0" parTransId="{DECEF3BD-C97B-4BC7-89D1-D74783888F7B}" sibTransId="{B987353C-BD61-489C-BF12-294F481680B5}"/>
    <dgm:cxn modelId="{68BBCB4E-4531-416A-AB3E-AC7C6F63F7D7}" type="presOf" srcId="{0320C763-1B82-4DE1-AF96-C0DF4368FE05}" destId="{D3528BEA-F2E1-44FF-8A7B-86C104C40A0B}" srcOrd="0" destOrd="0" presId="urn:microsoft.com/office/officeart/2005/8/layout/process1"/>
    <dgm:cxn modelId="{1B18FB6E-7FD9-4645-A0AD-259BFBFE1210}" srcId="{0A06DC8F-A114-4222-A220-F56CCEB45DF5}" destId="{0320C763-1B82-4DE1-AF96-C0DF4368FE05}" srcOrd="3" destOrd="0" parTransId="{114CF077-37E2-423D-8612-D1AC19012C72}" sibTransId="{2F8EE7C9-A86D-404E-BB81-BC226754E9EF}"/>
    <dgm:cxn modelId="{E4B0E09D-2F7B-4B21-8FB0-27D84693D392}" type="presOf" srcId="{1F8F12A7-7B85-427E-8C3C-E817A8B923B3}" destId="{00FCE242-29F1-4A56-92F0-365421BAEC95}" srcOrd="1" destOrd="0" presId="urn:microsoft.com/office/officeart/2005/8/layout/process1"/>
    <dgm:cxn modelId="{1FC2C79F-EDF1-49A1-9936-BA949E946222}" type="presOf" srcId="{99A16654-211F-4010-A74A-DB64B877A051}" destId="{C030295A-B1FE-44D7-89A1-D9FF994881F5}" srcOrd="0" destOrd="0" presId="urn:microsoft.com/office/officeart/2005/8/layout/process1"/>
    <dgm:cxn modelId="{B7AC48A8-49E8-4E52-B226-C385674BCD12}" srcId="{0A06DC8F-A114-4222-A220-F56CCEB45DF5}" destId="{99A16654-211F-4010-A74A-DB64B877A051}" srcOrd="1" destOrd="0" parTransId="{F396535C-1C2C-4DE6-94A5-B83620B0BF60}" sibTransId="{4D45FD80-6CF0-4306-87BC-D5766E23FA1E}"/>
    <dgm:cxn modelId="{741BCAC3-B340-4223-B861-8223C57EEF79}" type="presOf" srcId="{B987353C-BD61-489C-BF12-294F481680B5}" destId="{3CBE06AD-5D16-4C0F-9D3B-82A52FC9655B}" srcOrd="1" destOrd="0" presId="urn:microsoft.com/office/officeart/2005/8/layout/process1"/>
    <dgm:cxn modelId="{28FF0ACC-B9F4-4D07-B0D7-276398E9A6E4}" type="presOf" srcId="{4D45FD80-6CF0-4306-87BC-D5766E23FA1E}" destId="{85F32D30-F503-46ED-A6EC-BA3A48C48524}" srcOrd="0" destOrd="0" presId="urn:microsoft.com/office/officeart/2005/8/layout/process1"/>
    <dgm:cxn modelId="{A33D4BE2-0360-4C48-BF19-1B9AF51C3DED}" type="presOf" srcId="{B987353C-BD61-489C-BF12-294F481680B5}" destId="{BAA1FBA4-76E5-4FAA-9D08-F9204C08E550}" srcOrd="0" destOrd="0" presId="urn:microsoft.com/office/officeart/2005/8/layout/process1"/>
    <dgm:cxn modelId="{541A69E6-1040-4B90-9ED9-A3A091AB747F}" type="presOf" srcId="{0A06DC8F-A114-4222-A220-F56CCEB45DF5}" destId="{47C6017E-EF19-4C45-99A8-9831B25524B1}" srcOrd="0" destOrd="0" presId="urn:microsoft.com/office/officeart/2005/8/layout/process1"/>
    <dgm:cxn modelId="{8798A1FD-6BEB-496C-95E4-3D6046DB6119}" srcId="{0A06DC8F-A114-4222-A220-F56CCEB45DF5}" destId="{6C87A255-BFBF-41E0-927F-D7BD9DE0E2CB}" srcOrd="0" destOrd="0" parTransId="{D7ECF82B-2D2E-4415-ACE1-6B09895508F4}" sibTransId="{1F8F12A7-7B85-427E-8C3C-E817A8B923B3}"/>
    <dgm:cxn modelId="{C027F427-FB93-4857-9961-B08CE6ACA4BF}" type="presParOf" srcId="{47C6017E-EF19-4C45-99A8-9831B25524B1}" destId="{613C66FE-2C48-4CF3-97D1-EE9650AB35B4}" srcOrd="0" destOrd="0" presId="urn:microsoft.com/office/officeart/2005/8/layout/process1"/>
    <dgm:cxn modelId="{96EE138E-103C-48B6-8F83-26F8579E215A}" type="presParOf" srcId="{47C6017E-EF19-4C45-99A8-9831B25524B1}" destId="{2FE4F820-C84C-401E-A004-4B5619F2C442}" srcOrd="1" destOrd="0" presId="urn:microsoft.com/office/officeart/2005/8/layout/process1"/>
    <dgm:cxn modelId="{583EAFE7-4282-4AE1-9C4B-446E7EB46948}" type="presParOf" srcId="{2FE4F820-C84C-401E-A004-4B5619F2C442}" destId="{00FCE242-29F1-4A56-92F0-365421BAEC95}" srcOrd="0" destOrd="0" presId="urn:microsoft.com/office/officeart/2005/8/layout/process1"/>
    <dgm:cxn modelId="{7B266D8B-24EA-48F4-9BBD-EA11F51AE5AE}" type="presParOf" srcId="{47C6017E-EF19-4C45-99A8-9831B25524B1}" destId="{C030295A-B1FE-44D7-89A1-D9FF994881F5}" srcOrd="2" destOrd="0" presId="urn:microsoft.com/office/officeart/2005/8/layout/process1"/>
    <dgm:cxn modelId="{ABBB6D07-A0AF-4D01-ADF3-4735FCA5D6D1}" type="presParOf" srcId="{47C6017E-EF19-4C45-99A8-9831B25524B1}" destId="{85F32D30-F503-46ED-A6EC-BA3A48C48524}" srcOrd="3" destOrd="0" presId="urn:microsoft.com/office/officeart/2005/8/layout/process1"/>
    <dgm:cxn modelId="{172C8907-81E1-4818-8119-0AD027B48692}" type="presParOf" srcId="{85F32D30-F503-46ED-A6EC-BA3A48C48524}" destId="{AC4ABF69-1A3E-41A7-A310-30D11682A86F}" srcOrd="0" destOrd="0" presId="urn:microsoft.com/office/officeart/2005/8/layout/process1"/>
    <dgm:cxn modelId="{4A67F191-A9DA-4508-8971-A7BED227A729}" type="presParOf" srcId="{47C6017E-EF19-4C45-99A8-9831B25524B1}" destId="{97B05645-BDE0-4F4A-A567-CCCFA16EBE70}" srcOrd="4" destOrd="0" presId="urn:microsoft.com/office/officeart/2005/8/layout/process1"/>
    <dgm:cxn modelId="{B0304AFE-F15E-49A8-A20C-635CAF98009D}" type="presParOf" srcId="{47C6017E-EF19-4C45-99A8-9831B25524B1}" destId="{BAA1FBA4-76E5-4FAA-9D08-F9204C08E550}" srcOrd="5" destOrd="0" presId="urn:microsoft.com/office/officeart/2005/8/layout/process1"/>
    <dgm:cxn modelId="{539AC447-5385-42EE-BDCA-17B0CB7C1D48}" type="presParOf" srcId="{BAA1FBA4-76E5-4FAA-9D08-F9204C08E550}" destId="{3CBE06AD-5D16-4C0F-9D3B-82A52FC9655B}" srcOrd="0" destOrd="0" presId="urn:microsoft.com/office/officeart/2005/8/layout/process1"/>
    <dgm:cxn modelId="{9D20FBDB-725B-4FFC-A823-9E72DB0E216E}" type="presParOf" srcId="{47C6017E-EF19-4C45-99A8-9831B25524B1}" destId="{D3528BEA-F2E1-44FF-8A7B-86C104C40A0B}"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C66FE-2C48-4CF3-97D1-EE9650AB35B4}">
      <dsp:nvSpPr>
        <dsp:cNvPr id="0" name=""/>
        <dsp:cNvSpPr/>
      </dsp:nvSpPr>
      <dsp:spPr>
        <a:xfrm>
          <a:off x="14302" y="0"/>
          <a:ext cx="1171277" cy="6882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Visual analysis</a:t>
          </a:r>
          <a:endParaRPr lang="en-GB" sz="1500" kern="1200" dirty="0">
            <a:solidFill>
              <a:schemeClr val="tx1"/>
            </a:solidFill>
          </a:endParaRPr>
        </a:p>
      </dsp:txBody>
      <dsp:txXfrm>
        <a:off x="34459" y="20157"/>
        <a:ext cx="1130963" cy="647890"/>
      </dsp:txXfrm>
    </dsp:sp>
    <dsp:sp modelId="{2FE4F820-C84C-401E-A004-4B5619F2C442}">
      <dsp:nvSpPr>
        <dsp:cNvPr id="0" name=""/>
        <dsp:cNvSpPr/>
      </dsp:nvSpPr>
      <dsp:spPr>
        <a:xfrm>
          <a:off x="1299801" y="198863"/>
          <a:ext cx="242150" cy="2904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solidFill>
              <a:schemeClr val="tx1"/>
            </a:solidFill>
          </a:endParaRPr>
        </a:p>
      </dsp:txBody>
      <dsp:txXfrm>
        <a:off x="1299801" y="256958"/>
        <a:ext cx="169505" cy="174286"/>
      </dsp:txXfrm>
    </dsp:sp>
    <dsp:sp modelId="{C030295A-B1FE-44D7-89A1-D9FF994881F5}">
      <dsp:nvSpPr>
        <dsp:cNvPr id="0" name=""/>
        <dsp:cNvSpPr/>
      </dsp:nvSpPr>
      <dsp:spPr>
        <a:xfrm>
          <a:off x="1642467" y="0"/>
          <a:ext cx="1171277" cy="688204"/>
        </a:xfrm>
        <a:prstGeom prst="roundRect">
          <a:avLst>
            <a:gd name="adj" fmla="val 10000"/>
          </a:avLst>
        </a:prstGeom>
        <a:solidFill>
          <a:schemeClr val="accent3">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Object recognition</a:t>
          </a:r>
          <a:endParaRPr lang="en-GB" sz="1500" kern="1200" dirty="0">
            <a:solidFill>
              <a:schemeClr val="tx1"/>
            </a:solidFill>
          </a:endParaRPr>
        </a:p>
      </dsp:txBody>
      <dsp:txXfrm>
        <a:off x="1662624" y="20157"/>
        <a:ext cx="1130963" cy="647890"/>
      </dsp:txXfrm>
    </dsp:sp>
    <dsp:sp modelId="{85F32D30-F503-46ED-A6EC-BA3A48C48524}">
      <dsp:nvSpPr>
        <dsp:cNvPr id="0" name=""/>
        <dsp:cNvSpPr/>
      </dsp:nvSpPr>
      <dsp:spPr>
        <a:xfrm>
          <a:off x="2938480" y="198863"/>
          <a:ext cx="264441" cy="2904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solidFill>
              <a:schemeClr val="tx1"/>
            </a:solidFill>
          </a:endParaRPr>
        </a:p>
      </dsp:txBody>
      <dsp:txXfrm>
        <a:off x="2938480" y="256958"/>
        <a:ext cx="185109" cy="174286"/>
      </dsp:txXfrm>
    </dsp:sp>
    <dsp:sp modelId="{97B05645-BDE0-4F4A-A567-CCCFA16EBE70}">
      <dsp:nvSpPr>
        <dsp:cNvPr id="0" name=""/>
        <dsp:cNvSpPr/>
      </dsp:nvSpPr>
      <dsp:spPr>
        <a:xfrm>
          <a:off x="3312689" y="0"/>
          <a:ext cx="1171277" cy="688204"/>
        </a:xfrm>
        <a:prstGeom prst="roundRect">
          <a:avLst>
            <a:gd name="adj" fmla="val 10000"/>
          </a:avLst>
        </a:prstGeom>
        <a:solidFill>
          <a:schemeClr val="accent4">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Phonological retrieval</a:t>
          </a:r>
          <a:endParaRPr lang="en-GB" sz="1500" kern="1200" dirty="0">
            <a:solidFill>
              <a:schemeClr val="tx1"/>
            </a:solidFill>
          </a:endParaRPr>
        </a:p>
      </dsp:txBody>
      <dsp:txXfrm>
        <a:off x="3332846" y="20157"/>
        <a:ext cx="1130963" cy="647890"/>
      </dsp:txXfrm>
    </dsp:sp>
    <dsp:sp modelId="{BAA1FBA4-76E5-4FAA-9D08-F9204C08E550}">
      <dsp:nvSpPr>
        <dsp:cNvPr id="0" name=""/>
        <dsp:cNvSpPr/>
      </dsp:nvSpPr>
      <dsp:spPr>
        <a:xfrm>
          <a:off x="4594156" y="198863"/>
          <a:ext cx="233600" cy="2904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solidFill>
              <a:schemeClr val="tx1"/>
            </a:solidFill>
          </a:endParaRPr>
        </a:p>
      </dsp:txBody>
      <dsp:txXfrm>
        <a:off x="4594156" y="256958"/>
        <a:ext cx="163520" cy="174286"/>
      </dsp:txXfrm>
    </dsp:sp>
    <dsp:sp modelId="{D3528BEA-F2E1-44FF-8A7B-86C104C40A0B}">
      <dsp:nvSpPr>
        <dsp:cNvPr id="0" name=""/>
        <dsp:cNvSpPr/>
      </dsp:nvSpPr>
      <dsp:spPr>
        <a:xfrm>
          <a:off x="4924722" y="0"/>
          <a:ext cx="1171277" cy="6882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Verbal output</a:t>
          </a:r>
          <a:endParaRPr lang="en-GB" sz="1500" kern="1200" dirty="0">
            <a:solidFill>
              <a:schemeClr val="tx1"/>
            </a:solidFill>
          </a:endParaRPr>
        </a:p>
      </dsp:txBody>
      <dsp:txXfrm>
        <a:off x="4944879" y="20157"/>
        <a:ext cx="1130963" cy="647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C66FE-2C48-4CF3-97D1-EE9650AB35B4}">
      <dsp:nvSpPr>
        <dsp:cNvPr id="0" name=""/>
        <dsp:cNvSpPr/>
      </dsp:nvSpPr>
      <dsp:spPr>
        <a:xfrm>
          <a:off x="14302" y="0"/>
          <a:ext cx="1171277" cy="6882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Visual analysis</a:t>
          </a:r>
          <a:endParaRPr lang="en-GB" sz="1500" kern="1200" dirty="0">
            <a:solidFill>
              <a:schemeClr val="tx1"/>
            </a:solidFill>
          </a:endParaRPr>
        </a:p>
      </dsp:txBody>
      <dsp:txXfrm>
        <a:off x="34459" y="20157"/>
        <a:ext cx="1130963" cy="647890"/>
      </dsp:txXfrm>
    </dsp:sp>
    <dsp:sp modelId="{2FE4F820-C84C-401E-A004-4B5619F2C442}">
      <dsp:nvSpPr>
        <dsp:cNvPr id="0" name=""/>
        <dsp:cNvSpPr/>
      </dsp:nvSpPr>
      <dsp:spPr>
        <a:xfrm>
          <a:off x="1299801" y="198863"/>
          <a:ext cx="242150" cy="2904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1299801" y="256958"/>
        <a:ext cx="169505" cy="174286"/>
      </dsp:txXfrm>
    </dsp:sp>
    <dsp:sp modelId="{C030295A-B1FE-44D7-89A1-D9FF994881F5}">
      <dsp:nvSpPr>
        <dsp:cNvPr id="0" name=""/>
        <dsp:cNvSpPr/>
      </dsp:nvSpPr>
      <dsp:spPr>
        <a:xfrm>
          <a:off x="1642467" y="0"/>
          <a:ext cx="1171277" cy="688204"/>
        </a:xfrm>
        <a:prstGeom prst="roundRect">
          <a:avLst>
            <a:gd name="adj" fmla="val 10000"/>
          </a:avLst>
        </a:prstGeom>
        <a:solidFill>
          <a:schemeClr val="accent3">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Object recognition</a:t>
          </a:r>
          <a:endParaRPr lang="en-GB" sz="1500" kern="1200" dirty="0">
            <a:solidFill>
              <a:schemeClr val="tx1"/>
            </a:solidFill>
          </a:endParaRPr>
        </a:p>
      </dsp:txBody>
      <dsp:txXfrm>
        <a:off x="1662624" y="20157"/>
        <a:ext cx="1130963" cy="647890"/>
      </dsp:txXfrm>
    </dsp:sp>
    <dsp:sp modelId="{85F32D30-F503-46ED-A6EC-BA3A48C48524}">
      <dsp:nvSpPr>
        <dsp:cNvPr id="0" name=""/>
        <dsp:cNvSpPr/>
      </dsp:nvSpPr>
      <dsp:spPr>
        <a:xfrm>
          <a:off x="2938480" y="198863"/>
          <a:ext cx="264441" cy="2904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2938480" y="256958"/>
        <a:ext cx="185109" cy="174286"/>
      </dsp:txXfrm>
    </dsp:sp>
    <dsp:sp modelId="{97B05645-BDE0-4F4A-A567-CCCFA16EBE70}">
      <dsp:nvSpPr>
        <dsp:cNvPr id="0" name=""/>
        <dsp:cNvSpPr/>
      </dsp:nvSpPr>
      <dsp:spPr>
        <a:xfrm>
          <a:off x="3312689" y="0"/>
          <a:ext cx="1171277" cy="688204"/>
        </a:xfrm>
        <a:prstGeom prst="roundRect">
          <a:avLst>
            <a:gd name="adj" fmla="val 10000"/>
          </a:avLst>
        </a:prstGeom>
        <a:solidFill>
          <a:schemeClr val="accent4">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Phonological retrieval</a:t>
          </a:r>
          <a:endParaRPr lang="en-GB" sz="1500" kern="1200" dirty="0">
            <a:solidFill>
              <a:schemeClr val="tx1"/>
            </a:solidFill>
          </a:endParaRPr>
        </a:p>
      </dsp:txBody>
      <dsp:txXfrm>
        <a:off x="3332846" y="20157"/>
        <a:ext cx="1130963" cy="647890"/>
      </dsp:txXfrm>
    </dsp:sp>
    <dsp:sp modelId="{BAA1FBA4-76E5-4FAA-9D08-F9204C08E550}">
      <dsp:nvSpPr>
        <dsp:cNvPr id="0" name=""/>
        <dsp:cNvSpPr/>
      </dsp:nvSpPr>
      <dsp:spPr>
        <a:xfrm>
          <a:off x="4594156" y="198863"/>
          <a:ext cx="233600" cy="2904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4594156" y="256958"/>
        <a:ext cx="163520" cy="174286"/>
      </dsp:txXfrm>
    </dsp:sp>
    <dsp:sp modelId="{D3528BEA-F2E1-44FF-8A7B-86C104C40A0B}">
      <dsp:nvSpPr>
        <dsp:cNvPr id="0" name=""/>
        <dsp:cNvSpPr/>
      </dsp:nvSpPr>
      <dsp:spPr>
        <a:xfrm>
          <a:off x="4924722" y="0"/>
          <a:ext cx="1171277" cy="6882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Verbal output</a:t>
          </a:r>
          <a:endParaRPr lang="en-GB" sz="1500" kern="1200" dirty="0">
            <a:solidFill>
              <a:schemeClr val="tx1"/>
            </a:solidFill>
          </a:endParaRPr>
        </a:p>
      </dsp:txBody>
      <dsp:txXfrm>
        <a:off x="4944879" y="20157"/>
        <a:ext cx="1130963" cy="6478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6570"/>
          </a:xfrm>
          <a:prstGeom prst="rect">
            <a:avLst/>
          </a:prstGeom>
        </p:spPr>
        <p:txBody>
          <a:bodyPr vert="horz" lIns="95571" tIns="47786" rIns="95571" bIns="47786" rtlCol="0"/>
          <a:lstStyle>
            <a:lvl1pPr algn="l">
              <a:defRPr sz="1300"/>
            </a:lvl1pPr>
          </a:lstStyle>
          <a:p>
            <a:endParaRPr lang="en-US"/>
          </a:p>
        </p:txBody>
      </p:sp>
      <p:sp>
        <p:nvSpPr>
          <p:cNvPr id="3" name="Date Placeholder 2"/>
          <p:cNvSpPr>
            <a:spLocks noGrp="1"/>
          </p:cNvSpPr>
          <p:nvPr>
            <p:ph type="dt" idx="1"/>
          </p:nvPr>
        </p:nvSpPr>
        <p:spPr>
          <a:xfrm>
            <a:off x="3848645" y="1"/>
            <a:ext cx="2944283" cy="496570"/>
          </a:xfrm>
          <a:prstGeom prst="rect">
            <a:avLst/>
          </a:prstGeom>
        </p:spPr>
        <p:txBody>
          <a:bodyPr vert="horz" lIns="95571" tIns="47786" rIns="95571" bIns="47786" rtlCol="0"/>
          <a:lstStyle>
            <a:lvl1pPr algn="r">
              <a:defRPr sz="1300"/>
            </a:lvl1pPr>
          </a:lstStyle>
          <a:p>
            <a:fld id="{50734ABB-FDD8-470C-94A0-E35EFCF8BF46}" type="datetimeFigureOut">
              <a:rPr lang="en-US" smtClean="0"/>
              <a:t>5/11/23</a:t>
            </a:fld>
            <a:endParaRPr lang="en-US"/>
          </a:p>
        </p:txBody>
      </p:sp>
      <p:sp>
        <p:nvSpPr>
          <p:cNvPr id="4" name="Slide Image Placeholder 3"/>
          <p:cNvSpPr>
            <a:spLocks noGrp="1" noRot="1" noChangeAspect="1"/>
          </p:cNvSpPr>
          <p:nvPr>
            <p:ph type="sldImg" idx="2"/>
          </p:nvPr>
        </p:nvSpPr>
        <p:spPr>
          <a:xfrm>
            <a:off x="88900" y="746125"/>
            <a:ext cx="6616700" cy="3722688"/>
          </a:xfrm>
          <a:prstGeom prst="rect">
            <a:avLst/>
          </a:prstGeom>
          <a:noFill/>
          <a:ln w="12700">
            <a:solidFill>
              <a:prstClr val="black"/>
            </a:solidFill>
          </a:ln>
        </p:spPr>
        <p:txBody>
          <a:bodyPr vert="horz" lIns="95571" tIns="47786" rIns="95571" bIns="47786"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5571" tIns="47786" rIns="95571" bIns="477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6570"/>
          </a:xfrm>
          <a:prstGeom prst="rect">
            <a:avLst/>
          </a:prstGeom>
        </p:spPr>
        <p:txBody>
          <a:bodyPr vert="horz" lIns="95571" tIns="47786" rIns="95571" bIns="47786" rtlCol="0" anchor="b"/>
          <a:lstStyle>
            <a:lvl1pPr algn="l">
              <a:defRPr sz="1300"/>
            </a:lvl1pPr>
          </a:lstStyle>
          <a:p>
            <a:endParaRPr lang="en-US"/>
          </a:p>
        </p:txBody>
      </p:sp>
      <p:sp>
        <p:nvSpPr>
          <p:cNvPr id="7" name="Slide Number Placeholder 6"/>
          <p:cNvSpPr>
            <a:spLocks noGrp="1"/>
          </p:cNvSpPr>
          <p:nvPr>
            <p:ph type="sldNum" sz="quarter" idx="5"/>
          </p:nvPr>
        </p:nvSpPr>
        <p:spPr>
          <a:xfrm>
            <a:off x="3848645" y="9433107"/>
            <a:ext cx="2944283" cy="496570"/>
          </a:xfrm>
          <a:prstGeom prst="rect">
            <a:avLst/>
          </a:prstGeom>
        </p:spPr>
        <p:txBody>
          <a:bodyPr vert="horz" lIns="95571" tIns="47786" rIns="95571" bIns="47786" rtlCol="0" anchor="b"/>
          <a:lstStyle>
            <a:lvl1pPr algn="r">
              <a:defRPr sz="1300"/>
            </a:lvl1pPr>
          </a:lstStyle>
          <a:p>
            <a:fld id="{46E0020C-34B3-4644-B138-3A9503ECB28E}" type="slidenum">
              <a:rPr lang="en-US" smtClean="0"/>
              <a:t>‹#›</a:t>
            </a:fld>
            <a:endParaRPr lang="en-US"/>
          </a:p>
        </p:txBody>
      </p:sp>
    </p:spTree>
    <p:extLst>
      <p:ext uri="{BB962C8B-B14F-4D97-AF65-F5344CB8AC3E}">
        <p14:creationId xmlns:p14="http://schemas.microsoft.com/office/powerpoint/2010/main" val="308388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indent="-171450">
              <a:buFontTx/>
              <a:buChar char="-"/>
            </a:pPr>
            <a:r>
              <a:rPr lang="en-GB" baseline="0" dirty="0"/>
              <a:t>Give overview of different experimental designs that you may want to use for your fMRI experiment</a:t>
            </a:r>
          </a:p>
          <a:p>
            <a:pPr marL="171450" indent="-171450">
              <a:buFontTx/>
              <a:buChar char="-"/>
            </a:pPr>
            <a:endParaRPr lang="en-GB" baseline="0" dirty="0"/>
          </a:p>
          <a:p>
            <a:pPr marL="171450" indent="-171450">
              <a:buFontTx/>
              <a:buChar char="-"/>
            </a:pPr>
            <a:r>
              <a:rPr lang="en-GB" baseline="0" dirty="0"/>
              <a:t>To guide you to select the right one for your research question</a:t>
            </a:r>
          </a:p>
          <a:p>
            <a:pPr marL="171450" indent="-171450">
              <a:buFontTx/>
              <a:buChar char="-"/>
            </a:pPr>
            <a:endParaRPr lang="en-GB" baseline="0" dirty="0"/>
          </a:p>
          <a:p>
            <a:pPr marL="171450" indent="-171450">
              <a:buFontTx/>
              <a:buChar char="-"/>
            </a:pPr>
            <a:r>
              <a:rPr lang="en-GB" baseline="0" dirty="0"/>
              <a:t>The main takeaway from this talk: Choice of experimental design -&gt; one of the most important decisions in setting up your fMRI study</a:t>
            </a:r>
          </a:p>
        </p:txBody>
      </p:sp>
      <p:sp>
        <p:nvSpPr>
          <p:cNvPr id="4" name="Slide Number Placeholder 3"/>
          <p:cNvSpPr>
            <a:spLocks noGrp="1"/>
          </p:cNvSpPr>
          <p:nvPr>
            <p:ph type="sldNum" sz="quarter" idx="10"/>
          </p:nvPr>
        </p:nvSpPr>
        <p:spPr/>
        <p:txBody>
          <a:bodyPr/>
          <a:lstStyle/>
          <a:p>
            <a:fld id="{46E0020C-34B3-4644-B138-3A9503ECB28E}" type="slidenum">
              <a:rPr lang="en-US" smtClean="0"/>
              <a:t>1</a:t>
            </a:fld>
            <a:endParaRPr lang="en-US"/>
          </a:p>
        </p:txBody>
      </p:sp>
    </p:spTree>
    <p:extLst>
      <p:ext uri="{BB962C8B-B14F-4D97-AF65-F5344CB8AC3E}">
        <p14:creationId xmlns:p14="http://schemas.microsoft.com/office/powerpoint/2010/main" val="56814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What we can do is show participants faces in the experimental condition and a fixation cross in the control condition</a:t>
            </a:r>
          </a:p>
          <a:p>
            <a:pPr marL="171450" indent="-171450">
              <a:buFont typeface="Arial" panose="020B0604020202020204" pitchFamily="34" charset="0"/>
              <a:buChar char="•"/>
            </a:pPr>
            <a:r>
              <a:rPr lang="en-GB" dirty="0"/>
              <a:t>This would give you brain activation related to face processing, but would also give you poorly defined activations in the brain because these two stimuli differ in many aspects, such as colour or frequency.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Rest may not be truly rest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Say you want to control for those visual aspects and you select a different control condition</a:t>
            </a:r>
          </a:p>
          <a:p>
            <a:pPr marL="171450" indent="-171450">
              <a:buFont typeface="Arial" panose="020B0604020202020204" pitchFamily="34" charset="0"/>
              <a:buChar char="•"/>
            </a:pPr>
            <a:r>
              <a:rPr lang="en-US" dirty="0"/>
              <a:t>Will give wide-spread activation. Hard to draw conclusions about specific cognitive Processes</a:t>
            </a:r>
          </a:p>
          <a:p>
            <a:pPr marL="171450" indent="-171450">
              <a:buFont typeface="Arial" panose="020B0604020202020204" pitchFamily="34" charset="0"/>
              <a:buChar char="•"/>
            </a:pPr>
            <a:endParaRPr lang="en-GB" dirty="0"/>
          </a:p>
          <a:p>
            <a:endParaRPr lang="en-GB" baseline="0" dirty="0"/>
          </a:p>
        </p:txBody>
      </p:sp>
      <p:sp>
        <p:nvSpPr>
          <p:cNvPr id="4" name="Slide Number Placeholder 3"/>
          <p:cNvSpPr>
            <a:spLocks noGrp="1"/>
          </p:cNvSpPr>
          <p:nvPr>
            <p:ph type="sldNum" sz="quarter" idx="10"/>
          </p:nvPr>
        </p:nvSpPr>
        <p:spPr/>
        <p:txBody>
          <a:bodyPr/>
          <a:lstStyle/>
          <a:p>
            <a:fld id="{46E0020C-34B3-4644-B138-3A9503ECB28E}" type="slidenum">
              <a:rPr lang="en-US" smtClean="0"/>
              <a:t>10</a:t>
            </a:fld>
            <a:endParaRPr lang="en-US" dirty="0"/>
          </a:p>
        </p:txBody>
      </p:sp>
    </p:spTree>
    <p:extLst>
      <p:ext uri="{BB962C8B-B14F-4D97-AF65-F5344CB8AC3E}">
        <p14:creationId xmlns:p14="http://schemas.microsoft.com/office/powerpoint/2010/main" val="4160999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 better way could be to give participants a very similar stimulus also in the control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example, you could use faces in both the control condition, or use for example famous faces in the experimental and non famous faces in the control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These two conditions are indeed matched in visual perception.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But you need to be careful that the participants do not spend more time dwelling and processing the control condition than the experimental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 useful rule of thumb is that you want to make sure that the experimental task is more demanding than the control task and not vice versa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 right here, it might be very easy to spot the famous person, but people may have associations with the control task on what this face looks like, and that may be a confound.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 very elegant way to go about this is to present the exact same stimulus in both conditions. But you could, for example, ask participants to answer a different question in both of these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So, for example, in the experimental condition, they may have to name the person, whereas in the control condition, they have to name the gender.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What is to note is that in this situation, you would get activity for a very particular process, namely that of naming faces, whereas more implicit processes involved in face recognition might go lost in the contrast.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Also, it is important to note that there may be an interaction of seeing the same stimulus twice. We’ll get back to that later.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aseline="0" dirty="0"/>
          </a:p>
        </p:txBody>
      </p:sp>
      <p:sp>
        <p:nvSpPr>
          <p:cNvPr id="4" name="Slide Number Placeholder 3"/>
          <p:cNvSpPr>
            <a:spLocks noGrp="1"/>
          </p:cNvSpPr>
          <p:nvPr>
            <p:ph type="sldNum" sz="quarter" idx="10"/>
          </p:nvPr>
        </p:nvSpPr>
        <p:spPr/>
        <p:txBody>
          <a:bodyPr/>
          <a:lstStyle/>
          <a:p>
            <a:fld id="{46E0020C-34B3-4644-B138-3A9503ECB28E}" type="slidenum">
              <a:rPr lang="en-US" smtClean="0"/>
              <a:t>11</a:t>
            </a:fld>
            <a:endParaRPr lang="en-US"/>
          </a:p>
        </p:txBody>
      </p:sp>
    </p:spTree>
    <p:extLst>
      <p:ext uri="{BB962C8B-B14F-4D97-AF65-F5344CB8AC3E}">
        <p14:creationId xmlns:p14="http://schemas.microsoft.com/office/powerpoint/2010/main" val="218632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way you enter a categorical response in the </a:t>
            </a:r>
            <a:r>
              <a:rPr lang="en-GB" dirty="0" err="1"/>
              <a:t>spm</a:t>
            </a:r>
            <a:r>
              <a:rPr lang="en-GB" dirty="0"/>
              <a:t> interface is very easy.</a:t>
            </a:r>
          </a:p>
          <a:p>
            <a:pPr marL="171450" indent="-171450">
              <a:buFont typeface="Arial" panose="020B0604020202020204" pitchFamily="34" charset="0"/>
              <a:buChar char="•"/>
            </a:pPr>
            <a:r>
              <a:rPr lang="en-GB" dirty="0"/>
              <a:t>You put a 1 for an experimental condition and a -1 for the control condition</a:t>
            </a:r>
          </a:p>
          <a:p>
            <a:pPr marL="171450" indent="-171450">
              <a:buFont typeface="Arial" panose="020B0604020202020204" pitchFamily="34" charset="0"/>
              <a:buChar char="•"/>
            </a:pPr>
            <a:r>
              <a:rPr lang="en-GB" dirty="0"/>
              <a:t>Say you have four different sessions in this experiment, you would have to repeat a 1 and a -1 up to four times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14</a:t>
            </a:fld>
            <a:endParaRPr lang="en-US"/>
          </a:p>
        </p:txBody>
      </p:sp>
    </p:spTree>
    <p:extLst>
      <p:ext uri="{BB962C8B-B14F-4D97-AF65-F5344CB8AC3E}">
        <p14:creationId xmlns:p14="http://schemas.microsoft.com/office/powerpoint/2010/main" val="221812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 y="746125"/>
            <a:ext cx="6616700" cy="3722688"/>
          </a:xfrm>
        </p:spPr>
      </p:sp>
      <p:sp>
        <p:nvSpPr>
          <p:cNvPr id="3" name="Notizenplatzhalter 2"/>
          <p:cNvSpPr>
            <a:spLocks noGrp="1"/>
          </p:cNvSpPr>
          <p:nvPr>
            <p:ph type="body" idx="1"/>
          </p:nvPr>
        </p:nvSpPr>
        <p:spPr/>
        <p:txBody>
          <a:bodyPr/>
          <a:lstStyle/>
          <a:p>
            <a:pPr marL="171450" indent="-171450">
              <a:buFontTx/>
              <a:buChar char="-"/>
            </a:pPr>
            <a:r>
              <a:rPr lang="en-GB" noProof="0" dirty="0"/>
              <a:t>Now let‘s discuss the problem of cognitive subtraction</a:t>
            </a:r>
          </a:p>
          <a:p>
            <a:pPr marL="171450" indent="-171450">
              <a:buFontTx/>
              <a:buChar char="-"/>
            </a:pPr>
            <a:r>
              <a:rPr lang="en-GB" noProof="0" dirty="0"/>
              <a:t>This is also sometimes called the baseline problem</a:t>
            </a:r>
          </a:p>
          <a:p>
            <a:pPr marL="171450" indent="-171450">
              <a:buFontTx/>
              <a:buChar char="-"/>
            </a:pPr>
            <a:r>
              <a:rPr lang="en-GB" noProof="0" dirty="0"/>
              <a:t>Say a cognitive process B is added to an initial cognitive process A</a:t>
            </a:r>
          </a:p>
          <a:p>
            <a:pPr marL="171450" indent="-171450">
              <a:buFontTx/>
              <a:buChar char="-"/>
            </a:pPr>
            <a:r>
              <a:rPr lang="en-GB" noProof="0" dirty="0"/>
              <a:t>So A is the same, and B is just added</a:t>
            </a:r>
          </a:p>
          <a:p>
            <a:pPr marL="171450" indent="-171450">
              <a:buFontTx/>
              <a:buChar char="-"/>
            </a:pPr>
            <a:r>
              <a:rPr lang="en-GB" noProof="0" dirty="0"/>
              <a:t>However, it is not always true that A and B are completely independent.</a:t>
            </a:r>
          </a:p>
          <a:p>
            <a:pPr marL="171450" indent="-171450">
              <a:buFontTx/>
              <a:buChar char="-"/>
            </a:pPr>
            <a:r>
              <a:rPr lang="en-GB" noProof="0" dirty="0"/>
              <a:t>It could be that if they are presented together, they interact with one another, and this will either give more activity that is unexplained or even subtract from activity</a:t>
            </a:r>
          </a:p>
          <a:p>
            <a:pPr marL="171450" indent="-171450">
              <a:buFontTx/>
              <a:buChar char="-"/>
            </a:pPr>
            <a:r>
              <a:rPr lang="en-GB" noProof="0" dirty="0"/>
              <a:t>It is sometimes important to keep this in mind, given that the brain may have specific interactions that are not necessarily obvious from behaviour only. </a:t>
            </a:r>
          </a:p>
          <a:p>
            <a:pPr marL="171450" indent="-171450">
              <a:buFontTx/>
              <a:buChar char="-"/>
            </a:pPr>
            <a:r>
              <a:rPr lang="en-GB" noProof="0" dirty="0"/>
              <a:t>So we need to know that the brain is nonlinear and you need to keep that in mind when designing an experiment</a:t>
            </a:r>
          </a:p>
        </p:txBody>
      </p:sp>
      <p:sp>
        <p:nvSpPr>
          <p:cNvPr id="4" name="Foliennummernplatzhalter 3"/>
          <p:cNvSpPr>
            <a:spLocks noGrp="1"/>
          </p:cNvSpPr>
          <p:nvPr>
            <p:ph type="sldNum" sz="quarter" idx="5"/>
          </p:nvPr>
        </p:nvSpPr>
        <p:spPr/>
        <p:txBody>
          <a:bodyPr/>
          <a:lstStyle/>
          <a:p>
            <a:fld id="{46E0020C-34B3-4644-B138-3A9503ECB28E}" type="slidenum">
              <a:rPr lang="en-US" smtClean="0"/>
              <a:t>15</a:t>
            </a:fld>
            <a:endParaRPr lang="en-US"/>
          </a:p>
        </p:txBody>
      </p:sp>
    </p:spTree>
    <p:extLst>
      <p:ext uri="{BB962C8B-B14F-4D97-AF65-F5344CB8AC3E}">
        <p14:creationId xmlns:p14="http://schemas.microsoft.com/office/powerpoint/2010/main" val="128779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16</a:t>
            </a:fld>
            <a:endParaRPr lang="en-US"/>
          </a:p>
        </p:txBody>
      </p:sp>
    </p:spTree>
    <p:extLst>
      <p:ext uri="{BB962C8B-B14F-4D97-AF65-F5344CB8AC3E}">
        <p14:creationId xmlns:p14="http://schemas.microsoft.com/office/powerpoint/2010/main" val="2115885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mn-cs"/>
              </a:rPr>
              <a:t>Now let’s talk about conjunctions, which is one of the ways to account for this</a:t>
            </a: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17</a:t>
            </a:fld>
            <a:endParaRPr lang="en-US" dirty="0"/>
          </a:p>
        </p:txBody>
      </p:sp>
    </p:spTree>
    <p:extLst>
      <p:ext uri="{BB962C8B-B14F-4D97-AF65-F5344CB8AC3E}">
        <p14:creationId xmlns:p14="http://schemas.microsoft.com/office/powerpoint/2010/main" val="594730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Conjunction is one way of tackling the problem of pure insertion </a:t>
            </a:r>
          </a:p>
          <a:p>
            <a:r>
              <a:rPr lang="en-US" dirty="0"/>
              <a:t>- You have your standard subtraction experiment with process P -&gt; experimental condition with P - control condition without P = P and something else </a:t>
            </a:r>
          </a:p>
          <a:p>
            <a:r>
              <a:rPr lang="en-US" dirty="0"/>
              <a:t>- To use a conjunction you include another task which also prompts the process P.</a:t>
            </a:r>
          </a:p>
          <a:p>
            <a:r>
              <a:rPr lang="en-US" dirty="0"/>
              <a:t>- And then you look at what the outcomes of these two subtractions have in common</a:t>
            </a:r>
          </a:p>
          <a:p>
            <a:endParaRPr lang="en-US" dirty="0"/>
          </a:p>
        </p:txBody>
      </p:sp>
      <p:sp>
        <p:nvSpPr>
          <p:cNvPr id="4" name="Slide Number Placeholder 3"/>
          <p:cNvSpPr>
            <a:spLocks noGrp="1"/>
          </p:cNvSpPr>
          <p:nvPr>
            <p:ph type="sldNum" sz="quarter" idx="5"/>
          </p:nvPr>
        </p:nvSpPr>
        <p:spPr/>
        <p:txBody>
          <a:bodyPr/>
          <a:lstStyle/>
          <a:p>
            <a:fld id="{46E0020C-34B3-4644-B138-3A9503ECB28E}" type="slidenum">
              <a:rPr lang="en-US" smtClean="0"/>
              <a:t>18</a:t>
            </a:fld>
            <a:endParaRPr lang="en-US"/>
          </a:p>
        </p:txBody>
      </p:sp>
    </p:spTree>
    <p:extLst>
      <p:ext uri="{BB962C8B-B14F-4D97-AF65-F5344CB8AC3E}">
        <p14:creationId xmlns:p14="http://schemas.microsoft.com/office/powerpoint/2010/main" val="1561039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indent="-171450">
              <a:buFontTx/>
              <a:buChar char="-"/>
            </a:pPr>
            <a:r>
              <a:rPr lang="en-GB" dirty="0"/>
              <a:t>Conjunctions minimize the baseline problem or control task problem by isolating the same cognitive process by two or more separate contrasts and inspect the resulting simple effects for commonalities</a:t>
            </a:r>
          </a:p>
          <a:p>
            <a:pPr marL="171450" indent="-171450">
              <a:buFontTx/>
              <a:buChar char="-"/>
            </a:pPr>
            <a:r>
              <a:rPr lang="en-GB" dirty="0"/>
              <a:t>They’re quite flexible</a:t>
            </a:r>
          </a:p>
          <a:p>
            <a:pPr marL="171450" indent="-171450">
              <a:buFontTx/>
              <a:buChar char="-"/>
            </a:pPr>
            <a:r>
              <a:rPr lang="en-GB" dirty="0"/>
              <a:t>So to say, you look at common activations between different tasks or stimuli to see, for example, which areas are commonly activated across those different tasks</a:t>
            </a:r>
          </a:p>
          <a:p>
            <a:pPr marL="171450" indent="-171450">
              <a:buFontTx/>
              <a:buChar char="-"/>
            </a:pPr>
            <a:r>
              <a:rPr lang="en-GB" dirty="0"/>
              <a:t>So for example, if people do two different tasks that both involve the process P, you would assume that they are commonly activating the same areas that are involved in process P.</a:t>
            </a:r>
          </a:p>
          <a:p>
            <a:pPr marL="171450" indent="-171450">
              <a:buFontTx/>
              <a:buChar char="-"/>
            </a:pPr>
            <a:endParaRPr lang="en-GB" dirty="0"/>
          </a:p>
          <a:p>
            <a:pPr marL="171450" indent="-171450">
              <a:buFontTx/>
              <a:buChar char="-"/>
            </a:pPr>
            <a:r>
              <a:rPr lang="en-GB" dirty="0"/>
              <a:t>What you need to keep in mind is that the contrast you’re entering in your analysis should be independent, so they should not share data or scans for the reasons that were explained before</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19</a:t>
            </a:fld>
            <a:endParaRPr lang="en-US" dirty="0"/>
          </a:p>
        </p:txBody>
      </p:sp>
    </p:spTree>
    <p:extLst>
      <p:ext uri="{BB962C8B-B14F-4D97-AF65-F5344CB8AC3E}">
        <p14:creationId xmlns:p14="http://schemas.microsoft.com/office/powerpoint/2010/main" val="114511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 y="746125"/>
            <a:ext cx="6616700" cy="3722688"/>
          </a:xfrm>
        </p:spPr>
      </p:sp>
      <p:sp>
        <p:nvSpPr>
          <p:cNvPr id="3" name="Notizenplatzhalter 2"/>
          <p:cNvSpPr>
            <a:spLocks noGrp="1"/>
          </p:cNvSpPr>
          <p:nvPr>
            <p:ph type="body" idx="1"/>
          </p:nvPr>
        </p:nvSpPr>
        <p:spPr/>
        <p:txBody>
          <a:bodyPr/>
          <a:lstStyle/>
          <a:p>
            <a:pPr marL="171450" indent="-171450">
              <a:buFontTx/>
              <a:buChar char="-"/>
            </a:pPr>
            <a:r>
              <a:rPr lang="en-GB" noProof="0" dirty="0"/>
              <a:t>So here‘s an example, the experimenter was interested in which neural structures support phonological retrieval, independent of item.</a:t>
            </a:r>
          </a:p>
        </p:txBody>
      </p:sp>
      <p:sp>
        <p:nvSpPr>
          <p:cNvPr id="4" name="Foliennummernplatzhalter 3"/>
          <p:cNvSpPr>
            <a:spLocks noGrp="1"/>
          </p:cNvSpPr>
          <p:nvPr>
            <p:ph type="sldNum" sz="quarter" idx="5"/>
          </p:nvPr>
        </p:nvSpPr>
        <p:spPr/>
        <p:txBody>
          <a:bodyPr/>
          <a:lstStyle/>
          <a:p>
            <a:fld id="{46E0020C-34B3-4644-B138-3A9503ECB28E}" type="slidenum">
              <a:rPr lang="en-US" smtClean="0"/>
              <a:t>20</a:t>
            </a:fld>
            <a:endParaRPr lang="en-US" dirty="0"/>
          </a:p>
        </p:txBody>
      </p:sp>
    </p:spTree>
    <p:extLst>
      <p:ext uri="{BB962C8B-B14F-4D97-AF65-F5344CB8AC3E}">
        <p14:creationId xmlns:p14="http://schemas.microsoft.com/office/powerpoint/2010/main" val="49920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What they did is they designed four tasks with matched control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In one condition, participants had to read a word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In another condition, participants had to name a letter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In a third condition, they have to name an object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In the fourth condition, they have to name a colour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And importantly, each of these four conditions also had their control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So for example in the word naming task, participants either had to read the word or say Yes to this non-word.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In the letter task, they either had to name this letter or say Yes and so forth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The question is: what is the common activation across all these four items, which all involve phonological retrieval?</a:t>
            </a: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21</a:t>
            </a:fld>
            <a:endParaRPr lang="en-US" dirty="0"/>
          </a:p>
        </p:txBody>
      </p:sp>
    </p:spTree>
    <p:extLst>
      <p:ext uri="{BB962C8B-B14F-4D97-AF65-F5344CB8AC3E}">
        <p14:creationId xmlns:p14="http://schemas.microsoft.com/office/powerpoint/2010/main" val="183124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Every single good fMRI study starts with a good design </a:t>
            </a:r>
          </a:p>
          <a:p>
            <a:endParaRPr lang="en-US" dirty="0"/>
          </a:p>
          <a:p>
            <a:r>
              <a:rPr lang="en-US" dirty="0"/>
              <a:t>- Reiterating</a:t>
            </a:r>
          </a:p>
          <a:p>
            <a:endParaRPr lang="en-US" dirty="0"/>
          </a:p>
        </p:txBody>
      </p:sp>
      <p:sp>
        <p:nvSpPr>
          <p:cNvPr id="4" name="Slide Number Placeholder 3"/>
          <p:cNvSpPr>
            <a:spLocks noGrp="1"/>
          </p:cNvSpPr>
          <p:nvPr>
            <p:ph type="sldNum" sz="quarter" idx="5"/>
          </p:nvPr>
        </p:nvSpPr>
        <p:spPr/>
        <p:txBody>
          <a:bodyPr/>
          <a:lstStyle/>
          <a:p>
            <a:fld id="{46E0020C-34B3-4644-B138-3A9503ECB28E}" type="slidenum">
              <a:rPr lang="en-US" smtClean="0"/>
              <a:t>2</a:t>
            </a:fld>
            <a:endParaRPr lang="en-US"/>
          </a:p>
        </p:txBody>
      </p:sp>
    </p:spTree>
    <p:extLst>
      <p:ext uri="{BB962C8B-B14F-4D97-AF65-F5344CB8AC3E}">
        <p14:creationId xmlns:p14="http://schemas.microsoft.com/office/powerpoint/2010/main" val="2713590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Practically to go about this in the SPM interface,  if you hold down your control key and select the contrasts that you want to enter in your conjunction analysis</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22</a:t>
            </a:fld>
            <a:endParaRPr lang="en-US" dirty="0"/>
          </a:p>
        </p:txBody>
      </p:sp>
    </p:spTree>
    <p:extLst>
      <p:ext uri="{BB962C8B-B14F-4D97-AF65-F5344CB8AC3E}">
        <p14:creationId xmlns:p14="http://schemas.microsoft.com/office/powerpoint/2010/main" val="434364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is the result of the study I just gave an example of. </a:t>
            </a:r>
          </a:p>
          <a:p>
            <a:pPr marL="171450" indent="-171450">
              <a:buFont typeface="Arial" panose="020B0604020202020204" pitchFamily="34" charset="0"/>
              <a:buChar char="•"/>
            </a:pPr>
            <a:r>
              <a:rPr lang="en-GB" dirty="0"/>
              <a:t>If we plot the activation in the inferior temporal cortex, you can see that for each item, there’s more activation in the experimental task compared to the control task</a:t>
            </a:r>
          </a:p>
          <a:p>
            <a:pPr marL="171450" indent="-171450">
              <a:buFont typeface="Arial" panose="020B0604020202020204" pitchFamily="34" charset="0"/>
              <a:buChar char="•"/>
            </a:pPr>
            <a:r>
              <a:rPr lang="en-GB" dirty="0"/>
              <a:t>And when taken together, these task-pair effects are jointly significant.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23</a:t>
            </a:fld>
            <a:endParaRPr lang="en-US"/>
          </a:p>
        </p:txBody>
      </p:sp>
    </p:spTree>
    <p:extLst>
      <p:ext uri="{BB962C8B-B14F-4D97-AF65-F5344CB8AC3E}">
        <p14:creationId xmlns:p14="http://schemas.microsoft.com/office/powerpoint/2010/main" val="3053498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indent="-171450">
              <a:buFontTx/>
              <a:buChar char="-"/>
            </a:pPr>
            <a:r>
              <a:rPr lang="en-GB" dirty="0"/>
              <a:t>SPM offers two general ways to test the significance of conjunctions.</a:t>
            </a:r>
          </a:p>
          <a:p>
            <a:pPr marL="171450" indent="-171450">
              <a:buFontTx/>
              <a:buChar char="-"/>
            </a:pPr>
            <a:r>
              <a:rPr lang="en-GB" dirty="0"/>
              <a:t>One way of testing the conjunction is called the global null hypothesis, and here you’re testing for a significant set </a:t>
            </a:r>
          </a:p>
          <a:p>
            <a:pPr marL="171450" indent="-171450">
              <a:buFontTx/>
              <a:buChar char="-"/>
            </a:pPr>
            <a:r>
              <a:rPr lang="en-GB" dirty="0"/>
              <a:t>In other words, you’re looking at which voxels show effects of similar direction, but not necessarily individual significance</a:t>
            </a:r>
          </a:p>
          <a:p>
            <a:pPr marL="171450" indent="-171450">
              <a:buFontTx/>
              <a:buChar char="-"/>
            </a:pPr>
            <a:r>
              <a:rPr lang="en-GB" dirty="0"/>
              <a:t>Another way is called the conjunction null hypothesis</a:t>
            </a:r>
          </a:p>
          <a:p>
            <a:pPr marL="171450" indent="-171450">
              <a:buFontTx/>
              <a:buChar char="-"/>
            </a:pPr>
            <a:r>
              <a:rPr lang="en-GB" dirty="0"/>
              <a:t>Here you’re testing a set of consistently significant effects</a:t>
            </a:r>
          </a:p>
          <a:p>
            <a:pPr marL="171450" indent="-171450">
              <a:buFontTx/>
              <a:buChar char="-"/>
            </a:pPr>
            <a:r>
              <a:rPr lang="en-GB" dirty="0"/>
              <a:t>You ask the question: which voxels show, for each specified contrast, effects above the significance threshold</a:t>
            </a:r>
          </a:p>
          <a:p>
            <a:pPr marL="171450" indent="-171450">
              <a:buFontTx/>
              <a:buChar char="-"/>
            </a:pPr>
            <a:r>
              <a:rPr lang="en-GB" dirty="0"/>
              <a:t>The difference between these two can be illustrated with this figure</a:t>
            </a:r>
          </a:p>
          <a:p>
            <a:pPr marL="171450" indent="-171450">
              <a:buFontTx/>
              <a:buChar char="-"/>
            </a:pPr>
            <a:r>
              <a:rPr lang="en-GB" dirty="0"/>
              <a:t>Here we have a conjunction with only two contrasts, </a:t>
            </a:r>
          </a:p>
          <a:p>
            <a:pPr marL="171450" indent="-171450">
              <a:buFontTx/>
              <a:buChar char="-"/>
            </a:pPr>
            <a:r>
              <a:rPr lang="en-GB" dirty="0"/>
              <a:t>We have contrast A and contrast B which significant thresholds are represented with the dotted lines</a:t>
            </a:r>
          </a:p>
          <a:p>
            <a:pPr marL="171450" indent="-171450">
              <a:buFontTx/>
              <a:buChar char="-"/>
            </a:pPr>
            <a:r>
              <a:rPr lang="en-GB" dirty="0"/>
              <a:t>If you test for the conjunction null hypothesis, then you would need to end up in this blue square, whereas when you’re looking at the global null hypothesis, you could also end up in this pink area</a:t>
            </a:r>
          </a:p>
          <a:p>
            <a:pPr marL="171450" indent="-171450">
              <a:buFontTx/>
              <a:buChar char="-"/>
            </a:pPr>
            <a:r>
              <a:rPr lang="en-GB" dirty="0"/>
              <a:t>So the conjunction is a bit more sensitive</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24</a:t>
            </a:fld>
            <a:endParaRPr lang="en-US"/>
          </a:p>
        </p:txBody>
      </p:sp>
    </p:spTree>
    <p:extLst>
      <p:ext uri="{BB962C8B-B14F-4D97-AF65-F5344CB8AC3E}">
        <p14:creationId xmlns:p14="http://schemas.microsoft.com/office/powerpoint/2010/main" val="3235858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GB" dirty="0">
                <a:cs typeface="+mn-cs"/>
              </a:rPr>
              <a:t>Move on to parametric designs</a:t>
            </a: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25</a:t>
            </a:fld>
            <a:endParaRPr lang="en-US" dirty="0"/>
          </a:p>
        </p:txBody>
      </p:sp>
    </p:spTree>
    <p:extLst>
      <p:ext uri="{BB962C8B-B14F-4D97-AF65-F5344CB8AC3E}">
        <p14:creationId xmlns:p14="http://schemas.microsoft.com/office/powerpoint/2010/main" val="230538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mn-cs"/>
              </a:rPr>
              <a:t>In a parametric design, you are varying your stimulus parameter of interest on a continuum -&gt; more than two steps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mn-cs"/>
              </a:rPr>
              <a:t>And then relate BOLD activation to these varying task demands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mn-cs"/>
              </a:rPr>
              <a:t>These tests are flexible because you can look at nonlinear effects, and you could even use data driven analysis, such as with computational models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mn-cs"/>
              </a:rPr>
              <a:t>And the idea behind this is that you retain a parametric regressor from, for example, </a:t>
            </a:r>
            <a:r>
              <a:rPr lang="en-GB" dirty="0" err="1">
                <a:cs typeface="+mn-cs"/>
              </a:rPr>
              <a:t>behavioral</a:t>
            </a:r>
            <a:r>
              <a:rPr lang="en-GB" dirty="0">
                <a:cs typeface="+mn-cs"/>
              </a:rPr>
              <a:t> data which you can correlate with neural data</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26</a:t>
            </a:fld>
            <a:endParaRPr lang="en-US"/>
          </a:p>
        </p:txBody>
      </p:sp>
    </p:spTree>
    <p:extLst>
      <p:ext uri="{BB962C8B-B14F-4D97-AF65-F5344CB8AC3E}">
        <p14:creationId xmlns:p14="http://schemas.microsoft.com/office/powerpoint/2010/main" val="270356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 y="746125"/>
            <a:ext cx="6616700" cy="37226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E0020C-34B3-4644-B138-3A9503ECB28E}" type="slidenum">
              <a:rPr lang="en-US" smtClean="0"/>
              <a:t>27</a:t>
            </a:fld>
            <a:endParaRPr lang="en-US"/>
          </a:p>
        </p:txBody>
      </p:sp>
    </p:spTree>
    <p:extLst>
      <p:ext uri="{BB962C8B-B14F-4D97-AF65-F5344CB8AC3E}">
        <p14:creationId xmlns:p14="http://schemas.microsoft.com/office/powerpoint/2010/main" val="1362885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mn-cs"/>
              </a:rPr>
              <a:t>So here’s an example of linear parametric contrast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mn-cs"/>
              </a:rPr>
              <a:t>The experimenter wanted to know whether there was an adaptation over time as a function of how often a word was listened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mn-cs"/>
              </a:rPr>
              <a:t>This is a fixed design with five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mn-cs"/>
              </a:rPr>
              <a:t>As you can see here, if you would introduce this contrast into SPM, you would have to standardise the effect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mn-cs"/>
              </a:rPr>
              <a:t>So instead of going from 1 to 12, you would have to rescale it from -6 to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mn-cs"/>
              </a:rPr>
              <a:t>And then they ask the question: which areas show this linear decrease over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mn-cs"/>
              </a:rPr>
              <a:t>If you plot parameter estimates in the posterior temporal lobe, you can see that this activation pattern actually does not follow a linear pattern here, looks a bit nonlinear, and we can actually use </a:t>
            </a:r>
            <a:r>
              <a:rPr lang="en-GB" dirty="0" err="1">
                <a:cs typeface="+mn-cs"/>
              </a:rPr>
              <a:t>spm</a:t>
            </a:r>
            <a:r>
              <a:rPr lang="en-GB" dirty="0">
                <a:cs typeface="+mn-cs"/>
              </a:rPr>
              <a:t> to also test this </a:t>
            </a:r>
            <a:r>
              <a:rPr lang="en-GB" dirty="0" err="1">
                <a:cs typeface="+mn-cs"/>
              </a:rPr>
              <a:t>nonlinar</a:t>
            </a:r>
            <a:r>
              <a:rPr lang="en-GB" dirty="0">
                <a:cs typeface="+mn-cs"/>
              </a:rPr>
              <a:t> effects, similarly in the contrast window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cs typeface="+mn-cs"/>
            </a:endParaRP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28</a:t>
            </a:fld>
            <a:endParaRPr lang="en-US"/>
          </a:p>
        </p:txBody>
      </p:sp>
    </p:spTree>
    <p:extLst>
      <p:ext uri="{BB962C8B-B14F-4D97-AF65-F5344CB8AC3E}">
        <p14:creationId xmlns:p14="http://schemas.microsoft.com/office/powerpoint/2010/main" val="555344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cs typeface="+mn-cs"/>
              </a:rPr>
              <a:t>And this brings us so the next section</a:t>
            </a: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29</a:t>
            </a:fld>
            <a:endParaRPr lang="en-US" dirty="0"/>
          </a:p>
        </p:txBody>
      </p:sp>
    </p:spTree>
    <p:extLst>
      <p:ext uri="{BB962C8B-B14F-4D97-AF65-F5344CB8AC3E}">
        <p14:creationId xmlns:p14="http://schemas.microsoft.com/office/powerpoint/2010/main" val="4052679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indent="-171450">
              <a:buFontTx/>
              <a:buChar char="-"/>
            </a:pPr>
            <a:r>
              <a:rPr lang="en-GB" dirty="0"/>
              <a:t>So the nice thing about </a:t>
            </a:r>
            <a:r>
              <a:rPr lang="en-GB" dirty="0" err="1"/>
              <a:t>spm</a:t>
            </a:r>
            <a:r>
              <a:rPr lang="en-GB" dirty="0"/>
              <a:t> is that it will help you compute nonlinear parametric regressors with polynomial expansion.</a:t>
            </a:r>
          </a:p>
          <a:p>
            <a:pPr marL="171450" indent="-171450">
              <a:buFontTx/>
              <a:buChar char="-"/>
            </a:pPr>
            <a:r>
              <a:rPr lang="en-GB" dirty="0"/>
              <a:t>The principle behind this case is that any function of the regression can be approximated by the sum of their weighted linear component, quadratic, cubic component up until the eleventh order</a:t>
            </a:r>
          </a:p>
          <a:p>
            <a:pPr marL="171450" indent="-171450">
              <a:buFontTx/>
              <a:buChar char="-"/>
            </a:pPr>
            <a:r>
              <a:rPr lang="en-GB" dirty="0"/>
              <a:t>So here’s an example of a study that declares brain activation of increasing word rates and scan participants who had a stroke or participants that had not had a stroke</a:t>
            </a:r>
          </a:p>
          <a:p>
            <a:pPr marL="171450" indent="-171450">
              <a:buFontTx/>
              <a:buChar char="-"/>
            </a:pPr>
            <a:r>
              <a:rPr lang="en-GB" dirty="0"/>
              <a:t>There was a linear effect of word rate in the auditory cortex, </a:t>
            </a:r>
          </a:p>
          <a:p>
            <a:pPr marL="171450" indent="-171450">
              <a:buFontTx/>
              <a:buChar char="-"/>
            </a:pPr>
            <a:r>
              <a:rPr lang="en-GB" dirty="0"/>
              <a:t>but interestingly, there was a quadratic u-shaped effect in a left prefrontal cortex for people with a stroke, but not for those who had not had a stroke</a:t>
            </a:r>
          </a:p>
          <a:p>
            <a:pPr marL="171450" indent="-171450">
              <a:buFontTx/>
              <a:buChar char="-"/>
            </a:pPr>
            <a:r>
              <a:rPr lang="en-GB" dirty="0"/>
              <a:t>This is showing how </a:t>
            </a:r>
            <a:r>
              <a:rPr lang="en-GB" dirty="0" err="1"/>
              <a:t>spm</a:t>
            </a:r>
            <a:r>
              <a:rPr lang="en-GB" dirty="0"/>
              <a:t> can help you find interesting features of your data by using both linear and nonlinear effects simultaneously </a:t>
            </a:r>
          </a:p>
        </p:txBody>
      </p:sp>
      <p:sp>
        <p:nvSpPr>
          <p:cNvPr id="4" name="Slide Number Placeholder 3"/>
          <p:cNvSpPr>
            <a:spLocks noGrp="1"/>
          </p:cNvSpPr>
          <p:nvPr>
            <p:ph type="sldNum" sz="quarter" idx="10"/>
          </p:nvPr>
        </p:nvSpPr>
        <p:spPr/>
        <p:txBody>
          <a:bodyPr/>
          <a:lstStyle/>
          <a:p>
            <a:fld id="{46E0020C-34B3-4644-B138-3A9503ECB28E}" type="slidenum">
              <a:rPr lang="en-US" smtClean="0"/>
              <a:t>30</a:t>
            </a:fld>
            <a:endParaRPr lang="en-US"/>
          </a:p>
        </p:txBody>
      </p:sp>
    </p:spTree>
    <p:extLst>
      <p:ext uri="{BB962C8B-B14F-4D97-AF65-F5344CB8AC3E}">
        <p14:creationId xmlns:p14="http://schemas.microsoft.com/office/powerpoint/2010/main" val="1468833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noTextEdit="1"/>
          </p:cNvSpPr>
          <p:nvPr>
            <p:ph type="sldImg"/>
          </p:nvPr>
        </p:nvSpPr>
        <p:spPr>
          <a:xfrm>
            <a:off x="88900" y="746125"/>
            <a:ext cx="6616700" cy="3722688"/>
          </a:xfrm>
          <a:ln/>
          <a:extLst>
            <a:ext uri="{FAA26D3D-D897-4be2-8F04-BA451C77F1D7}"/>
          </a:extLst>
        </p:spPr>
      </p:sp>
      <p:sp>
        <p:nvSpPr>
          <p:cNvPr id="635907" name="Rectangle 3"/>
          <p:cNvSpPr>
            <a:spLocks noGrp="1" noChangeArrowheads="1"/>
          </p:cNvSpPr>
          <p:nvPr>
            <p:ph type="body" idx="1"/>
          </p:nvPr>
        </p:nvSpPr>
        <p:spPr/>
        <p:txBody>
          <a:bodyPr/>
          <a:lstStyle/>
          <a:p>
            <a:pPr marL="171450" indent="-171450">
              <a:buFont typeface="Arial" panose="020B0604020202020204" pitchFamily="34" charset="0"/>
              <a:buChar char="•"/>
              <a:defRPr/>
            </a:pPr>
            <a:endParaRPr lang="en-GB" dirty="0">
              <a:ea typeface="ＭＳ Ｐゴシック" charset="0"/>
              <a:cs typeface="+mn-cs"/>
            </a:endParaRPr>
          </a:p>
        </p:txBody>
      </p:sp>
    </p:spTree>
    <p:extLst>
      <p:ext uri="{BB962C8B-B14F-4D97-AF65-F5344CB8AC3E}">
        <p14:creationId xmlns:p14="http://schemas.microsoft.com/office/powerpoint/2010/main" val="307388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indent="-171450">
              <a:buFontTx/>
              <a:buChar char="-"/>
            </a:pPr>
            <a:r>
              <a:rPr lang="en-GB" dirty="0"/>
              <a:t>BOLD signal in itself is not an absolute measure of neural activity</a:t>
            </a:r>
          </a:p>
          <a:p>
            <a:pPr marL="171450" indent="-171450">
              <a:buFontTx/>
              <a:buChar char="-"/>
            </a:pPr>
            <a:r>
              <a:rPr lang="en-GB" dirty="0"/>
              <a:t>E.g. BOLD signal of 1.2 does not really tell you anything</a:t>
            </a:r>
          </a:p>
          <a:p>
            <a:pPr marL="171450" indent="-171450">
              <a:buFontTx/>
              <a:buChar char="-"/>
            </a:pPr>
            <a:r>
              <a:rPr lang="en-GB" dirty="0"/>
              <a:t>In order for it to become informative, you need to compare between experimental conditions</a:t>
            </a:r>
          </a:p>
          <a:p>
            <a:pPr marL="171450" indent="-171450">
              <a:buFontTx/>
              <a:buChar char="-"/>
            </a:pPr>
            <a:r>
              <a:rPr lang="en-GB" dirty="0"/>
              <a:t>And so the sensitivity of your design depends on maximizing the relative BOLD activity difference between conditions</a:t>
            </a:r>
          </a:p>
          <a:p>
            <a:pPr marL="171450" indent="-171450">
              <a:buFontTx/>
              <a:buChar char="-"/>
            </a:pPr>
            <a:r>
              <a:rPr lang="en-GB" dirty="0"/>
              <a:t>And so your design will directly influence the types of questions that you are able to answer </a:t>
            </a:r>
          </a:p>
        </p:txBody>
      </p:sp>
      <p:sp>
        <p:nvSpPr>
          <p:cNvPr id="4" name="Slide Number Placeholder 3"/>
          <p:cNvSpPr>
            <a:spLocks noGrp="1"/>
          </p:cNvSpPr>
          <p:nvPr>
            <p:ph type="sldNum" sz="quarter" idx="10"/>
          </p:nvPr>
        </p:nvSpPr>
        <p:spPr/>
        <p:txBody>
          <a:bodyPr/>
          <a:lstStyle/>
          <a:p>
            <a:fld id="{46E0020C-34B3-4644-B138-3A9503ECB28E}" type="slidenum">
              <a:rPr lang="en-US" smtClean="0"/>
              <a:t>3</a:t>
            </a:fld>
            <a:endParaRPr lang="en-US"/>
          </a:p>
        </p:txBody>
      </p:sp>
    </p:spTree>
    <p:extLst>
      <p:ext uri="{BB962C8B-B14F-4D97-AF65-F5344CB8AC3E}">
        <p14:creationId xmlns:p14="http://schemas.microsoft.com/office/powerpoint/2010/main" val="2969128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ea typeface="ＭＳ Ｐゴシック" charset="0"/>
                <a:cs typeface="+mn-cs"/>
              </a:rPr>
              <a:t>Another approach is model-based regressors</a:t>
            </a: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32</a:t>
            </a:fld>
            <a:endParaRPr lang="en-US" dirty="0"/>
          </a:p>
        </p:txBody>
      </p:sp>
    </p:spTree>
    <p:extLst>
      <p:ext uri="{BB962C8B-B14F-4D97-AF65-F5344CB8AC3E}">
        <p14:creationId xmlns:p14="http://schemas.microsoft.com/office/powerpoint/2010/main" val="480122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 y="746125"/>
            <a:ext cx="6616700" cy="3722688"/>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GB" noProof="0" dirty="0"/>
              <a:t>So here‘s an example of a study that uses model-based regressors to look at how signal derived from </a:t>
            </a:r>
            <a:r>
              <a:rPr lang="en-GB" noProof="0" dirty="0" err="1"/>
              <a:t>behavior</a:t>
            </a:r>
            <a:r>
              <a:rPr lang="en-GB" noProof="0" dirty="0"/>
              <a:t>-based computational models correlated with BOLD</a:t>
            </a:r>
          </a:p>
          <a:p>
            <a:pPr marL="171450" indent="-171450">
              <a:buFont typeface="Arial" panose="020B0604020202020204" pitchFamily="34" charset="0"/>
              <a:buChar char="•"/>
            </a:pPr>
            <a:r>
              <a:rPr lang="en-GB" noProof="0" dirty="0"/>
              <a:t>So in this specific case, participants had to make decisions between different stimuli, which, over the course of the experiment, were associated with probabilistic outcomes which could be learned over the course of the task</a:t>
            </a:r>
          </a:p>
          <a:p>
            <a:pPr marL="171450" indent="-171450">
              <a:buFont typeface="Arial" panose="020B0604020202020204" pitchFamily="34" charset="0"/>
              <a:buChar char="•"/>
            </a:pPr>
            <a:r>
              <a:rPr lang="en-GB" noProof="0" dirty="0"/>
              <a:t>Based on the response in every trial, the researchers could compute a trial by trial prediction error, so the difference between the actual and expected outcomes</a:t>
            </a:r>
          </a:p>
          <a:p>
            <a:pPr marL="171450" indent="-171450">
              <a:buFont typeface="Arial" panose="020B0604020202020204" pitchFamily="34" charset="0"/>
              <a:buChar char="•"/>
            </a:pPr>
            <a:r>
              <a:rPr lang="en-GB" noProof="0" dirty="0"/>
              <a:t>So if you would expect something to give you a reward, and you do not get that, then you would have a higher prediction error in that particular trial</a:t>
            </a:r>
          </a:p>
          <a:p>
            <a:pPr marL="171450" indent="-171450">
              <a:buFont typeface="Arial" panose="020B0604020202020204" pitchFamily="34" charset="0"/>
              <a:buChar char="•"/>
            </a:pPr>
            <a:r>
              <a:rPr lang="en-GB" noProof="0" dirty="0"/>
              <a:t>And the fluctuation in the prediction error derived from the model can be modelled at the time of the outcome presentation on each trial and converted into a time series</a:t>
            </a:r>
          </a:p>
          <a:p>
            <a:pPr marL="171450" indent="-171450">
              <a:buFont typeface="Arial" panose="020B0604020202020204" pitchFamily="34" charset="0"/>
              <a:buChar char="•"/>
            </a:pPr>
            <a:r>
              <a:rPr lang="en-GB" noProof="0" dirty="0"/>
              <a:t>This gives you a regressor of a design matrix which can then be correlated against BOLD to get a neural representation of the reward prediction error.</a:t>
            </a:r>
          </a:p>
          <a:p>
            <a:pPr marL="171450" indent="-171450">
              <a:buFont typeface="Arial" panose="020B0604020202020204" pitchFamily="34" charset="0"/>
              <a:buChar char="•"/>
            </a:pPr>
            <a:endParaRPr lang="en-GB" noProof="0" dirty="0"/>
          </a:p>
          <a:p>
            <a:pPr marL="171450" indent="-171450">
              <a:buFont typeface="Arial" panose="020B0604020202020204" pitchFamily="34" charset="0"/>
              <a:buChar char="•"/>
            </a:pPr>
            <a:endParaRPr lang="en-GB" noProof="0" dirty="0"/>
          </a:p>
        </p:txBody>
      </p:sp>
      <p:sp>
        <p:nvSpPr>
          <p:cNvPr id="4" name="Foliennummernplatzhalter 3"/>
          <p:cNvSpPr>
            <a:spLocks noGrp="1"/>
          </p:cNvSpPr>
          <p:nvPr>
            <p:ph type="sldNum" sz="quarter" idx="5"/>
          </p:nvPr>
        </p:nvSpPr>
        <p:spPr/>
        <p:txBody>
          <a:bodyPr/>
          <a:lstStyle/>
          <a:p>
            <a:fld id="{46E0020C-34B3-4644-B138-3A9503ECB28E}" type="slidenum">
              <a:rPr lang="en-US" smtClean="0"/>
              <a:t>33</a:t>
            </a:fld>
            <a:endParaRPr lang="en-US"/>
          </a:p>
        </p:txBody>
      </p:sp>
    </p:spTree>
    <p:extLst>
      <p:ext uri="{BB962C8B-B14F-4D97-AF65-F5344CB8AC3E}">
        <p14:creationId xmlns:p14="http://schemas.microsoft.com/office/powerpoint/2010/main" val="3733389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cs typeface="+mn-cs"/>
              </a:rPr>
              <a:t>Next I’m going to talk about factorial designs</a:t>
            </a:r>
          </a:p>
          <a:p>
            <a:pPr marL="171450" indent="-171450">
              <a:buFont typeface="Arial" panose="020B0604020202020204" pitchFamily="34" charset="0"/>
              <a:buChar char="•"/>
              <a:defRPr/>
            </a:pPr>
            <a:r>
              <a:rPr lang="en-GB" dirty="0">
                <a:cs typeface="+mn-cs"/>
              </a:rPr>
              <a:t>Factorial designs are very useful and very efficient</a:t>
            </a: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34</a:t>
            </a:fld>
            <a:endParaRPr lang="en-US" dirty="0"/>
          </a:p>
        </p:txBody>
      </p:sp>
    </p:spTree>
    <p:extLst>
      <p:ext uri="{BB962C8B-B14F-4D97-AF65-F5344CB8AC3E}">
        <p14:creationId xmlns:p14="http://schemas.microsoft.com/office/powerpoint/2010/main" val="2711135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a:extLst>
              <a:ext uri="{FF2B5EF4-FFF2-40B4-BE49-F238E27FC236}">
                <a16:creationId xmlns:a16="http://schemas.microsoft.com/office/drawing/2014/main" id="{A41A2355-0F6B-2A4A-B1DD-3A909155E82B}"/>
              </a:ext>
            </a:extLst>
          </p:cNvPr>
          <p:cNvSpPr>
            <a:spLocks noGrp="1" noRot="1" noChangeAspect="1" noChangeArrowheads="1" noTextEdit="1"/>
          </p:cNvSpPr>
          <p:nvPr>
            <p:ph type="sldImg"/>
          </p:nvPr>
        </p:nvSpPr>
        <p:spPr>
          <a:xfrm>
            <a:off x="88900" y="746125"/>
            <a:ext cx="6616700" cy="3722688"/>
          </a:xfrm>
          <a:ln/>
          <a:extLst>
            <a:ext uri="{FAA26D3D-D897-4be2-8F04-BA451C77F1D7}"/>
          </a:extLst>
        </p:spPr>
      </p:sp>
      <p:sp>
        <p:nvSpPr>
          <p:cNvPr id="631811" name="Rectangle 3">
            <a:extLst>
              <a:ext uri="{FF2B5EF4-FFF2-40B4-BE49-F238E27FC236}">
                <a16:creationId xmlns:a16="http://schemas.microsoft.com/office/drawing/2014/main" id="{3A61DB81-D97F-9E42-B0F0-80C926F9B17F}"/>
              </a:ext>
            </a:extLst>
          </p:cNvPr>
          <p:cNvSpPr>
            <a:spLocks noGrp="1" noChangeArrowheads="1"/>
          </p:cNvSpPr>
          <p:nvPr>
            <p:ph type="body" idx="1"/>
          </p:nvPr>
        </p:nvSpPr>
        <p:spPr/>
        <p:txBody>
          <a:bodyPr/>
          <a:lstStyle/>
          <a:p>
            <a:pPr marL="171450" indent="-171450">
              <a:buFontTx/>
              <a:buChar char="-"/>
              <a:defRPr/>
            </a:pPr>
            <a:r>
              <a:rPr lang="en-GB" dirty="0">
                <a:cs typeface="+mn-cs"/>
              </a:rPr>
              <a:t>You can see this is a 2x2 factorial design with two factors that each vary in two levels, </a:t>
            </a:r>
          </a:p>
          <a:p>
            <a:pPr marL="171450" indent="-171450">
              <a:buFontTx/>
              <a:buChar char="-"/>
              <a:defRPr/>
            </a:pPr>
            <a:r>
              <a:rPr lang="en-GB" dirty="0">
                <a:cs typeface="+mn-cs"/>
              </a:rPr>
              <a:t>This 2x2 factorial design consists of four conditions represented with four cells in the figure</a:t>
            </a:r>
          </a:p>
          <a:p>
            <a:pPr marL="171450" indent="-171450">
              <a:buFontTx/>
              <a:buChar char="-"/>
              <a:defRPr/>
            </a:pPr>
            <a:r>
              <a:rPr lang="en-GB" dirty="0">
                <a:cs typeface="+mn-cs"/>
              </a:rPr>
              <a:t>Most efficient way of using your scan time because of the number of questions that can be answered here </a:t>
            </a:r>
          </a:p>
          <a:p>
            <a:pPr marL="171450" indent="-171450">
              <a:buFontTx/>
              <a:buChar char="-"/>
              <a:defRPr/>
            </a:pPr>
            <a:r>
              <a:rPr lang="en-GB" dirty="0">
                <a:cs typeface="+mn-cs"/>
              </a:rPr>
              <a:t>If you’re interested in the main effect of A, you would, for example, subtract a</a:t>
            </a:r>
          </a:p>
          <a:p>
            <a:pPr marL="171450" indent="-171450">
              <a:buFontTx/>
              <a:buChar char="-"/>
              <a:defRPr/>
            </a:pPr>
            <a:r>
              <a:rPr lang="en-GB" dirty="0">
                <a:cs typeface="+mn-cs"/>
              </a:rPr>
              <a:t>Or you could also look at the main effect of B</a:t>
            </a:r>
          </a:p>
          <a:p>
            <a:pPr marL="171450" indent="-171450">
              <a:buFontTx/>
              <a:buChar char="-"/>
              <a:defRPr/>
            </a:pPr>
            <a:r>
              <a:rPr lang="en-GB" dirty="0">
                <a:cs typeface="+mn-cs"/>
              </a:rPr>
              <a:t>And on top of that, you can also look at interaction effects, which is how these to interact with one another</a:t>
            </a:r>
          </a:p>
        </p:txBody>
      </p:sp>
    </p:spTree>
    <p:extLst>
      <p:ext uri="{BB962C8B-B14F-4D97-AF65-F5344CB8AC3E}">
        <p14:creationId xmlns:p14="http://schemas.microsoft.com/office/powerpoint/2010/main" val="563650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 y="746125"/>
            <a:ext cx="6616700" cy="3722688"/>
          </a:xfrm>
        </p:spPr>
      </p:sp>
      <p:sp>
        <p:nvSpPr>
          <p:cNvPr id="3" name="Notizenplatzhalter 2"/>
          <p:cNvSpPr>
            <a:spLocks noGrp="1"/>
          </p:cNvSpPr>
          <p:nvPr>
            <p:ph type="body" idx="1"/>
          </p:nvPr>
        </p:nvSpPr>
        <p:spPr/>
        <p:txBody>
          <a:bodyPr/>
          <a:lstStyle/>
          <a:p>
            <a:pPr marL="171450" indent="-171450">
              <a:buFontTx/>
              <a:buChar char="-"/>
            </a:pPr>
            <a:r>
              <a:rPr lang="de-DE" dirty="0"/>
              <a:t>As an </a:t>
            </a:r>
            <a:r>
              <a:rPr lang="de-DE" dirty="0" err="1"/>
              <a:t>example</a:t>
            </a:r>
            <a:r>
              <a:rPr lang="de-DE" dirty="0"/>
              <a:t> </a:t>
            </a:r>
            <a:r>
              <a:rPr lang="de-DE" dirty="0" err="1"/>
              <a:t>for</a:t>
            </a:r>
            <a:r>
              <a:rPr lang="de-DE" dirty="0"/>
              <a:t> a </a:t>
            </a:r>
            <a:r>
              <a:rPr lang="de-DE" dirty="0" err="1"/>
              <a:t>factorial</a:t>
            </a:r>
            <a:r>
              <a:rPr lang="de-DE" dirty="0"/>
              <a:t> design, </a:t>
            </a:r>
            <a:r>
              <a:rPr lang="de-DE" dirty="0" err="1"/>
              <a:t>there‘s</a:t>
            </a:r>
            <a:r>
              <a:rPr lang="de-DE" dirty="0"/>
              <a:t> </a:t>
            </a:r>
            <a:r>
              <a:rPr lang="de-DE" dirty="0" err="1"/>
              <a:t>this</a:t>
            </a:r>
            <a:r>
              <a:rPr lang="de-DE" dirty="0"/>
              <a:t> </a:t>
            </a:r>
            <a:r>
              <a:rPr lang="de-DE" dirty="0" err="1"/>
              <a:t>study</a:t>
            </a:r>
            <a:r>
              <a:rPr lang="de-DE" dirty="0"/>
              <a:t> </a:t>
            </a:r>
            <a:r>
              <a:rPr lang="de-DE" dirty="0" err="1"/>
              <a:t>which</a:t>
            </a:r>
            <a:r>
              <a:rPr lang="de-DE" dirty="0"/>
              <a:t> </a:t>
            </a:r>
            <a:r>
              <a:rPr lang="de-DE" dirty="0" err="1"/>
              <a:t>asks</a:t>
            </a:r>
            <a:r>
              <a:rPr lang="de-DE" dirty="0"/>
              <a:t> </a:t>
            </a:r>
            <a:r>
              <a:rPr lang="de-DE" dirty="0" err="1"/>
              <a:t>whether</a:t>
            </a:r>
            <a:r>
              <a:rPr lang="de-DE" dirty="0"/>
              <a:t> </a:t>
            </a:r>
            <a:r>
              <a:rPr lang="de-DE" dirty="0" err="1"/>
              <a:t>the</a:t>
            </a:r>
            <a:r>
              <a:rPr lang="de-DE" dirty="0"/>
              <a:t> inferior temporal </a:t>
            </a:r>
            <a:r>
              <a:rPr lang="de-DE" dirty="0" err="1"/>
              <a:t>cortex</a:t>
            </a:r>
            <a:r>
              <a:rPr lang="de-DE" dirty="0"/>
              <a:t> </a:t>
            </a:r>
            <a:r>
              <a:rPr lang="de-DE" dirty="0" err="1"/>
              <a:t>is</a:t>
            </a:r>
            <a:r>
              <a:rPr lang="de-DE" dirty="0"/>
              <a:t> sensitive </a:t>
            </a:r>
            <a:r>
              <a:rPr lang="de-DE" dirty="0" err="1"/>
              <a:t>to</a:t>
            </a:r>
            <a:r>
              <a:rPr lang="de-DE" dirty="0"/>
              <a:t> </a:t>
            </a:r>
            <a:r>
              <a:rPr lang="de-DE" dirty="0" err="1"/>
              <a:t>both</a:t>
            </a:r>
            <a:r>
              <a:rPr lang="de-DE" dirty="0"/>
              <a:t> </a:t>
            </a:r>
            <a:r>
              <a:rPr lang="de-DE" dirty="0" err="1"/>
              <a:t>object</a:t>
            </a:r>
            <a:r>
              <a:rPr lang="de-DE" dirty="0"/>
              <a:t> </a:t>
            </a:r>
            <a:r>
              <a:rPr lang="de-DE" dirty="0" err="1"/>
              <a:t>recogntion</a:t>
            </a:r>
            <a:r>
              <a:rPr lang="de-DE" dirty="0"/>
              <a:t> and </a:t>
            </a:r>
            <a:r>
              <a:rPr lang="de-DE" dirty="0" err="1"/>
              <a:t>phonological</a:t>
            </a:r>
            <a:r>
              <a:rPr lang="de-DE" dirty="0"/>
              <a:t> </a:t>
            </a:r>
            <a:r>
              <a:rPr lang="de-DE" dirty="0" err="1"/>
              <a:t>retrieval</a:t>
            </a:r>
            <a:r>
              <a:rPr lang="de-DE" dirty="0"/>
              <a:t> </a:t>
            </a:r>
            <a:r>
              <a:rPr lang="de-DE" dirty="0" err="1"/>
              <a:t>of</a:t>
            </a:r>
            <a:r>
              <a:rPr lang="de-DE" dirty="0"/>
              <a:t> </a:t>
            </a:r>
            <a:r>
              <a:rPr lang="de-DE" dirty="0" err="1"/>
              <a:t>object</a:t>
            </a:r>
            <a:r>
              <a:rPr lang="de-DE" dirty="0"/>
              <a:t> </a:t>
            </a:r>
            <a:r>
              <a:rPr lang="de-DE" dirty="0" err="1"/>
              <a:t>names</a:t>
            </a:r>
            <a:r>
              <a:rPr lang="de-DE" dirty="0"/>
              <a:t>.</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46E0020C-34B3-4644-B138-3A9503ECB28E}" type="slidenum">
              <a:rPr lang="en-US" smtClean="0"/>
              <a:t>36</a:t>
            </a:fld>
            <a:endParaRPr lang="en-US"/>
          </a:p>
        </p:txBody>
      </p:sp>
    </p:spTree>
    <p:extLst>
      <p:ext uri="{BB962C8B-B14F-4D97-AF65-F5344CB8AC3E}">
        <p14:creationId xmlns:p14="http://schemas.microsoft.com/office/powerpoint/2010/main" val="167062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r>
              <a:rPr lang="en-GB" dirty="0"/>
              <a:t>- Importantly, they first started off with three conditions, so it was not full factorial at first.</a:t>
            </a:r>
          </a:p>
          <a:p>
            <a:r>
              <a:rPr lang="en-GB" dirty="0"/>
              <a:t>- The researchers had a condition showing an abstract image and the participants had to say yes.</a:t>
            </a:r>
          </a:p>
          <a:p>
            <a:r>
              <a:rPr lang="en-GB" dirty="0"/>
              <a:t>- A second condition in which participants were shown an object and had to say yes</a:t>
            </a:r>
          </a:p>
          <a:p>
            <a:r>
              <a:rPr lang="en-GB" dirty="0"/>
              <a:t>- This condition involves not only visual analysis, but also object recognition.</a:t>
            </a:r>
          </a:p>
          <a:p>
            <a:r>
              <a:rPr lang="en-GB" dirty="0"/>
              <a:t>- And then there was this third condition in which participants were shown an object and also name the object</a:t>
            </a:r>
          </a:p>
          <a:p>
            <a:r>
              <a:rPr lang="en-GB" dirty="0"/>
              <a:t>- In this case, there’s also an aspect of phonological retrieval.</a:t>
            </a:r>
          </a:p>
        </p:txBody>
      </p:sp>
      <p:sp>
        <p:nvSpPr>
          <p:cNvPr id="4" name="Slide Number Placeholder 3"/>
          <p:cNvSpPr>
            <a:spLocks noGrp="1"/>
          </p:cNvSpPr>
          <p:nvPr>
            <p:ph type="sldNum" sz="quarter" idx="10"/>
          </p:nvPr>
        </p:nvSpPr>
        <p:spPr/>
        <p:txBody>
          <a:bodyPr/>
          <a:lstStyle/>
          <a:p>
            <a:fld id="{46E0020C-34B3-4644-B138-3A9503ECB28E}" type="slidenum">
              <a:rPr lang="en-US" smtClean="0"/>
              <a:t>37</a:t>
            </a:fld>
            <a:endParaRPr lang="en-US"/>
          </a:p>
        </p:txBody>
      </p:sp>
    </p:spTree>
    <p:extLst>
      <p:ext uri="{BB962C8B-B14F-4D97-AF65-F5344CB8AC3E}">
        <p14:creationId xmlns:p14="http://schemas.microsoft.com/office/powerpoint/2010/main" val="12525234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plot the BOLD activation in the inferior temporal cortex, </a:t>
            </a:r>
          </a:p>
          <a:p>
            <a:r>
              <a:rPr lang="en-GB" dirty="0"/>
              <a:t>- You can see that there is a difference in BOLD activity between condition A and B, and also between A and C, meaning that this area here is sensitive to object recognition, which is the main difference between A and B, and A and C.</a:t>
            </a:r>
          </a:p>
          <a:p>
            <a:r>
              <a:rPr lang="en-GB" dirty="0"/>
              <a:t>- But there does not seem to be any difference between B and C, suggesting that the ITC is not sensitive to phonological retrieval, which is the main difference between these two conditions</a:t>
            </a:r>
          </a:p>
          <a:p>
            <a:endParaRPr lang="en-GB" dirty="0"/>
          </a:p>
          <a:p>
            <a:r>
              <a:rPr lang="en-GB" dirty="0"/>
              <a:t>-This is curious in terms of previous research</a:t>
            </a:r>
          </a:p>
          <a:p>
            <a:endParaRPr lang="en-GB" dirty="0"/>
          </a:p>
          <a:p>
            <a:r>
              <a:rPr lang="en-GB" dirty="0"/>
              <a:t>Problem: we assumed that IT response to object recognition is context independent</a:t>
            </a:r>
          </a:p>
        </p:txBody>
      </p:sp>
      <p:sp>
        <p:nvSpPr>
          <p:cNvPr id="4" name="Slide Number Placeholder 3"/>
          <p:cNvSpPr>
            <a:spLocks noGrp="1"/>
          </p:cNvSpPr>
          <p:nvPr>
            <p:ph type="sldNum" sz="quarter" idx="10"/>
          </p:nvPr>
        </p:nvSpPr>
        <p:spPr/>
        <p:txBody>
          <a:bodyPr/>
          <a:lstStyle/>
          <a:p>
            <a:fld id="{46E0020C-34B3-4644-B138-3A9503ECB28E}" type="slidenum">
              <a:rPr lang="en-US" smtClean="0"/>
              <a:t>38</a:t>
            </a:fld>
            <a:endParaRPr lang="en-US"/>
          </a:p>
        </p:txBody>
      </p:sp>
    </p:spTree>
    <p:extLst>
      <p:ext uri="{BB962C8B-B14F-4D97-AF65-F5344CB8AC3E}">
        <p14:creationId xmlns:p14="http://schemas.microsoft.com/office/powerpoint/2010/main" val="2093923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 y="746125"/>
            <a:ext cx="6616700" cy="3722688"/>
          </a:xfrm>
        </p:spPr>
      </p:sp>
      <p:sp>
        <p:nvSpPr>
          <p:cNvPr id="3" name="Notizenplatzhalter 2"/>
          <p:cNvSpPr>
            <a:spLocks noGrp="1"/>
          </p:cNvSpPr>
          <p:nvPr>
            <p:ph type="body" idx="1"/>
          </p:nvPr>
        </p:nvSpPr>
        <p:spPr/>
        <p:txBody>
          <a:bodyPr/>
          <a:lstStyle/>
          <a:p>
            <a:r>
              <a:rPr lang="en-GB" dirty="0"/>
              <a:t>and it could be that the process A modulates process B so that there is an interaction between those conditions.</a:t>
            </a:r>
          </a:p>
          <a:p>
            <a:endParaRPr lang="en-GB" dirty="0"/>
          </a:p>
          <a:p>
            <a:r>
              <a:rPr lang="en-GB" dirty="0"/>
              <a:t>And in order to actually find that out, they had to set up a proper 2x2 design, and that’s what they did.</a:t>
            </a:r>
          </a:p>
          <a:p>
            <a:endParaRPr lang="de-DE" dirty="0"/>
          </a:p>
        </p:txBody>
      </p:sp>
      <p:sp>
        <p:nvSpPr>
          <p:cNvPr id="4" name="Foliennummernplatzhalter 3"/>
          <p:cNvSpPr>
            <a:spLocks noGrp="1"/>
          </p:cNvSpPr>
          <p:nvPr>
            <p:ph type="sldNum" sz="quarter" idx="5"/>
          </p:nvPr>
        </p:nvSpPr>
        <p:spPr/>
        <p:txBody>
          <a:bodyPr/>
          <a:lstStyle/>
          <a:p>
            <a:fld id="{46E0020C-34B3-4644-B138-3A9503ECB28E}" type="slidenum">
              <a:rPr lang="en-US" smtClean="0"/>
              <a:t>39</a:t>
            </a:fld>
            <a:endParaRPr lang="en-US" dirty="0"/>
          </a:p>
        </p:txBody>
      </p:sp>
    </p:spTree>
    <p:extLst>
      <p:ext uri="{BB962C8B-B14F-4D97-AF65-F5344CB8AC3E}">
        <p14:creationId xmlns:p14="http://schemas.microsoft.com/office/powerpoint/2010/main" val="4123579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38C6CF99-D684-F84A-9794-9F86B678776B}"/>
              </a:ext>
            </a:extLst>
          </p:cNvPr>
          <p:cNvSpPr>
            <a:spLocks noGrp="1" noRot="1" noChangeAspect="1" noChangeArrowheads="1" noTextEdit="1"/>
          </p:cNvSpPr>
          <p:nvPr>
            <p:ph type="sldImg"/>
          </p:nvPr>
        </p:nvSpPr>
        <p:spPr>
          <a:xfrm>
            <a:off x="88900" y="746125"/>
            <a:ext cx="6616700" cy="3722688"/>
          </a:xfrm>
          <a:ln/>
          <a:extLst>
            <a:ext uri="{FAA26D3D-D897-4be2-8F04-BA451C77F1D7}"/>
          </a:extLst>
        </p:spPr>
      </p:sp>
      <p:sp>
        <p:nvSpPr>
          <p:cNvPr id="616451" name="Rectangle 3">
            <a:extLst>
              <a:ext uri="{FF2B5EF4-FFF2-40B4-BE49-F238E27FC236}">
                <a16:creationId xmlns:a16="http://schemas.microsoft.com/office/drawing/2014/main" id="{6C86A0E0-82B0-A241-8478-6605E84F4F85}"/>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1662175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A7FAD2E9-DE1A-ED42-849D-E22E184C5145}"/>
              </a:ext>
            </a:extLst>
          </p:cNvPr>
          <p:cNvSpPr>
            <a:spLocks noGrp="1" noRot="1" noChangeAspect="1" noChangeArrowheads="1" noTextEdit="1"/>
          </p:cNvSpPr>
          <p:nvPr>
            <p:ph type="sldImg"/>
          </p:nvPr>
        </p:nvSpPr>
        <p:spPr>
          <a:xfrm>
            <a:off x="88900" y="746125"/>
            <a:ext cx="6616700" cy="3722688"/>
          </a:xfrm>
          <a:ln/>
          <a:extLst>
            <a:ext uri="{FAA26D3D-D897-4be2-8F04-BA451C77F1D7}"/>
          </a:extLst>
        </p:spPr>
      </p:sp>
      <p:sp>
        <p:nvSpPr>
          <p:cNvPr id="480259" name="Rectangle 3">
            <a:extLst>
              <a:ext uri="{FF2B5EF4-FFF2-40B4-BE49-F238E27FC236}">
                <a16:creationId xmlns:a16="http://schemas.microsoft.com/office/drawing/2014/main" id="{A4C5917A-76E7-9249-9632-CEEA43F8E3FA}"/>
              </a:ext>
            </a:extLst>
          </p:cNvPr>
          <p:cNvSpPr>
            <a:spLocks noGrp="1" noChangeArrowheads="1"/>
          </p:cNvSpPr>
          <p:nvPr>
            <p:ph type="body" idx="1"/>
          </p:nvPr>
        </p:nvSpPr>
        <p:spPr/>
        <p:txBody>
          <a:bodyPr/>
          <a:lstStyle/>
          <a:p>
            <a:r>
              <a:rPr lang="en-GB" dirty="0"/>
              <a:t>They added one condition to it, in particular this one, where they had to name non object.</a:t>
            </a:r>
          </a:p>
          <a:p>
            <a:r>
              <a:rPr lang="en-GB" dirty="0"/>
              <a:t>So participants were presented a non object and they have name xxx</a:t>
            </a:r>
          </a:p>
          <a:p>
            <a:r>
              <a:rPr lang="en-GB" dirty="0"/>
              <a:t>This is a then a full factorial design with naming or saying yes.</a:t>
            </a:r>
          </a:p>
          <a:p>
            <a:r>
              <a:rPr lang="en-GB" dirty="0"/>
              <a:t>If we compare objects, we see a difference suggesting that this area is sensitive to object recognition.</a:t>
            </a:r>
          </a:p>
          <a:p>
            <a:r>
              <a:rPr lang="en-GB" dirty="0"/>
              <a:t>However, when we compare the difference between naming an object versus naming an non-object, there is even larger difference, suggesting that this area is sensitive to phonological retrieval in the absence of phonological recognition.</a:t>
            </a:r>
          </a:p>
          <a:p>
            <a:r>
              <a:rPr lang="en-GB" dirty="0"/>
              <a:t>For </a:t>
            </a:r>
            <a:r>
              <a:rPr lang="en-GB" dirty="0" err="1"/>
              <a:t>example,when</a:t>
            </a:r>
            <a:r>
              <a:rPr lang="en-GB" dirty="0"/>
              <a:t> they were naming a non-object, there’s a deactivation in this area, which explains why this effect was not seen before, that’s a failure of pure insertion.</a:t>
            </a:r>
          </a:p>
          <a:p>
            <a:pPr>
              <a:defRPr/>
            </a:pPr>
            <a:endParaRPr lang="en-GB" dirty="0">
              <a:cs typeface="+mn-cs"/>
            </a:endParaRPr>
          </a:p>
        </p:txBody>
      </p:sp>
    </p:spTree>
    <p:extLst>
      <p:ext uri="{BB962C8B-B14F-4D97-AF65-F5344CB8AC3E}">
        <p14:creationId xmlns:p14="http://schemas.microsoft.com/office/powerpoint/2010/main" val="135476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a:extLst>
              <a:ext uri="{FF2B5EF4-FFF2-40B4-BE49-F238E27FC236}">
                <a16:creationId xmlns:a16="http://schemas.microsoft.com/office/drawing/2014/main" id="{D3FBB9C8-FF7F-A24D-96E9-C5148EA2600A}"/>
              </a:ext>
            </a:extLst>
          </p:cNvPr>
          <p:cNvSpPr>
            <a:spLocks noGrp="1" noRot="1" noChangeAspect="1" noChangeArrowheads="1" noTextEdit="1"/>
          </p:cNvSpPr>
          <p:nvPr>
            <p:ph type="sldImg"/>
          </p:nvPr>
        </p:nvSpPr>
        <p:spPr>
          <a:xfrm>
            <a:off x="88900" y="746125"/>
            <a:ext cx="6616700" cy="3722688"/>
          </a:xfrm>
          <a:ln/>
          <a:extLst>
            <a:ext uri="{FAA26D3D-D897-4be2-8F04-BA451C77F1D7}"/>
          </a:extLst>
        </p:spPr>
      </p:sp>
      <p:sp>
        <p:nvSpPr>
          <p:cNvPr id="560131" name="Rectangle 3">
            <a:extLst>
              <a:ext uri="{FF2B5EF4-FFF2-40B4-BE49-F238E27FC236}">
                <a16:creationId xmlns:a16="http://schemas.microsoft.com/office/drawing/2014/main" id="{8E197512-2434-A142-AF11-C6F681FAA66F}"/>
              </a:ext>
            </a:extLst>
          </p:cNvPr>
          <p:cNvSpPr>
            <a:spLocks noGrp="1" noChangeArrowheads="1"/>
          </p:cNvSpPr>
          <p:nvPr>
            <p:ph type="body" idx="1"/>
          </p:nvPr>
        </p:nvSpPr>
        <p:spPr/>
        <p:txBody>
          <a:bodyPr/>
          <a:lstStyle/>
          <a:p>
            <a:pPr marL="171450" indent="-171450">
              <a:buFontTx/>
              <a:buChar char="-"/>
              <a:defRPr/>
            </a:pPr>
            <a:r>
              <a:rPr lang="en-GB" dirty="0">
                <a:cs typeface="+mn-cs"/>
              </a:rPr>
              <a:t>Seen this figure a few times yesterday</a:t>
            </a:r>
          </a:p>
          <a:p>
            <a:pPr marL="171450" indent="-171450">
              <a:buFontTx/>
              <a:buChar char="-"/>
              <a:defRPr/>
            </a:pPr>
            <a:r>
              <a:rPr lang="en-GB" dirty="0">
                <a:cs typeface="+mn-cs"/>
              </a:rPr>
              <a:t>Highlight that design is at the very centre of SPM processing hierarchy</a:t>
            </a:r>
          </a:p>
          <a:p>
            <a:pPr marL="171450" indent="-171450">
              <a:buFontTx/>
              <a:buChar char="-"/>
              <a:defRPr/>
            </a:pPr>
            <a:endParaRPr lang="en-GB" dirty="0">
              <a:cs typeface="+mn-cs"/>
            </a:endParaRPr>
          </a:p>
          <a:p>
            <a:pPr marL="171450" indent="-171450">
              <a:buFontTx/>
              <a:buChar char="-"/>
              <a:defRPr/>
            </a:pPr>
            <a:r>
              <a:rPr lang="en-GB" dirty="0">
                <a:cs typeface="+mn-cs"/>
              </a:rPr>
              <a:t>Your design will determine:</a:t>
            </a:r>
          </a:p>
          <a:p>
            <a:pPr marL="628650" lvl="1" indent="-171450">
              <a:buFontTx/>
              <a:buChar char="-"/>
              <a:defRPr/>
            </a:pPr>
            <a:r>
              <a:rPr lang="en-GB" dirty="0">
                <a:cs typeface="+mn-cs"/>
              </a:rPr>
              <a:t>design matrix you’ll be able to look at, </a:t>
            </a:r>
          </a:p>
          <a:p>
            <a:pPr marL="628650" lvl="1" indent="-171450">
              <a:buFontTx/>
              <a:buChar char="-"/>
              <a:defRPr/>
            </a:pPr>
            <a:r>
              <a:rPr lang="en-GB" dirty="0">
                <a:cs typeface="+mn-cs"/>
              </a:rPr>
              <a:t>parameters you will be able to estimate, </a:t>
            </a:r>
          </a:p>
          <a:p>
            <a:pPr marL="628650" lvl="1" indent="-171450">
              <a:buFontTx/>
              <a:buChar char="-"/>
              <a:defRPr/>
            </a:pPr>
            <a:r>
              <a:rPr lang="en-GB" dirty="0">
                <a:cs typeface="+mn-cs"/>
              </a:rPr>
              <a:t>contrasts you will be able to compute, </a:t>
            </a:r>
          </a:p>
          <a:p>
            <a:pPr marL="628650" lvl="1" indent="-171450">
              <a:buFontTx/>
              <a:buChar char="-"/>
              <a:defRPr/>
            </a:pPr>
            <a:r>
              <a:rPr lang="en-GB" dirty="0">
                <a:cs typeface="+mn-cs"/>
              </a:rPr>
              <a:t>ultimately questions you will be able to answer</a:t>
            </a:r>
          </a:p>
          <a:p>
            <a:pPr marL="628650" lvl="1" indent="-171450">
              <a:buFontTx/>
              <a:buChar char="-"/>
              <a:defRPr/>
            </a:pPr>
            <a:endParaRPr lang="en-GB" dirty="0">
              <a:cs typeface="+mn-cs"/>
            </a:endParaRPr>
          </a:p>
          <a:p>
            <a:pPr marL="171450" indent="-171450">
              <a:buFontTx/>
              <a:buChar char="-"/>
              <a:defRPr/>
            </a:pPr>
            <a:r>
              <a:rPr lang="en-GB" dirty="0">
                <a:cs typeface="+mn-cs"/>
              </a:rPr>
              <a:t>And when we talk about a good design, we usually mean that it’s a design from which your results will be straightforward to interpret based on the conditions you have used in your experiment</a:t>
            </a:r>
          </a:p>
        </p:txBody>
      </p:sp>
    </p:spTree>
    <p:extLst>
      <p:ext uri="{BB962C8B-B14F-4D97-AF65-F5344CB8AC3E}">
        <p14:creationId xmlns:p14="http://schemas.microsoft.com/office/powerpoint/2010/main" val="479512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r>
              <a:rPr lang="en-GB" dirty="0"/>
              <a:t>To enter this in your contrast manager, you have to use 1 or -1 in contrast for your category.</a:t>
            </a:r>
          </a:p>
          <a:p>
            <a:r>
              <a:rPr lang="en-GB" dirty="0"/>
              <a:t>And we can selectively inspect our data for one o the other by masking during inference.</a:t>
            </a:r>
          </a:p>
        </p:txBody>
      </p:sp>
      <p:sp>
        <p:nvSpPr>
          <p:cNvPr id="4" name="Slide Number Placeholder 3"/>
          <p:cNvSpPr>
            <a:spLocks noGrp="1"/>
          </p:cNvSpPr>
          <p:nvPr>
            <p:ph type="sldNum" sz="quarter" idx="10"/>
          </p:nvPr>
        </p:nvSpPr>
        <p:spPr/>
        <p:txBody>
          <a:bodyPr/>
          <a:lstStyle/>
          <a:p>
            <a:fld id="{46E0020C-34B3-4644-B138-3A9503ECB28E}" type="slidenum">
              <a:rPr lang="en-US" smtClean="0"/>
              <a:t>42</a:t>
            </a:fld>
            <a:endParaRPr lang="en-US"/>
          </a:p>
        </p:txBody>
      </p:sp>
    </p:spTree>
    <p:extLst>
      <p:ext uri="{BB962C8B-B14F-4D97-AF65-F5344CB8AC3E}">
        <p14:creationId xmlns:p14="http://schemas.microsoft.com/office/powerpoint/2010/main" val="1854166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mn-cs"/>
              </a:rPr>
              <a:t>Now something similar can be done with parametric interactions.</a:t>
            </a: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43</a:t>
            </a:fld>
            <a:endParaRPr lang="en-US" dirty="0"/>
          </a:p>
        </p:txBody>
      </p:sp>
    </p:spTree>
    <p:extLst>
      <p:ext uri="{BB962C8B-B14F-4D97-AF65-F5344CB8AC3E}">
        <p14:creationId xmlns:p14="http://schemas.microsoft.com/office/powerpoint/2010/main" val="2413565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mn-cs"/>
              </a:rPr>
              <a:t>One of the questions you could ask is: are there different kinds of adaptations for word generation and word repetition as a function of time?</a:t>
            </a:r>
          </a:p>
          <a:p>
            <a:pPr>
              <a:defRPr/>
            </a:pPr>
            <a:r>
              <a:rPr lang="en-GB" dirty="0">
                <a:cs typeface="+mn-cs"/>
              </a:rPr>
              <a:t>And the nice thing is that here, you can see that you would have to compare linear and nonlinear effects.</a:t>
            </a: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44</a:t>
            </a:fld>
            <a:endParaRPr lang="en-US" dirty="0"/>
          </a:p>
        </p:txBody>
      </p:sp>
    </p:spTree>
    <p:extLst>
      <p:ext uri="{BB962C8B-B14F-4D97-AF65-F5344CB8AC3E}">
        <p14:creationId xmlns:p14="http://schemas.microsoft.com/office/powerpoint/2010/main" val="2312968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mn-cs"/>
              </a:rPr>
              <a:t>So you can both look ant categorical with two levels as well as a parametric level with the parametric factor with six levels for the time as well as quadratic and linear effects, allowing you to explore various interesting aspects of your xxx</a:t>
            </a: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45</a:t>
            </a:fld>
            <a:endParaRPr lang="en-US" dirty="0"/>
          </a:p>
        </p:txBody>
      </p:sp>
    </p:spTree>
    <p:extLst>
      <p:ext uri="{BB962C8B-B14F-4D97-AF65-F5344CB8AC3E}">
        <p14:creationId xmlns:p14="http://schemas.microsoft.com/office/powerpoint/2010/main" val="3511467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cs typeface="+mn-cs"/>
              </a:rPr>
              <a:t>The very last thing I would like to talk about is psychophysiological interactions, where you predict brain activation in one area on the basis of the activation in another area as a function of whether a contextual factor was present or not.</a:t>
            </a: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46</a:t>
            </a:fld>
            <a:endParaRPr lang="en-US" dirty="0"/>
          </a:p>
        </p:txBody>
      </p:sp>
    </p:spTree>
    <p:extLst>
      <p:ext uri="{BB962C8B-B14F-4D97-AF65-F5344CB8AC3E}">
        <p14:creationId xmlns:p14="http://schemas.microsoft.com/office/powerpoint/2010/main" val="3281648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r>
              <a:rPr lang="en-GB" dirty="0"/>
              <a:t>With PPI, we predict a physiological response in one part of the brain in terms of an interaction between a task and activity in another part of the brain, we do a GLM analysis</a:t>
            </a:r>
          </a:p>
          <a:p>
            <a:r>
              <a:rPr lang="en-GB" dirty="0"/>
              <a:t>You get a number of statistically significant areas.</a:t>
            </a:r>
          </a:p>
          <a:p>
            <a:r>
              <a:rPr lang="en-GB" dirty="0"/>
              <a:t>This does not mean that they’re interaction if two areas </a:t>
            </a:r>
          </a:p>
          <a:p>
            <a:r>
              <a:rPr lang="en-GB" dirty="0" err="1"/>
              <a:t>Xxx</a:t>
            </a:r>
            <a:endParaRPr lang="en-GB" dirty="0"/>
          </a:p>
          <a:p>
            <a:r>
              <a:rPr lang="en-GB" dirty="0"/>
              <a:t>Like for example, if you have this task vector in blue, you could say that since this task vector does indeed correlate with the activity in area A1 and also with the activity in area A2.</a:t>
            </a:r>
          </a:p>
          <a:p>
            <a:r>
              <a:rPr lang="en-GB" dirty="0"/>
              <a:t>But the blue and the pink vectors do not necessarily correlate together. So in order to really understand how these two areas are functionally connected to one another, PPI can be insightful,. </a:t>
            </a:r>
          </a:p>
        </p:txBody>
      </p:sp>
      <p:sp>
        <p:nvSpPr>
          <p:cNvPr id="4" name="Slide Number Placeholder 3"/>
          <p:cNvSpPr>
            <a:spLocks noGrp="1"/>
          </p:cNvSpPr>
          <p:nvPr>
            <p:ph type="sldNum" sz="quarter" idx="10"/>
          </p:nvPr>
        </p:nvSpPr>
        <p:spPr/>
        <p:txBody>
          <a:bodyPr/>
          <a:lstStyle/>
          <a:p>
            <a:fld id="{46E0020C-34B3-4644-B138-3A9503ECB28E}" type="slidenum">
              <a:rPr lang="en-US" smtClean="0"/>
              <a:t>48</a:t>
            </a:fld>
            <a:endParaRPr lang="en-US"/>
          </a:p>
        </p:txBody>
      </p:sp>
    </p:spTree>
    <p:extLst>
      <p:ext uri="{BB962C8B-B14F-4D97-AF65-F5344CB8AC3E}">
        <p14:creationId xmlns:p14="http://schemas.microsoft.com/office/powerpoint/2010/main" val="825120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factorial design or an example of a PPI analysis is the study where participants were presented with blurred images of either objects, and faces while they were being scanned and after they were scanned, they learned what these blurred objects actually meant by showing them the actual 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then, after this learning phase, they were scanned again, and were shown blurred images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Well, as you can see, you can both look at the stimuli, the effect of either faces or objects, but you can also look at the learning effect, pre or post scanning. </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49</a:t>
            </a:fld>
            <a:endParaRPr lang="en-US"/>
          </a:p>
        </p:txBody>
      </p:sp>
    </p:spTree>
    <p:extLst>
      <p:ext uri="{BB962C8B-B14F-4D97-AF65-F5344CB8AC3E}">
        <p14:creationId xmlns:p14="http://schemas.microsoft.com/office/powerpoint/2010/main" val="679150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you can look at both these main effects, and when they look at the learning effect, they see increased activation in the parietal cortex, the main effect of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their question was: does learning involve for functional connectivity between parietal cortex and stimuli specific areas?</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50</a:t>
            </a:fld>
            <a:endParaRPr lang="en-US"/>
          </a:p>
        </p:txBody>
      </p:sp>
    </p:spTree>
    <p:extLst>
      <p:ext uri="{BB962C8B-B14F-4D97-AF65-F5344CB8AC3E}">
        <p14:creationId xmlns:p14="http://schemas.microsoft.com/office/powerpoint/2010/main" val="3888479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51</a:t>
            </a:fld>
            <a:endParaRPr lang="en-US"/>
          </a:p>
        </p:txBody>
      </p:sp>
    </p:spTree>
    <p:extLst>
      <p:ext uri="{BB962C8B-B14F-4D97-AF65-F5344CB8AC3E}">
        <p14:creationId xmlns:p14="http://schemas.microsoft.com/office/powerpoint/2010/main" val="2142064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order to do this, they started with a regressor representing the main effect of task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in this case, a block design of either faces or objects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they convolve it with the HRF to get an HRF convolved task regressor. You get the black line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Then I also had a time course extraction that was active of the task, of the activity in the parietal cortex, the main effect of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when you take the product of both these, you get the PPI regressor, which is the one that you’re interested in to correlate with BOLD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so the result of this PPI regressor is that it’s correlated with the seed region time course during task blocks, but anticorrelated with it during rest blocks.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that’s when you correlate this with BOLD activation, </a:t>
            </a:r>
          </a:p>
        </p:txBody>
      </p:sp>
      <p:sp>
        <p:nvSpPr>
          <p:cNvPr id="4" name="Slide Number Placeholder 3"/>
          <p:cNvSpPr>
            <a:spLocks noGrp="1"/>
          </p:cNvSpPr>
          <p:nvPr>
            <p:ph type="sldNum" sz="quarter" idx="10"/>
          </p:nvPr>
        </p:nvSpPr>
        <p:spPr/>
        <p:txBody>
          <a:bodyPr/>
          <a:lstStyle/>
          <a:p>
            <a:fld id="{46E0020C-34B3-4644-B138-3A9503ECB28E}" type="slidenum">
              <a:rPr lang="en-US" smtClean="0"/>
              <a:t>52</a:t>
            </a:fld>
            <a:endParaRPr lang="en-US"/>
          </a:p>
        </p:txBody>
      </p:sp>
    </p:spTree>
    <p:extLst>
      <p:ext uri="{BB962C8B-B14F-4D97-AF65-F5344CB8AC3E}">
        <p14:creationId xmlns:p14="http://schemas.microsoft.com/office/powerpoint/2010/main" val="114868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GB" dirty="0">
                <a:cs typeface="+mn-cs"/>
              </a:rPr>
              <a:t>Categorical designs: difference between two tasks can be formulated as a separate cognitive process or sensory motor process. You are looking for brain activation that corresponds to this difference</a:t>
            </a:r>
          </a:p>
          <a:p>
            <a:pPr marL="171450" indent="-171450">
              <a:buFontTx/>
              <a:buChar char="-"/>
              <a:defRPr/>
            </a:pPr>
            <a:r>
              <a:rPr lang="en-GB" dirty="0">
                <a:cs typeface="+mn-cs"/>
              </a:rPr>
              <a:t>In parametric designs, you are looking for brain activation that varies systematically with the amount of cognitive or sensory motor load</a:t>
            </a:r>
          </a:p>
          <a:p>
            <a:pPr marL="171450" indent="-171450">
              <a:buFontTx/>
              <a:buChar char="-"/>
              <a:defRPr/>
            </a:pPr>
            <a:r>
              <a:rPr lang="en-GB" dirty="0">
                <a:cs typeface="+mn-cs"/>
              </a:rPr>
              <a:t>And finally, factorial designs are very useful because they allow one to look at both main effects and interaction effects</a:t>
            </a:r>
          </a:p>
          <a:p>
            <a:pPr marL="171450" indent="-171450">
              <a:buFontTx/>
              <a:buChar char="-"/>
              <a:defRPr/>
            </a:pPr>
            <a:endParaRPr lang="en-GB" dirty="0">
              <a:cs typeface="+mn-cs"/>
            </a:endParaRPr>
          </a:p>
          <a:p>
            <a:pPr marL="171450" indent="-171450">
              <a:buFontTx/>
              <a:buChar char="-"/>
              <a:defRPr/>
            </a:pPr>
            <a:r>
              <a:rPr lang="en-GB" dirty="0">
                <a:cs typeface="+mn-cs"/>
              </a:rPr>
              <a:t>The most elementary form of an experimental design is cognitive subtraction.</a:t>
            </a: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5</a:t>
            </a:fld>
            <a:endParaRPr lang="en-US" dirty="0"/>
          </a:p>
        </p:txBody>
      </p:sp>
    </p:spTree>
    <p:extLst>
      <p:ext uri="{BB962C8B-B14F-4D97-AF65-F5344CB8AC3E}">
        <p14:creationId xmlns:p14="http://schemas.microsoft.com/office/powerpoint/2010/main" val="36077057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53</a:t>
            </a:fld>
            <a:endParaRPr lang="en-US"/>
          </a:p>
        </p:txBody>
      </p:sp>
    </p:spTree>
    <p:extLst>
      <p:ext uri="{BB962C8B-B14F-4D97-AF65-F5344CB8AC3E}">
        <p14:creationId xmlns:p14="http://schemas.microsoft.com/office/powerpoint/2010/main" val="3730766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54</a:t>
            </a:fld>
            <a:endParaRPr lang="en-US"/>
          </a:p>
        </p:txBody>
      </p:sp>
    </p:spTree>
    <p:extLst>
      <p:ext uri="{BB962C8B-B14F-4D97-AF65-F5344CB8AC3E}">
        <p14:creationId xmlns:p14="http://schemas.microsoft.com/office/powerpoint/2010/main" val="35068482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got in the specific area that is coupling between the temporal face area and the medial parietal cortex when and only when face were perceived.</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55</a:t>
            </a:fld>
            <a:endParaRPr lang="en-US"/>
          </a:p>
        </p:txBody>
      </p:sp>
    </p:spTree>
    <p:extLst>
      <p:ext uri="{BB962C8B-B14F-4D97-AF65-F5344CB8AC3E}">
        <p14:creationId xmlns:p14="http://schemas.microsoft.com/office/powerpoint/2010/main" val="28626706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xfrm>
            <a:off x="88900" y="746125"/>
            <a:ext cx="6616700" cy="3722688"/>
          </a:xfrm>
          <a:ln/>
          <a:extLst>
            <a:ext uri="{FAA26D3D-D897-4be2-8F04-BA451C77F1D7}"/>
          </a:extLst>
        </p:spPr>
      </p:sp>
      <p:sp>
        <p:nvSpPr>
          <p:cNvPr id="488451" name="Rectangle 3"/>
          <p:cNvSpPr>
            <a:spLocks noGrp="1" noChangeArrowheads="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GB" dirty="0"/>
              <a:t>One caveat to keep in mind when conducting PPI analysis is that it does not make the inference about the direction of information flow or causality. </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GB" dirty="0"/>
              <a:t>So you cannot say exactly how, they are different </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GB" dirty="0"/>
              <a:t>And if you want to have more directional information, you should go on an do DCM analysis, which will be discussed in a different lecture</a:t>
            </a:r>
          </a:p>
          <a:p>
            <a:pPr marL="228600" indent="-228600">
              <a:defRPr/>
            </a:pPr>
            <a:endParaRPr lang="en-GB" dirty="0">
              <a:ea typeface="ＭＳ Ｐゴシック" charset="0"/>
            </a:endParaRPr>
          </a:p>
        </p:txBody>
      </p:sp>
    </p:spTree>
    <p:extLst>
      <p:ext uri="{BB962C8B-B14F-4D97-AF65-F5344CB8AC3E}">
        <p14:creationId xmlns:p14="http://schemas.microsoft.com/office/powerpoint/2010/main" val="17080800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57</a:t>
            </a:fld>
            <a:endParaRPr lang="en-US" dirty="0"/>
          </a:p>
        </p:txBody>
      </p:sp>
    </p:spTree>
    <p:extLst>
      <p:ext uri="{BB962C8B-B14F-4D97-AF65-F5344CB8AC3E}">
        <p14:creationId xmlns:p14="http://schemas.microsoft.com/office/powerpoint/2010/main" val="2852841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62</a:t>
            </a:fld>
            <a:endParaRPr lang="en-US"/>
          </a:p>
        </p:txBody>
      </p:sp>
    </p:spTree>
    <p:extLst>
      <p:ext uri="{BB962C8B-B14F-4D97-AF65-F5344CB8AC3E}">
        <p14:creationId xmlns:p14="http://schemas.microsoft.com/office/powerpoint/2010/main" val="6773476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69</a:t>
            </a:fld>
            <a:endParaRPr lang="en-US"/>
          </a:p>
        </p:txBody>
      </p:sp>
    </p:spTree>
    <p:extLst>
      <p:ext uri="{BB962C8B-B14F-4D97-AF65-F5344CB8AC3E}">
        <p14:creationId xmlns:p14="http://schemas.microsoft.com/office/powerpoint/2010/main" val="3933425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40000"/>
              </a:lnSpc>
              <a:buFontTx/>
              <a:buChar char="-"/>
              <a:defRPr/>
            </a:pPr>
            <a:r>
              <a:rPr lang="en-GB" sz="1800" dirty="0"/>
              <a:t>The basic idea behind cognitive subtraction is that in order to find neuronal structures underlying a single process P, you would have participants performing a task where they have to engage in process P. </a:t>
            </a:r>
          </a:p>
          <a:p>
            <a:pPr marL="285750" lvl="0" indent="-285750">
              <a:lnSpc>
                <a:spcPct val="140000"/>
              </a:lnSpc>
              <a:buFontTx/>
              <a:buChar char="-"/>
              <a:defRPr/>
            </a:pPr>
            <a:r>
              <a:rPr lang="en-GB" sz="1800" dirty="0"/>
              <a:t>Then in a separate condition, you would have to perform a control task which is matched to all aspects, except for the fact that your participants are not engaging in process P. </a:t>
            </a:r>
          </a:p>
          <a:p>
            <a:pPr marL="285750" lvl="0" indent="-285750">
              <a:lnSpc>
                <a:spcPct val="140000"/>
              </a:lnSpc>
              <a:buFontTx/>
              <a:buChar char="-"/>
              <a:defRPr/>
            </a:pPr>
            <a:r>
              <a:rPr lang="en-GB" sz="1800" dirty="0"/>
              <a:t>When you then subtract BOLD signal of the two conditions, you are left with the activation related to your process of interest P.</a:t>
            </a:r>
          </a:p>
          <a:p>
            <a:pPr marL="285750" lvl="0" indent="-285750">
              <a:lnSpc>
                <a:spcPct val="140000"/>
              </a:lnSpc>
              <a:buFontTx/>
              <a:buChar char="-"/>
              <a:defRPr/>
            </a:pPr>
            <a:r>
              <a:rPr lang="en-GB" sz="1800" dirty="0"/>
              <a:t>Very intuitive approach, very common: when reading papers or when designing own experiment that involves the idea of neuronal subtraction, you will have to think very carefully about two separate things.</a:t>
            </a:r>
          </a:p>
          <a:p>
            <a:pPr marL="285750" lvl="0" indent="-285750">
              <a:lnSpc>
                <a:spcPct val="140000"/>
              </a:lnSpc>
              <a:buFontTx/>
              <a:buChar char="-"/>
              <a:defRPr/>
            </a:pPr>
            <a:r>
              <a:rPr lang="en-GB" sz="1800" dirty="0"/>
              <a:t>BUT:</a:t>
            </a:r>
          </a:p>
          <a:p>
            <a:pPr marL="285750" lvl="0" indent="-285750">
              <a:lnSpc>
                <a:spcPct val="140000"/>
              </a:lnSpc>
              <a:buFontTx/>
              <a:buChar char="-"/>
              <a:defRPr/>
            </a:pPr>
            <a:r>
              <a:rPr lang="en-GB" sz="1800" dirty="0"/>
              <a:t>2 things to think about</a:t>
            </a:r>
          </a:p>
          <a:p>
            <a:pPr marL="285750" lvl="0" indent="-285750">
              <a:lnSpc>
                <a:spcPct val="140000"/>
              </a:lnSpc>
              <a:buFontTx/>
              <a:buChar char="-"/>
              <a:defRPr/>
            </a:pPr>
            <a:r>
              <a:rPr lang="en-GB" sz="1800" dirty="0"/>
              <a:t>control condition matching - isolating P and nothing else</a:t>
            </a:r>
          </a:p>
          <a:p>
            <a:pPr marL="285750" lvl="0" indent="-285750">
              <a:lnSpc>
                <a:spcPct val="140000"/>
              </a:lnSpc>
              <a:buFontTx/>
              <a:buChar char="-"/>
              <a:defRPr/>
            </a:pPr>
            <a:r>
              <a:rPr lang="en-GB" sz="1800" dirty="0"/>
              <a:t>assumption of pure insertion, which means that it is possible to add or take away a single process in the brain without influencing anything else that is going on in the brain.</a:t>
            </a:r>
          </a:p>
          <a:p>
            <a:pPr marL="285750" lvl="0" indent="-285750">
              <a:lnSpc>
                <a:spcPct val="140000"/>
              </a:lnSpc>
              <a:buFontTx/>
              <a:buChar char="-"/>
              <a:defRPr/>
            </a:pPr>
            <a:r>
              <a:rPr lang="en-GB" sz="1800" dirty="0"/>
              <a:t>And this assumption is not always met</a:t>
            </a:r>
          </a:p>
          <a:p>
            <a:pPr marL="285750" lvl="0" indent="-285750">
              <a:lnSpc>
                <a:spcPct val="140000"/>
              </a:lnSpc>
              <a:buFontTx/>
              <a:buChar char="-"/>
              <a:defRPr/>
            </a:pPr>
            <a:r>
              <a:rPr lang="en-GB" sz="1800" dirty="0"/>
              <a:t>And if that's the case, you will have to design your task differently to account for it</a:t>
            </a:r>
          </a:p>
          <a:p>
            <a:pPr marL="0" lvl="1" indent="0">
              <a:lnSpc>
                <a:spcPct val="140000"/>
              </a:lnSpc>
              <a:buFont typeface="Wingdings" panose="05000000000000000000" pitchFamily="2" charset="2"/>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Font typeface="Wingdings" panose="05000000000000000000" pitchFamily="2" charset="2"/>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Font typeface="Wingdings" panose="05000000000000000000" pitchFamily="2" charset="2"/>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Font typeface="Wingdings" panose="05000000000000000000" pitchFamily="2" charset="2"/>
              <a:buNone/>
              <a:defRPr/>
            </a:pPr>
            <a:endParaRPr lang="de-DE" sz="1800" dirty="0">
              <a:solidFill>
                <a:srgbClr val="333333"/>
              </a:solidFill>
              <a:latin typeface="Source Sans Pro" panose="020B0604020202020204" charset="0"/>
              <a:ea typeface="ＭＳ Ｐゴシック" pitchFamily="34" charset="-128"/>
            </a:endParaRPr>
          </a:p>
          <a:p>
            <a:pPr>
              <a:defRPr/>
            </a:pPr>
            <a:endParaRPr lang="en-GB" dirty="0">
              <a:cs typeface="+mn-cs"/>
            </a:endParaRPr>
          </a:p>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6</a:t>
            </a:fld>
            <a:endParaRPr lang="en-US" dirty="0"/>
          </a:p>
        </p:txBody>
      </p:sp>
    </p:spTree>
    <p:extLst>
      <p:ext uri="{BB962C8B-B14F-4D97-AF65-F5344CB8AC3E}">
        <p14:creationId xmlns:p14="http://schemas.microsoft.com/office/powerpoint/2010/main" val="406485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 representation of the assumption of pure insertion.</a:t>
            </a:r>
          </a:p>
          <a:p>
            <a:endParaRPr lang="en-GB" dirty="0"/>
          </a:p>
          <a:p>
            <a:r>
              <a:rPr lang="en-GB" dirty="0"/>
              <a:t>Pure insertion - coffee on the left - two components (milk + coffee) but very clear separation between the two</a:t>
            </a:r>
          </a:p>
          <a:p>
            <a:endParaRPr lang="en-GB" dirty="0"/>
          </a:p>
          <a:p>
            <a:r>
              <a:rPr lang="en-GB" dirty="0"/>
              <a:t>How the brain works - coffee on the right - some separation but also interaction</a:t>
            </a:r>
          </a:p>
        </p:txBody>
      </p:sp>
      <p:sp>
        <p:nvSpPr>
          <p:cNvPr id="4" name="Slide Number Placeholder 3"/>
          <p:cNvSpPr>
            <a:spLocks noGrp="1"/>
          </p:cNvSpPr>
          <p:nvPr>
            <p:ph type="sldNum" sz="quarter" idx="5"/>
          </p:nvPr>
        </p:nvSpPr>
        <p:spPr/>
        <p:txBody>
          <a:bodyPr/>
          <a:lstStyle/>
          <a:p>
            <a:fld id="{46E0020C-34B3-4644-B138-3A9503ECB28E}" type="slidenum">
              <a:rPr lang="en-US" smtClean="0"/>
              <a:t>7</a:t>
            </a:fld>
            <a:endParaRPr lang="en-US" dirty="0"/>
          </a:p>
        </p:txBody>
      </p:sp>
    </p:spTree>
    <p:extLst>
      <p:ext uri="{BB962C8B-B14F-4D97-AF65-F5344CB8AC3E}">
        <p14:creationId xmlns:p14="http://schemas.microsoft.com/office/powerpoint/2010/main" val="2895442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realistic schematic of cognitive subtraction</a:t>
            </a:r>
          </a:p>
          <a:p>
            <a:endParaRPr lang="en-US" dirty="0"/>
          </a:p>
          <a:p>
            <a:r>
              <a:rPr lang="en-US" dirty="0"/>
              <a:t>Experimental - control -&gt; other processes still ongoing and interacting</a:t>
            </a:r>
          </a:p>
          <a:p>
            <a:endParaRPr lang="en-US" dirty="0"/>
          </a:p>
          <a:p>
            <a:r>
              <a:rPr lang="en-US" dirty="0"/>
              <a:t>Okay, let's take a step back and think about how best to select a control condition for a subtraction design</a:t>
            </a:r>
          </a:p>
        </p:txBody>
      </p:sp>
      <p:sp>
        <p:nvSpPr>
          <p:cNvPr id="4" name="Slide Number Placeholder 3"/>
          <p:cNvSpPr>
            <a:spLocks noGrp="1"/>
          </p:cNvSpPr>
          <p:nvPr>
            <p:ph type="sldNum" sz="quarter" idx="5"/>
          </p:nvPr>
        </p:nvSpPr>
        <p:spPr/>
        <p:txBody>
          <a:bodyPr/>
          <a:lstStyle/>
          <a:p>
            <a:fld id="{46E0020C-34B3-4644-B138-3A9503ECB28E}" type="slidenum">
              <a:rPr lang="en-US" smtClean="0"/>
              <a:t>8</a:t>
            </a:fld>
            <a:endParaRPr lang="en-US"/>
          </a:p>
        </p:txBody>
      </p:sp>
    </p:spTree>
    <p:extLst>
      <p:ext uri="{BB962C8B-B14F-4D97-AF65-F5344CB8AC3E}">
        <p14:creationId xmlns:p14="http://schemas.microsoft.com/office/powerpoint/2010/main" val="401297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pPr marL="171450" indent="-171450">
              <a:buFontTx/>
              <a:buChar char="-"/>
            </a:pPr>
            <a:r>
              <a:rPr lang="en-GB" dirty="0"/>
              <a:t>Say you’re interested in which neural structures support face recognition</a:t>
            </a:r>
          </a:p>
          <a:p>
            <a:pPr marL="171450" indent="-171450">
              <a:buFontTx/>
              <a:buChar char="-"/>
            </a:pPr>
            <a:r>
              <a:rPr lang="en-GB" dirty="0"/>
              <a:t>You can think of an experiment where you show participants lots of faces, and you will want to know what control conditions you would have to use in addition to this experimental condition – what would be a good control task?</a:t>
            </a:r>
          </a:p>
          <a:p>
            <a:pPr marL="171450" indent="-171450">
              <a:buFontTx/>
              <a:buChar char="-"/>
            </a:pPr>
            <a:endParaRPr lang="en-GB" dirty="0"/>
          </a:p>
          <a:p>
            <a:pPr marL="171450" indent="-171450">
              <a:buFontTx/>
              <a:buChar char="-"/>
            </a:pPr>
            <a:r>
              <a:rPr lang="en-GB" dirty="0"/>
              <a:t>Actually: you can ask many questions, depending on the control task!</a:t>
            </a:r>
          </a:p>
        </p:txBody>
      </p:sp>
      <p:sp>
        <p:nvSpPr>
          <p:cNvPr id="4" name="Slide Number Placeholder 3"/>
          <p:cNvSpPr>
            <a:spLocks noGrp="1"/>
          </p:cNvSpPr>
          <p:nvPr>
            <p:ph type="sldNum" sz="quarter" idx="10"/>
          </p:nvPr>
        </p:nvSpPr>
        <p:spPr/>
        <p:txBody>
          <a:bodyPr/>
          <a:lstStyle/>
          <a:p>
            <a:fld id="{46E0020C-34B3-4644-B138-3A9503ECB28E}" type="slidenum">
              <a:rPr lang="en-US" smtClean="0"/>
              <a:t>9</a:t>
            </a:fld>
            <a:endParaRPr lang="en-US" dirty="0"/>
          </a:p>
        </p:txBody>
      </p:sp>
    </p:spTree>
    <p:extLst>
      <p:ext uri="{BB962C8B-B14F-4D97-AF65-F5344CB8AC3E}">
        <p14:creationId xmlns:p14="http://schemas.microsoft.com/office/powerpoint/2010/main" val="371331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8110" y="1700214"/>
            <a:ext cx="11135783" cy="1224731"/>
          </a:xfrm>
        </p:spPr>
        <p:txBody>
          <a:bodyPr/>
          <a:lstStyle>
            <a:lvl1pPr algn="ctr">
              <a:defRPr sz="3200">
                <a:latin typeface="Source Sans Pro" panose="020B0503030403020204" pitchFamily="34" charset="0"/>
              </a:defRPr>
            </a:lvl1pPr>
          </a:lstStyle>
          <a:p>
            <a:r>
              <a:rPr lang="en-US" dirty="0"/>
              <a:t>Title</a:t>
            </a:r>
          </a:p>
        </p:txBody>
      </p:sp>
      <p:sp>
        <p:nvSpPr>
          <p:cNvPr id="3" name="Subtitle 2"/>
          <p:cNvSpPr>
            <a:spLocks noGrp="1"/>
          </p:cNvSpPr>
          <p:nvPr>
            <p:ph type="subTitle" idx="1" hasCustomPrompt="1"/>
          </p:nvPr>
        </p:nvSpPr>
        <p:spPr>
          <a:xfrm>
            <a:off x="528110" y="3068960"/>
            <a:ext cx="11135783" cy="720402"/>
          </a:xfrm>
        </p:spPr>
        <p:txBody>
          <a:bodyPr/>
          <a:lstStyle>
            <a:lvl1pPr marL="0" indent="0" algn="ctr">
              <a:buNone/>
              <a:defRPr sz="2400">
                <a:solidFill>
                  <a:srgbClr val="969696"/>
                </a:solidFill>
                <a:latin typeface="Source Sans Pro" panose="020B05030304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a:t>Subtitle</a:t>
            </a:r>
            <a:endParaRPr lang="en-US" dirty="0"/>
          </a:p>
        </p:txBody>
      </p:sp>
      <p:sp>
        <p:nvSpPr>
          <p:cNvPr id="7" name="Line 5"/>
          <p:cNvSpPr>
            <a:spLocks noChangeShapeType="1"/>
          </p:cNvSpPr>
          <p:nvPr userDrawn="1"/>
        </p:nvSpPr>
        <p:spPr bwMode="auto">
          <a:xfrm flipH="1">
            <a:off x="527051" y="6168362"/>
            <a:ext cx="11135783" cy="0"/>
          </a:xfrm>
          <a:prstGeom prst="line">
            <a:avLst/>
          </a:prstGeom>
          <a:noFill/>
          <a:ln w="12700">
            <a:solidFill>
              <a:srgbClr val="C02A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latin typeface="Source Sans Pro" panose="020B0503030403020204" pitchFamily="34" charset="0"/>
            </a:endParaRPr>
          </a:p>
        </p:txBody>
      </p:sp>
      <p:sp>
        <p:nvSpPr>
          <p:cNvPr id="10" name="Line 4"/>
          <p:cNvSpPr>
            <a:spLocks noChangeShapeType="1"/>
          </p:cNvSpPr>
          <p:nvPr userDrawn="1"/>
        </p:nvSpPr>
        <p:spPr bwMode="auto">
          <a:xfrm flipH="1">
            <a:off x="528110" y="2996952"/>
            <a:ext cx="11135783" cy="0"/>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latin typeface="Source Sans Pro" panose="020B0503030403020204" pitchFamily="34" charset="0"/>
            </a:endParaRPr>
          </a:p>
        </p:txBody>
      </p:sp>
      <p:sp>
        <p:nvSpPr>
          <p:cNvPr id="12" name="Text Placeholder 2"/>
          <p:cNvSpPr txBox="1">
            <a:spLocks/>
          </p:cNvSpPr>
          <p:nvPr userDrawn="1"/>
        </p:nvSpPr>
        <p:spPr>
          <a:xfrm>
            <a:off x="527051" y="6228605"/>
            <a:ext cx="11135783" cy="216123"/>
          </a:xfrm>
          <a:prstGeom prst="rect">
            <a:avLst/>
          </a:prstGeom>
        </p:spPr>
        <p:txBody>
          <a:bodyPr vert="horz" lIns="0" tIns="0" rIns="0" bIns="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Source Sans Pro" panose="020B0503030403020204" pitchFamily="34" charset="0"/>
                <a:ea typeface="+mn-ea"/>
                <a:cs typeface="+mn-cs"/>
              </a:defRPr>
            </a:lvl1pPr>
            <a:lvl2pPr marL="2032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2pPr>
            <a:lvl3pPr marL="4064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3pPr>
            <a:lvl4pPr marL="6096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4pPr>
            <a:lvl5pPr marL="8128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5pPr>
            <a:lvl6pPr marL="10160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mn-lt"/>
                <a:ea typeface="+mn-ea"/>
                <a:cs typeface="+mn-cs"/>
              </a:defRPr>
            </a:lvl6pPr>
            <a:lvl7pPr marL="12192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7pPr>
            <a:lvl8pPr marL="14224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8pPr>
            <a:lvl9pPr marL="16256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9pPr>
          </a:lstStyle>
          <a:p>
            <a:pPr algn="ctr">
              <a:spcBef>
                <a:spcPct val="0"/>
              </a:spcBef>
              <a:spcAft>
                <a:spcPct val="0"/>
              </a:spcAft>
              <a:buClrTx/>
              <a:buFontTx/>
              <a:buNone/>
            </a:pPr>
            <a:r>
              <a:rPr lang="en-US" sz="1600" dirty="0">
                <a:solidFill>
                  <a:srgbClr val="969696"/>
                </a:solidFill>
                <a:latin typeface="Source Sans Pro" panose="020B0503030403020204" pitchFamily="34" charset="0"/>
                <a:cs typeface="Tahoma" pitchFamily="34" charset="0"/>
              </a:rPr>
              <a:t>SPM - Experimental design</a:t>
            </a:r>
          </a:p>
        </p:txBody>
      </p:sp>
    </p:spTree>
    <p:extLst>
      <p:ext uri="{BB962C8B-B14F-4D97-AF65-F5344CB8AC3E}">
        <p14:creationId xmlns:p14="http://schemas.microsoft.com/office/powerpoint/2010/main" val="39145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27051" y="1700214"/>
            <a:ext cx="11137900" cy="4465637"/>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Sixth</a:t>
            </a:r>
            <a:r>
              <a:rPr lang="de-DE" dirty="0"/>
              <a:t> </a:t>
            </a:r>
            <a:r>
              <a:rPr lang="de-DE" dirty="0" err="1"/>
              <a:t>level</a:t>
            </a:r>
            <a:endParaRPr lang="de-DE" dirty="0"/>
          </a:p>
          <a:p>
            <a:pPr lvl="6"/>
            <a:r>
              <a:rPr lang="de-DE" dirty="0" err="1"/>
              <a:t>Seventh</a:t>
            </a:r>
            <a:r>
              <a:rPr lang="de-DE" dirty="0"/>
              <a:t> </a:t>
            </a:r>
            <a:r>
              <a:rPr lang="de-DE" dirty="0" err="1"/>
              <a:t>level</a:t>
            </a:r>
            <a:endParaRPr lang="de-DE" dirty="0"/>
          </a:p>
          <a:p>
            <a:pPr lvl="7"/>
            <a:r>
              <a:rPr lang="de-DE" dirty="0" err="1"/>
              <a:t>Eighth</a:t>
            </a:r>
            <a:r>
              <a:rPr lang="de-DE" dirty="0"/>
              <a:t> </a:t>
            </a:r>
            <a:r>
              <a:rPr lang="de-DE" dirty="0" err="1"/>
              <a:t>level</a:t>
            </a:r>
            <a:endParaRPr lang="de-DE" dirty="0"/>
          </a:p>
          <a:p>
            <a:pPr lvl="8"/>
            <a:r>
              <a:rPr lang="de-DE" dirty="0" err="1"/>
              <a:t>Nineth</a:t>
            </a:r>
            <a:r>
              <a:rPr lang="de-DE" dirty="0"/>
              <a:t> </a:t>
            </a:r>
            <a:r>
              <a:rPr lang="de-DE" dirty="0" err="1"/>
              <a:t>level</a:t>
            </a:r>
            <a:endParaRPr lang="en-US" dirty="0"/>
          </a:p>
        </p:txBody>
      </p:sp>
      <p:sp>
        <p:nvSpPr>
          <p:cNvPr id="9" name="Text Placeholder 8"/>
          <p:cNvSpPr>
            <a:spLocks noGrp="1"/>
          </p:cNvSpPr>
          <p:nvPr>
            <p:ph type="body" sz="quarter" idx="10" hasCustomPrompt="1"/>
          </p:nvPr>
        </p:nvSpPr>
        <p:spPr>
          <a:xfrm>
            <a:off x="527051" y="1196753"/>
            <a:ext cx="11137900" cy="216123"/>
          </a:xfrm>
        </p:spPr>
        <p:txBody>
          <a:bodyPr/>
          <a:lstStyle>
            <a:lvl1pPr>
              <a:defRPr/>
            </a:lvl1pPr>
          </a:lstStyle>
          <a:p>
            <a:pPr lvl="0"/>
            <a:r>
              <a:rPr lang="en-US" dirty="0"/>
              <a:t>Subtitle</a:t>
            </a:r>
          </a:p>
        </p:txBody>
      </p:sp>
    </p:spTree>
    <p:extLst>
      <p:ext uri="{BB962C8B-B14F-4D97-AF65-F5344CB8AC3E}">
        <p14:creationId xmlns:p14="http://schemas.microsoft.com/office/powerpoint/2010/main" val="411162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27051" y="1412875"/>
            <a:ext cx="11137900" cy="4752975"/>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Sixth</a:t>
            </a:r>
            <a:r>
              <a:rPr lang="de-DE" dirty="0"/>
              <a:t> </a:t>
            </a:r>
            <a:r>
              <a:rPr lang="de-DE" dirty="0" err="1"/>
              <a:t>level</a:t>
            </a:r>
            <a:endParaRPr lang="de-DE" dirty="0"/>
          </a:p>
          <a:p>
            <a:pPr lvl="6"/>
            <a:r>
              <a:rPr lang="de-DE" dirty="0" err="1"/>
              <a:t>Seventh</a:t>
            </a:r>
            <a:r>
              <a:rPr lang="de-DE" dirty="0"/>
              <a:t> </a:t>
            </a:r>
            <a:r>
              <a:rPr lang="de-DE" dirty="0" err="1"/>
              <a:t>level</a:t>
            </a:r>
            <a:endParaRPr lang="de-DE" dirty="0"/>
          </a:p>
          <a:p>
            <a:pPr lvl="7"/>
            <a:r>
              <a:rPr lang="de-DE" dirty="0" err="1"/>
              <a:t>Eighth</a:t>
            </a:r>
            <a:r>
              <a:rPr lang="de-DE" dirty="0"/>
              <a:t> </a:t>
            </a:r>
            <a:r>
              <a:rPr lang="de-DE" dirty="0" err="1"/>
              <a:t>level</a:t>
            </a:r>
            <a:endParaRPr lang="de-DE" dirty="0"/>
          </a:p>
          <a:p>
            <a:pPr lvl="8"/>
            <a:r>
              <a:rPr lang="de-DE" dirty="0" err="1"/>
              <a:t>Nineth</a:t>
            </a:r>
            <a:r>
              <a:rPr lang="de-DE" dirty="0"/>
              <a:t> </a:t>
            </a:r>
            <a:r>
              <a:rPr lang="de-DE" dirty="0" err="1"/>
              <a:t>level</a:t>
            </a:r>
            <a:endParaRPr lang="en-US" dirty="0"/>
          </a:p>
        </p:txBody>
      </p:sp>
    </p:spTree>
    <p:extLst>
      <p:ext uri="{BB962C8B-B14F-4D97-AF65-F5344CB8AC3E}">
        <p14:creationId xmlns:p14="http://schemas.microsoft.com/office/powerpoint/2010/main" val="403803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4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5030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4A4074B-289F-4198-AAA2-4C8908B870C4}" type="datetimeFigureOut">
              <a:rPr lang="en-GB" smtClean="0"/>
              <a:t>11/05/2023</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A7EEAE8-730C-4E81-B321-D3C27A4B02D6}" type="slidenum">
              <a:rPr lang="en-GB" smtClean="0"/>
              <a:t>‹#›</a:t>
            </a:fld>
            <a:endParaRPr lang="en-GB"/>
          </a:p>
        </p:txBody>
      </p:sp>
    </p:spTree>
    <p:extLst>
      <p:ext uri="{BB962C8B-B14F-4D97-AF65-F5344CB8AC3E}">
        <p14:creationId xmlns:p14="http://schemas.microsoft.com/office/powerpoint/2010/main" val="4264279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051" y="115888"/>
            <a:ext cx="9216000" cy="792162"/>
          </a:xfrm>
          <a:prstGeom prst="rect">
            <a:avLst/>
          </a:prstGeom>
        </p:spPr>
        <p:txBody>
          <a:bodyPr vert="horz" lIns="0" tIns="0" rIns="0" bIns="0" rtlCol="0" anchor="b">
            <a:noAutofit/>
          </a:bodyPr>
          <a:lstStyle/>
          <a:p>
            <a:r>
              <a:rPr lang="en-US" dirty="0"/>
              <a:t>Title</a:t>
            </a:r>
          </a:p>
        </p:txBody>
      </p:sp>
      <p:sp>
        <p:nvSpPr>
          <p:cNvPr id="3" name="Text Placeholder 2"/>
          <p:cNvSpPr>
            <a:spLocks noGrp="1"/>
          </p:cNvSpPr>
          <p:nvPr>
            <p:ph type="body" idx="1"/>
          </p:nvPr>
        </p:nvSpPr>
        <p:spPr>
          <a:xfrm>
            <a:off x="527051" y="1412875"/>
            <a:ext cx="11137900" cy="4752975"/>
          </a:xfrm>
          <a:prstGeom prst="rect">
            <a:avLst/>
          </a:prstGeom>
        </p:spPr>
        <p:txBody>
          <a:bodyPr vert="horz" lIns="0" tIns="0" rIns="0" bIns="0" rtlCol="0">
            <a:noAutofit/>
          </a:bodyPr>
          <a:lstStyle/>
          <a:p>
            <a:pPr lvl="0"/>
            <a:r>
              <a:rPr lang="de-DE" dirty="0"/>
              <a:t>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Sixth</a:t>
            </a:r>
            <a:r>
              <a:rPr lang="de-DE" dirty="0"/>
              <a:t> </a:t>
            </a:r>
            <a:r>
              <a:rPr lang="de-DE" dirty="0" err="1"/>
              <a:t>level</a:t>
            </a:r>
            <a:endParaRPr lang="de-DE" dirty="0"/>
          </a:p>
          <a:p>
            <a:pPr lvl="6"/>
            <a:r>
              <a:rPr lang="de-DE" dirty="0" err="1"/>
              <a:t>Seventh</a:t>
            </a:r>
            <a:r>
              <a:rPr lang="de-DE" dirty="0"/>
              <a:t> </a:t>
            </a:r>
            <a:r>
              <a:rPr lang="de-DE" dirty="0" err="1"/>
              <a:t>level</a:t>
            </a:r>
            <a:endParaRPr lang="de-DE" dirty="0"/>
          </a:p>
          <a:p>
            <a:pPr lvl="7"/>
            <a:r>
              <a:rPr lang="de-DE" dirty="0" err="1"/>
              <a:t>Eighth</a:t>
            </a:r>
            <a:r>
              <a:rPr lang="de-DE" dirty="0"/>
              <a:t> </a:t>
            </a:r>
            <a:r>
              <a:rPr lang="de-DE" dirty="0" err="1"/>
              <a:t>level</a:t>
            </a:r>
            <a:endParaRPr lang="de-DE" dirty="0"/>
          </a:p>
          <a:p>
            <a:pPr lvl="8"/>
            <a:r>
              <a:rPr lang="de-DE" dirty="0" err="1"/>
              <a:t>Nineth</a:t>
            </a:r>
            <a:r>
              <a:rPr lang="de-DE" dirty="0"/>
              <a:t> </a:t>
            </a:r>
            <a:r>
              <a:rPr lang="de-DE" dirty="0" err="1"/>
              <a:t>level</a:t>
            </a:r>
            <a:endParaRPr lang="en-US" dirty="0"/>
          </a:p>
        </p:txBody>
      </p:sp>
      <p:sp>
        <p:nvSpPr>
          <p:cNvPr id="7" name="Line 4"/>
          <p:cNvSpPr>
            <a:spLocks noChangeShapeType="1"/>
          </p:cNvSpPr>
          <p:nvPr/>
        </p:nvSpPr>
        <p:spPr bwMode="auto">
          <a:xfrm flipH="1">
            <a:off x="527051" y="1049338"/>
            <a:ext cx="11135783" cy="0"/>
          </a:xfrm>
          <a:prstGeom prst="line">
            <a:avLst/>
          </a:prstGeom>
          <a:noFill/>
          <a:ln w="12700">
            <a:solidFill>
              <a:srgbClr val="C02A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latin typeface="Source Sans Pro" panose="020B0503030403020204" pitchFamily="34" charset="0"/>
            </a:endParaRPr>
          </a:p>
        </p:txBody>
      </p:sp>
      <p:sp>
        <p:nvSpPr>
          <p:cNvPr id="8" name="Line 5"/>
          <p:cNvSpPr>
            <a:spLocks noChangeShapeType="1"/>
          </p:cNvSpPr>
          <p:nvPr/>
        </p:nvSpPr>
        <p:spPr bwMode="auto">
          <a:xfrm flipH="1">
            <a:off x="527051" y="6453188"/>
            <a:ext cx="11135783" cy="0"/>
          </a:xfrm>
          <a:prstGeom prst="line">
            <a:avLst/>
          </a:prstGeom>
          <a:noFill/>
          <a:ln w="12700">
            <a:solidFill>
              <a:srgbClr val="C02A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latin typeface="Source Sans Pro" panose="020B0503030403020204" pitchFamily="34" charset="0"/>
            </a:endParaRPr>
          </a:p>
        </p:txBody>
      </p:sp>
      <p:sp>
        <p:nvSpPr>
          <p:cNvPr id="12" name="Text Placeholder 2"/>
          <p:cNvSpPr txBox="1">
            <a:spLocks/>
          </p:cNvSpPr>
          <p:nvPr/>
        </p:nvSpPr>
        <p:spPr>
          <a:xfrm>
            <a:off x="527051" y="6525344"/>
            <a:ext cx="5355343" cy="216123"/>
          </a:xfrm>
          <a:prstGeom prst="rect">
            <a:avLst/>
          </a:prstGeom>
        </p:spPr>
        <p:txBody>
          <a:bodyPr vert="horz" lIns="0" tIns="0" rIns="0" bIns="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Source Sans Pro" panose="020B0503030403020204" pitchFamily="34" charset="0"/>
                <a:ea typeface="+mn-ea"/>
                <a:cs typeface="+mn-cs"/>
              </a:defRPr>
            </a:lvl1pPr>
            <a:lvl2pPr marL="2032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2pPr>
            <a:lvl3pPr marL="4064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3pPr>
            <a:lvl4pPr marL="6096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4pPr>
            <a:lvl5pPr marL="8128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5pPr>
            <a:lvl6pPr marL="10160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mn-lt"/>
                <a:ea typeface="+mn-ea"/>
                <a:cs typeface="+mn-cs"/>
              </a:defRPr>
            </a:lvl6pPr>
            <a:lvl7pPr marL="12192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7pPr>
            <a:lvl8pPr marL="14224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8pPr>
            <a:lvl9pPr marL="16256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9pPr>
          </a:lstStyle>
          <a:p>
            <a:pPr algn="l">
              <a:spcBef>
                <a:spcPct val="0"/>
              </a:spcBef>
              <a:spcAft>
                <a:spcPct val="0"/>
              </a:spcAft>
              <a:buClrTx/>
              <a:buFontTx/>
              <a:buNone/>
            </a:pPr>
            <a:r>
              <a:rPr lang="en-US" sz="1600" dirty="0">
                <a:solidFill>
                  <a:schemeClr val="accent1"/>
                </a:solidFill>
                <a:latin typeface="Source Sans Pro" panose="020B0503030403020204" pitchFamily="34" charset="0"/>
                <a:cs typeface="Tahoma" pitchFamily="34" charset="0"/>
              </a:rPr>
              <a:t>SPM - Experimental design</a:t>
            </a:r>
          </a:p>
        </p:txBody>
      </p:sp>
    </p:spTree>
    <p:extLst>
      <p:ext uri="{BB962C8B-B14F-4D97-AF65-F5344CB8AC3E}">
        <p14:creationId xmlns:p14="http://schemas.microsoft.com/office/powerpoint/2010/main" val="330649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 id="2147483657" r:id="rId5"/>
    <p:sldLayoutId id="2147483658" r:id="rId6"/>
  </p:sldLayoutIdLst>
  <p:txStyles>
    <p:titleStyle>
      <a:lvl1pPr algn="l" defTabSz="914400" rtl="0" eaLnBrk="1" latinLnBrk="0" hangingPunct="1">
        <a:spcBef>
          <a:spcPct val="0"/>
        </a:spcBef>
        <a:buNone/>
        <a:defRPr sz="2400" kern="1200">
          <a:solidFill>
            <a:srgbClr val="C02A26"/>
          </a:solidFill>
          <a:latin typeface="Source Sans Pro" panose="020B0503030403020204" pitchFamily="34" charset="0"/>
          <a:ea typeface="+mj-ea"/>
          <a:cs typeface="+mj-cs"/>
        </a:defRPr>
      </a:lvl1pPr>
    </p:titleStyle>
    <p:body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Source Sans Pro" panose="020B0503030403020204" pitchFamily="34" charset="0"/>
          <a:ea typeface="+mn-ea"/>
          <a:cs typeface="+mn-cs"/>
        </a:defRPr>
      </a:lvl1pPr>
      <a:lvl2pPr marL="2032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2pPr>
      <a:lvl3pPr marL="4064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3pPr>
      <a:lvl4pPr marL="6096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4pPr>
      <a:lvl5pPr marL="8128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5pPr>
      <a:lvl6pPr marL="10160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mn-lt"/>
          <a:ea typeface="+mn-ea"/>
          <a:cs typeface="+mn-cs"/>
        </a:defRPr>
      </a:lvl6pPr>
      <a:lvl7pPr marL="12192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7pPr>
      <a:lvl8pPr marL="14224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8pPr>
      <a:lvl9pPr marL="16256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jpe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3.emf"/></Relationships>
</file>

<file path=ppt/slides/_rels/slide4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5.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4.png"/><Relationship Id="rId1" Type="http://schemas.openxmlformats.org/officeDocument/2006/relationships/slideLayout" Target="../slideLayouts/slideLayout6.xml"/><Relationship Id="rId4" Type="http://schemas.openxmlformats.org/officeDocument/2006/relationships/image" Target="../media/image75.jpeg"/></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6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07" y="1651704"/>
            <a:ext cx="11135783" cy="1224731"/>
          </a:xfrm>
        </p:spPr>
        <p:txBody>
          <a:bodyPr/>
          <a:lstStyle/>
          <a:p>
            <a:r>
              <a:rPr lang="en-GB" sz="3600" dirty="0"/>
              <a:t>Experimental design</a:t>
            </a:r>
          </a:p>
        </p:txBody>
      </p:sp>
      <p:sp>
        <p:nvSpPr>
          <p:cNvPr id="3" name="Subtitle 2"/>
          <p:cNvSpPr>
            <a:spLocks noGrp="1"/>
          </p:cNvSpPr>
          <p:nvPr>
            <p:ph type="subTitle" idx="1"/>
          </p:nvPr>
        </p:nvSpPr>
        <p:spPr>
          <a:xfrm>
            <a:off x="1811525" y="3212654"/>
            <a:ext cx="8351837" cy="720402"/>
          </a:xfrm>
        </p:spPr>
        <p:txBody>
          <a:bodyPr/>
          <a:lstStyle/>
          <a:p>
            <a:r>
              <a:rPr lang="en-GB" sz="2000" dirty="0"/>
              <a:t>Olivia Kowalczyk</a:t>
            </a:r>
          </a:p>
          <a:p>
            <a:r>
              <a:rPr lang="en-GB" sz="1600" dirty="0" err="1"/>
              <a:t>Wellcome</a:t>
            </a:r>
            <a:r>
              <a:rPr lang="en-GB" sz="1600" dirty="0"/>
              <a:t> Centre for Human Neuroimaging, UCL</a:t>
            </a:r>
          </a:p>
          <a:p>
            <a:r>
              <a:rPr lang="en-GB" sz="1600" dirty="0"/>
              <a:t>Department of Neuroimaging, King’s College London</a:t>
            </a:r>
          </a:p>
        </p:txBody>
      </p:sp>
      <p:sp>
        <p:nvSpPr>
          <p:cNvPr id="4" name="Rectangle 3"/>
          <p:cNvSpPr/>
          <p:nvPr/>
        </p:nvSpPr>
        <p:spPr>
          <a:xfrm>
            <a:off x="3810000" y="4536735"/>
            <a:ext cx="4572000" cy="584775"/>
          </a:xfrm>
          <a:prstGeom prst="rect">
            <a:avLst/>
          </a:prstGeom>
        </p:spPr>
        <p:txBody>
          <a:bodyPr>
            <a:spAutoFit/>
          </a:bodyPr>
          <a:lstStyle/>
          <a:p>
            <a:pPr algn="ctr" eaLnBrk="0" hangingPunct="0">
              <a:defRPr/>
            </a:pPr>
            <a:r>
              <a:rPr lang="en-US" sz="1600" dirty="0">
                <a:latin typeface="Source Sans Pro" panose="020B0604020202020204" charset="0"/>
                <a:ea typeface="ＭＳ Ｐゴシック" charset="0"/>
              </a:rPr>
              <a:t>With thanks to:</a:t>
            </a:r>
          </a:p>
          <a:p>
            <a:pPr algn="ctr" eaLnBrk="0" hangingPunct="0">
              <a:defRPr/>
            </a:pPr>
            <a:endParaRPr lang="en-US" sz="1600" dirty="0">
              <a:latin typeface="Source Sans Pro" panose="020B0604020202020204" charset="0"/>
              <a:ea typeface="ＭＳ Ｐゴシック" charset="0"/>
            </a:endParaRPr>
          </a:p>
        </p:txBody>
      </p:sp>
      <p:sp>
        <p:nvSpPr>
          <p:cNvPr id="6" name="TextBox 5">
            <a:extLst>
              <a:ext uri="{FF2B5EF4-FFF2-40B4-BE49-F238E27FC236}">
                <a16:creationId xmlns:a16="http://schemas.microsoft.com/office/drawing/2014/main" id="{7AA348F7-8D77-6306-EE1A-72A39A4AF3E8}"/>
              </a:ext>
            </a:extLst>
          </p:cNvPr>
          <p:cNvSpPr txBox="1"/>
          <p:nvPr/>
        </p:nvSpPr>
        <p:spPr>
          <a:xfrm flipH="1">
            <a:off x="4130153" y="4941168"/>
            <a:ext cx="3931693" cy="1128926"/>
          </a:xfrm>
          <a:prstGeom prst="rect">
            <a:avLst/>
          </a:prstGeom>
        </p:spPr>
        <p:txBody>
          <a:bodyPr vert="horz" wrap="none" lIns="0" tIns="0" rIns="0" bIns="0" numCol="2" rtlCol="0">
            <a:noAutofit/>
          </a:bodyPr>
          <a:lstStyle/>
          <a:p>
            <a:pPr algn="ctr" eaLnBrk="0" hangingPunct="0">
              <a:defRPr/>
            </a:pPr>
            <a:r>
              <a:rPr lang="en-US" sz="1600" dirty="0" err="1">
                <a:latin typeface="Source Sans Pro" panose="020B0604020202020204" charset="0"/>
                <a:ea typeface="ＭＳ Ｐゴシック" charset="0"/>
              </a:rPr>
              <a:t>Carolin</a:t>
            </a:r>
            <a:r>
              <a:rPr lang="en-US" sz="1600" dirty="0">
                <a:latin typeface="Source Sans Pro" panose="020B0604020202020204" charset="0"/>
                <a:ea typeface="ＭＳ Ｐゴシック" charset="0"/>
              </a:rPr>
              <a:t> </a:t>
            </a:r>
            <a:r>
              <a:rPr lang="en-US" sz="1600" dirty="0" err="1">
                <a:latin typeface="Source Sans Pro" panose="020B0604020202020204" charset="0"/>
                <a:ea typeface="ＭＳ Ｐゴシック" charset="0"/>
              </a:rPr>
              <a:t>Moessnang</a:t>
            </a:r>
            <a:endParaRPr lang="en-US" sz="1600" dirty="0">
              <a:latin typeface="Source Sans Pro" panose="020B0604020202020204" charset="0"/>
              <a:ea typeface="ＭＳ Ｐゴシック" charset="0"/>
            </a:endParaRPr>
          </a:p>
          <a:p>
            <a:pPr algn="ctr" eaLnBrk="0" hangingPunct="0">
              <a:defRPr/>
            </a:pPr>
            <a:r>
              <a:rPr lang="en-US" sz="1600" dirty="0">
                <a:latin typeface="Source Sans Pro" panose="020B0604020202020204" charset="0"/>
                <a:ea typeface="ＭＳ Ｐゴシック" charset="0"/>
              </a:rPr>
              <a:t> </a:t>
            </a:r>
            <a:r>
              <a:rPr lang="en-GB" sz="1600" dirty="0"/>
              <a:t>Elisa van der </a:t>
            </a:r>
            <a:r>
              <a:rPr lang="en-GB" sz="1600" dirty="0" err="1"/>
              <a:t>Plas</a:t>
            </a:r>
            <a:endParaRPr lang="en-GB" sz="1600" dirty="0"/>
          </a:p>
          <a:p>
            <a:pPr algn="ctr" eaLnBrk="0" hangingPunct="0">
              <a:defRPr/>
            </a:pPr>
            <a:r>
              <a:rPr lang="en-US" sz="1600" dirty="0">
                <a:latin typeface="Source Sans Pro" panose="020B0604020202020204" charset="0"/>
                <a:ea typeface="ＭＳ Ｐゴシック" charset="0"/>
              </a:rPr>
              <a:t>Mona </a:t>
            </a:r>
            <a:r>
              <a:rPr lang="en-US" sz="1600" dirty="0" err="1">
                <a:latin typeface="Source Sans Pro" panose="020B0604020202020204" charset="0"/>
                <a:ea typeface="ＭＳ Ｐゴシック" charset="0"/>
              </a:rPr>
              <a:t>Garvert</a:t>
            </a:r>
            <a:endParaRPr lang="en-US" sz="1600" dirty="0">
              <a:latin typeface="Source Sans Pro" panose="020B0604020202020204" charset="0"/>
              <a:ea typeface="ＭＳ Ｐゴシック" charset="0"/>
            </a:endParaRPr>
          </a:p>
          <a:p>
            <a:pPr algn="ctr" eaLnBrk="0" hangingPunct="0">
              <a:defRPr/>
            </a:pPr>
            <a:r>
              <a:rPr lang="en-US" sz="1600" dirty="0">
                <a:latin typeface="Source Sans Pro" panose="020B0604020202020204" charset="0"/>
                <a:ea typeface="ＭＳ Ｐゴシック" charset="0"/>
              </a:rPr>
              <a:t>Sara </a:t>
            </a:r>
            <a:r>
              <a:rPr lang="en-US" sz="1600" dirty="0" err="1">
                <a:latin typeface="Source Sans Pro" panose="020B0604020202020204" charset="0"/>
                <a:ea typeface="ＭＳ Ｐゴシック" charset="0"/>
              </a:rPr>
              <a:t>Tomiello</a:t>
            </a:r>
            <a:endParaRPr lang="en-US" sz="1600" dirty="0">
              <a:latin typeface="Source Sans Pro" panose="020B0604020202020204" charset="0"/>
              <a:ea typeface="ＭＳ Ｐゴシック" charset="0"/>
            </a:endParaRPr>
          </a:p>
          <a:p>
            <a:pPr algn="ctr" eaLnBrk="0" hangingPunct="0">
              <a:defRPr/>
            </a:pPr>
            <a:r>
              <a:rPr lang="en-US" sz="1600" dirty="0">
                <a:latin typeface="Source Sans Pro" panose="020B0604020202020204" charset="0"/>
                <a:ea typeface="ＭＳ Ｐゴシック" charset="0"/>
              </a:rPr>
              <a:t>Sara Bengtsson</a:t>
            </a:r>
          </a:p>
          <a:p>
            <a:pPr algn="ctr" eaLnBrk="0" hangingPunct="0">
              <a:defRPr/>
            </a:pPr>
            <a:r>
              <a:rPr lang="en-US" sz="1600" dirty="0">
                <a:latin typeface="Source Sans Pro" panose="020B0604020202020204" charset="0"/>
                <a:ea typeface="ＭＳ Ｐゴシック" charset="0"/>
              </a:rPr>
              <a:t>Christian Ruff</a:t>
            </a:r>
          </a:p>
          <a:p>
            <a:pPr algn="ctr" eaLnBrk="0" hangingPunct="0">
              <a:defRPr/>
            </a:pPr>
            <a:r>
              <a:rPr lang="en-US" sz="1600" dirty="0">
                <a:latin typeface="Source Sans Pro" panose="020B0604020202020204" charset="0"/>
                <a:ea typeface="ＭＳ Ｐゴシック" charset="0"/>
              </a:rPr>
              <a:t>Rik Henson</a:t>
            </a:r>
          </a:p>
          <a:p>
            <a:pPr algn="ctr" eaLnBrk="0" hangingPunct="0">
              <a:defRPr/>
            </a:pPr>
            <a:r>
              <a:rPr lang="en-US" sz="1600" dirty="0">
                <a:latin typeface="Source Sans Pro" panose="020B0604020202020204" charset="0"/>
                <a:ea typeface="ＭＳ Ｐゴシック" charset="0"/>
              </a:rPr>
              <a:t>Guillaume </a:t>
            </a:r>
            <a:r>
              <a:rPr lang="en-US" sz="1600" dirty="0" err="1">
                <a:latin typeface="Source Sans Pro" panose="020B0604020202020204" charset="0"/>
                <a:ea typeface="ＭＳ Ｐゴシック" charset="0"/>
              </a:rPr>
              <a:t>Flandin</a:t>
            </a:r>
            <a:endParaRPr lang="en-US" sz="1600" dirty="0">
              <a:latin typeface="Source Sans Pro" panose="020B0503030403020204" pitchFamily="34" charset="0"/>
            </a:endParaRPr>
          </a:p>
        </p:txBody>
      </p:sp>
    </p:spTree>
    <p:extLst>
      <p:ext uri="{BB962C8B-B14F-4D97-AF65-F5344CB8AC3E}">
        <p14:creationId xmlns:p14="http://schemas.microsoft.com/office/powerpoint/2010/main" val="143124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F88E271-8C56-4803-89BE-47C39374B5F3}"/>
              </a:ext>
            </a:extLst>
          </p:cNvPr>
          <p:cNvSpPr/>
          <p:nvPr/>
        </p:nvSpPr>
        <p:spPr>
          <a:xfrm>
            <a:off x="1472506" y="5013176"/>
            <a:ext cx="8442362" cy="828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tx1"/>
                </a:solidFill>
                <a:latin typeface="Source Sans Pro" panose="020B0503030403020204" pitchFamily="34" charset="0"/>
              </a:rPr>
              <a:t>Several components differ (visual-perceptual, cognitive, …) </a:t>
            </a:r>
            <a:r>
              <a:rPr lang="en-GB" sz="1600" dirty="0">
                <a:solidFill>
                  <a:schemeClr val="tx1"/>
                </a:solidFill>
                <a:latin typeface="Source Sans Pro" panose="020B0503030403020204" pitchFamily="34" charset="0"/>
                <a:sym typeface="Wingdings" panose="05000000000000000000" pitchFamily="2" charset="2"/>
              </a:rPr>
              <a:t> not good control tasks</a:t>
            </a:r>
            <a:r>
              <a:rPr lang="en-GB" sz="1600" dirty="0">
                <a:solidFill>
                  <a:schemeClr val="tx1"/>
                </a:solidFill>
                <a:latin typeface="Source Sans Pro" panose="020B0503030403020204" pitchFamily="34" charset="0"/>
              </a:rPr>
              <a:t> </a:t>
            </a:r>
          </a:p>
        </p:txBody>
      </p:sp>
      <p:sp>
        <p:nvSpPr>
          <p:cNvPr id="2" name="Title 1"/>
          <p:cNvSpPr>
            <a:spLocks noGrp="1"/>
          </p:cNvSpPr>
          <p:nvPr>
            <p:ph type="title"/>
          </p:nvPr>
        </p:nvSpPr>
        <p:spPr/>
        <p:txBody>
          <a:bodyPr/>
          <a:lstStyle/>
          <a:p>
            <a:r>
              <a:rPr lang="en-US" dirty="0">
                <a:solidFill>
                  <a:schemeClr val="accent1"/>
                </a:solidFill>
                <a:latin typeface="Source Sans Pro" panose="020B0604020202020204" charset="0"/>
                <a:ea typeface="ＭＳ Ｐゴシック" charset="0"/>
              </a:rPr>
              <a:t>Choosing your baseline</a:t>
            </a:r>
            <a:endParaRPr lang="en-GB" dirty="0">
              <a:solidFill>
                <a:schemeClr val="accent1"/>
              </a:solidFill>
              <a:latin typeface="Source Sans Pro" panose="020B0604020202020204" charset="0"/>
            </a:endParaRPr>
          </a:p>
        </p:txBody>
      </p:sp>
      <p:sp>
        <p:nvSpPr>
          <p:cNvPr id="4" name="Text Placeholder 3"/>
          <p:cNvSpPr>
            <a:spLocks noGrp="1"/>
          </p:cNvSpPr>
          <p:nvPr>
            <p:ph type="body" sz="quarter" idx="10"/>
          </p:nvPr>
        </p:nvSpPr>
        <p:spPr/>
        <p:txBody>
          <a:bodyPr/>
          <a:lstStyle/>
          <a:p>
            <a:r>
              <a:rPr lang="en-GB" b="1" dirty="0"/>
              <a:t>Problem: </a:t>
            </a:r>
            <a:r>
              <a:rPr lang="en-GB" dirty="0"/>
              <a:t>Difficulty of finding baseline tasks that activate all but the process of interest</a:t>
            </a:r>
          </a:p>
        </p:txBody>
      </p:sp>
      <p:grpSp>
        <p:nvGrpSpPr>
          <p:cNvPr id="8" name="Group 7">
            <a:extLst>
              <a:ext uri="{FF2B5EF4-FFF2-40B4-BE49-F238E27FC236}">
                <a16:creationId xmlns:a16="http://schemas.microsoft.com/office/drawing/2014/main" id="{2EACF5C1-7BE2-D7E9-4C62-A049FB498E85}"/>
              </a:ext>
            </a:extLst>
          </p:cNvPr>
          <p:cNvGrpSpPr/>
          <p:nvPr/>
        </p:nvGrpSpPr>
        <p:grpSpPr>
          <a:xfrm>
            <a:off x="1472505" y="2295936"/>
            <a:ext cx="3564396" cy="2258288"/>
            <a:chOff x="1472505" y="2295936"/>
            <a:chExt cx="3564396" cy="2258288"/>
          </a:xfrm>
        </p:grpSpPr>
        <p:grpSp>
          <p:nvGrpSpPr>
            <p:cNvPr id="20" name="Group 19">
              <a:extLst>
                <a:ext uri="{FF2B5EF4-FFF2-40B4-BE49-F238E27FC236}">
                  <a16:creationId xmlns:a16="http://schemas.microsoft.com/office/drawing/2014/main" id="{BBCAE085-B49F-43A5-A80B-B1ABBF2EA4FA}"/>
                </a:ext>
              </a:extLst>
            </p:cNvPr>
            <p:cNvGrpSpPr/>
            <p:nvPr/>
          </p:nvGrpSpPr>
          <p:grpSpPr>
            <a:xfrm>
              <a:off x="1472505" y="2295936"/>
              <a:ext cx="3564396" cy="2258288"/>
              <a:chOff x="1006816" y="2807017"/>
              <a:chExt cx="3564396" cy="2258288"/>
            </a:xfrm>
          </p:grpSpPr>
          <p:sp>
            <p:nvSpPr>
              <p:cNvPr id="31" name="Rectangle 30"/>
              <p:cNvSpPr/>
              <p:nvPr/>
            </p:nvSpPr>
            <p:spPr>
              <a:xfrm>
                <a:off x="1006816" y="2807017"/>
                <a:ext cx="3564396" cy="2258288"/>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9" name="Text Box 20"/>
              <p:cNvSpPr txBox="1">
                <a:spLocks noChangeArrowheads="1"/>
              </p:cNvSpPr>
              <p:nvPr/>
            </p:nvSpPr>
            <p:spPr bwMode="auto">
              <a:xfrm>
                <a:off x="1811444" y="2822486"/>
                <a:ext cx="2696308" cy="3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wrap="square">
                <a:spAutoFit/>
              </a:bodyPr>
              <a:lstStyle/>
              <a:p>
                <a:pPr>
                  <a:spcBef>
                    <a:spcPct val="50000"/>
                  </a:spcBef>
                  <a:defRPr/>
                </a:pPr>
                <a:r>
                  <a:rPr lang="de-DE" sz="1400" dirty="0">
                    <a:solidFill>
                      <a:schemeClr val="accent1"/>
                    </a:solidFill>
                    <a:latin typeface="Source Sans Pro" panose="020B0604020202020204" charset="0"/>
                    <a:ea typeface="ＭＳ Ｐゴシック" charset="0"/>
                  </a:rPr>
                  <a:t>Different stimuli and task</a:t>
                </a:r>
              </a:p>
            </p:txBody>
          </p:sp>
          <p:sp>
            <p:nvSpPr>
              <p:cNvPr id="11" name="Text Box 78"/>
              <p:cNvSpPr txBox="1">
                <a:spLocks noChangeArrowheads="1"/>
              </p:cNvSpPr>
              <p:nvPr/>
            </p:nvSpPr>
            <p:spPr bwMode="auto">
              <a:xfrm>
                <a:off x="2617825" y="3854128"/>
                <a:ext cx="359019" cy="2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dirty="0">
                    <a:latin typeface="Source Sans Pro" panose="020B0604020202020204" charset="0"/>
                    <a:ea typeface="ＭＳ Ｐゴシック" charset="0"/>
                  </a:rPr>
                  <a:t>vs.</a:t>
                </a:r>
              </a:p>
            </p:txBody>
          </p:sp>
          <p:sp>
            <p:nvSpPr>
              <p:cNvPr id="28" name="Rectangle 27"/>
              <p:cNvSpPr/>
              <p:nvPr/>
            </p:nvSpPr>
            <p:spPr>
              <a:xfrm>
                <a:off x="2980993" y="3262744"/>
                <a:ext cx="1088369" cy="14160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accent1"/>
                    </a:solidFill>
                    <a:latin typeface="Source Sans Pro" panose="020B0503030403020204" pitchFamily="34" charset="0"/>
                  </a:rPr>
                  <a:t>+</a:t>
                </a:r>
              </a:p>
            </p:txBody>
          </p:sp>
          <p:sp>
            <p:nvSpPr>
              <p:cNvPr id="29" name="Rectangle 28"/>
              <p:cNvSpPr/>
              <p:nvPr/>
            </p:nvSpPr>
            <p:spPr>
              <a:xfrm>
                <a:off x="1276610" y="4700173"/>
                <a:ext cx="1549045" cy="276999"/>
              </a:xfrm>
              <a:prstGeom prst="rect">
                <a:avLst/>
              </a:prstGeom>
            </p:spPr>
            <p:txBody>
              <a:bodyPr wrap="square">
                <a:spAutoFit/>
              </a:bodyPr>
              <a:lstStyle/>
              <a:p>
                <a:r>
                  <a:rPr lang="en-GB" sz="1200" dirty="0">
                    <a:solidFill>
                      <a:schemeClr val="accent1"/>
                    </a:solidFill>
                    <a:latin typeface="Source Sans Pro" panose="020B0604020202020204" charset="0"/>
                    <a:cs typeface="Arial" charset="0"/>
                  </a:rPr>
                  <a:t>‘Ah, that’s the King’</a:t>
                </a:r>
                <a:endParaRPr lang="en-GB" sz="1200" dirty="0"/>
              </a:p>
            </p:txBody>
          </p:sp>
          <p:sp>
            <p:nvSpPr>
              <p:cNvPr id="30" name="Rectangle 29"/>
              <p:cNvSpPr/>
              <p:nvPr/>
            </p:nvSpPr>
            <p:spPr>
              <a:xfrm>
                <a:off x="2841400" y="4700173"/>
                <a:ext cx="1346844" cy="276999"/>
              </a:xfrm>
              <a:prstGeom prst="rect">
                <a:avLst/>
              </a:prstGeom>
            </p:spPr>
            <p:txBody>
              <a:bodyPr wrap="none">
                <a:spAutoFit/>
              </a:bodyPr>
              <a:lstStyle/>
              <a:p>
                <a:r>
                  <a:rPr lang="en-GB" sz="1200" dirty="0">
                    <a:solidFill>
                      <a:schemeClr val="accent1"/>
                    </a:solidFill>
                    <a:latin typeface="Source Sans Pro" panose="020B0604020202020204" charset="0"/>
                    <a:cs typeface="Arial" charset="0"/>
                  </a:rPr>
                  <a:t>‘I am so hungry…’</a:t>
                </a:r>
                <a:endParaRPr lang="en-GB" sz="1200" dirty="0"/>
              </a:p>
            </p:txBody>
          </p:sp>
        </p:grpSp>
        <p:pic>
          <p:nvPicPr>
            <p:cNvPr id="3" name="Picture 2" descr="Queen Elizabeth II's coronation vs King Charles III's">
              <a:extLst>
                <a:ext uri="{FF2B5EF4-FFF2-40B4-BE49-F238E27FC236}">
                  <a16:creationId xmlns:a16="http://schemas.microsoft.com/office/drawing/2014/main" id="{5F9406BE-8A0F-AD82-C867-22F90BF446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480" t="1" r="13031" b="33995"/>
            <a:stretch/>
          </p:blipFill>
          <p:spPr bwMode="auto">
            <a:xfrm>
              <a:off x="1956282" y="2751663"/>
              <a:ext cx="1088369" cy="14160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6BB81C13-351B-79BA-FF92-FC8985503102}"/>
              </a:ext>
            </a:extLst>
          </p:cNvPr>
          <p:cNvGrpSpPr/>
          <p:nvPr/>
        </p:nvGrpSpPr>
        <p:grpSpPr>
          <a:xfrm>
            <a:off x="6350471" y="2295936"/>
            <a:ext cx="3564396" cy="2258288"/>
            <a:chOff x="6350471" y="2295936"/>
            <a:chExt cx="3564396" cy="2258288"/>
          </a:xfrm>
        </p:grpSpPr>
        <p:grpSp>
          <p:nvGrpSpPr>
            <p:cNvPr id="12" name="Group 11">
              <a:extLst>
                <a:ext uri="{FF2B5EF4-FFF2-40B4-BE49-F238E27FC236}">
                  <a16:creationId xmlns:a16="http://schemas.microsoft.com/office/drawing/2014/main" id="{B63E6EBE-BCE0-0271-205B-E1374CE58ECE}"/>
                </a:ext>
              </a:extLst>
            </p:cNvPr>
            <p:cNvGrpSpPr/>
            <p:nvPr/>
          </p:nvGrpSpPr>
          <p:grpSpPr>
            <a:xfrm>
              <a:off x="6350471" y="2295936"/>
              <a:ext cx="3564396" cy="2258288"/>
              <a:chOff x="6350471" y="2295936"/>
              <a:chExt cx="3564396" cy="2258288"/>
            </a:xfrm>
          </p:grpSpPr>
          <p:grpSp>
            <p:nvGrpSpPr>
              <p:cNvPr id="15" name="Group 14">
                <a:extLst>
                  <a:ext uri="{FF2B5EF4-FFF2-40B4-BE49-F238E27FC236}">
                    <a16:creationId xmlns:a16="http://schemas.microsoft.com/office/drawing/2014/main" id="{88002F7C-CDD2-485A-BA06-CB4BA0827257}"/>
                  </a:ext>
                </a:extLst>
              </p:cNvPr>
              <p:cNvGrpSpPr/>
              <p:nvPr/>
            </p:nvGrpSpPr>
            <p:grpSpPr>
              <a:xfrm>
                <a:off x="6350471" y="2295936"/>
                <a:ext cx="3564396" cy="2258288"/>
                <a:chOff x="6009779" y="2822486"/>
                <a:chExt cx="3564396" cy="2258288"/>
              </a:xfrm>
            </p:grpSpPr>
            <p:sp>
              <p:nvSpPr>
                <p:cNvPr id="37" name="Rectangle 36">
                  <a:extLst>
                    <a:ext uri="{FF2B5EF4-FFF2-40B4-BE49-F238E27FC236}">
                      <a16:creationId xmlns:a16="http://schemas.microsoft.com/office/drawing/2014/main" id="{AB55B39C-2CC2-47D0-A302-B267F12EBABE}"/>
                    </a:ext>
                  </a:extLst>
                </p:cNvPr>
                <p:cNvSpPr/>
                <p:nvPr/>
              </p:nvSpPr>
              <p:spPr>
                <a:xfrm>
                  <a:off x="6009779" y="2822486"/>
                  <a:ext cx="3564396" cy="2258288"/>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pic>
              <p:nvPicPr>
                <p:cNvPr id="10" name="Grafik 9" descr="Ein Bild, das Tisch, Essen, Zwischenmahlzeit, Sandwich enthält.&#10;&#10;Automatisch generierte Beschreibung">
                  <a:extLst>
                    <a:ext uri="{FF2B5EF4-FFF2-40B4-BE49-F238E27FC236}">
                      <a16:creationId xmlns:a16="http://schemas.microsoft.com/office/drawing/2014/main" id="{566E7C8E-20F0-4D79-89AA-A2FCB7121299}"/>
                    </a:ext>
                  </a:extLst>
                </p:cNvPr>
                <p:cNvPicPr>
                  <a:picLocks noChangeAspect="1"/>
                </p:cNvPicPr>
                <p:nvPr/>
              </p:nvPicPr>
              <p:blipFill rotWithShape="1">
                <a:blip r:embed="rId4"/>
                <a:srcRect l="15133" t="7423" r="10394" b="16451"/>
                <a:stretch/>
              </p:blipFill>
              <p:spPr>
                <a:xfrm>
                  <a:off x="8001242" y="3283922"/>
                  <a:ext cx="1088370" cy="1410351"/>
                </a:xfrm>
                <a:prstGeom prst="rect">
                  <a:avLst/>
                </a:prstGeom>
              </p:spPr>
            </p:pic>
            <p:sp>
              <p:nvSpPr>
                <p:cNvPr id="47" name="Text Box 75">
                  <a:extLst>
                    <a:ext uri="{FF2B5EF4-FFF2-40B4-BE49-F238E27FC236}">
                      <a16:creationId xmlns:a16="http://schemas.microsoft.com/office/drawing/2014/main" id="{C129E709-0B9A-428E-AC85-EE3906875F4C}"/>
                    </a:ext>
                  </a:extLst>
                </p:cNvPr>
                <p:cNvSpPr txBox="1">
                  <a:spLocks noChangeArrowheads="1"/>
                </p:cNvSpPr>
                <p:nvPr/>
              </p:nvSpPr>
              <p:spPr bwMode="auto">
                <a:xfrm>
                  <a:off x="6554089" y="2888940"/>
                  <a:ext cx="2422740" cy="3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wrap="square">
                  <a:spAutoFit/>
                </a:bodyPr>
                <a:lstStyle/>
                <a:p>
                  <a:pPr>
                    <a:spcBef>
                      <a:spcPct val="50000"/>
                    </a:spcBef>
                    <a:defRPr/>
                  </a:pPr>
                  <a:r>
                    <a:rPr lang="en-GB" sz="1400" dirty="0">
                      <a:solidFill>
                        <a:schemeClr val="accent1"/>
                      </a:solidFill>
                      <a:latin typeface="Source Sans Pro" panose="020B0604020202020204" charset="0"/>
                      <a:ea typeface="ＭＳ Ｐゴシック" charset="0"/>
                    </a:rPr>
                    <a:t>Different stimulus, same task</a:t>
                  </a:r>
                </a:p>
              </p:txBody>
            </p:sp>
            <p:sp>
              <p:nvSpPr>
                <p:cNvPr id="48" name="Rectangle 47">
                  <a:extLst>
                    <a:ext uri="{FF2B5EF4-FFF2-40B4-BE49-F238E27FC236}">
                      <a16:creationId xmlns:a16="http://schemas.microsoft.com/office/drawing/2014/main" id="{C4804E3D-BECA-495E-8076-A688EEA21821}"/>
                    </a:ext>
                  </a:extLst>
                </p:cNvPr>
                <p:cNvSpPr/>
                <p:nvPr/>
              </p:nvSpPr>
              <p:spPr>
                <a:xfrm>
                  <a:off x="6236600" y="4725144"/>
                  <a:ext cx="1468247" cy="276999"/>
                </a:xfrm>
                <a:prstGeom prst="rect">
                  <a:avLst/>
                </a:prstGeom>
              </p:spPr>
              <p:txBody>
                <a:bodyPr wrap="square">
                  <a:spAutoFit/>
                </a:bodyPr>
                <a:lstStyle/>
                <a:p>
                  <a:pPr algn="ctr"/>
                  <a:r>
                    <a:rPr lang="en-GB" sz="1200" dirty="0">
                      <a:solidFill>
                        <a:schemeClr val="accent1"/>
                      </a:solidFill>
                      <a:latin typeface="Source Sans Pro" panose="020B0604020202020204" charset="0"/>
                      <a:cs typeface="Arial" charset="0"/>
                    </a:rPr>
                    <a:t>Name: ‘The King”</a:t>
                  </a:r>
                  <a:endParaRPr lang="en-GB" sz="1200" dirty="0"/>
                </a:p>
              </p:txBody>
            </p:sp>
            <p:sp>
              <p:nvSpPr>
                <p:cNvPr id="49" name="Rectangle 48">
                  <a:extLst>
                    <a:ext uri="{FF2B5EF4-FFF2-40B4-BE49-F238E27FC236}">
                      <a16:creationId xmlns:a16="http://schemas.microsoft.com/office/drawing/2014/main" id="{9703F6A8-5853-4812-824E-68E46C618E93}"/>
                    </a:ext>
                  </a:extLst>
                </p:cNvPr>
                <p:cNvSpPr/>
                <p:nvPr/>
              </p:nvSpPr>
              <p:spPr>
                <a:xfrm>
                  <a:off x="7969265" y="4725144"/>
                  <a:ext cx="1253869" cy="276999"/>
                </a:xfrm>
                <a:prstGeom prst="rect">
                  <a:avLst/>
                </a:prstGeom>
              </p:spPr>
              <p:txBody>
                <a:bodyPr wrap="none">
                  <a:spAutoFit/>
                </a:bodyPr>
                <a:lstStyle/>
                <a:p>
                  <a:pPr algn="ctr"/>
                  <a:r>
                    <a:rPr lang="en-GB" sz="1200" dirty="0">
                      <a:solidFill>
                        <a:schemeClr val="accent1"/>
                      </a:solidFill>
                      <a:latin typeface="Source Sans Pro" panose="020B0604020202020204" charset="0"/>
                      <a:cs typeface="Arial" charset="0"/>
                    </a:rPr>
                    <a:t>Name: ‘A burger’</a:t>
                  </a:r>
                  <a:endParaRPr lang="en-GB" sz="1200" dirty="0"/>
                </a:p>
              </p:txBody>
            </p:sp>
          </p:grpSp>
          <p:pic>
            <p:nvPicPr>
              <p:cNvPr id="6" name="Picture 5" descr="Queen Elizabeth II's coronation vs King Charles III's">
                <a:extLst>
                  <a:ext uri="{FF2B5EF4-FFF2-40B4-BE49-F238E27FC236}">
                    <a16:creationId xmlns:a16="http://schemas.microsoft.com/office/drawing/2014/main" id="{8B570773-7346-2209-22FF-50A7797723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480" t="1" r="13031" b="33995"/>
              <a:stretch/>
            </p:blipFill>
            <p:spPr bwMode="auto">
              <a:xfrm>
                <a:off x="6769003" y="2751662"/>
                <a:ext cx="1088369" cy="141606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 Box 78">
              <a:extLst>
                <a:ext uri="{FF2B5EF4-FFF2-40B4-BE49-F238E27FC236}">
                  <a16:creationId xmlns:a16="http://schemas.microsoft.com/office/drawing/2014/main" id="{8B45228D-AAA3-8FE2-8C35-399360D1BC4C}"/>
                </a:ext>
              </a:extLst>
            </p:cNvPr>
            <p:cNvSpPr txBox="1">
              <a:spLocks noChangeArrowheads="1"/>
            </p:cNvSpPr>
            <p:nvPr/>
          </p:nvSpPr>
          <p:spPr bwMode="auto">
            <a:xfrm>
              <a:off x="7932204" y="3343047"/>
              <a:ext cx="359019" cy="2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dirty="0">
                  <a:latin typeface="Source Sans Pro" panose="020B0604020202020204" charset="0"/>
                  <a:ea typeface="ＭＳ Ｐゴシック" charset="0"/>
                </a:rPr>
                <a:t>vs.</a:t>
              </a:r>
            </a:p>
          </p:txBody>
        </p:sp>
      </p:grpSp>
    </p:spTree>
    <p:extLst>
      <p:ext uri="{BB962C8B-B14F-4D97-AF65-F5344CB8AC3E}">
        <p14:creationId xmlns:p14="http://schemas.microsoft.com/office/powerpoint/2010/main" val="40054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Source Sans Pro" panose="020B0604020202020204" charset="0"/>
                <a:ea typeface="ＭＳ Ｐゴシック" charset="0"/>
              </a:rPr>
              <a:t>Choosing your baseline</a:t>
            </a:r>
            <a:endParaRPr lang="en-GB" dirty="0">
              <a:solidFill>
                <a:schemeClr val="accent1"/>
              </a:solidFill>
              <a:latin typeface="Source Sans Pro" panose="020B0604020202020204" charset="0"/>
            </a:endParaRPr>
          </a:p>
        </p:txBody>
      </p:sp>
      <p:sp>
        <p:nvSpPr>
          <p:cNvPr id="4" name="Text Placeholder 3"/>
          <p:cNvSpPr>
            <a:spLocks noGrp="1"/>
          </p:cNvSpPr>
          <p:nvPr>
            <p:ph type="body" sz="quarter" idx="10"/>
          </p:nvPr>
        </p:nvSpPr>
        <p:spPr/>
        <p:txBody>
          <a:bodyPr/>
          <a:lstStyle/>
          <a:p>
            <a:r>
              <a:rPr lang="en-GB" b="1" dirty="0"/>
              <a:t>Problem: </a:t>
            </a:r>
            <a:r>
              <a:rPr lang="en-GB" dirty="0"/>
              <a:t>Difficulty of finding baseline tasks that activate all but the process of interest</a:t>
            </a:r>
          </a:p>
        </p:txBody>
      </p:sp>
      <p:grpSp>
        <p:nvGrpSpPr>
          <p:cNvPr id="6" name="Group 5">
            <a:extLst>
              <a:ext uri="{FF2B5EF4-FFF2-40B4-BE49-F238E27FC236}">
                <a16:creationId xmlns:a16="http://schemas.microsoft.com/office/drawing/2014/main" id="{916D3D65-08D7-4B5C-B8A7-012DE141102D}"/>
              </a:ext>
            </a:extLst>
          </p:cNvPr>
          <p:cNvGrpSpPr/>
          <p:nvPr/>
        </p:nvGrpSpPr>
        <p:grpSpPr>
          <a:xfrm>
            <a:off x="6290087" y="2292628"/>
            <a:ext cx="3564396" cy="2239715"/>
            <a:chOff x="6000270" y="2471842"/>
            <a:chExt cx="3564396" cy="2239715"/>
          </a:xfrm>
        </p:grpSpPr>
        <p:sp>
          <p:nvSpPr>
            <p:cNvPr id="32" name="Rectangle 31"/>
            <p:cNvSpPr/>
            <p:nvPr/>
          </p:nvSpPr>
          <p:spPr>
            <a:xfrm>
              <a:off x="6000270" y="2471842"/>
              <a:ext cx="3564396" cy="2239715"/>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7" name="Text Box 75"/>
            <p:cNvSpPr txBox="1">
              <a:spLocks noChangeArrowheads="1"/>
            </p:cNvSpPr>
            <p:nvPr/>
          </p:nvSpPr>
          <p:spPr bwMode="auto">
            <a:xfrm>
              <a:off x="6448959" y="2501841"/>
              <a:ext cx="2642063" cy="3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wrap="square">
              <a:spAutoFit/>
            </a:bodyPr>
            <a:lstStyle/>
            <a:p>
              <a:pPr>
                <a:spcBef>
                  <a:spcPct val="50000"/>
                </a:spcBef>
                <a:defRPr/>
              </a:pPr>
              <a:r>
                <a:rPr lang="de-DE" sz="1400" dirty="0">
                  <a:solidFill>
                    <a:schemeClr val="accent1"/>
                  </a:solidFill>
                  <a:latin typeface="Source Sans Pro" panose="020B0604020202020204" charset="0"/>
                  <a:ea typeface="ＭＳ Ｐゴシック" charset="0"/>
                </a:rPr>
                <a:t>Same </a:t>
              </a:r>
              <a:r>
                <a:rPr lang="de-DE" sz="1400" dirty="0" err="1">
                  <a:solidFill>
                    <a:schemeClr val="accent1"/>
                  </a:solidFill>
                  <a:latin typeface="Source Sans Pro" panose="020B0604020202020204" charset="0"/>
                  <a:ea typeface="ＭＳ Ｐゴシック" charset="0"/>
                </a:rPr>
                <a:t>stimulus</a:t>
              </a:r>
              <a:r>
                <a:rPr lang="de-DE" sz="1400" dirty="0">
                  <a:solidFill>
                    <a:schemeClr val="accent1"/>
                  </a:solidFill>
                  <a:latin typeface="Source Sans Pro" panose="020B0604020202020204" charset="0"/>
                  <a:ea typeface="ＭＳ Ｐゴシック" charset="0"/>
                </a:rPr>
                <a:t>, different </a:t>
              </a:r>
              <a:r>
                <a:rPr lang="de-DE" sz="1400" dirty="0" err="1">
                  <a:solidFill>
                    <a:schemeClr val="accent1"/>
                  </a:solidFill>
                  <a:latin typeface="Source Sans Pro" panose="020B0604020202020204" charset="0"/>
                  <a:ea typeface="ＭＳ Ｐゴシック" charset="0"/>
                </a:rPr>
                <a:t>tasks</a:t>
              </a:r>
              <a:endParaRPr lang="de-DE" sz="1400" dirty="0">
                <a:solidFill>
                  <a:schemeClr val="accent1"/>
                </a:solidFill>
                <a:latin typeface="Source Sans Pro" panose="020B0604020202020204" charset="0"/>
                <a:ea typeface="ＭＳ Ｐゴシック" charset="0"/>
              </a:endParaRPr>
            </a:p>
          </p:txBody>
        </p:sp>
        <p:sp>
          <p:nvSpPr>
            <p:cNvPr id="18" name="Text Box 80"/>
            <p:cNvSpPr txBox="1">
              <a:spLocks noChangeArrowheads="1"/>
            </p:cNvSpPr>
            <p:nvPr/>
          </p:nvSpPr>
          <p:spPr bwMode="auto">
            <a:xfrm>
              <a:off x="7530489" y="3378926"/>
              <a:ext cx="389792" cy="2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dirty="0">
                  <a:latin typeface="Source Sans Pro" panose="020B0604020202020204" charset="0"/>
                  <a:ea typeface="ＭＳ Ｐゴシック" charset="0"/>
                </a:rPr>
                <a:t> vs.</a:t>
              </a:r>
            </a:p>
          </p:txBody>
        </p:sp>
        <p:sp>
          <p:nvSpPr>
            <p:cNvPr id="19" name="Text Box 84"/>
            <p:cNvSpPr txBox="1">
              <a:spLocks noChangeArrowheads="1"/>
            </p:cNvSpPr>
            <p:nvPr/>
          </p:nvSpPr>
          <p:spPr bwMode="auto">
            <a:xfrm>
              <a:off x="6348028" y="4319518"/>
              <a:ext cx="287610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0" dirty="0">
                  <a:solidFill>
                    <a:schemeClr val="accent1"/>
                  </a:solidFill>
                  <a:latin typeface="Source Sans Pro" panose="020B0604020202020204" charset="0"/>
                  <a:ea typeface="ＭＳ Ｐゴシック" charset="0"/>
                </a:rPr>
                <a:t>Name the person!                    Name the gender!</a:t>
              </a:r>
              <a:endParaRPr lang="en-US" sz="1100" dirty="0">
                <a:solidFill>
                  <a:schemeClr val="accent1"/>
                </a:solidFill>
                <a:latin typeface="Source Sans Pro" panose="020B0604020202020204" charset="0"/>
                <a:ea typeface="ＭＳ Ｐゴシック" charset="0"/>
              </a:endParaRPr>
            </a:p>
          </p:txBody>
        </p:sp>
        <p:pic>
          <p:nvPicPr>
            <p:cNvPr id="35" name="Grafik 34">
              <a:extLst>
                <a:ext uri="{FF2B5EF4-FFF2-40B4-BE49-F238E27FC236}">
                  <a16:creationId xmlns:a16="http://schemas.microsoft.com/office/drawing/2014/main" id="{C9225F61-F3E3-464B-83B9-E18BB1EA5C92}"/>
                </a:ext>
              </a:extLst>
            </p:cNvPr>
            <p:cNvPicPr>
              <a:picLocks noChangeAspect="1"/>
            </p:cNvPicPr>
            <p:nvPr/>
          </p:nvPicPr>
          <p:blipFill>
            <a:blip r:embed="rId3"/>
            <a:srcRect/>
            <a:stretch/>
          </p:blipFill>
          <p:spPr>
            <a:xfrm>
              <a:off x="6420036" y="2926779"/>
              <a:ext cx="1069525" cy="1392869"/>
            </a:xfrm>
            <a:prstGeom prst="rect">
              <a:avLst/>
            </a:prstGeom>
          </p:spPr>
        </p:pic>
        <p:pic>
          <p:nvPicPr>
            <p:cNvPr id="36" name="Grafik 35">
              <a:extLst>
                <a:ext uri="{FF2B5EF4-FFF2-40B4-BE49-F238E27FC236}">
                  <a16:creationId xmlns:a16="http://schemas.microsoft.com/office/drawing/2014/main" id="{62BCA641-B881-4A3C-B415-6F3AF0ABA21A}"/>
                </a:ext>
              </a:extLst>
            </p:cNvPr>
            <p:cNvPicPr>
              <a:picLocks noChangeAspect="1"/>
            </p:cNvPicPr>
            <p:nvPr/>
          </p:nvPicPr>
          <p:blipFill>
            <a:blip r:embed="rId3"/>
            <a:srcRect/>
            <a:stretch/>
          </p:blipFill>
          <p:spPr>
            <a:xfrm>
              <a:off x="8021105" y="2922056"/>
              <a:ext cx="1069525" cy="1392869"/>
            </a:xfrm>
            <a:prstGeom prst="rect">
              <a:avLst/>
            </a:prstGeom>
          </p:spPr>
        </p:pic>
      </p:grpSp>
      <p:grpSp>
        <p:nvGrpSpPr>
          <p:cNvPr id="3" name="Group 2">
            <a:extLst>
              <a:ext uri="{FF2B5EF4-FFF2-40B4-BE49-F238E27FC236}">
                <a16:creationId xmlns:a16="http://schemas.microsoft.com/office/drawing/2014/main" id="{3D75E7D7-DAFB-4A03-8A0D-B002FF211775}"/>
              </a:ext>
            </a:extLst>
          </p:cNvPr>
          <p:cNvGrpSpPr/>
          <p:nvPr/>
        </p:nvGrpSpPr>
        <p:grpSpPr>
          <a:xfrm>
            <a:off x="1521002" y="2292628"/>
            <a:ext cx="3656135" cy="2266263"/>
            <a:chOff x="1562878" y="2423057"/>
            <a:chExt cx="3656135" cy="2266263"/>
          </a:xfrm>
        </p:grpSpPr>
        <p:sp>
          <p:nvSpPr>
            <p:cNvPr id="39" name="Rectangle 38"/>
            <p:cNvSpPr/>
            <p:nvPr/>
          </p:nvSpPr>
          <p:spPr>
            <a:xfrm>
              <a:off x="1635187" y="2423057"/>
              <a:ext cx="3564396" cy="2258288"/>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41" name="Text Box 75"/>
            <p:cNvSpPr txBox="1">
              <a:spLocks noChangeArrowheads="1"/>
            </p:cNvSpPr>
            <p:nvPr/>
          </p:nvSpPr>
          <p:spPr bwMode="auto">
            <a:xfrm>
              <a:off x="1562878" y="2442983"/>
              <a:ext cx="3656135" cy="3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wrap="square">
              <a:spAutoFit/>
            </a:bodyPr>
            <a:lstStyle/>
            <a:p>
              <a:pPr algn="ctr">
                <a:spcBef>
                  <a:spcPct val="50000"/>
                </a:spcBef>
                <a:defRPr/>
              </a:pPr>
              <a:r>
                <a:rPr lang="de-DE" sz="1400" dirty="0" err="1">
                  <a:solidFill>
                    <a:schemeClr val="accent1"/>
                  </a:solidFill>
                  <a:latin typeface="Source Sans Pro" panose="020B0604020202020204" charset="0"/>
                  <a:ea typeface="ＭＳ Ｐゴシック" charset="0"/>
                </a:rPr>
                <a:t>Related</a:t>
              </a:r>
              <a:r>
                <a:rPr lang="de-DE" sz="1400" dirty="0">
                  <a:solidFill>
                    <a:schemeClr val="accent1"/>
                  </a:solidFill>
                  <a:latin typeface="Source Sans Pro" panose="020B0604020202020204" charset="0"/>
                  <a:ea typeface="ＭＳ Ｐゴシック" charset="0"/>
                </a:rPr>
                <a:t> </a:t>
              </a:r>
              <a:r>
                <a:rPr lang="de-DE" sz="1400" dirty="0" err="1">
                  <a:solidFill>
                    <a:schemeClr val="accent1"/>
                  </a:solidFill>
                  <a:latin typeface="Source Sans Pro" panose="020B0604020202020204" charset="0"/>
                  <a:ea typeface="ＭＳ Ｐゴシック" charset="0"/>
                </a:rPr>
                <a:t>stimuli</a:t>
              </a:r>
              <a:r>
                <a:rPr lang="de-DE" sz="1400" dirty="0">
                  <a:solidFill>
                    <a:schemeClr val="accent1"/>
                  </a:solidFill>
                  <a:latin typeface="Source Sans Pro" panose="020B0604020202020204" charset="0"/>
                  <a:ea typeface="ＭＳ Ｐゴシック" charset="0"/>
                </a:rPr>
                <a:t>, same </a:t>
              </a:r>
              <a:r>
                <a:rPr lang="de-DE" sz="1400" dirty="0" err="1">
                  <a:solidFill>
                    <a:schemeClr val="accent1"/>
                  </a:solidFill>
                  <a:latin typeface="Source Sans Pro" panose="020B0604020202020204" charset="0"/>
                  <a:ea typeface="ＭＳ Ｐゴシック" charset="0"/>
                </a:rPr>
                <a:t>task</a:t>
              </a:r>
              <a:endParaRPr lang="de-DE" sz="1400" dirty="0">
                <a:solidFill>
                  <a:schemeClr val="accent1"/>
                </a:solidFill>
                <a:latin typeface="Source Sans Pro" panose="020B0604020202020204" charset="0"/>
                <a:ea typeface="ＭＳ Ｐゴシック" charset="0"/>
              </a:endParaRPr>
            </a:p>
          </p:txBody>
        </p:sp>
        <p:sp>
          <p:nvSpPr>
            <p:cNvPr id="42" name="Text Box 80"/>
            <p:cNvSpPr txBox="1">
              <a:spLocks noChangeArrowheads="1"/>
            </p:cNvSpPr>
            <p:nvPr/>
          </p:nvSpPr>
          <p:spPr bwMode="auto">
            <a:xfrm>
              <a:off x="3141431" y="3240447"/>
              <a:ext cx="389792" cy="2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GB" sz="1200" dirty="0">
                  <a:latin typeface="Source Sans Pro" panose="020B0604020202020204" charset="0"/>
                  <a:ea typeface="ＭＳ Ｐゴシック" charset="0"/>
                </a:rPr>
                <a:t> vs.</a:t>
              </a:r>
            </a:p>
          </p:txBody>
        </p:sp>
        <p:pic>
          <p:nvPicPr>
            <p:cNvPr id="34" name="Grafik 33">
              <a:extLst>
                <a:ext uri="{FF2B5EF4-FFF2-40B4-BE49-F238E27FC236}">
                  <a16:creationId xmlns:a16="http://schemas.microsoft.com/office/drawing/2014/main" id="{5C00C9D2-753D-440E-AD8E-BA24B35F2688}"/>
                </a:ext>
              </a:extLst>
            </p:cNvPr>
            <p:cNvPicPr>
              <a:picLocks noChangeAspect="1"/>
            </p:cNvPicPr>
            <p:nvPr/>
          </p:nvPicPr>
          <p:blipFill>
            <a:blip r:embed="rId3"/>
            <a:srcRect/>
            <a:stretch/>
          </p:blipFill>
          <p:spPr>
            <a:xfrm>
              <a:off x="2002512" y="2862388"/>
              <a:ext cx="1069525" cy="1392869"/>
            </a:xfrm>
            <a:prstGeom prst="rect">
              <a:avLst/>
            </a:prstGeom>
          </p:spPr>
        </p:pic>
        <p:pic>
          <p:nvPicPr>
            <p:cNvPr id="13" name="Grafik 12">
              <a:extLst>
                <a:ext uri="{FF2B5EF4-FFF2-40B4-BE49-F238E27FC236}">
                  <a16:creationId xmlns:a16="http://schemas.microsoft.com/office/drawing/2014/main" id="{374B273C-6837-4148-9932-F72159000630}"/>
                </a:ext>
              </a:extLst>
            </p:cNvPr>
            <p:cNvPicPr>
              <a:picLocks noChangeAspect="1"/>
            </p:cNvPicPr>
            <p:nvPr/>
          </p:nvPicPr>
          <p:blipFill rotWithShape="1">
            <a:blip r:embed="rId4"/>
            <a:srcRect l="7220" r="7220"/>
            <a:stretch/>
          </p:blipFill>
          <p:spPr>
            <a:xfrm>
              <a:off x="3707913" y="2852936"/>
              <a:ext cx="1021927" cy="1411163"/>
            </a:xfrm>
            <a:prstGeom prst="rect">
              <a:avLst/>
            </a:prstGeom>
          </p:spPr>
        </p:pic>
        <p:sp>
          <p:nvSpPr>
            <p:cNvPr id="43" name="Text Box 84"/>
            <p:cNvSpPr txBox="1">
              <a:spLocks noChangeArrowheads="1"/>
            </p:cNvSpPr>
            <p:nvPr/>
          </p:nvSpPr>
          <p:spPr bwMode="auto">
            <a:xfrm>
              <a:off x="1974606" y="4258433"/>
              <a:ext cx="117474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GB" sz="1100" dirty="0">
                  <a:solidFill>
                    <a:schemeClr val="accent1"/>
                  </a:solidFill>
                  <a:latin typeface="Source Sans Pro" panose="020B0604020202020204" charset="0"/>
                  <a:ea typeface="ＭＳ Ｐゴシック" charset="0"/>
                </a:rPr>
                <a:t>Famous? - yes</a:t>
              </a:r>
              <a:endParaRPr lang="en-US" sz="1100" dirty="0">
                <a:solidFill>
                  <a:schemeClr val="accent1"/>
                </a:solidFill>
                <a:latin typeface="Source Sans Pro" panose="020B0604020202020204" charset="0"/>
                <a:ea typeface="ＭＳ Ｐゴシック" charset="0"/>
              </a:endParaRPr>
            </a:p>
          </p:txBody>
        </p:sp>
        <p:sp>
          <p:nvSpPr>
            <p:cNvPr id="51" name="Text Box 84">
              <a:extLst>
                <a:ext uri="{FF2B5EF4-FFF2-40B4-BE49-F238E27FC236}">
                  <a16:creationId xmlns:a16="http://schemas.microsoft.com/office/drawing/2014/main" id="{DB9B779A-4C5F-4481-A016-61B1D36114C4}"/>
                </a:ext>
              </a:extLst>
            </p:cNvPr>
            <p:cNvSpPr txBox="1">
              <a:spLocks noChangeArrowheads="1"/>
            </p:cNvSpPr>
            <p:nvPr/>
          </p:nvSpPr>
          <p:spPr bwMode="auto">
            <a:xfrm>
              <a:off x="3215680" y="4258433"/>
              <a:ext cx="19791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GB" sz="1100" dirty="0">
                  <a:solidFill>
                    <a:schemeClr val="accent1"/>
                  </a:solidFill>
                  <a:latin typeface="Source Sans Pro" panose="020B0604020202020204" charset="0"/>
                  <a:ea typeface="ＭＳ Ｐゴシック" charset="0"/>
                </a:rPr>
                <a:t>Famous? – hm, wait, maybe… somewhat familiar…</a:t>
              </a:r>
              <a:endParaRPr lang="en-US" sz="1100" dirty="0">
                <a:solidFill>
                  <a:schemeClr val="accent1"/>
                </a:solidFill>
                <a:latin typeface="Source Sans Pro" panose="020B0604020202020204" charset="0"/>
                <a:ea typeface="ＭＳ Ｐゴシック" charset="0"/>
              </a:endParaRPr>
            </a:p>
          </p:txBody>
        </p:sp>
      </p:grpSp>
      <p:sp>
        <p:nvSpPr>
          <p:cNvPr id="46" name="Rectangle 45">
            <a:extLst>
              <a:ext uri="{FF2B5EF4-FFF2-40B4-BE49-F238E27FC236}">
                <a16:creationId xmlns:a16="http://schemas.microsoft.com/office/drawing/2014/main" id="{2A50AB59-BD29-4743-A0CC-19DC5F5E1526}"/>
              </a:ext>
            </a:extLst>
          </p:cNvPr>
          <p:cNvSpPr/>
          <p:nvPr/>
        </p:nvSpPr>
        <p:spPr>
          <a:xfrm>
            <a:off x="1593311" y="5061145"/>
            <a:ext cx="3583826" cy="828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tx1"/>
                </a:solidFill>
                <a:latin typeface="Source Sans Pro" panose="020B0503030403020204" pitchFamily="34" charset="0"/>
                <a:sym typeface="Wingdings" panose="05000000000000000000" pitchFamily="2" charset="2"/>
              </a:rPr>
              <a:t>Process P implicit in control task?</a:t>
            </a:r>
          </a:p>
          <a:p>
            <a:pPr algn="ctr"/>
            <a:r>
              <a:rPr lang="en-GB" sz="1600" dirty="0">
                <a:solidFill>
                  <a:schemeClr val="tx1"/>
                </a:solidFill>
                <a:latin typeface="Source Sans Pro" panose="020B0503030403020204" pitchFamily="34" charset="0"/>
                <a:sym typeface="Wingdings" panose="05000000000000000000" pitchFamily="2" charset="2"/>
              </a:rPr>
              <a:t>Difficulty matched?</a:t>
            </a:r>
            <a:endParaRPr lang="en-GB" sz="1600" dirty="0">
              <a:solidFill>
                <a:schemeClr val="tx1"/>
              </a:solidFill>
              <a:latin typeface="Source Sans Pro" panose="020B0503030403020204" pitchFamily="34" charset="0"/>
            </a:endParaRPr>
          </a:p>
        </p:txBody>
      </p:sp>
      <p:sp>
        <p:nvSpPr>
          <p:cNvPr id="52" name="Rectangle 51">
            <a:extLst>
              <a:ext uri="{FF2B5EF4-FFF2-40B4-BE49-F238E27FC236}">
                <a16:creationId xmlns:a16="http://schemas.microsoft.com/office/drawing/2014/main" id="{546C80A4-7873-484C-8889-676B68B43FC2}"/>
              </a:ext>
            </a:extLst>
          </p:cNvPr>
          <p:cNvSpPr/>
          <p:nvPr/>
        </p:nvSpPr>
        <p:spPr>
          <a:xfrm>
            <a:off x="6311618" y="5037230"/>
            <a:ext cx="3583826" cy="828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tx1"/>
                </a:solidFill>
                <a:latin typeface="Source Sans Pro" panose="020B0503030403020204" pitchFamily="34" charset="0"/>
                <a:sym typeface="Wingdings" panose="05000000000000000000" pitchFamily="2" charset="2"/>
              </a:rPr>
              <a:t>Process P cancelled out (highly specific naming-related activity)?</a:t>
            </a:r>
          </a:p>
          <a:p>
            <a:pPr algn="ctr"/>
            <a:r>
              <a:rPr lang="en-GB" sz="1600" dirty="0">
                <a:solidFill>
                  <a:schemeClr val="tx1"/>
                </a:solidFill>
                <a:latin typeface="Source Sans Pro" panose="020B0503030403020204" pitchFamily="34" charset="0"/>
              </a:rPr>
              <a:t>Interaction of task and stimuli?</a:t>
            </a:r>
          </a:p>
        </p:txBody>
      </p:sp>
    </p:spTree>
    <p:extLst>
      <p:ext uri="{BB962C8B-B14F-4D97-AF65-F5344CB8AC3E}">
        <p14:creationId xmlns:p14="http://schemas.microsoft.com/office/powerpoint/2010/main" val="275338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66EB-0C86-4F53-A59C-58288463EBCE}"/>
              </a:ext>
            </a:extLst>
          </p:cNvPr>
          <p:cNvSpPr>
            <a:spLocks noGrp="1"/>
          </p:cNvSpPr>
          <p:nvPr>
            <p:ph type="title"/>
          </p:nvPr>
        </p:nvSpPr>
        <p:spPr/>
        <p:txBody>
          <a:bodyPr/>
          <a:lstStyle/>
          <a:p>
            <a:r>
              <a:rPr lang="en-US" dirty="0">
                <a:solidFill>
                  <a:schemeClr val="accent1"/>
                </a:solidFill>
                <a:latin typeface="Source Sans Pro" panose="020B0604020202020204" charset="0"/>
                <a:ea typeface="ＭＳ Ｐゴシック" charset="0"/>
              </a:rPr>
              <a:t>Choosing your baseline</a:t>
            </a:r>
            <a:endParaRPr lang="en-GB" dirty="0"/>
          </a:p>
        </p:txBody>
      </p:sp>
      <p:sp>
        <p:nvSpPr>
          <p:cNvPr id="4" name="Text Placeholder 3">
            <a:extLst>
              <a:ext uri="{FF2B5EF4-FFF2-40B4-BE49-F238E27FC236}">
                <a16:creationId xmlns:a16="http://schemas.microsoft.com/office/drawing/2014/main" id="{3C9C89FA-6E75-47E8-AEC2-47B1C9067652}"/>
              </a:ext>
            </a:extLst>
          </p:cNvPr>
          <p:cNvSpPr>
            <a:spLocks noGrp="1"/>
          </p:cNvSpPr>
          <p:nvPr>
            <p:ph type="body" sz="quarter" idx="10"/>
          </p:nvPr>
        </p:nvSpPr>
        <p:spPr/>
        <p:txBody>
          <a:bodyPr/>
          <a:lstStyle/>
          <a:p>
            <a:endParaRPr lang="en-GB"/>
          </a:p>
        </p:txBody>
      </p:sp>
      <p:pic>
        <p:nvPicPr>
          <p:cNvPr id="21" name="Picture 20">
            <a:extLst>
              <a:ext uri="{FF2B5EF4-FFF2-40B4-BE49-F238E27FC236}">
                <a16:creationId xmlns:a16="http://schemas.microsoft.com/office/drawing/2014/main" id="{9790B6A4-13DD-4A71-863F-50C502D54942}"/>
              </a:ext>
            </a:extLst>
          </p:cNvPr>
          <p:cNvPicPr>
            <a:picLocks noChangeAspect="1"/>
          </p:cNvPicPr>
          <p:nvPr/>
        </p:nvPicPr>
        <p:blipFill>
          <a:blip r:embed="rId2"/>
          <a:srcRect/>
          <a:stretch/>
        </p:blipFill>
        <p:spPr>
          <a:xfrm>
            <a:off x="3291702" y="2255421"/>
            <a:ext cx="2328463" cy="1511884"/>
          </a:xfrm>
          <a:prstGeom prst="rect">
            <a:avLst/>
          </a:prstGeom>
        </p:spPr>
      </p:pic>
      <p:pic>
        <p:nvPicPr>
          <p:cNvPr id="22" name="Picture 21">
            <a:extLst>
              <a:ext uri="{FF2B5EF4-FFF2-40B4-BE49-F238E27FC236}">
                <a16:creationId xmlns:a16="http://schemas.microsoft.com/office/drawing/2014/main" id="{4B2DB82C-76CC-4963-A0EC-51B759FD973F}"/>
              </a:ext>
            </a:extLst>
          </p:cNvPr>
          <p:cNvPicPr>
            <a:picLocks noChangeAspect="1"/>
          </p:cNvPicPr>
          <p:nvPr/>
        </p:nvPicPr>
        <p:blipFill>
          <a:blip r:embed="rId3"/>
          <a:srcRect/>
          <a:stretch/>
        </p:blipFill>
        <p:spPr>
          <a:xfrm>
            <a:off x="645193" y="2241637"/>
            <a:ext cx="2336548" cy="1511884"/>
          </a:xfrm>
          <a:prstGeom prst="rect">
            <a:avLst/>
          </a:prstGeom>
        </p:spPr>
      </p:pic>
      <p:pic>
        <p:nvPicPr>
          <p:cNvPr id="38" name="Picture 37">
            <a:extLst>
              <a:ext uri="{FF2B5EF4-FFF2-40B4-BE49-F238E27FC236}">
                <a16:creationId xmlns:a16="http://schemas.microsoft.com/office/drawing/2014/main" id="{275AA5D6-A6A7-40CC-BE28-D7D63E44EDFF}"/>
              </a:ext>
            </a:extLst>
          </p:cNvPr>
          <p:cNvPicPr>
            <a:picLocks noChangeAspect="1"/>
          </p:cNvPicPr>
          <p:nvPr/>
        </p:nvPicPr>
        <p:blipFill>
          <a:blip r:embed="rId4"/>
          <a:srcRect/>
          <a:stretch/>
        </p:blipFill>
        <p:spPr>
          <a:xfrm>
            <a:off x="598181" y="4151621"/>
            <a:ext cx="2379167" cy="1510324"/>
          </a:xfrm>
          <a:prstGeom prst="rect">
            <a:avLst/>
          </a:prstGeom>
        </p:spPr>
      </p:pic>
      <p:pic>
        <p:nvPicPr>
          <p:cNvPr id="39" name="Picture 38">
            <a:extLst>
              <a:ext uri="{FF2B5EF4-FFF2-40B4-BE49-F238E27FC236}">
                <a16:creationId xmlns:a16="http://schemas.microsoft.com/office/drawing/2014/main" id="{2CE853B6-DF00-43AD-B73B-C48794212B7A}"/>
              </a:ext>
            </a:extLst>
          </p:cNvPr>
          <p:cNvPicPr>
            <a:picLocks noChangeAspect="1"/>
          </p:cNvPicPr>
          <p:nvPr/>
        </p:nvPicPr>
        <p:blipFill>
          <a:blip r:embed="rId5"/>
          <a:srcRect/>
          <a:stretch/>
        </p:blipFill>
        <p:spPr>
          <a:xfrm>
            <a:off x="3280041" y="4161083"/>
            <a:ext cx="2343499" cy="1500164"/>
          </a:xfrm>
          <a:prstGeom prst="rect">
            <a:avLst/>
          </a:prstGeom>
        </p:spPr>
      </p:pic>
      <p:sp>
        <p:nvSpPr>
          <p:cNvPr id="40" name="Rectangle 39">
            <a:extLst>
              <a:ext uri="{FF2B5EF4-FFF2-40B4-BE49-F238E27FC236}">
                <a16:creationId xmlns:a16="http://schemas.microsoft.com/office/drawing/2014/main" id="{247D225A-29A7-4942-B89F-A2ED72C6307C}"/>
              </a:ext>
            </a:extLst>
          </p:cNvPr>
          <p:cNvSpPr/>
          <p:nvPr/>
        </p:nvSpPr>
        <p:spPr>
          <a:xfrm>
            <a:off x="6192971" y="4725144"/>
            <a:ext cx="5400848" cy="828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tx1"/>
                </a:solidFill>
                <a:latin typeface="Source Sans Pro" panose="020B0503030403020204" pitchFamily="34" charset="0"/>
              </a:rPr>
              <a:t>Depending on your choice of the control condition, you will answer very different questions!</a:t>
            </a:r>
          </a:p>
        </p:txBody>
      </p:sp>
    </p:spTree>
    <p:extLst>
      <p:ext uri="{BB962C8B-B14F-4D97-AF65-F5344CB8AC3E}">
        <p14:creationId xmlns:p14="http://schemas.microsoft.com/office/powerpoint/2010/main" val="2368866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DFE41336-203A-4E0B-9D70-CC4C0E707D22}"/>
              </a:ext>
            </a:extLst>
          </p:cNvPr>
          <p:cNvPicPr>
            <a:picLocks noGrp="1" noChangeAspect="1"/>
          </p:cNvPicPr>
          <p:nvPr>
            <p:ph idx="1"/>
          </p:nvPr>
        </p:nvPicPr>
        <p:blipFill>
          <a:blip r:embed="rId2"/>
          <a:stretch>
            <a:fillRect/>
          </a:stretch>
        </p:blipFill>
        <p:spPr>
          <a:xfrm>
            <a:off x="543072" y="1196120"/>
            <a:ext cx="11373519" cy="5120844"/>
          </a:xfrm>
        </p:spPr>
      </p:pic>
      <p:sp>
        <p:nvSpPr>
          <p:cNvPr id="2" name="Titel 1">
            <a:extLst>
              <a:ext uri="{FF2B5EF4-FFF2-40B4-BE49-F238E27FC236}">
                <a16:creationId xmlns:a16="http://schemas.microsoft.com/office/drawing/2014/main" id="{C9999209-2348-49E4-AED6-B476D356741E}"/>
              </a:ext>
            </a:extLst>
          </p:cNvPr>
          <p:cNvSpPr>
            <a:spLocks noGrp="1"/>
          </p:cNvSpPr>
          <p:nvPr>
            <p:ph type="title"/>
          </p:nvPr>
        </p:nvSpPr>
        <p:spPr/>
        <p:txBody>
          <a:bodyPr/>
          <a:lstStyle/>
          <a:p>
            <a:r>
              <a:rPr lang="de-DE" dirty="0"/>
              <a:t>An </a:t>
            </a:r>
            <a:r>
              <a:rPr lang="de-DE" dirty="0" err="1"/>
              <a:t>example</a:t>
            </a:r>
            <a:r>
              <a:rPr lang="de-DE" dirty="0"/>
              <a:t> </a:t>
            </a:r>
            <a:r>
              <a:rPr lang="de-DE" dirty="0" err="1"/>
              <a:t>of</a:t>
            </a:r>
            <a:r>
              <a:rPr lang="de-DE" dirty="0"/>
              <a:t> </a:t>
            </a:r>
            <a:r>
              <a:rPr lang="de-DE" dirty="0" err="1"/>
              <a:t>cognitive</a:t>
            </a:r>
            <a:r>
              <a:rPr lang="de-DE" dirty="0"/>
              <a:t> </a:t>
            </a:r>
            <a:r>
              <a:rPr lang="de-DE" dirty="0" err="1"/>
              <a:t>subtraction</a:t>
            </a:r>
            <a:r>
              <a:rPr lang="de-DE" dirty="0"/>
              <a:t> </a:t>
            </a:r>
          </a:p>
        </p:txBody>
      </p:sp>
      <p:sp>
        <p:nvSpPr>
          <p:cNvPr id="4" name="Textplatzhalter 3">
            <a:extLst>
              <a:ext uri="{FF2B5EF4-FFF2-40B4-BE49-F238E27FC236}">
                <a16:creationId xmlns:a16="http://schemas.microsoft.com/office/drawing/2014/main" id="{5C651E29-37FC-40D2-93EC-6D81523B3D57}"/>
              </a:ext>
            </a:extLst>
          </p:cNvPr>
          <p:cNvSpPr>
            <a:spLocks noGrp="1"/>
          </p:cNvSpPr>
          <p:nvPr>
            <p:ph type="body" sz="quarter" idx="10"/>
          </p:nvPr>
        </p:nvSpPr>
        <p:spPr/>
        <p:txBody>
          <a:bodyPr/>
          <a:lstStyle/>
          <a:p>
            <a:endParaRPr lang="de-DE" dirty="0"/>
          </a:p>
        </p:txBody>
      </p:sp>
    </p:spTree>
    <p:extLst>
      <p:ext uri="{BB962C8B-B14F-4D97-AF65-F5344CB8AC3E}">
        <p14:creationId xmlns:p14="http://schemas.microsoft.com/office/powerpoint/2010/main" val="3083601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Categorical responses</a:t>
            </a:r>
          </a:p>
        </p:txBody>
      </p:sp>
      <p:sp>
        <p:nvSpPr>
          <p:cNvPr id="4" name="Text Placeholder 3"/>
          <p:cNvSpPr>
            <a:spLocks noGrp="1"/>
          </p:cNvSpPr>
          <p:nvPr>
            <p:ph type="body" sz="quarter" idx="10"/>
          </p:nvPr>
        </p:nvSpPr>
        <p:spPr/>
        <p:txBody>
          <a:bodyPr/>
          <a:lstStyle/>
          <a:p>
            <a:r>
              <a:rPr lang="en-GB" dirty="0"/>
              <a:t>SPM interface</a:t>
            </a:r>
          </a:p>
        </p:txBody>
      </p:sp>
      <p:pic>
        <p:nvPicPr>
          <p:cNvPr id="5" name="Picture 6"/>
          <p:cNvPicPr>
            <a:picLocks noChangeAspect="1" noChangeArrowheads="1"/>
          </p:cNvPicPr>
          <p:nvPr/>
        </p:nvPicPr>
        <p:blipFill>
          <a:blip r:embed="rId3"/>
          <a:srcRect/>
          <a:stretch>
            <a:fillRect/>
          </a:stretch>
        </p:blipFill>
        <p:spPr bwMode="auto">
          <a:xfrm>
            <a:off x="3238501" y="1502021"/>
            <a:ext cx="5697415" cy="476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Line 7"/>
          <p:cNvSpPr>
            <a:spLocks noChangeShapeType="1"/>
          </p:cNvSpPr>
          <p:nvPr/>
        </p:nvSpPr>
        <p:spPr bwMode="auto">
          <a:xfrm flipH="1">
            <a:off x="7027985" y="3163766"/>
            <a:ext cx="212627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7" name="Line 8"/>
          <p:cNvSpPr>
            <a:spLocks noChangeShapeType="1"/>
          </p:cNvSpPr>
          <p:nvPr/>
        </p:nvSpPr>
        <p:spPr bwMode="auto">
          <a:xfrm flipH="1">
            <a:off x="7159870" y="3295650"/>
            <a:ext cx="199438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8" name="Line 9"/>
          <p:cNvSpPr>
            <a:spLocks noChangeShapeType="1"/>
          </p:cNvSpPr>
          <p:nvPr/>
        </p:nvSpPr>
        <p:spPr bwMode="auto">
          <a:xfrm flipH="1">
            <a:off x="8156332" y="3429000"/>
            <a:ext cx="99792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9" name="Text Box 10"/>
          <p:cNvSpPr txBox="1">
            <a:spLocks noChangeArrowheads="1"/>
          </p:cNvSpPr>
          <p:nvPr/>
        </p:nvSpPr>
        <p:spPr bwMode="auto">
          <a:xfrm>
            <a:off x="9086852" y="2897068"/>
            <a:ext cx="752129"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solidFill>
                  <a:schemeClr val="accent1"/>
                </a:solidFill>
                <a:latin typeface="Source Sans Pro" panose="020B0604020202020204" charset="0"/>
                <a:ea typeface="ＭＳ Ｐゴシック" charset="0"/>
              </a:rPr>
              <a:t>Task 1</a:t>
            </a:r>
          </a:p>
        </p:txBody>
      </p:sp>
      <p:sp>
        <p:nvSpPr>
          <p:cNvPr id="10" name="Text Box 11"/>
          <p:cNvSpPr txBox="1">
            <a:spLocks noChangeArrowheads="1"/>
          </p:cNvSpPr>
          <p:nvPr/>
        </p:nvSpPr>
        <p:spPr bwMode="auto">
          <a:xfrm>
            <a:off x="9220202" y="3096360"/>
            <a:ext cx="752129"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chemeClr val="accent1"/>
                </a:solidFill>
                <a:latin typeface="Source Sans Pro" panose="020B0604020202020204" charset="0"/>
                <a:ea typeface="ＭＳ Ｐゴシック" charset="0"/>
              </a:rPr>
              <a:t>Task 2</a:t>
            </a:r>
          </a:p>
        </p:txBody>
      </p:sp>
      <p:sp>
        <p:nvSpPr>
          <p:cNvPr id="11" name="Text Box 12"/>
          <p:cNvSpPr txBox="1">
            <a:spLocks noChangeArrowheads="1"/>
          </p:cNvSpPr>
          <p:nvPr/>
        </p:nvSpPr>
        <p:spPr bwMode="auto">
          <a:xfrm>
            <a:off x="9419494" y="3289791"/>
            <a:ext cx="869149"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chemeClr val="accent1"/>
                </a:solidFill>
                <a:latin typeface="Source Sans Pro" panose="020B0604020202020204" charset="0"/>
                <a:ea typeface="ＭＳ Ｐゴシック" charset="0"/>
              </a:rPr>
              <a:t>Session</a:t>
            </a:r>
          </a:p>
        </p:txBody>
      </p:sp>
    </p:spTree>
    <p:extLst>
      <p:ext uri="{BB962C8B-B14F-4D97-AF65-F5344CB8AC3E}">
        <p14:creationId xmlns:p14="http://schemas.microsoft.com/office/powerpoint/2010/main" val="8793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500154" y="3251748"/>
            <a:ext cx="520953" cy="1113357"/>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2" name="Title 1"/>
          <p:cNvSpPr>
            <a:spLocks noGrp="1"/>
          </p:cNvSpPr>
          <p:nvPr>
            <p:ph type="title"/>
          </p:nvPr>
        </p:nvSpPr>
        <p:spPr/>
        <p:txBody>
          <a:bodyPr/>
          <a:lstStyle/>
          <a:p>
            <a:r>
              <a:rPr lang="en-GB" dirty="0"/>
              <a:t>The problem of cognitive subtraction</a:t>
            </a:r>
          </a:p>
        </p:txBody>
      </p:sp>
      <p:sp>
        <p:nvSpPr>
          <p:cNvPr id="3" name="Content Placeholder 2"/>
          <p:cNvSpPr>
            <a:spLocks noGrp="1"/>
          </p:cNvSpPr>
          <p:nvPr>
            <p:ph idx="1"/>
          </p:nvPr>
        </p:nvSpPr>
        <p:spPr>
          <a:xfrm>
            <a:off x="527051" y="1339628"/>
            <a:ext cx="11113565" cy="4465637"/>
          </a:xfrm>
        </p:spPr>
        <p:txBody>
          <a:bodyPr/>
          <a:lstStyle/>
          <a:p>
            <a:r>
              <a:rPr lang="de-DE" dirty="0"/>
              <a:t>Problems:</a:t>
            </a:r>
          </a:p>
          <a:p>
            <a:pPr marL="285750" indent="-285750">
              <a:buFont typeface="Arial" panose="020B0604020202020204" pitchFamily="34" charset="0"/>
              <a:buChar char="•"/>
            </a:pPr>
            <a:r>
              <a:rPr lang="en-GB" dirty="0"/>
              <a:t>Difficulty of finding baseline tasks that activate all but the process of interest (the “baseline problem”)</a:t>
            </a:r>
          </a:p>
          <a:p>
            <a:pPr marL="285750" indent="-285750">
              <a:buFont typeface="Arial" panose="020B0604020202020204" pitchFamily="34" charset="0"/>
              <a:buChar char="•"/>
            </a:pPr>
            <a:r>
              <a:rPr lang="en-GB" dirty="0"/>
              <a:t>Subtraction depends on the assumption of “pure insertion” (an extra cognitive component can be inserted without affecting the pre-existing components)</a:t>
            </a:r>
          </a:p>
        </p:txBody>
      </p:sp>
      <p:sp>
        <p:nvSpPr>
          <p:cNvPr id="6" name="Rectangle 5"/>
          <p:cNvSpPr/>
          <p:nvPr/>
        </p:nvSpPr>
        <p:spPr>
          <a:xfrm>
            <a:off x="4466967" y="4847541"/>
            <a:ext cx="520953" cy="747032"/>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7" name="Rectangle 6"/>
          <p:cNvSpPr/>
          <p:nvPr/>
        </p:nvSpPr>
        <p:spPr>
          <a:xfrm>
            <a:off x="5142858" y="4491813"/>
            <a:ext cx="520953" cy="1113357"/>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8" name="Rectangle 7"/>
          <p:cNvSpPr/>
          <p:nvPr/>
        </p:nvSpPr>
        <p:spPr>
          <a:xfrm>
            <a:off x="5818749" y="4847541"/>
            <a:ext cx="520953" cy="747032"/>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9" name="Rectangle 8"/>
          <p:cNvSpPr/>
          <p:nvPr/>
        </p:nvSpPr>
        <p:spPr>
          <a:xfrm>
            <a:off x="5818749" y="3734184"/>
            <a:ext cx="520953" cy="1113357"/>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10" name="Rectangle 9"/>
          <p:cNvSpPr/>
          <p:nvPr/>
        </p:nvSpPr>
        <p:spPr>
          <a:xfrm>
            <a:off x="6500154" y="4361887"/>
            <a:ext cx="520953" cy="1232687"/>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a:p>
            <a:pPr algn="ctr"/>
            <a:endParaRPr lang="en-GB" sz="1600" dirty="0">
              <a:solidFill>
                <a:srgbClr val="4D4D4D"/>
              </a:solidFill>
              <a:latin typeface="Source Sans Pro" panose="020B0503030403020204" pitchFamily="34" charset="0"/>
            </a:endParaRPr>
          </a:p>
          <a:p>
            <a:pPr algn="ctr"/>
            <a:r>
              <a:rPr lang="en-GB" sz="1600" dirty="0">
                <a:solidFill>
                  <a:srgbClr val="4D4D4D"/>
                </a:solidFill>
                <a:latin typeface="Source Sans Pro" panose="020B0503030403020204" pitchFamily="34" charset="0"/>
              </a:rPr>
              <a:t>A</a:t>
            </a:r>
          </a:p>
        </p:txBody>
      </p:sp>
      <p:sp>
        <p:nvSpPr>
          <p:cNvPr id="12" name="Rectangle 11"/>
          <p:cNvSpPr/>
          <p:nvPr/>
        </p:nvSpPr>
        <p:spPr>
          <a:xfrm>
            <a:off x="6500154" y="4361886"/>
            <a:ext cx="520953" cy="507274"/>
          </a:xfrm>
          <a:prstGeom prst="rect">
            <a:avLst/>
          </a:prstGeom>
          <a:solidFill>
            <a:srgbClr val="EAB9B8"/>
          </a:solidFill>
          <a:ln>
            <a:solidFill>
              <a:srgbClr val="D570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3" name="Rectangle 12"/>
          <p:cNvSpPr/>
          <p:nvPr/>
        </p:nvSpPr>
        <p:spPr>
          <a:xfrm>
            <a:off x="7181559" y="4858137"/>
            <a:ext cx="520953" cy="747032"/>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a:p>
            <a:pPr algn="ctr"/>
            <a:r>
              <a:rPr lang="en-GB" sz="1600" dirty="0">
                <a:solidFill>
                  <a:srgbClr val="4D4D4D"/>
                </a:solidFill>
                <a:latin typeface="Source Sans Pro" panose="020B0503030403020204" pitchFamily="34" charset="0"/>
              </a:rPr>
              <a:t>A</a:t>
            </a:r>
          </a:p>
        </p:txBody>
      </p:sp>
      <p:sp>
        <p:nvSpPr>
          <p:cNvPr id="14" name="Rectangle 13"/>
          <p:cNvSpPr/>
          <p:nvPr/>
        </p:nvSpPr>
        <p:spPr>
          <a:xfrm>
            <a:off x="7181559" y="4111106"/>
            <a:ext cx="520953" cy="1082090"/>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a:p>
            <a:pPr algn="ctr"/>
            <a:r>
              <a:rPr lang="en-GB" sz="1600" dirty="0">
                <a:solidFill>
                  <a:srgbClr val="4D4D4D"/>
                </a:solidFill>
                <a:latin typeface="Source Sans Pro" panose="020B0503030403020204" pitchFamily="34" charset="0"/>
              </a:rPr>
              <a:t>B</a:t>
            </a:r>
          </a:p>
        </p:txBody>
      </p:sp>
      <p:sp>
        <p:nvSpPr>
          <p:cNvPr id="16" name="Rectangle 15"/>
          <p:cNvSpPr/>
          <p:nvPr/>
        </p:nvSpPr>
        <p:spPr>
          <a:xfrm>
            <a:off x="8338770" y="5949281"/>
            <a:ext cx="1440587" cy="276999"/>
          </a:xfrm>
          <a:prstGeom prst="rect">
            <a:avLst/>
          </a:prstGeom>
        </p:spPr>
        <p:txBody>
          <a:bodyPr wrap="none">
            <a:spAutoFit/>
          </a:bodyPr>
          <a:lstStyle/>
          <a:p>
            <a:r>
              <a:rPr lang="fr-FR" sz="1200" dirty="0" err="1"/>
              <a:t>Friston</a:t>
            </a:r>
            <a:r>
              <a:rPr lang="fr-FR" sz="1200" dirty="0"/>
              <a:t> et al., (1996)</a:t>
            </a:r>
            <a:endParaRPr lang="en-GB" sz="1200" dirty="0"/>
          </a:p>
        </p:txBody>
      </p:sp>
      <p:sp>
        <p:nvSpPr>
          <p:cNvPr id="17" name="TextBox 16"/>
          <p:cNvSpPr txBox="1"/>
          <p:nvPr/>
        </p:nvSpPr>
        <p:spPr>
          <a:xfrm>
            <a:off x="4655840" y="5661248"/>
            <a:ext cx="216024" cy="288032"/>
          </a:xfrm>
          <a:prstGeom prst="rect">
            <a:avLst/>
          </a:prstGeom>
        </p:spPr>
        <p:txBody>
          <a:bodyPr vert="horz" wrap="none" lIns="0" tIns="0" rIns="0" bIns="0" rtlCol="0">
            <a:noAutofit/>
          </a:bodyPr>
          <a:lstStyle/>
          <a:p>
            <a:r>
              <a:rPr lang="de-DE" sz="1600" dirty="0">
                <a:latin typeface="Source Sans Pro" panose="020B0503030403020204" pitchFamily="34" charset="0"/>
              </a:rPr>
              <a:t>A</a:t>
            </a:r>
            <a:endParaRPr lang="en-GB" sz="1600" dirty="0" err="1">
              <a:latin typeface="Source Sans Pro" panose="020B0503030403020204" pitchFamily="34" charset="0"/>
            </a:endParaRPr>
          </a:p>
        </p:txBody>
      </p:sp>
      <p:sp>
        <p:nvSpPr>
          <p:cNvPr id="18" name="TextBox 17"/>
          <p:cNvSpPr txBox="1"/>
          <p:nvPr/>
        </p:nvSpPr>
        <p:spPr>
          <a:xfrm>
            <a:off x="5369866" y="5661248"/>
            <a:ext cx="216024" cy="288032"/>
          </a:xfrm>
          <a:prstGeom prst="rect">
            <a:avLst/>
          </a:prstGeom>
        </p:spPr>
        <p:txBody>
          <a:bodyPr vert="horz" wrap="none" lIns="0" tIns="0" rIns="0" bIns="0" rtlCol="0">
            <a:noAutofit/>
          </a:bodyPr>
          <a:lstStyle/>
          <a:p>
            <a:r>
              <a:rPr lang="de-DE" sz="1600" dirty="0">
                <a:latin typeface="Source Sans Pro" panose="020B0503030403020204" pitchFamily="34" charset="0"/>
              </a:rPr>
              <a:t>B</a:t>
            </a:r>
            <a:endParaRPr lang="en-GB" sz="1600" dirty="0" err="1">
              <a:latin typeface="Source Sans Pro" panose="020B0503030403020204" pitchFamily="34" charset="0"/>
            </a:endParaRPr>
          </a:p>
        </p:txBody>
      </p:sp>
      <p:sp>
        <p:nvSpPr>
          <p:cNvPr id="19" name="TextBox 18"/>
          <p:cNvSpPr txBox="1"/>
          <p:nvPr/>
        </p:nvSpPr>
        <p:spPr>
          <a:xfrm>
            <a:off x="5951984" y="5661248"/>
            <a:ext cx="216024" cy="288032"/>
          </a:xfrm>
          <a:prstGeom prst="rect">
            <a:avLst/>
          </a:prstGeom>
        </p:spPr>
        <p:txBody>
          <a:bodyPr vert="horz" wrap="none" lIns="0" tIns="0" rIns="0" bIns="0" rtlCol="0">
            <a:noAutofit/>
          </a:bodyPr>
          <a:lstStyle/>
          <a:p>
            <a:r>
              <a:rPr lang="de-DE" sz="1600" dirty="0">
                <a:latin typeface="Source Sans Pro" panose="020B0503030403020204" pitchFamily="34" charset="0"/>
              </a:rPr>
              <a:t>A</a:t>
            </a:r>
            <a:r>
              <a:rPr lang="en-GB" sz="1600" dirty="0">
                <a:latin typeface="Source Sans Pro" panose="020B0503030403020204" pitchFamily="34" charset="0"/>
              </a:rPr>
              <a:t>+</a:t>
            </a:r>
            <a:r>
              <a:rPr lang="de-DE" sz="1600" dirty="0">
                <a:latin typeface="Source Sans Pro" panose="020B0503030403020204" pitchFamily="34" charset="0"/>
              </a:rPr>
              <a:t>B</a:t>
            </a:r>
            <a:endParaRPr lang="en-GB" sz="1600" dirty="0" err="1">
              <a:latin typeface="Source Sans Pro" panose="020B0503030403020204" pitchFamily="34" charset="0"/>
            </a:endParaRPr>
          </a:p>
        </p:txBody>
      </p:sp>
      <p:sp>
        <p:nvSpPr>
          <p:cNvPr id="20" name="TextBox 19"/>
          <p:cNvSpPr txBox="1"/>
          <p:nvPr/>
        </p:nvSpPr>
        <p:spPr>
          <a:xfrm>
            <a:off x="6618545" y="5661248"/>
            <a:ext cx="216024" cy="288032"/>
          </a:xfrm>
          <a:prstGeom prst="rect">
            <a:avLst/>
          </a:prstGeom>
        </p:spPr>
        <p:txBody>
          <a:bodyPr vert="horz" wrap="none" lIns="0" tIns="0" rIns="0" bIns="0" rtlCol="0">
            <a:noAutofit/>
          </a:bodyPr>
          <a:lstStyle/>
          <a:p>
            <a:r>
              <a:rPr lang="de-DE" sz="1600" dirty="0">
                <a:latin typeface="Source Sans Pro" panose="020B0503030403020204" pitchFamily="34" charset="0"/>
              </a:rPr>
              <a:t>A</a:t>
            </a:r>
            <a:r>
              <a:rPr lang="en-GB" sz="1600" dirty="0">
                <a:latin typeface="Source Sans Pro" panose="020B0503030403020204" pitchFamily="34" charset="0"/>
              </a:rPr>
              <a:t>x</a:t>
            </a:r>
            <a:r>
              <a:rPr lang="de-DE" sz="1600" dirty="0">
                <a:latin typeface="Source Sans Pro" panose="020B0503030403020204" pitchFamily="34" charset="0"/>
              </a:rPr>
              <a:t>B</a:t>
            </a:r>
            <a:endParaRPr lang="en-GB" sz="1600" dirty="0" err="1">
              <a:latin typeface="Source Sans Pro" panose="020B0503030403020204" pitchFamily="34" charset="0"/>
            </a:endParaRPr>
          </a:p>
        </p:txBody>
      </p:sp>
      <p:sp>
        <p:nvSpPr>
          <p:cNvPr id="21" name="TextBox 20"/>
          <p:cNvSpPr txBox="1"/>
          <p:nvPr/>
        </p:nvSpPr>
        <p:spPr>
          <a:xfrm>
            <a:off x="7249102" y="5661248"/>
            <a:ext cx="216024" cy="288032"/>
          </a:xfrm>
          <a:prstGeom prst="rect">
            <a:avLst/>
          </a:prstGeom>
        </p:spPr>
        <p:txBody>
          <a:bodyPr vert="horz" wrap="none" lIns="0" tIns="0" rIns="0" bIns="0" rtlCol="0">
            <a:noAutofit/>
          </a:bodyPr>
          <a:lstStyle/>
          <a:p>
            <a:r>
              <a:rPr lang="de-DE" sz="1600" dirty="0">
                <a:latin typeface="Source Sans Pro" panose="020B0503030403020204" pitchFamily="34" charset="0"/>
              </a:rPr>
              <a:t>A</a:t>
            </a:r>
            <a:r>
              <a:rPr lang="en-GB" sz="1600" dirty="0">
                <a:latin typeface="Source Sans Pro" panose="020B0503030403020204" pitchFamily="34" charset="0"/>
              </a:rPr>
              <a:t>x</a:t>
            </a:r>
            <a:r>
              <a:rPr lang="de-DE" sz="1600" dirty="0">
                <a:latin typeface="Source Sans Pro" panose="020B0503030403020204" pitchFamily="34" charset="0"/>
              </a:rPr>
              <a:t>B</a:t>
            </a:r>
            <a:endParaRPr lang="en-GB" sz="1600" dirty="0" err="1">
              <a:latin typeface="Source Sans Pro" panose="020B0503030403020204" pitchFamily="34" charset="0"/>
            </a:endParaRPr>
          </a:p>
        </p:txBody>
      </p:sp>
      <p:grpSp>
        <p:nvGrpSpPr>
          <p:cNvPr id="32" name="Group 31">
            <a:extLst>
              <a:ext uri="{FF2B5EF4-FFF2-40B4-BE49-F238E27FC236}">
                <a16:creationId xmlns:a16="http://schemas.microsoft.com/office/drawing/2014/main" id="{48D5A8EE-9DA4-4F5E-BD03-2896B7F2821E}"/>
              </a:ext>
            </a:extLst>
          </p:cNvPr>
          <p:cNvGrpSpPr/>
          <p:nvPr/>
        </p:nvGrpSpPr>
        <p:grpSpPr>
          <a:xfrm>
            <a:off x="4155887" y="2876356"/>
            <a:ext cx="1625762" cy="1471441"/>
            <a:chOff x="4155887" y="2876356"/>
            <a:chExt cx="1625762" cy="1471441"/>
          </a:xfrm>
        </p:grpSpPr>
        <p:pic>
          <p:nvPicPr>
            <p:cNvPr id="4" name="Grafik 3">
              <a:extLst>
                <a:ext uri="{FF2B5EF4-FFF2-40B4-BE49-F238E27FC236}">
                  <a16:creationId xmlns:a16="http://schemas.microsoft.com/office/drawing/2014/main" id="{7634FF0D-411B-4976-8F09-7A9A981784BD}"/>
                </a:ext>
              </a:extLst>
            </p:cNvPr>
            <p:cNvPicPr>
              <a:picLocks noChangeAspect="1"/>
            </p:cNvPicPr>
            <p:nvPr/>
          </p:nvPicPr>
          <p:blipFill>
            <a:blip r:embed="rId3"/>
            <a:stretch>
              <a:fillRect/>
            </a:stretch>
          </p:blipFill>
          <p:spPr>
            <a:xfrm>
              <a:off x="4155887" y="2876356"/>
              <a:ext cx="1273986" cy="1273986"/>
            </a:xfrm>
            <a:prstGeom prst="rect">
              <a:avLst/>
            </a:prstGeom>
          </p:spPr>
        </p:pic>
        <p:cxnSp>
          <p:nvCxnSpPr>
            <p:cNvPr id="23" name="Straight Arrow Connector 22">
              <a:extLst>
                <a:ext uri="{FF2B5EF4-FFF2-40B4-BE49-F238E27FC236}">
                  <a16:creationId xmlns:a16="http://schemas.microsoft.com/office/drawing/2014/main" id="{1A1AE132-2DFD-4E9F-BB40-347AB797EEFC}"/>
                </a:ext>
              </a:extLst>
            </p:cNvPr>
            <p:cNvCxnSpPr/>
            <p:nvPr/>
          </p:nvCxnSpPr>
          <p:spPr>
            <a:xfrm>
              <a:off x="5403334" y="4150342"/>
              <a:ext cx="378315" cy="197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155D89D2-45EC-4B7D-8B89-E9EC77A79D49}"/>
              </a:ext>
            </a:extLst>
          </p:cNvPr>
          <p:cNvGrpSpPr/>
          <p:nvPr/>
        </p:nvGrpSpPr>
        <p:grpSpPr>
          <a:xfrm>
            <a:off x="7181559" y="2611953"/>
            <a:ext cx="1578737" cy="1355137"/>
            <a:chOff x="7181559" y="2611953"/>
            <a:chExt cx="1578737" cy="1355137"/>
          </a:xfrm>
        </p:grpSpPr>
        <p:pic>
          <p:nvPicPr>
            <p:cNvPr id="22" name="Picture 21">
              <a:extLst>
                <a:ext uri="{FF2B5EF4-FFF2-40B4-BE49-F238E27FC236}">
                  <a16:creationId xmlns:a16="http://schemas.microsoft.com/office/drawing/2014/main" id="{94B14C63-E36A-4DAC-997D-6B70651FB186}"/>
                </a:ext>
              </a:extLst>
            </p:cNvPr>
            <p:cNvPicPr>
              <a:picLocks noChangeAspect="1"/>
            </p:cNvPicPr>
            <p:nvPr/>
          </p:nvPicPr>
          <p:blipFill rotWithShape="1">
            <a:blip r:embed="rId4"/>
            <a:srcRect l="18580" t="3033" r="24983"/>
            <a:stretch/>
          </p:blipFill>
          <p:spPr>
            <a:xfrm>
              <a:off x="7939946" y="2611953"/>
              <a:ext cx="820350" cy="1057113"/>
            </a:xfrm>
            <a:prstGeom prst="rect">
              <a:avLst/>
            </a:prstGeom>
          </p:spPr>
        </p:pic>
        <p:cxnSp>
          <p:nvCxnSpPr>
            <p:cNvPr id="24" name="Straight Arrow Connector 23">
              <a:extLst>
                <a:ext uri="{FF2B5EF4-FFF2-40B4-BE49-F238E27FC236}">
                  <a16:creationId xmlns:a16="http://schemas.microsoft.com/office/drawing/2014/main" id="{8C9DB9F8-F7E5-4B35-A9BB-F26590EE647C}"/>
                </a:ext>
              </a:extLst>
            </p:cNvPr>
            <p:cNvCxnSpPr>
              <a:cxnSpLocks/>
            </p:cNvCxnSpPr>
            <p:nvPr/>
          </p:nvCxnSpPr>
          <p:spPr>
            <a:xfrm flipH="1">
              <a:off x="7663007" y="3697582"/>
              <a:ext cx="276940" cy="269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A0AF736-BB4A-4D50-9B78-AD9F01414B5C}"/>
                </a:ext>
              </a:extLst>
            </p:cNvPr>
            <p:cNvCxnSpPr>
              <a:cxnSpLocks/>
            </p:cNvCxnSpPr>
            <p:nvPr/>
          </p:nvCxnSpPr>
          <p:spPr>
            <a:xfrm flipH="1">
              <a:off x="7181559" y="3625809"/>
              <a:ext cx="683977" cy="134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37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P spid="14" grpId="0" animBg="1"/>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fMRI adaptation as an example of neural interaction </a:t>
            </a:r>
          </a:p>
        </p:txBody>
      </p:sp>
      <p:sp>
        <p:nvSpPr>
          <p:cNvPr id="4" name="Text Placeholder 3"/>
          <p:cNvSpPr>
            <a:spLocks noGrp="1"/>
          </p:cNvSpPr>
          <p:nvPr>
            <p:ph type="body" sz="quarter" idx="10"/>
          </p:nvPr>
        </p:nvSpPr>
        <p:spPr/>
        <p:txBody>
          <a:bodyPr/>
          <a:lstStyle/>
          <a:p>
            <a:r>
              <a:rPr lang="en-GB" dirty="0">
                <a:solidFill>
                  <a:srgbClr val="333333"/>
                </a:solidFill>
                <a:latin typeface="Source Sans Pro" panose="020B0604020202020204" charset="0"/>
                <a:ea typeface="ＭＳ Ｐゴシック" charset="0"/>
              </a:rPr>
              <a:t>Famous faces: 1</a:t>
            </a:r>
            <a:r>
              <a:rPr lang="en-GB" baseline="30000" dirty="0">
                <a:solidFill>
                  <a:srgbClr val="333333"/>
                </a:solidFill>
                <a:latin typeface="Source Sans Pro" panose="020B0604020202020204" charset="0"/>
                <a:ea typeface="ＭＳ Ｐゴシック" charset="0"/>
              </a:rPr>
              <a:t>st</a:t>
            </a:r>
            <a:r>
              <a:rPr lang="en-GB" dirty="0">
                <a:solidFill>
                  <a:srgbClr val="333333"/>
                </a:solidFill>
                <a:latin typeface="Source Sans Pro" panose="020B0604020202020204" charset="0"/>
                <a:ea typeface="ＭＳ Ｐゴシック" charset="0"/>
              </a:rPr>
              <a:t> time </a:t>
            </a:r>
            <a:r>
              <a:rPr lang="en-GB" dirty="0">
                <a:latin typeface="Source Sans Pro" panose="020B0604020202020204" charset="0"/>
                <a:ea typeface="ＭＳ Ｐゴシック" charset="0"/>
              </a:rPr>
              <a:t>vs</a:t>
            </a:r>
            <a:r>
              <a:rPr lang="en-GB" dirty="0">
                <a:solidFill>
                  <a:srgbClr val="0000FF"/>
                </a:solidFill>
                <a:latin typeface="Source Sans Pro" panose="020B0604020202020204" charset="0"/>
                <a:ea typeface="ＭＳ Ｐゴシック" charset="0"/>
              </a:rPr>
              <a:t> </a:t>
            </a:r>
            <a:r>
              <a:rPr lang="en-GB" dirty="0">
                <a:solidFill>
                  <a:srgbClr val="333333"/>
                </a:solidFill>
                <a:latin typeface="Source Sans Pro" panose="020B0604020202020204" charset="0"/>
                <a:ea typeface="ＭＳ Ｐゴシック" charset="0"/>
              </a:rPr>
              <a:t>2</a:t>
            </a:r>
            <a:r>
              <a:rPr lang="en-GB" baseline="30000" dirty="0">
                <a:solidFill>
                  <a:srgbClr val="333333"/>
                </a:solidFill>
                <a:latin typeface="Source Sans Pro" panose="020B0604020202020204" charset="0"/>
                <a:ea typeface="ＭＳ Ｐゴシック" charset="0"/>
              </a:rPr>
              <a:t>nd</a:t>
            </a:r>
            <a:r>
              <a:rPr lang="en-GB" dirty="0">
                <a:solidFill>
                  <a:srgbClr val="333333"/>
                </a:solidFill>
                <a:latin typeface="Source Sans Pro" panose="020B0604020202020204" charset="0"/>
                <a:ea typeface="ＭＳ Ｐゴシック" charset="0"/>
              </a:rPr>
              <a:t> time </a:t>
            </a:r>
            <a:endParaRPr lang="en-US" dirty="0">
              <a:solidFill>
                <a:srgbClr val="333333"/>
              </a:solidFill>
              <a:latin typeface="Source Sans Pro" panose="020B0604020202020204" charset="0"/>
              <a:ea typeface="ＭＳ Ｐゴシック" charset="0"/>
            </a:endParaRPr>
          </a:p>
        </p:txBody>
      </p:sp>
      <p:pic>
        <p:nvPicPr>
          <p:cNvPr id="5" name="Picture 12"/>
          <p:cNvPicPr>
            <a:picLocks noChangeAspect="1" noChangeArrowheads="1"/>
          </p:cNvPicPr>
          <p:nvPr/>
        </p:nvPicPr>
        <p:blipFill>
          <a:blip r:embed="rId3">
            <a:lum bright="-20000" contrast="40000"/>
          </a:blip>
          <a:srcRect l="15042" t="61525" r="12958" b="4054"/>
          <a:stretch>
            <a:fillRect/>
          </a:stretch>
        </p:blipFill>
        <p:spPr bwMode="auto">
          <a:xfrm>
            <a:off x="4663733" y="1778038"/>
            <a:ext cx="5674700" cy="388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7"/>
          <p:cNvSpPr>
            <a:spLocks noChangeArrowheads="1"/>
          </p:cNvSpPr>
          <p:nvPr/>
        </p:nvSpPr>
        <p:spPr bwMode="auto">
          <a:xfrm>
            <a:off x="6630526" y="5566834"/>
            <a:ext cx="1797336" cy="281700"/>
          </a:xfrm>
          <a:prstGeom prst="rect">
            <a:avLst/>
          </a:prstGeom>
          <a:solidFill>
            <a:schemeClr val="bg1"/>
          </a:solidFill>
          <a:ln>
            <a:noFill/>
          </a:ln>
          <a:effectLst/>
        </p:spPr>
        <p:txBody>
          <a:bodyPr wrap="none" lIns="83527" tIns="41031" rIns="83527" bIns="41031">
            <a:spAutoFit/>
          </a:bodyPr>
          <a:lstStyle/>
          <a:p>
            <a:pPr eaLnBrk="0" hangingPunct="0">
              <a:defRPr/>
            </a:pPr>
            <a:r>
              <a:rPr lang="en-US" sz="1292" dirty="0" err="1">
                <a:solidFill>
                  <a:srgbClr val="333333"/>
                </a:solidFill>
                <a:latin typeface="Source Sans Pro" panose="020B0604020202020204" charset="0"/>
                <a:ea typeface="ＭＳ Ｐゴシック" charset="0"/>
              </a:rPr>
              <a:t>Peri</a:t>
            </a:r>
            <a:r>
              <a:rPr lang="en-US" sz="1292" dirty="0">
                <a:solidFill>
                  <a:srgbClr val="333333"/>
                </a:solidFill>
                <a:latin typeface="Source Sans Pro" panose="020B0604020202020204" charset="0"/>
                <a:ea typeface="ＭＳ Ｐゴシック" charset="0"/>
              </a:rPr>
              <a:t>-stimulus time (sec)</a:t>
            </a:r>
          </a:p>
        </p:txBody>
      </p:sp>
      <p:pic>
        <p:nvPicPr>
          <p:cNvPr id="12" name="Picture 16"/>
          <p:cNvPicPr>
            <a:picLocks noChangeAspect="1" noChangeArrowheads="1"/>
          </p:cNvPicPr>
          <p:nvPr/>
        </p:nvPicPr>
        <p:blipFill>
          <a:blip r:embed="rId4"/>
          <a:srcRect t="53728"/>
          <a:stretch>
            <a:fillRect/>
          </a:stretch>
        </p:blipFill>
        <p:spPr bwMode="auto">
          <a:xfrm>
            <a:off x="695400" y="2780828"/>
            <a:ext cx="3719919"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4823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04D3-C9C1-4BB7-B27B-F2CD22B30369}"/>
              </a:ext>
            </a:extLst>
          </p:cNvPr>
          <p:cNvSpPr>
            <a:spLocks noGrp="1"/>
          </p:cNvSpPr>
          <p:nvPr>
            <p:ph type="title"/>
          </p:nvPr>
        </p:nvSpPr>
        <p:spPr/>
        <p:txBody>
          <a:bodyPr/>
          <a:lstStyle/>
          <a:p>
            <a:r>
              <a:rPr lang="de-DE" dirty="0" err="1"/>
              <a:t>Overview</a:t>
            </a:r>
            <a:endParaRPr lang="de-DE" dirty="0"/>
          </a:p>
        </p:txBody>
      </p:sp>
      <p:sp>
        <p:nvSpPr>
          <p:cNvPr id="3" name="Content Placeholder 2">
            <a:extLst>
              <a:ext uri="{FF2B5EF4-FFF2-40B4-BE49-F238E27FC236}">
                <a16:creationId xmlns:a16="http://schemas.microsoft.com/office/drawing/2014/main" id="{47376217-9A19-41C3-BAF0-FBF0BDD03CA8}"/>
              </a:ext>
            </a:extLst>
          </p:cNvPr>
          <p:cNvSpPr>
            <a:spLocks noGrp="1"/>
          </p:cNvSpPr>
          <p:nvPr>
            <p:ph idx="1"/>
          </p:nvPr>
        </p:nvSpPr>
        <p:spPr>
          <a:xfrm>
            <a:off x="527051" y="1412875"/>
            <a:ext cx="11005553" cy="4752975"/>
          </a:xfrm>
        </p:spPr>
        <p:txBody>
          <a:bodyPr/>
          <a:lstStyle/>
          <a:p>
            <a:pPr marL="342900" indent="-342900">
              <a:spcBef>
                <a:spcPct val="20000"/>
              </a:spcBef>
              <a:spcAft>
                <a:spcPts val="600"/>
              </a:spcAft>
              <a:buFont typeface="+mj-lt"/>
              <a:buAutoNum type="arabicPeriod"/>
              <a:defRPr/>
            </a:pPr>
            <a:r>
              <a:rPr lang="en-US" sz="2800" dirty="0">
                <a:solidFill>
                  <a:srgbClr val="C02A26"/>
                </a:solidFill>
                <a:latin typeface="+mn-lt"/>
                <a:ea typeface="ＭＳ Ｐゴシック" charset="0"/>
              </a:rPr>
              <a:t>Categorical designs</a:t>
            </a:r>
            <a:endParaRPr lang="en-GB" sz="2800" dirty="0">
              <a:latin typeface="+mn-lt"/>
            </a:endParaRPr>
          </a:p>
          <a:p>
            <a:pPr marL="546100" lvl="1" indent="-342900">
              <a:spcBef>
                <a:spcPct val="20000"/>
              </a:spcBef>
              <a:defRPr/>
            </a:pPr>
            <a:r>
              <a:rPr lang="en-US" dirty="0">
                <a:solidFill>
                  <a:srgbClr val="333333"/>
                </a:solidFill>
                <a:latin typeface="+mn-lt"/>
                <a:ea typeface="ＭＳ Ｐゴシック" charset="0"/>
              </a:rPr>
              <a:t>Subtraction</a:t>
            </a:r>
            <a:r>
              <a:rPr lang="en-US" b="1" dirty="0">
                <a:solidFill>
                  <a:srgbClr val="333333"/>
                </a:solidFill>
                <a:latin typeface="+mn-lt"/>
                <a:ea typeface="ＭＳ Ｐゴシック" charset="0"/>
              </a:rPr>
              <a:t> 			</a:t>
            </a:r>
            <a:r>
              <a:rPr lang="en-US" dirty="0">
                <a:solidFill>
                  <a:srgbClr val="333333"/>
                </a:solidFill>
                <a:latin typeface="+mn-lt"/>
                <a:ea typeface="ＭＳ Ｐゴシック" charset="0"/>
              </a:rPr>
              <a:t>Pure insertion, evoked / differential responses</a:t>
            </a:r>
          </a:p>
          <a:p>
            <a:pPr marL="546100" lvl="1" indent="-342900">
              <a:spcBef>
                <a:spcPct val="20000"/>
              </a:spcBef>
              <a:defRPr/>
            </a:pPr>
            <a:r>
              <a:rPr lang="en-US" b="1" dirty="0">
                <a:solidFill>
                  <a:srgbClr val="333333"/>
                </a:solidFill>
                <a:latin typeface="+mn-lt"/>
                <a:ea typeface="ＭＳ Ｐゴシック" charset="0"/>
              </a:rPr>
              <a:t>Conjunction</a:t>
            </a:r>
            <a:r>
              <a:rPr lang="en-US" dirty="0">
                <a:solidFill>
                  <a:srgbClr val="333333"/>
                </a:solidFill>
                <a:latin typeface="+mn-lt"/>
                <a:ea typeface="ＭＳ Ｐゴシック" charset="0"/>
              </a:rPr>
              <a:t> 			</a:t>
            </a:r>
            <a:r>
              <a:rPr lang="en-US" b="1" dirty="0">
                <a:solidFill>
                  <a:srgbClr val="333333"/>
                </a:solidFill>
                <a:latin typeface="+mn-lt"/>
                <a:ea typeface="ＭＳ Ｐゴシック" charset="0"/>
              </a:rPr>
              <a:t>Testing multiple hypotheses</a:t>
            </a:r>
          </a:p>
          <a:p>
            <a:pPr lvl="1" indent="0">
              <a:spcBef>
                <a:spcPct val="20000"/>
              </a:spcBef>
              <a:buNone/>
              <a:defRPr/>
            </a:pPr>
            <a:endParaRPr lang="en-US" dirty="0">
              <a:solidFill>
                <a:srgbClr val="333333"/>
              </a:solidFill>
              <a:latin typeface="+mn-lt"/>
              <a:ea typeface="ＭＳ Ｐゴシック" charset="0"/>
            </a:endParaRPr>
          </a:p>
          <a:p>
            <a:pPr lvl="1" indent="0">
              <a:spcBef>
                <a:spcPct val="20000"/>
              </a:spcBef>
              <a:buNone/>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Parametric designs</a:t>
            </a:r>
            <a:endParaRPr lang="en-US" sz="2400" dirty="0">
              <a:solidFill>
                <a:srgbClr val="C02A26"/>
              </a:solidFill>
              <a:latin typeface="+mn-lt"/>
              <a:ea typeface="ＭＳ Ｐゴシック" charset="0"/>
            </a:endParaRPr>
          </a:p>
          <a:p>
            <a:pPr marL="546100" lvl="1" indent="-342900">
              <a:spcBef>
                <a:spcPct val="20000"/>
              </a:spcBef>
              <a:defRPr/>
            </a:pPr>
            <a:r>
              <a:rPr lang="en-US" dirty="0">
                <a:solidFill>
                  <a:srgbClr val="333333"/>
                </a:solidFill>
                <a:latin typeface="+mn-lt"/>
                <a:ea typeface="ＭＳ Ｐゴシック" charset="0"/>
              </a:rPr>
              <a:t>Linear 			Adaptation, cognitive dimensions</a:t>
            </a:r>
          </a:p>
          <a:p>
            <a:pPr marL="546100" lvl="1" indent="-342900">
              <a:spcBef>
                <a:spcPct val="20000"/>
              </a:spcBef>
              <a:defRPr/>
            </a:pPr>
            <a:r>
              <a:rPr lang="en-US" dirty="0">
                <a:solidFill>
                  <a:srgbClr val="333333"/>
                </a:solidFill>
                <a:latin typeface="+mn-lt"/>
                <a:ea typeface="ＭＳ Ｐゴシック" charset="0"/>
              </a:rPr>
              <a:t>Nonlinear			Polynomial expansions, </a:t>
            </a:r>
            <a:r>
              <a:rPr lang="en-US" dirty="0" err="1">
                <a:solidFill>
                  <a:srgbClr val="333333"/>
                </a:solidFill>
                <a:latin typeface="+mn-lt"/>
                <a:ea typeface="ＭＳ Ｐゴシック" charset="0"/>
              </a:rPr>
              <a:t>neurometric</a:t>
            </a:r>
            <a:r>
              <a:rPr lang="en-US" dirty="0">
                <a:solidFill>
                  <a:srgbClr val="333333"/>
                </a:solidFill>
                <a:latin typeface="+mn-lt"/>
                <a:ea typeface="ＭＳ Ｐゴシック" charset="0"/>
              </a:rPr>
              <a:t> functions</a:t>
            </a:r>
          </a:p>
          <a:p>
            <a:pPr lvl="1" indent="0">
              <a:spcBef>
                <a:spcPct val="20000"/>
              </a:spcBef>
              <a:buNone/>
              <a:defRPr/>
            </a:pPr>
            <a:r>
              <a:rPr lang="en-US" dirty="0">
                <a:solidFill>
                  <a:srgbClr val="333333"/>
                </a:solidFill>
                <a:latin typeface="+mn-lt"/>
                <a:ea typeface="ＭＳ Ｐゴシック" charset="0"/>
              </a:rPr>
              <a:t>				Model-based regressors 	</a:t>
            </a:r>
          </a:p>
          <a:p>
            <a:pPr marL="342900" indent="-342900">
              <a:spcBef>
                <a:spcPct val="20000"/>
              </a:spcBef>
              <a:buFont typeface="+mj-lt"/>
              <a:buAutoNum type="arabicPeriod"/>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Factorial designs</a:t>
            </a:r>
            <a:endParaRPr lang="en-US" sz="2400" dirty="0">
              <a:solidFill>
                <a:srgbClr val="C02A26"/>
              </a:solidFill>
              <a:latin typeface="+mn-lt"/>
              <a:ea typeface="ＭＳ Ｐゴシック" charset="0"/>
            </a:endParaRPr>
          </a:p>
          <a:p>
            <a:pPr marL="717550" lvl="1" indent="-514350">
              <a:spcBef>
                <a:spcPct val="20000"/>
              </a:spcBef>
              <a:defRPr/>
            </a:pPr>
            <a:r>
              <a:rPr lang="en-US" dirty="0">
                <a:solidFill>
                  <a:srgbClr val="333333"/>
                </a:solidFill>
                <a:latin typeface="+mn-lt"/>
                <a:ea typeface="ＭＳ Ｐゴシック" charset="0"/>
              </a:rPr>
              <a:t>Categorical 			Interactions and pure insertion</a:t>
            </a:r>
          </a:p>
          <a:p>
            <a:pPr marL="717550" lvl="1" indent="-514350">
              <a:spcBef>
                <a:spcPct val="20000"/>
              </a:spcBef>
              <a:defRPr/>
            </a:pPr>
            <a:r>
              <a:rPr lang="en-US" dirty="0">
                <a:solidFill>
                  <a:srgbClr val="333333"/>
                </a:solidFill>
                <a:latin typeface="+mn-lt"/>
                <a:ea typeface="ＭＳ Ｐゴシック" charset="0"/>
              </a:rPr>
              <a:t>Parametric 			Linear and nonlinear interactions</a:t>
            </a:r>
          </a:p>
          <a:p>
            <a:pPr lvl="2" indent="0">
              <a:spcBef>
                <a:spcPct val="20000"/>
              </a:spcBef>
              <a:buNone/>
              <a:defRPr/>
            </a:pPr>
            <a:r>
              <a:rPr lang="en-US" dirty="0">
                <a:solidFill>
                  <a:srgbClr val="333333"/>
                </a:solidFill>
                <a:latin typeface="+mn-lt"/>
                <a:ea typeface="ＭＳ Ｐゴシック" charset="0"/>
              </a:rPr>
              <a:t>				Psychophysiological Interactions (PPI)</a:t>
            </a:r>
          </a:p>
          <a:p>
            <a:pPr marL="269638" indent="-269638">
              <a:spcBef>
                <a:spcPct val="20000"/>
              </a:spcBef>
              <a:defRPr/>
            </a:pPr>
            <a:endParaRPr lang="en-GB" dirty="0"/>
          </a:p>
        </p:txBody>
      </p:sp>
      <p:grpSp>
        <p:nvGrpSpPr>
          <p:cNvPr id="9" name="Group 8">
            <a:extLst>
              <a:ext uri="{FF2B5EF4-FFF2-40B4-BE49-F238E27FC236}">
                <a16:creationId xmlns:a16="http://schemas.microsoft.com/office/drawing/2014/main" id="{75AF5EAA-B131-4EC0-86A5-28A57CCC3216}"/>
              </a:ext>
            </a:extLst>
          </p:cNvPr>
          <p:cNvGrpSpPr/>
          <p:nvPr/>
        </p:nvGrpSpPr>
        <p:grpSpPr>
          <a:xfrm>
            <a:off x="9264352" y="1916832"/>
            <a:ext cx="1512168" cy="720080"/>
            <a:chOff x="9264352" y="1916832"/>
            <a:chExt cx="1512168" cy="720080"/>
          </a:xfrm>
        </p:grpSpPr>
        <p:sp>
          <p:nvSpPr>
            <p:cNvPr id="8" name="Oval 7">
              <a:extLst>
                <a:ext uri="{FF2B5EF4-FFF2-40B4-BE49-F238E27FC236}">
                  <a16:creationId xmlns:a16="http://schemas.microsoft.com/office/drawing/2014/main" id="{D166CCC5-6B64-487E-A7FB-FBFE18D315DA}"/>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7" name="TextBox 6">
              <a:extLst>
                <a:ext uri="{FF2B5EF4-FFF2-40B4-BE49-F238E27FC236}">
                  <a16:creationId xmlns:a16="http://schemas.microsoft.com/office/drawing/2014/main" id="{9CFC1C81-F6BD-4A0C-BC8E-8BB4D5AD1941}"/>
                </a:ext>
              </a:extLst>
            </p:cNvPr>
            <p:cNvSpPr txBox="1"/>
            <p:nvPr/>
          </p:nvSpPr>
          <p:spPr>
            <a:xfrm>
              <a:off x="9588388" y="2060848"/>
              <a:ext cx="936104" cy="395945"/>
            </a:xfrm>
            <a:prstGeom prst="rect">
              <a:avLst/>
            </a:prstGeom>
          </p:spPr>
          <p:txBody>
            <a:bodyPr vert="horz" wrap="square" lIns="0" tIns="0" rIns="0" bIns="0" rtlCol="0">
              <a:noAutofit/>
            </a:bodyPr>
            <a:lstStyle/>
            <a:p>
              <a:r>
                <a:rPr lang="en-GB" sz="2800" dirty="0">
                  <a:solidFill>
                    <a:schemeClr val="accent1"/>
                  </a:solidFill>
                  <a:latin typeface="Source Sans Pro" panose="020B0503030403020204" pitchFamily="34" charset="0"/>
                </a:rPr>
                <a:t>A vs B</a:t>
              </a:r>
            </a:p>
          </p:txBody>
        </p:sp>
      </p:grpSp>
      <p:grpSp>
        <p:nvGrpSpPr>
          <p:cNvPr id="10" name="Group 9">
            <a:extLst>
              <a:ext uri="{FF2B5EF4-FFF2-40B4-BE49-F238E27FC236}">
                <a16:creationId xmlns:a16="http://schemas.microsoft.com/office/drawing/2014/main" id="{DBE7D7A0-66C6-4CF7-BD55-5A82FDB76E41}"/>
              </a:ext>
            </a:extLst>
          </p:cNvPr>
          <p:cNvGrpSpPr/>
          <p:nvPr/>
        </p:nvGrpSpPr>
        <p:grpSpPr>
          <a:xfrm>
            <a:off x="9306200" y="3590494"/>
            <a:ext cx="1650340" cy="740297"/>
            <a:chOff x="9264352" y="1896615"/>
            <a:chExt cx="1650340" cy="740297"/>
          </a:xfrm>
        </p:grpSpPr>
        <p:sp>
          <p:nvSpPr>
            <p:cNvPr id="11" name="Oval 10">
              <a:extLst>
                <a:ext uri="{FF2B5EF4-FFF2-40B4-BE49-F238E27FC236}">
                  <a16:creationId xmlns:a16="http://schemas.microsoft.com/office/drawing/2014/main" id="{A2C9EF0A-523A-4263-9616-3712908A569F}"/>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2" name="TextBox 11">
              <a:extLst>
                <a:ext uri="{FF2B5EF4-FFF2-40B4-BE49-F238E27FC236}">
                  <a16:creationId xmlns:a16="http://schemas.microsoft.com/office/drawing/2014/main" id="{F49800B7-3B68-4CDF-ADE6-FD5BB3603D64}"/>
                </a:ext>
              </a:extLst>
            </p:cNvPr>
            <p:cNvSpPr txBox="1"/>
            <p:nvPr/>
          </p:nvSpPr>
          <p:spPr>
            <a:xfrm>
              <a:off x="9438528" y="1896615"/>
              <a:ext cx="1476164" cy="397735"/>
            </a:xfrm>
            <a:prstGeom prst="rect">
              <a:avLst/>
            </a:prstGeom>
          </p:spPr>
          <p:txBody>
            <a:bodyPr vert="horz" wrap="square" lIns="0" tIns="0" rIns="0" bIns="0" rtlCol="0">
              <a:noAutofit/>
            </a:bodyPr>
            <a:lstStyle/>
            <a:p>
              <a:r>
                <a:rPr lang="en-GB" sz="1400" dirty="0">
                  <a:solidFill>
                    <a:schemeClr val="accent1"/>
                  </a:solidFill>
                  <a:latin typeface="Source Sans Pro" panose="020B0503030403020204" pitchFamily="34" charset="0"/>
                </a:rPr>
                <a:t>A</a:t>
              </a:r>
              <a:r>
                <a:rPr lang="en-GB" dirty="0">
                  <a:solidFill>
                    <a:schemeClr val="accent1"/>
                  </a:solidFill>
                  <a:latin typeface="Source Sans Pro" panose="020B0503030403020204" pitchFamily="34" charset="0"/>
                </a:rPr>
                <a:t>A</a:t>
              </a:r>
              <a:r>
                <a:rPr lang="en-GB" sz="2400" dirty="0">
                  <a:solidFill>
                    <a:schemeClr val="accent1"/>
                  </a:solidFill>
                  <a:latin typeface="Source Sans Pro" panose="020B0503030403020204" pitchFamily="34" charset="0"/>
                </a:rPr>
                <a:t>A</a:t>
              </a:r>
              <a:r>
                <a:rPr lang="en-GB" sz="3200" dirty="0">
                  <a:solidFill>
                    <a:schemeClr val="accent1"/>
                  </a:solidFill>
                  <a:latin typeface="Source Sans Pro" panose="020B0503030403020204" pitchFamily="34" charset="0"/>
                </a:rPr>
                <a:t>A</a:t>
              </a:r>
              <a:r>
                <a:rPr lang="en-GB" sz="3600" dirty="0">
                  <a:solidFill>
                    <a:schemeClr val="accent1"/>
                  </a:solidFill>
                  <a:latin typeface="Source Sans Pro" panose="020B0503030403020204" pitchFamily="34" charset="0"/>
                </a:rPr>
                <a:t>A</a:t>
              </a:r>
              <a:r>
                <a:rPr lang="en-GB" sz="4400" dirty="0">
                  <a:solidFill>
                    <a:schemeClr val="accent1"/>
                  </a:solidFill>
                  <a:latin typeface="Source Sans Pro" panose="020B0503030403020204" pitchFamily="34" charset="0"/>
                </a:rPr>
                <a:t>A</a:t>
              </a:r>
              <a:endParaRPr lang="en-GB" sz="2800" dirty="0">
                <a:solidFill>
                  <a:schemeClr val="accent1"/>
                </a:solidFill>
                <a:latin typeface="Source Sans Pro" panose="020B0503030403020204" pitchFamily="34" charset="0"/>
              </a:endParaRPr>
            </a:p>
          </p:txBody>
        </p:sp>
      </p:grpSp>
      <p:sp>
        <p:nvSpPr>
          <p:cNvPr id="14" name="Oval 13">
            <a:extLst>
              <a:ext uri="{FF2B5EF4-FFF2-40B4-BE49-F238E27FC236}">
                <a16:creationId xmlns:a16="http://schemas.microsoft.com/office/drawing/2014/main" id="{53186EFF-3BD7-49BD-8D25-5BED6DDD9E29}"/>
              </a:ext>
            </a:extLst>
          </p:cNvPr>
          <p:cNvSpPr/>
          <p:nvPr/>
        </p:nvSpPr>
        <p:spPr>
          <a:xfrm>
            <a:off x="9331699" y="5175790"/>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pic>
        <p:nvPicPr>
          <p:cNvPr id="30" name="Picture 29">
            <a:extLst>
              <a:ext uri="{FF2B5EF4-FFF2-40B4-BE49-F238E27FC236}">
                <a16:creationId xmlns:a16="http://schemas.microsoft.com/office/drawing/2014/main" id="{D2E5C62F-39B1-43C3-88B2-C251EB6393DC}"/>
              </a:ext>
            </a:extLst>
          </p:cNvPr>
          <p:cNvPicPr>
            <a:picLocks noChangeAspect="1"/>
          </p:cNvPicPr>
          <p:nvPr/>
        </p:nvPicPr>
        <p:blipFill>
          <a:blip r:embed="rId3"/>
          <a:stretch>
            <a:fillRect/>
          </a:stretch>
        </p:blipFill>
        <p:spPr>
          <a:xfrm>
            <a:off x="9637126" y="5121188"/>
            <a:ext cx="959374" cy="871716"/>
          </a:xfrm>
          <a:prstGeom prst="rect">
            <a:avLst/>
          </a:prstGeom>
        </p:spPr>
      </p:pic>
    </p:spTree>
    <p:extLst>
      <p:ext uri="{BB962C8B-B14F-4D97-AF65-F5344CB8AC3E}">
        <p14:creationId xmlns:p14="http://schemas.microsoft.com/office/powerpoint/2010/main" val="154046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A708-7AF9-4CA2-B4B9-E1578472C257}"/>
              </a:ext>
            </a:extLst>
          </p:cNvPr>
          <p:cNvSpPr>
            <a:spLocks noGrp="1"/>
          </p:cNvSpPr>
          <p:nvPr>
            <p:ph type="title"/>
          </p:nvPr>
        </p:nvSpPr>
        <p:spPr/>
        <p:txBody>
          <a:bodyPr/>
          <a:lstStyle/>
          <a:p>
            <a:r>
              <a:rPr lang="en-GB" dirty="0"/>
              <a:t>Tackling the baseline problem</a:t>
            </a:r>
          </a:p>
        </p:txBody>
      </p:sp>
      <p:grpSp>
        <p:nvGrpSpPr>
          <p:cNvPr id="30" name="Group 29">
            <a:extLst>
              <a:ext uri="{FF2B5EF4-FFF2-40B4-BE49-F238E27FC236}">
                <a16:creationId xmlns:a16="http://schemas.microsoft.com/office/drawing/2014/main" id="{048C782A-3642-4BE4-9B1A-AD7AFB2AC2C9}"/>
              </a:ext>
            </a:extLst>
          </p:cNvPr>
          <p:cNvGrpSpPr/>
          <p:nvPr/>
        </p:nvGrpSpPr>
        <p:grpSpPr>
          <a:xfrm>
            <a:off x="1480649" y="1736812"/>
            <a:ext cx="8257331" cy="1943100"/>
            <a:chOff x="1480649" y="1736812"/>
            <a:chExt cx="8257331" cy="1943100"/>
          </a:xfrm>
        </p:grpSpPr>
        <p:grpSp>
          <p:nvGrpSpPr>
            <p:cNvPr id="4" name="Group 3">
              <a:extLst>
                <a:ext uri="{FF2B5EF4-FFF2-40B4-BE49-F238E27FC236}">
                  <a16:creationId xmlns:a16="http://schemas.microsoft.com/office/drawing/2014/main" id="{B51FD000-C94E-47C0-AC6C-3F15D8704BA5}"/>
                </a:ext>
              </a:extLst>
            </p:cNvPr>
            <p:cNvGrpSpPr/>
            <p:nvPr/>
          </p:nvGrpSpPr>
          <p:grpSpPr>
            <a:xfrm>
              <a:off x="1480649" y="1736812"/>
              <a:ext cx="2352675" cy="1943100"/>
              <a:chOff x="1919536" y="4042395"/>
              <a:chExt cx="2352675" cy="1943100"/>
            </a:xfrm>
          </p:grpSpPr>
          <p:pic>
            <p:nvPicPr>
              <p:cNvPr id="5" name="Picture 4">
                <a:extLst>
                  <a:ext uri="{FF2B5EF4-FFF2-40B4-BE49-F238E27FC236}">
                    <a16:creationId xmlns:a16="http://schemas.microsoft.com/office/drawing/2014/main" id="{C15A287B-5BF5-468F-84D3-FE0A6F2BA044}"/>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6" name="Oval 5">
                <a:extLst>
                  <a:ext uri="{FF2B5EF4-FFF2-40B4-BE49-F238E27FC236}">
                    <a16:creationId xmlns:a16="http://schemas.microsoft.com/office/drawing/2014/main" id="{787F6539-3FC2-4586-9BA5-65F13C24A4BD}"/>
                  </a:ext>
                </a:extLst>
              </p:cNvPr>
              <p:cNvSpPr/>
              <p:nvPr/>
            </p:nvSpPr>
            <p:spPr>
              <a:xfrm>
                <a:off x="2567608" y="4509120"/>
                <a:ext cx="360040" cy="3240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7" name="Oval 6">
                <a:extLst>
                  <a:ext uri="{FF2B5EF4-FFF2-40B4-BE49-F238E27FC236}">
                    <a16:creationId xmlns:a16="http://schemas.microsoft.com/office/drawing/2014/main" id="{95A92DD5-B42C-4DAC-8499-8336B099156E}"/>
                  </a:ext>
                </a:extLst>
              </p:cNvPr>
              <p:cNvSpPr/>
              <p:nvPr/>
            </p:nvSpPr>
            <p:spPr>
              <a:xfrm>
                <a:off x="2927648" y="4833156"/>
                <a:ext cx="360040" cy="3240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8" name="Oval 7">
                <a:extLst>
                  <a:ext uri="{FF2B5EF4-FFF2-40B4-BE49-F238E27FC236}">
                    <a16:creationId xmlns:a16="http://schemas.microsoft.com/office/drawing/2014/main" id="{6712FE27-F35D-4A55-BE27-971AD55290B8}"/>
                  </a:ext>
                </a:extLst>
              </p:cNvPr>
              <p:cNvSpPr/>
              <p:nvPr/>
            </p:nvSpPr>
            <p:spPr>
              <a:xfrm>
                <a:off x="3095873" y="4346933"/>
                <a:ext cx="360040" cy="324036"/>
              </a:xfrm>
              <a:prstGeom prst="ellipse">
                <a:avLst/>
              </a:prstGeom>
              <a:solidFill>
                <a:srgbClr val="C02A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bg1"/>
                    </a:solidFill>
                    <a:latin typeface="Source Sans Pro" panose="020B0503030403020204" pitchFamily="34" charset="0"/>
                  </a:rPr>
                  <a:t>P</a:t>
                </a:r>
              </a:p>
            </p:txBody>
          </p:sp>
        </p:grpSp>
        <p:grpSp>
          <p:nvGrpSpPr>
            <p:cNvPr id="9" name="Group 8">
              <a:extLst>
                <a:ext uri="{FF2B5EF4-FFF2-40B4-BE49-F238E27FC236}">
                  <a16:creationId xmlns:a16="http://schemas.microsoft.com/office/drawing/2014/main" id="{E7489410-45EB-4DE8-8971-E3DF10021748}"/>
                </a:ext>
              </a:extLst>
            </p:cNvPr>
            <p:cNvGrpSpPr/>
            <p:nvPr/>
          </p:nvGrpSpPr>
          <p:grpSpPr>
            <a:xfrm>
              <a:off x="4432977" y="1736812"/>
              <a:ext cx="2352675" cy="1943100"/>
              <a:chOff x="1919536" y="4042395"/>
              <a:chExt cx="2352675" cy="1943100"/>
            </a:xfrm>
          </p:grpSpPr>
          <p:pic>
            <p:nvPicPr>
              <p:cNvPr id="10" name="Picture 9">
                <a:extLst>
                  <a:ext uri="{FF2B5EF4-FFF2-40B4-BE49-F238E27FC236}">
                    <a16:creationId xmlns:a16="http://schemas.microsoft.com/office/drawing/2014/main" id="{146F7581-8C08-4706-A79E-3FAB10941A8B}"/>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11" name="Oval 10">
                <a:extLst>
                  <a:ext uri="{FF2B5EF4-FFF2-40B4-BE49-F238E27FC236}">
                    <a16:creationId xmlns:a16="http://schemas.microsoft.com/office/drawing/2014/main" id="{87AF3CC9-453F-4350-9A39-92AC6197A5F5}"/>
                  </a:ext>
                </a:extLst>
              </p:cNvPr>
              <p:cNvSpPr/>
              <p:nvPr/>
            </p:nvSpPr>
            <p:spPr>
              <a:xfrm>
                <a:off x="2567608" y="4509120"/>
                <a:ext cx="360040" cy="3240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2" name="Oval 11">
                <a:extLst>
                  <a:ext uri="{FF2B5EF4-FFF2-40B4-BE49-F238E27FC236}">
                    <a16:creationId xmlns:a16="http://schemas.microsoft.com/office/drawing/2014/main" id="{5B42025D-8835-4ACD-B2CE-34BF21BEFAE1}"/>
                  </a:ext>
                </a:extLst>
              </p:cNvPr>
              <p:cNvSpPr/>
              <p:nvPr/>
            </p:nvSpPr>
            <p:spPr>
              <a:xfrm>
                <a:off x="2927648" y="4833156"/>
                <a:ext cx="360040" cy="3240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grpSp>
        <p:grpSp>
          <p:nvGrpSpPr>
            <p:cNvPr id="13" name="Group 12">
              <a:extLst>
                <a:ext uri="{FF2B5EF4-FFF2-40B4-BE49-F238E27FC236}">
                  <a16:creationId xmlns:a16="http://schemas.microsoft.com/office/drawing/2014/main" id="{EFE0EE53-290D-45FE-AD3A-88A526967A67}"/>
                </a:ext>
              </a:extLst>
            </p:cNvPr>
            <p:cNvGrpSpPr/>
            <p:nvPr/>
          </p:nvGrpSpPr>
          <p:grpSpPr>
            <a:xfrm>
              <a:off x="7385305" y="1736812"/>
              <a:ext cx="2352675" cy="1943100"/>
              <a:chOff x="1919536" y="4042395"/>
              <a:chExt cx="2352675" cy="1943100"/>
            </a:xfrm>
          </p:grpSpPr>
          <p:pic>
            <p:nvPicPr>
              <p:cNvPr id="14" name="Picture 13">
                <a:extLst>
                  <a:ext uri="{FF2B5EF4-FFF2-40B4-BE49-F238E27FC236}">
                    <a16:creationId xmlns:a16="http://schemas.microsoft.com/office/drawing/2014/main" id="{3BBDB5C9-0DDF-45AD-A154-CD51AAA2DB70}"/>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15" name="Oval 14">
                <a:extLst>
                  <a:ext uri="{FF2B5EF4-FFF2-40B4-BE49-F238E27FC236}">
                    <a16:creationId xmlns:a16="http://schemas.microsoft.com/office/drawing/2014/main" id="{7B332514-18C6-481C-AD18-EC93D0ECD781}"/>
                  </a:ext>
                </a:extLst>
              </p:cNvPr>
              <p:cNvSpPr/>
              <p:nvPr/>
            </p:nvSpPr>
            <p:spPr>
              <a:xfrm>
                <a:off x="3095873" y="4346933"/>
                <a:ext cx="360040" cy="324036"/>
              </a:xfrm>
              <a:prstGeom prst="ellipse">
                <a:avLst/>
              </a:prstGeom>
              <a:solidFill>
                <a:srgbClr val="C02A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bg1"/>
                    </a:solidFill>
                    <a:latin typeface="Source Sans Pro" panose="020B0503030403020204" pitchFamily="34" charset="0"/>
                  </a:rPr>
                  <a:t>P</a:t>
                </a:r>
              </a:p>
            </p:txBody>
          </p:sp>
        </p:grpSp>
        <p:sp>
          <p:nvSpPr>
            <p:cNvPr id="16" name="TextBox 15">
              <a:extLst>
                <a:ext uri="{FF2B5EF4-FFF2-40B4-BE49-F238E27FC236}">
                  <a16:creationId xmlns:a16="http://schemas.microsoft.com/office/drawing/2014/main" id="{43F75FBD-B41D-4046-A784-A979F5BDEDD4}"/>
                </a:ext>
              </a:extLst>
            </p:cNvPr>
            <p:cNvSpPr txBox="1"/>
            <p:nvPr/>
          </p:nvSpPr>
          <p:spPr>
            <a:xfrm>
              <a:off x="3994496" y="2203368"/>
              <a:ext cx="432050" cy="504825"/>
            </a:xfrm>
            <a:prstGeom prst="rect">
              <a:avLst/>
            </a:prstGeom>
          </p:spPr>
          <p:txBody>
            <a:bodyPr vert="horz" wrap="square" lIns="0" tIns="0" rIns="0" bIns="0" rtlCol="0">
              <a:noAutofit/>
            </a:bodyPr>
            <a:lstStyle/>
            <a:p>
              <a:r>
                <a:rPr lang="en-GB" sz="3200" b="1" dirty="0">
                  <a:latin typeface="Source Sans Pro" panose="020B0503030403020204" pitchFamily="34" charset="0"/>
                </a:rPr>
                <a:t>_</a:t>
              </a:r>
            </a:p>
          </p:txBody>
        </p:sp>
        <p:sp>
          <p:nvSpPr>
            <p:cNvPr id="17" name="TextBox 16">
              <a:extLst>
                <a:ext uri="{FF2B5EF4-FFF2-40B4-BE49-F238E27FC236}">
                  <a16:creationId xmlns:a16="http://schemas.microsoft.com/office/drawing/2014/main" id="{D8042215-CDA7-4FF8-B4CC-1DD9A642BD25}"/>
                </a:ext>
              </a:extLst>
            </p:cNvPr>
            <p:cNvSpPr txBox="1"/>
            <p:nvPr/>
          </p:nvSpPr>
          <p:spPr>
            <a:xfrm>
              <a:off x="6923615" y="2365386"/>
              <a:ext cx="432050" cy="504825"/>
            </a:xfrm>
            <a:prstGeom prst="rect">
              <a:avLst/>
            </a:prstGeom>
          </p:spPr>
          <p:txBody>
            <a:bodyPr vert="horz" wrap="square" lIns="0" tIns="0" rIns="0" bIns="0" rtlCol="0">
              <a:noAutofit/>
            </a:bodyPr>
            <a:lstStyle/>
            <a:p>
              <a:r>
                <a:rPr lang="en-GB" sz="3200" b="1" dirty="0">
                  <a:latin typeface="Source Sans Pro" panose="020B0503030403020204" pitchFamily="34" charset="0"/>
                </a:rPr>
                <a:t>=</a:t>
              </a:r>
            </a:p>
          </p:txBody>
        </p:sp>
        <p:sp>
          <p:nvSpPr>
            <p:cNvPr id="18" name="Oval 17">
              <a:extLst>
                <a:ext uri="{FF2B5EF4-FFF2-40B4-BE49-F238E27FC236}">
                  <a16:creationId xmlns:a16="http://schemas.microsoft.com/office/drawing/2014/main" id="{BC8E2A21-9E13-4C34-8BE8-131130162D4C}"/>
                </a:ext>
              </a:extLst>
            </p:cNvPr>
            <p:cNvSpPr/>
            <p:nvPr/>
          </p:nvSpPr>
          <p:spPr>
            <a:xfrm>
              <a:off x="5701812" y="2455780"/>
              <a:ext cx="237280" cy="1716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9" name="Oval 18">
              <a:extLst>
                <a:ext uri="{FF2B5EF4-FFF2-40B4-BE49-F238E27FC236}">
                  <a16:creationId xmlns:a16="http://schemas.microsoft.com/office/drawing/2014/main" id="{8FD1635E-3BC1-45F7-B3D1-E968C78C384C}"/>
                </a:ext>
              </a:extLst>
            </p:cNvPr>
            <p:cNvSpPr/>
            <p:nvPr/>
          </p:nvSpPr>
          <p:spPr>
            <a:xfrm>
              <a:off x="4959003" y="2365555"/>
              <a:ext cx="216833" cy="1620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0" name="Oval 19">
              <a:extLst>
                <a:ext uri="{FF2B5EF4-FFF2-40B4-BE49-F238E27FC236}">
                  <a16:creationId xmlns:a16="http://schemas.microsoft.com/office/drawing/2014/main" id="{CB251879-DE31-4790-A754-70BDD7BA40A4}"/>
                </a:ext>
              </a:extLst>
            </p:cNvPr>
            <p:cNvSpPr/>
            <p:nvPr/>
          </p:nvSpPr>
          <p:spPr>
            <a:xfrm>
              <a:off x="5558657" y="2073745"/>
              <a:ext cx="360040" cy="324036"/>
            </a:xfrm>
            <a:prstGeom prst="ellipse">
              <a:avLst/>
            </a:prstGeom>
            <a:noFill/>
            <a:ln>
              <a:solidFill>
                <a:srgbClr val="C02A2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1" name="Oval 20">
              <a:extLst>
                <a:ext uri="{FF2B5EF4-FFF2-40B4-BE49-F238E27FC236}">
                  <a16:creationId xmlns:a16="http://schemas.microsoft.com/office/drawing/2014/main" id="{DD27161C-DE91-4FBE-8871-96096DF138F8}"/>
                </a:ext>
              </a:extLst>
            </p:cNvPr>
            <p:cNvSpPr/>
            <p:nvPr/>
          </p:nvSpPr>
          <p:spPr>
            <a:xfrm>
              <a:off x="5854212" y="2727108"/>
              <a:ext cx="237280" cy="17163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2" name="Oval 21">
              <a:extLst>
                <a:ext uri="{FF2B5EF4-FFF2-40B4-BE49-F238E27FC236}">
                  <a16:creationId xmlns:a16="http://schemas.microsoft.com/office/drawing/2014/main" id="{978AFEAF-18B3-4BC8-96F0-E52DACAA4145}"/>
                </a:ext>
              </a:extLst>
            </p:cNvPr>
            <p:cNvSpPr/>
            <p:nvPr/>
          </p:nvSpPr>
          <p:spPr>
            <a:xfrm>
              <a:off x="8692338" y="2455780"/>
              <a:ext cx="237280" cy="1716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3" name="Oval 22">
              <a:extLst>
                <a:ext uri="{FF2B5EF4-FFF2-40B4-BE49-F238E27FC236}">
                  <a16:creationId xmlns:a16="http://schemas.microsoft.com/office/drawing/2014/main" id="{6C9779CE-FBEC-421F-A971-298365706BC5}"/>
                </a:ext>
              </a:extLst>
            </p:cNvPr>
            <p:cNvSpPr/>
            <p:nvPr/>
          </p:nvSpPr>
          <p:spPr>
            <a:xfrm>
              <a:off x="7949529" y="2365555"/>
              <a:ext cx="216833" cy="1620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4" name="Oval 23">
              <a:extLst>
                <a:ext uri="{FF2B5EF4-FFF2-40B4-BE49-F238E27FC236}">
                  <a16:creationId xmlns:a16="http://schemas.microsoft.com/office/drawing/2014/main" id="{7452C9F8-4684-404D-9811-79B622FD7F5F}"/>
                </a:ext>
              </a:extLst>
            </p:cNvPr>
            <p:cNvSpPr/>
            <p:nvPr/>
          </p:nvSpPr>
          <p:spPr>
            <a:xfrm>
              <a:off x="8844738" y="2727108"/>
              <a:ext cx="237280" cy="17163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grpSp>
      <p:sp>
        <p:nvSpPr>
          <p:cNvPr id="47" name="TextBox 46">
            <a:extLst>
              <a:ext uri="{FF2B5EF4-FFF2-40B4-BE49-F238E27FC236}">
                <a16:creationId xmlns:a16="http://schemas.microsoft.com/office/drawing/2014/main" id="{16508CC6-3AC3-4C67-B908-38F660320300}"/>
              </a:ext>
            </a:extLst>
          </p:cNvPr>
          <p:cNvSpPr txBox="1"/>
          <p:nvPr/>
        </p:nvSpPr>
        <p:spPr>
          <a:xfrm>
            <a:off x="444837" y="1306784"/>
            <a:ext cx="4211003" cy="497850"/>
          </a:xfrm>
          <a:prstGeom prst="rect">
            <a:avLst/>
          </a:prstGeom>
        </p:spPr>
        <p:txBody>
          <a:bodyPr vert="horz" wrap="square" lIns="0" tIns="0" rIns="0" bIns="0" rtlCol="0">
            <a:noAutofit/>
          </a:bodyPr>
          <a:lstStyle/>
          <a:p>
            <a:r>
              <a:rPr lang="en-GB" sz="2000" dirty="0">
                <a:latin typeface="Source Sans Pro" panose="020B0503030403020204" pitchFamily="34" charset="0"/>
              </a:rPr>
              <a:t>Contrast 1: condition A – condition B</a:t>
            </a:r>
          </a:p>
        </p:txBody>
      </p:sp>
      <p:grpSp>
        <p:nvGrpSpPr>
          <p:cNvPr id="3" name="Group 2">
            <a:extLst>
              <a:ext uri="{FF2B5EF4-FFF2-40B4-BE49-F238E27FC236}">
                <a16:creationId xmlns:a16="http://schemas.microsoft.com/office/drawing/2014/main" id="{90898297-D11F-4536-AF28-E0FA133860E6}"/>
              </a:ext>
            </a:extLst>
          </p:cNvPr>
          <p:cNvGrpSpPr/>
          <p:nvPr/>
        </p:nvGrpSpPr>
        <p:grpSpPr>
          <a:xfrm>
            <a:off x="563279" y="4042734"/>
            <a:ext cx="9110533" cy="2338594"/>
            <a:chOff x="563279" y="4042734"/>
            <a:chExt cx="9110533" cy="2338594"/>
          </a:xfrm>
        </p:grpSpPr>
        <p:grpSp>
          <p:nvGrpSpPr>
            <p:cNvPr id="25" name="Group 24">
              <a:extLst>
                <a:ext uri="{FF2B5EF4-FFF2-40B4-BE49-F238E27FC236}">
                  <a16:creationId xmlns:a16="http://schemas.microsoft.com/office/drawing/2014/main" id="{D7C3D8D1-FE98-4CFE-A01B-171AFDE7D918}"/>
                </a:ext>
              </a:extLst>
            </p:cNvPr>
            <p:cNvGrpSpPr/>
            <p:nvPr/>
          </p:nvGrpSpPr>
          <p:grpSpPr>
            <a:xfrm>
              <a:off x="1416481" y="4438228"/>
              <a:ext cx="2352675" cy="1943100"/>
              <a:chOff x="1919536" y="4042395"/>
              <a:chExt cx="2352675" cy="1943100"/>
            </a:xfrm>
          </p:grpSpPr>
          <p:pic>
            <p:nvPicPr>
              <p:cNvPr id="26" name="Picture 25">
                <a:extLst>
                  <a:ext uri="{FF2B5EF4-FFF2-40B4-BE49-F238E27FC236}">
                    <a16:creationId xmlns:a16="http://schemas.microsoft.com/office/drawing/2014/main" id="{B0399D22-5BA9-4386-AFDD-FF0E8687E64F}"/>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27" name="Oval 26">
                <a:extLst>
                  <a:ext uri="{FF2B5EF4-FFF2-40B4-BE49-F238E27FC236}">
                    <a16:creationId xmlns:a16="http://schemas.microsoft.com/office/drawing/2014/main" id="{66E5F082-175D-4881-AC63-7C489AB7DC73}"/>
                  </a:ext>
                </a:extLst>
              </p:cNvPr>
              <p:cNvSpPr/>
              <p:nvPr/>
            </p:nvSpPr>
            <p:spPr>
              <a:xfrm>
                <a:off x="3653710" y="4851758"/>
                <a:ext cx="360040" cy="324036"/>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8" name="Oval 27">
                <a:extLst>
                  <a:ext uri="{FF2B5EF4-FFF2-40B4-BE49-F238E27FC236}">
                    <a16:creationId xmlns:a16="http://schemas.microsoft.com/office/drawing/2014/main" id="{672695E7-F790-455E-A0A9-9637A214A569}"/>
                  </a:ext>
                </a:extLst>
              </p:cNvPr>
              <p:cNvSpPr/>
              <p:nvPr/>
            </p:nvSpPr>
            <p:spPr>
              <a:xfrm>
                <a:off x="3462344" y="4246670"/>
                <a:ext cx="360040" cy="324036"/>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9" name="Oval 28">
                <a:extLst>
                  <a:ext uri="{FF2B5EF4-FFF2-40B4-BE49-F238E27FC236}">
                    <a16:creationId xmlns:a16="http://schemas.microsoft.com/office/drawing/2014/main" id="{F47A3B30-BDE6-43BC-9457-0AF2F90427BD}"/>
                  </a:ext>
                </a:extLst>
              </p:cNvPr>
              <p:cNvSpPr/>
              <p:nvPr/>
            </p:nvSpPr>
            <p:spPr>
              <a:xfrm>
                <a:off x="3095873" y="4346933"/>
                <a:ext cx="360040" cy="324036"/>
              </a:xfrm>
              <a:prstGeom prst="ellipse">
                <a:avLst/>
              </a:prstGeom>
              <a:solidFill>
                <a:srgbClr val="C02A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bg1"/>
                    </a:solidFill>
                    <a:latin typeface="Source Sans Pro" panose="020B0503030403020204" pitchFamily="34" charset="0"/>
                  </a:rPr>
                  <a:t>P</a:t>
                </a:r>
              </a:p>
            </p:txBody>
          </p:sp>
        </p:grpSp>
        <p:pic>
          <p:nvPicPr>
            <p:cNvPr id="31" name="Picture 30">
              <a:extLst>
                <a:ext uri="{FF2B5EF4-FFF2-40B4-BE49-F238E27FC236}">
                  <a16:creationId xmlns:a16="http://schemas.microsoft.com/office/drawing/2014/main" id="{83B49848-105B-46C1-9C49-8AF320B3366E}"/>
                </a:ext>
              </a:extLst>
            </p:cNvPr>
            <p:cNvPicPr>
              <a:picLocks noChangeAspect="1"/>
            </p:cNvPicPr>
            <p:nvPr/>
          </p:nvPicPr>
          <p:blipFill>
            <a:blip r:embed="rId3"/>
            <a:stretch>
              <a:fillRect/>
            </a:stretch>
          </p:blipFill>
          <p:spPr>
            <a:xfrm>
              <a:off x="4368809" y="4438228"/>
              <a:ext cx="2352675" cy="1943100"/>
            </a:xfrm>
            <a:prstGeom prst="rect">
              <a:avLst/>
            </a:prstGeom>
          </p:spPr>
        </p:pic>
        <p:sp>
          <p:nvSpPr>
            <p:cNvPr id="32" name="Oval 31">
              <a:extLst>
                <a:ext uri="{FF2B5EF4-FFF2-40B4-BE49-F238E27FC236}">
                  <a16:creationId xmlns:a16="http://schemas.microsoft.com/office/drawing/2014/main" id="{368A891A-7886-4ACF-B240-1773F2ECCA57}"/>
                </a:ext>
              </a:extLst>
            </p:cNvPr>
            <p:cNvSpPr/>
            <p:nvPr/>
          </p:nvSpPr>
          <p:spPr>
            <a:xfrm>
              <a:off x="6074621" y="5257497"/>
              <a:ext cx="360040" cy="324036"/>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33" name="Oval 32">
              <a:extLst>
                <a:ext uri="{FF2B5EF4-FFF2-40B4-BE49-F238E27FC236}">
                  <a16:creationId xmlns:a16="http://schemas.microsoft.com/office/drawing/2014/main" id="{144632CC-94C8-45A2-89BA-D97083B15DB5}"/>
                </a:ext>
              </a:extLst>
            </p:cNvPr>
            <p:cNvSpPr/>
            <p:nvPr/>
          </p:nvSpPr>
          <p:spPr>
            <a:xfrm>
              <a:off x="5911472" y="4619720"/>
              <a:ext cx="360040" cy="324036"/>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grpSp>
          <p:nvGrpSpPr>
            <p:cNvPr id="34" name="Group 33">
              <a:extLst>
                <a:ext uri="{FF2B5EF4-FFF2-40B4-BE49-F238E27FC236}">
                  <a16:creationId xmlns:a16="http://schemas.microsoft.com/office/drawing/2014/main" id="{BFFED434-6AAC-438E-9B48-C7120E8D5C87}"/>
                </a:ext>
              </a:extLst>
            </p:cNvPr>
            <p:cNvGrpSpPr/>
            <p:nvPr/>
          </p:nvGrpSpPr>
          <p:grpSpPr>
            <a:xfrm>
              <a:off x="7321137" y="4438228"/>
              <a:ext cx="2352675" cy="1943100"/>
              <a:chOff x="1919536" y="4042395"/>
              <a:chExt cx="2352675" cy="1943100"/>
            </a:xfrm>
          </p:grpSpPr>
          <p:pic>
            <p:nvPicPr>
              <p:cNvPr id="35" name="Picture 34">
                <a:extLst>
                  <a:ext uri="{FF2B5EF4-FFF2-40B4-BE49-F238E27FC236}">
                    <a16:creationId xmlns:a16="http://schemas.microsoft.com/office/drawing/2014/main" id="{B2DDE8B4-F8A6-44B2-9931-C50D95A47950}"/>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36" name="Oval 35">
                <a:extLst>
                  <a:ext uri="{FF2B5EF4-FFF2-40B4-BE49-F238E27FC236}">
                    <a16:creationId xmlns:a16="http://schemas.microsoft.com/office/drawing/2014/main" id="{8F7411F5-3FB3-41C7-8B26-FEBC739437C5}"/>
                  </a:ext>
                </a:extLst>
              </p:cNvPr>
              <p:cNvSpPr/>
              <p:nvPr/>
            </p:nvSpPr>
            <p:spPr>
              <a:xfrm>
                <a:off x="3095873" y="4346933"/>
                <a:ext cx="360040" cy="324036"/>
              </a:xfrm>
              <a:prstGeom prst="ellipse">
                <a:avLst/>
              </a:prstGeom>
              <a:solidFill>
                <a:srgbClr val="C02A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bg1"/>
                    </a:solidFill>
                    <a:latin typeface="Source Sans Pro" panose="020B0503030403020204" pitchFamily="34" charset="0"/>
                  </a:rPr>
                  <a:t>P</a:t>
                </a:r>
              </a:p>
            </p:txBody>
          </p:sp>
        </p:grpSp>
        <p:sp>
          <p:nvSpPr>
            <p:cNvPr id="37" name="TextBox 36">
              <a:extLst>
                <a:ext uri="{FF2B5EF4-FFF2-40B4-BE49-F238E27FC236}">
                  <a16:creationId xmlns:a16="http://schemas.microsoft.com/office/drawing/2014/main" id="{2109884D-F9D3-4DEF-80F1-0517DFF8175A}"/>
                </a:ext>
              </a:extLst>
            </p:cNvPr>
            <p:cNvSpPr txBox="1"/>
            <p:nvPr/>
          </p:nvSpPr>
          <p:spPr>
            <a:xfrm>
              <a:off x="3930328" y="4904784"/>
              <a:ext cx="432050" cy="504825"/>
            </a:xfrm>
            <a:prstGeom prst="rect">
              <a:avLst/>
            </a:prstGeom>
          </p:spPr>
          <p:txBody>
            <a:bodyPr vert="horz" wrap="square" lIns="0" tIns="0" rIns="0" bIns="0" rtlCol="0">
              <a:noAutofit/>
            </a:bodyPr>
            <a:lstStyle/>
            <a:p>
              <a:r>
                <a:rPr lang="en-GB" sz="3200" b="1" dirty="0">
                  <a:latin typeface="Source Sans Pro" panose="020B0503030403020204" pitchFamily="34" charset="0"/>
                </a:rPr>
                <a:t>_</a:t>
              </a:r>
            </a:p>
          </p:txBody>
        </p:sp>
        <p:sp>
          <p:nvSpPr>
            <p:cNvPr id="38" name="TextBox 37">
              <a:extLst>
                <a:ext uri="{FF2B5EF4-FFF2-40B4-BE49-F238E27FC236}">
                  <a16:creationId xmlns:a16="http://schemas.microsoft.com/office/drawing/2014/main" id="{E40FA003-CDAE-4F0C-935D-6546B9B5287C}"/>
                </a:ext>
              </a:extLst>
            </p:cNvPr>
            <p:cNvSpPr txBox="1"/>
            <p:nvPr/>
          </p:nvSpPr>
          <p:spPr>
            <a:xfrm>
              <a:off x="6859447" y="5066802"/>
              <a:ext cx="432050" cy="504825"/>
            </a:xfrm>
            <a:prstGeom prst="rect">
              <a:avLst/>
            </a:prstGeom>
          </p:spPr>
          <p:txBody>
            <a:bodyPr vert="horz" wrap="square" lIns="0" tIns="0" rIns="0" bIns="0" rtlCol="0">
              <a:noAutofit/>
            </a:bodyPr>
            <a:lstStyle/>
            <a:p>
              <a:r>
                <a:rPr lang="en-GB" sz="3200" b="1" dirty="0">
                  <a:latin typeface="Source Sans Pro" panose="020B0503030403020204" pitchFamily="34" charset="0"/>
                </a:rPr>
                <a:t>=</a:t>
              </a:r>
            </a:p>
          </p:txBody>
        </p:sp>
        <p:sp>
          <p:nvSpPr>
            <p:cNvPr id="39" name="Oval 38">
              <a:extLst>
                <a:ext uri="{FF2B5EF4-FFF2-40B4-BE49-F238E27FC236}">
                  <a16:creationId xmlns:a16="http://schemas.microsoft.com/office/drawing/2014/main" id="{2F3B17B4-9976-4B77-8A27-90464AD0F60D}"/>
                </a:ext>
              </a:extLst>
            </p:cNvPr>
            <p:cNvSpPr/>
            <p:nvPr/>
          </p:nvSpPr>
          <p:spPr>
            <a:xfrm>
              <a:off x="6040663" y="4939419"/>
              <a:ext cx="237280" cy="171636"/>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40" name="Oval 39">
              <a:extLst>
                <a:ext uri="{FF2B5EF4-FFF2-40B4-BE49-F238E27FC236}">
                  <a16:creationId xmlns:a16="http://schemas.microsoft.com/office/drawing/2014/main" id="{0630A438-A72F-4717-B65B-2BA713D0D7BF}"/>
                </a:ext>
              </a:extLst>
            </p:cNvPr>
            <p:cNvSpPr/>
            <p:nvPr/>
          </p:nvSpPr>
          <p:spPr>
            <a:xfrm>
              <a:off x="5952575" y="5419515"/>
              <a:ext cx="216833" cy="162018"/>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41" name="Oval 40">
              <a:extLst>
                <a:ext uri="{FF2B5EF4-FFF2-40B4-BE49-F238E27FC236}">
                  <a16:creationId xmlns:a16="http://schemas.microsoft.com/office/drawing/2014/main" id="{1305711A-82BF-4704-B1D7-9571610B5E9E}"/>
                </a:ext>
              </a:extLst>
            </p:cNvPr>
            <p:cNvSpPr/>
            <p:nvPr/>
          </p:nvSpPr>
          <p:spPr>
            <a:xfrm>
              <a:off x="5494489" y="4775161"/>
              <a:ext cx="360040" cy="324036"/>
            </a:xfrm>
            <a:prstGeom prst="ellipse">
              <a:avLst/>
            </a:prstGeom>
            <a:noFill/>
            <a:ln>
              <a:solidFill>
                <a:srgbClr val="C02A2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43" name="Oval 42">
              <a:extLst>
                <a:ext uri="{FF2B5EF4-FFF2-40B4-BE49-F238E27FC236}">
                  <a16:creationId xmlns:a16="http://schemas.microsoft.com/office/drawing/2014/main" id="{8B5DD231-F8E4-4571-B493-19F3620F94FC}"/>
                </a:ext>
              </a:extLst>
            </p:cNvPr>
            <p:cNvSpPr/>
            <p:nvPr/>
          </p:nvSpPr>
          <p:spPr>
            <a:xfrm>
              <a:off x="9057051" y="4927561"/>
              <a:ext cx="237280" cy="171636"/>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46" name="Oval 45">
              <a:extLst>
                <a:ext uri="{FF2B5EF4-FFF2-40B4-BE49-F238E27FC236}">
                  <a16:creationId xmlns:a16="http://schemas.microsoft.com/office/drawing/2014/main" id="{3C894BFD-B719-4711-A12A-04FFF21A580B}"/>
                </a:ext>
              </a:extLst>
            </p:cNvPr>
            <p:cNvSpPr/>
            <p:nvPr/>
          </p:nvSpPr>
          <p:spPr>
            <a:xfrm>
              <a:off x="8917700" y="5429515"/>
              <a:ext cx="216833" cy="162018"/>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48" name="TextBox 47">
              <a:extLst>
                <a:ext uri="{FF2B5EF4-FFF2-40B4-BE49-F238E27FC236}">
                  <a16:creationId xmlns:a16="http://schemas.microsoft.com/office/drawing/2014/main" id="{18C93F16-A1D8-4A1C-B47C-B34D9A51C901}"/>
                </a:ext>
              </a:extLst>
            </p:cNvPr>
            <p:cNvSpPr txBox="1"/>
            <p:nvPr/>
          </p:nvSpPr>
          <p:spPr>
            <a:xfrm>
              <a:off x="563279" y="4042734"/>
              <a:ext cx="4211003" cy="497850"/>
            </a:xfrm>
            <a:prstGeom prst="rect">
              <a:avLst/>
            </a:prstGeom>
          </p:spPr>
          <p:txBody>
            <a:bodyPr vert="horz" wrap="square" lIns="0" tIns="0" rIns="0" bIns="0" rtlCol="0">
              <a:noAutofit/>
            </a:bodyPr>
            <a:lstStyle/>
            <a:p>
              <a:r>
                <a:rPr lang="en-GB" sz="2000" dirty="0">
                  <a:latin typeface="Source Sans Pro" panose="020B0503030403020204" pitchFamily="34" charset="0"/>
                </a:rPr>
                <a:t>Contrast 2: condition C – condition D</a:t>
              </a:r>
            </a:p>
          </p:txBody>
        </p:sp>
      </p:grpSp>
      <p:grpSp>
        <p:nvGrpSpPr>
          <p:cNvPr id="42" name="Group 41">
            <a:extLst>
              <a:ext uri="{FF2B5EF4-FFF2-40B4-BE49-F238E27FC236}">
                <a16:creationId xmlns:a16="http://schemas.microsoft.com/office/drawing/2014/main" id="{FEA0875D-B539-4DFE-AD7A-020CECEFED73}"/>
              </a:ext>
            </a:extLst>
          </p:cNvPr>
          <p:cNvGrpSpPr/>
          <p:nvPr/>
        </p:nvGrpSpPr>
        <p:grpSpPr>
          <a:xfrm>
            <a:off x="7321137" y="1628800"/>
            <a:ext cx="2421914" cy="4752528"/>
            <a:chOff x="7321137" y="1628800"/>
            <a:chExt cx="2421914" cy="4752528"/>
          </a:xfrm>
        </p:grpSpPr>
        <p:sp>
          <p:nvSpPr>
            <p:cNvPr id="51" name="Rectangle 50">
              <a:extLst>
                <a:ext uri="{FF2B5EF4-FFF2-40B4-BE49-F238E27FC236}">
                  <a16:creationId xmlns:a16="http://schemas.microsoft.com/office/drawing/2014/main" id="{9727F942-9A34-4366-9EBF-1A09BCE262C0}"/>
                </a:ext>
              </a:extLst>
            </p:cNvPr>
            <p:cNvSpPr/>
            <p:nvPr/>
          </p:nvSpPr>
          <p:spPr>
            <a:xfrm>
              <a:off x="7321137" y="1628800"/>
              <a:ext cx="2421914" cy="4752528"/>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63" name="TextBox 62">
              <a:extLst>
                <a:ext uri="{FF2B5EF4-FFF2-40B4-BE49-F238E27FC236}">
                  <a16:creationId xmlns:a16="http://schemas.microsoft.com/office/drawing/2014/main" id="{13E41CE2-2E95-457D-AA96-378024A1F039}"/>
                </a:ext>
              </a:extLst>
            </p:cNvPr>
            <p:cNvSpPr txBox="1"/>
            <p:nvPr/>
          </p:nvSpPr>
          <p:spPr>
            <a:xfrm>
              <a:off x="8485650" y="3606109"/>
              <a:ext cx="432050" cy="504825"/>
            </a:xfrm>
            <a:prstGeom prst="rect">
              <a:avLst/>
            </a:prstGeom>
          </p:spPr>
          <p:txBody>
            <a:bodyPr vert="horz" wrap="square" lIns="0" tIns="0" rIns="0" bIns="0" rtlCol="0">
              <a:noAutofit/>
            </a:bodyPr>
            <a:lstStyle/>
            <a:p>
              <a:r>
                <a:rPr lang="en-GB" sz="3200" b="1" dirty="0">
                  <a:solidFill>
                    <a:schemeClr val="accent1"/>
                  </a:solidFill>
                  <a:latin typeface="Source Sans Pro" panose="020B0503030403020204" pitchFamily="34" charset="0"/>
                </a:rPr>
                <a:t>_</a:t>
              </a:r>
            </a:p>
          </p:txBody>
        </p:sp>
      </p:grpSp>
      <p:grpSp>
        <p:nvGrpSpPr>
          <p:cNvPr id="44" name="Group 43">
            <a:extLst>
              <a:ext uri="{FF2B5EF4-FFF2-40B4-BE49-F238E27FC236}">
                <a16:creationId xmlns:a16="http://schemas.microsoft.com/office/drawing/2014/main" id="{3AEA8AB5-747B-4D34-96A1-1EDB42857C6E}"/>
              </a:ext>
            </a:extLst>
          </p:cNvPr>
          <p:cNvGrpSpPr/>
          <p:nvPr/>
        </p:nvGrpSpPr>
        <p:grpSpPr>
          <a:xfrm>
            <a:off x="9629097" y="3174764"/>
            <a:ext cx="2525726" cy="1943100"/>
            <a:chOff x="9629097" y="3174764"/>
            <a:chExt cx="2525726" cy="1943100"/>
          </a:xfrm>
        </p:grpSpPr>
        <p:grpSp>
          <p:nvGrpSpPr>
            <p:cNvPr id="64" name="Group 63">
              <a:extLst>
                <a:ext uri="{FF2B5EF4-FFF2-40B4-BE49-F238E27FC236}">
                  <a16:creationId xmlns:a16="http://schemas.microsoft.com/office/drawing/2014/main" id="{C874738A-FF8A-4710-9777-4DDA704D6629}"/>
                </a:ext>
              </a:extLst>
            </p:cNvPr>
            <p:cNvGrpSpPr/>
            <p:nvPr/>
          </p:nvGrpSpPr>
          <p:grpSpPr>
            <a:xfrm>
              <a:off x="9802148" y="3174764"/>
              <a:ext cx="2352675" cy="1943100"/>
              <a:chOff x="9802148" y="3174764"/>
              <a:chExt cx="2352675" cy="1943100"/>
            </a:xfrm>
          </p:grpSpPr>
          <p:grpSp>
            <p:nvGrpSpPr>
              <p:cNvPr id="53" name="Group 52">
                <a:extLst>
                  <a:ext uri="{FF2B5EF4-FFF2-40B4-BE49-F238E27FC236}">
                    <a16:creationId xmlns:a16="http://schemas.microsoft.com/office/drawing/2014/main" id="{AD18BD87-0435-4740-9C24-82B267CF6694}"/>
                  </a:ext>
                </a:extLst>
              </p:cNvPr>
              <p:cNvGrpSpPr/>
              <p:nvPr/>
            </p:nvGrpSpPr>
            <p:grpSpPr>
              <a:xfrm>
                <a:off x="9802148" y="3174764"/>
                <a:ext cx="2352675" cy="1943100"/>
                <a:chOff x="1919536" y="4042395"/>
                <a:chExt cx="2352675" cy="1943100"/>
              </a:xfrm>
            </p:grpSpPr>
            <p:pic>
              <p:nvPicPr>
                <p:cNvPr id="54" name="Picture 53">
                  <a:extLst>
                    <a:ext uri="{FF2B5EF4-FFF2-40B4-BE49-F238E27FC236}">
                      <a16:creationId xmlns:a16="http://schemas.microsoft.com/office/drawing/2014/main" id="{37DBF87C-30A7-4820-9D30-90751F6E10F6}"/>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55" name="Oval 54">
                  <a:extLst>
                    <a:ext uri="{FF2B5EF4-FFF2-40B4-BE49-F238E27FC236}">
                      <a16:creationId xmlns:a16="http://schemas.microsoft.com/office/drawing/2014/main" id="{8BCB21A7-0084-4EF2-97D7-108E7A3BE0BD}"/>
                    </a:ext>
                  </a:extLst>
                </p:cNvPr>
                <p:cNvSpPr/>
                <p:nvPr/>
              </p:nvSpPr>
              <p:spPr>
                <a:xfrm>
                  <a:off x="3095873" y="4346933"/>
                  <a:ext cx="360040" cy="324036"/>
                </a:xfrm>
                <a:prstGeom prst="ellipse">
                  <a:avLst/>
                </a:prstGeom>
                <a:solidFill>
                  <a:srgbClr val="C02A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bg1"/>
                      </a:solidFill>
                      <a:latin typeface="Source Sans Pro" panose="020B0503030403020204" pitchFamily="34" charset="0"/>
                    </a:rPr>
                    <a:t>P</a:t>
                  </a:r>
                </a:p>
              </p:txBody>
            </p:sp>
          </p:grpSp>
          <p:sp>
            <p:nvSpPr>
              <p:cNvPr id="56" name="Oval 55">
                <a:extLst>
                  <a:ext uri="{FF2B5EF4-FFF2-40B4-BE49-F238E27FC236}">
                    <a16:creationId xmlns:a16="http://schemas.microsoft.com/office/drawing/2014/main" id="{30514679-9D42-42FA-9A46-2B2EC80016E3}"/>
                  </a:ext>
                </a:extLst>
              </p:cNvPr>
              <p:cNvSpPr/>
              <p:nvPr/>
            </p:nvSpPr>
            <p:spPr>
              <a:xfrm>
                <a:off x="11109181" y="3893732"/>
                <a:ext cx="237280" cy="171636"/>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57" name="Oval 56">
                <a:extLst>
                  <a:ext uri="{FF2B5EF4-FFF2-40B4-BE49-F238E27FC236}">
                    <a16:creationId xmlns:a16="http://schemas.microsoft.com/office/drawing/2014/main" id="{9C94DED5-03DF-4AA4-B75C-22732707B8DB}"/>
                  </a:ext>
                </a:extLst>
              </p:cNvPr>
              <p:cNvSpPr/>
              <p:nvPr/>
            </p:nvSpPr>
            <p:spPr>
              <a:xfrm>
                <a:off x="10366372" y="3803507"/>
                <a:ext cx="216833" cy="162018"/>
              </a:xfrm>
              <a:prstGeom prst="ellipse">
                <a:avLst/>
              </a:prstGeom>
              <a:no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58" name="Oval 57">
                <a:extLst>
                  <a:ext uri="{FF2B5EF4-FFF2-40B4-BE49-F238E27FC236}">
                    <a16:creationId xmlns:a16="http://schemas.microsoft.com/office/drawing/2014/main" id="{A85663C4-ECEA-45DA-9C14-EFC8D2791E79}"/>
                  </a:ext>
                </a:extLst>
              </p:cNvPr>
              <p:cNvSpPr/>
              <p:nvPr/>
            </p:nvSpPr>
            <p:spPr>
              <a:xfrm>
                <a:off x="11261581" y="4165060"/>
                <a:ext cx="237280" cy="171636"/>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59" name="Oval 58">
                <a:extLst>
                  <a:ext uri="{FF2B5EF4-FFF2-40B4-BE49-F238E27FC236}">
                    <a16:creationId xmlns:a16="http://schemas.microsoft.com/office/drawing/2014/main" id="{F00869C7-C49D-4EDA-A5F2-924C807F447C}"/>
                  </a:ext>
                </a:extLst>
              </p:cNvPr>
              <p:cNvSpPr/>
              <p:nvPr/>
            </p:nvSpPr>
            <p:spPr>
              <a:xfrm>
                <a:off x="11561044" y="3674954"/>
                <a:ext cx="237280" cy="171636"/>
              </a:xfrm>
              <a:prstGeom prst="ellipse">
                <a:avLst/>
              </a:prstGeom>
              <a:noFill/>
              <a:ln w="28575">
                <a:solidFill>
                  <a:srgbClr val="00CC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60" name="Oval 59">
                <a:extLst>
                  <a:ext uri="{FF2B5EF4-FFF2-40B4-BE49-F238E27FC236}">
                    <a16:creationId xmlns:a16="http://schemas.microsoft.com/office/drawing/2014/main" id="{3908DCC7-2481-4A2F-A82D-CD813BF1F60F}"/>
                  </a:ext>
                </a:extLst>
              </p:cNvPr>
              <p:cNvSpPr/>
              <p:nvPr/>
            </p:nvSpPr>
            <p:spPr>
              <a:xfrm>
                <a:off x="11421693" y="4176908"/>
                <a:ext cx="216833" cy="162018"/>
              </a:xfrm>
              <a:prstGeom prst="ellipse">
                <a:avLst/>
              </a:prstGeom>
              <a:noFill/>
              <a:ln w="28575">
                <a:solidFill>
                  <a:srgbClr val="CC66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grpSp>
        <p:sp>
          <p:nvSpPr>
            <p:cNvPr id="65" name="TextBox 64">
              <a:extLst>
                <a:ext uri="{FF2B5EF4-FFF2-40B4-BE49-F238E27FC236}">
                  <a16:creationId xmlns:a16="http://schemas.microsoft.com/office/drawing/2014/main" id="{DB5B88CB-90CB-4959-8426-5809F52D4730}"/>
                </a:ext>
              </a:extLst>
            </p:cNvPr>
            <p:cNvSpPr txBox="1"/>
            <p:nvPr/>
          </p:nvSpPr>
          <p:spPr>
            <a:xfrm>
              <a:off x="9629097" y="3786834"/>
              <a:ext cx="432050" cy="504825"/>
            </a:xfrm>
            <a:prstGeom prst="rect">
              <a:avLst/>
            </a:prstGeom>
          </p:spPr>
          <p:txBody>
            <a:bodyPr vert="horz" wrap="square" lIns="0" tIns="0" rIns="0" bIns="0" rtlCol="0">
              <a:noAutofit/>
            </a:bodyPr>
            <a:lstStyle/>
            <a:p>
              <a:r>
                <a:rPr lang="en-GB" sz="3200" b="1" dirty="0">
                  <a:solidFill>
                    <a:schemeClr val="accent1"/>
                  </a:solidFill>
                  <a:latin typeface="Source Sans Pro" panose="020B0503030403020204" pitchFamily="34" charset="0"/>
                </a:rPr>
                <a:t>=</a:t>
              </a:r>
            </a:p>
          </p:txBody>
        </p:sp>
      </p:grpSp>
    </p:spTree>
    <p:extLst>
      <p:ext uri="{BB962C8B-B14F-4D97-AF65-F5344CB8AC3E}">
        <p14:creationId xmlns:p14="http://schemas.microsoft.com/office/powerpoint/2010/main" val="959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Conjunction</a:t>
            </a:r>
          </a:p>
        </p:txBody>
      </p:sp>
      <p:sp>
        <p:nvSpPr>
          <p:cNvPr id="3" name="Content Placeholder 2"/>
          <p:cNvSpPr>
            <a:spLocks noGrp="1"/>
          </p:cNvSpPr>
          <p:nvPr>
            <p:ph idx="1"/>
          </p:nvPr>
        </p:nvSpPr>
        <p:spPr/>
        <p:txBody>
          <a:bodyPr/>
          <a:lstStyle/>
          <a:p>
            <a:pPr marL="168524" indent="-168524" eaLnBrk="0" hangingPunct="0">
              <a:defRPr/>
            </a:pPr>
            <a:r>
              <a:rPr lang="en-US" sz="1846" dirty="0">
                <a:solidFill>
                  <a:srgbClr val="333333"/>
                </a:solidFill>
                <a:latin typeface="Source Sans Pro" panose="020B0604020202020204" charset="0"/>
                <a:ea typeface="ＭＳ Ｐゴシック" pitchFamily="34" charset="-128"/>
              </a:rPr>
              <a:t>Minimization of </a:t>
            </a:r>
            <a:r>
              <a:rPr lang="ja-JP" altLang="en-US" sz="1846" dirty="0">
                <a:solidFill>
                  <a:srgbClr val="333333"/>
                </a:solidFill>
                <a:latin typeface="Source Sans Pro" panose="020B0604020202020204" charset="0"/>
              </a:rPr>
              <a:t>“</a:t>
            </a:r>
            <a:r>
              <a:rPr lang="en-US" altLang="ja-JP" sz="1846" dirty="0">
                <a:solidFill>
                  <a:srgbClr val="333333"/>
                </a:solidFill>
                <a:latin typeface="Source Sans Pro" panose="020B0604020202020204" charset="0"/>
              </a:rPr>
              <a:t>the baseline problem</a:t>
            </a:r>
            <a:r>
              <a:rPr lang="ja-JP" altLang="en-US" sz="1846" dirty="0">
                <a:solidFill>
                  <a:srgbClr val="333333"/>
                </a:solidFill>
                <a:latin typeface="Source Sans Pro" panose="020B0604020202020204" charset="0"/>
              </a:rPr>
              <a:t>”</a:t>
            </a:r>
            <a:r>
              <a:rPr lang="en-US" altLang="ja-JP" sz="1846" dirty="0">
                <a:solidFill>
                  <a:srgbClr val="333333"/>
                </a:solidFill>
                <a:latin typeface="Source Sans Pro" panose="020B0604020202020204" charset="0"/>
              </a:rPr>
              <a:t> by isolating </a:t>
            </a:r>
            <a:r>
              <a:rPr lang="en-US" sz="1846" dirty="0">
                <a:solidFill>
                  <a:srgbClr val="C00000"/>
                </a:solidFill>
                <a:latin typeface="Source Sans Pro" panose="020B0604020202020204" charset="0"/>
                <a:ea typeface="ＭＳ Ｐゴシック" pitchFamily="34" charset="-128"/>
              </a:rPr>
              <a:t>the same cognitive process by two or more separate contrasts</a:t>
            </a: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r>
              <a:rPr lang="en-US" sz="1846" dirty="0">
                <a:solidFill>
                  <a:srgbClr val="333333"/>
                </a:solidFill>
                <a:latin typeface="Source Sans Pro" panose="020B0604020202020204" charset="0"/>
                <a:ea typeface="ＭＳ Ｐゴシック" charset="0"/>
              </a:rPr>
              <a:t>Conjunctions can be conducted across different contexts:</a:t>
            </a:r>
            <a:r>
              <a:rPr lang="en-GB" sz="1846" dirty="0">
                <a:solidFill>
                  <a:srgbClr val="333333"/>
                </a:solidFill>
                <a:latin typeface="Source Sans Pro" panose="020B0604020202020204" charset="0"/>
                <a:ea typeface="ＭＳ Ｐゴシック" charset="0"/>
              </a:rPr>
              <a:t> tasks, stimuli, senses (vision, audition), …</a:t>
            </a:r>
          </a:p>
          <a:p>
            <a:pPr marL="168524" indent="-168524" eaLnBrk="0" hangingPunct="0">
              <a:defRPr/>
            </a:pPr>
            <a:endParaRPr lang="en-GB" sz="1846" dirty="0">
              <a:solidFill>
                <a:srgbClr val="333333"/>
              </a:solidFill>
              <a:latin typeface="Source Sans Pro" panose="020B0604020202020204" charset="0"/>
              <a:ea typeface="ＭＳ Ｐゴシック" charset="0"/>
            </a:endParaRPr>
          </a:p>
          <a:p>
            <a:pPr marL="168524" indent="-168524" eaLnBrk="0" hangingPunct="0">
              <a:defRPr/>
            </a:pPr>
            <a:r>
              <a:rPr lang="en-GB" sz="1846" b="1" dirty="0">
                <a:solidFill>
                  <a:srgbClr val="333333"/>
                </a:solidFill>
                <a:latin typeface="Source Sans Pro" panose="020B0604020202020204" charset="0"/>
                <a:ea typeface="ＭＳ Ｐゴシック" charset="0"/>
              </a:rPr>
              <a:t>Note: </a:t>
            </a:r>
            <a:r>
              <a:rPr lang="en-GB" sz="1846" dirty="0">
                <a:solidFill>
                  <a:srgbClr val="333333"/>
                </a:solidFill>
                <a:latin typeface="Source Sans Pro" panose="020B0604020202020204" charset="0"/>
                <a:ea typeface="ＭＳ Ｐゴシック" charset="0"/>
              </a:rPr>
              <a:t>The contrasts entering a conjunction have to be </a:t>
            </a:r>
            <a:r>
              <a:rPr lang="en-GB" sz="1846" dirty="0">
                <a:solidFill>
                  <a:srgbClr val="C00000"/>
                </a:solidFill>
                <a:latin typeface="Source Sans Pro" panose="020B0604020202020204" charset="0"/>
                <a:ea typeface="ＭＳ Ｐゴシック" charset="0"/>
              </a:rPr>
              <a:t>independent</a:t>
            </a:r>
            <a:r>
              <a:rPr lang="en-GB" sz="1846" b="1" dirty="0">
                <a:solidFill>
                  <a:srgbClr val="C00000"/>
                </a:solidFill>
                <a:latin typeface="Source Sans Pro" panose="020B0604020202020204" charset="0"/>
                <a:ea typeface="ＭＳ Ｐゴシック" charset="0"/>
              </a:rPr>
              <a:t> </a:t>
            </a:r>
            <a:r>
              <a:rPr lang="en-GB" sz="1846" dirty="0">
                <a:latin typeface="Source Sans Pro" panose="020B0604020202020204" charset="0"/>
                <a:ea typeface="ＭＳ Ｐゴシック" charset="0"/>
              </a:rPr>
              <a:t>(i.e. they must be orthogonal, which is ensured automatically by SPM)</a:t>
            </a:r>
          </a:p>
          <a:p>
            <a:endParaRPr lang="en-GB" dirty="0">
              <a:latin typeface="Source Sans Pro" panose="020B0604020202020204" charset="0"/>
            </a:endParaRPr>
          </a:p>
        </p:txBody>
      </p:sp>
      <p:pic>
        <p:nvPicPr>
          <p:cNvPr id="5" name="Picture 4"/>
          <p:cNvPicPr>
            <a:picLocks noChangeAspect="1"/>
          </p:cNvPicPr>
          <p:nvPr/>
        </p:nvPicPr>
        <p:blipFill>
          <a:blip r:embed="rId3"/>
          <a:stretch>
            <a:fillRect/>
          </a:stretch>
        </p:blipFill>
        <p:spPr>
          <a:xfrm>
            <a:off x="2947214" y="2615996"/>
            <a:ext cx="1952625" cy="1581150"/>
          </a:xfrm>
          <a:prstGeom prst="rect">
            <a:avLst/>
          </a:prstGeom>
        </p:spPr>
      </p:pic>
      <p:pic>
        <p:nvPicPr>
          <p:cNvPr id="6" name="Picture 5"/>
          <p:cNvPicPr>
            <a:picLocks noChangeAspect="1"/>
          </p:cNvPicPr>
          <p:nvPr/>
        </p:nvPicPr>
        <p:blipFill>
          <a:blip r:embed="rId4"/>
          <a:stretch>
            <a:fillRect/>
          </a:stretch>
        </p:blipFill>
        <p:spPr>
          <a:xfrm>
            <a:off x="5287581" y="2589102"/>
            <a:ext cx="2962275" cy="1762125"/>
          </a:xfrm>
          <a:prstGeom prst="rect">
            <a:avLst/>
          </a:prstGeom>
        </p:spPr>
      </p:pic>
      <p:sp>
        <p:nvSpPr>
          <p:cNvPr id="8" name="TextBox 7"/>
          <p:cNvSpPr txBox="1"/>
          <p:nvPr/>
        </p:nvSpPr>
        <p:spPr>
          <a:xfrm>
            <a:off x="3281054" y="2312876"/>
            <a:ext cx="914400" cy="914400"/>
          </a:xfrm>
          <a:prstGeom prst="rect">
            <a:avLst/>
          </a:prstGeom>
        </p:spPr>
        <p:txBody>
          <a:bodyPr vert="horz" wrap="none" lIns="0" tIns="0" rIns="0" bIns="0" rtlCol="0">
            <a:noAutofit/>
          </a:bodyPr>
          <a:lstStyle/>
          <a:p>
            <a:r>
              <a:rPr lang="en-GB" sz="1600" b="1" dirty="0">
                <a:solidFill>
                  <a:schemeClr val="accent1"/>
                </a:solidFill>
                <a:latin typeface="Source Sans Pro" panose="020B0503030403020204" pitchFamily="34" charset="0"/>
              </a:rPr>
              <a:t>Subtraction</a:t>
            </a:r>
          </a:p>
        </p:txBody>
      </p:sp>
      <p:sp>
        <p:nvSpPr>
          <p:cNvPr id="9" name="TextBox 8"/>
          <p:cNvSpPr txBox="1"/>
          <p:nvPr/>
        </p:nvSpPr>
        <p:spPr>
          <a:xfrm>
            <a:off x="5944309" y="2312876"/>
            <a:ext cx="914400" cy="914400"/>
          </a:xfrm>
          <a:prstGeom prst="rect">
            <a:avLst/>
          </a:prstGeom>
        </p:spPr>
        <p:txBody>
          <a:bodyPr vert="horz" wrap="none" lIns="0" tIns="0" rIns="0" bIns="0" rtlCol="0">
            <a:noAutofit/>
          </a:bodyPr>
          <a:lstStyle/>
          <a:p>
            <a:r>
              <a:rPr lang="en-GB" sz="1600" b="1" dirty="0">
                <a:solidFill>
                  <a:schemeClr val="accent1"/>
                </a:solidFill>
                <a:latin typeface="Source Sans Pro" panose="020B0503030403020204" pitchFamily="34" charset="0"/>
              </a:rPr>
              <a:t>Conjunction analysis</a:t>
            </a:r>
          </a:p>
        </p:txBody>
      </p:sp>
      <p:grpSp>
        <p:nvGrpSpPr>
          <p:cNvPr id="10" name="Group 9">
            <a:extLst>
              <a:ext uri="{FF2B5EF4-FFF2-40B4-BE49-F238E27FC236}">
                <a16:creationId xmlns:a16="http://schemas.microsoft.com/office/drawing/2014/main" id="{3346B69F-4B21-4680-A9DE-3334E06306C2}"/>
              </a:ext>
            </a:extLst>
          </p:cNvPr>
          <p:cNvGrpSpPr/>
          <p:nvPr/>
        </p:nvGrpSpPr>
        <p:grpSpPr>
          <a:xfrm>
            <a:off x="5663952" y="3696710"/>
            <a:ext cx="5616624" cy="523220"/>
            <a:chOff x="5663952" y="3696710"/>
            <a:chExt cx="5616624" cy="523220"/>
          </a:xfrm>
        </p:grpSpPr>
        <p:sp>
          <p:nvSpPr>
            <p:cNvPr id="7" name="Rectangle 6"/>
            <p:cNvSpPr/>
            <p:nvPr/>
          </p:nvSpPr>
          <p:spPr>
            <a:xfrm>
              <a:off x="8585488" y="3696710"/>
              <a:ext cx="2695088" cy="523220"/>
            </a:xfrm>
            <a:prstGeom prst="rect">
              <a:avLst/>
            </a:prstGeom>
            <a:solidFill>
              <a:schemeClr val="accent4"/>
            </a:solidFill>
          </p:spPr>
          <p:txBody>
            <a:bodyPr wrap="square">
              <a:spAutoFit/>
            </a:bodyPr>
            <a:lstStyle/>
            <a:p>
              <a:pPr algn="ctr"/>
              <a:r>
                <a:rPr lang="en-GB" sz="1400" dirty="0"/>
                <a:t>Only the process of interest (here: P4) is common to all task pairs.</a:t>
              </a:r>
            </a:p>
          </p:txBody>
        </p:sp>
        <p:sp>
          <p:nvSpPr>
            <p:cNvPr id="4" name="Rectangle 3">
              <a:extLst>
                <a:ext uri="{FF2B5EF4-FFF2-40B4-BE49-F238E27FC236}">
                  <a16:creationId xmlns:a16="http://schemas.microsoft.com/office/drawing/2014/main" id="{5959F98D-C93A-4086-9D5D-D0D2EE91B65D}"/>
                </a:ext>
              </a:extLst>
            </p:cNvPr>
            <p:cNvSpPr/>
            <p:nvPr/>
          </p:nvSpPr>
          <p:spPr>
            <a:xfrm>
              <a:off x="5663952" y="3789362"/>
              <a:ext cx="2585904" cy="33791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cxnSp>
          <p:nvCxnSpPr>
            <p:cNvPr id="11" name="Straight Arrow Connector 10">
              <a:extLst>
                <a:ext uri="{FF2B5EF4-FFF2-40B4-BE49-F238E27FC236}">
                  <a16:creationId xmlns:a16="http://schemas.microsoft.com/office/drawing/2014/main" id="{47F7572D-B863-4834-8242-CC2E9B94F770}"/>
                </a:ext>
              </a:extLst>
            </p:cNvPr>
            <p:cNvCxnSpPr>
              <a:stCxn id="4" idx="3"/>
            </p:cNvCxnSpPr>
            <p:nvPr/>
          </p:nvCxnSpPr>
          <p:spPr>
            <a:xfrm flipV="1">
              <a:off x="8249856" y="3958319"/>
              <a:ext cx="2813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806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6261C-1E3A-4671-A3D7-C084D3DEABCA}"/>
              </a:ext>
            </a:extLst>
          </p:cNvPr>
          <p:cNvSpPr>
            <a:spLocks noGrp="1"/>
          </p:cNvSpPr>
          <p:nvPr>
            <p:ph type="title"/>
          </p:nvPr>
        </p:nvSpPr>
        <p:spPr/>
        <p:txBody>
          <a:bodyPr/>
          <a:lstStyle/>
          <a:p>
            <a:r>
              <a:rPr lang="en-GB" dirty="0"/>
              <a:t>The most important slide of this talk</a:t>
            </a:r>
          </a:p>
        </p:txBody>
      </p:sp>
      <p:sp>
        <p:nvSpPr>
          <p:cNvPr id="5" name="Rechteck 4">
            <a:extLst>
              <a:ext uri="{FF2B5EF4-FFF2-40B4-BE49-F238E27FC236}">
                <a16:creationId xmlns:a16="http://schemas.microsoft.com/office/drawing/2014/main" id="{35EF7DDB-D896-4BF0-8650-D17581698A43}"/>
              </a:ext>
            </a:extLst>
          </p:cNvPr>
          <p:cNvSpPr/>
          <p:nvPr/>
        </p:nvSpPr>
        <p:spPr>
          <a:xfrm>
            <a:off x="1591602" y="2231782"/>
            <a:ext cx="9008813" cy="923330"/>
          </a:xfrm>
          <a:prstGeom prst="rect">
            <a:avLst/>
          </a:prstGeom>
          <a:noFill/>
        </p:spPr>
        <p:txBody>
          <a:bodyPr wrap="none" lIns="91440" tIns="45720" rIns="91440" bIns="45720">
            <a:spAutoFit/>
          </a:bodyPr>
          <a:lstStyle/>
          <a:p>
            <a:pPr algn="ctr"/>
            <a:r>
              <a:rPr lang="en-GB"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It all starts with a good design!</a:t>
            </a:r>
          </a:p>
        </p:txBody>
      </p:sp>
      <p:sp>
        <p:nvSpPr>
          <p:cNvPr id="9" name="Rechteck: abgerundete Ecken 8">
            <a:extLst>
              <a:ext uri="{FF2B5EF4-FFF2-40B4-BE49-F238E27FC236}">
                <a16:creationId xmlns:a16="http://schemas.microsoft.com/office/drawing/2014/main" id="{90D0E38B-9AA8-43B3-8B51-AE881F5CAAE6}"/>
              </a:ext>
            </a:extLst>
          </p:cNvPr>
          <p:cNvSpPr/>
          <p:nvPr/>
        </p:nvSpPr>
        <p:spPr>
          <a:xfrm>
            <a:off x="2819636" y="4581128"/>
            <a:ext cx="2556284" cy="115212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a:solidFill>
                  <a:schemeClr val="tx1"/>
                </a:solidFill>
                <a:latin typeface="Source Sans Pro" panose="020B0503030403020204" pitchFamily="34" charset="0"/>
              </a:rPr>
              <a:t>Research question </a:t>
            </a:r>
          </a:p>
        </p:txBody>
      </p:sp>
      <p:sp>
        <p:nvSpPr>
          <p:cNvPr id="10" name="Rechteck: abgerundete Ecken 9">
            <a:extLst>
              <a:ext uri="{FF2B5EF4-FFF2-40B4-BE49-F238E27FC236}">
                <a16:creationId xmlns:a16="http://schemas.microsoft.com/office/drawing/2014/main" id="{8BCE00C3-1853-4D3D-8D42-D5D4D69B3CF9}"/>
              </a:ext>
            </a:extLst>
          </p:cNvPr>
          <p:cNvSpPr/>
          <p:nvPr/>
        </p:nvSpPr>
        <p:spPr>
          <a:xfrm>
            <a:off x="6204012" y="4581128"/>
            <a:ext cx="2556284" cy="115212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a:solidFill>
                  <a:schemeClr val="tx1"/>
                </a:solidFill>
                <a:latin typeface="Source Sans Pro" panose="020B0503030403020204" pitchFamily="34" charset="0"/>
              </a:rPr>
              <a:t>Experimental design</a:t>
            </a:r>
          </a:p>
        </p:txBody>
      </p:sp>
      <p:sp>
        <p:nvSpPr>
          <p:cNvPr id="11" name="Pfeil: nach rechts 10">
            <a:extLst>
              <a:ext uri="{FF2B5EF4-FFF2-40B4-BE49-F238E27FC236}">
                <a16:creationId xmlns:a16="http://schemas.microsoft.com/office/drawing/2014/main" id="{FBB923C5-0447-44D4-B54B-7F7D784F3572}"/>
              </a:ext>
            </a:extLst>
          </p:cNvPr>
          <p:cNvSpPr/>
          <p:nvPr/>
        </p:nvSpPr>
        <p:spPr>
          <a:xfrm>
            <a:off x="5483932" y="5034002"/>
            <a:ext cx="612068" cy="144016"/>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a:solidFill>
                <a:srgbClr val="4D4D4D"/>
              </a:solidFill>
              <a:latin typeface="Source Sans Pro" panose="020B0503030403020204" pitchFamily="34" charset="0"/>
            </a:endParaRPr>
          </a:p>
        </p:txBody>
      </p:sp>
      <p:sp>
        <p:nvSpPr>
          <p:cNvPr id="12" name="Pfeil: nach rechts 11">
            <a:extLst>
              <a:ext uri="{FF2B5EF4-FFF2-40B4-BE49-F238E27FC236}">
                <a16:creationId xmlns:a16="http://schemas.microsoft.com/office/drawing/2014/main" id="{73118917-5054-4399-A11D-0CC2BEFBE551}"/>
              </a:ext>
            </a:extLst>
          </p:cNvPr>
          <p:cNvSpPr/>
          <p:nvPr/>
        </p:nvSpPr>
        <p:spPr>
          <a:xfrm rot="10800000">
            <a:off x="5461739" y="5201581"/>
            <a:ext cx="612068" cy="144016"/>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a:solidFill>
                <a:srgbClr val="4D4D4D"/>
              </a:solidFill>
              <a:latin typeface="Source Sans Pro" panose="020B0503030403020204" pitchFamily="34" charset="0"/>
            </a:endParaRPr>
          </a:p>
        </p:txBody>
      </p:sp>
      <p:sp>
        <p:nvSpPr>
          <p:cNvPr id="14" name="Sprechblase: oval 13">
            <a:extLst>
              <a:ext uri="{FF2B5EF4-FFF2-40B4-BE49-F238E27FC236}">
                <a16:creationId xmlns:a16="http://schemas.microsoft.com/office/drawing/2014/main" id="{1083B389-2770-4524-993E-9FBD2572C91B}"/>
              </a:ext>
            </a:extLst>
          </p:cNvPr>
          <p:cNvSpPr/>
          <p:nvPr/>
        </p:nvSpPr>
        <p:spPr>
          <a:xfrm>
            <a:off x="1160998" y="4133526"/>
            <a:ext cx="1693478" cy="798253"/>
          </a:xfrm>
          <a:prstGeom prst="wedgeEllipseCallout">
            <a:avLst>
              <a:gd name="adj1" fmla="val 54734"/>
              <a:gd name="adj2" fmla="val 42928"/>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i="1" dirty="0">
                <a:solidFill>
                  <a:srgbClr val="4D4D4D"/>
                </a:solidFill>
                <a:latin typeface="Source Sans Pro" panose="020B0503030403020204" pitchFamily="34" charset="0"/>
              </a:rPr>
              <a:t>What</a:t>
            </a:r>
            <a:r>
              <a:rPr lang="en-GB" sz="1400" i="1" dirty="0">
                <a:solidFill>
                  <a:srgbClr val="4D4D4D"/>
                </a:solidFill>
                <a:latin typeface="Source Sans Pro" panose="020B0503030403020204" pitchFamily="34" charset="0"/>
              </a:rPr>
              <a:t> process do I want to measure?</a:t>
            </a:r>
          </a:p>
        </p:txBody>
      </p:sp>
      <p:sp>
        <p:nvSpPr>
          <p:cNvPr id="15" name="Sprechblase: oval 14">
            <a:extLst>
              <a:ext uri="{FF2B5EF4-FFF2-40B4-BE49-F238E27FC236}">
                <a16:creationId xmlns:a16="http://schemas.microsoft.com/office/drawing/2014/main" id="{87ACE6A7-0749-4835-AAB8-6F4B1FED54F9}"/>
              </a:ext>
            </a:extLst>
          </p:cNvPr>
          <p:cNvSpPr/>
          <p:nvPr/>
        </p:nvSpPr>
        <p:spPr>
          <a:xfrm>
            <a:off x="8962232" y="3825044"/>
            <a:ext cx="2354347" cy="1283673"/>
          </a:xfrm>
          <a:prstGeom prst="wedgeEllipseCallout">
            <a:avLst>
              <a:gd name="adj1" fmla="val -66980"/>
              <a:gd name="adj2" fmla="val 36793"/>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400" b="1" i="1" dirty="0">
                <a:solidFill>
                  <a:srgbClr val="4D4D4D"/>
                </a:solidFill>
                <a:latin typeface="Source Sans Pro" panose="020B0503030403020204" pitchFamily="34" charset="0"/>
              </a:rPr>
              <a:t>How</a:t>
            </a:r>
            <a:r>
              <a:rPr lang="en-GB" sz="1400" i="1" dirty="0">
                <a:solidFill>
                  <a:srgbClr val="4D4D4D"/>
                </a:solidFill>
                <a:latin typeface="Source Sans Pro" panose="020B0503030403020204" pitchFamily="34" charset="0"/>
              </a:rPr>
              <a:t> do I need to design my experiment in order to measure that process?</a:t>
            </a:r>
          </a:p>
        </p:txBody>
      </p:sp>
    </p:spTree>
    <p:extLst>
      <p:ext uri="{BB962C8B-B14F-4D97-AF65-F5344CB8AC3E}">
        <p14:creationId xmlns:p14="http://schemas.microsoft.com/office/powerpoint/2010/main" val="39091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example…</a:t>
            </a:r>
          </a:p>
        </p:txBody>
      </p:sp>
      <p:pic>
        <p:nvPicPr>
          <p:cNvPr id="25604" name="Picture 4" descr="http://w3.giffitsstatic.com/artikel-thumb/anti-stress-wuerfel-werbemittel-9457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64" y="2186094"/>
            <a:ext cx="1899967" cy="1069947"/>
          </a:xfrm>
          <a:prstGeom prst="rect">
            <a:avLst/>
          </a:prstGeom>
          <a:noFill/>
          <a:ln>
            <a:noFill/>
          </a:ln>
        </p:spPr>
      </p:pic>
      <p:graphicFrame>
        <p:nvGraphicFramePr>
          <p:cNvPr id="7" name="Diagram 6"/>
          <p:cNvGraphicFramePr/>
          <p:nvPr>
            <p:extLst>
              <p:ext uri="{D42A27DB-BD31-4B8C-83A1-F6EECF244321}">
                <p14:modId xmlns:p14="http://schemas.microsoft.com/office/powerpoint/2010/main" val="25367224"/>
              </p:ext>
            </p:extLst>
          </p:nvPr>
        </p:nvGraphicFramePr>
        <p:xfrm>
          <a:off x="2914334" y="4113076"/>
          <a:ext cx="6096000" cy="688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 Placeholder 4"/>
          <p:cNvSpPr>
            <a:spLocks noGrp="1"/>
          </p:cNvSpPr>
          <p:nvPr>
            <p:ph type="body" sz="quarter" idx="10"/>
          </p:nvPr>
        </p:nvSpPr>
        <p:spPr/>
        <p:txBody>
          <a:bodyPr/>
          <a:lstStyle/>
          <a:p>
            <a:pPr marL="182563" indent="-182563" eaLnBrk="0" hangingPunct="0">
              <a:lnSpc>
                <a:spcPct val="120000"/>
              </a:lnSpc>
              <a:defRPr/>
            </a:pPr>
            <a:r>
              <a:rPr lang="en-US" b="1" dirty="0">
                <a:solidFill>
                  <a:srgbClr val="333333"/>
                </a:solidFill>
                <a:latin typeface="Source Sans Pro" panose="020B0604020202020204" charset="0"/>
                <a:ea typeface="ＭＳ Ｐゴシック" charset="0"/>
              </a:rPr>
              <a:t>Question: </a:t>
            </a:r>
            <a:r>
              <a:rPr lang="en-US" dirty="0">
                <a:solidFill>
                  <a:srgbClr val="333333"/>
                </a:solidFill>
                <a:latin typeface="Source Sans Pro" panose="020B0604020202020204" charset="0"/>
                <a:ea typeface="ＭＳ Ｐゴシック" charset="0"/>
              </a:rPr>
              <a:t>Which neural structures support </a:t>
            </a:r>
            <a:r>
              <a:rPr lang="en-US" dirty="0">
                <a:solidFill>
                  <a:srgbClr val="C00000"/>
                </a:solidFill>
                <a:latin typeface="Source Sans Pro" panose="020B0604020202020204" charset="0"/>
                <a:ea typeface="ＭＳ Ｐゴシック" charset="0"/>
              </a:rPr>
              <a:t>phonological retrieval</a:t>
            </a:r>
            <a:r>
              <a:rPr lang="en-US" dirty="0">
                <a:solidFill>
                  <a:srgbClr val="333333"/>
                </a:solidFill>
                <a:latin typeface="Source Sans Pro" panose="020B0604020202020204" charset="0"/>
                <a:ea typeface="ＭＳ Ｐゴシック" charset="0"/>
              </a:rPr>
              <a:t>, independent of item?</a:t>
            </a:r>
          </a:p>
          <a:p>
            <a:endParaRPr lang="en-GB" dirty="0">
              <a:latin typeface="Source Sans Pro" panose="020B0604020202020204" charset="0"/>
            </a:endParaRPr>
          </a:p>
        </p:txBody>
      </p:sp>
    </p:spTree>
    <p:extLst>
      <p:ext uri="{BB962C8B-B14F-4D97-AF65-F5344CB8AC3E}">
        <p14:creationId xmlns:p14="http://schemas.microsoft.com/office/powerpoint/2010/main" val="3699355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Conjunction analysis</a:t>
            </a:r>
          </a:p>
        </p:txBody>
      </p:sp>
      <p:sp>
        <p:nvSpPr>
          <p:cNvPr id="5" name="Text Placeholder 4"/>
          <p:cNvSpPr>
            <a:spLocks noGrp="1"/>
          </p:cNvSpPr>
          <p:nvPr>
            <p:ph type="body" sz="quarter" idx="10"/>
          </p:nvPr>
        </p:nvSpPr>
        <p:spPr/>
        <p:txBody>
          <a:bodyPr/>
          <a:lstStyle/>
          <a:p>
            <a:pPr marL="182563" indent="-182563" eaLnBrk="0" hangingPunct="0">
              <a:lnSpc>
                <a:spcPct val="120000"/>
              </a:lnSpc>
              <a:defRPr/>
            </a:pPr>
            <a:r>
              <a:rPr lang="en-US" b="1" dirty="0">
                <a:solidFill>
                  <a:srgbClr val="333333"/>
                </a:solidFill>
                <a:latin typeface="Source Sans Pro" panose="020B0604020202020204" charset="0"/>
                <a:ea typeface="ＭＳ Ｐゴシック" charset="0"/>
              </a:rPr>
              <a:t>Question: </a:t>
            </a:r>
            <a:r>
              <a:rPr lang="en-US" dirty="0">
                <a:solidFill>
                  <a:srgbClr val="333333"/>
                </a:solidFill>
                <a:latin typeface="Source Sans Pro" panose="020B0604020202020204" charset="0"/>
                <a:ea typeface="ＭＳ Ｐゴシック" charset="0"/>
              </a:rPr>
              <a:t>Which neural structures support </a:t>
            </a:r>
            <a:r>
              <a:rPr lang="en-US" dirty="0">
                <a:solidFill>
                  <a:srgbClr val="C00000"/>
                </a:solidFill>
                <a:latin typeface="Source Sans Pro" panose="020B0604020202020204" charset="0"/>
                <a:ea typeface="ＭＳ Ｐゴシック" charset="0"/>
              </a:rPr>
              <a:t>phonological retrieval</a:t>
            </a:r>
            <a:r>
              <a:rPr lang="en-US" dirty="0">
                <a:solidFill>
                  <a:srgbClr val="333333"/>
                </a:solidFill>
                <a:latin typeface="Source Sans Pro" panose="020B0604020202020204" charset="0"/>
                <a:ea typeface="ＭＳ Ｐゴシック" charset="0"/>
              </a:rPr>
              <a:t>, independent of item?</a:t>
            </a:r>
          </a:p>
          <a:p>
            <a:endParaRPr lang="en-GB" dirty="0">
              <a:latin typeface="Source Sans Pro" panose="020B0604020202020204" charset="0"/>
            </a:endParaRPr>
          </a:p>
        </p:txBody>
      </p:sp>
      <p:pic>
        <p:nvPicPr>
          <p:cNvPr id="4" name="Picture 3"/>
          <p:cNvPicPr>
            <a:picLocks noChangeAspect="1"/>
          </p:cNvPicPr>
          <p:nvPr/>
        </p:nvPicPr>
        <p:blipFill rotWithShape="1">
          <a:blip r:embed="rId3"/>
          <a:srcRect b="4326"/>
          <a:stretch/>
        </p:blipFill>
        <p:spPr>
          <a:xfrm>
            <a:off x="1271464" y="1685679"/>
            <a:ext cx="3043484" cy="4582558"/>
          </a:xfrm>
          <a:prstGeom prst="rect">
            <a:avLst/>
          </a:prstGeom>
        </p:spPr>
      </p:pic>
      <p:pic>
        <p:nvPicPr>
          <p:cNvPr id="6" name="Picture 5"/>
          <p:cNvPicPr>
            <a:picLocks noChangeAspect="1"/>
          </p:cNvPicPr>
          <p:nvPr/>
        </p:nvPicPr>
        <p:blipFill>
          <a:blip r:embed="rId4"/>
          <a:stretch>
            <a:fillRect/>
          </a:stretch>
        </p:blipFill>
        <p:spPr>
          <a:xfrm>
            <a:off x="5411925" y="1851198"/>
            <a:ext cx="4117899" cy="3440270"/>
          </a:xfrm>
          <a:prstGeom prst="rect">
            <a:avLst/>
          </a:prstGeom>
        </p:spPr>
      </p:pic>
      <p:sp>
        <p:nvSpPr>
          <p:cNvPr id="7" name="Rectangle 6"/>
          <p:cNvSpPr/>
          <p:nvPr/>
        </p:nvSpPr>
        <p:spPr>
          <a:xfrm>
            <a:off x="8725495" y="6141329"/>
            <a:ext cx="1547218" cy="276999"/>
          </a:xfrm>
          <a:prstGeom prst="rect">
            <a:avLst/>
          </a:prstGeom>
        </p:spPr>
        <p:txBody>
          <a:bodyPr wrap="none">
            <a:spAutoFit/>
          </a:bodyPr>
          <a:lstStyle/>
          <a:p>
            <a:pPr>
              <a:defRPr/>
            </a:pPr>
            <a:r>
              <a:rPr lang="en-GB" sz="1200" dirty="0">
                <a:solidFill>
                  <a:srgbClr val="333333"/>
                </a:solidFill>
                <a:latin typeface="Source Sans Pro" panose="020B0604020202020204" charset="0"/>
                <a:ea typeface="ＭＳ Ｐゴシック" charset="0"/>
              </a:rPr>
              <a:t>Price &amp; </a:t>
            </a:r>
            <a:r>
              <a:rPr lang="en-GB" sz="1200" dirty="0" err="1">
                <a:solidFill>
                  <a:srgbClr val="333333"/>
                </a:solidFill>
                <a:latin typeface="Source Sans Pro" panose="020B0604020202020204" charset="0"/>
                <a:ea typeface="ＭＳ Ｐゴシック" charset="0"/>
              </a:rPr>
              <a:t>Friston</a:t>
            </a:r>
            <a:r>
              <a:rPr lang="en-GB" sz="1200" dirty="0">
                <a:solidFill>
                  <a:srgbClr val="333333"/>
                </a:solidFill>
                <a:latin typeface="Source Sans Pro" panose="020B0604020202020204" charset="0"/>
                <a:ea typeface="ＭＳ Ｐゴシック" charset="0"/>
              </a:rPr>
              <a:t> (1996)</a:t>
            </a:r>
          </a:p>
        </p:txBody>
      </p:sp>
      <p:sp>
        <p:nvSpPr>
          <p:cNvPr id="12" name="Rectangle 11">
            <a:extLst>
              <a:ext uri="{FF2B5EF4-FFF2-40B4-BE49-F238E27FC236}">
                <a16:creationId xmlns:a16="http://schemas.microsoft.com/office/drawing/2014/main" id="{41755E12-FCF3-4839-867A-45F4FAA2C716}"/>
              </a:ext>
            </a:extLst>
          </p:cNvPr>
          <p:cNvSpPr/>
          <p:nvPr/>
        </p:nvSpPr>
        <p:spPr>
          <a:xfrm>
            <a:off x="5519936" y="5468180"/>
            <a:ext cx="4009888" cy="523220"/>
          </a:xfrm>
          <a:prstGeom prst="rect">
            <a:avLst/>
          </a:prstGeom>
          <a:solidFill>
            <a:schemeClr val="accent4"/>
          </a:solidFill>
        </p:spPr>
        <p:txBody>
          <a:bodyPr wrap="square">
            <a:spAutoFit/>
          </a:bodyPr>
          <a:lstStyle/>
          <a:p>
            <a:pPr algn="ctr"/>
            <a:r>
              <a:rPr lang="en-GB" sz="1400" dirty="0">
                <a:solidFill>
                  <a:schemeClr val="accent1"/>
                </a:solidFill>
              </a:rPr>
              <a:t>Phonological retrieval </a:t>
            </a:r>
            <a:r>
              <a:rPr lang="en-GB" sz="1400" dirty="0"/>
              <a:t>is the only cognitive component common to all task pair differences.</a:t>
            </a:r>
          </a:p>
        </p:txBody>
      </p:sp>
      <p:sp>
        <p:nvSpPr>
          <p:cNvPr id="13" name="Rectangle 12">
            <a:extLst>
              <a:ext uri="{FF2B5EF4-FFF2-40B4-BE49-F238E27FC236}">
                <a16:creationId xmlns:a16="http://schemas.microsoft.com/office/drawing/2014/main" id="{DC5B8D5D-D7BA-4404-97AD-5FA578D3CCF5}"/>
              </a:ext>
            </a:extLst>
          </p:cNvPr>
          <p:cNvSpPr/>
          <p:nvPr/>
        </p:nvSpPr>
        <p:spPr>
          <a:xfrm>
            <a:off x="1883532" y="2056967"/>
            <a:ext cx="1152128" cy="973579"/>
          </a:xfrm>
          <a:prstGeom prst="rect">
            <a:avLst/>
          </a:prstGeom>
          <a:noFill/>
          <a:ln w="571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4" name="Rectangle 13">
            <a:extLst>
              <a:ext uri="{FF2B5EF4-FFF2-40B4-BE49-F238E27FC236}">
                <a16:creationId xmlns:a16="http://schemas.microsoft.com/office/drawing/2014/main" id="{8BC33F4D-152D-4FC3-90E0-9D507086DD0B}"/>
              </a:ext>
            </a:extLst>
          </p:cNvPr>
          <p:cNvSpPr/>
          <p:nvPr/>
        </p:nvSpPr>
        <p:spPr>
          <a:xfrm>
            <a:off x="5458521" y="1887704"/>
            <a:ext cx="817499" cy="3440270"/>
          </a:xfrm>
          <a:prstGeom prst="rect">
            <a:avLst/>
          </a:prstGeom>
          <a:noFill/>
          <a:ln w="571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5" name="Rectangle 14">
            <a:extLst>
              <a:ext uri="{FF2B5EF4-FFF2-40B4-BE49-F238E27FC236}">
                <a16:creationId xmlns:a16="http://schemas.microsoft.com/office/drawing/2014/main" id="{5BE2D6CE-927A-47B2-A155-1BDE618B4375}"/>
              </a:ext>
            </a:extLst>
          </p:cNvPr>
          <p:cNvSpPr/>
          <p:nvPr/>
        </p:nvSpPr>
        <p:spPr>
          <a:xfrm>
            <a:off x="6555498" y="1887704"/>
            <a:ext cx="817499" cy="3440270"/>
          </a:xfrm>
          <a:prstGeom prst="rect">
            <a:avLst/>
          </a:prstGeom>
          <a:noFill/>
          <a:ln w="571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6" name="Rectangle 15">
            <a:extLst>
              <a:ext uri="{FF2B5EF4-FFF2-40B4-BE49-F238E27FC236}">
                <a16:creationId xmlns:a16="http://schemas.microsoft.com/office/drawing/2014/main" id="{2BEE0310-1B09-4E69-994E-4939A7EAB956}"/>
              </a:ext>
            </a:extLst>
          </p:cNvPr>
          <p:cNvSpPr/>
          <p:nvPr/>
        </p:nvSpPr>
        <p:spPr>
          <a:xfrm>
            <a:off x="7544577" y="1887704"/>
            <a:ext cx="817499" cy="344027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7" name="Rectangle 16">
            <a:extLst>
              <a:ext uri="{FF2B5EF4-FFF2-40B4-BE49-F238E27FC236}">
                <a16:creationId xmlns:a16="http://schemas.microsoft.com/office/drawing/2014/main" id="{00B41982-1E76-4B4B-9C47-E33DD409595A}"/>
              </a:ext>
            </a:extLst>
          </p:cNvPr>
          <p:cNvSpPr/>
          <p:nvPr/>
        </p:nvSpPr>
        <p:spPr>
          <a:xfrm>
            <a:off x="8533656" y="1887704"/>
            <a:ext cx="817499" cy="344027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8" name="Rectangle 17">
            <a:extLst>
              <a:ext uri="{FF2B5EF4-FFF2-40B4-BE49-F238E27FC236}">
                <a16:creationId xmlns:a16="http://schemas.microsoft.com/office/drawing/2014/main" id="{6E57316A-43F4-405D-BDBB-A12F4B29B0FF}"/>
              </a:ext>
            </a:extLst>
          </p:cNvPr>
          <p:cNvSpPr/>
          <p:nvPr/>
        </p:nvSpPr>
        <p:spPr>
          <a:xfrm>
            <a:off x="1883532" y="3091598"/>
            <a:ext cx="1152128" cy="1003733"/>
          </a:xfrm>
          <a:prstGeom prst="rect">
            <a:avLst/>
          </a:prstGeom>
          <a:noFill/>
          <a:ln w="571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9" name="Rectangle 18">
            <a:extLst>
              <a:ext uri="{FF2B5EF4-FFF2-40B4-BE49-F238E27FC236}">
                <a16:creationId xmlns:a16="http://schemas.microsoft.com/office/drawing/2014/main" id="{464CEEE6-82CD-4BE7-A556-17AA2A7DAFC9}"/>
              </a:ext>
            </a:extLst>
          </p:cNvPr>
          <p:cNvSpPr/>
          <p:nvPr/>
        </p:nvSpPr>
        <p:spPr>
          <a:xfrm>
            <a:off x="1895438" y="4155455"/>
            <a:ext cx="1152128" cy="92454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0" name="Rectangle 19">
            <a:extLst>
              <a:ext uri="{FF2B5EF4-FFF2-40B4-BE49-F238E27FC236}">
                <a16:creationId xmlns:a16="http://schemas.microsoft.com/office/drawing/2014/main" id="{FB8529D2-906E-41A4-8C18-C9DB029B50E1}"/>
              </a:ext>
            </a:extLst>
          </p:cNvPr>
          <p:cNvSpPr/>
          <p:nvPr/>
        </p:nvSpPr>
        <p:spPr>
          <a:xfrm>
            <a:off x="1895438" y="5159188"/>
            <a:ext cx="1152128" cy="104799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1" name="TextBox 20">
            <a:extLst>
              <a:ext uri="{FF2B5EF4-FFF2-40B4-BE49-F238E27FC236}">
                <a16:creationId xmlns:a16="http://schemas.microsoft.com/office/drawing/2014/main" id="{AD72A60B-6C98-4157-ABA6-4C4F4B246AF7}"/>
              </a:ext>
            </a:extLst>
          </p:cNvPr>
          <p:cNvSpPr txBox="1"/>
          <p:nvPr/>
        </p:nvSpPr>
        <p:spPr>
          <a:xfrm>
            <a:off x="3821164" y="2047726"/>
            <a:ext cx="1042272" cy="216123"/>
          </a:xfrm>
          <a:prstGeom prst="rect">
            <a:avLst/>
          </a:prstGeom>
        </p:spPr>
        <p:txBody>
          <a:bodyPr vert="horz" wrap="square" lIns="0" tIns="0" rIns="0" bIns="0" rtlCol="0">
            <a:noAutofit/>
          </a:bodyPr>
          <a:lstStyle/>
          <a:p>
            <a:r>
              <a:rPr lang="en-GB" sz="1200" b="1" dirty="0">
                <a:latin typeface="Source Sans Pro" panose="020B0503030403020204" pitchFamily="34" charset="0"/>
              </a:rPr>
              <a:t>Control task</a:t>
            </a:r>
          </a:p>
        </p:txBody>
      </p:sp>
      <p:sp>
        <p:nvSpPr>
          <p:cNvPr id="22" name="TextBox 21">
            <a:extLst>
              <a:ext uri="{FF2B5EF4-FFF2-40B4-BE49-F238E27FC236}">
                <a16:creationId xmlns:a16="http://schemas.microsoft.com/office/drawing/2014/main" id="{D58124EF-EFA1-41AB-BDB7-246965FE2D93}"/>
              </a:ext>
            </a:extLst>
          </p:cNvPr>
          <p:cNvSpPr txBox="1"/>
          <p:nvPr/>
        </p:nvSpPr>
        <p:spPr>
          <a:xfrm>
            <a:off x="3871815" y="3132292"/>
            <a:ext cx="1042272" cy="216123"/>
          </a:xfrm>
          <a:prstGeom prst="rect">
            <a:avLst/>
          </a:prstGeom>
        </p:spPr>
        <p:txBody>
          <a:bodyPr vert="horz" wrap="square" lIns="0" tIns="0" rIns="0" bIns="0" rtlCol="0">
            <a:noAutofit/>
          </a:bodyPr>
          <a:lstStyle/>
          <a:p>
            <a:r>
              <a:rPr lang="en-GB" sz="1200" b="1" dirty="0">
                <a:latin typeface="Source Sans Pro" panose="020B0503030403020204" pitchFamily="34" charset="0"/>
              </a:rPr>
              <a:t>Control task</a:t>
            </a:r>
          </a:p>
        </p:txBody>
      </p:sp>
      <p:sp>
        <p:nvSpPr>
          <p:cNvPr id="23" name="TextBox 22">
            <a:extLst>
              <a:ext uri="{FF2B5EF4-FFF2-40B4-BE49-F238E27FC236}">
                <a16:creationId xmlns:a16="http://schemas.microsoft.com/office/drawing/2014/main" id="{2348974E-15D6-4304-B8CB-645A723700DF}"/>
              </a:ext>
            </a:extLst>
          </p:cNvPr>
          <p:cNvSpPr txBox="1"/>
          <p:nvPr/>
        </p:nvSpPr>
        <p:spPr>
          <a:xfrm>
            <a:off x="3896650" y="4126523"/>
            <a:ext cx="1042272" cy="216123"/>
          </a:xfrm>
          <a:prstGeom prst="rect">
            <a:avLst/>
          </a:prstGeom>
        </p:spPr>
        <p:txBody>
          <a:bodyPr vert="horz" wrap="square" lIns="0" tIns="0" rIns="0" bIns="0" rtlCol="0">
            <a:noAutofit/>
          </a:bodyPr>
          <a:lstStyle/>
          <a:p>
            <a:r>
              <a:rPr lang="en-GB" sz="1200" b="1" dirty="0">
                <a:latin typeface="Source Sans Pro" panose="020B0503030403020204" pitchFamily="34" charset="0"/>
              </a:rPr>
              <a:t>Control task</a:t>
            </a:r>
          </a:p>
        </p:txBody>
      </p:sp>
      <p:sp>
        <p:nvSpPr>
          <p:cNvPr id="24" name="TextBox 23">
            <a:extLst>
              <a:ext uri="{FF2B5EF4-FFF2-40B4-BE49-F238E27FC236}">
                <a16:creationId xmlns:a16="http://schemas.microsoft.com/office/drawing/2014/main" id="{6FF21E4D-457C-4016-95C3-CF5573BEFF8A}"/>
              </a:ext>
            </a:extLst>
          </p:cNvPr>
          <p:cNvSpPr txBox="1"/>
          <p:nvPr/>
        </p:nvSpPr>
        <p:spPr>
          <a:xfrm>
            <a:off x="3933551" y="5172321"/>
            <a:ext cx="1042272" cy="216123"/>
          </a:xfrm>
          <a:prstGeom prst="rect">
            <a:avLst/>
          </a:prstGeom>
        </p:spPr>
        <p:txBody>
          <a:bodyPr vert="horz" wrap="square" lIns="0" tIns="0" rIns="0" bIns="0" rtlCol="0">
            <a:noAutofit/>
          </a:bodyPr>
          <a:lstStyle/>
          <a:p>
            <a:r>
              <a:rPr lang="en-GB" sz="1200" b="1" dirty="0">
                <a:latin typeface="Source Sans Pro" panose="020B0503030403020204" pitchFamily="34" charset="0"/>
              </a:rPr>
              <a:t>Control task</a:t>
            </a:r>
          </a:p>
        </p:txBody>
      </p:sp>
    </p:spTree>
    <p:extLst>
      <p:ext uri="{BB962C8B-B14F-4D97-AF65-F5344CB8AC3E}">
        <p14:creationId xmlns:p14="http://schemas.microsoft.com/office/powerpoint/2010/main" val="420472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Conjunction analysis</a:t>
            </a:r>
          </a:p>
        </p:txBody>
      </p:sp>
      <p:sp>
        <p:nvSpPr>
          <p:cNvPr id="4" name="Text Placeholder 3"/>
          <p:cNvSpPr>
            <a:spLocks noGrp="1"/>
          </p:cNvSpPr>
          <p:nvPr>
            <p:ph type="body" sz="quarter" idx="10"/>
          </p:nvPr>
        </p:nvSpPr>
        <p:spPr/>
        <p:txBody>
          <a:bodyPr/>
          <a:lstStyle/>
          <a:p>
            <a:r>
              <a:rPr lang="en-GB" dirty="0"/>
              <a:t>SPM</a:t>
            </a:r>
          </a:p>
        </p:txBody>
      </p:sp>
      <p:grpSp>
        <p:nvGrpSpPr>
          <p:cNvPr id="5" name="Group 9"/>
          <p:cNvGrpSpPr>
            <a:grpSpLocks/>
          </p:cNvGrpSpPr>
          <p:nvPr/>
        </p:nvGrpSpPr>
        <p:grpSpPr bwMode="auto">
          <a:xfrm>
            <a:off x="2971801" y="1434613"/>
            <a:ext cx="5697415" cy="4765431"/>
            <a:chOff x="820" y="663"/>
            <a:chExt cx="3888" cy="3252"/>
          </a:xfrm>
        </p:grpSpPr>
        <p:pic>
          <p:nvPicPr>
            <p:cNvPr id="6" name="Picture 6"/>
            <p:cNvPicPr>
              <a:picLocks noChangeAspect="1" noChangeArrowheads="1"/>
            </p:cNvPicPr>
            <p:nvPr/>
          </p:nvPicPr>
          <p:blipFill>
            <a:blip r:embed="rId3"/>
            <a:srcRect/>
            <a:stretch>
              <a:fillRect/>
            </a:stretch>
          </p:blipFill>
          <p:spPr bwMode="auto">
            <a:xfrm>
              <a:off x="820" y="663"/>
              <a:ext cx="3888" cy="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7"/>
            <p:cNvSpPr>
              <a:spLocks noChangeArrowheads="1"/>
            </p:cNvSpPr>
            <p:nvPr/>
          </p:nvSpPr>
          <p:spPr bwMode="auto">
            <a:xfrm>
              <a:off x="1170" y="1434"/>
              <a:ext cx="1827" cy="118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dirty="0">
                <a:latin typeface="Arial" charset="0"/>
                <a:ea typeface="ＭＳ Ｐゴシック" charset="0"/>
              </a:endParaRPr>
            </a:p>
          </p:txBody>
        </p:sp>
      </p:grpSp>
      <p:grpSp>
        <p:nvGrpSpPr>
          <p:cNvPr id="8" name="Group 12"/>
          <p:cNvGrpSpPr>
            <a:grpSpLocks/>
          </p:cNvGrpSpPr>
          <p:nvPr/>
        </p:nvGrpSpPr>
        <p:grpSpPr bwMode="auto">
          <a:xfrm>
            <a:off x="8090391" y="3096368"/>
            <a:ext cx="2302120" cy="319455"/>
            <a:chOff x="4481" y="1933"/>
            <a:chExt cx="1571" cy="218"/>
          </a:xfrm>
        </p:grpSpPr>
        <p:sp>
          <p:nvSpPr>
            <p:cNvPr id="9" name="Line 10"/>
            <p:cNvSpPr>
              <a:spLocks noChangeShapeType="1"/>
            </p:cNvSpPr>
            <p:nvPr/>
          </p:nvSpPr>
          <p:spPr bwMode="auto">
            <a:xfrm flipH="1">
              <a:off x="4481" y="2069"/>
              <a:ext cx="68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dirty="0">
                <a:latin typeface="Arial" charset="0"/>
                <a:ea typeface="ＭＳ Ｐゴシック" charset="0"/>
              </a:endParaRPr>
            </a:p>
          </p:txBody>
        </p:sp>
        <p:sp>
          <p:nvSpPr>
            <p:cNvPr id="10" name="Text Box 11"/>
            <p:cNvSpPr txBox="1">
              <a:spLocks noChangeArrowheads="1"/>
            </p:cNvSpPr>
            <p:nvPr/>
          </p:nvSpPr>
          <p:spPr bwMode="auto">
            <a:xfrm>
              <a:off x="5161" y="1933"/>
              <a:ext cx="891"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a:solidFill>
                    <a:srgbClr val="333333"/>
                  </a:solidFill>
                  <a:latin typeface="Source Sans Pro" panose="020B0604020202020204" charset="0"/>
                  <a:ea typeface="ＭＳ Ｐゴシック" charset="0"/>
                </a:rPr>
                <a:t>1 task/session</a:t>
              </a:r>
            </a:p>
          </p:txBody>
        </p:sp>
      </p:grpSp>
    </p:spTree>
    <p:extLst>
      <p:ext uri="{BB962C8B-B14F-4D97-AF65-F5344CB8AC3E}">
        <p14:creationId xmlns:p14="http://schemas.microsoft.com/office/powerpoint/2010/main" val="873393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panose="020B0604020202020204" charset="0"/>
                <a:ea typeface="ＭＳ Ｐゴシック" charset="0"/>
              </a:rPr>
              <a:t>Conjunction analysis</a:t>
            </a:r>
            <a:endParaRPr lang="en-GB" dirty="0">
              <a:latin typeface="Source Sans Pro" panose="020B0604020202020204" charset="0"/>
            </a:endParaRPr>
          </a:p>
        </p:txBody>
      </p:sp>
      <p:sp>
        <p:nvSpPr>
          <p:cNvPr id="4" name="Text Placeholder 3"/>
          <p:cNvSpPr>
            <a:spLocks noGrp="1"/>
          </p:cNvSpPr>
          <p:nvPr>
            <p:ph type="body" sz="quarter" idx="10"/>
          </p:nvPr>
        </p:nvSpPr>
        <p:spPr/>
        <p:txBody>
          <a:bodyPr/>
          <a:lstStyle/>
          <a:p>
            <a:r>
              <a:rPr lang="en-GB" dirty="0"/>
              <a:t>Isolates the process of Phonological retrieval, no interaction with visual processing etc</a:t>
            </a:r>
          </a:p>
        </p:txBody>
      </p:sp>
      <p:grpSp>
        <p:nvGrpSpPr>
          <p:cNvPr id="5" name="Group 20"/>
          <p:cNvGrpSpPr>
            <a:grpSpLocks/>
          </p:cNvGrpSpPr>
          <p:nvPr/>
        </p:nvGrpSpPr>
        <p:grpSpPr bwMode="auto">
          <a:xfrm>
            <a:off x="3454426" y="2814499"/>
            <a:ext cx="3522785" cy="3091962"/>
            <a:chOff x="2258" y="981"/>
            <a:chExt cx="2404" cy="2110"/>
          </a:xfrm>
        </p:grpSpPr>
        <p:pic>
          <p:nvPicPr>
            <p:cNvPr id="6" name="Picture 7"/>
            <p:cNvPicPr>
              <a:picLocks noChangeAspect="1" noChangeArrowheads="1"/>
            </p:cNvPicPr>
            <p:nvPr/>
          </p:nvPicPr>
          <p:blipFill>
            <a:blip r:embed="rId3"/>
            <a:srcRect r="39156"/>
            <a:stretch>
              <a:fillRect/>
            </a:stretch>
          </p:blipFill>
          <p:spPr bwMode="auto">
            <a:xfrm>
              <a:off x="2530" y="1117"/>
              <a:ext cx="2132" cy="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9"/>
            <p:cNvSpPr>
              <a:spLocks noChangeArrowheads="1"/>
            </p:cNvSpPr>
            <p:nvPr/>
          </p:nvSpPr>
          <p:spPr bwMode="auto">
            <a:xfrm>
              <a:off x="3437" y="981"/>
              <a:ext cx="590" cy="27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sz="1662" dirty="0">
                <a:solidFill>
                  <a:schemeClr val="bg1"/>
                </a:solidFill>
                <a:latin typeface="Arial" charset="0"/>
                <a:ea typeface="ＭＳ Ｐゴシック" charset="0"/>
              </a:endParaRPr>
            </a:p>
          </p:txBody>
        </p:sp>
        <p:sp>
          <p:nvSpPr>
            <p:cNvPr id="8" name="Oval 11"/>
            <p:cNvSpPr>
              <a:spLocks noChangeArrowheads="1"/>
            </p:cNvSpPr>
            <p:nvPr/>
          </p:nvSpPr>
          <p:spPr bwMode="auto">
            <a:xfrm>
              <a:off x="2757" y="2251"/>
              <a:ext cx="227" cy="227"/>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dirty="0">
                <a:latin typeface="Arial" charset="0"/>
                <a:ea typeface="ＭＳ Ｐゴシック" charset="0"/>
              </a:endParaRPr>
            </a:p>
          </p:txBody>
        </p:sp>
        <p:sp>
          <p:nvSpPr>
            <p:cNvPr id="9" name="Line 12"/>
            <p:cNvSpPr>
              <a:spLocks noChangeShapeType="1"/>
            </p:cNvSpPr>
            <p:nvPr/>
          </p:nvSpPr>
          <p:spPr bwMode="auto">
            <a:xfrm flipH="1">
              <a:off x="2258" y="2341"/>
              <a:ext cx="499"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dirty="0">
                <a:latin typeface="Arial" charset="0"/>
                <a:ea typeface="ＭＳ Ｐゴシック" charset="0"/>
              </a:endParaRPr>
            </a:p>
          </p:txBody>
        </p:sp>
      </p:grpSp>
      <p:grpSp>
        <p:nvGrpSpPr>
          <p:cNvPr id="10" name="Group 19"/>
          <p:cNvGrpSpPr>
            <a:grpSpLocks/>
          </p:cNvGrpSpPr>
          <p:nvPr/>
        </p:nvGrpSpPr>
        <p:grpSpPr bwMode="auto">
          <a:xfrm>
            <a:off x="529519" y="3248254"/>
            <a:ext cx="2907323" cy="2592265"/>
            <a:chOff x="308" y="1525"/>
            <a:chExt cx="1984" cy="1769"/>
          </a:xfrm>
        </p:grpSpPr>
        <p:pic>
          <p:nvPicPr>
            <p:cNvPr id="11" name="Picture 8"/>
            <p:cNvPicPr>
              <a:picLocks noChangeAspect="1" noChangeArrowheads="1"/>
            </p:cNvPicPr>
            <p:nvPr/>
          </p:nvPicPr>
          <p:blipFill>
            <a:blip r:embed="rId4"/>
            <a:srcRect l="2266" t="18362" b="10172"/>
            <a:stretch>
              <a:fillRect/>
            </a:stretch>
          </p:blipFill>
          <p:spPr bwMode="auto">
            <a:xfrm>
              <a:off x="308" y="1525"/>
              <a:ext cx="1984"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3"/>
            <p:cNvPicPr>
              <a:picLocks noChangeAspect="1" noChangeArrowheads="1"/>
            </p:cNvPicPr>
            <p:nvPr/>
          </p:nvPicPr>
          <p:blipFill>
            <a:blip r:embed="rId5"/>
            <a:srcRect l="80893" t="4825" r="4829" b="87885"/>
            <a:stretch>
              <a:fillRect/>
            </a:stretch>
          </p:blipFill>
          <p:spPr bwMode="auto">
            <a:xfrm>
              <a:off x="1714" y="3158"/>
              <a:ext cx="27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4"/>
            <p:cNvPicPr>
              <a:picLocks noChangeAspect="1" noChangeArrowheads="1"/>
            </p:cNvPicPr>
            <p:nvPr/>
          </p:nvPicPr>
          <p:blipFill>
            <a:blip r:embed="rId5"/>
            <a:srcRect l="54698" t="4825" r="30971" b="87885"/>
            <a:stretch>
              <a:fillRect/>
            </a:stretch>
          </p:blipFill>
          <p:spPr bwMode="auto">
            <a:xfrm>
              <a:off x="1351" y="3158"/>
              <a:ext cx="27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15"/>
            <p:cNvPicPr>
              <a:picLocks noChangeAspect="1" noChangeArrowheads="1"/>
            </p:cNvPicPr>
            <p:nvPr/>
          </p:nvPicPr>
          <p:blipFill>
            <a:blip r:embed="rId5"/>
            <a:srcRect l="28557" t="4825" r="57114" b="87885"/>
            <a:stretch>
              <a:fillRect/>
            </a:stretch>
          </p:blipFill>
          <p:spPr bwMode="auto">
            <a:xfrm>
              <a:off x="988" y="3158"/>
              <a:ext cx="27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6"/>
            <p:cNvPicPr>
              <a:picLocks noChangeAspect="1" noChangeArrowheads="1"/>
            </p:cNvPicPr>
            <p:nvPr/>
          </p:nvPicPr>
          <p:blipFill>
            <a:blip r:embed="rId5"/>
            <a:srcRect l="2415" t="4878" r="83307" b="87831"/>
            <a:stretch>
              <a:fillRect/>
            </a:stretch>
          </p:blipFill>
          <p:spPr bwMode="auto">
            <a:xfrm>
              <a:off x="625" y="3158"/>
              <a:ext cx="27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16" name="Rectangle 15"/>
          <p:cNvSpPr/>
          <p:nvPr/>
        </p:nvSpPr>
        <p:spPr>
          <a:xfrm>
            <a:off x="4351974" y="5909232"/>
            <a:ext cx="1547218" cy="276999"/>
          </a:xfrm>
          <a:prstGeom prst="rect">
            <a:avLst/>
          </a:prstGeom>
        </p:spPr>
        <p:txBody>
          <a:bodyPr wrap="none">
            <a:spAutoFit/>
          </a:bodyPr>
          <a:lstStyle/>
          <a:p>
            <a:pPr>
              <a:defRPr/>
            </a:pPr>
            <a:r>
              <a:rPr lang="en-GB" sz="1200" dirty="0">
                <a:solidFill>
                  <a:srgbClr val="333333"/>
                </a:solidFill>
                <a:latin typeface="Source Sans Pro" panose="020B0604020202020204" charset="0"/>
                <a:ea typeface="ＭＳ Ｐゴシック" charset="0"/>
              </a:rPr>
              <a:t>Price &amp; </a:t>
            </a:r>
            <a:r>
              <a:rPr lang="en-GB" sz="1200" dirty="0" err="1">
                <a:solidFill>
                  <a:srgbClr val="333333"/>
                </a:solidFill>
                <a:latin typeface="Source Sans Pro" panose="020B0604020202020204" charset="0"/>
                <a:ea typeface="ＭＳ Ｐゴシック" charset="0"/>
              </a:rPr>
              <a:t>Friston</a:t>
            </a:r>
            <a:r>
              <a:rPr lang="en-GB" sz="1200" dirty="0">
                <a:solidFill>
                  <a:srgbClr val="333333"/>
                </a:solidFill>
                <a:latin typeface="Source Sans Pro" panose="020B0604020202020204" charset="0"/>
                <a:ea typeface="ＭＳ Ｐゴシック" charset="0"/>
              </a:rPr>
              <a:t> (1996)</a:t>
            </a:r>
          </a:p>
        </p:txBody>
      </p:sp>
      <p:sp>
        <p:nvSpPr>
          <p:cNvPr id="17" name="Rectangle 16"/>
          <p:cNvSpPr/>
          <p:nvPr/>
        </p:nvSpPr>
        <p:spPr>
          <a:xfrm>
            <a:off x="2421422" y="2543008"/>
            <a:ext cx="2760692" cy="369332"/>
          </a:xfrm>
          <a:prstGeom prst="rect">
            <a:avLst/>
          </a:prstGeom>
        </p:spPr>
        <p:txBody>
          <a:bodyPr wrap="none">
            <a:spAutoFit/>
          </a:bodyPr>
          <a:lstStyle/>
          <a:p>
            <a:pPr>
              <a:defRPr/>
            </a:pPr>
            <a:r>
              <a:rPr lang="en-GB" b="1" dirty="0">
                <a:solidFill>
                  <a:srgbClr val="333333"/>
                </a:solidFill>
                <a:latin typeface="Source Sans Pro" panose="020B0604020202020204" charset="0"/>
                <a:ea typeface="ＭＳ Ｐゴシック" charset="0"/>
              </a:rPr>
              <a:t>Overlap of 4 subtractions</a:t>
            </a:r>
          </a:p>
        </p:txBody>
      </p:sp>
      <p:sp>
        <p:nvSpPr>
          <p:cNvPr id="18" name="Rectangle 17"/>
          <p:cNvSpPr/>
          <p:nvPr/>
        </p:nvSpPr>
        <p:spPr>
          <a:xfrm>
            <a:off x="7397460" y="3215552"/>
            <a:ext cx="4293596" cy="1477328"/>
          </a:xfrm>
          <a:prstGeom prst="rect">
            <a:avLst/>
          </a:prstGeom>
          <a:solidFill>
            <a:schemeClr val="accent4"/>
          </a:solidFill>
        </p:spPr>
        <p:txBody>
          <a:bodyPr wrap="square">
            <a:spAutoFit/>
          </a:bodyPr>
          <a:lstStyle/>
          <a:p>
            <a:pPr algn="ctr"/>
            <a:r>
              <a:rPr lang="en-GB" dirty="0"/>
              <a:t>Areas are identified in which task-pair effects are </a:t>
            </a:r>
            <a:r>
              <a:rPr lang="en-GB" dirty="0">
                <a:solidFill>
                  <a:schemeClr val="accent1"/>
                </a:solidFill>
              </a:rPr>
              <a:t>jointly significant </a:t>
            </a:r>
            <a:r>
              <a:rPr lang="en-GB" dirty="0"/>
              <a:t>(conjunction)</a:t>
            </a:r>
          </a:p>
          <a:p>
            <a:pPr algn="ctr"/>
            <a:endParaRPr lang="en-GB" dirty="0">
              <a:solidFill>
                <a:schemeClr val="accent1"/>
              </a:solidFill>
            </a:endParaRPr>
          </a:p>
          <a:p>
            <a:pPr algn="ctr"/>
            <a:r>
              <a:rPr lang="en-GB" dirty="0">
                <a:sym typeface="Wingdings" panose="05000000000000000000" pitchFamily="2" charset="2"/>
              </a:rPr>
              <a:t> Associated with process of interest (phonological retrieval)</a:t>
            </a:r>
            <a:endParaRPr lang="en-GB" dirty="0"/>
          </a:p>
        </p:txBody>
      </p:sp>
    </p:spTree>
    <p:extLst>
      <p:ext uri="{BB962C8B-B14F-4D97-AF65-F5344CB8AC3E}">
        <p14:creationId xmlns:p14="http://schemas.microsoft.com/office/powerpoint/2010/main" val="2875846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1D31525-FC23-214C-AF91-EA49F6EA85F8}"/>
              </a:ext>
            </a:extLst>
          </p:cNvPr>
          <p:cNvSpPr>
            <a:spLocks noChangeArrowheads="1"/>
          </p:cNvSpPr>
          <p:nvPr/>
        </p:nvSpPr>
        <p:spPr bwMode="auto">
          <a:xfrm>
            <a:off x="551384" y="1348154"/>
            <a:ext cx="5677967" cy="443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lIns="83527" tIns="41031" rIns="83527" bIns="41031">
            <a:spAutoFit/>
          </a:bodyPr>
          <a:lstStyle>
            <a:lvl1pPr marL="182563" indent="-1825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569" dirty="0">
                <a:solidFill>
                  <a:srgbClr val="336600"/>
                </a:solidFill>
                <a:latin typeface="Times New Roman" panose="02020603050405020304" pitchFamily="18" charset="0"/>
                <a:ea typeface="ＭＳ Ｐゴシック" panose="020B0600070205080204" pitchFamily="34" charset="-128"/>
              </a:rPr>
              <a:t>   	</a:t>
            </a:r>
            <a:r>
              <a:rPr lang="en-US" altLang="en-US" sz="1569" dirty="0">
                <a:solidFill>
                  <a:srgbClr val="333333"/>
                </a:solidFill>
                <a:latin typeface="Source Sans Pro" panose="020B0503030403020204"/>
                <a:ea typeface="ＭＳ Ｐゴシック" panose="020B0600070205080204" pitchFamily="34" charset="-128"/>
              </a:rPr>
              <a:t>SPM offers two general ways to test </a:t>
            </a:r>
          </a:p>
          <a:p>
            <a:r>
              <a:rPr lang="en-US" altLang="en-US" sz="1569" dirty="0">
                <a:solidFill>
                  <a:srgbClr val="333333"/>
                </a:solidFill>
                <a:latin typeface="Source Sans Pro" panose="020B0503030403020204"/>
                <a:ea typeface="ＭＳ Ｐゴシック" panose="020B0600070205080204" pitchFamily="34" charset="-128"/>
              </a:rPr>
              <a:t>     the significance of conjunctions:</a:t>
            </a:r>
            <a:endParaRPr lang="en-GB" altLang="en-US" sz="1569" dirty="0">
              <a:solidFill>
                <a:srgbClr val="336600"/>
              </a:solidFill>
              <a:latin typeface="Source Sans Pro" panose="020B0503030403020204"/>
              <a:ea typeface="ＭＳ Ｐゴシック" panose="020B0600070205080204" pitchFamily="34" charset="-128"/>
            </a:endParaRPr>
          </a:p>
          <a:p>
            <a:endParaRPr lang="en-US" altLang="en-US" sz="1569" dirty="0">
              <a:solidFill>
                <a:srgbClr val="336600"/>
              </a:solidFill>
              <a:latin typeface="Source Sans Pro" panose="020B0503030403020204"/>
              <a:ea typeface="ＭＳ Ｐゴシック" panose="020B0600070205080204" pitchFamily="34" charset="-128"/>
            </a:endParaRPr>
          </a:p>
          <a:p>
            <a:endParaRPr lang="en-US" altLang="en-US" sz="1569" dirty="0">
              <a:solidFill>
                <a:srgbClr val="C02A26"/>
              </a:solidFill>
              <a:latin typeface="Source Sans Pro" panose="020B0503030403020204"/>
              <a:ea typeface="ＭＳ Ｐゴシック" panose="020B0600070205080204" pitchFamily="34" charset="-128"/>
            </a:endParaRPr>
          </a:p>
          <a:p>
            <a:pPr lvl="1">
              <a:buFontTx/>
              <a:buChar char="•"/>
            </a:pPr>
            <a:r>
              <a:rPr lang="en-US" altLang="en-US" sz="1569" dirty="0">
                <a:solidFill>
                  <a:srgbClr val="C02A26"/>
                </a:solidFill>
                <a:latin typeface="Source Sans Pro" panose="020B0503030403020204"/>
                <a:ea typeface="ＭＳ Ｐゴシック" panose="020B0600070205080204" pitchFamily="34" charset="-128"/>
              </a:rPr>
              <a:t>Test of </a:t>
            </a:r>
            <a:r>
              <a:rPr lang="en-US" altLang="en-US" sz="1569" b="1" dirty="0">
                <a:solidFill>
                  <a:srgbClr val="C02A26"/>
                </a:solidFill>
                <a:latin typeface="Source Sans Pro" panose="020B0503030403020204"/>
                <a:ea typeface="ＭＳ Ｐゴシック" panose="020B0600070205080204" pitchFamily="34" charset="-128"/>
              </a:rPr>
              <a:t>global null hypothesis</a:t>
            </a:r>
            <a:r>
              <a:rPr lang="en-US" altLang="en-US" sz="1569" dirty="0">
                <a:solidFill>
                  <a:srgbClr val="C02A26"/>
                </a:solidFill>
                <a:latin typeface="Source Sans Pro" panose="020B0503030403020204"/>
                <a:ea typeface="ＭＳ Ｐゴシック" panose="020B0600070205080204" pitchFamily="34" charset="-128"/>
              </a:rPr>
              <a:t>: </a:t>
            </a:r>
            <a:br>
              <a:rPr lang="en-US" altLang="en-US" sz="1569" dirty="0">
                <a:solidFill>
                  <a:srgbClr val="C02A26"/>
                </a:solidFill>
                <a:latin typeface="Source Sans Pro" panose="020B0503030403020204"/>
                <a:ea typeface="ＭＳ Ｐゴシック" panose="020B0600070205080204" pitchFamily="34" charset="-128"/>
              </a:rPr>
            </a:br>
            <a:r>
              <a:rPr lang="en-GB" altLang="en-US" sz="1569" dirty="0">
                <a:solidFill>
                  <a:srgbClr val="C02A26"/>
                </a:solidFill>
                <a:latin typeface="Source Sans Pro" panose="020B0503030403020204"/>
                <a:ea typeface="ＭＳ Ｐゴシック" panose="020B0600070205080204" pitchFamily="34" charset="-128"/>
              </a:rPr>
              <a:t>Significant set of consistent effects</a:t>
            </a:r>
          </a:p>
          <a:p>
            <a:pPr lvl="1">
              <a:buFontTx/>
              <a:buChar char="•"/>
            </a:pPr>
            <a:endParaRPr lang="en-GB" altLang="en-US" sz="831" dirty="0">
              <a:solidFill>
                <a:srgbClr val="336600"/>
              </a:solidFill>
              <a:latin typeface="Source Sans Pro" panose="020B0503030403020204"/>
              <a:ea typeface="ＭＳ Ｐゴシック" panose="020B0600070205080204" pitchFamily="34" charset="-128"/>
            </a:endParaRPr>
          </a:p>
          <a:p>
            <a:pPr lvl="1"/>
            <a:r>
              <a:rPr lang="en-US" altLang="en-US" sz="1385" i="1" dirty="0">
                <a:solidFill>
                  <a:srgbClr val="336600"/>
                </a:solidFill>
                <a:latin typeface="Source Sans Pro" panose="020B0503030403020204"/>
                <a:ea typeface="ＭＳ Ｐゴシック" panose="020B0600070205080204" pitchFamily="34" charset="-128"/>
                <a:sym typeface="Wingdings" pitchFamily="2" charset="2"/>
              </a:rPr>
              <a:t>  </a:t>
            </a:r>
            <a:r>
              <a:rPr lang="ja-JP" altLang="en-US" sz="1385" dirty="0">
                <a:solidFill>
                  <a:srgbClr val="333333"/>
                </a:solidFill>
                <a:latin typeface="Source Sans Pro" panose="020B0503030403020204"/>
                <a:ea typeface="ＭＳ Ｐゴシック" panose="020B0600070205080204" pitchFamily="34" charset="-128"/>
              </a:rPr>
              <a:t>“</a:t>
            </a:r>
            <a:r>
              <a:rPr lang="en-US" altLang="ja-JP" sz="1385" dirty="0">
                <a:solidFill>
                  <a:srgbClr val="333333"/>
                </a:solidFill>
                <a:latin typeface="Source Sans Pro" panose="020B0503030403020204"/>
                <a:ea typeface="ＭＳ Ｐゴシック" panose="020B0600070205080204" pitchFamily="34" charset="-128"/>
              </a:rPr>
              <a:t>which voxels show effects of similar direction (but not necessarily individual significance) across contrasts?</a:t>
            </a:r>
            <a:r>
              <a:rPr lang="ja-JP" altLang="en-US" sz="1385" dirty="0">
                <a:solidFill>
                  <a:srgbClr val="333333"/>
                </a:solidFill>
                <a:latin typeface="Source Sans Pro" panose="020B0503030403020204"/>
                <a:ea typeface="ＭＳ Ｐゴシック" panose="020B0600070205080204" pitchFamily="34" charset="-128"/>
              </a:rPr>
              <a:t>”</a:t>
            </a:r>
            <a:endParaRPr lang="en-GB" altLang="ja-JP" sz="1385" dirty="0">
              <a:solidFill>
                <a:srgbClr val="333333"/>
              </a:solidFill>
              <a:latin typeface="Source Sans Pro" panose="020B0503030403020204"/>
              <a:ea typeface="ＭＳ Ｐゴシック" panose="020B0600070205080204" pitchFamily="34" charset="-128"/>
            </a:endParaRPr>
          </a:p>
          <a:p>
            <a:pPr lvl="1">
              <a:buFontTx/>
              <a:buChar char="•"/>
            </a:pPr>
            <a:endParaRPr lang="en-GB" altLang="en-US" sz="1385" i="1" dirty="0">
              <a:solidFill>
                <a:srgbClr val="333333"/>
              </a:solidFill>
              <a:latin typeface="Source Sans Pro" panose="020B0503030403020204"/>
              <a:ea typeface="ＭＳ Ｐゴシック" panose="020B0600070205080204" pitchFamily="34" charset="-128"/>
            </a:endParaRPr>
          </a:p>
          <a:p>
            <a:pPr lvl="1">
              <a:buFontTx/>
              <a:buChar char="•"/>
            </a:pPr>
            <a:endParaRPr lang="en-GB" altLang="en-US" sz="1385" i="1" dirty="0">
              <a:solidFill>
                <a:srgbClr val="C02A26"/>
              </a:solidFill>
              <a:latin typeface="Source Sans Pro" panose="020B0503030403020204"/>
              <a:ea typeface="ＭＳ Ｐゴシック" panose="020B0600070205080204" pitchFamily="34" charset="-128"/>
            </a:endParaRPr>
          </a:p>
          <a:p>
            <a:pPr lvl="1"/>
            <a:endParaRPr lang="en-GB" altLang="en-US" sz="1385" i="1" dirty="0">
              <a:solidFill>
                <a:srgbClr val="C02A26"/>
              </a:solidFill>
              <a:latin typeface="Source Sans Pro" panose="020B0503030403020204"/>
              <a:ea typeface="ＭＳ Ｐゴシック" panose="020B0600070205080204" pitchFamily="34" charset="-128"/>
            </a:endParaRPr>
          </a:p>
          <a:p>
            <a:pPr lvl="1">
              <a:buFontTx/>
              <a:buChar char="•"/>
            </a:pPr>
            <a:r>
              <a:rPr lang="en-US" altLang="en-US" sz="1569" dirty="0">
                <a:solidFill>
                  <a:srgbClr val="C02A26"/>
                </a:solidFill>
                <a:latin typeface="Source Sans Pro" panose="020B0503030403020204"/>
                <a:ea typeface="ＭＳ Ｐゴシック" panose="020B0600070205080204" pitchFamily="34" charset="-128"/>
              </a:rPr>
              <a:t>Test of </a:t>
            </a:r>
            <a:r>
              <a:rPr lang="en-US" altLang="en-US" sz="1569" b="1" dirty="0">
                <a:solidFill>
                  <a:srgbClr val="C02A26"/>
                </a:solidFill>
                <a:latin typeface="Source Sans Pro" panose="020B0503030403020204"/>
                <a:ea typeface="ＭＳ Ｐゴシック" panose="020B0600070205080204" pitchFamily="34" charset="-128"/>
              </a:rPr>
              <a:t>conjunction null hypothesis</a:t>
            </a:r>
            <a:r>
              <a:rPr lang="en-US" altLang="en-US" sz="1569" dirty="0">
                <a:solidFill>
                  <a:srgbClr val="C02A26"/>
                </a:solidFill>
                <a:latin typeface="Source Sans Pro" panose="020B0503030403020204"/>
                <a:ea typeface="ＭＳ Ｐゴシック" panose="020B0600070205080204" pitchFamily="34" charset="-128"/>
              </a:rPr>
              <a:t>: </a:t>
            </a:r>
            <a:br>
              <a:rPr lang="en-US" altLang="en-US" sz="1569" dirty="0">
                <a:solidFill>
                  <a:srgbClr val="C02A26"/>
                </a:solidFill>
                <a:latin typeface="Source Sans Pro" panose="020B0503030403020204"/>
                <a:ea typeface="ＭＳ Ｐゴシック" panose="020B0600070205080204" pitchFamily="34" charset="-128"/>
              </a:rPr>
            </a:br>
            <a:r>
              <a:rPr lang="en-GB" altLang="en-US" sz="1569" dirty="0">
                <a:solidFill>
                  <a:srgbClr val="C02A26"/>
                </a:solidFill>
                <a:latin typeface="Source Sans Pro" panose="020B0503030403020204"/>
                <a:ea typeface="ＭＳ Ｐゴシック" panose="020B0600070205080204" pitchFamily="34" charset="-128"/>
              </a:rPr>
              <a:t>Set of consistently significant effects</a:t>
            </a:r>
          </a:p>
          <a:p>
            <a:pPr lvl="1">
              <a:buFontTx/>
              <a:buChar char="•"/>
            </a:pPr>
            <a:endParaRPr lang="en-US" altLang="en-US" sz="831" dirty="0">
              <a:solidFill>
                <a:srgbClr val="FF6600"/>
              </a:solidFill>
              <a:latin typeface="Source Sans Pro" panose="020B0503030403020204"/>
              <a:ea typeface="ＭＳ Ｐゴシック" panose="020B0600070205080204" pitchFamily="34" charset="-128"/>
            </a:endParaRPr>
          </a:p>
          <a:p>
            <a:pPr lvl="1"/>
            <a:r>
              <a:rPr lang="en-US" altLang="en-US" sz="1385" i="1" dirty="0">
                <a:solidFill>
                  <a:srgbClr val="336600"/>
                </a:solidFill>
                <a:latin typeface="Source Sans Pro" panose="020B0503030403020204"/>
                <a:ea typeface="ＭＳ Ｐゴシック" panose="020B0600070205080204" pitchFamily="34" charset="-128"/>
                <a:sym typeface="Wingdings" pitchFamily="2" charset="2"/>
              </a:rPr>
              <a:t>  </a:t>
            </a:r>
            <a:r>
              <a:rPr lang="ja-JP" altLang="en-US" sz="1385" dirty="0">
                <a:solidFill>
                  <a:srgbClr val="333333"/>
                </a:solidFill>
                <a:latin typeface="Source Sans Pro" panose="020B0503030403020204"/>
                <a:ea typeface="ＭＳ Ｐゴシック" panose="020B0600070205080204" pitchFamily="34" charset="-128"/>
              </a:rPr>
              <a:t>“</a:t>
            </a:r>
            <a:r>
              <a:rPr lang="en-US" altLang="ja-JP" sz="1385" dirty="0">
                <a:solidFill>
                  <a:srgbClr val="333333"/>
                </a:solidFill>
                <a:latin typeface="Source Sans Pro" panose="020B0503030403020204"/>
                <a:ea typeface="ＭＳ Ｐゴシック" panose="020B0600070205080204" pitchFamily="34" charset="-128"/>
              </a:rPr>
              <a:t>which voxels show, for each specified contrast, </a:t>
            </a:r>
          </a:p>
          <a:p>
            <a:pPr lvl="1"/>
            <a:r>
              <a:rPr lang="en-US" altLang="en-US" sz="1385" dirty="0">
                <a:solidFill>
                  <a:srgbClr val="333333"/>
                </a:solidFill>
                <a:latin typeface="Source Sans Pro" panose="020B0503030403020204"/>
                <a:ea typeface="ＭＳ Ｐゴシック" panose="020B0600070205080204" pitchFamily="34" charset="-128"/>
              </a:rPr>
              <a:t>	effects &gt; threshold p?</a:t>
            </a:r>
            <a:r>
              <a:rPr lang="ja-JP" altLang="en-US" sz="1385" dirty="0">
                <a:solidFill>
                  <a:srgbClr val="333333"/>
                </a:solidFill>
                <a:latin typeface="Source Sans Pro" panose="020B0503030403020204"/>
                <a:ea typeface="ＭＳ Ｐゴシック" panose="020B0600070205080204" pitchFamily="34" charset="-128"/>
              </a:rPr>
              <a:t>”</a:t>
            </a:r>
            <a:endParaRPr lang="en-US" altLang="ja-JP" sz="1385" dirty="0">
              <a:solidFill>
                <a:srgbClr val="333333"/>
              </a:solidFill>
              <a:latin typeface="Source Sans Pro" panose="020B0503030403020204"/>
              <a:ea typeface="ＭＳ Ｐゴシック" panose="020B0600070205080204" pitchFamily="34" charset="-128"/>
            </a:endParaRPr>
          </a:p>
          <a:p>
            <a:endParaRPr lang="en-GB" altLang="en-US" sz="1385" dirty="0">
              <a:solidFill>
                <a:srgbClr val="333333"/>
              </a:solidFill>
              <a:latin typeface="Source Sans Pro" panose="020B0503030403020204"/>
              <a:ea typeface="ＭＳ Ｐゴシック" panose="020B0600070205080204" pitchFamily="34" charset="-128"/>
            </a:endParaRPr>
          </a:p>
          <a:p>
            <a:endParaRPr lang="en-GB" altLang="en-US" sz="1385" dirty="0">
              <a:solidFill>
                <a:srgbClr val="333333"/>
              </a:solidFill>
              <a:latin typeface="Source Sans Pro" panose="020B0503030403020204"/>
              <a:ea typeface="ＭＳ Ｐゴシック" panose="020B0600070205080204" pitchFamily="34" charset="-128"/>
            </a:endParaRPr>
          </a:p>
          <a:p>
            <a:pPr>
              <a:buFontTx/>
              <a:buChar char="•"/>
            </a:pPr>
            <a:endParaRPr lang="en-US" altLang="en-US" sz="1569" dirty="0">
              <a:solidFill>
                <a:srgbClr val="333333"/>
              </a:solidFill>
              <a:latin typeface="Source Sans Pro" panose="020B0503030403020204"/>
              <a:ea typeface="ＭＳ Ｐゴシック" panose="020B0600070205080204" pitchFamily="34" charset="-128"/>
            </a:endParaRPr>
          </a:p>
        </p:txBody>
      </p:sp>
      <p:sp>
        <p:nvSpPr>
          <p:cNvPr id="20" name="Rectangle 21">
            <a:extLst>
              <a:ext uri="{FF2B5EF4-FFF2-40B4-BE49-F238E27FC236}">
                <a16:creationId xmlns:a16="http://schemas.microsoft.com/office/drawing/2014/main" id="{23124CF9-A222-E440-9BEF-9AF6897E1F00}"/>
              </a:ext>
            </a:extLst>
          </p:cNvPr>
          <p:cNvSpPr>
            <a:spLocks noChangeArrowheads="1"/>
          </p:cNvSpPr>
          <p:nvPr/>
        </p:nvSpPr>
        <p:spPr bwMode="auto">
          <a:xfrm>
            <a:off x="6765682" y="5688623"/>
            <a:ext cx="353654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1400" dirty="0" err="1">
                <a:solidFill>
                  <a:srgbClr val="333333"/>
                </a:solidFill>
                <a:latin typeface="Source Sans Pro" panose="020B0503030403020204"/>
                <a:ea typeface="ＭＳ Ｐゴシック" panose="020B0600070205080204" pitchFamily="34" charset="-128"/>
              </a:rPr>
              <a:t>Friston</a:t>
            </a:r>
            <a:r>
              <a:rPr lang="en-GB" altLang="en-US" sz="1400" dirty="0">
                <a:solidFill>
                  <a:srgbClr val="333333"/>
                </a:solidFill>
                <a:latin typeface="Source Sans Pro" panose="020B0503030403020204"/>
                <a:ea typeface="ＭＳ Ｐゴシック" panose="020B0600070205080204" pitchFamily="34" charset="-128"/>
              </a:rPr>
              <a:t> et al., (2005). </a:t>
            </a:r>
            <a:r>
              <a:rPr lang="de-DE" altLang="en-US" sz="1400" i="1" dirty="0">
                <a:solidFill>
                  <a:srgbClr val="333333"/>
                </a:solidFill>
                <a:latin typeface="Source Sans Pro" panose="020B0503030403020204"/>
                <a:ea typeface="ＭＳ Ｐゴシック" panose="020B0600070205080204" pitchFamily="34" charset="-128"/>
              </a:rPr>
              <a:t>Neuroimage, </a:t>
            </a:r>
            <a:r>
              <a:rPr lang="en-GB" altLang="en-US" sz="1400" dirty="0">
                <a:solidFill>
                  <a:srgbClr val="333333"/>
                </a:solidFill>
                <a:latin typeface="Source Sans Pro" panose="020B0503030403020204"/>
                <a:ea typeface="ＭＳ Ｐゴシック" panose="020B0600070205080204" pitchFamily="34" charset="-128"/>
              </a:rPr>
              <a:t>25:661-7.</a:t>
            </a:r>
            <a:endParaRPr lang="de-DE" altLang="en-US" sz="1400" dirty="0">
              <a:solidFill>
                <a:srgbClr val="333333"/>
              </a:solidFill>
              <a:latin typeface="Source Sans Pro" panose="020B0503030403020204"/>
              <a:ea typeface="ＭＳ Ｐゴシック" panose="020B0600070205080204" pitchFamily="34" charset="-128"/>
            </a:endParaRPr>
          </a:p>
          <a:p>
            <a:pPr eaLnBrk="1" hangingPunct="1">
              <a:spcBef>
                <a:spcPct val="50000"/>
              </a:spcBef>
            </a:pPr>
            <a:r>
              <a:rPr lang="de-DE" altLang="en-US" sz="1400" dirty="0">
                <a:solidFill>
                  <a:srgbClr val="333333"/>
                </a:solidFill>
                <a:latin typeface="Source Sans Pro" panose="020B0503030403020204"/>
                <a:ea typeface="ＭＳ Ｐゴシック" panose="020B0600070205080204" pitchFamily="34" charset="-128"/>
              </a:rPr>
              <a:t>Nichols et al., (2005). </a:t>
            </a:r>
            <a:r>
              <a:rPr lang="de-DE" altLang="en-US" sz="1400" i="1" dirty="0">
                <a:solidFill>
                  <a:srgbClr val="333333"/>
                </a:solidFill>
                <a:latin typeface="Source Sans Pro" panose="020B0503030403020204"/>
                <a:ea typeface="ＭＳ Ｐゴシック" panose="020B0600070205080204" pitchFamily="34" charset="-128"/>
              </a:rPr>
              <a:t>Neuroimage, </a:t>
            </a:r>
            <a:r>
              <a:rPr lang="en-GB" altLang="en-US" sz="1400" dirty="0">
                <a:solidFill>
                  <a:srgbClr val="333333"/>
                </a:solidFill>
                <a:latin typeface="Source Sans Pro" panose="020B0503030403020204"/>
                <a:ea typeface="ＭＳ Ｐゴシック" panose="020B0600070205080204" pitchFamily="34" charset="-128"/>
              </a:rPr>
              <a:t>25:653-60.</a:t>
            </a:r>
          </a:p>
        </p:txBody>
      </p:sp>
      <p:pic>
        <p:nvPicPr>
          <p:cNvPr id="21" name="Picture 4">
            <a:extLst>
              <a:ext uri="{FF2B5EF4-FFF2-40B4-BE49-F238E27FC236}">
                <a16:creationId xmlns:a16="http://schemas.microsoft.com/office/drawing/2014/main" id="{DCC89D50-2ADF-8548-9163-2B0032CAE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456" y="1979543"/>
            <a:ext cx="4048261" cy="3101797"/>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a:xfrm>
            <a:off x="1776047" y="512651"/>
            <a:ext cx="6912000" cy="792162"/>
          </a:xfrm>
          <a:prstGeom prst="rect">
            <a:avLst/>
          </a:prstGeom>
        </p:spPr>
        <p:txBody>
          <a:bodyPr/>
          <a:lstStyle>
            <a:lvl1pPr algn="l" defTabSz="914400" rtl="0" eaLnBrk="1" latinLnBrk="0" hangingPunct="1">
              <a:spcBef>
                <a:spcPct val="0"/>
              </a:spcBef>
              <a:buNone/>
              <a:defRPr sz="2400" kern="1200">
                <a:solidFill>
                  <a:srgbClr val="C02A26"/>
                </a:solidFill>
                <a:latin typeface="Source Sans Pro" panose="020B0503030403020204" pitchFamily="34" charset="0"/>
                <a:ea typeface="+mj-ea"/>
                <a:cs typeface="+mj-cs"/>
              </a:defRPr>
            </a:lvl1pPr>
          </a:lstStyle>
          <a:p>
            <a:r>
              <a:rPr lang="en-GB" dirty="0"/>
              <a:t>Conjunction: two ways of testing for significance</a:t>
            </a:r>
          </a:p>
        </p:txBody>
      </p:sp>
      <p:pic>
        <p:nvPicPr>
          <p:cNvPr id="5" name="Grafik 4">
            <a:extLst>
              <a:ext uri="{FF2B5EF4-FFF2-40B4-BE49-F238E27FC236}">
                <a16:creationId xmlns:a16="http://schemas.microsoft.com/office/drawing/2014/main" id="{B40A8964-B827-4434-BC1F-4279F955243B}"/>
              </a:ext>
            </a:extLst>
          </p:cNvPr>
          <p:cNvPicPr>
            <a:picLocks noChangeAspect="1"/>
          </p:cNvPicPr>
          <p:nvPr/>
        </p:nvPicPr>
        <p:blipFill>
          <a:blip r:embed="rId4"/>
          <a:stretch>
            <a:fillRect/>
          </a:stretch>
        </p:blipFill>
        <p:spPr>
          <a:xfrm>
            <a:off x="6096000" y="1496823"/>
            <a:ext cx="6031316" cy="3733186"/>
          </a:xfrm>
          <a:prstGeom prst="rect">
            <a:avLst/>
          </a:prstGeom>
        </p:spPr>
      </p:pic>
    </p:spTree>
    <p:extLst>
      <p:ext uri="{BB962C8B-B14F-4D97-AF65-F5344CB8AC3E}">
        <p14:creationId xmlns:p14="http://schemas.microsoft.com/office/powerpoint/2010/main" val="3404741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04D3-C9C1-4BB7-B27B-F2CD22B30369}"/>
              </a:ext>
            </a:extLst>
          </p:cNvPr>
          <p:cNvSpPr>
            <a:spLocks noGrp="1"/>
          </p:cNvSpPr>
          <p:nvPr>
            <p:ph type="title"/>
          </p:nvPr>
        </p:nvSpPr>
        <p:spPr/>
        <p:txBody>
          <a:bodyPr/>
          <a:lstStyle/>
          <a:p>
            <a:r>
              <a:rPr lang="de-DE" dirty="0" err="1"/>
              <a:t>Overview</a:t>
            </a:r>
            <a:endParaRPr lang="de-DE" dirty="0"/>
          </a:p>
        </p:txBody>
      </p:sp>
      <p:sp>
        <p:nvSpPr>
          <p:cNvPr id="3" name="Content Placeholder 2">
            <a:extLst>
              <a:ext uri="{FF2B5EF4-FFF2-40B4-BE49-F238E27FC236}">
                <a16:creationId xmlns:a16="http://schemas.microsoft.com/office/drawing/2014/main" id="{47376217-9A19-41C3-BAF0-FBF0BDD03CA8}"/>
              </a:ext>
            </a:extLst>
          </p:cNvPr>
          <p:cNvSpPr>
            <a:spLocks noGrp="1"/>
          </p:cNvSpPr>
          <p:nvPr>
            <p:ph idx="1"/>
          </p:nvPr>
        </p:nvSpPr>
        <p:spPr>
          <a:xfrm>
            <a:off x="527051" y="1412875"/>
            <a:ext cx="11005553" cy="4752975"/>
          </a:xfrm>
        </p:spPr>
        <p:txBody>
          <a:bodyPr/>
          <a:lstStyle/>
          <a:p>
            <a:pPr marL="342900" indent="-342900">
              <a:spcBef>
                <a:spcPct val="20000"/>
              </a:spcBef>
              <a:spcAft>
                <a:spcPts val="600"/>
              </a:spcAft>
              <a:buFont typeface="+mj-lt"/>
              <a:buAutoNum type="arabicPeriod"/>
              <a:defRPr/>
            </a:pPr>
            <a:r>
              <a:rPr lang="en-US" sz="2800" dirty="0">
                <a:solidFill>
                  <a:srgbClr val="C02A26"/>
                </a:solidFill>
                <a:latin typeface="+mn-lt"/>
                <a:ea typeface="ＭＳ Ｐゴシック" charset="0"/>
              </a:rPr>
              <a:t>Categorical designs</a:t>
            </a:r>
            <a:endParaRPr lang="en-GB" sz="2800" dirty="0">
              <a:latin typeface="+mn-lt"/>
            </a:endParaRPr>
          </a:p>
          <a:p>
            <a:pPr marL="546100" lvl="1" indent="-342900">
              <a:spcBef>
                <a:spcPct val="20000"/>
              </a:spcBef>
              <a:defRPr/>
            </a:pPr>
            <a:r>
              <a:rPr lang="en-US" dirty="0">
                <a:solidFill>
                  <a:srgbClr val="333333"/>
                </a:solidFill>
                <a:latin typeface="+mn-lt"/>
                <a:ea typeface="ＭＳ Ｐゴシック" charset="0"/>
              </a:rPr>
              <a:t>Subtraction</a:t>
            </a:r>
            <a:r>
              <a:rPr lang="en-US" b="1" dirty="0">
                <a:solidFill>
                  <a:srgbClr val="333333"/>
                </a:solidFill>
                <a:latin typeface="+mn-lt"/>
                <a:ea typeface="ＭＳ Ｐゴシック" charset="0"/>
              </a:rPr>
              <a:t> 			</a:t>
            </a:r>
            <a:r>
              <a:rPr lang="en-US" dirty="0">
                <a:solidFill>
                  <a:srgbClr val="333333"/>
                </a:solidFill>
                <a:latin typeface="+mn-lt"/>
                <a:ea typeface="ＭＳ Ｐゴシック" charset="0"/>
              </a:rPr>
              <a:t>Pure insertion, evoked / differential responses</a:t>
            </a:r>
          </a:p>
          <a:p>
            <a:pPr marL="546100" lvl="1" indent="-342900">
              <a:spcBef>
                <a:spcPct val="20000"/>
              </a:spcBef>
              <a:defRPr/>
            </a:pPr>
            <a:r>
              <a:rPr lang="en-US" dirty="0">
                <a:solidFill>
                  <a:srgbClr val="333333"/>
                </a:solidFill>
                <a:latin typeface="+mn-lt"/>
                <a:ea typeface="ＭＳ Ｐゴシック" charset="0"/>
              </a:rPr>
              <a:t>Conjunction 			Testing multiple hypotheses</a:t>
            </a:r>
          </a:p>
          <a:p>
            <a:pPr lvl="1" indent="0">
              <a:spcBef>
                <a:spcPct val="20000"/>
              </a:spcBef>
              <a:buNone/>
              <a:defRPr/>
            </a:pPr>
            <a:endParaRPr lang="en-US" dirty="0">
              <a:solidFill>
                <a:srgbClr val="333333"/>
              </a:solidFill>
              <a:latin typeface="+mn-lt"/>
              <a:ea typeface="ＭＳ Ｐゴシック" charset="0"/>
            </a:endParaRPr>
          </a:p>
          <a:p>
            <a:pPr lvl="1" indent="0">
              <a:spcBef>
                <a:spcPct val="20000"/>
              </a:spcBef>
              <a:buNone/>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Parametric designs</a:t>
            </a:r>
            <a:endParaRPr lang="en-US" sz="2400" dirty="0">
              <a:solidFill>
                <a:srgbClr val="C02A26"/>
              </a:solidFill>
              <a:latin typeface="+mn-lt"/>
              <a:ea typeface="ＭＳ Ｐゴシック" charset="0"/>
            </a:endParaRPr>
          </a:p>
          <a:p>
            <a:pPr marL="546100" lvl="1" indent="-342900">
              <a:spcBef>
                <a:spcPct val="20000"/>
              </a:spcBef>
              <a:defRPr/>
            </a:pPr>
            <a:r>
              <a:rPr lang="en-US" b="1" dirty="0">
                <a:solidFill>
                  <a:srgbClr val="333333"/>
                </a:solidFill>
                <a:latin typeface="+mn-lt"/>
                <a:ea typeface="ＭＳ Ｐゴシック" charset="0"/>
              </a:rPr>
              <a:t>Linear</a:t>
            </a:r>
            <a:r>
              <a:rPr lang="en-US" dirty="0">
                <a:solidFill>
                  <a:srgbClr val="333333"/>
                </a:solidFill>
                <a:latin typeface="+mn-lt"/>
                <a:ea typeface="ＭＳ Ｐゴシック" charset="0"/>
              </a:rPr>
              <a:t> 			</a:t>
            </a:r>
            <a:r>
              <a:rPr lang="en-US" b="1" dirty="0">
                <a:solidFill>
                  <a:srgbClr val="333333"/>
                </a:solidFill>
                <a:latin typeface="+mn-lt"/>
                <a:ea typeface="ＭＳ Ｐゴシック" charset="0"/>
              </a:rPr>
              <a:t>Adaptation, cognitive dimensions</a:t>
            </a:r>
          </a:p>
          <a:p>
            <a:pPr marL="546100" lvl="1" indent="-342900">
              <a:spcBef>
                <a:spcPct val="20000"/>
              </a:spcBef>
              <a:defRPr/>
            </a:pPr>
            <a:r>
              <a:rPr lang="en-US" dirty="0">
                <a:solidFill>
                  <a:srgbClr val="333333"/>
                </a:solidFill>
                <a:latin typeface="+mn-lt"/>
                <a:ea typeface="ＭＳ Ｐゴシック" charset="0"/>
              </a:rPr>
              <a:t>Nonlinear			Polynomial expansions, </a:t>
            </a:r>
            <a:r>
              <a:rPr lang="en-US" dirty="0" err="1">
                <a:solidFill>
                  <a:srgbClr val="333333"/>
                </a:solidFill>
                <a:latin typeface="+mn-lt"/>
                <a:ea typeface="ＭＳ Ｐゴシック" charset="0"/>
              </a:rPr>
              <a:t>neurometric</a:t>
            </a:r>
            <a:r>
              <a:rPr lang="en-US" dirty="0">
                <a:solidFill>
                  <a:srgbClr val="333333"/>
                </a:solidFill>
                <a:latin typeface="+mn-lt"/>
                <a:ea typeface="ＭＳ Ｐゴシック" charset="0"/>
              </a:rPr>
              <a:t> functions</a:t>
            </a:r>
          </a:p>
          <a:p>
            <a:pPr lvl="1" indent="0">
              <a:spcBef>
                <a:spcPct val="20000"/>
              </a:spcBef>
              <a:buNone/>
              <a:defRPr/>
            </a:pPr>
            <a:r>
              <a:rPr lang="en-US" dirty="0">
                <a:solidFill>
                  <a:srgbClr val="333333"/>
                </a:solidFill>
                <a:latin typeface="+mn-lt"/>
                <a:ea typeface="ＭＳ Ｐゴシック" charset="0"/>
              </a:rPr>
              <a:t>				Model-based regressors 	</a:t>
            </a:r>
          </a:p>
          <a:p>
            <a:pPr marL="342900" indent="-342900">
              <a:spcBef>
                <a:spcPct val="20000"/>
              </a:spcBef>
              <a:buFont typeface="+mj-lt"/>
              <a:buAutoNum type="arabicPeriod"/>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Factorial designs</a:t>
            </a:r>
            <a:endParaRPr lang="en-US" sz="2400" dirty="0">
              <a:solidFill>
                <a:srgbClr val="C02A26"/>
              </a:solidFill>
              <a:latin typeface="+mn-lt"/>
              <a:ea typeface="ＭＳ Ｐゴシック" charset="0"/>
            </a:endParaRPr>
          </a:p>
          <a:p>
            <a:pPr marL="717550" lvl="1" indent="-514350">
              <a:spcBef>
                <a:spcPct val="20000"/>
              </a:spcBef>
              <a:defRPr/>
            </a:pPr>
            <a:r>
              <a:rPr lang="en-US" dirty="0">
                <a:solidFill>
                  <a:srgbClr val="333333"/>
                </a:solidFill>
                <a:latin typeface="+mn-lt"/>
                <a:ea typeface="ＭＳ Ｐゴシック" charset="0"/>
              </a:rPr>
              <a:t>Categorical 			Interactions and pure insertion</a:t>
            </a:r>
          </a:p>
          <a:p>
            <a:pPr marL="717550" lvl="1" indent="-514350">
              <a:spcBef>
                <a:spcPct val="20000"/>
              </a:spcBef>
              <a:defRPr/>
            </a:pPr>
            <a:r>
              <a:rPr lang="en-US" dirty="0">
                <a:solidFill>
                  <a:srgbClr val="333333"/>
                </a:solidFill>
                <a:latin typeface="+mn-lt"/>
                <a:ea typeface="ＭＳ Ｐゴシック" charset="0"/>
              </a:rPr>
              <a:t>Parametric 			Linear and nonlinear interactions</a:t>
            </a:r>
          </a:p>
          <a:p>
            <a:pPr lvl="2" indent="0">
              <a:spcBef>
                <a:spcPct val="20000"/>
              </a:spcBef>
              <a:buNone/>
              <a:defRPr/>
            </a:pPr>
            <a:r>
              <a:rPr lang="en-US" dirty="0">
                <a:solidFill>
                  <a:srgbClr val="333333"/>
                </a:solidFill>
                <a:latin typeface="+mn-lt"/>
                <a:ea typeface="ＭＳ Ｐゴシック" charset="0"/>
              </a:rPr>
              <a:t>				Psychophysiological Interactions (PPI)</a:t>
            </a:r>
          </a:p>
          <a:p>
            <a:pPr marL="269638" indent="-269638">
              <a:spcBef>
                <a:spcPct val="20000"/>
              </a:spcBef>
              <a:defRPr/>
            </a:pPr>
            <a:endParaRPr lang="en-GB" dirty="0"/>
          </a:p>
        </p:txBody>
      </p:sp>
      <p:grpSp>
        <p:nvGrpSpPr>
          <p:cNvPr id="9" name="Group 8">
            <a:extLst>
              <a:ext uri="{FF2B5EF4-FFF2-40B4-BE49-F238E27FC236}">
                <a16:creationId xmlns:a16="http://schemas.microsoft.com/office/drawing/2014/main" id="{75AF5EAA-B131-4EC0-86A5-28A57CCC3216}"/>
              </a:ext>
            </a:extLst>
          </p:cNvPr>
          <p:cNvGrpSpPr/>
          <p:nvPr/>
        </p:nvGrpSpPr>
        <p:grpSpPr>
          <a:xfrm>
            <a:off x="9264352" y="1916832"/>
            <a:ext cx="1512168" cy="720080"/>
            <a:chOff x="9264352" y="1916832"/>
            <a:chExt cx="1512168" cy="720080"/>
          </a:xfrm>
        </p:grpSpPr>
        <p:sp>
          <p:nvSpPr>
            <p:cNvPr id="8" name="Oval 7">
              <a:extLst>
                <a:ext uri="{FF2B5EF4-FFF2-40B4-BE49-F238E27FC236}">
                  <a16:creationId xmlns:a16="http://schemas.microsoft.com/office/drawing/2014/main" id="{D166CCC5-6B64-487E-A7FB-FBFE18D315DA}"/>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7" name="TextBox 6">
              <a:extLst>
                <a:ext uri="{FF2B5EF4-FFF2-40B4-BE49-F238E27FC236}">
                  <a16:creationId xmlns:a16="http://schemas.microsoft.com/office/drawing/2014/main" id="{9CFC1C81-F6BD-4A0C-BC8E-8BB4D5AD1941}"/>
                </a:ext>
              </a:extLst>
            </p:cNvPr>
            <p:cNvSpPr txBox="1"/>
            <p:nvPr/>
          </p:nvSpPr>
          <p:spPr>
            <a:xfrm>
              <a:off x="9588388" y="2060848"/>
              <a:ext cx="936104" cy="395945"/>
            </a:xfrm>
            <a:prstGeom prst="rect">
              <a:avLst/>
            </a:prstGeom>
          </p:spPr>
          <p:txBody>
            <a:bodyPr vert="horz" wrap="square" lIns="0" tIns="0" rIns="0" bIns="0" rtlCol="0">
              <a:noAutofit/>
            </a:bodyPr>
            <a:lstStyle/>
            <a:p>
              <a:r>
                <a:rPr lang="en-GB" sz="2800" dirty="0">
                  <a:solidFill>
                    <a:schemeClr val="accent1"/>
                  </a:solidFill>
                  <a:latin typeface="Source Sans Pro" panose="020B0503030403020204" pitchFamily="34" charset="0"/>
                </a:rPr>
                <a:t>A vs B</a:t>
              </a:r>
            </a:p>
          </p:txBody>
        </p:sp>
      </p:grpSp>
      <p:grpSp>
        <p:nvGrpSpPr>
          <p:cNvPr id="10" name="Group 9">
            <a:extLst>
              <a:ext uri="{FF2B5EF4-FFF2-40B4-BE49-F238E27FC236}">
                <a16:creationId xmlns:a16="http://schemas.microsoft.com/office/drawing/2014/main" id="{DBE7D7A0-66C6-4CF7-BD55-5A82FDB76E41}"/>
              </a:ext>
            </a:extLst>
          </p:cNvPr>
          <p:cNvGrpSpPr/>
          <p:nvPr/>
        </p:nvGrpSpPr>
        <p:grpSpPr>
          <a:xfrm>
            <a:off x="9306200" y="3590494"/>
            <a:ext cx="1650340" cy="740297"/>
            <a:chOff x="9264352" y="1896615"/>
            <a:chExt cx="1650340" cy="740297"/>
          </a:xfrm>
        </p:grpSpPr>
        <p:sp>
          <p:nvSpPr>
            <p:cNvPr id="11" name="Oval 10">
              <a:extLst>
                <a:ext uri="{FF2B5EF4-FFF2-40B4-BE49-F238E27FC236}">
                  <a16:creationId xmlns:a16="http://schemas.microsoft.com/office/drawing/2014/main" id="{A2C9EF0A-523A-4263-9616-3712908A569F}"/>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2" name="TextBox 11">
              <a:extLst>
                <a:ext uri="{FF2B5EF4-FFF2-40B4-BE49-F238E27FC236}">
                  <a16:creationId xmlns:a16="http://schemas.microsoft.com/office/drawing/2014/main" id="{F49800B7-3B68-4CDF-ADE6-FD5BB3603D64}"/>
                </a:ext>
              </a:extLst>
            </p:cNvPr>
            <p:cNvSpPr txBox="1"/>
            <p:nvPr/>
          </p:nvSpPr>
          <p:spPr>
            <a:xfrm>
              <a:off x="9438528" y="1896615"/>
              <a:ext cx="1476164" cy="397735"/>
            </a:xfrm>
            <a:prstGeom prst="rect">
              <a:avLst/>
            </a:prstGeom>
          </p:spPr>
          <p:txBody>
            <a:bodyPr vert="horz" wrap="square" lIns="0" tIns="0" rIns="0" bIns="0" rtlCol="0">
              <a:noAutofit/>
            </a:bodyPr>
            <a:lstStyle/>
            <a:p>
              <a:r>
                <a:rPr lang="en-GB" sz="1400" dirty="0">
                  <a:solidFill>
                    <a:schemeClr val="accent1"/>
                  </a:solidFill>
                  <a:latin typeface="Source Sans Pro" panose="020B0503030403020204" pitchFamily="34" charset="0"/>
                </a:rPr>
                <a:t>A</a:t>
              </a:r>
              <a:r>
                <a:rPr lang="en-GB" dirty="0">
                  <a:solidFill>
                    <a:schemeClr val="accent1"/>
                  </a:solidFill>
                  <a:latin typeface="Source Sans Pro" panose="020B0503030403020204" pitchFamily="34" charset="0"/>
                </a:rPr>
                <a:t>A</a:t>
              </a:r>
              <a:r>
                <a:rPr lang="en-GB" sz="2400" dirty="0">
                  <a:solidFill>
                    <a:schemeClr val="accent1"/>
                  </a:solidFill>
                  <a:latin typeface="Source Sans Pro" panose="020B0503030403020204" pitchFamily="34" charset="0"/>
                </a:rPr>
                <a:t>A</a:t>
              </a:r>
              <a:r>
                <a:rPr lang="en-GB" sz="3200" dirty="0">
                  <a:solidFill>
                    <a:schemeClr val="accent1"/>
                  </a:solidFill>
                  <a:latin typeface="Source Sans Pro" panose="020B0503030403020204" pitchFamily="34" charset="0"/>
                </a:rPr>
                <a:t>A</a:t>
              </a:r>
              <a:r>
                <a:rPr lang="en-GB" sz="3600" dirty="0">
                  <a:solidFill>
                    <a:schemeClr val="accent1"/>
                  </a:solidFill>
                  <a:latin typeface="Source Sans Pro" panose="020B0503030403020204" pitchFamily="34" charset="0"/>
                </a:rPr>
                <a:t>A</a:t>
              </a:r>
              <a:r>
                <a:rPr lang="en-GB" sz="4400" dirty="0">
                  <a:solidFill>
                    <a:schemeClr val="accent1"/>
                  </a:solidFill>
                  <a:latin typeface="Source Sans Pro" panose="020B0503030403020204" pitchFamily="34" charset="0"/>
                </a:rPr>
                <a:t>A</a:t>
              </a:r>
              <a:endParaRPr lang="en-GB" sz="2800" dirty="0">
                <a:solidFill>
                  <a:schemeClr val="accent1"/>
                </a:solidFill>
                <a:latin typeface="Source Sans Pro" panose="020B0503030403020204" pitchFamily="34" charset="0"/>
              </a:endParaRPr>
            </a:p>
          </p:txBody>
        </p:sp>
      </p:grpSp>
      <p:sp>
        <p:nvSpPr>
          <p:cNvPr id="14" name="Oval 13">
            <a:extLst>
              <a:ext uri="{FF2B5EF4-FFF2-40B4-BE49-F238E27FC236}">
                <a16:creationId xmlns:a16="http://schemas.microsoft.com/office/drawing/2014/main" id="{53186EFF-3BD7-49BD-8D25-5BED6DDD9E29}"/>
              </a:ext>
            </a:extLst>
          </p:cNvPr>
          <p:cNvSpPr/>
          <p:nvPr/>
        </p:nvSpPr>
        <p:spPr>
          <a:xfrm>
            <a:off x="9331699" y="5175790"/>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pic>
        <p:nvPicPr>
          <p:cNvPr id="30" name="Picture 29">
            <a:extLst>
              <a:ext uri="{FF2B5EF4-FFF2-40B4-BE49-F238E27FC236}">
                <a16:creationId xmlns:a16="http://schemas.microsoft.com/office/drawing/2014/main" id="{D2E5C62F-39B1-43C3-88B2-C251EB6393DC}"/>
              </a:ext>
            </a:extLst>
          </p:cNvPr>
          <p:cNvPicPr>
            <a:picLocks noChangeAspect="1"/>
          </p:cNvPicPr>
          <p:nvPr/>
        </p:nvPicPr>
        <p:blipFill>
          <a:blip r:embed="rId3"/>
          <a:stretch>
            <a:fillRect/>
          </a:stretch>
        </p:blipFill>
        <p:spPr>
          <a:xfrm>
            <a:off x="9637126" y="5121188"/>
            <a:ext cx="959374" cy="871716"/>
          </a:xfrm>
          <a:prstGeom prst="rect">
            <a:avLst/>
          </a:prstGeom>
        </p:spPr>
      </p:pic>
    </p:spTree>
    <p:extLst>
      <p:ext uri="{BB962C8B-B14F-4D97-AF65-F5344CB8AC3E}">
        <p14:creationId xmlns:p14="http://schemas.microsoft.com/office/powerpoint/2010/main" val="1801327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36AF48-98C2-46C4-9D06-1B382A18C3D9}"/>
              </a:ext>
            </a:extLst>
          </p:cNvPr>
          <p:cNvGrpSpPr/>
          <p:nvPr/>
        </p:nvGrpSpPr>
        <p:grpSpPr>
          <a:xfrm>
            <a:off x="8592434" y="5086841"/>
            <a:ext cx="1512168" cy="720080"/>
            <a:chOff x="8592434" y="5086841"/>
            <a:chExt cx="1512168" cy="720080"/>
          </a:xfrm>
        </p:grpSpPr>
        <p:pic>
          <p:nvPicPr>
            <p:cNvPr id="14" name="Picture 13">
              <a:extLst>
                <a:ext uri="{FF2B5EF4-FFF2-40B4-BE49-F238E27FC236}">
                  <a16:creationId xmlns:a16="http://schemas.microsoft.com/office/drawing/2014/main" id="{BCC74123-B7F9-4876-B1F8-D252971068B9}"/>
                </a:ext>
              </a:extLst>
            </p:cNvPr>
            <p:cNvPicPr>
              <a:picLocks noChangeAspect="1"/>
            </p:cNvPicPr>
            <p:nvPr/>
          </p:nvPicPr>
          <p:blipFill rotWithShape="1">
            <a:blip r:embed="rId3">
              <a:extLst>
                <a:ext uri="{28A0092B-C50C-407E-A947-70E740481C1C}">
                  <a14:useLocalDpi xmlns:a14="http://schemas.microsoft.com/office/drawing/2010/main" val="0"/>
                </a:ext>
              </a:extLst>
            </a:blip>
            <a:srcRect l="33582" r="21254" b="7163"/>
            <a:stretch/>
          </p:blipFill>
          <p:spPr>
            <a:xfrm>
              <a:off x="8688288" y="5201207"/>
              <a:ext cx="1224136" cy="492235"/>
            </a:xfrm>
            <a:prstGeom prst="rect">
              <a:avLst/>
            </a:prstGeom>
          </p:spPr>
        </p:pic>
        <p:sp>
          <p:nvSpPr>
            <p:cNvPr id="17" name="Oval 16">
              <a:extLst>
                <a:ext uri="{FF2B5EF4-FFF2-40B4-BE49-F238E27FC236}">
                  <a16:creationId xmlns:a16="http://schemas.microsoft.com/office/drawing/2014/main" id="{79E8E196-A80C-45EF-BC10-F840E056C9F2}"/>
                </a:ext>
              </a:extLst>
            </p:cNvPr>
            <p:cNvSpPr/>
            <p:nvPr/>
          </p:nvSpPr>
          <p:spPr>
            <a:xfrm>
              <a:off x="8592434" y="5086841"/>
              <a:ext cx="1512168" cy="72008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grpSp>
      <p:sp>
        <p:nvSpPr>
          <p:cNvPr id="2" name="Title 1"/>
          <p:cNvSpPr>
            <a:spLocks noGrp="1"/>
          </p:cNvSpPr>
          <p:nvPr>
            <p:ph type="title"/>
          </p:nvPr>
        </p:nvSpPr>
        <p:spPr/>
        <p:txBody>
          <a:bodyPr/>
          <a:lstStyle/>
          <a:p>
            <a:r>
              <a:rPr lang="en-GB" dirty="0"/>
              <a:t>Parametric designs</a:t>
            </a:r>
          </a:p>
        </p:txBody>
      </p:sp>
      <p:sp>
        <p:nvSpPr>
          <p:cNvPr id="3" name="Content Placeholder 2"/>
          <p:cNvSpPr>
            <a:spLocks noGrp="1"/>
          </p:cNvSpPr>
          <p:nvPr>
            <p:ph idx="1"/>
          </p:nvPr>
        </p:nvSpPr>
        <p:spPr>
          <a:xfrm>
            <a:off x="527051" y="1700214"/>
            <a:ext cx="6541057" cy="4465637"/>
          </a:xfrm>
        </p:spPr>
        <p:txBody>
          <a:bodyPr/>
          <a:lstStyle/>
          <a:p>
            <a:pPr>
              <a:lnSpc>
                <a:spcPct val="90000"/>
              </a:lnSpc>
              <a:defRPr/>
            </a:pPr>
            <a:endParaRPr lang="de-DE" sz="2400" dirty="0">
              <a:solidFill>
                <a:srgbClr val="333333"/>
              </a:solidFill>
              <a:latin typeface="Source Sans Pro" panose="020B0604020202020204" charset="0"/>
              <a:cs typeface="Arial" pitchFamily="34" charset="0"/>
            </a:endParaRPr>
          </a:p>
          <a:p>
            <a:pPr>
              <a:lnSpc>
                <a:spcPct val="90000"/>
              </a:lnSpc>
              <a:defRPr/>
            </a:pPr>
            <a:r>
              <a:rPr lang="de-DE" sz="2000" dirty="0">
                <a:solidFill>
                  <a:srgbClr val="333333"/>
                </a:solidFill>
                <a:latin typeface="Source Sans Pro" panose="020B0604020202020204" charset="0"/>
                <a:cs typeface="Arial" pitchFamily="34" charset="0"/>
              </a:rPr>
              <a:t>Varying the stimulus-parameter of interest </a:t>
            </a:r>
            <a:r>
              <a:rPr lang="de-DE" sz="2000" dirty="0">
                <a:solidFill>
                  <a:schemeClr val="accent1"/>
                </a:solidFill>
                <a:latin typeface="Source Sans Pro" panose="020B0604020202020204" charset="0"/>
                <a:cs typeface="Arial" pitchFamily="34" charset="0"/>
              </a:rPr>
              <a:t>on a continuum</a:t>
            </a:r>
            <a:r>
              <a:rPr lang="de-DE" sz="2000" dirty="0">
                <a:solidFill>
                  <a:srgbClr val="333333"/>
                </a:solidFill>
                <a:latin typeface="Source Sans Pro" panose="020B0604020202020204" charset="0"/>
                <a:cs typeface="Arial" pitchFamily="34" charset="0"/>
              </a:rPr>
              <a:t>, in multiple (n&gt;2) steps </a:t>
            </a:r>
            <a:r>
              <a:rPr lang="de-DE" sz="2000" dirty="0">
                <a:solidFill>
                  <a:srgbClr val="333333"/>
                </a:solidFill>
                <a:latin typeface="Source Sans Pro" panose="020B0604020202020204" charset="0"/>
                <a:ea typeface="ＭＳ Ｐゴシック" pitchFamily="34" charset="-128"/>
              </a:rPr>
              <a:t>and relating BOLD to this parameter</a:t>
            </a:r>
          </a:p>
          <a:p>
            <a:pPr lvl="1">
              <a:lnSpc>
                <a:spcPct val="90000"/>
              </a:lnSpc>
              <a:buNone/>
              <a:defRPr/>
            </a:pPr>
            <a:endParaRPr lang="de-DE" sz="2000" dirty="0">
              <a:solidFill>
                <a:srgbClr val="333333"/>
              </a:solidFill>
              <a:latin typeface="Source Sans Pro" panose="020B0604020202020204" charset="0"/>
              <a:ea typeface="ＭＳ Ｐゴシック" pitchFamily="34" charset="-128"/>
            </a:endParaRPr>
          </a:p>
          <a:p>
            <a:pPr lvl="1">
              <a:lnSpc>
                <a:spcPct val="90000"/>
              </a:lnSpc>
              <a:buNone/>
              <a:defRPr/>
            </a:pPr>
            <a:r>
              <a:rPr lang="de-DE" sz="2000" dirty="0">
                <a:solidFill>
                  <a:srgbClr val="333333"/>
                </a:solidFill>
                <a:latin typeface="Source Sans Pro" panose="020B0604020202020204" charset="0"/>
                <a:ea typeface="ＭＳ Ｐゴシック" pitchFamily="34" charset="-128"/>
              </a:rPr>
              <a:t>Possible tests for such relations :</a:t>
            </a:r>
          </a:p>
          <a:p>
            <a:pPr lvl="4">
              <a:lnSpc>
                <a:spcPct val="90000"/>
              </a:lnSpc>
              <a:defRPr/>
            </a:pPr>
            <a:r>
              <a:rPr lang="de-DE" sz="1400" dirty="0">
                <a:solidFill>
                  <a:srgbClr val="333333"/>
                </a:solidFill>
                <a:latin typeface="Source Sans Pro" panose="020B0604020202020204" charset="0"/>
                <a:ea typeface="ＭＳ Ｐゴシック" pitchFamily="34" charset="-128"/>
              </a:rPr>
              <a:t>Linear</a:t>
            </a:r>
          </a:p>
          <a:p>
            <a:pPr lvl="4">
              <a:lnSpc>
                <a:spcPct val="90000"/>
              </a:lnSpc>
              <a:defRPr/>
            </a:pPr>
            <a:r>
              <a:rPr lang="de-DE" sz="1400" dirty="0">
                <a:solidFill>
                  <a:srgbClr val="333333"/>
                </a:solidFill>
                <a:latin typeface="Source Sans Pro" panose="020B0604020202020204" charset="0"/>
                <a:ea typeface="ＭＳ Ｐゴシック" pitchFamily="34" charset="-128"/>
              </a:rPr>
              <a:t>Nonlinear: Quadratic/cubic/etc.</a:t>
            </a:r>
          </a:p>
          <a:p>
            <a:pPr lvl="4">
              <a:lnSpc>
                <a:spcPct val="90000"/>
              </a:lnSpc>
              <a:defRPr/>
            </a:pPr>
            <a:r>
              <a:rPr lang="de-DE" sz="1400" dirty="0">
                <a:solidFill>
                  <a:srgbClr val="333333"/>
                </a:solidFill>
                <a:latin typeface="Source Sans Pro" panose="020B0604020202020204" charset="0"/>
                <a:ea typeface="ＭＳ Ｐゴシック" pitchFamily="34" charset="-128"/>
              </a:rPr>
              <a:t>„Data-driven</a:t>
            </a:r>
            <a:r>
              <a:rPr lang="de-DE" altLang="en-US" sz="1400" dirty="0">
                <a:solidFill>
                  <a:srgbClr val="333333"/>
                </a:solidFill>
                <a:latin typeface="Source Sans Pro" panose="020B0604020202020204" charset="0"/>
                <a:ea typeface="ＭＳ Ｐゴシック" pitchFamily="34" charset="-128"/>
              </a:rPr>
              <a:t>“</a:t>
            </a:r>
            <a:r>
              <a:rPr lang="de-DE" sz="1400" dirty="0">
                <a:solidFill>
                  <a:srgbClr val="333333"/>
                </a:solidFill>
                <a:latin typeface="Source Sans Pro" panose="020B0604020202020204" charset="0"/>
                <a:ea typeface="ＭＳ Ｐゴシック" pitchFamily="34" charset="-128"/>
              </a:rPr>
              <a:t> (e.g., neurometric functions, computational modelling)</a:t>
            </a:r>
          </a:p>
          <a:p>
            <a:pPr lvl="2">
              <a:lnSpc>
                <a:spcPct val="90000"/>
              </a:lnSpc>
              <a:buNone/>
              <a:defRPr/>
            </a:pPr>
            <a:endParaRPr lang="de-DE" sz="2000" dirty="0">
              <a:solidFill>
                <a:srgbClr val="333333"/>
              </a:solidFill>
              <a:latin typeface="Source Sans Pro" panose="020B0604020202020204" charset="0"/>
              <a:ea typeface="ＭＳ Ｐゴシック" pitchFamily="34" charset="-128"/>
            </a:endParaRPr>
          </a:p>
          <a:p>
            <a:r>
              <a:rPr lang="en-GB" sz="2000" dirty="0"/>
              <a:t>Avoids pure insertion but does assume no qualitative change in processing.</a:t>
            </a:r>
            <a:endParaRPr lang="en-GB" sz="2000" dirty="0">
              <a:latin typeface="Source Sans Pro" panose="020B0604020202020204" charset="0"/>
            </a:endParaRPr>
          </a:p>
        </p:txBody>
      </p:sp>
      <p:sp>
        <p:nvSpPr>
          <p:cNvPr id="4" name="Text Placeholder 3"/>
          <p:cNvSpPr>
            <a:spLocks noGrp="1"/>
          </p:cNvSpPr>
          <p:nvPr>
            <p:ph type="body" sz="quarter" idx="10"/>
          </p:nvPr>
        </p:nvSpPr>
        <p:spPr/>
        <p:txBody>
          <a:bodyPr/>
          <a:lstStyle/>
          <a:p>
            <a:r>
              <a:rPr lang="de-DE" dirty="0"/>
              <a:t>Does activity vary systematically with a continuously varying parameter? </a:t>
            </a:r>
            <a:endParaRPr lang="en-GB" dirty="0"/>
          </a:p>
        </p:txBody>
      </p:sp>
      <p:grpSp>
        <p:nvGrpSpPr>
          <p:cNvPr id="16" name="Group 15">
            <a:extLst>
              <a:ext uri="{FF2B5EF4-FFF2-40B4-BE49-F238E27FC236}">
                <a16:creationId xmlns:a16="http://schemas.microsoft.com/office/drawing/2014/main" id="{0D369E9D-1873-D721-BB19-D581A4FC9457}"/>
              </a:ext>
            </a:extLst>
          </p:cNvPr>
          <p:cNvGrpSpPr/>
          <p:nvPr/>
        </p:nvGrpSpPr>
        <p:grpSpPr>
          <a:xfrm>
            <a:off x="8592434" y="3491218"/>
            <a:ext cx="1728192" cy="844610"/>
            <a:chOff x="8592434" y="3491218"/>
            <a:chExt cx="1728192" cy="844610"/>
          </a:xfrm>
        </p:grpSpPr>
        <p:grpSp>
          <p:nvGrpSpPr>
            <p:cNvPr id="8" name="Group 7">
              <a:extLst>
                <a:ext uri="{FF2B5EF4-FFF2-40B4-BE49-F238E27FC236}">
                  <a16:creationId xmlns:a16="http://schemas.microsoft.com/office/drawing/2014/main" id="{6AE9EB4B-CD5D-4EC7-A09D-4C3512E672E8}"/>
                </a:ext>
              </a:extLst>
            </p:cNvPr>
            <p:cNvGrpSpPr/>
            <p:nvPr/>
          </p:nvGrpSpPr>
          <p:grpSpPr>
            <a:xfrm>
              <a:off x="8592434" y="3491218"/>
              <a:ext cx="1728192" cy="844610"/>
              <a:chOff x="9186500" y="1896615"/>
              <a:chExt cx="1728192" cy="844610"/>
            </a:xfrm>
          </p:grpSpPr>
          <p:sp>
            <p:nvSpPr>
              <p:cNvPr id="9" name="Oval 8">
                <a:extLst>
                  <a:ext uri="{FF2B5EF4-FFF2-40B4-BE49-F238E27FC236}">
                    <a16:creationId xmlns:a16="http://schemas.microsoft.com/office/drawing/2014/main" id="{52E74333-2DF3-4839-BC0B-9DF2D617AC65}"/>
                  </a:ext>
                </a:extLst>
              </p:cNvPr>
              <p:cNvSpPr/>
              <p:nvPr/>
            </p:nvSpPr>
            <p:spPr>
              <a:xfrm>
                <a:off x="9186500" y="2021145"/>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0" name="TextBox 9">
                <a:extLst>
                  <a:ext uri="{FF2B5EF4-FFF2-40B4-BE49-F238E27FC236}">
                    <a16:creationId xmlns:a16="http://schemas.microsoft.com/office/drawing/2014/main" id="{86E41C6D-45D1-403D-AD58-A17ACDF195D4}"/>
                  </a:ext>
                </a:extLst>
              </p:cNvPr>
              <p:cNvSpPr txBox="1"/>
              <p:nvPr/>
            </p:nvSpPr>
            <p:spPr>
              <a:xfrm>
                <a:off x="9438528" y="1896615"/>
                <a:ext cx="1476164" cy="397735"/>
              </a:xfrm>
              <a:prstGeom prst="rect">
                <a:avLst/>
              </a:prstGeom>
            </p:spPr>
            <p:txBody>
              <a:bodyPr vert="horz" wrap="square" lIns="0" tIns="0" rIns="0" bIns="0" rtlCol="0">
                <a:noAutofit/>
              </a:bodyPr>
              <a:lstStyle/>
              <a:p>
                <a:r>
                  <a:rPr lang="en-GB" sz="1100" dirty="0">
                    <a:solidFill>
                      <a:schemeClr val="accent1"/>
                    </a:solidFill>
                    <a:latin typeface="Source Sans Pro" panose="020B0503030403020204" pitchFamily="34" charset="0"/>
                  </a:rPr>
                  <a:t>A</a:t>
                </a:r>
                <a:r>
                  <a:rPr lang="en-GB" sz="1200" dirty="0">
                    <a:solidFill>
                      <a:schemeClr val="accent1"/>
                    </a:solidFill>
                    <a:latin typeface="Source Sans Pro" panose="020B0503030403020204" pitchFamily="34" charset="0"/>
                  </a:rPr>
                  <a:t>A</a:t>
                </a:r>
                <a:r>
                  <a:rPr lang="en-GB" sz="1400" dirty="0">
                    <a:solidFill>
                      <a:schemeClr val="accent1"/>
                    </a:solidFill>
                    <a:latin typeface="Source Sans Pro" panose="020B0503030403020204" pitchFamily="34" charset="0"/>
                  </a:rPr>
                  <a:t>A</a:t>
                </a:r>
                <a:r>
                  <a:rPr lang="en-GB" sz="1600" dirty="0">
                    <a:solidFill>
                      <a:schemeClr val="accent1"/>
                    </a:solidFill>
                    <a:latin typeface="Source Sans Pro" panose="020B0503030403020204" pitchFamily="34" charset="0"/>
                  </a:rPr>
                  <a:t>A</a:t>
                </a:r>
                <a:r>
                  <a:rPr lang="en-GB" sz="2800" dirty="0">
                    <a:solidFill>
                      <a:schemeClr val="accent1"/>
                    </a:solidFill>
                    <a:latin typeface="Source Sans Pro" panose="020B0503030403020204" pitchFamily="34" charset="0"/>
                  </a:rPr>
                  <a:t>A</a:t>
                </a:r>
                <a:r>
                  <a:rPr lang="en-GB" sz="5400" dirty="0">
                    <a:solidFill>
                      <a:schemeClr val="accent1"/>
                    </a:solidFill>
                    <a:latin typeface="Source Sans Pro" panose="020B0503030403020204" pitchFamily="34" charset="0"/>
                  </a:rPr>
                  <a:t>A</a:t>
                </a:r>
                <a:endParaRPr lang="en-GB" sz="2800" dirty="0">
                  <a:solidFill>
                    <a:schemeClr val="accent1"/>
                  </a:solidFill>
                  <a:latin typeface="Source Sans Pro" panose="020B0503030403020204" pitchFamily="34" charset="0"/>
                </a:endParaRPr>
              </a:p>
            </p:txBody>
          </p:sp>
        </p:grpSp>
        <p:sp>
          <p:nvSpPr>
            <p:cNvPr id="11" name="Freeform: Shape 10">
              <a:extLst>
                <a:ext uri="{FF2B5EF4-FFF2-40B4-BE49-F238E27FC236}">
                  <a16:creationId xmlns:a16="http://schemas.microsoft.com/office/drawing/2014/main" id="{3E6406EC-AD01-4B47-A5AC-C20626D416A8}"/>
                </a:ext>
              </a:extLst>
            </p:cNvPr>
            <p:cNvSpPr/>
            <p:nvPr/>
          </p:nvSpPr>
          <p:spPr>
            <a:xfrm>
              <a:off x="8864600" y="3695700"/>
              <a:ext cx="723900" cy="419100"/>
            </a:xfrm>
            <a:custGeom>
              <a:avLst/>
              <a:gdLst>
                <a:gd name="connsiteX0" fmla="*/ 0 w 723900"/>
                <a:gd name="connsiteY0" fmla="*/ 368300 h 394241"/>
                <a:gd name="connsiteX1" fmla="*/ 457200 w 723900"/>
                <a:gd name="connsiteY1" fmla="*/ 355600 h 394241"/>
                <a:gd name="connsiteX2" fmla="*/ 723900 w 723900"/>
                <a:gd name="connsiteY2" fmla="*/ 0 h 394241"/>
                <a:gd name="connsiteX3" fmla="*/ 723900 w 723900"/>
                <a:gd name="connsiteY3" fmla="*/ 0 h 394241"/>
                <a:gd name="connsiteX0" fmla="*/ 0 w 723900"/>
                <a:gd name="connsiteY0" fmla="*/ 419100 h 429381"/>
                <a:gd name="connsiteX1" fmla="*/ 457200 w 723900"/>
                <a:gd name="connsiteY1" fmla="*/ 355600 h 429381"/>
                <a:gd name="connsiteX2" fmla="*/ 723900 w 723900"/>
                <a:gd name="connsiteY2" fmla="*/ 0 h 429381"/>
                <a:gd name="connsiteX3" fmla="*/ 723900 w 723900"/>
                <a:gd name="connsiteY3" fmla="*/ 0 h 429381"/>
                <a:gd name="connsiteX0" fmla="*/ 0 w 723900"/>
                <a:gd name="connsiteY0" fmla="*/ 419100 h 419100"/>
                <a:gd name="connsiteX1" fmla="*/ 457200 w 723900"/>
                <a:gd name="connsiteY1" fmla="*/ 355600 h 419100"/>
                <a:gd name="connsiteX2" fmla="*/ 723900 w 723900"/>
                <a:gd name="connsiteY2" fmla="*/ 0 h 419100"/>
                <a:gd name="connsiteX3" fmla="*/ 723900 w 723900"/>
                <a:gd name="connsiteY3" fmla="*/ 0 h 419100"/>
              </a:gdLst>
              <a:ahLst/>
              <a:cxnLst>
                <a:cxn ang="0">
                  <a:pos x="connsiteX0" y="connsiteY0"/>
                </a:cxn>
                <a:cxn ang="0">
                  <a:pos x="connsiteX1" y="connsiteY1"/>
                </a:cxn>
                <a:cxn ang="0">
                  <a:pos x="connsiteX2" y="connsiteY2"/>
                </a:cxn>
                <a:cxn ang="0">
                  <a:pos x="connsiteX3" y="connsiteY3"/>
                </a:cxn>
              </a:cxnLst>
              <a:rect l="l" t="t" r="r" b="b"/>
              <a:pathLst>
                <a:path w="723900" h="419100">
                  <a:moveTo>
                    <a:pt x="0" y="419100"/>
                  </a:moveTo>
                  <a:cubicBezTo>
                    <a:pt x="168275" y="418041"/>
                    <a:pt x="336550" y="425450"/>
                    <a:pt x="457200" y="355600"/>
                  </a:cubicBezTo>
                  <a:cubicBezTo>
                    <a:pt x="577850" y="285750"/>
                    <a:pt x="723900" y="0"/>
                    <a:pt x="723900" y="0"/>
                  </a:cubicBezTo>
                  <a:lnTo>
                    <a:pt x="723900" y="0"/>
                  </a:ln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58A6CA32-5016-43A4-1387-88440429E4A1}"/>
              </a:ext>
            </a:extLst>
          </p:cNvPr>
          <p:cNvGrpSpPr/>
          <p:nvPr/>
        </p:nvGrpSpPr>
        <p:grpSpPr>
          <a:xfrm>
            <a:off x="8544272" y="2124438"/>
            <a:ext cx="1650340" cy="740297"/>
            <a:chOff x="8544272" y="2124438"/>
            <a:chExt cx="1650340" cy="740297"/>
          </a:xfrm>
        </p:grpSpPr>
        <p:grpSp>
          <p:nvGrpSpPr>
            <p:cNvPr id="5" name="Group 4">
              <a:extLst>
                <a:ext uri="{FF2B5EF4-FFF2-40B4-BE49-F238E27FC236}">
                  <a16:creationId xmlns:a16="http://schemas.microsoft.com/office/drawing/2014/main" id="{9E350596-F145-430A-8AF9-4B6E0F7A6966}"/>
                </a:ext>
              </a:extLst>
            </p:cNvPr>
            <p:cNvGrpSpPr/>
            <p:nvPr/>
          </p:nvGrpSpPr>
          <p:grpSpPr>
            <a:xfrm>
              <a:off x="8544272" y="2124438"/>
              <a:ext cx="1650340" cy="740297"/>
              <a:chOff x="9264352" y="1896615"/>
              <a:chExt cx="1650340" cy="740297"/>
            </a:xfrm>
          </p:grpSpPr>
          <p:sp>
            <p:nvSpPr>
              <p:cNvPr id="6" name="Oval 5">
                <a:extLst>
                  <a:ext uri="{FF2B5EF4-FFF2-40B4-BE49-F238E27FC236}">
                    <a16:creationId xmlns:a16="http://schemas.microsoft.com/office/drawing/2014/main" id="{72D09248-2F73-4F76-81A6-589A895B9409}"/>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7" name="TextBox 6">
                <a:extLst>
                  <a:ext uri="{FF2B5EF4-FFF2-40B4-BE49-F238E27FC236}">
                    <a16:creationId xmlns:a16="http://schemas.microsoft.com/office/drawing/2014/main" id="{92F5CF3A-FD05-4B86-99B2-7E5990995CDC}"/>
                  </a:ext>
                </a:extLst>
              </p:cNvPr>
              <p:cNvSpPr txBox="1"/>
              <p:nvPr/>
            </p:nvSpPr>
            <p:spPr>
              <a:xfrm>
                <a:off x="9438528" y="1896615"/>
                <a:ext cx="1476164" cy="397735"/>
              </a:xfrm>
              <a:prstGeom prst="rect">
                <a:avLst/>
              </a:prstGeom>
            </p:spPr>
            <p:txBody>
              <a:bodyPr vert="horz" wrap="square" lIns="0" tIns="0" rIns="0" bIns="0" rtlCol="0">
                <a:noAutofit/>
              </a:bodyPr>
              <a:lstStyle/>
              <a:p>
                <a:r>
                  <a:rPr lang="en-GB" sz="1400" dirty="0">
                    <a:solidFill>
                      <a:schemeClr val="accent1"/>
                    </a:solidFill>
                    <a:latin typeface="Source Sans Pro" panose="020B0503030403020204" pitchFamily="34" charset="0"/>
                  </a:rPr>
                  <a:t>A</a:t>
                </a:r>
                <a:r>
                  <a:rPr lang="en-GB" dirty="0">
                    <a:solidFill>
                      <a:schemeClr val="accent1"/>
                    </a:solidFill>
                    <a:latin typeface="Source Sans Pro" panose="020B0503030403020204" pitchFamily="34" charset="0"/>
                  </a:rPr>
                  <a:t>A</a:t>
                </a:r>
                <a:r>
                  <a:rPr lang="en-GB" sz="2400" dirty="0">
                    <a:solidFill>
                      <a:schemeClr val="accent1"/>
                    </a:solidFill>
                    <a:latin typeface="Source Sans Pro" panose="020B0503030403020204" pitchFamily="34" charset="0"/>
                  </a:rPr>
                  <a:t>A</a:t>
                </a:r>
                <a:r>
                  <a:rPr lang="en-GB" sz="3200" dirty="0">
                    <a:solidFill>
                      <a:schemeClr val="accent1"/>
                    </a:solidFill>
                    <a:latin typeface="Source Sans Pro" panose="020B0503030403020204" pitchFamily="34" charset="0"/>
                  </a:rPr>
                  <a:t>A</a:t>
                </a:r>
                <a:r>
                  <a:rPr lang="en-GB" sz="3600" dirty="0">
                    <a:solidFill>
                      <a:schemeClr val="accent1"/>
                    </a:solidFill>
                    <a:latin typeface="Source Sans Pro" panose="020B0503030403020204" pitchFamily="34" charset="0"/>
                  </a:rPr>
                  <a:t>A</a:t>
                </a:r>
                <a:r>
                  <a:rPr lang="en-GB" sz="4400" dirty="0">
                    <a:solidFill>
                      <a:schemeClr val="accent1"/>
                    </a:solidFill>
                    <a:latin typeface="Source Sans Pro" panose="020B0503030403020204" pitchFamily="34" charset="0"/>
                  </a:rPr>
                  <a:t>A</a:t>
                </a:r>
                <a:endParaRPr lang="en-GB" sz="2800" dirty="0">
                  <a:solidFill>
                    <a:schemeClr val="accent1"/>
                  </a:solidFill>
                  <a:latin typeface="Source Sans Pro" panose="020B0503030403020204" pitchFamily="34" charset="0"/>
                </a:endParaRPr>
              </a:p>
            </p:txBody>
          </p:sp>
        </p:grpSp>
        <p:cxnSp>
          <p:nvCxnSpPr>
            <p:cNvPr id="13" name="Straight Connector 12">
              <a:extLst>
                <a:ext uri="{FF2B5EF4-FFF2-40B4-BE49-F238E27FC236}">
                  <a16:creationId xmlns:a16="http://schemas.microsoft.com/office/drawing/2014/main" id="{AAA8082B-8D52-4574-A76E-49FDEBA5D72D}"/>
                </a:ext>
              </a:extLst>
            </p:cNvPr>
            <p:cNvCxnSpPr/>
            <p:nvPr/>
          </p:nvCxnSpPr>
          <p:spPr>
            <a:xfrm flipH="1">
              <a:off x="8669243" y="2323305"/>
              <a:ext cx="1114613" cy="293563"/>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138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Parametric designs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a:t>Auditory words presented at different rates (rest, 5 rates between 10wpm and 90 wpm)</a:t>
            </a:r>
          </a:p>
          <a:p>
            <a:pPr marL="285750" indent="-285750">
              <a:buFont typeface="Arial" panose="020B0604020202020204" pitchFamily="34" charset="0"/>
              <a:buChar char="•"/>
            </a:pPr>
            <a:r>
              <a:rPr lang="en-GB" dirty="0"/>
              <a:t>Activity in primary auditory cortex is linearly related to word frequency</a:t>
            </a:r>
          </a:p>
        </p:txBody>
      </p:sp>
      <p:sp>
        <p:nvSpPr>
          <p:cNvPr id="4" name="Text Placeholder 3"/>
          <p:cNvSpPr>
            <a:spLocks noGrp="1"/>
          </p:cNvSpPr>
          <p:nvPr>
            <p:ph type="body" sz="quarter" idx="10"/>
          </p:nvPr>
        </p:nvSpPr>
        <p:spPr/>
        <p:txBody>
          <a:bodyPr/>
          <a:lstStyle/>
          <a:p>
            <a:r>
              <a:rPr lang="de-DE" dirty="0"/>
              <a:t>PET</a:t>
            </a:r>
            <a:endParaRPr lang="en-GB" dirty="0"/>
          </a:p>
        </p:txBody>
      </p:sp>
      <p:pic>
        <p:nvPicPr>
          <p:cNvPr id="5" name="Picture 4"/>
          <p:cNvPicPr>
            <a:picLocks noChangeAspect="1"/>
          </p:cNvPicPr>
          <p:nvPr/>
        </p:nvPicPr>
        <p:blipFill>
          <a:blip r:embed="rId3"/>
          <a:stretch>
            <a:fillRect/>
          </a:stretch>
        </p:blipFill>
        <p:spPr>
          <a:xfrm>
            <a:off x="7682851" y="3681028"/>
            <a:ext cx="3848980" cy="1257127"/>
          </a:xfrm>
          <a:prstGeom prst="rect">
            <a:avLst/>
          </a:prstGeom>
        </p:spPr>
      </p:pic>
      <p:pic>
        <p:nvPicPr>
          <p:cNvPr id="6" name="Picture 5"/>
          <p:cNvPicPr>
            <a:picLocks noChangeAspect="1"/>
          </p:cNvPicPr>
          <p:nvPr/>
        </p:nvPicPr>
        <p:blipFill>
          <a:blip r:embed="rId4"/>
          <a:stretch>
            <a:fillRect/>
          </a:stretch>
        </p:blipFill>
        <p:spPr>
          <a:xfrm>
            <a:off x="394172" y="2805001"/>
            <a:ext cx="7167380" cy="2352290"/>
          </a:xfrm>
          <a:prstGeom prst="rect">
            <a:avLst/>
          </a:prstGeom>
        </p:spPr>
      </p:pic>
      <p:sp>
        <p:nvSpPr>
          <p:cNvPr id="7" name="TextBox 6"/>
          <p:cNvSpPr txBox="1"/>
          <p:nvPr/>
        </p:nvSpPr>
        <p:spPr>
          <a:xfrm>
            <a:off x="8458200" y="6165850"/>
            <a:ext cx="914400" cy="914400"/>
          </a:xfrm>
          <a:prstGeom prst="rect">
            <a:avLst/>
          </a:prstGeom>
        </p:spPr>
        <p:txBody>
          <a:bodyPr vert="horz" wrap="none" lIns="0" tIns="0" rIns="0" bIns="0" rtlCol="0">
            <a:noAutofit/>
          </a:bodyPr>
          <a:lstStyle/>
          <a:p>
            <a:r>
              <a:rPr lang="de-DE" sz="1600" dirty="0">
                <a:latin typeface="Source Sans Pro" panose="020B0503030403020204" pitchFamily="34" charset="0"/>
              </a:rPr>
              <a:t>Price et al. 1992</a:t>
            </a:r>
            <a:endParaRPr lang="en-GB" sz="1600" dirty="0" err="1">
              <a:latin typeface="Source Sans Pro" panose="020B0503030403020204" pitchFamily="34" charset="0"/>
            </a:endParaRPr>
          </a:p>
        </p:txBody>
      </p:sp>
    </p:spTree>
    <p:extLst>
      <p:ext uri="{BB962C8B-B14F-4D97-AF65-F5344CB8AC3E}">
        <p14:creationId xmlns:p14="http://schemas.microsoft.com/office/powerpoint/2010/main" val="657487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linear parametric contrast</a:t>
            </a:r>
            <a:endParaRPr lang="en-GB" dirty="0"/>
          </a:p>
        </p:txBody>
      </p:sp>
      <p:sp>
        <p:nvSpPr>
          <p:cNvPr id="4" name="Text Placeholder 3"/>
          <p:cNvSpPr>
            <a:spLocks noGrp="1"/>
          </p:cNvSpPr>
          <p:nvPr>
            <p:ph type="body" sz="quarter" idx="10"/>
          </p:nvPr>
        </p:nvSpPr>
        <p:spPr/>
        <p:txBody>
          <a:bodyPr/>
          <a:lstStyle/>
          <a:p>
            <a:r>
              <a:rPr lang="en-GB" dirty="0"/>
              <a:t>Is there an adaptation effect if people listen to words multiple times?</a:t>
            </a:r>
          </a:p>
        </p:txBody>
      </p:sp>
      <p:grpSp>
        <p:nvGrpSpPr>
          <p:cNvPr id="5" name="Group 19"/>
          <p:cNvGrpSpPr>
            <a:grpSpLocks/>
          </p:cNvGrpSpPr>
          <p:nvPr/>
        </p:nvGrpSpPr>
        <p:grpSpPr bwMode="auto">
          <a:xfrm>
            <a:off x="2001717" y="1669075"/>
            <a:ext cx="5480538" cy="3906715"/>
            <a:chOff x="126" y="709"/>
            <a:chExt cx="3740" cy="2666"/>
          </a:xfrm>
        </p:grpSpPr>
        <p:sp>
          <p:nvSpPr>
            <p:cNvPr id="6" name="Rectangle 4"/>
            <p:cNvSpPr>
              <a:spLocks noChangeArrowheads="1"/>
            </p:cNvSpPr>
            <p:nvPr/>
          </p:nvSpPr>
          <p:spPr bwMode="auto">
            <a:xfrm>
              <a:off x="126" y="709"/>
              <a:ext cx="15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eaLnBrk="0" hangingPunct="0">
                <a:defRPr/>
              </a:pPr>
              <a:r>
                <a:rPr lang="en-US" altLang="zh-TW" sz="1846" dirty="0">
                  <a:solidFill>
                    <a:schemeClr val="accent1"/>
                  </a:solidFill>
                  <a:latin typeface="Source Sans Pro" panose="020B0604020202020204" charset="0"/>
                  <a:ea typeface="新細明體" charset="0"/>
                  <a:cs typeface="新細明體" charset="0"/>
                </a:rPr>
                <a:t>Linear effect of time </a:t>
              </a:r>
            </a:p>
          </p:txBody>
        </p:sp>
        <p:pic>
          <p:nvPicPr>
            <p:cNvPr id="7" name="Picture 7"/>
            <p:cNvPicPr>
              <a:picLocks noChangeAspect="1" noChangeArrowheads="1"/>
            </p:cNvPicPr>
            <p:nvPr/>
          </p:nvPicPr>
          <p:blipFill>
            <a:blip r:embed="rId3"/>
            <a:srcRect l="63535"/>
            <a:stretch>
              <a:fillRect/>
            </a:stretch>
          </p:blipFill>
          <p:spPr bwMode="auto">
            <a:xfrm>
              <a:off x="126" y="981"/>
              <a:ext cx="1331" cy="239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96969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13"/>
            <p:cNvPicPr>
              <a:picLocks noChangeAspect="1" noChangeArrowheads="1"/>
            </p:cNvPicPr>
            <p:nvPr/>
          </p:nvPicPr>
          <p:blipFill rotWithShape="1">
            <a:blip r:embed="rId3"/>
            <a:srcRect r="42245" b="24312"/>
            <a:stretch/>
          </p:blipFill>
          <p:spPr bwMode="auto">
            <a:xfrm>
              <a:off x="1941" y="845"/>
              <a:ext cx="1925" cy="165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96969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9" name="Group 20"/>
          <p:cNvGrpSpPr>
            <a:grpSpLocks/>
          </p:cNvGrpSpPr>
          <p:nvPr/>
        </p:nvGrpSpPr>
        <p:grpSpPr bwMode="auto">
          <a:xfrm>
            <a:off x="4536099" y="3111521"/>
            <a:ext cx="3071446" cy="3124200"/>
            <a:chOff x="1761" y="1782"/>
            <a:chExt cx="2096" cy="2132"/>
          </a:xfrm>
        </p:grpSpPr>
        <p:pic>
          <p:nvPicPr>
            <p:cNvPr id="10" name="Picture 8"/>
            <p:cNvPicPr>
              <a:picLocks noChangeAspect="1" noChangeArrowheads="1"/>
            </p:cNvPicPr>
            <p:nvPr/>
          </p:nvPicPr>
          <p:blipFill>
            <a:blip r:embed="rId4"/>
            <a:srcRect/>
            <a:stretch>
              <a:fillRect/>
            </a:stretch>
          </p:blipFill>
          <p:spPr bwMode="auto">
            <a:xfrm>
              <a:off x="1761" y="2674"/>
              <a:ext cx="2096" cy="1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969696"/>
                  </a:solidFill>
                  <a:miter lim="800000"/>
                  <a:headEnd/>
                  <a:tailEnd/>
                </a14:hiddenLine>
              </a:ext>
            </a:extLst>
          </p:spPr>
        </p:pic>
        <p:grpSp>
          <p:nvGrpSpPr>
            <p:cNvPr id="11" name="Group 16"/>
            <p:cNvGrpSpPr>
              <a:grpSpLocks/>
            </p:cNvGrpSpPr>
            <p:nvPr/>
          </p:nvGrpSpPr>
          <p:grpSpPr bwMode="auto">
            <a:xfrm>
              <a:off x="2113" y="1782"/>
              <a:ext cx="273" cy="1052"/>
              <a:chOff x="2113" y="1827"/>
              <a:chExt cx="273" cy="1052"/>
            </a:xfrm>
          </p:grpSpPr>
          <p:sp>
            <p:nvSpPr>
              <p:cNvPr id="12" name="Line 9"/>
              <p:cNvSpPr>
                <a:spLocks noChangeShapeType="1"/>
              </p:cNvSpPr>
              <p:nvPr/>
            </p:nvSpPr>
            <p:spPr bwMode="auto">
              <a:xfrm>
                <a:off x="2248" y="2099"/>
                <a:ext cx="2" cy="78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13" name="Oval 14"/>
              <p:cNvSpPr>
                <a:spLocks noChangeArrowheads="1"/>
              </p:cNvSpPr>
              <p:nvPr/>
            </p:nvSpPr>
            <p:spPr bwMode="auto">
              <a:xfrm>
                <a:off x="2113" y="1827"/>
                <a:ext cx="273" cy="272"/>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grpSp>
      </p:grpSp>
      <p:grpSp>
        <p:nvGrpSpPr>
          <p:cNvPr id="14" name="Group 21"/>
          <p:cNvGrpSpPr>
            <a:grpSpLocks/>
          </p:cNvGrpSpPr>
          <p:nvPr/>
        </p:nvGrpSpPr>
        <p:grpSpPr bwMode="auto">
          <a:xfrm>
            <a:off x="7776798" y="1701625"/>
            <a:ext cx="2659673" cy="4274526"/>
            <a:chOff x="4227" y="513"/>
            <a:chExt cx="1815" cy="2917"/>
          </a:xfrm>
        </p:grpSpPr>
        <p:pic>
          <p:nvPicPr>
            <p:cNvPr id="15" name="Picture 17"/>
            <p:cNvPicPr>
              <a:picLocks noChangeArrowheads="1"/>
            </p:cNvPicPr>
            <p:nvPr/>
          </p:nvPicPr>
          <p:blipFill>
            <a:blip r:embed="rId5"/>
            <a:srcRect l="62328" b="54628"/>
            <a:stretch>
              <a:fillRect/>
            </a:stretch>
          </p:blipFill>
          <p:spPr bwMode="auto">
            <a:xfrm>
              <a:off x="4409" y="709"/>
              <a:ext cx="1451" cy="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Rectangle 18"/>
            <p:cNvSpPr>
              <a:spLocks noChangeArrowheads="1"/>
            </p:cNvSpPr>
            <p:nvPr/>
          </p:nvSpPr>
          <p:spPr bwMode="auto">
            <a:xfrm>
              <a:off x="4227" y="513"/>
              <a:ext cx="181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eaLnBrk="0" hangingPunct="0">
                <a:defRPr/>
              </a:pPr>
              <a:r>
                <a:rPr lang="en-US" altLang="zh-TW" sz="1846" dirty="0">
                  <a:solidFill>
                    <a:schemeClr val="accent1"/>
                  </a:solidFill>
                  <a:latin typeface="Source Sans Pro" panose="020B0604020202020204" charset="0"/>
                  <a:ea typeface="新細明體" charset="0"/>
                  <a:cs typeface="新細明體" charset="0"/>
                </a:rPr>
                <a:t>Non-linear effect of time </a:t>
              </a:r>
            </a:p>
          </p:txBody>
        </p:sp>
      </p:grpSp>
    </p:spTree>
    <p:extLst>
      <p:ext uri="{BB962C8B-B14F-4D97-AF65-F5344CB8AC3E}">
        <p14:creationId xmlns:p14="http://schemas.microsoft.com/office/powerpoint/2010/main" val="16094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04D3-C9C1-4BB7-B27B-F2CD22B30369}"/>
              </a:ext>
            </a:extLst>
          </p:cNvPr>
          <p:cNvSpPr>
            <a:spLocks noGrp="1"/>
          </p:cNvSpPr>
          <p:nvPr>
            <p:ph type="title"/>
          </p:nvPr>
        </p:nvSpPr>
        <p:spPr/>
        <p:txBody>
          <a:bodyPr/>
          <a:lstStyle/>
          <a:p>
            <a:r>
              <a:rPr lang="de-DE" dirty="0" err="1"/>
              <a:t>Overview</a:t>
            </a:r>
            <a:endParaRPr lang="de-DE" dirty="0"/>
          </a:p>
        </p:txBody>
      </p:sp>
      <p:sp>
        <p:nvSpPr>
          <p:cNvPr id="3" name="Content Placeholder 2">
            <a:extLst>
              <a:ext uri="{FF2B5EF4-FFF2-40B4-BE49-F238E27FC236}">
                <a16:creationId xmlns:a16="http://schemas.microsoft.com/office/drawing/2014/main" id="{47376217-9A19-41C3-BAF0-FBF0BDD03CA8}"/>
              </a:ext>
            </a:extLst>
          </p:cNvPr>
          <p:cNvSpPr>
            <a:spLocks noGrp="1"/>
          </p:cNvSpPr>
          <p:nvPr>
            <p:ph idx="1"/>
          </p:nvPr>
        </p:nvSpPr>
        <p:spPr>
          <a:xfrm>
            <a:off x="527051" y="1412875"/>
            <a:ext cx="11005553" cy="4752975"/>
          </a:xfrm>
        </p:spPr>
        <p:txBody>
          <a:bodyPr/>
          <a:lstStyle/>
          <a:p>
            <a:pPr marL="342900" indent="-342900">
              <a:spcBef>
                <a:spcPct val="20000"/>
              </a:spcBef>
              <a:spcAft>
                <a:spcPts val="600"/>
              </a:spcAft>
              <a:buFont typeface="+mj-lt"/>
              <a:buAutoNum type="arabicPeriod"/>
              <a:defRPr/>
            </a:pPr>
            <a:r>
              <a:rPr lang="en-US" sz="2800" dirty="0">
                <a:solidFill>
                  <a:srgbClr val="C02A26"/>
                </a:solidFill>
                <a:latin typeface="+mn-lt"/>
                <a:ea typeface="ＭＳ Ｐゴシック" charset="0"/>
              </a:rPr>
              <a:t>Categorical designs</a:t>
            </a:r>
            <a:endParaRPr lang="en-GB" sz="2800" dirty="0">
              <a:latin typeface="+mn-lt"/>
            </a:endParaRPr>
          </a:p>
          <a:p>
            <a:pPr marL="546100" lvl="1" indent="-342900">
              <a:spcBef>
                <a:spcPct val="20000"/>
              </a:spcBef>
              <a:defRPr/>
            </a:pPr>
            <a:r>
              <a:rPr lang="en-US" dirty="0">
                <a:solidFill>
                  <a:srgbClr val="333333"/>
                </a:solidFill>
                <a:latin typeface="+mn-lt"/>
                <a:ea typeface="ＭＳ Ｐゴシック" charset="0"/>
              </a:rPr>
              <a:t>Subtraction</a:t>
            </a:r>
            <a:r>
              <a:rPr lang="en-US" b="1" dirty="0">
                <a:solidFill>
                  <a:srgbClr val="333333"/>
                </a:solidFill>
                <a:latin typeface="+mn-lt"/>
                <a:ea typeface="ＭＳ Ｐゴシック" charset="0"/>
              </a:rPr>
              <a:t> 			</a:t>
            </a:r>
            <a:r>
              <a:rPr lang="en-US" dirty="0">
                <a:solidFill>
                  <a:srgbClr val="333333"/>
                </a:solidFill>
                <a:latin typeface="+mn-lt"/>
                <a:ea typeface="ＭＳ Ｐゴシック" charset="0"/>
              </a:rPr>
              <a:t>Pure insertion, evoked / differential responses</a:t>
            </a:r>
          </a:p>
          <a:p>
            <a:pPr marL="546100" lvl="1" indent="-342900">
              <a:spcBef>
                <a:spcPct val="20000"/>
              </a:spcBef>
              <a:defRPr/>
            </a:pPr>
            <a:r>
              <a:rPr lang="en-US" dirty="0">
                <a:solidFill>
                  <a:srgbClr val="333333"/>
                </a:solidFill>
                <a:latin typeface="+mn-lt"/>
                <a:ea typeface="ＭＳ Ｐゴシック" charset="0"/>
              </a:rPr>
              <a:t>Conjunction 			Testing multiple hypotheses</a:t>
            </a:r>
          </a:p>
          <a:p>
            <a:pPr lvl="1" indent="0">
              <a:spcBef>
                <a:spcPct val="20000"/>
              </a:spcBef>
              <a:buNone/>
              <a:defRPr/>
            </a:pPr>
            <a:endParaRPr lang="en-US" dirty="0">
              <a:solidFill>
                <a:srgbClr val="333333"/>
              </a:solidFill>
              <a:latin typeface="+mn-lt"/>
              <a:ea typeface="ＭＳ Ｐゴシック" charset="0"/>
            </a:endParaRPr>
          </a:p>
          <a:p>
            <a:pPr lvl="1" indent="0">
              <a:spcBef>
                <a:spcPct val="20000"/>
              </a:spcBef>
              <a:buNone/>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Parametric designs</a:t>
            </a:r>
            <a:endParaRPr lang="en-US" sz="2400" dirty="0">
              <a:solidFill>
                <a:srgbClr val="C02A26"/>
              </a:solidFill>
              <a:latin typeface="+mn-lt"/>
              <a:ea typeface="ＭＳ Ｐゴシック" charset="0"/>
            </a:endParaRPr>
          </a:p>
          <a:p>
            <a:pPr marL="546100" lvl="1" indent="-342900">
              <a:spcBef>
                <a:spcPct val="20000"/>
              </a:spcBef>
              <a:defRPr/>
            </a:pPr>
            <a:r>
              <a:rPr lang="en-US" dirty="0">
                <a:solidFill>
                  <a:srgbClr val="333333"/>
                </a:solidFill>
                <a:latin typeface="+mn-lt"/>
                <a:ea typeface="ＭＳ Ｐゴシック" charset="0"/>
              </a:rPr>
              <a:t>Linear 			Adaptation, cognitive dimensions</a:t>
            </a:r>
          </a:p>
          <a:p>
            <a:pPr marL="546100" lvl="1" indent="-342900">
              <a:spcBef>
                <a:spcPct val="20000"/>
              </a:spcBef>
              <a:defRPr/>
            </a:pPr>
            <a:r>
              <a:rPr lang="en-US" b="1" dirty="0">
                <a:solidFill>
                  <a:srgbClr val="333333"/>
                </a:solidFill>
                <a:latin typeface="+mn-lt"/>
                <a:ea typeface="ＭＳ Ｐゴシック" charset="0"/>
              </a:rPr>
              <a:t>Nonlinear</a:t>
            </a:r>
            <a:r>
              <a:rPr lang="en-US" dirty="0">
                <a:solidFill>
                  <a:srgbClr val="333333"/>
                </a:solidFill>
                <a:latin typeface="+mn-lt"/>
                <a:ea typeface="ＭＳ Ｐゴシック" charset="0"/>
              </a:rPr>
              <a:t>			</a:t>
            </a:r>
            <a:r>
              <a:rPr lang="en-US" b="1" dirty="0">
                <a:solidFill>
                  <a:srgbClr val="333333"/>
                </a:solidFill>
                <a:latin typeface="+mn-lt"/>
                <a:ea typeface="ＭＳ Ｐゴシック" charset="0"/>
              </a:rPr>
              <a:t>Polynomial expansions, </a:t>
            </a:r>
            <a:r>
              <a:rPr lang="en-US" b="1" dirty="0" err="1">
                <a:solidFill>
                  <a:srgbClr val="333333"/>
                </a:solidFill>
                <a:latin typeface="+mn-lt"/>
                <a:ea typeface="ＭＳ Ｐゴシック" charset="0"/>
              </a:rPr>
              <a:t>neurometric</a:t>
            </a:r>
            <a:r>
              <a:rPr lang="en-US" b="1" dirty="0">
                <a:solidFill>
                  <a:srgbClr val="333333"/>
                </a:solidFill>
                <a:latin typeface="+mn-lt"/>
                <a:ea typeface="ＭＳ Ｐゴシック" charset="0"/>
              </a:rPr>
              <a:t> functions</a:t>
            </a:r>
          </a:p>
          <a:p>
            <a:pPr lvl="1" indent="0">
              <a:spcBef>
                <a:spcPct val="20000"/>
              </a:spcBef>
              <a:buNone/>
              <a:defRPr/>
            </a:pPr>
            <a:r>
              <a:rPr lang="en-US" dirty="0">
                <a:solidFill>
                  <a:srgbClr val="333333"/>
                </a:solidFill>
                <a:latin typeface="+mn-lt"/>
                <a:ea typeface="ＭＳ Ｐゴシック" charset="0"/>
              </a:rPr>
              <a:t>				Model-based regressors 	</a:t>
            </a:r>
          </a:p>
          <a:p>
            <a:pPr marL="342900" indent="-342900">
              <a:spcBef>
                <a:spcPct val="20000"/>
              </a:spcBef>
              <a:buFont typeface="+mj-lt"/>
              <a:buAutoNum type="arabicPeriod"/>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Factorial designs</a:t>
            </a:r>
            <a:endParaRPr lang="en-US" sz="2400" dirty="0">
              <a:solidFill>
                <a:srgbClr val="C02A26"/>
              </a:solidFill>
              <a:latin typeface="+mn-lt"/>
              <a:ea typeface="ＭＳ Ｐゴシック" charset="0"/>
            </a:endParaRPr>
          </a:p>
          <a:p>
            <a:pPr marL="717550" lvl="1" indent="-514350">
              <a:spcBef>
                <a:spcPct val="20000"/>
              </a:spcBef>
              <a:defRPr/>
            </a:pPr>
            <a:r>
              <a:rPr lang="en-US" dirty="0">
                <a:solidFill>
                  <a:srgbClr val="333333"/>
                </a:solidFill>
                <a:latin typeface="+mn-lt"/>
                <a:ea typeface="ＭＳ Ｐゴシック" charset="0"/>
              </a:rPr>
              <a:t>Categorical 			Interactions and pure insertion</a:t>
            </a:r>
          </a:p>
          <a:p>
            <a:pPr marL="717550" lvl="1" indent="-514350">
              <a:spcBef>
                <a:spcPct val="20000"/>
              </a:spcBef>
              <a:defRPr/>
            </a:pPr>
            <a:r>
              <a:rPr lang="en-US" dirty="0">
                <a:solidFill>
                  <a:srgbClr val="333333"/>
                </a:solidFill>
                <a:latin typeface="+mn-lt"/>
                <a:ea typeface="ＭＳ Ｐゴシック" charset="0"/>
              </a:rPr>
              <a:t>Parametric 			Linear and nonlinear interactions</a:t>
            </a:r>
          </a:p>
          <a:p>
            <a:pPr lvl="2" indent="0">
              <a:spcBef>
                <a:spcPct val="20000"/>
              </a:spcBef>
              <a:buNone/>
              <a:defRPr/>
            </a:pPr>
            <a:r>
              <a:rPr lang="en-US" dirty="0">
                <a:solidFill>
                  <a:srgbClr val="333333"/>
                </a:solidFill>
                <a:latin typeface="+mn-lt"/>
                <a:ea typeface="ＭＳ Ｐゴシック" charset="0"/>
              </a:rPr>
              <a:t>				Psychophysiological Interactions (PPI)</a:t>
            </a:r>
          </a:p>
          <a:p>
            <a:pPr marL="269638" indent="-269638">
              <a:spcBef>
                <a:spcPct val="20000"/>
              </a:spcBef>
              <a:defRPr/>
            </a:pPr>
            <a:endParaRPr lang="en-GB" dirty="0"/>
          </a:p>
        </p:txBody>
      </p:sp>
      <p:grpSp>
        <p:nvGrpSpPr>
          <p:cNvPr id="9" name="Group 8">
            <a:extLst>
              <a:ext uri="{FF2B5EF4-FFF2-40B4-BE49-F238E27FC236}">
                <a16:creationId xmlns:a16="http://schemas.microsoft.com/office/drawing/2014/main" id="{75AF5EAA-B131-4EC0-86A5-28A57CCC3216}"/>
              </a:ext>
            </a:extLst>
          </p:cNvPr>
          <p:cNvGrpSpPr/>
          <p:nvPr/>
        </p:nvGrpSpPr>
        <p:grpSpPr>
          <a:xfrm>
            <a:off x="9264352" y="1916832"/>
            <a:ext cx="1512168" cy="720080"/>
            <a:chOff x="9264352" y="1916832"/>
            <a:chExt cx="1512168" cy="720080"/>
          </a:xfrm>
        </p:grpSpPr>
        <p:sp>
          <p:nvSpPr>
            <p:cNvPr id="8" name="Oval 7">
              <a:extLst>
                <a:ext uri="{FF2B5EF4-FFF2-40B4-BE49-F238E27FC236}">
                  <a16:creationId xmlns:a16="http://schemas.microsoft.com/office/drawing/2014/main" id="{D166CCC5-6B64-487E-A7FB-FBFE18D315DA}"/>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7" name="TextBox 6">
              <a:extLst>
                <a:ext uri="{FF2B5EF4-FFF2-40B4-BE49-F238E27FC236}">
                  <a16:creationId xmlns:a16="http://schemas.microsoft.com/office/drawing/2014/main" id="{9CFC1C81-F6BD-4A0C-BC8E-8BB4D5AD1941}"/>
                </a:ext>
              </a:extLst>
            </p:cNvPr>
            <p:cNvSpPr txBox="1"/>
            <p:nvPr/>
          </p:nvSpPr>
          <p:spPr>
            <a:xfrm>
              <a:off x="9588388" y="2060848"/>
              <a:ext cx="936104" cy="395945"/>
            </a:xfrm>
            <a:prstGeom prst="rect">
              <a:avLst/>
            </a:prstGeom>
          </p:spPr>
          <p:txBody>
            <a:bodyPr vert="horz" wrap="square" lIns="0" tIns="0" rIns="0" bIns="0" rtlCol="0">
              <a:noAutofit/>
            </a:bodyPr>
            <a:lstStyle/>
            <a:p>
              <a:r>
                <a:rPr lang="en-GB" sz="2800" dirty="0">
                  <a:solidFill>
                    <a:schemeClr val="accent1"/>
                  </a:solidFill>
                  <a:latin typeface="Source Sans Pro" panose="020B0503030403020204" pitchFamily="34" charset="0"/>
                </a:rPr>
                <a:t>A vs B</a:t>
              </a:r>
            </a:p>
          </p:txBody>
        </p:sp>
      </p:grpSp>
      <p:grpSp>
        <p:nvGrpSpPr>
          <p:cNvPr id="10" name="Group 9">
            <a:extLst>
              <a:ext uri="{FF2B5EF4-FFF2-40B4-BE49-F238E27FC236}">
                <a16:creationId xmlns:a16="http://schemas.microsoft.com/office/drawing/2014/main" id="{DBE7D7A0-66C6-4CF7-BD55-5A82FDB76E41}"/>
              </a:ext>
            </a:extLst>
          </p:cNvPr>
          <p:cNvGrpSpPr/>
          <p:nvPr/>
        </p:nvGrpSpPr>
        <p:grpSpPr>
          <a:xfrm>
            <a:off x="9306200" y="3590494"/>
            <a:ext cx="1650340" cy="740297"/>
            <a:chOff x="9264352" y="1896615"/>
            <a:chExt cx="1650340" cy="740297"/>
          </a:xfrm>
        </p:grpSpPr>
        <p:sp>
          <p:nvSpPr>
            <p:cNvPr id="11" name="Oval 10">
              <a:extLst>
                <a:ext uri="{FF2B5EF4-FFF2-40B4-BE49-F238E27FC236}">
                  <a16:creationId xmlns:a16="http://schemas.microsoft.com/office/drawing/2014/main" id="{A2C9EF0A-523A-4263-9616-3712908A569F}"/>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2" name="TextBox 11">
              <a:extLst>
                <a:ext uri="{FF2B5EF4-FFF2-40B4-BE49-F238E27FC236}">
                  <a16:creationId xmlns:a16="http://schemas.microsoft.com/office/drawing/2014/main" id="{F49800B7-3B68-4CDF-ADE6-FD5BB3603D64}"/>
                </a:ext>
              </a:extLst>
            </p:cNvPr>
            <p:cNvSpPr txBox="1"/>
            <p:nvPr/>
          </p:nvSpPr>
          <p:spPr>
            <a:xfrm>
              <a:off x="9438528" y="1896615"/>
              <a:ext cx="1476164" cy="397735"/>
            </a:xfrm>
            <a:prstGeom prst="rect">
              <a:avLst/>
            </a:prstGeom>
          </p:spPr>
          <p:txBody>
            <a:bodyPr vert="horz" wrap="square" lIns="0" tIns="0" rIns="0" bIns="0" rtlCol="0">
              <a:noAutofit/>
            </a:bodyPr>
            <a:lstStyle/>
            <a:p>
              <a:r>
                <a:rPr lang="en-GB" sz="1400" dirty="0">
                  <a:solidFill>
                    <a:schemeClr val="accent1"/>
                  </a:solidFill>
                  <a:latin typeface="Source Sans Pro" panose="020B0503030403020204" pitchFamily="34" charset="0"/>
                </a:rPr>
                <a:t>A</a:t>
              </a:r>
              <a:r>
                <a:rPr lang="en-GB" dirty="0">
                  <a:solidFill>
                    <a:schemeClr val="accent1"/>
                  </a:solidFill>
                  <a:latin typeface="Source Sans Pro" panose="020B0503030403020204" pitchFamily="34" charset="0"/>
                </a:rPr>
                <a:t>A</a:t>
              </a:r>
              <a:r>
                <a:rPr lang="en-GB" sz="2400" dirty="0">
                  <a:solidFill>
                    <a:schemeClr val="accent1"/>
                  </a:solidFill>
                  <a:latin typeface="Source Sans Pro" panose="020B0503030403020204" pitchFamily="34" charset="0"/>
                </a:rPr>
                <a:t>A</a:t>
              </a:r>
              <a:r>
                <a:rPr lang="en-GB" sz="3200" dirty="0">
                  <a:solidFill>
                    <a:schemeClr val="accent1"/>
                  </a:solidFill>
                  <a:latin typeface="Source Sans Pro" panose="020B0503030403020204" pitchFamily="34" charset="0"/>
                </a:rPr>
                <a:t>A</a:t>
              </a:r>
              <a:r>
                <a:rPr lang="en-GB" sz="3600" dirty="0">
                  <a:solidFill>
                    <a:schemeClr val="accent1"/>
                  </a:solidFill>
                  <a:latin typeface="Source Sans Pro" panose="020B0503030403020204" pitchFamily="34" charset="0"/>
                </a:rPr>
                <a:t>A</a:t>
              </a:r>
              <a:r>
                <a:rPr lang="en-GB" sz="4400" dirty="0">
                  <a:solidFill>
                    <a:schemeClr val="accent1"/>
                  </a:solidFill>
                  <a:latin typeface="Source Sans Pro" panose="020B0503030403020204" pitchFamily="34" charset="0"/>
                </a:rPr>
                <a:t>A</a:t>
              </a:r>
              <a:endParaRPr lang="en-GB" sz="2800" dirty="0">
                <a:solidFill>
                  <a:schemeClr val="accent1"/>
                </a:solidFill>
                <a:latin typeface="Source Sans Pro" panose="020B0503030403020204" pitchFamily="34" charset="0"/>
              </a:endParaRPr>
            </a:p>
          </p:txBody>
        </p:sp>
      </p:grpSp>
      <p:sp>
        <p:nvSpPr>
          <p:cNvPr id="14" name="Oval 13">
            <a:extLst>
              <a:ext uri="{FF2B5EF4-FFF2-40B4-BE49-F238E27FC236}">
                <a16:creationId xmlns:a16="http://schemas.microsoft.com/office/drawing/2014/main" id="{53186EFF-3BD7-49BD-8D25-5BED6DDD9E29}"/>
              </a:ext>
            </a:extLst>
          </p:cNvPr>
          <p:cNvSpPr/>
          <p:nvPr/>
        </p:nvSpPr>
        <p:spPr>
          <a:xfrm>
            <a:off x="9331699" y="5175790"/>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pic>
        <p:nvPicPr>
          <p:cNvPr id="30" name="Picture 29">
            <a:extLst>
              <a:ext uri="{FF2B5EF4-FFF2-40B4-BE49-F238E27FC236}">
                <a16:creationId xmlns:a16="http://schemas.microsoft.com/office/drawing/2014/main" id="{D2E5C62F-39B1-43C3-88B2-C251EB6393DC}"/>
              </a:ext>
            </a:extLst>
          </p:cNvPr>
          <p:cNvPicPr>
            <a:picLocks noChangeAspect="1"/>
          </p:cNvPicPr>
          <p:nvPr/>
        </p:nvPicPr>
        <p:blipFill>
          <a:blip r:embed="rId3"/>
          <a:stretch>
            <a:fillRect/>
          </a:stretch>
        </p:blipFill>
        <p:spPr>
          <a:xfrm>
            <a:off x="9637126" y="5121188"/>
            <a:ext cx="959374" cy="871716"/>
          </a:xfrm>
          <a:prstGeom prst="rect">
            <a:avLst/>
          </a:prstGeom>
        </p:spPr>
      </p:pic>
    </p:spTree>
    <p:extLst>
      <p:ext uri="{BB962C8B-B14F-4D97-AF65-F5344CB8AC3E}">
        <p14:creationId xmlns:p14="http://schemas.microsoft.com/office/powerpoint/2010/main" val="380918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64" y="2800498"/>
            <a:ext cx="4644516" cy="3333241"/>
          </a:xfrm>
          <a:prstGeom prst="rect">
            <a:avLst/>
          </a:prstGeom>
        </p:spPr>
      </p:pic>
      <p:sp>
        <p:nvSpPr>
          <p:cNvPr id="2" name="Title 1"/>
          <p:cNvSpPr>
            <a:spLocks noGrp="1"/>
          </p:cNvSpPr>
          <p:nvPr>
            <p:ph type="title"/>
          </p:nvPr>
        </p:nvSpPr>
        <p:spPr/>
        <p:txBody>
          <a:bodyPr/>
          <a:lstStyle/>
          <a:p>
            <a:r>
              <a:rPr lang="en-GB" dirty="0"/>
              <a:t>Why is that?</a:t>
            </a:r>
          </a:p>
        </p:txBody>
      </p:sp>
      <p:sp>
        <p:nvSpPr>
          <p:cNvPr id="4" name="Text Placeholder 3"/>
          <p:cNvSpPr>
            <a:spLocks noGrp="1"/>
          </p:cNvSpPr>
          <p:nvPr>
            <p:ph type="body" sz="quarter" idx="10"/>
          </p:nvPr>
        </p:nvSpPr>
        <p:spPr/>
        <p:txBody>
          <a:bodyPr/>
          <a:lstStyle/>
          <a:p>
            <a:pPr algn="ctr"/>
            <a:r>
              <a:rPr lang="en-GB" sz="2400" dirty="0"/>
              <a:t>The BOLD signal does NOT provide you with an absolute measure of neural activity</a:t>
            </a:r>
          </a:p>
          <a:p>
            <a:pPr algn="ctr"/>
            <a:r>
              <a:rPr lang="en-GB" sz="2400" dirty="0">
                <a:solidFill>
                  <a:schemeClr val="accent1"/>
                </a:solidFill>
              </a:rPr>
              <a:t>Therefore, you need to compare activity across conditions</a:t>
            </a:r>
          </a:p>
        </p:txBody>
      </p:sp>
      <p:sp>
        <p:nvSpPr>
          <p:cNvPr id="6" name="Rectangle 5"/>
          <p:cNvSpPr/>
          <p:nvPr/>
        </p:nvSpPr>
        <p:spPr>
          <a:xfrm>
            <a:off x="6694597" y="4365104"/>
            <a:ext cx="4596843" cy="1200329"/>
          </a:xfrm>
          <a:prstGeom prst="rect">
            <a:avLst/>
          </a:prstGeom>
          <a:solidFill>
            <a:schemeClr val="accent4"/>
          </a:solidFill>
        </p:spPr>
        <p:txBody>
          <a:bodyPr wrap="square">
            <a:spAutoFit/>
          </a:bodyPr>
          <a:lstStyle/>
          <a:p>
            <a:pPr algn="ctr"/>
            <a:r>
              <a:rPr lang="en-GB" sz="2400" dirty="0"/>
              <a:t>The sensitivity of your design depends on maximizing the relative change between conditions</a:t>
            </a:r>
          </a:p>
        </p:txBody>
      </p:sp>
    </p:spTree>
    <p:extLst>
      <p:ext uri="{BB962C8B-B14F-4D97-AF65-F5344CB8AC3E}">
        <p14:creationId xmlns:p14="http://schemas.microsoft.com/office/powerpoint/2010/main" val="42691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non-linear parametric design matrix</a:t>
            </a:r>
            <a:endParaRPr lang="en-GB" dirty="0"/>
          </a:p>
        </p:txBody>
      </p:sp>
      <p:sp>
        <p:nvSpPr>
          <p:cNvPr id="12" name="Rectangle 27"/>
          <p:cNvSpPr>
            <a:spLocks noChangeArrowheads="1"/>
          </p:cNvSpPr>
          <p:nvPr/>
        </p:nvSpPr>
        <p:spPr bwMode="auto">
          <a:xfrm>
            <a:off x="5833335" y="6087209"/>
            <a:ext cx="184731"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endParaRPr lang="de-DE" sz="1477">
              <a:solidFill>
                <a:srgbClr val="333333"/>
              </a:solidFill>
              <a:latin typeface="Source Sans Pro" panose="020B0604020202020204" charset="0"/>
              <a:ea typeface="ＭＳ Ｐゴシック" charset="0"/>
            </a:endParaRPr>
          </a:p>
        </p:txBody>
      </p:sp>
      <p:grpSp>
        <p:nvGrpSpPr>
          <p:cNvPr id="13" name="Group 49"/>
          <p:cNvGrpSpPr>
            <a:grpSpLocks/>
          </p:cNvGrpSpPr>
          <p:nvPr/>
        </p:nvGrpSpPr>
        <p:grpSpPr bwMode="auto">
          <a:xfrm>
            <a:off x="7694375" y="1235321"/>
            <a:ext cx="3191609" cy="2700703"/>
            <a:chOff x="3891" y="663"/>
            <a:chExt cx="2178" cy="1843"/>
          </a:xfrm>
        </p:grpSpPr>
        <p:grpSp>
          <p:nvGrpSpPr>
            <p:cNvPr id="14" name="Group 4"/>
            <p:cNvGrpSpPr>
              <a:grpSpLocks/>
            </p:cNvGrpSpPr>
            <p:nvPr/>
          </p:nvGrpSpPr>
          <p:grpSpPr bwMode="auto">
            <a:xfrm>
              <a:off x="3982" y="981"/>
              <a:ext cx="1748" cy="1525"/>
              <a:chOff x="2544" y="816"/>
              <a:chExt cx="1615" cy="1274"/>
            </a:xfrm>
          </p:grpSpPr>
          <p:pic>
            <p:nvPicPr>
              <p:cNvPr id="16" name="Picture 5"/>
              <p:cNvPicPr>
                <a:picLocks noChangeArrowheads="1"/>
              </p:cNvPicPr>
              <p:nvPr/>
            </p:nvPicPr>
            <p:blipFill>
              <a:blip r:embed="rId3"/>
              <a:srcRect/>
              <a:stretch>
                <a:fillRect/>
              </a:stretch>
            </p:blipFill>
            <p:spPr bwMode="auto">
              <a:xfrm>
                <a:off x="2544" y="816"/>
                <a:ext cx="1615" cy="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6"/>
              <p:cNvSpPr>
                <a:spLocks noChangeArrowheads="1"/>
              </p:cNvSpPr>
              <p:nvPr/>
            </p:nvSpPr>
            <p:spPr bwMode="auto">
              <a:xfrm>
                <a:off x="3528" y="1632"/>
                <a:ext cx="45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eaLnBrk="0" hangingPunct="0">
                  <a:defRPr/>
                </a:pPr>
                <a:r>
                  <a:rPr lang="en-US" sz="1477">
                    <a:solidFill>
                      <a:schemeClr val="bg2"/>
                    </a:solidFill>
                    <a:effectLst>
                      <a:outerShdw blurRad="38100" dist="38100" dir="2700000" algn="tl">
                        <a:srgbClr val="C0C0C0"/>
                      </a:outerShdw>
                    </a:effectLst>
                    <a:latin typeface="Source Sans Pro" panose="020B0604020202020204" charset="0"/>
                    <a:ea typeface="ＭＳ Ｐゴシック" pitchFamily="34" charset="-128"/>
                  </a:rPr>
                  <a:t>SPM{F}</a:t>
                </a:r>
              </a:p>
            </p:txBody>
          </p:sp>
        </p:grpSp>
        <p:sp>
          <p:nvSpPr>
            <p:cNvPr id="15" name="Text Box 28"/>
            <p:cNvSpPr txBox="1">
              <a:spLocks noChangeArrowheads="1"/>
            </p:cNvSpPr>
            <p:nvPr/>
          </p:nvSpPr>
          <p:spPr bwMode="auto">
            <a:xfrm>
              <a:off x="3891" y="663"/>
              <a:ext cx="2178"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292" dirty="0">
                  <a:solidFill>
                    <a:srgbClr val="333333"/>
                  </a:solidFill>
                  <a:latin typeface="Source Sans Pro" panose="020B0604020202020204" charset="0"/>
                  <a:ea typeface="ＭＳ Ｐゴシック" charset="0"/>
                </a:rPr>
                <a:t>F-contrast [1 0] on linear </a:t>
              </a:r>
              <a:r>
                <a:rPr lang="en-US" sz="1292" dirty="0" err="1">
                  <a:solidFill>
                    <a:srgbClr val="333333"/>
                  </a:solidFill>
                  <a:latin typeface="Source Sans Pro" panose="020B0604020202020204" charset="0"/>
                  <a:ea typeface="ＭＳ Ｐゴシック" charset="0"/>
                </a:rPr>
                <a:t>param</a:t>
              </a:r>
              <a:endParaRPr lang="en-US" sz="1292" dirty="0">
                <a:solidFill>
                  <a:srgbClr val="333333"/>
                </a:solidFill>
                <a:latin typeface="Source Sans Pro" panose="020B0604020202020204" charset="0"/>
                <a:ea typeface="ＭＳ Ｐゴシック" charset="0"/>
              </a:endParaRPr>
            </a:p>
            <a:p>
              <a:pPr algn="ctr" eaLnBrk="0" hangingPunct="0">
                <a:defRPr/>
              </a:pPr>
              <a:r>
                <a:rPr lang="en-US" sz="1292" dirty="0">
                  <a:solidFill>
                    <a:srgbClr val="333333"/>
                  </a:solidFill>
                  <a:latin typeface="Source Sans Pro" panose="020B0604020202020204" charset="0"/>
                  <a:ea typeface="ＭＳ Ｐゴシック" charset="0"/>
                </a:rPr>
                <a:t>F-contrast [0 1] on quadratic </a:t>
              </a:r>
              <a:r>
                <a:rPr lang="en-US" sz="1292" dirty="0" err="1">
                  <a:solidFill>
                    <a:srgbClr val="333333"/>
                  </a:solidFill>
                  <a:latin typeface="Source Sans Pro" panose="020B0604020202020204" charset="0"/>
                  <a:ea typeface="ＭＳ Ｐゴシック" charset="0"/>
                </a:rPr>
                <a:t>param</a:t>
              </a:r>
              <a:endParaRPr lang="en-GB" sz="1292" dirty="0">
                <a:solidFill>
                  <a:srgbClr val="333333"/>
                </a:solidFill>
                <a:latin typeface="Source Sans Pro" panose="020B0604020202020204" charset="0"/>
                <a:ea typeface="ＭＳ Ｐゴシック" charset="0"/>
              </a:endParaRPr>
            </a:p>
          </p:txBody>
        </p:sp>
      </p:grpSp>
      <p:grpSp>
        <p:nvGrpSpPr>
          <p:cNvPr id="18" name="Group 51"/>
          <p:cNvGrpSpPr>
            <a:grpSpLocks/>
          </p:cNvGrpSpPr>
          <p:nvPr/>
        </p:nvGrpSpPr>
        <p:grpSpPr bwMode="auto">
          <a:xfrm>
            <a:off x="4902816" y="3429000"/>
            <a:ext cx="3855427" cy="2990850"/>
            <a:chOff x="1986" y="2160"/>
            <a:chExt cx="2631" cy="2041"/>
          </a:xfrm>
        </p:grpSpPr>
        <p:sp>
          <p:nvSpPr>
            <p:cNvPr id="19" name="Text Box 42"/>
            <p:cNvSpPr txBox="1">
              <a:spLocks noChangeArrowheads="1"/>
            </p:cNvSpPr>
            <p:nvPr/>
          </p:nvSpPr>
          <p:spPr bwMode="auto">
            <a:xfrm>
              <a:off x="1986" y="3929"/>
              <a:ext cx="118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a:solidFill>
                    <a:srgbClr val="333333"/>
                  </a:solidFill>
                  <a:latin typeface="Source Sans Pro" panose="020B0604020202020204" charset="0"/>
                  <a:ea typeface="ＭＳ Ｐゴシック" charset="0"/>
                </a:rPr>
                <a:t>B</a:t>
              </a:r>
              <a:r>
                <a:rPr lang="de-DE" sz="1477" dirty="0">
                  <a:solidFill>
                    <a:srgbClr val="333333"/>
                  </a:solidFill>
                  <a:latin typeface="Source Sans Pro" panose="020B0604020202020204" charset="0"/>
                  <a:ea typeface="ＭＳ Ｐゴシック" charset="0"/>
                </a:rPr>
                <a:t>ü</a:t>
              </a:r>
              <a:r>
                <a:rPr lang="en-GB" sz="1477" dirty="0" err="1">
                  <a:solidFill>
                    <a:srgbClr val="333333"/>
                  </a:solidFill>
                  <a:latin typeface="Source Sans Pro" panose="020B0604020202020204" charset="0"/>
                  <a:ea typeface="ＭＳ Ｐゴシック" charset="0"/>
                </a:rPr>
                <a:t>chel</a:t>
              </a:r>
              <a:r>
                <a:rPr lang="en-GB" sz="1477" dirty="0">
                  <a:solidFill>
                    <a:srgbClr val="333333"/>
                  </a:solidFill>
                  <a:latin typeface="Source Sans Pro" panose="020B0604020202020204" charset="0"/>
                  <a:ea typeface="ＭＳ Ｐゴシック" charset="0"/>
                </a:rPr>
                <a:t> et al., (1996)</a:t>
              </a:r>
            </a:p>
          </p:txBody>
        </p:sp>
        <p:grpSp>
          <p:nvGrpSpPr>
            <p:cNvPr id="20" name="Group 48"/>
            <p:cNvGrpSpPr>
              <a:grpSpLocks/>
            </p:cNvGrpSpPr>
            <p:nvPr/>
          </p:nvGrpSpPr>
          <p:grpSpPr bwMode="auto">
            <a:xfrm>
              <a:off x="3211" y="2160"/>
              <a:ext cx="1406" cy="2041"/>
              <a:chOff x="3211" y="2160"/>
              <a:chExt cx="1406" cy="2041"/>
            </a:xfrm>
          </p:grpSpPr>
          <p:pic>
            <p:nvPicPr>
              <p:cNvPr id="21" name="Picture 44"/>
              <p:cNvPicPr>
                <a:picLocks noChangeAspect="1" noChangeArrowheads="1"/>
              </p:cNvPicPr>
              <p:nvPr/>
            </p:nvPicPr>
            <p:blipFill>
              <a:blip r:embed="rId4"/>
              <a:srcRect/>
              <a:stretch>
                <a:fillRect/>
              </a:stretch>
            </p:blipFill>
            <p:spPr bwMode="auto">
              <a:xfrm>
                <a:off x="3211" y="2843"/>
                <a:ext cx="1406" cy="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 name="Oval 45"/>
              <p:cNvSpPr>
                <a:spLocks noChangeArrowheads="1"/>
              </p:cNvSpPr>
              <p:nvPr/>
            </p:nvSpPr>
            <p:spPr bwMode="auto">
              <a:xfrm>
                <a:off x="4299" y="2160"/>
                <a:ext cx="273" cy="272"/>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Source Sans Pro" panose="020B0604020202020204" charset="0"/>
                  <a:ea typeface="ＭＳ Ｐゴシック" charset="0"/>
                </a:endParaRPr>
              </a:p>
            </p:txBody>
          </p:sp>
          <p:sp>
            <p:nvSpPr>
              <p:cNvPr id="23" name="Line 46"/>
              <p:cNvSpPr>
                <a:spLocks noChangeShapeType="1"/>
              </p:cNvSpPr>
              <p:nvPr/>
            </p:nvSpPr>
            <p:spPr bwMode="auto">
              <a:xfrm flipH="1">
                <a:off x="4163" y="2432"/>
                <a:ext cx="227" cy="499"/>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grpSp>
      </p:grpSp>
      <p:grpSp>
        <p:nvGrpSpPr>
          <p:cNvPr id="24" name="Group 47"/>
          <p:cNvGrpSpPr>
            <a:grpSpLocks/>
          </p:cNvGrpSpPr>
          <p:nvPr/>
        </p:nvGrpSpPr>
        <p:grpSpPr bwMode="auto">
          <a:xfrm>
            <a:off x="8692298" y="2831124"/>
            <a:ext cx="2444262" cy="3494943"/>
            <a:chOff x="4572" y="1752"/>
            <a:chExt cx="1668" cy="2385"/>
          </a:xfrm>
        </p:grpSpPr>
        <p:pic>
          <p:nvPicPr>
            <p:cNvPr id="25" name="Picture 23"/>
            <p:cNvPicPr>
              <a:picLocks noChangeArrowheads="1"/>
            </p:cNvPicPr>
            <p:nvPr/>
          </p:nvPicPr>
          <p:blipFill>
            <a:blip r:embed="rId5"/>
            <a:srcRect t="7268" r="45518"/>
            <a:stretch>
              <a:fillRect/>
            </a:stretch>
          </p:blipFill>
          <p:spPr bwMode="auto">
            <a:xfrm>
              <a:off x="4572" y="2931"/>
              <a:ext cx="1668" cy="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 name="Line 25"/>
            <p:cNvSpPr>
              <a:spLocks noChangeShapeType="1"/>
            </p:cNvSpPr>
            <p:nvPr/>
          </p:nvSpPr>
          <p:spPr bwMode="auto">
            <a:xfrm>
              <a:off x="4843" y="2005"/>
              <a:ext cx="227" cy="881"/>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27" name="Oval 26"/>
            <p:cNvSpPr>
              <a:spLocks noChangeArrowheads="1"/>
            </p:cNvSpPr>
            <p:nvPr/>
          </p:nvSpPr>
          <p:spPr bwMode="auto">
            <a:xfrm>
              <a:off x="4662" y="1752"/>
              <a:ext cx="272" cy="253"/>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Source Sans Pro" panose="020B0604020202020204" charset="0"/>
                <a:ea typeface="ＭＳ Ｐゴシック" charset="0"/>
              </a:endParaRPr>
            </a:p>
          </p:txBody>
        </p:sp>
      </p:grpSp>
      <p:sp>
        <p:nvSpPr>
          <p:cNvPr id="29" name="Rectangle 19"/>
          <p:cNvSpPr>
            <a:spLocks noChangeArrowheads="1"/>
          </p:cNvSpPr>
          <p:nvPr/>
        </p:nvSpPr>
        <p:spPr bwMode="auto">
          <a:xfrm>
            <a:off x="1168648" y="3198046"/>
            <a:ext cx="3123020" cy="76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eaLnBrk="0" hangingPunct="0">
              <a:defRPr/>
            </a:pPr>
            <a:r>
              <a:rPr lang="en-US" sz="1477" dirty="0">
                <a:solidFill>
                  <a:srgbClr val="333333"/>
                </a:solidFill>
                <a:latin typeface="Source Sans Pro" panose="020B0604020202020204" charset="0"/>
                <a:ea typeface="ＭＳ Ｐゴシック" charset="0"/>
              </a:rPr>
              <a:t>SPM offers polynomial </a:t>
            </a:r>
            <a:br>
              <a:rPr lang="en-US" sz="1477" dirty="0">
                <a:solidFill>
                  <a:srgbClr val="333333"/>
                </a:solidFill>
                <a:latin typeface="Source Sans Pro" panose="020B0604020202020204" charset="0"/>
                <a:ea typeface="ＭＳ Ｐゴシック" charset="0"/>
              </a:rPr>
            </a:br>
            <a:r>
              <a:rPr lang="en-US" sz="1477" dirty="0">
                <a:solidFill>
                  <a:srgbClr val="333333"/>
                </a:solidFill>
                <a:latin typeface="Source Sans Pro" panose="020B0604020202020204" charset="0"/>
                <a:ea typeface="ＭＳ Ｐゴシック" charset="0"/>
              </a:rPr>
              <a:t>expansion as option during creation </a:t>
            </a:r>
            <a:br>
              <a:rPr lang="en-US" sz="1477" dirty="0">
                <a:solidFill>
                  <a:srgbClr val="333333"/>
                </a:solidFill>
                <a:latin typeface="Source Sans Pro" panose="020B0604020202020204" charset="0"/>
                <a:ea typeface="ＭＳ Ｐゴシック" charset="0"/>
              </a:rPr>
            </a:br>
            <a:r>
              <a:rPr lang="en-US" sz="1477" dirty="0">
                <a:solidFill>
                  <a:srgbClr val="333333"/>
                </a:solidFill>
                <a:latin typeface="Source Sans Pro" panose="020B0604020202020204" charset="0"/>
                <a:ea typeface="ＭＳ Ｐゴシック" charset="0"/>
              </a:rPr>
              <a:t>of parametric modulation regressors.</a:t>
            </a:r>
            <a:endParaRPr lang="en-US" sz="1477" i="1" dirty="0">
              <a:solidFill>
                <a:srgbClr val="333333"/>
              </a:solidFill>
              <a:latin typeface="Source Sans Pro" panose="020B0604020202020204" charset="0"/>
              <a:ea typeface="ＭＳ Ｐゴシック" charset="0"/>
            </a:endParaRPr>
          </a:p>
        </p:txBody>
      </p:sp>
      <p:pic>
        <p:nvPicPr>
          <p:cNvPr id="31" name="Picture 30"/>
          <p:cNvPicPr>
            <a:picLocks noChangeAspect="1"/>
          </p:cNvPicPr>
          <p:nvPr/>
        </p:nvPicPr>
        <p:blipFill>
          <a:blip r:embed="rId6"/>
          <a:stretch>
            <a:fillRect/>
          </a:stretch>
        </p:blipFill>
        <p:spPr>
          <a:xfrm>
            <a:off x="1524000" y="3920842"/>
            <a:ext cx="2244540" cy="1993909"/>
          </a:xfrm>
          <a:prstGeom prst="rect">
            <a:avLst/>
          </a:prstGeom>
        </p:spPr>
      </p:pic>
      <p:sp>
        <p:nvSpPr>
          <p:cNvPr id="28" name="Rectangle 7"/>
          <p:cNvSpPr>
            <a:spLocks noChangeArrowheads="1"/>
          </p:cNvSpPr>
          <p:nvPr/>
        </p:nvSpPr>
        <p:spPr bwMode="auto">
          <a:xfrm>
            <a:off x="632010" y="1530488"/>
            <a:ext cx="4667415" cy="10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defRPr/>
            </a:pP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Polynomial expansion:</a:t>
            </a:r>
          </a:p>
          <a:p>
            <a:pPr algn="ctr" eaLnBrk="0" hangingPunct="0">
              <a:defRPr/>
            </a:pP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f(x) </a:t>
            </a:r>
            <a:r>
              <a:rPr lang="en-GB" sz="2000" dirty="0">
                <a:solidFill>
                  <a:srgbClr val="333333"/>
                </a:solidFill>
                <a:latin typeface="Source Sans Pro" panose="020B0604020202020204" charset="0"/>
                <a:ea typeface="ＭＳ Ｐゴシック" pitchFamily="34" charset="-128"/>
                <a:cs typeface="Sakkal Majalla" panose="02000000000000000000" pitchFamily="2" charset="-78"/>
              </a:rPr>
              <a:t>=</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 b</a:t>
            </a:r>
            <a:r>
              <a:rPr lang="en-US" sz="2000" baseline="-25000" dirty="0">
                <a:solidFill>
                  <a:srgbClr val="333333"/>
                </a:solidFill>
                <a:latin typeface="Source Sans Pro" panose="020B0604020202020204" charset="0"/>
                <a:ea typeface="ＭＳ Ｐゴシック" pitchFamily="34" charset="-128"/>
                <a:cs typeface="Sakkal Majalla" panose="02000000000000000000" pitchFamily="2" charset="-78"/>
              </a:rPr>
              <a:t>1</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 x + b</a:t>
            </a:r>
            <a:r>
              <a:rPr lang="en-US" sz="2000" baseline="-25000" dirty="0">
                <a:solidFill>
                  <a:srgbClr val="333333"/>
                </a:solidFill>
                <a:latin typeface="Source Sans Pro" panose="020B0604020202020204" charset="0"/>
                <a:ea typeface="ＭＳ Ｐゴシック" pitchFamily="34" charset="-128"/>
                <a:cs typeface="Sakkal Majalla" panose="02000000000000000000" pitchFamily="2" charset="-78"/>
              </a:rPr>
              <a:t>2</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 x</a:t>
            </a:r>
            <a:r>
              <a:rPr lang="en-US" sz="2000" baseline="30000" dirty="0">
                <a:solidFill>
                  <a:srgbClr val="333333"/>
                </a:solidFill>
                <a:latin typeface="Source Sans Pro" panose="020B0604020202020204" charset="0"/>
                <a:ea typeface="ＭＳ Ｐゴシック" pitchFamily="34" charset="-128"/>
                <a:cs typeface="Sakkal Majalla" panose="02000000000000000000" pitchFamily="2" charset="-78"/>
              </a:rPr>
              <a:t>2</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 + </a:t>
            </a:r>
          </a:p>
          <a:p>
            <a:pPr algn="ctr" eaLnBrk="0" hangingPunct="0">
              <a:defRPr/>
            </a:pP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a:t>
            </a:r>
            <a:r>
              <a:rPr lang="en-GB" sz="2000" dirty="0">
                <a:solidFill>
                  <a:srgbClr val="333333"/>
                </a:solidFill>
                <a:latin typeface="Source Sans Pro" panose="020B0604020202020204" charset="0"/>
                <a:ea typeface="ＭＳ Ｐゴシック" pitchFamily="34" charset="-128"/>
                <a:cs typeface="Sakkal Majalla" panose="02000000000000000000" pitchFamily="2" charset="-78"/>
              </a:rPr>
              <a:t>up to (N-1)</a:t>
            </a:r>
            <a:r>
              <a:rPr lang="en-GB" sz="2000" baseline="30000" dirty="0" err="1">
                <a:solidFill>
                  <a:srgbClr val="333333"/>
                </a:solidFill>
                <a:latin typeface="Source Sans Pro" panose="020B0604020202020204" charset="0"/>
                <a:ea typeface="ＭＳ Ｐゴシック" pitchFamily="34" charset="-128"/>
                <a:cs typeface="Sakkal Majalla" panose="02000000000000000000" pitchFamily="2" charset="-78"/>
              </a:rPr>
              <a:t>th</a:t>
            </a:r>
            <a:r>
              <a:rPr lang="en-GB" sz="2000" dirty="0">
                <a:solidFill>
                  <a:srgbClr val="333333"/>
                </a:solidFill>
                <a:latin typeface="Source Sans Pro" panose="020B0604020202020204" charset="0"/>
                <a:ea typeface="ＭＳ Ｐゴシック" pitchFamily="34" charset="-128"/>
                <a:cs typeface="Sakkal Majalla" panose="02000000000000000000" pitchFamily="2" charset="-78"/>
              </a:rPr>
              <a:t> order for N levels</a:t>
            </a:r>
            <a:endParaRPr lang="en-US" sz="2000" dirty="0">
              <a:solidFill>
                <a:srgbClr val="333333"/>
              </a:solidFill>
              <a:latin typeface="Source Sans Pro" panose="020B0604020202020204" charset="0"/>
              <a:ea typeface="ＭＳ Ｐゴシック" pitchFamily="34" charset="-128"/>
              <a:cs typeface="Sakkal Majalla" panose="02000000000000000000" pitchFamily="2" charset="-78"/>
            </a:endParaRPr>
          </a:p>
        </p:txBody>
      </p:sp>
    </p:spTree>
    <p:extLst>
      <p:ext uri="{BB962C8B-B14F-4D97-AF65-F5344CB8AC3E}">
        <p14:creationId xmlns:p14="http://schemas.microsoft.com/office/powerpoint/2010/main" val="491313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01" name="Picture 21"/>
          <p:cNvPicPr>
            <a:picLocks noChangeAspect="1" noChangeArrowheads="1"/>
          </p:cNvPicPr>
          <p:nvPr/>
        </p:nvPicPr>
        <p:blipFill>
          <a:blip r:embed="rId3">
            <a:grayscl/>
          </a:blip>
          <a:srcRect l="6895" t="26962" r="2107" b="51901"/>
          <a:stretch>
            <a:fillRect/>
          </a:stretch>
        </p:blipFill>
        <p:spPr bwMode="auto">
          <a:xfrm rot="5400000">
            <a:off x="487765" y="3487999"/>
            <a:ext cx="4739120" cy="54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34902" name="Text Box 22"/>
          <p:cNvSpPr txBox="1">
            <a:spLocks noChangeArrowheads="1"/>
          </p:cNvSpPr>
          <p:nvPr/>
        </p:nvSpPr>
        <p:spPr bwMode="auto">
          <a:xfrm rot="16200000">
            <a:off x="1976560" y="3585706"/>
            <a:ext cx="838691"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a:solidFill>
                  <a:srgbClr val="333333"/>
                </a:solidFill>
                <a:latin typeface="Source Sans Pro" panose="020B0604020202020204" charset="0"/>
                <a:ea typeface="ＭＳ Ｐゴシック" charset="0"/>
              </a:rPr>
              <a:t>seconds</a:t>
            </a:r>
          </a:p>
        </p:txBody>
      </p:sp>
      <p:sp>
        <p:nvSpPr>
          <p:cNvPr id="634932" name="Text Box 52"/>
          <p:cNvSpPr txBox="1">
            <a:spLocks noChangeArrowheads="1"/>
          </p:cNvSpPr>
          <p:nvPr/>
        </p:nvSpPr>
        <p:spPr bwMode="auto">
          <a:xfrm>
            <a:off x="2000268" y="5914507"/>
            <a:ext cx="1003801" cy="43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dirty="0">
                <a:latin typeface="Source Sans Pro" panose="020B0604020202020204" charset="0"/>
                <a:ea typeface="ＭＳ Ｐゴシック" charset="0"/>
              </a:rPr>
              <a:t>Delta</a:t>
            </a:r>
          </a:p>
          <a:p>
            <a:pPr>
              <a:defRPr/>
            </a:pPr>
            <a:r>
              <a:rPr lang="en-GB" sz="1108" dirty="0">
                <a:latin typeface="Source Sans Pro" panose="020B0604020202020204" charset="0"/>
                <a:ea typeface="ＭＳ Ｐゴシック" charset="0"/>
              </a:rPr>
              <a:t>Stick function</a:t>
            </a:r>
          </a:p>
        </p:txBody>
      </p:sp>
      <p:sp>
        <p:nvSpPr>
          <p:cNvPr id="634933" name="Text Box 53"/>
          <p:cNvSpPr txBox="1">
            <a:spLocks noChangeArrowheads="1"/>
          </p:cNvSpPr>
          <p:nvPr/>
        </p:nvSpPr>
        <p:spPr bwMode="auto">
          <a:xfrm>
            <a:off x="3682513" y="5914507"/>
            <a:ext cx="873957" cy="43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a:latin typeface="Source Sans Pro" panose="020B0604020202020204" charset="0"/>
                <a:ea typeface="ＭＳ Ｐゴシック" charset="0"/>
              </a:rPr>
              <a:t>Parametric </a:t>
            </a:r>
          </a:p>
          <a:p>
            <a:pPr>
              <a:defRPr/>
            </a:pPr>
            <a:r>
              <a:rPr lang="en-GB" sz="1108">
                <a:latin typeface="Source Sans Pro" panose="020B0604020202020204" charset="0"/>
                <a:ea typeface="ＭＳ Ｐゴシック" charset="0"/>
              </a:rPr>
              <a:t>regressor</a:t>
            </a:r>
          </a:p>
        </p:txBody>
      </p:sp>
      <p:grpSp>
        <p:nvGrpSpPr>
          <p:cNvPr id="20487" name="Group 59"/>
          <p:cNvGrpSpPr>
            <a:grpSpLocks/>
          </p:cNvGrpSpPr>
          <p:nvPr/>
        </p:nvGrpSpPr>
        <p:grpSpPr bwMode="auto">
          <a:xfrm>
            <a:off x="3446826" y="1437544"/>
            <a:ext cx="295058" cy="4619749"/>
            <a:chOff x="897" y="709"/>
            <a:chExt cx="227" cy="3611"/>
          </a:xfrm>
        </p:grpSpPr>
        <p:sp>
          <p:nvSpPr>
            <p:cNvPr id="634908" name="Line 28"/>
            <p:cNvSpPr>
              <a:spLocks noChangeShapeType="1"/>
            </p:cNvSpPr>
            <p:nvPr/>
          </p:nvSpPr>
          <p:spPr bwMode="auto">
            <a:xfrm>
              <a:off x="897" y="709"/>
              <a:ext cx="0" cy="3611"/>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09" name="Line 29"/>
            <p:cNvSpPr>
              <a:spLocks noChangeShapeType="1"/>
            </p:cNvSpPr>
            <p:nvPr/>
          </p:nvSpPr>
          <p:spPr bwMode="auto">
            <a:xfrm>
              <a:off x="897" y="799"/>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0" name="Line 30"/>
            <p:cNvSpPr>
              <a:spLocks noChangeShapeType="1"/>
            </p:cNvSpPr>
            <p:nvPr/>
          </p:nvSpPr>
          <p:spPr bwMode="auto">
            <a:xfrm>
              <a:off x="897" y="1071"/>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1" name="Line 31"/>
            <p:cNvSpPr>
              <a:spLocks noChangeShapeType="1"/>
            </p:cNvSpPr>
            <p:nvPr/>
          </p:nvSpPr>
          <p:spPr bwMode="auto">
            <a:xfrm>
              <a:off x="897" y="1117"/>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2" name="Line 32"/>
            <p:cNvSpPr>
              <a:spLocks noChangeShapeType="1"/>
            </p:cNvSpPr>
            <p:nvPr/>
          </p:nvSpPr>
          <p:spPr bwMode="auto">
            <a:xfrm>
              <a:off x="897" y="1207"/>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3" name="Line 33"/>
            <p:cNvSpPr>
              <a:spLocks noChangeShapeType="1"/>
            </p:cNvSpPr>
            <p:nvPr/>
          </p:nvSpPr>
          <p:spPr bwMode="auto">
            <a:xfrm>
              <a:off x="897" y="1570"/>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4" name="Line 34"/>
            <p:cNvSpPr>
              <a:spLocks noChangeShapeType="1"/>
            </p:cNvSpPr>
            <p:nvPr/>
          </p:nvSpPr>
          <p:spPr bwMode="auto">
            <a:xfrm>
              <a:off x="897" y="1979"/>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5" name="Line 35"/>
            <p:cNvSpPr>
              <a:spLocks noChangeShapeType="1"/>
            </p:cNvSpPr>
            <p:nvPr/>
          </p:nvSpPr>
          <p:spPr bwMode="auto">
            <a:xfrm>
              <a:off x="897" y="2115"/>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6" name="Line 36"/>
            <p:cNvSpPr>
              <a:spLocks noChangeShapeType="1"/>
            </p:cNvSpPr>
            <p:nvPr/>
          </p:nvSpPr>
          <p:spPr bwMode="auto">
            <a:xfrm>
              <a:off x="897" y="2432"/>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7" name="Line 37"/>
            <p:cNvSpPr>
              <a:spLocks noChangeShapeType="1"/>
            </p:cNvSpPr>
            <p:nvPr/>
          </p:nvSpPr>
          <p:spPr bwMode="auto">
            <a:xfrm>
              <a:off x="897" y="3974"/>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8" name="Line 38"/>
            <p:cNvSpPr>
              <a:spLocks noChangeShapeType="1"/>
            </p:cNvSpPr>
            <p:nvPr/>
          </p:nvSpPr>
          <p:spPr bwMode="auto">
            <a:xfrm>
              <a:off x="897" y="4020"/>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9" name="Line 39"/>
            <p:cNvSpPr>
              <a:spLocks noChangeShapeType="1"/>
            </p:cNvSpPr>
            <p:nvPr/>
          </p:nvSpPr>
          <p:spPr bwMode="auto">
            <a:xfrm>
              <a:off x="897" y="2523"/>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0" name="Line 40"/>
            <p:cNvSpPr>
              <a:spLocks noChangeShapeType="1"/>
            </p:cNvSpPr>
            <p:nvPr/>
          </p:nvSpPr>
          <p:spPr bwMode="auto">
            <a:xfrm>
              <a:off x="897" y="2659"/>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1" name="Line 41"/>
            <p:cNvSpPr>
              <a:spLocks noChangeShapeType="1"/>
            </p:cNvSpPr>
            <p:nvPr/>
          </p:nvSpPr>
          <p:spPr bwMode="auto">
            <a:xfrm>
              <a:off x="897" y="2931"/>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2" name="Line 42"/>
            <p:cNvSpPr>
              <a:spLocks noChangeShapeType="1"/>
            </p:cNvSpPr>
            <p:nvPr/>
          </p:nvSpPr>
          <p:spPr bwMode="auto">
            <a:xfrm>
              <a:off x="897" y="3475"/>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3" name="Line 43"/>
            <p:cNvSpPr>
              <a:spLocks noChangeShapeType="1"/>
            </p:cNvSpPr>
            <p:nvPr/>
          </p:nvSpPr>
          <p:spPr bwMode="auto">
            <a:xfrm>
              <a:off x="897" y="2795"/>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4" name="Line 44"/>
            <p:cNvSpPr>
              <a:spLocks noChangeShapeType="1"/>
            </p:cNvSpPr>
            <p:nvPr/>
          </p:nvSpPr>
          <p:spPr bwMode="auto">
            <a:xfrm>
              <a:off x="897" y="2976"/>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5" name="Line 45"/>
            <p:cNvSpPr>
              <a:spLocks noChangeShapeType="1"/>
            </p:cNvSpPr>
            <p:nvPr/>
          </p:nvSpPr>
          <p:spPr bwMode="auto">
            <a:xfrm>
              <a:off x="897" y="3158"/>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6" name="Line 46"/>
            <p:cNvSpPr>
              <a:spLocks noChangeShapeType="1"/>
            </p:cNvSpPr>
            <p:nvPr/>
          </p:nvSpPr>
          <p:spPr bwMode="auto">
            <a:xfrm>
              <a:off x="897" y="1616"/>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7" name="Line 47"/>
            <p:cNvSpPr>
              <a:spLocks noChangeShapeType="1"/>
            </p:cNvSpPr>
            <p:nvPr/>
          </p:nvSpPr>
          <p:spPr bwMode="auto">
            <a:xfrm>
              <a:off x="897" y="3385"/>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8" name="Line 48"/>
            <p:cNvSpPr>
              <a:spLocks noChangeShapeType="1"/>
            </p:cNvSpPr>
            <p:nvPr/>
          </p:nvSpPr>
          <p:spPr bwMode="auto">
            <a:xfrm>
              <a:off x="897" y="3612"/>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9" name="Line 49"/>
            <p:cNvSpPr>
              <a:spLocks noChangeShapeType="1"/>
            </p:cNvSpPr>
            <p:nvPr/>
          </p:nvSpPr>
          <p:spPr bwMode="auto">
            <a:xfrm>
              <a:off x="897" y="3657"/>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0" name="Line 50"/>
            <p:cNvSpPr>
              <a:spLocks noChangeShapeType="1"/>
            </p:cNvSpPr>
            <p:nvPr/>
          </p:nvSpPr>
          <p:spPr bwMode="auto">
            <a:xfrm>
              <a:off x="897" y="3748"/>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4" name="Line 54"/>
            <p:cNvSpPr>
              <a:spLocks noChangeShapeType="1"/>
            </p:cNvSpPr>
            <p:nvPr/>
          </p:nvSpPr>
          <p:spPr bwMode="auto">
            <a:xfrm>
              <a:off x="897" y="3203"/>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5" name="Line 55"/>
            <p:cNvSpPr>
              <a:spLocks noChangeShapeType="1"/>
            </p:cNvSpPr>
            <p:nvPr/>
          </p:nvSpPr>
          <p:spPr bwMode="auto">
            <a:xfrm>
              <a:off x="897" y="3067"/>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6" name="Line 56"/>
            <p:cNvSpPr>
              <a:spLocks noChangeShapeType="1"/>
            </p:cNvSpPr>
            <p:nvPr/>
          </p:nvSpPr>
          <p:spPr bwMode="auto">
            <a:xfrm>
              <a:off x="897" y="3022"/>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8" name="Line 58"/>
            <p:cNvSpPr>
              <a:spLocks noChangeShapeType="1"/>
            </p:cNvSpPr>
            <p:nvPr/>
          </p:nvSpPr>
          <p:spPr bwMode="auto">
            <a:xfrm>
              <a:off x="897" y="2568"/>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grpSp>
      <p:sp>
        <p:nvSpPr>
          <p:cNvPr id="634942" name="Text Box 62"/>
          <p:cNvSpPr txBox="1">
            <a:spLocks noChangeArrowheads="1"/>
          </p:cNvSpPr>
          <p:nvPr/>
        </p:nvSpPr>
        <p:spPr bwMode="auto">
          <a:xfrm>
            <a:off x="4699490" y="1966548"/>
            <a:ext cx="1026243"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a:latin typeface="Source Sans Pro" panose="020B0604020202020204" charset="0"/>
                <a:ea typeface="ＭＳ Ｐゴシック" charset="0"/>
              </a:rPr>
              <a:t>Delta function</a:t>
            </a:r>
          </a:p>
        </p:txBody>
      </p:sp>
      <p:sp>
        <p:nvSpPr>
          <p:cNvPr id="634943" name="Text Box 63"/>
          <p:cNvSpPr txBox="1">
            <a:spLocks noChangeArrowheads="1"/>
          </p:cNvSpPr>
          <p:nvPr/>
        </p:nvSpPr>
        <p:spPr bwMode="auto">
          <a:xfrm>
            <a:off x="4619836" y="1762016"/>
            <a:ext cx="1436612"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dirty="0">
                <a:latin typeface="Source Sans Pro" panose="020B0604020202020204" charset="0"/>
                <a:ea typeface="ＭＳ Ｐゴシック" charset="0"/>
              </a:rPr>
              <a:t>Linear </a:t>
            </a:r>
            <a:r>
              <a:rPr lang="en-GB" sz="1108" dirty="0" err="1">
                <a:latin typeface="Source Sans Pro" panose="020B0604020202020204" charset="0"/>
                <a:ea typeface="ＭＳ Ｐゴシック" charset="0"/>
              </a:rPr>
              <a:t>param</a:t>
            </a:r>
            <a:r>
              <a:rPr lang="en-GB" sz="1108" dirty="0">
                <a:latin typeface="Source Sans Pro" panose="020B0604020202020204" charset="0"/>
                <a:ea typeface="ＭＳ Ｐゴシック" charset="0"/>
              </a:rPr>
              <a:t> regress</a:t>
            </a:r>
          </a:p>
        </p:txBody>
      </p:sp>
      <p:grpSp>
        <p:nvGrpSpPr>
          <p:cNvPr id="20490" name="Group 65"/>
          <p:cNvGrpSpPr>
            <a:grpSpLocks/>
          </p:cNvGrpSpPr>
          <p:nvPr/>
        </p:nvGrpSpPr>
        <p:grpSpPr bwMode="auto">
          <a:xfrm>
            <a:off x="4979453" y="1545828"/>
            <a:ext cx="3172558" cy="4195396"/>
            <a:chOff x="1327" y="883"/>
            <a:chExt cx="2165" cy="2863"/>
          </a:xfrm>
        </p:grpSpPr>
        <p:pic>
          <p:nvPicPr>
            <p:cNvPr id="634900" name="Picture 20"/>
            <p:cNvPicPr>
              <a:picLocks noChangeAspect="1" noChangeArrowheads="1"/>
            </p:cNvPicPr>
            <p:nvPr/>
          </p:nvPicPr>
          <p:blipFill rotWithShape="1">
            <a:blip r:embed="rId4"/>
            <a:srcRect l="12462" t="19552" r="35324" b="30150"/>
            <a:stretch/>
          </p:blipFill>
          <p:spPr bwMode="auto">
            <a:xfrm>
              <a:off x="1327" y="1655"/>
              <a:ext cx="2165" cy="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34937" name="Line 57"/>
            <p:cNvSpPr>
              <a:spLocks noChangeShapeType="1"/>
            </p:cNvSpPr>
            <p:nvPr/>
          </p:nvSpPr>
          <p:spPr bwMode="auto">
            <a:xfrm>
              <a:off x="1759" y="1298"/>
              <a:ext cx="0" cy="31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40" name="Line 60"/>
            <p:cNvSpPr>
              <a:spLocks noChangeShapeType="1"/>
            </p:cNvSpPr>
            <p:nvPr/>
          </p:nvSpPr>
          <p:spPr bwMode="auto">
            <a:xfrm>
              <a:off x="1895" y="1207"/>
              <a:ext cx="0" cy="4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41" name="Line 61"/>
            <p:cNvSpPr>
              <a:spLocks noChangeShapeType="1"/>
            </p:cNvSpPr>
            <p:nvPr/>
          </p:nvSpPr>
          <p:spPr bwMode="auto">
            <a:xfrm>
              <a:off x="2015" y="1041"/>
              <a:ext cx="0" cy="5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44" name="Text Box 64"/>
            <p:cNvSpPr txBox="1">
              <a:spLocks noChangeArrowheads="1"/>
            </p:cNvSpPr>
            <p:nvPr/>
          </p:nvSpPr>
          <p:spPr bwMode="auto">
            <a:xfrm>
              <a:off x="1548" y="883"/>
              <a:ext cx="112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dirty="0">
                  <a:latin typeface="Source Sans Pro" panose="020B0604020202020204" charset="0"/>
                  <a:ea typeface="ＭＳ Ｐゴシック" charset="0"/>
                </a:rPr>
                <a:t>Quadratic </a:t>
              </a:r>
              <a:r>
                <a:rPr lang="en-GB" sz="1108" dirty="0" err="1">
                  <a:latin typeface="Source Sans Pro" panose="020B0604020202020204" charset="0"/>
                  <a:ea typeface="ＭＳ Ｐゴシック" charset="0"/>
                </a:rPr>
                <a:t>param</a:t>
              </a:r>
              <a:r>
                <a:rPr lang="en-GB" sz="1108" dirty="0">
                  <a:latin typeface="Source Sans Pro" panose="020B0604020202020204" charset="0"/>
                  <a:ea typeface="ＭＳ Ｐゴシック" charset="0"/>
                </a:rPr>
                <a:t> regress</a:t>
              </a:r>
            </a:p>
          </p:txBody>
        </p:sp>
      </p:grpSp>
      <p:sp>
        <p:nvSpPr>
          <p:cNvPr id="2" name="Title 1"/>
          <p:cNvSpPr>
            <a:spLocks noGrp="1"/>
          </p:cNvSpPr>
          <p:nvPr>
            <p:ph type="title"/>
          </p:nvPr>
        </p:nvSpPr>
        <p:spPr/>
        <p:txBody>
          <a:bodyPr/>
          <a:lstStyle/>
          <a:p>
            <a:r>
              <a:rPr lang="de-DE" dirty="0">
                <a:latin typeface="Source Sans Pro" panose="020B0604020202020204" charset="0"/>
              </a:rPr>
              <a:t>Parametric modulation</a:t>
            </a:r>
            <a:endParaRPr lang="en-GB" dirty="0">
              <a:latin typeface="Source Sans Pro" panose="020B0604020202020204" charset="0"/>
            </a:endParaRPr>
          </a:p>
        </p:txBody>
      </p:sp>
      <p:sp>
        <p:nvSpPr>
          <p:cNvPr id="3" name="Rectangle 2"/>
          <p:cNvSpPr/>
          <p:nvPr/>
        </p:nvSpPr>
        <p:spPr>
          <a:xfrm>
            <a:off x="5484767" y="2631679"/>
            <a:ext cx="612068" cy="29829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Tree>
    <p:extLst>
      <p:ext uri="{BB962C8B-B14F-4D97-AF65-F5344CB8AC3E}">
        <p14:creationId xmlns:p14="http://schemas.microsoft.com/office/powerpoint/2010/main" val="3006100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04D3-C9C1-4BB7-B27B-F2CD22B30369}"/>
              </a:ext>
            </a:extLst>
          </p:cNvPr>
          <p:cNvSpPr>
            <a:spLocks noGrp="1"/>
          </p:cNvSpPr>
          <p:nvPr>
            <p:ph type="title"/>
          </p:nvPr>
        </p:nvSpPr>
        <p:spPr/>
        <p:txBody>
          <a:bodyPr/>
          <a:lstStyle/>
          <a:p>
            <a:r>
              <a:rPr lang="de-DE" dirty="0" err="1"/>
              <a:t>Overview</a:t>
            </a:r>
            <a:endParaRPr lang="de-DE" dirty="0"/>
          </a:p>
        </p:txBody>
      </p:sp>
      <p:sp>
        <p:nvSpPr>
          <p:cNvPr id="3" name="Content Placeholder 2">
            <a:extLst>
              <a:ext uri="{FF2B5EF4-FFF2-40B4-BE49-F238E27FC236}">
                <a16:creationId xmlns:a16="http://schemas.microsoft.com/office/drawing/2014/main" id="{47376217-9A19-41C3-BAF0-FBF0BDD03CA8}"/>
              </a:ext>
            </a:extLst>
          </p:cNvPr>
          <p:cNvSpPr>
            <a:spLocks noGrp="1"/>
          </p:cNvSpPr>
          <p:nvPr>
            <p:ph idx="1"/>
          </p:nvPr>
        </p:nvSpPr>
        <p:spPr>
          <a:xfrm>
            <a:off x="527051" y="1412875"/>
            <a:ext cx="11005553" cy="4752975"/>
          </a:xfrm>
        </p:spPr>
        <p:txBody>
          <a:bodyPr/>
          <a:lstStyle/>
          <a:p>
            <a:pPr marL="342900" indent="-342900">
              <a:spcBef>
                <a:spcPct val="20000"/>
              </a:spcBef>
              <a:spcAft>
                <a:spcPts val="600"/>
              </a:spcAft>
              <a:buFont typeface="+mj-lt"/>
              <a:buAutoNum type="arabicPeriod"/>
              <a:defRPr/>
            </a:pPr>
            <a:r>
              <a:rPr lang="en-US" sz="2800" dirty="0">
                <a:solidFill>
                  <a:srgbClr val="C02A26"/>
                </a:solidFill>
                <a:latin typeface="+mn-lt"/>
                <a:ea typeface="ＭＳ Ｐゴシック" charset="0"/>
              </a:rPr>
              <a:t>Categorical designs</a:t>
            </a:r>
            <a:endParaRPr lang="en-GB" sz="2800" dirty="0">
              <a:latin typeface="+mn-lt"/>
            </a:endParaRPr>
          </a:p>
          <a:p>
            <a:pPr marL="546100" lvl="1" indent="-342900">
              <a:spcBef>
                <a:spcPct val="20000"/>
              </a:spcBef>
              <a:defRPr/>
            </a:pPr>
            <a:r>
              <a:rPr lang="en-US" dirty="0">
                <a:solidFill>
                  <a:srgbClr val="333333"/>
                </a:solidFill>
                <a:latin typeface="+mn-lt"/>
                <a:ea typeface="ＭＳ Ｐゴシック" charset="0"/>
              </a:rPr>
              <a:t>Subtraction</a:t>
            </a:r>
            <a:r>
              <a:rPr lang="en-US" b="1" dirty="0">
                <a:solidFill>
                  <a:srgbClr val="333333"/>
                </a:solidFill>
                <a:latin typeface="+mn-lt"/>
                <a:ea typeface="ＭＳ Ｐゴシック" charset="0"/>
              </a:rPr>
              <a:t> 			</a:t>
            </a:r>
            <a:r>
              <a:rPr lang="en-US" dirty="0">
                <a:solidFill>
                  <a:srgbClr val="333333"/>
                </a:solidFill>
                <a:latin typeface="+mn-lt"/>
                <a:ea typeface="ＭＳ Ｐゴシック" charset="0"/>
              </a:rPr>
              <a:t>Pure insertion, evoked / differential responses</a:t>
            </a:r>
          </a:p>
          <a:p>
            <a:pPr marL="546100" lvl="1" indent="-342900">
              <a:spcBef>
                <a:spcPct val="20000"/>
              </a:spcBef>
              <a:defRPr/>
            </a:pPr>
            <a:r>
              <a:rPr lang="en-US" dirty="0">
                <a:solidFill>
                  <a:srgbClr val="333333"/>
                </a:solidFill>
                <a:latin typeface="+mn-lt"/>
                <a:ea typeface="ＭＳ Ｐゴシック" charset="0"/>
              </a:rPr>
              <a:t>Conjunction 			Testing multiple hypotheses</a:t>
            </a:r>
          </a:p>
          <a:p>
            <a:pPr lvl="1" indent="0">
              <a:spcBef>
                <a:spcPct val="20000"/>
              </a:spcBef>
              <a:buNone/>
              <a:defRPr/>
            </a:pPr>
            <a:endParaRPr lang="en-US" dirty="0">
              <a:solidFill>
                <a:srgbClr val="333333"/>
              </a:solidFill>
              <a:latin typeface="+mn-lt"/>
              <a:ea typeface="ＭＳ Ｐゴシック" charset="0"/>
            </a:endParaRPr>
          </a:p>
          <a:p>
            <a:pPr lvl="1" indent="0">
              <a:spcBef>
                <a:spcPct val="20000"/>
              </a:spcBef>
              <a:buNone/>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Parametric designs</a:t>
            </a:r>
            <a:endParaRPr lang="en-US" sz="2400" dirty="0">
              <a:solidFill>
                <a:srgbClr val="C02A26"/>
              </a:solidFill>
              <a:latin typeface="+mn-lt"/>
              <a:ea typeface="ＭＳ Ｐゴシック" charset="0"/>
            </a:endParaRPr>
          </a:p>
          <a:p>
            <a:pPr marL="546100" lvl="1" indent="-342900">
              <a:spcBef>
                <a:spcPct val="20000"/>
              </a:spcBef>
              <a:defRPr/>
            </a:pPr>
            <a:r>
              <a:rPr lang="en-US" dirty="0">
                <a:solidFill>
                  <a:srgbClr val="333333"/>
                </a:solidFill>
                <a:latin typeface="+mn-lt"/>
                <a:ea typeface="ＭＳ Ｐゴシック" charset="0"/>
              </a:rPr>
              <a:t>Linear 			Adaptation, cognitive dimensions</a:t>
            </a:r>
          </a:p>
          <a:p>
            <a:pPr marL="546100" lvl="1" indent="-342900">
              <a:spcBef>
                <a:spcPct val="20000"/>
              </a:spcBef>
              <a:defRPr/>
            </a:pPr>
            <a:r>
              <a:rPr lang="en-US" b="1" dirty="0">
                <a:solidFill>
                  <a:srgbClr val="333333"/>
                </a:solidFill>
                <a:latin typeface="+mn-lt"/>
                <a:ea typeface="ＭＳ Ｐゴシック" charset="0"/>
              </a:rPr>
              <a:t>Nonlinear</a:t>
            </a:r>
            <a:r>
              <a:rPr lang="en-US" dirty="0">
                <a:solidFill>
                  <a:srgbClr val="333333"/>
                </a:solidFill>
                <a:latin typeface="+mn-lt"/>
                <a:ea typeface="ＭＳ Ｐゴシック" charset="0"/>
              </a:rPr>
              <a:t>			Polynomial expansions, </a:t>
            </a:r>
            <a:r>
              <a:rPr lang="en-US" dirty="0" err="1">
                <a:solidFill>
                  <a:srgbClr val="333333"/>
                </a:solidFill>
                <a:latin typeface="+mn-lt"/>
                <a:ea typeface="ＭＳ Ｐゴシック" charset="0"/>
              </a:rPr>
              <a:t>neurometric</a:t>
            </a:r>
            <a:r>
              <a:rPr lang="en-US" dirty="0">
                <a:solidFill>
                  <a:srgbClr val="333333"/>
                </a:solidFill>
                <a:latin typeface="+mn-lt"/>
                <a:ea typeface="ＭＳ Ｐゴシック" charset="0"/>
              </a:rPr>
              <a:t> functions</a:t>
            </a:r>
          </a:p>
          <a:p>
            <a:pPr lvl="1" indent="0">
              <a:spcBef>
                <a:spcPct val="20000"/>
              </a:spcBef>
              <a:buNone/>
              <a:defRPr/>
            </a:pPr>
            <a:r>
              <a:rPr lang="en-US" dirty="0">
                <a:solidFill>
                  <a:srgbClr val="333333"/>
                </a:solidFill>
                <a:latin typeface="+mn-lt"/>
                <a:ea typeface="ＭＳ Ｐゴシック" charset="0"/>
              </a:rPr>
              <a:t>				</a:t>
            </a:r>
            <a:r>
              <a:rPr lang="en-US" b="1" dirty="0">
                <a:solidFill>
                  <a:srgbClr val="333333"/>
                </a:solidFill>
                <a:latin typeface="+mn-lt"/>
                <a:ea typeface="ＭＳ Ｐゴシック" charset="0"/>
              </a:rPr>
              <a:t>Model-based regressors </a:t>
            </a:r>
            <a:r>
              <a:rPr lang="en-US" dirty="0">
                <a:solidFill>
                  <a:srgbClr val="333333"/>
                </a:solidFill>
                <a:latin typeface="+mn-lt"/>
                <a:ea typeface="ＭＳ Ｐゴシック" charset="0"/>
              </a:rPr>
              <a:t>	</a:t>
            </a:r>
          </a:p>
          <a:p>
            <a:pPr marL="342900" indent="-342900">
              <a:spcBef>
                <a:spcPct val="20000"/>
              </a:spcBef>
              <a:buFont typeface="+mj-lt"/>
              <a:buAutoNum type="arabicPeriod"/>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Factorial designs</a:t>
            </a:r>
            <a:endParaRPr lang="en-US" sz="2400" dirty="0">
              <a:solidFill>
                <a:srgbClr val="C02A26"/>
              </a:solidFill>
              <a:latin typeface="+mn-lt"/>
              <a:ea typeface="ＭＳ Ｐゴシック" charset="0"/>
            </a:endParaRPr>
          </a:p>
          <a:p>
            <a:pPr marL="717550" lvl="1" indent="-514350">
              <a:spcBef>
                <a:spcPct val="20000"/>
              </a:spcBef>
              <a:defRPr/>
            </a:pPr>
            <a:r>
              <a:rPr lang="en-US" dirty="0">
                <a:solidFill>
                  <a:srgbClr val="333333"/>
                </a:solidFill>
                <a:latin typeface="+mn-lt"/>
                <a:ea typeface="ＭＳ Ｐゴシック" charset="0"/>
              </a:rPr>
              <a:t>Categorical 			Interactions and pure insertion</a:t>
            </a:r>
          </a:p>
          <a:p>
            <a:pPr marL="717550" lvl="1" indent="-514350">
              <a:spcBef>
                <a:spcPct val="20000"/>
              </a:spcBef>
              <a:defRPr/>
            </a:pPr>
            <a:r>
              <a:rPr lang="en-US" dirty="0">
                <a:solidFill>
                  <a:srgbClr val="333333"/>
                </a:solidFill>
                <a:latin typeface="+mn-lt"/>
                <a:ea typeface="ＭＳ Ｐゴシック" charset="0"/>
              </a:rPr>
              <a:t>Parametric 			Linear and nonlinear interactions</a:t>
            </a:r>
          </a:p>
          <a:p>
            <a:pPr lvl="2" indent="0">
              <a:spcBef>
                <a:spcPct val="20000"/>
              </a:spcBef>
              <a:buNone/>
              <a:defRPr/>
            </a:pPr>
            <a:r>
              <a:rPr lang="en-US" dirty="0">
                <a:solidFill>
                  <a:srgbClr val="333333"/>
                </a:solidFill>
                <a:latin typeface="+mn-lt"/>
                <a:ea typeface="ＭＳ Ｐゴシック" charset="0"/>
              </a:rPr>
              <a:t>				Psychophysiological Interactions (PPI)</a:t>
            </a:r>
          </a:p>
          <a:p>
            <a:pPr marL="269638" indent="-269638">
              <a:spcBef>
                <a:spcPct val="20000"/>
              </a:spcBef>
              <a:defRPr/>
            </a:pPr>
            <a:endParaRPr lang="en-GB" dirty="0"/>
          </a:p>
        </p:txBody>
      </p:sp>
      <p:grpSp>
        <p:nvGrpSpPr>
          <p:cNvPr id="9" name="Group 8">
            <a:extLst>
              <a:ext uri="{FF2B5EF4-FFF2-40B4-BE49-F238E27FC236}">
                <a16:creationId xmlns:a16="http://schemas.microsoft.com/office/drawing/2014/main" id="{75AF5EAA-B131-4EC0-86A5-28A57CCC3216}"/>
              </a:ext>
            </a:extLst>
          </p:cNvPr>
          <p:cNvGrpSpPr/>
          <p:nvPr/>
        </p:nvGrpSpPr>
        <p:grpSpPr>
          <a:xfrm>
            <a:off x="9264352" y="1916832"/>
            <a:ext cx="1512168" cy="720080"/>
            <a:chOff x="9264352" y="1916832"/>
            <a:chExt cx="1512168" cy="720080"/>
          </a:xfrm>
        </p:grpSpPr>
        <p:sp>
          <p:nvSpPr>
            <p:cNvPr id="8" name="Oval 7">
              <a:extLst>
                <a:ext uri="{FF2B5EF4-FFF2-40B4-BE49-F238E27FC236}">
                  <a16:creationId xmlns:a16="http://schemas.microsoft.com/office/drawing/2014/main" id="{D166CCC5-6B64-487E-A7FB-FBFE18D315DA}"/>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7" name="TextBox 6">
              <a:extLst>
                <a:ext uri="{FF2B5EF4-FFF2-40B4-BE49-F238E27FC236}">
                  <a16:creationId xmlns:a16="http://schemas.microsoft.com/office/drawing/2014/main" id="{9CFC1C81-F6BD-4A0C-BC8E-8BB4D5AD1941}"/>
                </a:ext>
              </a:extLst>
            </p:cNvPr>
            <p:cNvSpPr txBox="1"/>
            <p:nvPr/>
          </p:nvSpPr>
          <p:spPr>
            <a:xfrm>
              <a:off x="9588388" y="2060848"/>
              <a:ext cx="936104" cy="395945"/>
            </a:xfrm>
            <a:prstGeom prst="rect">
              <a:avLst/>
            </a:prstGeom>
          </p:spPr>
          <p:txBody>
            <a:bodyPr vert="horz" wrap="square" lIns="0" tIns="0" rIns="0" bIns="0" rtlCol="0">
              <a:noAutofit/>
            </a:bodyPr>
            <a:lstStyle/>
            <a:p>
              <a:r>
                <a:rPr lang="en-GB" sz="2800" dirty="0">
                  <a:solidFill>
                    <a:schemeClr val="accent1"/>
                  </a:solidFill>
                  <a:latin typeface="Source Sans Pro" panose="020B0503030403020204" pitchFamily="34" charset="0"/>
                </a:rPr>
                <a:t>A vs B</a:t>
              </a:r>
            </a:p>
          </p:txBody>
        </p:sp>
      </p:grpSp>
      <p:grpSp>
        <p:nvGrpSpPr>
          <p:cNvPr id="10" name="Group 9">
            <a:extLst>
              <a:ext uri="{FF2B5EF4-FFF2-40B4-BE49-F238E27FC236}">
                <a16:creationId xmlns:a16="http://schemas.microsoft.com/office/drawing/2014/main" id="{DBE7D7A0-66C6-4CF7-BD55-5A82FDB76E41}"/>
              </a:ext>
            </a:extLst>
          </p:cNvPr>
          <p:cNvGrpSpPr/>
          <p:nvPr/>
        </p:nvGrpSpPr>
        <p:grpSpPr>
          <a:xfrm>
            <a:off x="9306200" y="3590494"/>
            <a:ext cx="1650340" cy="740297"/>
            <a:chOff x="9264352" y="1896615"/>
            <a:chExt cx="1650340" cy="740297"/>
          </a:xfrm>
        </p:grpSpPr>
        <p:sp>
          <p:nvSpPr>
            <p:cNvPr id="11" name="Oval 10">
              <a:extLst>
                <a:ext uri="{FF2B5EF4-FFF2-40B4-BE49-F238E27FC236}">
                  <a16:creationId xmlns:a16="http://schemas.microsoft.com/office/drawing/2014/main" id="{A2C9EF0A-523A-4263-9616-3712908A569F}"/>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2" name="TextBox 11">
              <a:extLst>
                <a:ext uri="{FF2B5EF4-FFF2-40B4-BE49-F238E27FC236}">
                  <a16:creationId xmlns:a16="http://schemas.microsoft.com/office/drawing/2014/main" id="{F49800B7-3B68-4CDF-ADE6-FD5BB3603D64}"/>
                </a:ext>
              </a:extLst>
            </p:cNvPr>
            <p:cNvSpPr txBox="1"/>
            <p:nvPr/>
          </p:nvSpPr>
          <p:spPr>
            <a:xfrm>
              <a:off x="9438528" y="1896615"/>
              <a:ext cx="1476164" cy="397735"/>
            </a:xfrm>
            <a:prstGeom prst="rect">
              <a:avLst/>
            </a:prstGeom>
          </p:spPr>
          <p:txBody>
            <a:bodyPr vert="horz" wrap="square" lIns="0" tIns="0" rIns="0" bIns="0" rtlCol="0">
              <a:noAutofit/>
            </a:bodyPr>
            <a:lstStyle/>
            <a:p>
              <a:r>
                <a:rPr lang="en-GB" sz="1400" dirty="0">
                  <a:solidFill>
                    <a:schemeClr val="accent1"/>
                  </a:solidFill>
                  <a:latin typeface="Source Sans Pro" panose="020B0503030403020204" pitchFamily="34" charset="0"/>
                </a:rPr>
                <a:t>A</a:t>
              </a:r>
              <a:r>
                <a:rPr lang="en-GB" dirty="0">
                  <a:solidFill>
                    <a:schemeClr val="accent1"/>
                  </a:solidFill>
                  <a:latin typeface="Source Sans Pro" panose="020B0503030403020204" pitchFamily="34" charset="0"/>
                </a:rPr>
                <a:t>A</a:t>
              </a:r>
              <a:r>
                <a:rPr lang="en-GB" sz="2400" dirty="0">
                  <a:solidFill>
                    <a:schemeClr val="accent1"/>
                  </a:solidFill>
                  <a:latin typeface="Source Sans Pro" panose="020B0503030403020204" pitchFamily="34" charset="0"/>
                </a:rPr>
                <a:t>A</a:t>
              </a:r>
              <a:r>
                <a:rPr lang="en-GB" sz="3200" dirty="0">
                  <a:solidFill>
                    <a:schemeClr val="accent1"/>
                  </a:solidFill>
                  <a:latin typeface="Source Sans Pro" panose="020B0503030403020204" pitchFamily="34" charset="0"/>
                </a:rPr>
                <a:t>A</a:t>
              </a:r>
              <a:r>
                <a:rPr lang="en-GB" sz="3600" dirty="0">
                  <a:solidFill>
                    <a:schemeClr val="accent1"/>
                  </a:solidFill>
                  <a:latin typeface="Source Sans Pro" panose="020B0503030403020204" pitchFamily="34" charset="0"/>
                </a:rPr>
                <a:t>A</a:t>
              </a:r>
              <a:r>
                <a:rPr lang="en-GB" sz="4400" dirty="0">
                  <a:solidFill>
                    <a:schemeClr val="accent1"/>
                  </a:solidFill>
                  <a:latin typeface="Source Sans Pro" panose="020B0503030403020204" pitchFamily="34" charset="0"/>
                </a:rPr>
                <a:t>A</a:t>
              </a:r>
              <a:endParaRPr lang="en-GB" sz="2800" dirty="0">
                <a:solidFill>
                  <a:schemeClr val="accent1"/>
                </a:solidFill>
                <a:latin typeface="Source Sans Pro" panose="020B0503030403020204" pitchFamily="34" charset="0"/>
              </a:endParaRPr>
            </a:p>
          </p:txBody>
        </p:sp>
      </p:grpSp>
      <p:sp>
        <p:nvSpPr>
          <p:cNvPr id="14" name="Oval 13">
            <a:extLst>
              <a:ext uri="{FF2B5EF4-FFF2-40B4-BE49-F238E27FC236}">
                <a16:creationId xmlns:a16="http://schemas.microsoft.com/office/drawing/2014/main" id="{53186EFF-3BD7-49BD-8D25-5BED6DDD9E29}"/>
              </a:ext>
            </a:extLst>
          </p:cNvPr>
          <p:cNvSpPr/>
          <p:nvPr/>
        </p:nvSpPr>
        <p:spPr>
          <a:xfrm>
            <a:off x="9331699" y="5175790"/>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pic>
        <p:nvPicPr>
          <p:cNvPr id="30" name="Picture 29">
            <a:extLst>
              <a:ext uri="{FF2B5EF4-FFF2-40B4-BE49-F238E27FC236}">
                <a16:creationId xmlns:a16="http://schemas.microsoft.com/office/drawing/2014/main" id="{D2E5C62F-39B1-43C3-88B2-C251EB6393DC}"/>
              </a:ext>
            </a:extLst>
          </p:cNvPr>
          <p:cNvPicPr>
            <a:picLocks noChangeAspect="1"/>
          </p:cNvPicPr>
          <p:nvPr/>
        </p:nvPicPr>
        <p:blipFill>
          <a:blip r:embed="rId3"/>
          <a:stretch>
            <a:fillRect/>
          </a:stretch>
        </p:blipFill>
        <p:spPr>
          <a:xfrm>
            <a:off x="9637126" y="5121188"/>
            <a:ext cx="959374" cy="871716"/>
          </a:xfrm>
          <a:prstGeom prst="rect">
            <a:avLst/>
          </a:prstGeom>
        </p:spPr>
      </p:pic>
    </p:spTree>
    <p:extLst>
      <p:ext uri="{BB962C8B-B14F-4D97-AF65-F5344CB8AC3E}">
        <p14:creationId xmlns:p14="http://schemas.microsoft.com/office/powerpoint/2010/main" val="2117056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Source Sans Pro" panose="020B0604020202020204" charset="0"/>
                <a:ea typeface="ＭＳ Ｐゴシック" charset="0"/>
              </a:rPr>
              <a:t>Parametric design: Model-based regressors</a:t>
            </a:r>
            <a:endParaRPr lang="en-GB" dirty="0">
              <a:solidFill>
                <a:schemeClr val="accent1"/>
              </a:solidFill>
              <a:latin typeface="Source Sans Pro" panose="020B0604020202020204" charset="0"/>
            </a:endParaRPr>
          </a:p>
        </p:txBody>
      </p:sp>
      <p:sp>
        <p:nvSpPr>
          <p:cNvPr id="3" name="Content Placeholder 2"/>
          <p:cNvSpPr>
            <a:spLocks noGrp="1"/>
          </p:cNvSpPr>
          <p:nvPr>
            <p:ph idx="1"/>
          </p:nvPr>
        </p:nvSpPr>
        <p:spPr>
          <a:xfrm>
            <a:off x="527052" y="1369334"/>
            <a:ext cx="10896448" cy="4465637"/>
          </a:xfrm>
        </p:spPr>
        <p:txBody>
          <a:bodyPr/>
          <a:lstStyle/>
          <a:p>
            <a:pPr>
              <a:defRPr/>
            </a:pPr>
            <a:r>
              <a:rPr lang="en-GB" dirty="0">
                <a:solidFill>
                  <a:srgbClr val="333333"/>
                </a:solidFill>
                <a:latin typeface="Source Sans Pro" panose="020B0604020202020204" charset="0"/>
                <a:cs typeface="ＭＳ Ｐゴシック" pitchFamily="34" charset="-128"/>
              </a:rPr>
              <a:t>Signals derived from a</a:t>
            </a:r>
            <a:r>
              <a:rPr lang="en-GB" dirty="0">
                <a:solidFill>
                  <a:schemeClr val="accent1"/>
                </a:solidFill>
                <a:latin typeface="Source Sans Pro" panose="020B0604020202020204" charset="0"/>
                <a:cs typeface="ＭＳ Ｐゴシック" pitchFamily="34" charset="-128"/>
              </a:rPr>
              <a:t> computational model </a:t>
            </a:r>
            <a:r>
              <a:rPr lang="en-GB" dirty="0">
                <a:solidFill>
                  <a:srgbClr val="333333"/>
                </a:solidFill>
                <a:latin typeface="Source Sans Pro" panose="020B0604020202020204" charset="0"/>
                <a:cs typeface="ＭＳ Ｐゴシック" pitchFamily="34" charset="-128"/>
              </a:rPr>
              <a:t>are correlated against BOLD, to determine brain regions showing a response profile consistent with the model, </a:t>
            </a:r>
            <a:r>
              <a:rPr lang="en-GB" dirty="0"/>
              <a:t>e.g. </a:t>
            </a:r>
            <a:r>
              <a:rPr lang="en-GB" dirty="0" err="1"/>
              <a:t>Rescorla</a:t>
            </a:r>
            <a:r>
              <a:rPr lang="en-GB" dirty="0"/>
              <a:t>-Wagner prediction error</a:t>
            </a:r>
            <a:endParaRPr lang="en-GB" dirty="0">
              <a:solidFill>
                <a:srgbClr val="333333"/>
              </a:solidFill>
              <a:latin typeface="Source Sans Pro" panose="020B0604020202020204" charset="0"/>
              <a:cs typeface="ＭＳ Ｐゴシック" pitchFamily="34" charset="-128"/>
            </a:endParaRPr>
          </a:p>
          <a:p>
            <a:pPr>
              <a:defRPr/>
            </a:pPr>
            <a:endParaRPr lang="en-GB" dirty="0">
              <a:solidFill>
                <a:srgbClr val="333333"/>
              </a:solidFill>
              <a:latin typeface="Source Sans Pro" panose="020B0604020202020204" charset="0"/>
              <a:cs typeface="ＭＳ Ｐゴシック" pitchFamily="34" charset="-128"/>
            </a:endParaRPr>
          </a:p>
          <a:p>
            <a:endParaRPr lang="en-GB" dirty="0">
              <a:latin typeface="Source Sans Pro" panose="020B0604020202020204" charset="0"/>
            </a:endParaRPr>
          </a:p>
        </p:txBody>
      </p:sp>
      <p:pic>
        <p:nvPicPr>
          <p:cNvPr id="27650" name="Picture 2" descr="Neural Representations of State Prediction Errors and Reward Prediction ..."/>
          <p:cNvPicPr>
            <a:picLocks noChangeAspect="1" noChangeArrowheads="1"/>
          </p:cNvPicPr>
          <p:nvPr/>
        </p:nvPicPr>
        <p:blipFill rotWithShape="1">
          <a:blip r:embed="rId3">
            <a:extLst>
              <a:ext uri="{28A0092B-C50C-407E-A947-70E740481C1C}">
                <a14:useLocalDpi xmlns:a14="http://schemas.microsoft.com/office/drawing/2010/main" val="0"/>
              </a:ext>
            </a:extLst>
          </a:blip>
          <a:srcRect t="66237" r="52190"/>
          <a:stretch/>
        </p:blipFill>
        <p:spPr bwMode="auto">
          <a:xfrm>
            <a:off x="7433104" y="2964771"/>
            <a:ext cx="3676458" cy="29143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062617" y="6126988"/>
            <a:ext cx="2295244" cy="307777"/>
          </a:xfrm>
          <a:prstGeom prst="rect">
            <a:avLst/>
          </a:prstGeom>
        </p:spPr>
        <p:txBody>
          <a:bodyPr wrap="none">
            <a:spAutoFit/>
          </a:bodyPr>
          <a:lstStyle/>
          <a:p>
            <a:r>
              <a:rPr lang="en-GB" sz="1400" dirty="0" err="1"/>
              <a:t>Gl</a:t>
            </a:r>
            <a:r>
              <a:rPr lang="de-DE" sz="1400" dirty="0"/>
              <a:t>ä</a:t>
            </a:r>
            <a:r>
              <a:rPr lang="en-GB" sz="1400" dirty="0" err="1"/>
              <a:t>scher</a:t>
            </a:r>
            <a:r>
              <a:rPr lang="en-GB" sz="1400" dirty="0"/>
              <a:t> &amp; </a:t>
            </a:r>
            <a:r>
              <a:rPr lang="en-GB" sz="1400" dirty="0" err="1"/>
              <a:t>O’Doherty</a:t>
            </a:r>
            <a:r>
              <a:rPr lang="en-GB" sz="1400" dirty="0"/>
              <a:t> (2010)</a:t>
            </a:r>
          </a:p>
        </p:txBody>
      </p:sp>
      <p:grpSp>
        <p:nvGrpSpPr>
          <p:cNvPr id="12" name="Group 11"/>
          <p:cNvGrpSpPr/>
          <p:nvPr/>
        </p:nvGrpSpPr>
        <p:grpSpPr>
          <a:xfrm>
            <a:off x="770472" y="4843008"/>
            <a:ext cx="4702295" cy="2275943"/>
            <a:chOff x="364620" y="3564223"/>
            <a:chExt cx="4702295" cy="2275943"/>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00" y="4025506"/>
              <a:ext cx="4175415" cy="816796"/>
            </a:xfrm>
            <a:prstGeom prst="rect">
              <a:avLst/>
            </a:prstGeom>
          </p:spPr>
        </p:pic>
        <p:sp>
          <p:nvSpPr>
            <p:cNvPr id="6" name="TextBox 5"/>
            <p:cNvSpPr txBox="1"/>
            <p:nvPr/>
          </p:nvSpPr>
          <p:spPr>
            <a:xfrm>
              <a:off x="624989" y="3564223"/>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Time-series of a model-derived reward prediction error</a:t>
              </a:r>
            </a:p>
          </p:txBody>
        </p:sp>
        <p:sp>
          <p:nvSpPr>
            <p:cNvPr id="8" name="TextBox 7"/>
            <p:cNvSpPr txBox="1"/>
            <p:nvPr/>
          </p:nvSpPr>
          <p:spPr>
            <a:xfrm>
              <a:off x="2591780" y="4925766"/>
              <a:ext cx="914400" cy="914400"/>
            </a:xfrm>
            <a:prstGeom prst="rect">
              <a:avLst/>
            </a:prstGeom>
          </p:spPr>
          <p:txBody>
            <a:bodyPr vert="horz" wrap="none" lIns="0" tIns="0" rIns="0" bIns="0" rtlCol="0">
              <a:noAutofit/>
            </a:bodyPr>
            <a:lstStyle/>
            <a:p>
              <a:r>
                <a:rPr lang="de-DE" sz="1100" dirty="0">
                  <a:latin typeface="Source Sans Pro" panose="020B0503030403020204" pitchFamily="34" charset="0"/>
                </a:rPr>
                <a:t>Trial number</a:t>
              </a:r>
              <a:endParaRPr lang="en-GB" sz="1100" dirty="0" err="1">
                <a:latin typeface="Source Sans Pro" panose="020B0503030403020204" pitchFamily="34" charset="0"/>
              </a:endParaRPr>
            </a:p>
          </p:txBody>
        </p:sp>
        <p:sp>
          <p:nvSpPr>
            <p:cNvPr id="10" name="TextBox 9"/>
            <p:cNvSpPr txBox="1"/>
            <p:nvPr/>
          </p:nvSpPr>
          <p:spPr>
            <a:xfrm rot="16200000">
              <a:off x="364620" y="3976704"/>
              <a:ext cx="914400" cy="914400"/>
            </a:xfrm>
            <a:prstGeom prst="rect">
              <a:avLst/>
            </a:prstGeom>
          </p:spPr>
          <p:txBody>
            <a:bodyPr vert="horz" wrap="none" lIns="0" tIns="0" rIns="0" bIns="0" rtlCol="0">
              <a:noAutofit/>
            </a:bodyPr>
            <a:lstStyle/>
            <a:p>
              <a:pPr algn="ctr"/>
              <a:r>
                <a:rPr lang="de-DE" sz="1100" dirty="0">
                  <a:latin typeface="Source Sans Pro" panose="020B0503030403020204" pitchFamily="34" charset="0"/>
                </a:rPr>
                <a:t>Reward</a:t>
              </a:r>
            </a:p>
            <a:p>
              <a:pPr algn="ctr"/>
              <a:r>
                <a:rPr lang="de-DE" sz="1100" dirty="0">
                  <a:latin typeface="Source Sans Pro" panose="020B0503030403020204" pitchFamily="34" charset="0"/>
                </a:rPr>
                <a:t>Prediction</a:t>
              </a:r>
            </a:p>
            <a:p>
              <a:pPr algn="ctr"/>
              <a:r>
                <a:rPr lang="de-DE" sz="1100" dirty="0">
                  <a:latin typeface="Source Sans Pro" panose="020B0503030403020204" pitchFamily="34" charset="0"/>
                </a:rPr>
                <a:t>error</a:t>
              </a:r>
              <a:endParaRPr lang="en-GB" sz="1100" dirty="0" err="1">
                <a:latin typeface="Source Sans Pro" panose="020B0503030403020204" pitchFamily="34" charset="0"/>
              </a:endParaRPr>
            </a:p>
          </p:txBody>
        </p:sp>
      </p:grpSp>
      <p:sp>
        <p:nvSpPr>
          <p:cNvPr id="13" name="Rectangle 12"/>
          <p:cNvSpPr/>
          <p:nvPr/>
        </p:nvSpPr>
        <p:spPr>
          <a:xfrm>
            <a:off x="515380" y="2229300"/>
            <a:ext cx="5580620" cy="217036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pic>
        <p:nvPicPr>
          <p:cNvPr id="11" name="Picture 10"/>
          <p:cNvPicPr>
            <a:picLocks noChangeAspect="1"/>
          </p:cNvPicPr>
          <p:nvPr/>
        </p:nvPicPr>
        <p:blipFill>
          <a:blip r:embed="rId5"/>
          <a:stretch>
            <a:fillRect/>
          </a:stretch>
        </p:blipFill>
        <p:spPr>
          <a:xfrm>
            <a:off x="2920667" y="2879532"/>
            <a:ext cx="2676525" cy="790575"/>
          </a:xfrm>
          <a:prstGeom prst="rect">
            <a:avLst/>
          </a:prstGeom>
        </p:spPr>
      </p:pic>
      <p:pic>
        <p:nvPicPr>
          <p:cNvPr id="9" name="Picture 8"/>
          <p:cNvPicPr>
            <a:picLocks noChangeAspect="1"/>
          </p:cNvPicPr>
          <p:nvPr/>
        </p:nvPicPr>
        <p:blipFill>
          <a:blip r:embed="rId6"/>
          <a:stretch>
            <a:fillRect/>
          </a:stretch>
        </p:blipFill>
        <p:spPr>
          <a:xfrm>
            <a:off x="1178957" y="2422157"/>
            <a:ext cx="1209675" cy="1771650"/>
          </a:xfrm>
          <a:prstGeom prst="rect">
            <a:avLst/>
          </a:prstGeom>
        </p:spPr>
      </p:pic>
    </p:spTree>
    <p:extLst>
      <p:ext uri="{BB962C8B-B14F-4D97-AF65-F5344CB8AC3E}">
        <p14:creationId xmlns:p14="http://schemas.microsoft.com/office/powerpoint/2010/main" val="195113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04D3-C9C1-4BB7-B27B-F2CD22B30369}"/>
              </a:ext>
            </a:extLst>
          </p:cNvPr>
          <p:cNvSpPr>
            <a:spLocks noGrp="1"/>
          </p:cNvSpPr>
          <p:nvPr>
            <p:ph type="title"/>
          </p:nvPr>
        </p:nvSpPr>
        <p:spPr/>
        <p:txBody>
          <a:bodyPr/>
          <a:lstStyle/>
          <a:p>
            <a:r>
              <a:rPr lang="de-DE" dirty="0" err="1"/>
              <a:t>Overview</a:t>
            </a:r>
            <a:endParaRPr lang="de-DE" dirty="0"/>
          </a:p>
        </p:txBody>
      </p:sp>
      <p:sp>
        <p:nvSpPr>
          <p:cNvPr id="3" name="Content Placeholder 2">
            <a:extLst>
              <a:ext uri="{FF2B5EF4-FFF2-40B4-BE49-F238E27FC236}">
                <a16:creationId xmlns:a16="http://schemas.microsoft.com/office/drawing/2014/main" id="{47376217-9A19-41C3-BAF0-FBF0BDD03CA8}"/>
              </a:ext>
            </a:extLst>
          </p:cNvPr>
          <p:cNvSpPr>
            <a:spLocks noGrp="1"/>
          </p:cNvSpPr>
          <p:nvPr>
            <p:ph idx="1"/>
          </p:nvPr>
        </p:nvSpPr>
        <p:spPr>
          <a:xfrm>
            <a:off x="527051" y="1412875"/>
            <a:ext cx="11005553" cy="4752975"/>
          </a:xfrm>
        </p:spPr>
        <p:txBody>
          <a:bodyPr/>
          <a:lstStyle/>
          <a:p>
            <a:pPr marL="342900" indent="-342900">
              <a:spcBef>
                <a:spcPct val="20000"/>
              </a:spcBef>
              <a:spcAft>
                <a:spcPts val="600"/>
              </a:spcAft>
              <a:buFont typeface="+mj-lt"/>
              <a:buAutoNum type="arabicPeriod"/>
              <a:defRPr/>
            </a:pPr>
            <a:r>
              <a:rPr lang="en-US" sz="2800" dirty="0">
                <a:solidFill>
                  <a:srgbClr val="C02A26"/>
                </a:solidFill>
                <a:latin typeface="+mn-lt"/>
                <a:ea typeface="ＭＳ Ｐゴシック" charset="0"/>
              </a:rPr>
              <a:t>Categorical designs</a:t>
            </a:r>
            <a:endParaRPr lang="en-GB" sz="2800" dirty="0">
              <a:latin typeface="+mn-lt"/>
            </a:endParaRPr>
          </a:p>
          <a:p>
            <a:pPr marL="546100" lvl="1" indent="-342900">
              <a:spcBef>
                <a:spcPct val="20000"/>
              </a:spcBef>
              <a:defRPr/>
            </a:pPr>
            <a:r>
              <a:rPr lang="en-US" dirty="0">
                <a:solidFill>
                  <a:srgbClr val="333333"/>
                </a:solidFill>
                <a:latin typeface="+mn-lt"/>
                <a:ea typeface="ＭＳ Ｐゴシック" charset="0"/>
              </a:rPr>
              <a:t>Subtraction</a:t>
            </a:r>
            <a:r>
              <a:rPr lang="en-US" b="1" dirty="0">
                <a:solidFill>
                  <a:srgbClr val="333333"/>
                </a:solidFill>
                <a:latin typeface="+mn-lt"/>
                <a:ea typeface="ＭＳ Ｐゴシック" charset="0"/>
              </a:rPr>
              <a:t> 			</a:t>
            </a:r>
            <a:r>
              <a:rPr lang="en-US" dirty="0">
                <a:solidFill>
                  <a:srgbClr val="333333"/>
                </a:solidFill>
                <a:latin typeface="+mn-lt"/>
                <a:ea typeface="ＭＳ Ｐゴシック" charset="0"/>
              </a:rPr>
              <a:t>Pure insertion, evoked / differential responses</a:t>
            </a:r>
          </a:p>
          <a:p>
            <a:pPr marL="546100" lvl="1" indent="-342900">
              <a:spcBef>
                <a:spcPct val="20000"/>
              </a:spcBef>
              <a:defRPr/>
            </a:pPr>
            <a:r>
              <a:rPr lang="en-US" dirty="0">
                <a:solidFill>
                  <a:srgbClr val="333333"/>
                </a:solidFill>
                <a:latin typeface="+mn-lt"/>
                <a:ea typeface="ＭＳ Ｐゴシック" charset="0"/>
              </a:rPr>
              <a:t>Conjunction 			Testing multiple hypotheses</a:t>
            </a:r>
          </a:p>
          <a:p>
            <a:pPr lvl="1" indent="0">
              <a:spcBef>
                <a:spcPct val="20000"/>
              </a:spcBef>
              <a:buNone/>
              <a:defRPr/>
            </a:pPr>
            <a:endParaRPr lang="en-US" dirty="0">
              <a:solidFill>
                <a:srgbClr val="333333"/>
              </a:solidFill>
              <a:latin typeface="+mn-lt"/>
              <a:ea typeface="ＭＳ Ｐゴシック" charset="0"/>
            </a:endParaRPr>
          </a:p>
          <a:p>
            <a:pPr lvl="1" indent="0">
              <a:spcBef>
                <a:spcPct val="20000"/>
              </a:spcBef>
              <a:buNone/>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Parametric designs</a:t>
            </a:r>
            <a:endParaRPr lang="en-US" sz="2400" dirty="0">
              <a:solidFill>
                <a:srgbClr val="C02A26"/>
              </a:solidFill>
              <a:latin typeface="+mn-lt"/>
              <a:ea typeface="ＭＳ Ｐゴシック" charset="0"/>
            </a:endParaRPr>
          </a:p>
          <a:p>
            <a:pPr marL="546100" lvl="1" indent="-342900">
              <a:spcBef>
                <a:spcPct val="20000"/>
              </a:spcBef>
              <a:defRPr/>
            </a:pPr>
            <a:r>
              <a:rPr lang="en-US" dirty="0">
                <a:solidFill>
                  <a:srgbClr val="333333"/>
                </a:solidFill>
                <a:latin typeface="+mn-lt"/>
                <a:ea typeface="ＭＳ Ｐゴシック" charset="0"/>
              </a:rPr>
              <a:t>Linear 			Adaptation, cognitive dimensions</a:t>
            </a:r>
          </a:p>
          <a:p>
            <a:pPr marL="546100" lvl="1" indent="-342900">
              <a:spcBef>
                <a:spcPct val="20000"/>
              </a:spcBef>
              <a:defRPr/>
            </a:pPr>
            <a:r>
              <a:rPr lang="en-US" dirty="0">
                <a:solidFill>
                  <a:srgbClr val="333333"/>
                </a:solidFill>
                <a:latin typeface="+mn-lt"/>
                <a:ea typeface="ＭＳ Ｐゴシック" charset="0"/>
              </a:rPr>
              <a:t>Nonlinear			Polynomial expansions, </a:t>
            </a:r>
            <a:r>
              <a:rPr lang="en-US" dirty="0" err="1">
                <a:solidFill>
                  <a:srgbClr val="333333"/>
                </a:solidFill>
                <a:latin typeface="+mn-lt"/>
                <a:ea typeface="ＭＳ Ｐゴシック" charset="0"/>
              </a:rPr>
              <a:t>neurometric</a:t>
            </a:r>
            <a:r>
              <a:rPr lang="en-US" dirty="0">
                <a:solidFill>
                  <a:srgbClr val="333333"/>
                </a:solidFill>
                <a:latin typeface="+mn-lt"/>
                <a:ea typeface="ＭＳ Ｐゴシック" charset="0"/>
              </a:rPr>
              <a:t> functions</a:t>
            </a:r>
          </a:p>
          <a:p>
            <a:pPr lvl="1" indent="0">
              <a:spcBef>
                <a:spcPct val="20000"/>
              </a:spcBef>
              <a:buNone/>
              <a:defRPr/>
            </a:pPr>
            <a:r>
              <a:rPr lang="en-US" dirty="0">
                <a:solidFill>
                  <a:srgbClr val="333333"/>
                </a:solidFill>
                <a:latin typeface="+mn-lt"/>
                <a:ea typeface="ＭＳ Ｐゴシック" charset="0"/>
              </a:rPr>
              <a:t>				Model-based regressors 	</a:t>
            </a:r>
          </a:p>
          <a:p>
            <a:pPr marL="342900" indent="-342900">
              <a:spcBef>
                <a:spcPct val="20000"/>
              </a:spcBef>
              <a:buFont typeface="+mj-lt"/>
              <a:buAutoNum type="arabicPeriod"/>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Factorial designs</a:t>
            </a:r>
            <a:endParaRPr lang="en-US" sz="2400" dirty="0">
              <a:solidFill>
                <a:srgbClr val="C02A26"/>
              </a:solidFill>
              <a:latin typeface="+mn-lt"/>
              <a:ea typeface="ＭＳ Ｐゴシック" charset="0"/>
            </a:endParaRPr>
          </a:p>
          <a:p>
            <a:pPr marL="717550" lvl="1" indent="-514350">
              <a:spcBef>
                <a:spcPct val="20000"/>
              </a:spcBef>
              <a:defRPr/>
            </a:pPr>
            <a:r>
              <a:rPr lang="en-US" b="1" dirty="0">
                <a:solidFill>
                  <a:srgbClr val="333333"/>
                </a:solidFill>
                <a:latin typeface="+mn-lt"/>
                <a:ea typeface="ＭＳ Ｐゴシック" charset="0"/>
              </a:rPr>
              <a:t>Categorical</a:t>
            </a:r>
            <a:r>
              <a:rPr lang="en-US" dirty="0">
                <a:solidFill>
                  <a:srgbClr val="333333"/>
                </a:solidFill>
                <a:latin typeface="+mn-lt"/>
                <a:ea typeface="ＭＳ Ｐゴシック" charset="0"/>
              </a:rPr>
              <a:t> 			</a:t>
            </a:r>
            <a:r>
              <a:rPr lang="en-US" b="1" dirty="0">
                <a:solidFill>
                  <a:srgbClr val="333333"/>
                </a:solidFill>
                <a:latin typeface="+mn-lt"/>
                <a:ea typeface="ＭＳ Ｐゴシック" charset="0"/>
              </a:rPr>
              <a:t>Interactions and pure insertion</a:t>
            </a:r>
          </a:p>
          <a:p>
            <a:pPr marL="717550" lvl="1" indent="-514350">
              <a:spcBef>
                <a:spcPct val="20000"/>
              </a:spcBef>
              <a:defRPr/>
            </a:pPr>
            <a:r>
              <a:rPr lang="en-US" dirty="0">
                <a:solidFill>
                  <a:srgbClr val="333333"/>
                </a:solidFill>
                <a:latin typeface="+mn-lt"/>
                <a:ea typeface="ＭＳ Ｐゴシック" charset="0"/>
              </a:rPr>
              <a:t>Parametric 			Linear and nonlinear interactions</a:t>
            </a:r>
          </a:p>
          <a:p>
            <a:pPr lvl="2" indent="0">
              <a:spcBef>
                <a:spcPct val="20000"/>
              </a:spcBef>
              <a:buNone/>
              <a:defRPr/>
            </a:pPr>
            <a:r>
              <a:rPr lang="en-US" dirty="0">
                <a:solidFill>
                  <a:srgbClr val="333333"/>
                </a:solidFill>
                <a:latin typeface="+mn-lt"/>
                <a:ea typeface="ＭＳ Ｐゴシック" charset="0"/>
              </a:rPr>
              <a:t>				Psychophysiological Interactions (PPI)</a:t>
            </a:r>
          </a:p>
          <a:p>
            <a:pPr marL="269638" indent="-269638">
              <a:spcBef>
                <a:spcPct val="20000"/>
              </a:spcBef>
              <a:defRPr/>
            </a:pPr>
            <a:endParaRPr lang="en-GB" dirty="0"/>
          </a:p>
        </p:txBody>
      </p:sp>
      <p:grpSp>
        <p:nvGrpSpPr>
          <p:cNvPr id="9" name="Group 8">
            <a:extLst>
              <a:ext uri="{FF2B5EF4-FFF2-40B4-BE49-F238E27FC236}">
                <a16:creationId xmlns:a16="http://schemas.microsoft.com/office/drawing/2014/main" id="{75AF5EAA-B131-4EC0-86A5-28A57CCC3216}"/>
              </a:ext>
            </a:extLst>
          </p:cNvPr>
          <p:cNvGrpSpPr/>
          <p:nvPr/>
        </p:nvGrpSpPr>
        <p:grpSpPr>
          <a:xfrm>
            <a:off x="9264352" y="1916832"/>
            <a:ext cx="1512168" cy="720080"/>
            <a:chOff x="9264352" y="1916832"/>
            <a:chExt cx="1512168" cy="720080"/>
          </a:xfrm>
        </p:grpSpPr>
        <p:sp>
          <p:nvSpPr>
            <p:cNvPr id="8" name="Oval 7">
              <a:extLst>
                <a:ext uri="{FF2B5EF4-FFF2-40B4-BE49-F238E27FC236}">
                  <a16:creationId xmlns:a16="http://schemas.microsoft.com/office/drawing/2014/main" id="{D166CCC5-6B64-487E-A7FB-FBFE18D315DA}"/>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7" name="TextBox 6">
              <a:extLst>
                <a:ext uri="{FF2B5EF4-FFF2-40B4-BE49-F238E27FC236}">
                  <a16:creationId xmlns:a16="http://schemas.microsoft.com/office/drawing/2014/main" id="{9CFC1C81-F6BD-4A0C-BC8E-8BB4D5AD1941}"/>
                </a:ext>
              </a:extLst>
            </p:cNvPr>
            <p:cNvSpPr txBox="1"/>
            <p:nvPr/>
          </p:nvSpPr>
          <p:spPr>
            <a:xfrm>
              <a:off x="9588388" y="2060848"/>
              <a:ext cx="936104" cy="395945"/>
            </a:xfrm>
            <a:prstGeom prst="rect">
              <a:avLst/>
            </a:prstGeom>
          </p:spPr>
          <p:txBody>
            <a:bodyPr vert="horz" wrap="square" lIns="0" tIns="0" rIns="0" bIns="0" rtlCol="0">
              <a:noAutofit/>
            </a:bodyPr>
            <a:lstStyle/>
            <a:p>
              <a:r>
                <a:rPr lang="en-GB" sz="2800" dirty="0">
                  <a:solidFill>
                    <a:schemeClr val="accent1"/>
                  </a:solidFill>
                  <a:latin typeface="Source Sans Pro" panose="020B0503030403020204" pitchFamily="34" charset="0"/>
                </a:rPr>
                <a:t>A vs B</a:t>
              </a:r>
            </a:p>
          </p:txBody>
        </p:sp>
      </p:grpSp>
      <p:grpSp>
        <p:nvGrpSpPr>
          <p:cNvPr id="10" name="Group 9">
            <a:extLst>
              <a:ext uri="{FF2B5EF4-FFF2-40B4-BE49-F238E27FC236}">
                <a16:creationId xmlns:a16="http://schemas.microsoft.com/office/drawing/2014/main" id="{DBE7D7A0-66C6-4CF7-BD55-5A82FDB76E41}"/>
              </a:ext>
            </a:extLst>
          </p:cNvPr>
          <p:cNvGrpSpPr/>
          <p:nvPr/>
        </p:nvGrpSpPr>
        <p:grpSpPr>
          <a:xfrm>
            <a:off x="9306200" y="3590494"/>
            <a:ext cx="1650340" cy="740297"/>
            <a:chOff x="9264352" y="1896615"/>
            <a:chExt cx="1650340" cy="740297"/>
          </a:xfrm>
        </p:grpSpPr>
        <p:sp>
          <p:nvSpPr>
            <p:cNvPr id="11" name="Oval 10">
              <a:extLst>
                <a:ext uri="{FF2B5EF4-FFF2-40B4-BE49-F238E27FC236}">
                  <a16:creationId xmlns:a16="http://schemas.microsoft.com/office/drawing/2014/main" id="{A2C9EF0A-523A-4263-9616-3712908A569F}"/>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2" name="TextBox 11">
              <a:extLst>
                <a:ext uri="{FF2B5EF4-FFF2-40B4-BE49-F238E27FC236}">
                  <a16:creationId xmlns:a16="http://schemas.microsoft.com/office/drawing/2014/main" id="{F49800B7-3B68-4CDF-ADE6-FD5BB3603D64}"/>
                </a:ext>
              </a:extLst>
            </p:cNvPr>
            <p:cNvSpPr txBox="1"/>
            <p:nvPr/>
          </p:nvSpPr>
          <p:spPr>
            <a:xfrm>
              <a:off x="9438528" y="1896615"/>
              <a:ext cx="1476164" cy="397735"/>
            </a:xfrm>
            <a:prstGeom prst="rect">
              <a:avLst/>
            </a:prstGeom>
          </p:spPr>
          <p:txBody>
            <a:bodyPr vert="horz" wrap="square" lIns="0" tIns="0" rIns="0" bIns="0" rtlCol="0">
              <a:noAutofit/>
            </a:bodyPr>
            <a:lstStyle/>
            <a:p>
              <a:r>
                <a:rPr lang="en-GB" sz="1400" dirty="0">
                  <a:solidFill>
                    <a:schemeClr val="accent1"/>
                  </a:solidFill>
                  <a:latin typeface="Source Sans Pro" panose="020B0503030403020204" pitchFamily="34" charset="0"/>
                </a:rPr>
                <a:t>A</a:t>
              </a:r>
              <a:r>
                <a:rPr lang="en-GB" dirty="0">
                  <a:solidFill>
                    <a:schemeClr val="accent1"/>
                  </a:solidFill>
                  <a:latin typeface="Source Sans Pro" panose="020B0503030403020204" pitchFamily="34" charset="0"/>
                </a:rPr>
                <a:t>A</a:t>
              </a:r>
              <a:r>
                <a:rPr lang="en-GB" sz="2400" dirty="0">
                  <a:solidFill>
                    <a:schemeClr val="accent1"/>
                  </a:solidFill>
                  <a:latin typeface="Source Sans Pro" panose="020B0503030403020204" pitchFamily="34" charset="0"/>
                </a:rPr>
                <a:t>A</a:t>
              </a:r>
              <a:r>
                <a:rPr lang="en-GB" sz="3200" dirty="0">
                  <a:solidFill>
                    <a:schemeClr val="accent1"/>
                  </a:solidFill>
                  <a:latin typeface="Source Sans Pro" panose="020B0503030403020204" pitchFamily="34" charset="0"/>
                </a:rPr>
                <a:t>A</a:t>
              </a:r>
              <a:r>
                <a:rPr lang="en-GB" sz="3600" dirty="0">
                  <a:solidFill>
                    <a:schemeClr val="accent1"/>
                  </a:solidFill>
                  <a:latin typeface="Source Sans Pro" panose="020B0503030403020204" pitchFamily="34" charset="0"/>
                </a:rPr>
                <a:t>A</a:t>
              </a:r>
              <a:r>
                <a:rPr lang="en-GB" sz="4400" dirty="0">
                  <a:solidFill>
                    <a:schemeClr val="accent1"/>
                  </a:solidFill>
                  <a:latin typeface="Source Sans Pro" panose="020B0503030403020204" pitchFamily="34" charset="0"/>
                </a:rPr>
                <a:t>A</a:t>
              </a:r>
              <a:endParaRPr lang="en-GB" sz="2800" dirty="0">
                <a:solidFill>
                  <a:schemeClr val="accent1"/>
                </a:solidFill>
                <a:latin typeface="Source Sans Pro" panose="020B0503030403020204" pitchFamily="34" charset="0"/>
              </a:endParaRPr>
            </a:p>
          </p:txBody>
        </p:sp>
      </p:grpSp>
      <p:sp>
        <p:nvSpPr>
          <p:cNvPr id="14" name="Oval 13">
            <a:extLst>
              <a:ext uri="{FF2B5EF4-FFF2-40B4-BE49-F238E27FC236}">
                <a16:creationId xmlns:a16="http://schemas.microsoft.com/office/drawing/2014/main" id="{53186EFF-3BD7-49BD-8D25-5BED6DDD9E29}"/>
              </a:ext>
            </a:extLst>
          </p:cNvPr>
          <p:cNvSpPr/>
          <p:nvPr/>
        </p:nvSpPr>
        <p:spPr>
          <a:xfrm>
            <a:off x="9331699" y="5175790"/>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pic>
        <p:nvPicPr>
          <p:cNvPr id="30" name="Picture 29">
            <a:extLst>
              <a:ext uri="{FF2B5EF4-FFF2-40B4-BE49-F238E27FC236}">
                <a16:creationId xmlns:a16="http://schemas.microsoft.com/office/drawing/2014/main" id="{D2E5C62F-39B1-43C3-88B2-C251EB6393DC}"/>
              </a:ext>
            </a:extLst>
          </p:cNvPr>
          <p:cNvPicPr>
            <a:picLocks noChangeAspect="1"/>
          </p:cNvPicPr>
          <p:nvPr/>
        </p:nvPicPr>
        <p:blipFill>
          <a:blip r:embed="rId3"/>
          <a:stretch>
            <a:fillRect/>
          </a:stretch>
        </p:blipFill>
        <p:spPr>
          <a:xfrm>
            <a:off x="9637126" y="5121188"/>
            <a:ext cx="959374" cy="871716"/>
          </a:xfrm>
          <a:prstGeom prst="rect">
            <a:avLst/>
          </a:prstGeom>
        </p:spPr>
      </p:pic>
    </p:spTree>
    <p:extLst>
      <p:ext uri="{BB962C8B-B14F-4D97-AF65-F5344CB8AC3E}">
        <p14:creationId xmlns:p14="http://schemas.microsoft.com/office/powerpoint/2010/main" val="2408974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7" name="Group 42">
            <a:extLst>
              <a:ext uri="{FF2B5EF4-FFF2-40B4-BE49-F238E27FC236}">
                <a16:creationId xmlns:a16="http://schemas.microsoft.com/office/drawing/2014/main" id="{4BE0252E-F823-E848-9798-2B5EA6C56DF2}"/>
              </a:ext>
            </a:extLst>
          </p:cNvPr>
          <p:cNvGrpSpPr>
            <a:grpSpLocks/>
          </p:cNvGrpSpPr>
          <p:nvPr/>
        </p:nvGrpSpPr>
        <p:grpSpPr bwMode="auto">
          <a:xfrm>
            <a:off x="910496" y="2289666"/>
            <a:ext cx="3587261" cy="3207727"/>
            <a:chOff x="1488" y="833"/>
            <a:chExt cx="2448" cy="2189"/>
          </a:xfrm>
        </p:grpSpPr>
        <p:sp>
          <p:nvSpPr>
            <p:cNvPr id="630811" name="Rectangle 27">
              <a:extLst>
                <a:ext uri="{FF2B5EF4-FFF2-40B4-BE49-F238E27FC236}">
                  <a16:creationId xmlns:a16="http://schemas.microsoft.com/office/drawing/2014/main" id="{4D4A06E6-C496-814C-A987-3862C28EAC31}"/>
                </a:ext>
              </a:extLst>
            </p:cNvPr>
            <p:cNvSpPr>
              <a:spLocks noChangeArrowheads="1"/>
            </p:cNvSpPr>
            <p:nvPr/>
          </p:nvSpPr>
          <p:spPr bwMode="auto">
            <a:xfrm>
              <a:off x="2122" y="1389"/>
              <a:ext cx="1814" cy="163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sz="1662">
                <a:latin typeface="Arial" charset="0"/>
                <a:ea typeface="ＭＳ Ｐゴシック" charset="0"/>
              </a:endParaRPr>
            </a:p>
          </p:txBody>
        </p:sp>
        <p:sp>
          <p:nvSpPr>
            <p:cNvPr id="630812" name="Line 28">
              <a:extLst>
                <a:ext uri="{FF2B5EF4-FFF2-40B4-BE49-F238E27FC236}">
                  <a16:creationId xmlns:a16="http://schemas.microsoft.com/office/drawing/2014/main" id="{312C1F11-5E1F-4941-8359-217E545B8006}"/>
                </a:ext>
              </a:extLst>
            </p:cNvPr>
            <p:cNvSpPr>
              <a:spLocks noChangeShapeType="1"/>
            </p:cNvSpPr>
            <p:nvPr/>
          </p:nvSpPr>
          <p:spPr bwMode="auto">
            <a:xfrm>
              <a:off x="2122" y="2205"/>
              <a:ext cx="181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630814" name="Line 30">
              <a:extLst>
                <a:ext uri="{FF2B5EF4-FFF2-40B4-BE49-F238E27FC236}">
                  <a16:creationId xmlns:a16="http://schemas.microsoft.com/office/drawing/2014/main" id="{D30F5082-FF8E-564E-88A9-DE48F4AF89CF}"/>
                </a:ext>
              </a:extLst>
            </p:cNvPr>
            <p:cNvSpPr>
              <a:spLocks noChangeShapeType="1"/>
            </p:cNvSpPr>
            <p:nvPr/>
          </p:nvSpPr>
          <p:spPr bwMode="auto">
            <a:xfrm>
              <a:off x="3029" y="1389"/>
              <a:ext cx="0" cy="16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630815" name="Text Box 31">
              <a:extLst>
                <a:ext uri="{FF2B5EF4-FFF2-40B4-BE49-F238E27FC236}">
                  <a16:creationId xmlns:a16="http://schemas.microsoft.com/office/drawing/2014/main" id="{0E6CF93A-C7AC-8E46-8D1F-A332AB039FBE}"/>
                </a:ext>
              </a:extLst>
            </p:cNvPr>
            <p:cNvSpPr txBox="1">
              <a:spLocks noChangeArrowheads="1"/>
            </p:cNvSpPr>
            <p:nvPr/>
          </p:nvSpPr>
          <p:spPr bwMode="auto">
            <a:xfrm>
              <a:off x="2715" y="833"/>
              <a:ext cx="654"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333333"/>
                  </a:solidFill>
                  <a:latin typeface="Source Sans Pro" panose="020B0604020202020204"/>
                  <a:ea typeface="ＭＳ Ｐゴシック" charset="0"/>
                </a:rPr>
                <a:t>Factor A</a:t>
              </a:r>
            </a:p>
          </p:txBody>
        </p:sp>
        <p:sp>
          <p:nvSpPr>
            <p:cNvPr id="630816" name="Text Box 32">
              <a:extLst>
                <a:ext uri="{FF2B5EF4-FFF2-40B4-BE49-F238E27FC236}">
                  <a16:creationId xmlns:a16="http://schemas.microsoft.com/office/drawing/2014/main" id="{82D84E71-2919-CE43-BCD7-6BF8307BC405}"/>
                </a:ext>
              </a:extLst>
            </p:cNvPr>
            <p:cNvSpPr txBox="1">
              <a:spLocks noChangeArrowheads="1"/>
            </p:cNvSpPr>
            <p:nvPr/>
          </p:nvSpPr>
          <p:spPr bwMode="auto">
            <a:xfrm rot="16200000">
              <a:off x="1277" y="2046"/>
              <a:ext cx="65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333333"/>
                  </a:solidFill>
                  <a:latin typeface="Source Sans Pro" panose="020B0604020202020204"/>
                  <a:ea typeface="ＭＳ Ｐゴシック" charset="0"/>
                </a:rPr>
                <a:t>Factor B</a:t>
              </a:r>
            </a:p>
          </p:txBody>
        </p:sp>
        <p:sp>
          <p:nvSpPr>
            <p:cNvPr id="630817" name="Text Box 33">
              <a:extLst>
                <a:ext uri="{FF2B5EF4-FFF2-40B4-BE49-F238E27FC236}">
                  <a16:creationId xmlns:a16="http://schemas.microsoft.com/office/drawing/2014/main" id="{067AE920-7D7A-D040-B76A-B0BD6C2BBBBD}"/>
                </a:ext>
              </a:extLst>
            </p:cNvPr>
            <p:cNvSpPr txBox="1">
              <a:spLocks noChangeArrowheads="1"/>
            </p:cNvSpPr>
            <p:nvPr/>
          </p:nvSpPr>
          <p:spPr bwMode="auto">
            <a:xfrm>
              <a:off x="1837" y="2582"/>
              <a:ext cx="20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latin typeface="Source Sans Pro" panose="020B0604020202020204"/>
                  <a:ea typeface="ＭＳ Ｐゴシック" charset="0"/>
                </a:rPr>
                <a:t>b</a:t>
              </a:r>
            </a:p>
          </p:txBody>
        </p:sp>
        <p:sp>
          <p:nvSpPr>
            <p:cNvPr id="630818" name="Text Box 34">
              <a:extLst>
                <a:ext uri="{FF2B5EF4-FFF2-40B4-BE49-F238E27FC236}">
                  <a16:creationId xmlns:a16="http://schemas.microsoft.com/office/drawing/2014/main" id="{C424BD8D-5EAD-BC4B-9301-C3D2A4BBC99A}"/>
                </a:ext>
              </a:extLst>
            </p:cNvPr>
            <p:cNvSpPr txBox="1">
              <a:spLocks noChangeArrowheads="1"/>
            </p:cNvSpPr>
            <p:nvPr/>
          </p:nvSpPr>
          <p:spPr bwMode="auto">
            <a:xfrm>
              <a:off x="1850" y="1628"/>
              <a:ext cx="21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a:ea typeface="ＭＳ Ｐゴシック" charset="0"/>
                </a:rPr>
                <a:t>B</a:t>
              </a:r>
            </a:p>
          </p:txBody>
        </p:sp>
        <p:sp>
          <p:nvSpPr>
            <p:cNvPr id="630819" name="Text Box 35">
              <a:extLst>
                <a:ext uri="{FF2B5EF4-FFF2-40B4-BE49-F238E27FC236}">
                  <a16:creationId xmlns:a16="http://schemas.microsoft.com/office/drawing/2014/main" id="{D9BE7E95-F3DD-5042-B552-E330D142ED83}"/>
                </a:ext>
              </a:extLst>
            </p:cNvPr>
            <p:cNvSpPr txBox="1">
              <a:spLocks noChangeArrowheads="1"/>
            </p:cNvSpPr>
            <p:nvPr/>
          </p:nvSpPr>
          <p:spPr bwMode="auto">
            <a:xfrm>
              <a:off x="2472" y="1130"/>
              <a:ext cx="205"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a:ea typeface="ＭＳ Ｐゴシック" charset="0"/>
                </a:rPr>
                <a:t>A</a:t>
              </a:r>
            </a:p>
          </p:txBody>
        </p:sp>
        <p:sp>
          <p:nvSpPr>
            <p:cNvPr id="630820" name="Text Box 36">
              <a:extLst>
                <a:ext uri="{FF2B5EF4-FFF2-40B4-BE49-F238E27FC236}">
                  <a16:creationId xmlns:a16="http://schemas.microsoft.com/office/drawing/2014/main" id="{62BEF7D0-A712-F442-A277-53E975D17FCC}"/>
                </a:ext>
              </a:extLst>
            </p:cNvPr>
            <p:cNvSpPr txBox="1">
              <a:spLocks noChangeArrowheads="1"/>
            </p:cNvSpPr>
            <p:nvPr/>
          </p:nvSpPr>
          <p:spPr bwMode="auto">
            <a:xfrm>
              <a:off x="3425" y="1130"/>
              <a:ext cx="19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a:ea typeface="ＭＳ Ｐゴシック" charset="0"/>
                </a:rPr>
                <a:t>a</a:t>
              </a:r>
            </a:p>
          </p:txBody>
        </p:sp>
        <p:sp>
          <p:nvSpPr>
            <p:cNvPr id="630822" name="Text Box 38">
              <a:extLst>
                <a:ext uri="{FF2B5EF4-FFF2-40B4-BE49-F238E27FC236}">
                  <a16:creationId xmlns:a16="http://schemas.microsoft.com/office/drawing/2014/main" id="{646B53D5-0FE7-9847-921B-961907EBF9CE}"/>
                </a:ext>
              </a:extLst>
            </p:cNvPr>
            <p:cNvSpPr txBox="1">
              <a:spLocks noChangeArrowheads="1"/>
            </p:cNvSpPr>
            <p:nvPr/>
          </p:nvSpPr>
          <p:spPr bwMode="auto">
            <a:xfrm>
              <a:off x="2440" y="2523"/>
              <a:ext cx="315"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a:ea typeface="ＭＳ Ｐゴシック" charset="0"/>
                </a:rPr>
                <a:t>A b</a:t>
              </a:r>
            </a:p>
          </p:txBody>
        </p:sp>
        <p:sp>
          <p:nvSpPr>
            <p:cNvPr id="630823" name="Text Box 39">
              <a:extLst>
                <a:ext uri="{FF2B5EF4-FFF2-40B4-BE49-F238E27FC236}">
                  <a16:creationId xmlns:a16="http://schemas.microsoft.com/office/drawing/2014/main" id="{BF802C52-B0C1-AE4D-9ACF-ED59A0699C9B}"/>
                </a:ext>
              </a:extLst>
            </p:cNvPr>
            <p:cNvSpPr txBox="1">
              <a:spLocks noChangeArrowheads="1"/>
            </p:cNvSpPr>
            <p:nvPr/>
          </p:nvSpPr>
          <p:spPr bwMode="auto">
            <a:xfrm>
              <a:off x="2440" y="1662"/>
              <a:ext cx="32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a:ea typeface="ＭＳ Ｐゴシック" charset="0"/>
                </a:rPr>
                <a:t>A B</a:t>
              </a:r>
            </a:p>
          </p:txBody>
        </p:sp>
        <p:sp>
          <p:nvSpPr>
            <p:cNvPr id="630824" name="Text Box 40">
              <a:extLst>
                <a:ext uri="{FF2B5EF4-FFF2-40B4-BE49-F238E27FC236}">
                  <a16:creationId xmlns:a16="http://schemas.microsoft.com/office/drawing/2014/main" id="{EAB1CC00-DE8D-A345-AF8D-BAAF4B37072A}"/>
                </a:ext>
              </a:extLst>
            </p:cNvPr>
            <p:cNvSpPr txBox="1">
              <a:spLocks noChangeArrowheads="1"/>
            </p:cNvSpPr>
            <p:nvPr/>
          </p:nvSpPr>
          <p:spPr bwMode="auto">
            <a:xfrm>
              <a:off x="3301" y="1661"/>
              <a:ext cx="314"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a:ea typeface="ＭＳ Ｐゴシック" charset="0"/>
                </a:rPr>
                <a:t>a B</a:t>
              </a:r>
            </a:p>
          </p:txBody>
        </p:sp>
        <p:sp>
          <p:nvSpPr>
            <p:cNvPr id="630825" name="Text Box 41">
              <a:extLst>
                <a:ext uri="{FF2B5EF4-FFF2-40B4-BE49-F238E27FC236}">
                  <a16:creationId xmlns:a16="http://schemas.microsoft.com/office/drawing/2014/main" id="{FA7A1E2E-C5B6-0147-8BE9-E5876BEFA881}"/>
                </a:ext>
              </a:extLst>
            </p:cNvPr>
            <p:cNvSpPr txBox="1">
              <a:spLocks noChangeArrowheads="1"/>
            </p:cNvSpPr>
            <p:nvPr/>
          </p:nvSpPr>
          <p:spPr bwMode="auto">
            <a:xfrm>
              <a:off x="3336" y="2523"/>
              <a:ext cx="31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a:ea typeface="ＭＳ Ｐゴシック" charset="0"/>
                </a:rPr>
                <a:t>a b</a:t>
              </a:r>
            </a:p>
          </p:txBody>
        </p:sp>
      </p:grpSp>
      <p:sp>
        <p:nvSpPr>
          <p:cNvPr id="18" name="Title 1"/>
          <p:cNvSpPr>
            <a:spLocks noGrp="1"/>
          </p:cNvSpPr>
          <p:nvPr>
            <p:ph type="title"/>
          </p:nvPr>
        </p:nvSpPr>
        <p:spPr>
          <a:xfrm>
            <a:off x="489550" y="170172"/>
            <a:ext cx="6912000" cy="792162"/>
          </a:xfrm>
        </p:spPr>
        <p:txBody>
          <a:bodyPr/>
          <a:lstStyle/>
          <a:p>
            <a:r>
              <a:rPr lang="en-US" dirty="0">
                <a:solidFill>
                  <a:schemeClr val="accent1"/>
                </a:solidFill>
                <a:latin typeface="Source Sans Pro" panose="020B0604020202020204" charset="0"/>
                <a:ea typeface="ＭＳ Ｐゴシック" charset="0"/>
              </a:rPr>
              <a:t>Factorial design</a:t>
            </a:r>
            <a:endParaRPr lang="en-GB" dirty="0">
              <a:solidFill>
                <a:schemeClr val="accent1"/>
              </a:solidFill>
              <a:latin typeface="Source Sans Pro" panose="020B0604020202020204" charset="0"/>
            </a:endParaRPr>
          </a:p>
        </p:txBody>
      </p:sp>
      <p:sp>
        <p:nvSpPr>
          <p:cNvPr id="19" name="Rectangle 18">
            <a:extLst>
              <a:ext uri="{FF2B5EF4-FFF2-40B4-BE49-F238E27FC236}">
                <a16:creationId xmlns:a16="http://schemas.microsoft.com/office/drawing/2014/main" id="{002B7FA8-2367-4969-8D11-FFE9ABB02578}"/>
              </a:ext>
            </a:extLst>
          </p:cNvPr>
          <p:cNvSpPr/>
          <p:nvPr/>
        </p:nvSpPr>
        <p:spPr>
          <a:xfrm>
            <a:off x="5951984" y="3157078"/>
            <a:ext cx="4293596" cy="646331"/>
          </a:xfrm>
          <a:prstGeom prst="rect">
            <a:avLst/>
          </a:prstGeom>
          <a:solidFill>
            <a:schemeClr val="accent4"/>
          </a:solidFill>
        </p:spPr>
        <p:txBody>
          <a:bodyPr wrap="square">
            <a:spAutoFit/>
          </a:bodyPr>
          <a:lstStyle/>
          <a:p>
            <a:pPr algn="ctr"/>
            <a:r>
              <a:rPr lang="en-GB" dirty="0"/>
              <a:t>Highly efficient: Factorial designs allow for testing main effects and </a:t>
            </a:r>
            <a:r>
              <a:rPr lang="en-GB" u="sng" dirty="0"/>
              <a:t>interactions</a:t>
            </a:r>
            <a:r>
              <a:rPr lang="en-GB" dirty="0"/>
              <a:t>!</a:t>
            </a:r>
          </a:p>
        </p:txBody>
      </p:sp>
      <p:cxnSp>
        <p:nvCxnSpPr>
          <p:cNvPr id="4" name="Straight Arrow Connector 3">
            <a:extLst>
              <a:ext uri="{FF2B5EF4-FFF2-40B4-BE49-F238E27FC236}">
                <a16:creationId xmlns:a16="http://schemas.microsoft.com/office/drawing/2014/main" id="{996C6425-F885-489A-9AD5-1B022D91B4EF}"/>
              </a:ext>
            </a:extLst>
          </p:cNvPr>
          <p:cNvCxnSpPr/>
          <p:nvPr/>
        </p:nvCxnSpPr>
        <p:spPr>
          <a:xfrm flipV="1">
            <a:off x="9192344" y="3758714"/>
            <a:ext cx="0" cy="448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E074465-B324-44FE-A783-9C930747F9FD}"/>
              </a:ext>
            </a:extLst>
          </p:cNvPr>
          <p:cNvSpPr txBox="1"/>
          <p:nvPr/>
        </p:nvSpPr>
        <p:spPr>
          <a:xfrm>
            <a:off x="7694245" y="4241558"/>
            <a:ext cx="3215680" cy="646331"/>
          </a:xfrm>
          <a:prstGeom prst="rect">
            <a:avLst/>
          </a:prstGeom>
          <a:noFill/>
        </p:spPr>
        <p:txBody>
          <a:bodyPr wrap="square">
            <a:spAutoFit/>
          </a:bodyPr>
          <a:lstStyle/>
          <a:p>
            <a:pPr algn="ctr"/>
            <a:r>
              <a:rPr lang="en-GB" dirty="0"/>
              <a:t>We can address the “pure insertion” problem!</a:t>
            </a:r>
          </a:p>
        </p:txBody>
      </p:sp>
    </p:spTree>
    <p:extLst>
      <p:ext uri="{BB962C8B-B14F-4D97-AF65-F5344CB8AC3E}">
        <p14:creationId xmlns:p14="http://schemas.microsoft.com/office/powerpoint/2010/main" val="3844490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Factorial design</a:t>
            </a:r>
          </a:p>
        </p:txBody>
      </p:sp>
      <p:sp>
        <p:nvSpPr>
          <p:cNvPr id="11" name="Text Placeholder 10"/>
          <p:cNvSpPr>
            <a:spLocks noGrp="1"/>
          </p:cNvSpPr>
          <p:nvPr>
            <p:ph type="body" sz="quarter" idx="10"/>
          </p:nvPr>
        </p:nvSpPr>
        <p:spPr>
          <a:xfrm>
            <a:off x="502970" y="1541184"/>
            <a:ext cx="9628908" cy="369908"/>
          </a:xfrm>
        </p:spPr>
        <p:txBody>
          <a:bodyPr/>
          <a:lstStyle/>
          <a:p>
            <a:pPr marL="168524">
              <a:defRPr/>
            </a:pPr>
            <a:r>
              <a:rPr lang="en-US" b="1" dirty="0">
                <a:solidFill>
                  <a:srgbClr val="333333"/>
                </a:solidFill>
                <a:latin typeface="Source Sans Pro" panose="020B0604020202020204" charset="0"/>
                <a:ea typeface="ＭＳ Ｐゴシック" charset="0"/>
              </a:rPr>
              <a:t>Question: </a:t>
            </a:r>
            <a:r>
              <a:rPr lang="en-US" dirty="0">
                <a:solidFill>
                  <a:srgbClr val="333333"/>
                </a:solidFill>
                <a:latin typeface="Source Sans Pro" panose="020B0604020202020204" charset="0"/>
                <a:ea typeface="ＭＳ Ｐゴシック" charset="0"/>
              </a:rPr>
              <a:t>Is the </a:t>
            </a:r>
            <a:r>
              <a:rPr lang="en-US" dirty="0" err="1">
                <a:solidFill>
                  <a:srgbClr val="333333"/>
                </a:solidFill>
                <a:latin typeface="Source Sans Pro" panose="020B0604020202020204" charset="0"/>
                <a:ea typeface="ＭＳ Ｐゴシック" charset="0"/>
              </a:rPr>
              <a:t>inferiotemporal</a:t>
            </a:r>
            <a:r>
              <a:rPr lang="en-US" dirty="0">
                <a:solidFill>
                  <a:srgbClr val="333333"/>
                </a:solidFill>
                <a:latin typeface="Source Sans Pro" panose="020B0604020202020204" charset="0"/>
                <a:ea typeface="ＭＳ Ｐゴシック" charset="0"/>
              </a:rPr>
              <a:t> cortex sensitive to both </a:t>
            </a:r>
            <a:r>
              <a:rPr lang="en-US" dirty="0">
                <a:solidFill>
                  <a:srgbClr val="C00000"/>
                </a:solidFill>
                <a:latin typeface="Source Sans Pro" panose="020B0604020202020204" charset="0"/>
                <a:ea typeface="ＭＳ Ｐゴシック" charset="0"/>
              </a:rPr>
              <a:t>object recognition and phonological retrieval </a:t>
            </a:r>
            <a:r>
              <a:rPr lang="en-US" dirty="0">
                <a:solidFill>
                  <a:srgbClr val="333333"/>
                </a:solidFill>
                <a:latin typeface="Source Sans Pro" panose="020B0604020202020204" charset="0"/>
                <a:ea typeface="ＭＳ Ｐゴシック" charset="0"/>
              </a:rPr>
              <a:t>of object names?</a:t>
            </a:r>
          </a:p>
          <a:p>
            <a:endParaRPr lang="en-GB" dirty="0">
              <a:latin typeface="Source Sans Pro" panose="020B0604020202020204" charset="0"/>
            </a:endParaRPr>
          </a:p>
        </p:txBody>
      </p:sp>
      <p:pic>
        <p:nvPicPr>
          <p:cNvPr id="25604" name="Picture 4" descr="http://w3.giffitsstatic.com/artikel-thumb/anti-stress-wuerfel-werbemittel-9457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64" y="2186094"/>
            <a:ext cx="1899967" cy="1069947"/>
          </a:xfrm>
          <a:prstGeom prst="rect">
            <a:avLst/>
          </a:prstGeom>
          <a:noFill/>
          <a:ln>
            <a:noFill/>
          </a:ln>
        </p:spPr>
      </p:pic>
      <p:graphicFrame>
        <p:nvGraphicFramePr>
          <p:cNvPr id="7" name="Diagram 6"/>
          <p:cNvGraphicFramePr/>
          <p:nvPr/>
        </p:nvGraphicFramePr>
        <p:xfrm>
          <a:off x="2914334" y="4113076"/>
          <a:ext cx="6096000" cy="688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819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099556" y="5582549"/>
            <a:ext cx="7848872" cy="402115"/>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
        <p:nvSpPr>
          <p:cNvPr id="42" name="Rectangle 41"/>
          <p:cNvSpPr/>
          <p:nvPr/>
        </p:nvSpPr>
        <p:spPr>
          <a:xfrm>
            <a:off x="2099266" y="4049775"/>
            <a:ext cx="7848872" cy="418241"/>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
        <p:nvSpPr>
          <p:cNvPr id="41" name="Rectangle 40"/>
          <p:cNvSpPr/>
          <p:nvPr/>
        </p:nvSpPr>
        <p:spPr>
          <a:xfrm>
            <a:off x="2099266" y="2564337"/>
            <a:ext cx="7848872" cy="433082"/>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08701977"/>
              </p:ext>
            </p:extLst>
          </p:nvPr>
        </p:nvGraphicFramePr>
        <p:xfrm>
          <a:off x="2927358" y="1882012"/>
          <a:ext cx="4788780" cy="3633514"/>
        </p:xfrm>
        <a:graphic>
          <a:graphicData uri="http://schemas.openxmlformats.org/drawingml/2006/table">
            <a:tbl>
              <a:tblPr firstRow="1" bandRow="1">
                <a:tableStyleId>{5C22544A-7EE6-4342-B048-85BDC9FD1C3A}</a:tableStyleId>
              </a:tblPr>
              <a:tblGrid>
                <a:gridCol w="4788780">
                  <a:extLst>
                    <a:ext uri="{9D8B030D-6E8A-4147-A177-3AD203B41FA5}">
                      <a16:colId xmlns:a16="http://schemas.microsoft.com/office/drawing/2014/main" val="20000"/>
                    </a:ext>
                  </a:extLst>
                </a:gridCol>
              </a:tblGrid>
              <a:tr h="1332744">
                <a:tc>
                  <a:txBody>
                    <a:bodyPr/>
                    <a:lstStyle/>
                    <a:p>
                      <a:r>
                        <a:rPr lang="de-DE" sz="1400" b="0" dirty="0">
                          <a:solidFill>
                            <a:schemeClr val="tx1"/>
                          </a:solidFill>
                        </a:rPr>
                        <a:t>Say</a:t>
                      </a:r>
                      <a:r>
                        <a:rPr lang="de-DE" sz="1400" b="0" baseline="0" dirty="0">
                          <a:solidFill>
                            <a:schemeClr val="tx1"/>
                          </a:solidFill>
                        </a:rPr>
                        <a:t> </a:t>
                      </a:r>
                      <a:r>
                        <a:rPr lang="en-GB" sz="1400" b="0" baseline="0" dirty="0">
                          <a:solidFill>
                            <a:schemeClr val="tx1"/>
                          </a:solidFill>
                        </a:rPr>
                        <a:t>‘yes’ when you see an </a:t>
                      </a:r>
                      <a:r>
                        <a:rPr lang="en-GB" sz="1400" b="1" baseline="0" dirty="0">
                          <a:solidFill>
                            <a:schemeClr val="tx1"/>
                          </a:solidFill>
                        </a:rPr>
                        <a:t>abstract image</a:t>
                      </a:r>
                    </a:p>
                    <a:p>
                      <a:endParaRPr lang="en-GB" sz="1400" b="0" dirty="0">
                        <a:solidFill>
                          <a:schemeClr val="tx1"/>
                        </a:solidFill>
                      </a:endParaRPr>
                    </a:p>
                  </a:txBody>
                  <a:tcPr>
                    <a:noFill/>
                  </a:tcPr>
                </a:tc>
                <a:extLst>
                  <a:ext uri="{0D108BD9-81ED-4DB2-BD59-A6C34878D82A}">
                    <a16:rowId xmlns:a16="http://schemas.microsoft.com/office/drawing/2014/main" val="10000"/>
                  </a:ext>
                </a:extLst>
              </a:tr>
              <a:tr h="1512168">
                <a:tc>
                  <a:txBody>
                    <a:bodyPr/>
                    <a:lstStyle/>
                    <a:p>
                      <a:endParaRPr lang="en-GB" sz="1000" b="0" dirty="0">
                        <a:solidFill>
                          <a:schemeClr val="tx1"/>
                        </a:solidFill>
                      </a:endParaRPr>
                    </a:p>
                    <a:p>
                      <a:r>
                        <a:rPr lang="en-GB" sz="1400" b="0" dirty="0">
                          <a:solidFill>
                            <a:schemeClr val="tx1"/>
                          </a:solidFill>
                        </a:rPr>
                        <a:t>Say ‘yes’ when you see an </a:t>
                      </a:r>
                      <a:r>
                        <a:rPr lang="en-GB" sz="1400" b="1" dirty="0">
                          <a:solidFill>
                            <a:schemeClr val="tx1"/>
                          </a:solidFill>
                        </a:rPr>
                        <a:t>object</a:t>
                      </a:r>
                    </a:p>
                  </a:txBody>
                  <a:tcPr>
                    <a:noFill/>
                  </a:tcPr>
                </a:tc>
                <a:extLst>
                  <a:ext uri="{0D108BD9-81ED-4DB2-BD59-A6C34878D82A}">
                    <a16:rowId xmlns:a16="http://schemas.microsoft.com/office/drawing/2014/main" val="10001"/>
                  </a:ext>
                </a:extLst>
              </a:tr>
              <a:tr h="788602">
                <a:tc>
                  <a:txBody>
                    <a:bodyPr/>
                    <a:lstStyle/>
                    <a:p>
                      <a:endParaRPr lang="en-GB" sz="1000" b="0" dirty="0">
                        <a:solidFill>
                          <a:schemeClr val="tx1"/>
                        </a:solidFill>
                      </a:endParaRPr>
                    </a:p>
                    <a:p>
                      <a:r>
                        <a:rPr lang="en-GB" sz="1400" b="1" dirty="0">
                          <a:solidFill>
                            <a:schemeClr val="tx1"/>
                          </a:solidFill>
                        </a:rPr>
                        <a:t>Name</a:t>
                      </a:r>
                      <a:r>
                        <a:rPr lang="en-GB" sz="1400" b="0" dirty="0">
                          <a:solidFill>
                            <a:schemeClr val="tx1"/>
                          </a:solidFill>
                        </a:rPr>
                        <a:t> the object</a:t>
                      </a:r>
                    </a:p>
                  </a:txBody>
                  <a:tcPr>
                    <a:noFill/>
                  </a:tcPr>
                </a:tc>
                <a:extLst>
                  <a:ext uri="{0D108BD9-81ED-4DB2-BD59-A6C34878D82A}">
                    <a16:rowId xmlns:a16="http://schemas.microsoft.com/office/drawing/2014/main" val="10002"/>
                  </a:ext>
                </a:extLst>
              </a:tr>
            </a:tbl>
          </a:graphicData>
        </a:graphic>
      </p:graphicFrame>
      <p:sp>
        <p:nvSpPr>
          <p:cNvPr id="5" name="Title 1"/>
          <p:cNvSpPr>
            <a:spLocks noGrp="1"/>
          </p:cNvSpPr>
          <p:nvPr>
            <p:ph type="title"/>
          </p:nvPr>
        </p:nvSpPr>
        <p:spPr>
          <a:xfrm>
            <a:off x="477863" y="115888"/>
            <a:ext cx="8353425" cy="792162"/>
          </a:xfrm>
        </p:spPr>
        <p:txBody>
          <a:bodyPr/>
          <a:lstStyle/>
          <a:p>
            <a:r>
              <a:rPr lang="en-GB" dirty="0"/>
              <a:t>Factorial design</a:t>
            </a:r>
          </a:p>
        </p:txBody>
      </p:sp>
      <p:sp>
        <p:nvSpPr>
          <p:cNvPr id="6" name="Text Placeholder 3"/>
          <p:cNvSpPr>
            <a:spLocks noGrp="1"/>
          </p:cNvSpPr>
          <p:nvPr>
            <p:ph type="body" sz="quarter" idx="10"/>
          </p:nvPr>
        </p:nvSpPr>
        <p:spPr>
          <a:xfrm>
            <a:off x="477864" y="1189863"/>
            <a:ext cx="9722552" cy="169298"/>
          </a:xfrm>
        </p:spPr>
        <p:txBody>
          <a:bodyPr/>
          <a:lstStyle/>
          <a:p>
            <a:pPr marL="168524">
              <a:defRPr/>
            </a:pPr>
            <a:r>
              <a:rPr lang="en-US" b="1" dirty="0">
                <a:solidFill>
                  <a:srgbClr val="333333"/>
                </a:solidFill>
                <a:latin typeface="Source Sans Pro" panose="020B0604020202020204" charset="0"/>
                <a:ea typeface="ＭＳ Ｐゴシック" charset="0"/>
              </a:rPr>
              <a:t>Question: </a:t>
            </a:r>
            <a:r>
              <a:rPr lang="en-US" dirty="0">
                <a:solidFill>
                  <a:srgbClr val="333333"/>
                </a:solidFill>
                <a:latin typeface="Source Sans Pro" panose="020B0604020202020204" charset="0"/>
                <a:ea typeface="ＭＳ Ｐゴシック" charset="0"/>
              </a:rPr>
              <a:t>Is the inferior temporal cortex sensitive to both object recognition and phonological retrieval of object names?</a:t>
            </a:r>
          </a:p>
        </p:txBody>
      </p:sp>
      <p:grpSp>
        <p:nvGrpSpPr>
          <p:cNvPr id="8" name="Group 7"/>
          <p:cNvGrpSpPr/>
          <p:nvPr/>
        </p:nvGrpSpPr>
        <p:grpSpPr>
          <a:xfrm>
            <a:off x="3575679" y="2280628"/>
            <a:ext cx="1171277" cy="688204"/>
            <a:chOff x="14302" y="0"/>
            <a:chExt cx="1171277" cy="688204"/>
          </a:xfrm>
        </p:grpSpPr>
        <p:sp>
          <p:nvSpPr>
            <p:cNvPr id="9" name="Rounded Rectangle 8"/>
            <p:cNvSpPr/>
            <p:nvPr/>
          </p:nvSpPr>
          <p:spPr>
            <a:xfrm>
              <a:off x="14302" y="0"/>
              <a:ext cx="1171277" cy="68820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ounded Rectangle 4"/>
            <p:cNvSpPr/>
            <p:nvPr/>
          </p:nvSpPr>
          <p:spPr>
            <a:xfrm>
              <a:off x="34459"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de-DE" sz="1500" dirty="0">
                  <a:solidFill>
                    <a:schemeClr val="tx1"/>
                  </a:solidFill>
                </a:rPr>
                <a:t>Visual analysis</a:t>
              </a:r>
              <a:endParaRPr lang="en-GB" sz="1500" dirty="0">
                <a:solidFill>
                  <a:schemeClr val="tx1"/>
                </a:solidFill>
              </a:endParaRPr>
            </a:p>
          </p:txBody>
        </p:sp>
      </p:grpSp>
      <p:grpSp>
        <p:nvGrpSpPr>
          <p:cNvPr id="11" name="Group 10"/>
          <p:cNvGrpSpPr/>
          <p:nvPr/>
        </p:nvGrpSpPr>
        <p:grpSpPr>
          <a:xfrm>
            <a:off x="8423181" y="2276872"/>
            <a:ext cx="1171277" cy="688204"/>
            <a:chOff x="4922043" y="0"/>
            <a:chExt cx="1171277" cy="688204"/>
          </a:xfrm>
        </p:grpSpPr>
        <p:sp>
          <p:nvSpPr>
            <p:cNvPr id="12" name="Rounded Rectangle 11"/>
            <p:cNvSpPr/>
            <p:nvPr/>
          </p:nvSpPr>
          <p:spPr>
            <a:xfrm>
              <a:off x="4922043" y="0"/>
              <a:ext cx="1171277" cy="68820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Rounded Rectangle 4"/>
            <p:cNvSpPr/>
            <p:nvPr/>
          </p:nvSpPr>
          <p:spPr>
            <a:xfrm>
              <a:off x="4942200"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de-DE" sz="1500" dirty="0">
                  <a:solidFill>
                    <a:schemeClr val="tx1"/>
                  </a:solidFill>
                </a:rPr>
                <a:t>Verbal output</a:t>
              </a:r>
              <a:endParaRPr lang="en-GB" sz="1500" dirty="0">
                <a:solidFill>
                  <a:schemeClr val="tx1"/>
                </a:solidFill>
              </a:endParaRPr>
            </a:p>
          </p:txBody>
        </p:sp>
      </p:grpSp>
      <p:grpSp>
        <p:nvGrpSpPr>
          <p:cNvPr id="14" name="Group 13"/>
          <p:cNvGrpSpPr/>
          <p:nvPr/>
        </p:nvGrpSpPr>
        <p:grpSpPr>
          <a:xfrm>
            <a:off x="3535597" y="3759654"/>
            <a:ext cx="1171277" cy="688204"/>
            <a:chOff x="14302" y="0"/>
            <a:chExt cx="1171277" cy="688204"/>
          </a:xfrm>
        </p:grpSpPr>
        <p:sp>
          <p:nvSpPr>
            <p:cNvPr id="21" name="Rounded Rectangle 20"/>
            <p:cNvSpPr/>
            <p:nvPr/>
          </p:nvSpPr>
          <p:spPr>
            <a:xfrm>
              <a:off x="14302" y="0"/>
              <a:ext cx="1171277" cy="68820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Rounded Rectangle 4"/>
            <p:cNvSpPr/>
            <p:nvPr/>
          </p:nvSpPr>
          <p:spPr>
            <a:xfrm>
              <a:off x="34459"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de-DE" sz="1500" dirty="0">
                  <a:solidFill>
                    <a:schemeClr val="tx1"/>
                  </a:solidFill>
                </a:rPr>
                <a:t>Visual analysis</a:t>
              </a:r>
              <a:endParaRPr lang="en-GB" sz="1500" dirty="0">
                <a:solidFill>
                  <a:schemeClr val="tx1"/>
                </a:solidFill>
              </a:endParaRPr>
            </a:p>
          </p:txBody>
        </p:sp>
      </p:grpSp>
      <p:grpSp>
        <p:nvGrpSpPr>
          <p:cNvPr id="15" name="Group 14"/>
          <p:cNvGrpSpPr/>
          <p:nvPr/>
        </p:nvGrpSpPr>
        <p:grpSpPr>
          <a:xfrm>
            <a:off x="5163762" y="3759654"/>
            <a:ext cx="1171277" cy="688204"/>
            <a:chOff x="1642467" y="0"/>
            <a:chExt cx="1171277" cy="688204"/>
          </a:xfrm>
        </p:grpSpPr>
        <p:sp>
          <p:nvSpPr>
            <p:cNvPr id="19" name="Rounded Rectangle 18"/>
            <p:cNvSpPr/>
            <p:nvPr/>
          </p:nvSpPr>
          <p:spPr>
            <a:xfrm>
              <a:off x="1642467" y="0"/>
              <a:ext cx="1171277" cy="68820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ounded Rectangle 6"/>
            <p:cNvSpPr/>
            <p:nvPr/>
          </p:nvSpPr>
          <p:spPr>
            <a:xfrm>
              <a:off x="1662624"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de-DE" sz="1500" dirty="0">
                  <a:solidFill>
                    <a:schemeClr val="tx1"/>
                  </a:solidFill>
                </a:rPr>
                <a:t>Object recognition</a:t>
              </a:r>
              <a:endParaRPr lang="en-GB" sz="1500" dirty="0">
                <a:solidFill>
                  <a:schemeClr val="tx1"/>
                </a:solidFill>
              </a:endParaRPr>
            </a:p>
          </p:txBody>
        </p:sp>
      </p:grpSp>
      <p:grpSp>
        <p:nvGrpSpPr>
          <p:cNvPr id="16" name="Group 15"/>
          <p:cNvGrpSpPr/>
          <p:nvPr/>
        </p:nvGrpSpPr>
        <p:grpSpPr>
          <a:xfrm>
            <a:off x="8423181" y="3779811"/>
            <a:ext cx="1171277" cy="688204"/>
            <a:chOff x="4922043" y="0"/>
            <a:chExt cx="1171277" cy="688204"/>
          </a:xfrm>
        </p:grpSpPr>
        <p:sp>
          <p:nvSpPr>
            <p:cNvPr id="17" name="Rounded Rectangle 16"/>
            <p:cNvSpPr/>
            <p:nvPr/>
          </p:nvSpPr>
          <p:spPr>
            <a:xfrm>
              <a:off x="4922043" y="0"/>
              <a:ext cx="1171277" cy="68820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8"/>
            <p:cNvSpPr/>
            <p:nvPr/>
          </p:nvSpPr>
          <p:spPr>
            <a:xfrm>
              <a:off x="4942200"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de-DE" sz="1500" dirty="0">
                  <a:solidFill>
                    <a:schemeClr val="tx1"/>
                  </a:solidFill>
                </a:rPr>
                <a:t>Verbal output</a:t>
              </a:r>
              <a:endParaRPr lang="en-GB" sz="1500" dirty="0">
                <a:solidFill>
                  <a:schemeClr val="tx1"/>
                </a:solidFill>
              </a:endParaRPr>
            </a:p>
          </p:txBody>
        </p:sp>
      </p:grpSp>
      <p:grpSp>
        <p:nvGrpSpPr>
          <p:cNvPr id="23" name="Group 22"/>
          <p:cNvGrpSpPr/>
          <p:nvPr/>
        </p:nvGrpSpPr>
        <p:grpSpPr>
          <a:xfrm>
            <a:off x="3515440" y="5265248"/>
            <a:ext cx="1171277" cy="688204"/>
            <a:chOff x="14302" y="0"/>
            <a:chExt cx="1171277" cy="688204"/>
          </a:xfrm>
        </p:grpSpPr>
        <p:sp>
          <p:nvSpPr>
            <p:cNvPr id="33" name="Rounded Rectangle 32"/>
            <p:cNvSpPr/>
            <p:nvPr/>
          </p:nvSpPr>
          <p:spPr>
            <a:xfrm>
              <a:off x="14302" y="0"/>
              <a:ext cx="1171277" cy="68820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ounded Rectangle 4"/>
            <p:cNvSpPr/>
            <p:nvPr/>
          </p:nvSpPr>
          <p:spPr>
            <a:xfrm>
              <a:off x="34459"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de-DE" sz="1500" dirty="0">
                  <a:solidFill>
                    <a:schemeClr val="tx1"/>
                  </a:solidFill>
                </a:rPr>
                <a:t>Visual analysis</a:t>
              </a:r>
              <a:endParaRPr lang="en-GB" sz="1500" dirty="0">
                <a:solidFill>
                  <a:schemeClr val="tx1"/>
                </a:solidFill>
              </a:endParaRPr>
            </a:p>
          </p:txBody>
        </p:sp>
      </p:grpSp>
      <p:grpSp>
        <p:nvGrpSpPr>
          <p:cNvPr id="24" name="Group 23"/>
          <p:cNvGrpSpPr/>
          <p:nvPr/>
        </p:nvGrpSpPr>
        <p:grpSpPr>
          <a:xfrm>
            <a:off x="5163762" y="5265248"/>
            <a:ext cx="1171277" cy="688204"/>
            <a:chOff x="1642467" y="0"/>
            <a:chExt cx="1171277" cy="688204"/>
          </a:xfrm>
        </p:grpSpPr>
        <p:sp>
          <p:nvSpPr>
            <p:cNvPr id="31" name="Rounded Rectangle 30"/>
            <p:cNvSpPr/>
            <p:nvPr/>
          </p:nvSpPr>
          <p:spPr>
            <a:xfrm>
              <a:off x="1642467" y="0"/>
              <a:ext cx="1171277" cy="68820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Rounded Rectangle 6"/>
            <p:cNvSpPr/>
            <p:nvPr/>
          </p:nvSpPr>
          <p:spPr>
            <a:xfrm>
              <a:off x="1662624"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de-DE" sz="1500" dirty="0">
                  <a:solidFill>
                    <a:schemeClr val="tx1"/>
                  </a:solidFill>
                </a:rPr>
                <a:t>Object recognition</a:t>
              </a:r>
              <a:endParaRPr lang="en-GB" sz="1500" dirty="0">
                <a:solidFill>
                  <a:schemeClr val="tx1"/>
                </a:solidFill>
              </a:endParaRPr>
            </a:p>
          </p:txBody>
        </p:sp>
      </p:grpSp>
      <p:grpSp>
        <p:nvGrpSpPr>
          <p:cNvPr id="25" name="Group 24"/>
          <p:cNvGrpSpPr/>
          <p:nvPr/>
        </p:nvGrpSpPr>
        <p:grpSpPr>
          <a:xfrm>
            <a:off x="6813827" y="5265248"/>
            <a:ext cx="1171277" cy="688204"/>
            <a:chOff x="3312689" y="0"/>
            <a:chExt cx="1171277" cy="688204"/>
          </a:xfrm>
        </p:grpSpPr>
        <p:sp>
          <p:nvSpPr>
            <p:cNvPr id="29" name="Rounded Rectangle 28"/>
            <p:cNvSpPr/>
            <p:nvPr/>
          </p:nvSpPr>
          <p:spPr>
            <a:xfrm>
              <a:off x="3312689" y="0"/>
              <a:ext cx="1171277" cy="68820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ounded Rectangle 8"/>
            <p:cNvSpPr/>
            <p:nvPr/>
          </p:nvSpPr>
          <p:spPr>
            <a:xfrm>
              <a:off x="3332846"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de-DE" sz="1500" dirty="0">
                  <a:solidFill>
                    <a:schemeClr val="tx1"/>
                  </a:solidFill>
                </a:rPr>
                <a:t>Phonological retrieval</a:t>
              </a:r>
              <a:endParaRPr lang="en-GB" sz="1500" dirty="0">
                <a:solidFill>
                  <a:schemeClr val="tx1"/>
                </a:solidFill>
              </a:endParaRPr>
            </a:p>
          </p:txBody>
        </p:sp>
      </p:grpSp>
      <p:grpSp>
        <p:nvGrpSpPr>
          <p:cNvPr id="26" name="Group 25"/>
          <p:cNvGrpSpPr/>
          <p:nvPr/>
        </p:nvGrpSpPr>
        <p:grpSpPr>
          <a:xfrm>
            <a:off x="8423181" y="5265248"/>
            <a:ext cx="1171277" cy="688204"/>
            <a:chOff x="4922043" y="0"/>
            <a:chExt cx="1171277" cy="688204"/>
          </a:xfrm>
        </p:grpSpPr>
        <p:sp>
          <p:nvSpPr>
            <p:cNvPr id="27" name="Rounded Rectangle 26"/>
            <p:cNvSpPr/>
            <p:nvPr/>
          </p:nvSpPr>
          <p:spPr>
            <a:xfrm>
              <a:off x="4922043" y="0"/>
              <a:ext cx="1171277" cy="68820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Rounded Rectangle 10"/>
            <p:cNvSpPr/>
            <p:nvPr/>
          </p:nvSpPr>
          <p:spPr>
            <a:xfrm>
              <a:off x="4942200"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de-DE" sz="1500" dirty="0">
                  <a:solidFill>
                    <a:schemeClr val="tx1"/>
                  </a:solidFill>
                </a:rPr>
                <a:t>Verbal output</a:t>
              </a:r>
              <a:endParaRPr lang="en-GB" sz="1500" dirty="0">
                <a:solidFill>
                  <a:schemeClr val="tx1"/>
                </a:solidFill>
              </a:endParaRPr>
            </a:p>
          </p:txBody>
        </p:sp>
      </p:grpSp>
      <p:pic>
        <p:nvPicPr>
          <p:cNvPr id="35" name="Picture 26"/>
          <p:cNvPicPr>
            <a:picLocks noChangeAspect="1" noChangeArrowheads="1"/>
          </p:cNvPicPr>
          <p:nvPr/>
        </p:nvPicPr>
        <p:blipFill>
          <a:blip r:embed="rId3"/>
          <a:srcRect l="57077" t="50749" b="26675"/>
          <a:stretch>
            <a:fillRect/>
          </a:stretch>
        </p:blipFill>
        <p:spPr bwMode="auto">
          <a:xfrm>
            <a:off x="2175515" y="3754817"/>
            <a:ext cx="951035"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 name="Picture 27"/>
          <p:cNvPicPr>
            <a:picLocks noChangeAspect="1" noChangeArrowheads="1"/>
          </p:cNvPicPr>
          <p:nvPr/>
        </p:nvPicPr>
        <p:blipFill>
          <a:blip r:embed="rId3"/>
          <a:srcRect l="21031" t="50749" r="39948" b="26675"/>
          <a:stretch>
            <a:fillRect/>
          </a:stretch>
        </p:blipFill>
        <p:spPr bwMode="auto">
          <a:xfrm>
            <a:off x="2172075" y="5290843"/>
            <a:ext cx="864577"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 name="Picture 40"/>
          <p:cNvPicPr>
            <a:picLocks noChangeAspect="1" noChangeArrowheads="1"/>
          </p:cNvPicPr>
          <p:nvPr/>
        </p:nvPicPr>
        <p:blipFill>
          <a:blip r:embed="rId3"/>
          <a:srcRect l="57010" t="72751" r="992" b="5247"/>
          <a:stretch>
            <a:fillRect/>
          </a:stretch>
        </p:blipFill>
        <p:spPr bwMode="auto">
          <a:xfrm>
            <a:off x="2175514" y="2333122"/>
            <a:ext cx="930520" cy="73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 name="Rectangle 37"/>
          <p:cNvSpPr/>
          <p:nvPr/>
        </p:nvSpPr>
        <p:spPr>
          <a:xfrm>
            <a:off x="2351046" y="1882013"/>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39" name="Rectangle 38"/>
          <p:cNvSpPr/>
          <p:nvPr/>
        </p:nvSpPr>
        <p:spPr>
          <a:xfrm>
            <a:off x="2351046" y="3317784"/>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40" name="Rectangle 39"/>
          <p:cNvSpPr/>
          <p:nvPr/>
        </p:nvSpPr>
        <p:spPr>
          <a:xfrm>
            <a:off x="2385964" y="4843484"/>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C</a:t>
            </a:r>
          </a:p>
        </p:txBody>
      </p:sp>
    </p:spTree>
    <p:extLst>
      <p:ext uri="{BB962C8B-B14F-4D97-AF65-F5344CB8AC3E}">
        <p14:creationId xmlns:p14="http://schemas.microsoft.com/office/powerpoint/2010/main" val="2947005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Content Placeholder 6"/>
          <p:cNvGraphicFramePr>
            <a:graphicFrameLocks/>
          </p:cNvGraphicFramePr>
          <p:nvPr>
            <p:extLst>
              <p:ext uri="{D42A27DB-BD31-4B8C-83A1-F6EECF244321}">
                <p14:modId xmlns:p14="http://schemas.microsoft.com/office/powerpoint/2010/main" val="3287775376"/>
              </p:ext>
            </p:extLst>
          </p:nvPr>
        </p:nvGraphicFramePr>
        <p:xfrm>
          <a:off x="2927357" y="1882012"/>
          <a:ext cx="2613427" cy="3633514"/>
        </p:xfrm>
        <a:graphic>
          <a:graphicData uri="http://schemas.openxmlformats.org/drawingml/2006/table">
            <a:tbl>
              <a:tblPr firstRow="1" bandRow="1">
                <a:tableStyleId>{5C22544A-7EE6-4342-B048-85BDC9FD1C3A}</a:tableStyleId>
              </a:tblPr>
              <a:tblGrid>
                <a:gridCol w="2613427">
                  <a:extLst>
                    <a:ext uri="{9D8B030D-6E8A-4147-A177-3AD203B41FA5}">
                      <a16:colId xmlns:a16="http://schemas.microsoft.com/office/drawing/2014/main" val="20000"/>
                    </a:ext>
                  </a:extLst>
                </a:gridCol>
              </a:tblGrid>
              <a:tr h="1332744">
                <a:tc>
                  <a:txBody>
                    <a:bodyPr/>
                    <a:lstStyle/>
                    <a:p>
                      <a:r>
                        <a:rPr lang="de-DE" sz="1400" b="0" dirty="0">
                          <a:solidFill>
                            <a:schemeClr val="tx1"/>
                          </a:solidFill>
                        </a:rPr>
                        <a:t>Say</a:t>
                      </a:r>
                      <a:r>
                        <a:rPr lang="de-DE" sz="1400" b="0" baseline="0" dirty="0">
                          <a:solidFill>
                            <a:schemeClr val="tx1"/>
                          </a:solidFill>
                        </a:rPr>
                        <a:t> </a:t>
                      </a:r>
                      <a:r>
                        <a:rPr lang="en-GB" sz="1400" b="0" baseline="0" dirty="0">
                          <a:solidFill>
                            <a:schemeClr val="tx1"/>
                          </a:solidFill>
                        </a:rPr>
                        <a:t>‘yes’ when you see an </a:t>
                      </a:r>
                      <a:r>
                        <a:rPr lang="en-GB" sz="1400" b="1" baseline="0" dirty="0">
                          <a:solidFill>
                            <a:schemeClr val="tx1"/>
                          </a:solidFill>
                        </a:rPr>
                        <a:t>abstract image</a:t>
                      </a:r>
                    </a:p>
                    <a:p>
                      <a:endParaRPr lang="en-GB" sz="1400" b="0" dirty="0">
                        <a:solidFill>
                          <a:schemeClr val="tx1"/>
                        </a:solidFill>
                      </a:endParaRPr>
                    </a:p>
                  </a:txBody>
                  <a:tcPr>
                    <a:noFill/>
                  </a:tcPr>
                </a:tc>
                <a:extLst>
                  <a:ext uri="{0D108BD9-81ED-4DB2-BD59-A6C34878D82A}">
                    <a16:rowId xmlns:a16="http://schemas.microsoft.com/office/drawing/2014/main" val="10000"/>
                  </a:ext>
                </a:extLst>
              </a:tr>
              <a:tr h="1512168">
                <a:tc>
                  <a:txBody>
                    <a:bodyPr/>
                    <a:lstStyle/>
                    <a:p>
                      <a:endParaRPr lang="en-GB" sz="1000" b="0" dirty="0">
                        <a:solidFill>
                          <a:schemeClr val="tx1"/>
                        </a:solidFill>
                      </a:endParaRPr>
                    </a:p>
                    <a:p>
                      <a:r>
                        <a:rPr lang="en-GB" sz="1400" b="0" dirty="0">
                          <a:solidFill>
                            <a:schemeClr val="tx1"/>
                          </a:solidFill>
                        </a:rPr>
                        <a:t>Say ‘yes’ when you see an </a:t>
                      </a:r>
                      <a:r>
                        <a:rPr lang="en-GB" sz="1400" b="1" dirty="0">
                          <a:solidFill>
                            <a:schemeClr val="tx1"/>
                          </a:solidFill>
                        </a:rPr>
                        <a:t>object</a:t>
                      </a:r>
                    </a:p>
                  </a:txBody>
                  <a:tcPr>
                    <a:noFill/>
                  </a:tcPr>
                </a:tc>
                <a:extLst>
                  <a:ext uri="{0D108BD9-81ED-4DB2-BD59-A6C34878D82A}">
                    <a16:rowId xmlns:a16="http://schemas.microsoft.com/office/drawing/2014/main" val="10001"/>
                  </a:ext>
                </a:extLst>
              </a:tr>
              <a:tr h="788602">
                <a:tc>
                  <a:txBody>
                    <a:bodyPr/>
                    <a:lstStyle/>
                    <a:p>
                      <a:endParaRPr lang="en-GB" sz="1000" b="0" dirty="0">
                        <a:solidFill>
                          <a:schemeClr val="tx1"/>
                        </a:solidFill>
                      </a:endParaRPr>
                    </a:p>
                    <a:p>
                      <a:r>
                        <a:rPr lang="en-GB" sz="1400" b="1" dirty="0">
                          <a:solidFill>
                            <a:schemeClr val="tx1"/>
                          </a:solidFill>
                        </a:rPr>
                        <a:t>Name</a:t>
                      </a:r>
                      <a:r>
                        <a:rPr lang="en-GB" sz="1400" b="0" dirty="0">
                          <a:solidFill>
                            <a:schemeClr val="tx1"/>
                          </a:solidFill>
                        </a:rPr>
                        <a:t> the object</a:t>
                      </a:r>
                    </a:p>
                  </a:txBody>
                  <a:tcPr>
                    <a:noFill/>
                  </a:tcPr>
                </a:tc>
                <a:extLst>
                  <a:ext uri="{0D108BD9-81ED-4DB2-BD59-A6C34878D82A}">
                    <a16:rowId xmlns:a16="http://schemas.microsoft.com/office/drawing/2014/main" val="10002"/>
                  </a:ext>
                </a:extLst>
              </a:tr>
            </a:tbl>
          </a:graphicData>
        </a:graphic>
      </p:graphicFrame>
      <p:sp>
        <p:nvSpPr>
          <p:cNvPr id="67" name="Rectangle 66"/>
          <p:cNvSpPr/>
          <p:nvPr/>
        </p:nvSpPr>
        <p:spPr>
          <a:xfrm>
            <a:off x="5483933" y="2455783"/>
            <a:ext cx="4873889" cy="275745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
        <p:nvSpPr>
          <p:cNvPr id="5" name="Title 1"/>
          <p:cNvSpPr>
            <a:spLocks noGrp="1"/>
          </p:cNvSpPr>
          <p:nvPr>
            <p:ph type="title"/>
          </p:nvPr>
        </p:nvSpPr>
        <p:spPr>
          <a:xfrm>
            <a:off x="477863" y="115888"/>
            <a:ext cx="8353425" cy="792162"/>
          </a:xfrm>
        </p:spPr>
        <p:txBody>
          <a:bodyPr/>
          <a:lstStyle/>
          <a:p>
            <a:r>
              <a:rPr lang="en-GB" dirty="0"/>
              <a:t>Factorial design</a:t>
            </a:r>
          </a:p>
        </p:txBody>
      </p:sp>
      <p:sp>
        <p:nvSpPr>
          <p:cNvPr id="6" name="Text Placeholder 3"/>
          <p:cNvSpPr>
            <a:spLocks noGrp="1"/>
          </p:cNvSpPr>
          <p:nvPr>
            <p:ph type="body" sz="quarter" idx="10"/>
          </p:nvPr>
        </p:nvSpPr>
        <p:spPr>
          <a:xfrm>
            <a:off x="477863" y="1178933"/>
            <a:ext cx="9602433" cy="216123"/>
          </a:xfrm>
        </p:spPr>
        <p:txBody>
          <a:bodyPr/>
          <a:lstStyle/>
          <a:p>
            <a:pPr marL="168524">
              <a:defRPr/>
            </a:pPr>
            <a:r>
              <a:rPr lang="en-US" b="1" dirty="0">
                <a:solidFill>
                  <a:srgbClr val="333333"/>
                </a:solidFill>
                <a:latin typeface="Source Sans Pro" panose="020B0604020202020204" charset="0"/>
                <a:ea typeface="ＭＳ Ｐゴシック" charset="0"/>
              </a:rPr>
              <a:t>Question: </a:t>
            </a:r>
            <a:r>
              <a:rPr lang="en-US" dirty="0">
                <a:solidFill>
                  <a:srgbClr val="333333"/>
                </a:solidFill>
                <a:latin typeface="Source Sans Pro" panose="020B0604020202020204" charset="0"/>
                <a:ea typeface="ＭＳ Ｐゴシック" charset="0"/>
              </a:rPr>
              <a:t>Is the inferior temporal cortex sensitive to both object recognition and phonological retrieval of object names?</a:t>
            </a:r>
          </a:p>
        </p:txBody>
      </p:sp>
      <p:pic>
        <p:nvPicPr>
          <p:cNvPr id="35" name="Picture 26"/>
          <p:cNvPicPr>
            <a:picLocks noChangeAspect="1" noChangeArrowheads="1"/>
          </p:cNvPicPr>
          <p:nvPr/>
        </p:nvPicPr>
        <p:blipFill>
          <a:blip r:embed="rId3"/>
          <a:srcRect l="57077" t="50749" b="26675"/>
          <a:stretch>
            <a:fillRect/>
          </a:stretch>
        </p:blipFill>
        <p:spPr bwMode="auto">
          <a:xfrm>
            <a:off x="2175515" y="3759543"/>
            <a:ext cx="951035"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 name="Picture 27"/>
          <p:cNvPicPr>
            <a:picLocks noChangeAspect="1" noChangeArrowheads="1"/>
          </p:cNvPicPr>
          <p:nvPr/>
        </p:nvPicPr>
        <p:blipFill>
          <a:blip r:embed="rId3"/>
          <a:srcRect l="21031" t="50749" r="39948" b="26675"/>
          <a:stretch>
            <a:fillRect/>
          </a:stretch>
        </p:blipFill>
        <p:spPr bwMode="auto">
          <a:xfrm>
            <a:off x="2172075" y="5295569"/>
            <a:ext cx="864577"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 name="Picture 40"/>
          <p:cNvPicPr>
            <a:picLocks noChangeAspect="1" noChangeArrowheads="1"/>
          </p:cNvPicPr>
          <p:nvPr/>
        </p:nvPicPr>
        <p:blipFill>
          <a:blip r:embed="rId3"/>
          <a:srcRect l="57010" t="72751" r="992" b="5247"/>
          <a:stretch>
            <a:fillRect/>
          </a:stretch>
        </p:blipFill>
        <p:spPr bwMode="auto">
          <a:xfrm>
            <a:off x="2175514" y="2337848"/>
            <a:ext cx="930520" cy="73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 name="Rectangle 37"/>
          <p:cNvSpPr/>
          <p:nvPr/>
        </p:nvSpPr>
        <p:spPr>
          <a:xfrm>
            <a:off x="2351046" y="1886739"/>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39" name="Rectangle 38"/>
          <p:cNvSpPr/>
          <p:nvPr/>
        </p:nvSpPr>
        <p:spPr>
          <a:xfrm>
            <a:off x="2351046" y="3322510"/>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40" name="Rectangle 39"/>
          <p:cNvSpPr/>
          <p:nvPr/>
        </p:nvSpPr>
        <p:spPr>
          <a:xfrm>
            <a:off x="2385964" y="4848210"/>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C</a:t>
            </a:r>
          </a:p>
        </p:txBody>
      </p:sp>
      <p:sp>
        <p:nvSpPr>
          <p:cNvPr id="44" name="Text Box 24"/>
          <p:cNvSpPr txBox="1">
            <a:spLocks noChangeArrowheads="1"/>
          </p:cNvSpPr>
          <p:nvPr/>
        </p:nvSpPr>
        <p:spPr bwMode="auto">
          <a:xfrm>
            <a:off x="8619845" y="2078202"/>
            <a:ext cx="1737976"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err="1">
                <a:latin typeface="Source Sans Pro" panose="020B0604020202020204" charset="0"/>
                <a:ea typeface="ＭＳ Ｐゴシック" charset="0"/>
              </a:rPr>
              <a:t>Friston</a:t>
            </a:r>
            <a:r>
              <a:rPr lang="en-GB" sz="1477" dirty="0">
                <a:latin typeface="Source Sans Pro" panose="020B0604020202020204" charset="0"/>
                <a:ea typeface="ＭＳ Ｐゴシック" charset="0"/>
              </a:rPr>
              <a:t> et al., (1997)</a:t>
            </a:r>
          </a:p>
        </p:txBody>
      </p:sp>
      <p:grpSp>
        <p:nvGrpSpPr>
          <p:cNvPr id="45" name="Group 41"/>
          <p:cNvGrpSpPr>
            <a:grpSpLocks/>
          </p:cNvGrpSpPr>
          <p:nvPr/>
        </p:nvGrpSpPr>
        <p:grpSpPr bwMode="auto">
          <a:xfrm>
            <a:off x="7348387" y="2942400"/>
            <a:ext cx="2168769" cy="1233854"/>
            <a:chOff x="4118" y="2296"/>
            <a:chExt cx="1480" cy="842"/>
          </a:xfrm>
        </p:grpSpPr>
        <p:sp>
          <p:nvSpPr>
            <p:cNvPr id="46" name="Line 2"/>
            <p:cNvSpPr>
              <a:spLocks noChangeShapeType="1"/>
            </p:cNvSpPr>
            <p:nvPr/>
          </p:nvSpPr>
          <p:spPr bwMode="auto">
            <a:xfrm>
              <a:off x="4118" y="2866"/>
              <a:ext cx="1480" cy="0"/>
            </a:xfrm>
            <a:prstGeom prst="line">
              <a:avLst/>
            </a:prstGeom>
            <a:noFill/>
            <a:ln w="1270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7" name="Rectangle 3"/>
            <p:cNvSpPr>
              <a:spLocks noChangeArrowheads="1"/>
            </p:cNvSpPr>
            <p:nvPr/>
          </p:nvSpPr>
          <p:spPr bwMode="auto">
            <a:xfrm>
              <a:off x="4235" y="2659"/>
              <a:ext cx="376" cy="18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8" name="Rectangle 5"/>
            <p:cNvSpPr>
              <a:spLocks noChangeArrowheads="1"/>
            </p:cNvSpPr>
            <p:nvPr/>
          </p:nvSpPr>
          <p:spPr bwMode="auto">
            <a:xfrm>
              <a:off x="5142" y="2387"/>
              <a:ext cx="376" cy="46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9" name="Rectangle 6"/>
            <p:cNvSpPr>
              <a:spLocks noChangeArrowheads="1"/>
            </p:cNvSpPr>
            <p:nvPr/>
          </p:nvSpPr>
          <p:spPr bwMode="auto">
            <a:xfrm>
              <a:off x="4688" y="2387"/>
              <a:ext cx="377" cy="46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50" name="Line 33"/>
            <p:cNvSpPr>
              <a:spLocks noChangeShapeType="1"/>
            </p:cNvSpPr>
            <p:nvPr/>
          </p:nvSpPr>
          <p:spPr bwMode="auto">
            <a:xfrm>
              <a:off x="5323" y="229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51" name="Line 34"/>
            <p:cNvSpPr>
              <a:spLocks noChangeShapeType="1"/>
            </p:cNvSpPr>
            <p:nvPr/>
          </p:nvSpPr>
          <p:spPr bwMode="auto">
            <a:xfrm>
              <a:off x="4870" y="229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52" name="Line 35"/>
            <p:cNvSpPr>
              <a:spLocks noChangeShapeType="1"/>
            </p:cNvSpPr>
            <p:nvPr/>
          </p:nvSpPr>
          <p:spPr bwMode="auto">
            <a:xfrm>
              <a:off x="4416" y="2568"/>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53" name="Text Box 36"/>
            <p:cNvSpPr txBox="1">
              <a:spLocks noChangeArrowheads="1"/>
            </p:cNvSpPr>
            <p:nvPr/>
          </p:nvSpPr>
          <p:spPr bwMode="auto">
            <a:xfrm>
              <a:off x="4325" y="2882"/>
              <a:ext cx="205"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charset="0"/>
                  <a:ea typeface="ＭＳ Ｐゴシック" charset="0"/>
                </a:rPr>
                <a:t>A</a:t>
              </a:r>
            </a:p>
          </p:txBody>
        </p:sp>
        <p:sp>
          <p:nvSpPr>
            <p:cNvPr id="54" name="Text Box 37"/>
            <p:cNvSpPr txBox="1">
              <a:spLocks noChangeArrowheads="1"/>
            </p:cNvSpPr>
            <p:nvPr/>
          </p:nvSpPr>
          <p:spPr bwMode="auto">
            <a:xfrm>
              <a:off x="4776" y="2900"/>
              <a:ext cx="21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charset="0"/>
                  <a:ea typeface="ＭＳ Ｐゴシック" charset="0"/>
                </a:rPr>
                <a:t>B</a:t>
              </a:r>
            </a:p>
          </p:txBody>
        </p:sp>
        <p:sp>
          <p:nvSpPr>
            <p:cNvPr id="55" name="Text Box 38"/>
            <p:cNvSpPr txBox="1">
              <a:spLocks noChangeArrowheads="1"/>
            </p:cNvSpPr>
            <p:nvPr/>
          </p:nvSpPr>
          <p:spPr bwMode="auto">
            <a:xfrm>
              <a:off x="5232" y="2882"/>
              <a:ext cx="20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charset="0"/>
                  <a:ea typeface="ＭＳ Ｐゴシック" charset="0"/>
                </a:rPr>
                <a:t>C</a:t>
              </a:r>
            </a:p>
          </p:txBody>
        </p:sp>
      </p:grpSp>
      <p:pic>
        <p:nvPicPr>
          <p:cNvPr id="56" name="Picture 39"/>
          <p:cNvPicPr>
            <a:picLocks noChangeAspect="1" noChangeArrowheads="1"/>
          </p:cNvPicPr>
          <p:nvPr/>
        </p:nvPicPr>
        <p:blipFill>
          <a:blip r:embed="rId4"/>
          <a:srcRect l="7927" t="16917" r="51314" b="10652"/>
          <a:stretch>
            <a:fillRect/>
          </a:stretch>
        </p:blipFill>
        <p:spPr bwMode="auto">
          <a:xfrm>
            <a:off x="5769421" y="2938353"/>
            <a:ext cx="1305658" cy="92319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7" name="Rectangle 56"/>
          <p:cNvSpPr/>
          <p:nvPr/>
        </p:nvSpPr>
        <p:spPr>
          <a:xfrm>
            <a:off x="5576079" y="4308110"/>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58" name="Rectangle 57"/>
          <p:cNvSpPr/>
          <p:nvPr/>
        </p:nvSpPr>
        <p:spPr>
          <a:xfrm>
            <a:off x="6129204" y="4308110"/>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2" name="TextBox 1"/>
          <p:cNvSpPr txBox="1"/>
          <p:nvPr/>
        </p:nvSpPr>
        <p:spPr>
          <a:xfrm>
            <a:off x="5998563" y="4381944"/>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&gt;</a:t>
            </a:r>
          </a:p>
        </p:txBody>
      </p:sp>
      <p:sp>
        <p:nvSpPr>
          <p:cNvPr id="3" name="TextBox 2"/>
          <p:cNvSpPr txBox="1"/>
          <p:nvPr/>
        </p:nvSpPr>
        <p:spPr>
          <a:xfrm>
            <a:off x="6705516" y="4381944"/>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Object recognition</a:t>
            </a:r>
          </a:p>
        </p:txBody>
      </p:sp>
      <p:sp>
        <p:nvSpPr>
          <p:cNvPr id="63" name="Rectangle 62"/>
          <p:cNvSpPr/>
          <p:nvPr/>
        </p:nvSpPr>
        <p:spPr>
          <a:xfrm>
            <a:off x="5576079" y="4743696"/>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C</a:t>
            </a:r>
          </a:p>
        </p:txBody>
      </p:sp>
      <p:sp>
        <p:nvSpPr>
          <p:cNvPr id="64" name="Rectangle 63"/>
          <p:cNvSpPr/>
          <p:nvPr/>
        </p:nvSpPr>
        <p:spPr>
          <a:xfrm>
            <a:off x="6129204" y="4743696"/>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65" name="TextBox 64"/>
          <p:cNvSpPr txBox="1"/>
          <p:nvPr/>
        </p:nvSpPr>
        <p:spPr>
          <a:xfrm>
            <a:off x="5998563" y="4801601"/>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a:t>
            </a:r>
          </a:p>
        </p:txBody>
      </p:sp>
      <p:sp>
        <p:nvSpPr>
          <p:cNvPr id="66" name="TextBox 65"/>
          <p:cNvSpPr txBox="1"/>
          <p:nvPr/>
        </p:nvSpPr>
        <p:spPr>
          <a:xfrm>
            <a:off x="6705516" y="4801601"/>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IT not involved in phonological retrieval?!</a:t>
            </a:r>
          </a:p>
        </p:txBody>
      </p:sp>
      <p:sp>
        <p:nvSpPr>
          <p:cNvPr id="4" name="TextBox 3"/>
          <p:cNvSpPr txBox="1"/>
          <p:nvPr/>
        </p:nvSpPr>
        <p:spPr>
          <a:xfrm>
            <a:off x="5542308" y="2499682"/>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Results in inferior temporal cortex:</a:t>
            </a:r>
          </a:p>
        </p:txBody>
      </p:sp>
    </p:spTree>
    <p:extLst>
      <p:ext uri="{BB962C8B-B14F-4D97-AF65-F5344CB8AC3E}">
        <p14:creationId xmlns:p14="http://schemas.microsoft.com/office/powerpoint/2010/main" val="2567923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Addressing interactions in factorial designs</a:t>
            </a:r>
          </a:p>
        </p:txBody>
      </p:sp>
      <p:sp>
        <p:nvSpPr>
          <p:cNvPr id="3" name="Content Placeholder 2"/>
          <p:cNvSpPr>
            <a:spLocks noGrp="1"/>
          </p:cNvSpPr>
          <p:nvPr>
            <p:ph idx="1"/>
          </p:nvPr>
        </p:nvSpPr>
        <p:spPr/>
        <p:txBody>
          <a:bodyPr/>
          <a:lstStyle/>
          <a:p>
            <a:r>
              <a:rPr lang="en-GB" dirty="0"/>
              <a:t>Is the task the sum of its component processes, or does A modulate B?</a:t>
            </a:r>
          </a:p>
        </p:txBody>
      </p:sp>
      <p:sp>
        <p:nvSpPr>
          <p:cNvPr id="4" name="Text Placeholder 3"/>
          <p:cNvSpPr>
            <a:spLocks noGrp="1"/>
          </p:cNvSpPr>
          <p:nvPr>
            <p:ph type="body" sz="quarter" idx="10"/>
          </p:nvPr>
        </p:nvSpPr>
        <p:spPr/>
        <p:txBody>
          <a:bodyPr/>
          <a:lstStyle/>
          <a:p>
            <a:endParaRPr lang="en-GB"/>
          </a:p>
        </p:txBody>
      </p:sp>
      <p:grpSp>
        <p:nvGrpSpPr>
          <p:cNvPr id="9" name="Group 8"/>
          <p:cNvGrpSpPr/>
          <p:nvPr/>
        </p:nvGrpSpPr>
        <p:grpSpPr>
          <a:xfrm>
            <a:off x="6996101" y="3579848"/>
            <a:ext cx="1171277" cy="688204"/>
            <a:chOff x="1642467" y="0"/>
            <a:chExt cx="1171277" cy="688204"/>
          </a:xfrm>
        </p:grpSpPr>
        <p:sp>
          <p:nvSpPr>
            <p:cNvPr id="10" name="Rounded Rectangle 9"/>
            <p:cNvSpPr/>
            <p:nvPr/>
          </p:nvSpPr>
          <p:spPr>
            <a:xfrm>
              <a:off x="1642467" y="0"/>
              <a:ext cx="1171277" cy="68820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ounded Rectangle 6"/>
            <p:cNvSpPr/>
            <p:nvPr/>
          </p:nvSpPr>
          <p:spPr>
            <a:xfrm>
              <a:off x="1662624"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de-DE" sz="1500" dirty="0">
                  <a:solidFill>
                    <a:schemeClr val="tx1"/>
                  </a:solidFill>
                </a:rPr>
                <a:t>Object recognition</a:t>
              </a:r>
              <a:endParaRPr lang="en-GB" sz="1500" dirty="0">
                <a:solidFill>
                  <a:schemeClr val="tx1"/>
                </a:solidFill>
              </a:endParaRPr>
            </a:p>
          </p:txBody>
        </p:sp>
      </p:grpSp>
      <p:grpSp>
        <p:nvGrpSpPr>
          <p:cNvPr id="12" name="Group 11"/>
          <p:cNvGrpSpPr/>
          <p:nvPr/>
        </p:nvGrpSpPr>
        <p:grpSpPr>
          <a:xfrm>
            <a:off x="8286126" y="3579848"/>
            <a:ext cx="1171277" cy="688204"/>
            <a:chOff x="3312689" y="0"/>
            <a:chExt cx="1171277" cy="688204"/>
          </a:xfrm>
        </p:grpSpPr>
        <p:sp>
          <p:nvSpPr>
            <p:cNvPr id="13" name="Rounded Rectangle 12"/>
            <p:cNvSpPr/>
            <p:nvPr/>
          </p:nvSpPr>
          <p:spPr>
            <a:xfrm>
              <a:off x="3312689" y="0"/>
              <a:ext cx="1171277" cy="68820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Rounded Rectangle 8"/>
            <p:cNvSpPr/>
            <p:nvPr/>
          </p:nvSpPr>
          <p:spPr>
            <a:xfrm>
              <a:off x="3332846"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de-DE" sz="1500" dirty="0">
                  <a:solidFill>
                    <a:schemeClr val="tx1"/>
                  </a:solidFill>
                </a:rPr>
                <a:t>Phonological retrieval</a:t>
              </a:r>
              <a:endParaRPr lang="en-GB" sz="1500" dirty="0">
                <a:solidFill>
                  <a:schemeClr val="tx1"/>
                </a:solidFill>
              </a:endParaRPr>
            </a:p>
          </p:txBody>
        </p:sp>
      </p:grpSp>
      <p:grpSp>
        <p:nvGrpSpPr>
          <p:cNvPr id="25" name="Group 24"/>
          <p:cNvGrpSpPr/>
          <p:nvPr/>
        </p:nvGrpSpPr>
        <p:grpSpPr>
          <a:xfrm>
            <a:off x="3115185" y="2423009"/>
            <a:ext cx="3235545" cy="2367663"/>
            <a:chOff x="2051720" y="2067062"/>
            <a:chExt cx="3354212" cy="2396354"/>
          </a:xfrm>
        </p:grpSpPr>
        <p:sp>
          <p:nvSpPr>
            <p:cNvPr id="5" name="Rectangle 4"/>
            <p:cNvSpPr/>
            <p:nvPr/>
          </p:nvSpPr>
          <p:spPr>
            <a:xfrm>
              <a:off x="2051720"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6" name="Rectangle 5"/>
            <p:cNvSpPr/>
            <p:nvPr/>
          </p:nvSpPr>
          <p:spPr>
            <a:xfrm>
              <a:off x="2752400" y="3336567"/>
              <a:ext cx="540059" cy="1126849"/>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15" name="Rectangle 14"/>
            <p:cNvSpPr/>
            <p:nvPr/>
          </p:nvSpPr>
          <p:spPr>
            <a:xfrm>
              <a:off x="3453080"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16" name="Rectangle 15"/>
            <p:cNvSpPr/>
            <p:nvPr/>
          </p:nvSpPr>
          <p:spPr>
            <a:xfrm>
              <a:off x="3453080" y="2569758"/>
              <a:ext cx="540060" cy="1126849"/>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17" name="Rectangle 16"/>
            <p:cNvSpPr/>
            <p:nvPr/>
          </p:nvSpPr>
          <p:spPr>
            <a:xfrm>
              <a:off x="4159476"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18" name="Rectangle 17"/>
            <p:cNvSpPr/>
            <p:nvPr/>
          </p:nvSpPr>
          <p:spPr>
            <a:xfrm>
              <a:off x="4159476" y="2569758"/>
              <a:ext cx="540059" cy="1126849"/>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19" name="Rectangle 18"/>
            <p:cNvSpPr/>
            <p:nvPr/>
          </p:nvSpPr>
          <p:spPr>
            <a:xfrm>
              <a:off x="4159476" y="2067062"/>
              <a:ext cx="540060" cy="513421"/>
            </a:xfrm>
            <a:prstGeom prst="rect">
              <a:avLst/>
            </a:prstGeom>
            <a:solidFill>
              <a:schemeClr val="accent4"/>
            </a:solid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0" name="Rectangle 19"/>
            <p:cNvSpPr/>
            <p:nvPr/>
          </p:nvSpPr>
          <p:spPr>
            <a:xfrm>
              <a:off x="4865873"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21" name="Rectangle 20"/>
            <p:cNvSpPr/>
            <p:nvPr/>
          </p:nvSpPr>
          <p:spPr>
            <a:xfrm>
              <a:off x="4865873" y="2903043"/>
              <a:ext cx="540059" cy="793563"/>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a:p>
              <a:pPr algn="ctr"/>
              <a:endParaRPr lang="en-GB" sz="1600" dirty="0">
                <a:solidFill>
                  <a:srgbClr val="4D4D4D"/>
                </a:solidFill>
                <a:latin typeface="Source Sans Pro" panose="020B0503030403020204" pitchFamily="34" charset="0"/>
              </a:endParaRPr>
            </a:p>
            <a:p>
              <a:pPr algn="ctr"/>
              <a:r>
                <a:rPr lang="en-GB" sz="1600" dirty="0">
                  <a:solidFill>
                    <a:srgbClr val="4D4D4D"/>
                  </a:solidFill>
                  <a:latin typeface="Source Sans Pro" panose="020B0503030403020204" pitchFamily="34" charset="0"/>
                </a:rPr>
                <a:t>B</a:t>
              </a:r>
            </a:p>
          </p:txBody>
        </p:sp>
        <p:sp>
          <p:nvSpPr>
            <p:cNvPr id="22" name="Rectangle 21"/>
            <p:cNvSpPr/>
            <p:nvPr/>
          </p:nvSpPr>
          <p:spPr>
            <a:xfrm>
              <a:off x="4865873" y="2903043"/>
              <a:ext cx="540059" cy="433524"/>
            </a:xfrm>
            <a:prstGeom prst="rect">
              <a:avLst/>
            </a:prstGeom>
            <a:solidFill>
              <a:schemeClr val="accent4"/>
            </a:solid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grpSp>
      <p:sp>
        <p:nvSpPr>
          <p:cNvPr id="31" name="TextBox 30"/>
          <p:cNvSpPr txBox="1"/>
          <p:nvPr/>
        </p:nvSpPr>
        <p:spPr>
          <a:xfrm>
            <a:off x="3854828" y="5290405"/>
            <a:ext cx="2745228" cy="914400"/>
          </a:xfrm>
          <a:prstGeom prst="rect">
            <a:avLst/>
          </a:prstGeom>
        </p:spPr>
        <p:txBody>
          <a:bodyPr vert="horz" wrap="none" lIns="0" tIns="0" rIns="0" bIns="0" rtlCol="0">
            <a:noAutofit/>
          </a:bodyPr>
          <a:lstStyle/>
          <a:p>
            <a:r>
              <a:rPr lang="en-GB" sz="1600" b="1" dirty="0">
                <a:latin typeface="Source Sans Pro" panose="020B0503030403020204" pitchFamily="34" charset="0"/>
              </a:rPr>
              <a:t>Let’s test the interaction explicitly!</a:t>
            </a:r>
          </a:p>
          <a:p>
            <a:r>
              <a:rPr lang="en-GB" sz="1600" b="1" dirty="0">
                <a:latin typeface="Source Sans Pro" panose="020B0503030403020204" pitchFamily="34" charset="0"/>
              </a:rPr>
              <a:t>How?</a:t>
            </a:r>
          </a:p>
          <a:p>
            <a:r>
              <a:rPr lang="en-GB" sz="1600" b="1" dirty="0">
                <a:latin typeface="Source Sans Pro" panose="020B0503030403020204" pitchFamily="34" charset="0"/>
                <a:sym typeface="Wingdings" panose="05000000000000000000" pitchFamily="2" charset="2"/>
              </a:rPr>
              <a:t> Vary </a:t>
            </a:r>
            <a:r>
              <a:rPr lang="en-GB" sz="1600" b="1" dirty="0">
                <a:latin typeface="Source Sans Pro" panose="020B0503030403020204" pitchFamily="34" charset="0"/>
              </a:rPr>
              <a:t>A and B independently!</a:t>
            </a:r>
          </a:p>
        </p:txBody>
      </p:sp>
      <p:sp>
        <p:nvSpPr>
          <p:cNvPr id="7" name="Rectangle 6">
            <a:extLst>
              <a:ext uri="{FF2B5EF4-FFF2-40B4-BE49-F238E27FC236}">
                <a16:creationId xmlns:a16="http://schemas.microsoft.com/office/drawing/2014/main" id="{D5A00D29-2FEC-4997-B959-34177D58DE75}"/>
              </a:ext>
            </a:extLst>
          </p:cNvPr>
          <p:cNvSpPr/>
          <p:nvPr/>
        </p:nvSpPr>
        <p:spPr>
          <a:xfrm>
            <a:off x="5093230" y="2132856"/>
            <a:ext cx="1362810" cy="298833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Tree>
    <p:extLst>
      <p:ext uri="{BB962C8B-B14F-4D97-AF65-F5344CB8AC3E}">
        <p14:creationId xmlns:p14="http://schemas.microsoft.com/office/powerpoint/2010/main" val="288511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108" name="Picture 4">
            <a:extLst>
              <a:ext uri="{FF2B5EF4-FFF2-40B4-BE49-F238E27FC236}">
                <a16:creationId xmlns:a16="http://schemas.microsoft.com/office/drawing/2014/main" id="{573E38DD-5FB8-3949-95EC-2920F2376DC7}"/>
              </a:ext>
            </a:extLst>
          </p:cNvPr>
          <p:cNvPicPr>
            <a:picLocks noChangeArrowheads="1"/>
          </p:cNvPicPr>
          <p:nvPr/>
        </p:nvPicPr>
        <p:blipFill>
          <a:blip r:embed="rId3"/>
          <a:srcRect/>
          <a:stretch>
            <a:fillRect/>
          </a:stretch>
        </p:blipFill>
        <p:spPr bwMode="auto">
          <a:xfrm>
            <a:off x="7611208" y="1661748"/>
            <a:ext cx="2700704" cy="223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59109" name="Picture 5">
            <a:extLst>
              <a:ext uri="{FF2B5EF4-FFF2-40B4-BE49-F238E27FC236}">
                <a16:creationId xmlns:a16="http://schemas.microsoft.com/office/drawing/2014/main" id="{7AEF5AA7-4764-D04F-A5AE-21D77269BA42}"/>
              </a:ext>
            </a:extLst>
          </p:cNvPr>
          <p:cNvPicPr>
            <a:picLocks noChangeArrowheads="1"/>
          </p:cNvPicPr>
          <p:nvPr/>
        </p:nvPicPr>
        <p:blipFill>
          <a:blip r:embed="rId4"/>
          <a:srcRect l="69757" t="30959" r="7643" b="14474"/>
          <a:stretch>
            <a:fillRect/>
          </a:stretch>
        </p:blipFill>
        <p:spPr bwMode="auto">
          <a:xfrm>
            <a:off x="5707675" y="1841989"/>
            <a:ext cx="710711" cy="103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59111" name="Rectangle 7">
            <a:extLst>
              <a:ext uri="{FF2B5EF4-FFF2-40B4-BE49-F238E27FC236}">
                <a16:creationId xmlns:a16="http://schemas.microsoft.com/office/drawing/2014/main" id="{22DBEA5E-AEFD-914E-A252-BBBB37B22A8F}"/>
              </a:ext>
            </a:extLst>
          </p:cNvPr>
          <p:cNvSpPr>
            <a:spLocks noChangeArrowheads="1"/>
          </p:cNvSpPr>
          <p:nvPr/>
        </p:nvSpPr>
        <p:spPr bwMode="auto">
          <a:xfrm>
            <a:off x="2360737" y="4352193"/>
            <a:ext cx="1521069" cy="59494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12" name="Rectangle 8">
            <a:extLst>
              <a:ext uri="{FF2B5EF4-FFF2-40B4-BE49-F238E27FC236}">
                <a16:creationId xmlns:a16="http://schemas.microsoft.com/office/drawing/2014/main" id="{AB7A3C4E-D7B8-D948-8A62-A80D25247900}"/>
              </a:ext>
            </a:extLst>
          </p:cNvPr>
          <p:cNvSpPr>
            <a:spLocks noChangeArrowheads="1"/>
          </p:cNvSpPr>
          <p:nvPr/>
        </p:nvSpPr>
        <p:spPr bwMode="auto">
          <a:xfrm>
            <a:off x="1711570" y="3326423"/>
            <a:ext cx="1136643"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Realignment</a:t>
            </a:r>
          </a:p>
        </p:txBody>
      </p:sp>
      <p:sp>
        <p:nvSpPr>
          <p:cNvPr id="559113" name="Rectangle 9">
            <a:extLst>
              <a:ext uri="{FF2B5EF4-FFF2-40B4-BE49-F238E27FC236}">
                <a16:creationId xmlns:a16="http://schemas.microsoft.com/office/drawing/2014/main" id="{7D31D667-CA27-A244-850F-876E13AE2B18}"/>
              </a:ext>
            </a:extLst>
          </p:cNvPr>
          <p:cNvSpPr>
            <a:spLocks noChangeArrowheads="1"/>
          </p:cNvSpPr>
          <p:nvPr/>
        </p:nvSpPr>
        <p:spPr bwMode="auto">
          <a:xfrm>
            <a:off x="3461238" y="3326423"/>
            <a:ext cx="1000644"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Smoothing</a:t>
            </a:r>
          </a:p>
        </p:txBody>
      </p:sp>
      <p:sp>
        <p:nvSpPr>
          <p:cNvPr id="559114" name="Rectangle 10">
            <a:extLst>
              <a:ext uri="{FF2B5EF4-FFF2-40B4-BE49-F238E27FC236}">
                <a16:creationId xmlns:a16="http://schemas.microsoft.com/office/drawing/2014/main" id="{67DDC835-0C1D-3A45-9067-48356EAB2D25}"/>
              </a:ext>
            </a:extLst>
          </p:cNvPr>
          <p:cNvSpPr>
            <a:spLocks noChangeArrowheads="1"/>
          </p:cNvSpPr>
          <p:nvPr/>
        </p:nvSpPr>
        <p:spPr bwMode="auto">
          <a:xfrm>
            <a:off x="2439867" y="4447443"/>
            <a:ext cx="1253791"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Normalisation</a:t>
            </a:r>
          </a:p>
        </p:txBody>
      </p:sp>
      <p:sp>
        <p:nvSpPr>
          <p:cNvPr id="559115" name="Rectangle 11">
            <a:extLst>
              <a:ext uri="{FF2B5EF4-FFF2-40B4-BE49-F238E27FC236}">
                <a16:creationId xmlns:a16="http://schemas.microsoft.com/office/drawing/2014/main" id="{7032E88D-31A0-1E4B-95F4-BAC368AE32ED}"/>
              </a:ext>
            </a:extLst>
          </p:cNvPr>
          <p:cNvSpPr>
            <a:spLocks noChangeArrowheads="1"/>
          </p:cNvSpPr>
          <p:nvPr/>
        </p:nvSpPr>
        <p:spPr bwMode="auto">
          <a:xfrm>
            <a:off x="5170324" y="3351335"/>
            <a:ext cx="1785410"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General linear model</a:t>
            </a:r>
          </a:p>
        </p:txBody>
      </p:sp>
      <p:sp>
        <p:nvSpPr>
          <p:cNvPr id="559116" name="Rectangle 12">
            <a:extLst>
              <a:ext uri="{FF2B5EF4-FFF2-40B4-BE49-F238E27FC236}">
                <a16:creationId xmlns:a16="http://schemas.microsoft.com/office/drawing/2014/main" id="{E0378AB8-E85C-254D-B7C2-282525B90D93}"/>
              </a:ext>
            </a:extLst>
          </p:cNvPr>
          <p:cNvSpPr>
            <a:spLocks noChangeArrowheads="1"/>
          </p:cNvSpPr>
          <p:nvPr/>
        </p:nvSpPr>
        <p:spPr bwMode="auto">
          <a:xfrm>
            <a:off x="7454412" y="1213338"/>
            <a:ext cx="2680720"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Statistical parametric map (SPM)</a:t>
            </a:r>
          </a:p>
        </p:txBody>
      </p:sp>
      <p:sp>
        <p:nvSpPr>
          <p:cNvPr id="559117" name="Rectangle 13">
            <a:extLst>
              <a:ext uri="{FF2B5EF4-FFF2-40B4-BE49-F238E27FC236}">
                <a16:creationId xmlns:a16="http://schemas.microsoft.com/office/drawing/2014/main" id="{0481ECD5-7ABE-C141-9FC4-42753F0054EA}"/>
              </a:ext>
            </a:extLst>
          </p:cNvPr>
          <p:cNvSpPr>
            <a:spLocks noChangeArrowheads="1"/>
          </p:cNvSpPr>
          <p:nvPr/>
        </p:nvSpPr>
        <p:spPr bwMode="auto">
          <a:xfrm>
            <a:off x="1524000" y="1425820"/>
            <a:ext cx="1540856"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Image time-series</a:t>
            </a:r>
          </a:p>
        </p:txBody>
      </p:sp>
      <p:sp>
        <p:nvSpPr>
          <p:cNvPr id="559118" name="Rectangle 14">
            <a:extLst>
              <a:ext uri="{FF2B5EF4-FFF2-40B4-BE49-F238E27FC236}">
                <a16:creationId xmlns:a16="http://schemas.microsoft.com/office/drawing/2014/main" id="{4D09736E-532F-0942-BB50-CE91E1B2BFBA}"/>
              </a:ext>
            </a:extLst>
          </p:cNvPr>
          <p:cNvSpPr>
            <a:spLocks noChangeArrowheads="1"/>
          </p:cNvSpPr>
          <p:nvPr/>
        </p:nvSpPr>
        <p:spPr bwMode="auto">
          <a:xfrm>
            <a:off x="5134709" y="5977304"/>
            <a:ext cx="1761173"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Parameter estimates</a:t>
            </a:r>
          </a:p>
        </p:txBody>
      </p:sp>
      <p:pic>
        <p:nvPicPr>
          <p:cNvPr id="559119" name="Picture 15">
            <a:extLst>
              <a:ext uri="{FF2B5EF4-FFF2-40B4-BE49-F238E27FC236}">
                <a16:creationId xmlns:a16="http://schemas.microsoft.com/office/drawing/2014/main" id="{224CBDB6-32CB-2A46-83BF-4468EF178B02}"/>
              </a:ext>
            </a:extLst>
          </p:cNvPr>
          <p:cNvPicPr>
            <a:picLocks noChangeArrowheads="1"/>
          </p:cNvPicPr>
          <p:nvPr/>
        </p:nvPicPr>
        <p:blipFill>
          <a:blip r:embed="rId5"/>
          <a:srcRect/>
          <a:stretch>
            <a:fillRect/>
          </a:stretch>
        </p:blipFill>
        <p:spPr bwMode="auto">
          <a:xfrm>
            <a:off x="3267809" y="1822939"/>
            <a:ext cx="1437543" cy="98034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59120" name="Picture 16">
            <a:extLst>
              <a:ext uri="{FF2B5EF4-FFF2-40B4-BE49-F238E27FC236}">
                <a16:creationId xmlns:a16="http://schemas.microsoft.com/office/drawing/2014/main" id="{9C341BF4-39BD-BC4D-B0D4-FCBA4AC4A74E}"/>
              </a:ext>
            </a:extLst>
          </p:cNvPr>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5303229" y="4330213"/>
            <a:ext cx="1550377" cy="1534257"/>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559121" name="Picture 17">
            <a:extLst>
              <a:ext uri="{FF2B5EF4-FFF2-40B4-BE49-F238E27FC236}">
                <a16:creationId xmlns:a16="http://schemas.microsoft.com/office/drawing/2014/main" id="{2E84C2A0-B3DF-C645-BBBA-74411A81F73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7609" y="1822939"/>
            <a:ext cx="1223597" cy="103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59123" name="Rectangle 19">
            <a:extLst>
              <a:ext uri="{FF2B5EF4-FFF2-40B4-BE49-F238E27FC236}">
                <a16:creationId xmlns:a16="http://schemas.microsoft.com/office/drawing/2014/main" id="{B786681F-7A94-3740-A7F8-ECBE6460F623}"/>
              </a:ext>
            </a:extLst>
          </p:cNvPr>
          <p:cNvSpPr>
            <a:spLocks noChangeArrowheads="1"/>
          </p:cNvSpPr>
          <p:nvPr/>
        </p:nvSpPr>
        <p:spPr bwMode="auto">
          <a:xfrm>
            <a:off x="1645627" y="3190144"/>
            <a:ext cx="1301262" cy="6359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24" name="Rectangle 20">
            <a:extLst>
              <a:ext uri="{FF2B5EF4-FFF2-40B4-BE49-F238E27FC236}">
                <a16:creationId xmlns:a16="http://schemas.microsoft.com/office/drawing/2014/main" id="{2C3508AD-4E7B-0B43-BBCA-999CE331CFB9}"/>
              </a:ext>
            </a:extLst>
          </p:cNvPr>
          <p:cNvSpPr>
            <a:spLocks noChangeArrowheads="1"/>
          </p:cNvSpPr>
          <p:nvPr/>
        </p:nvSpPr>
        <p:spPr bwMode="auto">
          <a:xfrm>
            <a:off x="3302979" y="3190143"/>
            <a:ext cx="1392115" cy="64623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25" name="Rectangle 21">
            <a:extLst>
              <a:ext uri="{FF2B5EF4-FFF2-40B4-BE49-F238E27FC236}">
                <a16:creationId xmlns:a16="http://schemas.microsoft.com/office/drawing/2014/main" id="{52038680-D341-B84F-B4B2-310B7C6F4B56}"/>
              </a:ext>
            </a:extLst>
          </p:cNvPr>
          <p:cNvSpPr>
            <a:spLocks noChangeArrowheads="1"/>
          </p:cNvSpPr>
          <p:nvPr/>
        </p:nvSpPr>
        <p:spPr bwMode="auto">
          <a:xfrm>
            <a:off x="5363309" y="1422889"/>
            <a:ext cx="1224937"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Design matrix</a:t>
            </a:r>
          </a:p>
        </p:txBody>
      </p:sp>
      <p:pic>
        <p:nvPicPr>
          <p:cNvPr id="559126" name="Picture 22">
            <a:extLst>
              <a:ext uri="{FF2B5EF4-FFF2-40B4-BE49-F238E27FC236}">
                <a16:creationId xmlns:a16="http://schemas.microsoft.com/office/drawing/2014/main" id="{A1A1AE0B-DEE2-7B4C-B07E-65502E224D86}"/>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9947" y="5294436"/>
            <a:ext cx="1310054" cy="110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59127" name="Rectangle 23">
            <a:extLst>
              <a:ext uri="{FF2B5EF4-FFF2-40B4-BE49-F238E27FC236}">
                <a16:creationId xmlns:a16="http://schemas.microsoft.com/office/drawing/2014/main" id="{51565B15-C617-2B4F-A50D-0D301573A9CA}"/>
              </a:ext>
            </a:extLst>
          </p:cNvPr>
          <p:cNvSpPr>
            <a:spLocks noChangeArrowheads="1"/>
          </p:cNvSpPr>
          <p:nvPr/>
        </p:nvSpPr>
        <p:spPr bwMode="auto">
          <a:xfrm>
            <a:off x="3921369" y="5558204"/>
            <a:ext cx="879008"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Template</a:t>
            </a:r>
          </a:p>
        </p:txBody>
      </p:sp>
      <p:sp>
        <p:nvSpPr>
          <p:cNvPr id="559128" name="Rectangle 24">
            <a:extLst>
              <a:ext uri="{FF2B5EF4-FFF2-40B4-BE49-F238E27FC236}">
                <a16:creationId xmlns:a16="http://schemas.microsoft.com/office/drawing/2014/main" id="{8BC4F7D1-3FDF-5745-B74D-15FDAC1F1B89}"/>
              </a:ext>
            </a:extLst>
          </p:cNvPr>
          <p:cNvSpPr>
            <a:spLocks noChangeArrowheads="1"/>
          </p:cNvSpPr>
          <p:nvPr/>
        </p:nvSpPr>
        <p:spPr bwMode="auto">
          <a:xfrm>
            <a:off x="3664929" y="1434612"/>
            <a:ext cx="660615"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Kernel</a:t>
            </a:r>
          </a:p>
        </p:txBody>
      </p:sp>
      <p:sp>
        <p:nvSpPr>
          <p:cNvPr id="559129" name="Line 25">
            <a:extLst>
              <a:ext uri="{FF2B5EF4-FFF2-40B4-BE49-F238E27FC236}">
                <a16:creationId xmlns:a16="http://schemas.microsoft.com/office/drawing/2014/main" id="{3BE0DAA0-5A83-C74E-9005-84EE2B6EE6E4}"/>
              </a:ext>
            </a:extLst>
          </p:cNvPr>
          <p:cNvSpPr>
            <a:spLocks noChangeShapeType="1"/>
          </p:cNvSpPr>
          <p:nvPr/>
        </p:nvSpPr>
        <p:spPr bwMode="auto">
          <a:xfrm>
            <a:off x="2274277" y="2856035"/>
            <a:ext cx="0" cy="2857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0" name="Line 26">
            <a:extLst>
              <a:ext uri="{FF2B5EF4-FFF2-40B4-BE49-F238E27FC236}">
                <a16:creationId xmlns:a16="http://schemas.microsoft.com/office/drawing/2014/main" id="{620C0F4D-58B5-2347-AC24-02B2CFBF9A73}"/>
              </a:ext>
            </a:extLst>
          </p:cNvPr>
          <p:cNvSpPr>
            <a:spLocks noChangeShapeType="1"/>
          </p:cNvSpPr>
          <p:nvPr/>
        </p:nvSpPr>
        <p:spPr bwMode="auto">
          <a:xfrm>
            <a:off x="2971800" y="3509598"/>
            <a:ext cx="297474" cy="293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1" name="Line 27">
            <a:extLst>
              <a:ext uri="{FF2B5EF4-FFF2-40B4-BE49-F238E27FC236}">
                <a16:creationId xmlns:a16="http://schemas.microsoft.com/office/drawing/2014/main" id="{91624DCE-4C91-C845-A7A6-A5A5C62AC2BF}"/>
              </a:ext>
            </a:extLst>
          </p:cNvPr>
          <p:cNvSpPr>
            <a:spLocks noChangeShapeType="1"/>
          </p:cNvSpPr>
          <p:nvPr/>
        </p:nvSpPr>
        <p:spPr bwMode="auto">
          <a:xfrm>
            <a:off x="7111512" y="3511062"/>
            <a:ext cx="46159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2" name="Line 28">
            <a:extLst>
              <a:ext uri="{FF2B5EF4-FFF2-40B4-BE49-F238E27FC236}">
                <a16:creationId xmlns:a16="http://schemas.microsoft.com/office/drawing/2014/main" id="{56AB988D-1BF0-6D4D-B071-3059052C548D}"/>
              </a:ext>
            </a:extLst>
          </p:cNvPr>
          <p:cNvSpPr>
            <a:spLocks noChangeShapeType="1"/>
          </p:cNvSpPr>
          <p:nvPr/>
        </p:nvSpPr>
        <p:spPr bwMode="auto">
          <a:xfrm>
            <a:off x="6078415" y="3853962"/>
            <a:ext cx="0" cy="48064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3" name="Line 29">
            <a:extLst>
              <a:ext uri="{FF2B5EF4-FFF2-40B4-BE49-F238E27FC236}">
                <a16:creationId xmlns:a16="http://schemas.microsoft.com/office/drawing/2014/main" id="{E2857891-CE48-3840-A058-BE5B4F994B39}"/>
              </a:ext>
            </a:extLst>
          </p:cNvPr>
          <p:cNvSpPr>
            <a:spLocks noChangeShapeType="1"/>
          </p:cNvSpPr>
          <p:nvPr/>
        </p:nvSpPr>
        <p:spPr bwMode="auto">
          <a:xfrm>
            <a:off x="6075485" y="2883878"/>
            <a:ext cx="0" cy="2857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4" name="Line 30">
            <a:extLst>
              <a:ext uri="{FF2B5EF4-FFF2-40B4-BE49-F238E27FC236}">
                <a16:creationId xmlns:a16="http://schemas.microsoft.com/office/drawing/2014/main" id="{49CE6BDC-7A8E-5E47-9AF3-629E944F374D}"/>
              </a:ext>
            </a:extLst>
          </p:cNvPr>
          <p:cNvSpPr>
            <a:spLocks noChangeShapeType="1"/>
          </p:cNvSpPr>
          <p:nvPr/>
        </p:nvSpPr>
        <p:spPr bwMode="auto">
          <a:xfrm>
            <a:off x="3996104" y="2838450"/>
            <a:ext cx="0" cy="2857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5" name="Line 31">
            <a:extLst>
              <a:ext uri="{FF2B5EF4-FFF2-40B4-BE49-F238E27FC236}">
                <a16:creationId xmlns:a16="http://schemas.microsoft.com/office/drawing/2014/main" id="{1C8306D4-7C7B-D044-8282-962F9AD6C452}"/>
              </a:ext>
            </a:extLst>
          </p:cNvPr>
          <p:cNvSpPr>
            <a:spLocks noChangeShapeType="1"/>
          </p:cNvSpPr>
          <p:nvPr/>
        </p:nvSpPr>
        <p:spPr bwMode="auto">
          <a:xfrm flipV="1">
            <a:off x="3106615" y="4931019"/>
            <a:ext cx="0" cy="361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6" name="Rectangle 32">
            <a:extLst>
              <a:ext uri="{FF2B5EF4-FFF2-40B4-BE49-F238E27FC236}">
                <a16:creationId xmlns:a16="http://schemas.microsoft.com/office/drawing/2014/main" id="{5D29F021-D369-D646-8536-63E4D49647F0}"/>
              </a:ext>
            </a:extLst>
          </p:cNvPr>
          <p:cNvSpPr>
            <a:spLocks noChangeArrowheads="1"/>
          </p:cNvSpPr>
          <p:nvPr/>
        </p:nvSpPr>
        <p:spPr bwMode="auto">
          <a:xfrm>
            <a:off x="7627327" y="4073770"/>
            <a:ext cx="1293934" cy="69752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7" name="Rectangle 33">
            <a:extLst>
              <a:ext uri="{FF2B5EF4-FFF2-40B4-BE49-F238E27FC236}">
                <a16:creationId xmlns:a16="http://schemas.microsoft.com/office/drawing/2014/main" id="{F70553FE-9367-4242-8978-A4D88240268C}"/>
              </a:ext>
            </a:extLst>
          </p:cNvPr>
          <p:cNvSpPr>
            <a:spLocks noChangeArrowheads="1"/>
          </p:cNvSpPr>
          <p:nvPr/>
        </p:nvSpPr>
        <p:spPr bwMode="auto">
          <a:xfrm>
            <a:off x="9288452" y="4095751"/>
            <a:ext cx="1059250" cy="53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a:defRPr/>
            </a:pPr>
            <a:r>
              <a:rPr lang="en-US" sz="1477">
                <a:effectLst>
                  <a:outerShdw blurRad="38100" dist="38100" dir="2700000" algn="tl">
                    <a:srgbClr val="C0C0C0"/>
                  </a:outerShdw>
                </a:effectLst>
              </a:rPr>
              <a:t>Gaussian </a:t>
            </a:r>
          </a:p>
          <a:p>
            <a:pPr algn="ctr">
              <a:defRPr/>
            </a:pPr>
            <a:r>
              <a:rPr lang="en-US" sz="1477">
                <a:effectLst>
                  <a:outerShdw blurRad="38100" dist="38100" dir="2700000" algn="tl">
                    <a:srgbClr val="C0C0C0"/>
                  </a:outerShdw>
                </a:effectLst>
              </a:rPr>
              <a:t>field theory</a:t>
            </a:r>
          </a:p>
        </p:txBody>
      </p:sp>
      <p:sp>
        <p:nvSpPr>
          <p:cNvPr id="559138" name="Line 34">
            <a:extLst>
              <a:ext uri="{FF2B5EF4-FFF2-40B4-BE49-F238E27FC236}">
                <a16:creationId xmlns:a16="http://schemas.microsoft.com/office/drawing/2014/main" id="{0E2972E0-74A7-6A46-A7D9-CE1523A4BCE0}"/>
              </a:ext>
            </a:extLst>
          </p:cNvPr>
          <p:cNvSpPr>
            <a:spLocks noChangeShapeType="1"/>
          </p:cNvSpPr>
          <p:nvPr/>
        </p:nvSpPr>
        <p:spPr bwMode="auto">
          <a:xfrm>
            <a:off x="8299938" y="3761643"/>
            <a:ext cx="0" cy="29454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9" name="Rectangle 35">
            <a:extLst>
              <a:ext uri="{FF2B5EF4-FFF2-40B4-BE49-F238E27FC236}">
                <a16:creationId xmlns:a16="http://schemas.microsoft.com/office/drawing/2014/main" id="{C02879D3-7655-D141-B2DC-86CBB2A34DC3}"/>
              </a:ext>
            </a:extLst>
          </p:cNvPr>
          <p:cNvSpPr>
            <a:spLocks noChangeArrowheads="1"/>
          </p:cNvSpPr>
          <p:nvPr/>
        </p:nvSpPr>
        <p:spPr bwMode="auto">
          <a:xfrm>
            <a:off x="9114692" y="5496659"/>
            <a:ext cx="811490" cy="33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662">
                <a:effectLst>
                  <a:outerShdw blurRad="38100" dist="38100" dir="2700000" algn="tl">
                    <a:srgbClr val="C0C0C0"/>
                  </a:outerShdw>
                </a:effectLst>
              </a:rPr>
              <a:t>p &lt;0.05</a:t>
            </a:r>
          </a:p>
        </p:txBody>
      </p:sp>
      <p:sp>
        <p:nvSpPr>
          <p:cNvPr id="559140" name="Rectangle 36">
            <a:extLst>
              <a:ext uri="{FF2B5EF4-FFF2-40B4-BE49-F238E27FC236}">
                <a16:creationId xmlns:a16="http://schemas.microsoft.com/office/drawing/2014/main" id="{C9636119-FC27-754F-A7A6-B3AF29415463}"/>
              </a:ext>
            </a:extLst>
          </p:cNvPr>
          <p:cNvSpPr>
            <a:spLocks noChangeArrowheads="1"/>
          </p:cNvSpPr>
          <p:nvPr/>
        </p:nvSpPr>
        <p:spPr bwMode="auto">
          <a:xfrm>
            <a:off x="7798779" y="4149970"/>
            <a:ext cx="906323" cy="53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Statistical</a:t>
            </a:r>
          </a:p>
          <a:p>
            <a:pPr>
              <a:defRPr/>
            </a:pPr>
            <a:r>
              <a:rPr lang="en-US" sz="1477">
                <a:effectLst>
                  <a:outerShdw blurRad="38100" dist="38100" dir="2700000" algn="tl">
                    <a:srgbClr val="C0C0C0"/>
                  </a:outerShdw>
                </a:effectLst>
              </a:rPr>
              <a:t>inference</a:t>
            </a:r>
          </a:p>
        </p:txBody>
      </p:sp>
      <p:sp>
        <p:nvSpPr>
          <p:cNvPr id="559141" name="Line 37">
            <a:extLst>
              <a:ext uri="{FF2B5EF4-FFF2-40B4-BE49-F238E27FC236}">
                <a16:creationId xmlns:a16="http://schemas.microsoft.com/office/drawing/2014/main" id="{D174AC93-48B7-BB47-9A2D-51826C1E23EA}"/>
              </a:ext>
            </a:extLst>
          </p:cNvPr>
          <p:cNvSpPr>
            <a:spLocks noChangeShapeType="1"/>
          </p:cNvSpPr>
          <p:nvPr/>
        </p:nvSpPr>
        <p:spPr bwMode="auto">
          <a:xfrm flipH="1">
            <a:off x="8905143" y="4397620"/>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pic>
        <p:nvPicPr>
          <p:cNvPr id="559143" name="Picture 39">
            <a:extLst>
              <a:ext uri="{FF2B5EF4-FFF2-40B4-BE49-F238E27FC236}">
                <a16:creationId xmlns:a16="http://schemas.microsoft.com/office/drawing/2014/main" id="{FAE3CB7F-82C8-E34A-8959-87A4A19F986D}"/>
              </a:ext>
            </a:extLst>
          </p:cNvPr>
          <p:cNvPicPr>
            <a:picLocks noChangeArrowheads="1"/>
          </p:cNvPicPr>
          <p:nvPr/>
        </p:nvPicPr>
        <p:blipFill>
          <a:blip r:embed="rId3"/>
          <a:srcRect l="5832" t="58859" r="69249" b="6488"/>
          <a:stretch>
            <a:fillRect/>
          </a:stretch>
        </p:blipFill>
        <p:spPr bwMode="auto">
          <a:xfrm>
            <a:off x="7744559" y="5269523"/>
            <a:ext cx="1084385" cy="11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59144" name="Line 40">
            <a:extLst>
              <a:ext uri="{FF2B5EF4-FFF2-40B4-BE49-F238E27FC236}">
                <a16:creationId xmlns:a16="http://schemas.microsoft.com/office/drawing/2014/main" id="{909ED636-240B-B647-AFAA-A289D00CFD20}"/>
              </a:ext>
            </a:extLst>
          </p:cNvPr>
          <p:cNvSpPr>
            <a:spLocks noChangeShapeType="1"/>
          </p:cNvSpPr>
          <p:nvPr/>
        </p:nvSpPr>
        <p:spPr bwMode="auto">
          <a:xfrm>
            <a:off x="8307266" y="4777154"/>
            <a:ext cx="0" cy="48064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45" name="Line 41">
            <a:extLst>
              <a:ext uri="{FF2B5EF4-FFF2-40B4-BE49-F238E27FC236}">
                <a16:creationId xmlns:a16="http://schemas.microsoft.com/office/drawing/2014/main" id="{4C171FAB-C651-7E49-AE2F-1CF5D5BC9047}"/>
              </a:ext>
            </a:extLst>
          </p:cNvPr>
          <p:cNvSpPr>
            <a:spLocks noChangeShapeType="1"/>
          </p:cNvSpPr>
          <p:nvPr/>
        </p:nvSpPr>
        <p:spPr bwMode="auto">
          <a:xfrm>
            <a:off x="2680189" y="3862754"/>
            <a:ext cx="0" cy="48064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46" name="Line 42">
            <a:extLst>
              <a:ext uri="{FF2B5EF4-FFF2-40B4-BE49-F238E27FC236}">
                <a16:creationId xmlns:a16="http://schemas.microsoft.com/office/drawing/2014/main" id="{D5F8D997-99CC-3348-917E-4A3A0A252FF3}"/>
              </a:ext>
            </a:extLst>
          </p:cNvPr>
          <p:cNvSpPr>
            <a:spLocks noChangeShapeType="1"/>
          </p:cNvSpPr>
          <p:nvPr/>
        </p:nvSpPr>
        <p:spPr bwMode="auto">
          <a:xfrm>
            <a:off x="3524250" y="3862754"/>
            <a:ext cx="0" cy="480646"/>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47" name="Line 43">
            <a:extLst>
              <a:ext uri="{FF2B5EF4-FFF2-40B4-BE49-F238E27FC236}">
                <a16:creationId xmlns:a16="http://schemas.microsoft.com/office/drawing/2014/main" id="{705ADEF8-0ED4-D745-A46C-754F03800176}"/>
              </a:ext>
            </a:extLst>
          </p:cNvPr>
          <p:cNvSpPr>
            <a:spLocks noChangeShapeType="1"/>
          </p:cNvSpPr>
          <p:nvPr/>
        </p:nvSpPr>
        <p:spPr bwMode="auto">
          <a:xfrm>
            <a:off x="4720004" y="3511062"/>
            <a:ext cx="3516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42" name="Line 38">
            <a:extLst>
              <a:ext uri="{FF2B5EF4-FFF2-40B4-BE49-F238E27FC236}">
                <a16:creationId xmlns:a16="http://schemas.microsoft.com/office/drawing/2014/main" id="{03ADC936-8C02-4747-8E8C-4CF557CAE271}"/>
              </a:ext>
            </a:extLst>
          </p:cNvPr>
          <p:cNvSpPr>
            <a:spLocks noChangeShapeType="1"/>
          </p:cNvSpPr>
          <p:nvPr/>
        </p:nvSpPr>
        <p:spPr bwMode="auto">
          <a:xfrm flipH="1">
            <a:off x="8267701" y="5745774"/>
            <a:ext cx="866043" cy="34729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42" name="Title 1"/>
          <p:cNvSpPr txBox="1">
            <a:spLocks/>
          </p:cNvSpPr>
          <p:nvPr/>
        </p:nvSpPr>
        <p:spPr>
          <a:xfrm>
            <a:off x="505560" y="441876"/>
            <a:ext cx="6912000" cy="792162"/>
          </a:xfrm>
          <a:prstGeom prst="rect">
            <a:avLst/>
          </a:prstGeom>
        </p:spPr>
        <p:txBody>
          <a:bodyPr/>
          <a:lstStyle>
            <a:lvl1pPr algn="l" defTabSz="914400" rtl="0" eaLnBrk="1" latinLnBrk="0" hangingPunct="1">
              <a:spcBef>
                <a:spcPct val="0"/>
              </a:spcBef>
              <a:buNone/>
              <a:defRPr sz="2400" kern="1200">
                <a:solidFill>
                  <a:srgbClr val="C02A26"/>
                </a:solidFill>
                <a:latin typeface="Source Sans Pro" panose="020B0503030403020204" pitchFamily="34" charset="0"/>
                <a:ea typeface="+mj-ea"/>
                <a:cs typeface="+mj-cs"/>
              </a:defRPr>
            </a:lvl1pPr>
          </a:lstStyle>
          <a:p>
            <a:r>
              <a:rPr lang="en-GB" dirty="0"/>
              <a:t>SPM processing hierarchy</a:t>
            </a:r>
          </a:p>
        </p:txBody>
      </p:sp>
      <p:sp>
        <p:nvSpPr>
          <p:cNvPr id="2" name="Rectangle 1"/>
          <p:cNvSpPr/>
          <p:nvPr/>
        </p:nvSpPr>
        <p:spPr>
          <a:xfrm>
            <a:off x="5090013" y="1377956"/>
            <a:ext cx="1976804" cy="1948467"/>
          </a:xfrm>
          <a:prstGeom prst="rect">
            <a:avLst/>
          </a:prstGeom>
          <a:solidFill>
            <a:srgbClr val="EAB9B8">
              <a:alpha val="13000"/>
            </a:srgbClr>
          </a:solidFill>
          <a:ln w="444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ln w="0"/>
              <a:solidFill>
                <a:schemeClr val="accent1"/>
              </a:solidFill>
              <a:effectLst>
                <a:outerShdw blurRad="38100" dist="25400" dir="5400000" algn="ctr" rotWithShape="0">
                  <a:srgbClr val="6E747A">
                    <a:alpha val="43000"/>
                  </a:srgbClr>
                </a:outerShdw>
              </a:effectLst>
              <a:latin typeface="Source Sans Pro" panose="020B0503030403020204" pitchFamily="34" charset="0"/>
            </a:endParaRPr>
          </a:p>
        </p:txBody>
      </p:sp>
      <p:sp>
        <p:nvSpPr>
          <p:cNvPr id="3" name="Down Arrow 2"/>
          <p:cNvSpPr/>
          <p:nvPr/>
        </p:nvSpPr>
        <p:spPr>
          <a:xfrm>
            <a:off x="5836164" y="288802"/>
            <a:ext cx="478642" cy="884481"/>
          </a:xfrm>
          <a:prstGeom prst="downArrow">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
        <p:nvSpPr>
          <p:cNvPr id="4" name="Textfeld 3">
            <a:extLst>
              <a:ext uri="{FF2B5EF4-FFF2-40B4-BE49-F238E27FC236}">
                <a16:creationId xmlns:a16="http://schemas.microsoft.com/office/drawing/2014/main" id="{91B0ECF4-35E5-46FF-8BC1-BAA8F18D4AB5}"/>
              </a:ext>
            </a:extLst>
          </p:cNvPr>
          <p:cNvSpPr txBox="1"/>
          <p:nvPr/>
        </p:nvSpPr>
        <p:spPr>
          <a:xfrm>
            <a:off x="6314806" y="453267"/>
            <a:ext cx="2680720" cy="320116"/>
          </a:xfrm>
          <a:prstGeom prst="rect">
            <a:avLst/>
          </a:prstGeom>
        </p:spPr>
        <p:txBody>
          <a:bodyPr vert="horz" wrap="square" lIns="0" tIns="0" rIns="0" bIns="0" rtlCol="0">
            <a:noAutofit/>
          </a:bodyPr>
          <a:lstStyle/>
          <a:p>
            <a:r>
              <a:rPr lang="en-GB" sz="1600">
                <a:solidFill>
                  <a:srgbClr val="C00000"/>
                </a:solidFill>
                <a:latin typeface="Source Sans Pro" panose="020B0503030403020204" pitchFamily="34" charset="0"/>
              </a:rPr>
              <a:t>At the very top…</a:t>
            </a:r>
          </a:p>
        </p:txBody>
      </p:sp>
    </p:spTree>
    <p:extLst>
      <p:ext uri="{BB962C8B-B14F-4D97-AF65-F5344CB8AC3E}">
        <p14:creationId xmlns:p14="http://schemas.microsoft.com/office/powerpoint/2010/main" val="4205569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5444" name="Rectangle 20">
            <a:extLst>
              <a:ext uri="{FF2B5EF4-FFF2-40B4-BE49-F238E27FC236}">
                <a16:creationId xmlns:a16="http://schemas.microsoft.com/office/drawing/2014/main" id="{10759068-7DAF-984B-962E-751D4C555123}"/>
              </a:ext>
            </a:extLst>
          </p:cNvPr>
          <p:cNvSpPr>
            <a:spLocks noChangeArrowheads="1"/>
          </p:cNvSpPr>
          <p:nvPr/>
        </p:nvSpPr>
        <p:spPr bwMode="auto">
          <a:xfrm>
            <a:off x="515379" y="1094643"/>
            <a:ext cx="10657183" cy="98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3527" tIns="41031" rIns="83527" bIns="41031">
            <a:spAutoFit/>
          </a:bodyPr>
          <a:lstStyle/>
          <a:p>
            <a:pPr marL="168524" indent="-168524">
              <a:lnSpc>
                <a:spcPct val="130000"/>
              </a:lnSpc>
              <a:defRPr/>
            </a:pPr>
            <a:r>
              <a:rPr lang="en-US" sz="1846" b="1" dirty="0">
                <a:solidFill>
                  <a:srgbClr val="333333"/>
                </a:solidFill>
                <a:latin typeface="Source Sans Pro" panose="020B0503030403020204"/>
                <a:ea typeface="ＭＳ Ｐゴシック" charset="0"/>
              </a:rPr>
              <a:t>Question: </a:t>
            </a:r>
            <a:r>
              <a:rPr lang="en-US" sz="1846" dirty="0">
                <a:solidFill>
                  <a:srgbClr val="333333"/>
                </a:solidFill>
                <a:latin typeface="Source Sans Pro" panose="020B0503030403020204"/>
                <a:ea typeface="ＭＳ Ｐゴシック" charset="0"/>
              </a:rPr>
              <a:t>Is the inferior temporal cortex sensitive to both </a:t>
            </a:r>
            <a:r>
              <a:rPr lang="en-US" sz="1846" b="1" dirty="0">
                <a:solidFill>
                  <a:srgbClr val="C02A26"/>
                </a:solidFill>
                <a:latin typeface="Source Sans Pro" panose="020B0503030403020204"/>
                <a:ea typeface="ＭＳ Ｐゴシック" charset="0"/>
              </a:rPr>
              <a:t>object recognition</a:t>
            </a:r>
            <a:r>
              <a:rPr lang="en-US" sz="1846" b="1" dirty="0">
                <a:solidFill>
                  <a:schemeClr val="accent4"/>
                </a:solidFill>
                <a:latin typeface="Source Sans Pro" panose="020B0503030403020204"/>
                <a:ea typeface="ＭＳ Ｐゴシック" charset="0"/>
              </a:rPr>
              <a:t> </a:t>
            </a:r>
            <a:r>
              <a:rPr lang="en-US" sz="1846" dirty="0">
                <a:solidFill>
                  <a:srgbClr val="333333"/>
                </a:solidFill>
                <a:latin typeface="Source Sans Pro" panose="020B0503030403020204"/>
                <a:ea typeface="ＭＳ Ｐゴシック" charset="0"/>
              </a:rPr>
              <a:t>and </a:t>
            </a:r>
            <a:r>
              <a:rPr lang="en-US" sz="1846" b="1" dirty="0">
                <a:solidFill>
                  <a:srgbClr val="C02A26"/>
                </a:solidFill>
                <a:latin typeface="Source Sans Pro" panose="020B0503030403020204"/>
                <a:ea typeface="ＭＳ Ｐゴシック" charset="0"/>
              </a:rPr>
              <a:t>phonological retrieval</a:t>
            </a:r>
            <a:r>
              <a:rPr lang="en-US" sz="1846" b="1" dirty="0">
                <a:solidFill>
                  <a:srgbClr val="00B050"/>
                </a:solidFill>
                <a:latin typeface="Source Sans Pro" panose="020B0503030403020204"/>
                <a:ea typeface="ＭＳ Ｐゴシック" charset="0"/>
              </a:rPr>
              <a:t> </a:t>
            </a:r>
            <a:r>
              <a:rPr lang="en-US" sz="1846" dirty="0">
                <a:solidFill>
                  <a:srgbClr val="333333"/>
                </a:solidFill>
                <a:latin typeface="Source Sans Pro" panose="020B0503030403020204"/>
                <a:ea typeface="ＭＳ Ｐゴシック" charset="0"/>
              </a:rPr>
              <a:t>of object names?</a:t>
            </a:r>
          </a:p>
          <a:p>
            <a:pPr marL="168524" indent="-168524">
              <a:lnSpc>
                <a:spcPct val="130000"/>
              </a:lnSpc>
              <a:defRPr/>
            </a:pPr>
            <a:endParaRPr lang="en-GB" sz="831" dirty="0">
              <a:solidFill>
                <a:srgbClr val="333333"/>
              </a:solidFill>
              <a:latin typeface="Source Sans Pro" panose="020B0503030403020204"/>
              <a:ea typeface="ＭＳ Ｐゴシック" charset="0"/>
            </a:endParaRPr>
          </a:p>
        </p:txBody>
      </p:sp>
      <p:sp>
        <p:nvSpPr>
          <p:cNvPr id="615448" name="Text Box 24">
            <a:extLst>
              <a:ext uri="{FF2B5EF4-FFF2-40B4-BE49-F238E27FC236}">
                <a16:creationId xmlns:a16="http://schemas.microsoft.com/office/drawing/2014/main" id="{08C658A5-B648-7F42-8A23-DED01A3CCEFF}"/>
              </a:ext>
            </a:extLst>
          </p:cNvPr>
          <p:cNvSpPr txBox="1">
            <a:spLocks noChangeArrowheads="1"/>
          </p:cNvSpPr>
          <p:nvPr/>
        </p:nvSpPr>
        <p:spPr bwMode="auto">
          <a:xfrm>
            <a:off x="7699923" y="5963466"/>
            <a:ext cx="1737976"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a:solidFill>
                  <a:srgbClr val="333333"/>
                </a:solidFill>
                <a:latin typeface="Times New Roman" charset="0"/>
                <a:ea typeface="ＭＳ Ｐゴシック" charset="0"/>
              </a:rPr>
              <a:t>Friston et al., (1997)</a:t>
            </a:r>
          </a:p>
        </p:txBody>
      </p:sp>
      <p:sp>
        <p:nvSpPr>
          <p:cNvPr id="615449" name="Text Box 25">
            <a:extLst>
              <a:ext uri="{FF2B5EF4-FFF2-40B4-BE49-F238E27FC236}">
                <a16:creationId xmlns:a16="http://schemas.microsoft.com/office/drawing/2014/main" id="{EE327794-7F65-A749-9E9A-DB48A546FA81}"/>
              </a:ext>
            </a:extLst>
          </p:cNvPr>
          <p:cNvSpPr txBox="1">
            <a:spLocks noChangeArrowheads="1"/>
          </p:cNvSpPr>
          <p:nvPr/>
        </p:nvSpPr>
        <p:spPr bwMode="auto">
          <a:xfrm>
            <a:off x="2506602" y="2889089"/>
            <a:ext cx="646331" cy="316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eaLnBrk="0" hangingPunct="0">
              <a:defRPr sz="2400">
                <a:solidFill>
                  <a:schemeClr val="tx1"/>
                </a:solidFill>
                <a:latin typeface="Times New Roman" charset="0"/>
                <a:ea typeface="ＭＳ Ｐゴシック" charset="0"/>
              </a:defRPr>
            </a:lvl1pPr>
            <a:lvl2pPr marL="914400" indent="-457200" eaLnBrk="0" hangingPunct="0">
              <a:defRPr sz="2400">
                <a:solidFill>
                  <a:schemeClr val="tx1"/>
                </a:solidFill>
                <a:latin typeface="Times New Roman" charset="0"/>
                <a:ea typeface="ＭＳ Ｐゴシック" charset="0"/>
              </a:defRPr>
            </a:lvl2pPr>
            <a:lvl3pPr marL="1371600" indent="-457200" eaLnBrk="0" hangingPunct="0">
              <a:defRPr sz="2400">
                <a:solidFill>
                  <a:schemeClr val="tx1"/>
                </a:solidFill>
                <a:latin typeface="Times New Roman" charset="0"/>
                <a:ea typeface="ＭＳ Ｐゴシック" charset="0"/>
              </a:defRPr>
            </a:lvl3pPr>
            <a:lvl4pPr marL="1828800" indent="-457200" eaLnBrk="0" hangingPunct="0">
              <a:defRPr sz="2400">
                <a:solidFill>
                  <a:schemeClr val="tx1"/>
                </a:solidFill>
                <a:latin typeface="Times New Roman" charset="0"/>
                <a:ea typeface="ＭＳ Ｐゴシック" charset="0"/>
              </a:defRPr>
            </a:lvl4pPr>
            <a:lvl5pPr marL="2286000" indent="-457200" eaLnBrk="0" hangingPunct="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GB" sz="1662" dirty="0">
                <a:solidFill>
                  <a:srgbClr val="C02A26"/>
                </a:solidFill>
                <a:latin typeface="Source Sans Pro" panose="020B0503030403020204"/>
              </a:rPr>
              <a:t>a.</a:t>
            </a:r>
          </a:p>
          <a:p>
            <a:pPr eaLnBrk="1" hangingPunct="1">
              <a:buFontTx/>
              <a:buChar char="•"/>
              <a:defRPr/>
            </a:pPr>
            <a:endParaRPr lang="en-GB" sz="1662" dirty="0">
              <a:solidFill>
                <a:srgbClr val="C02A26"/>
              </a:solidFill>
              <a:latin typeface="Source Sans Pro" panose="020B0503030403020204"/>
            </a:endParaRPr>
          </a:p>
          <a:p>
            <a:pPr eaLnBrk="1" hangingPunct="1">
              <a:buFontTx/>
              <a:buChar char="•"/>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r>
              <a:rPr lang="en-GB" sz="1662" dirty="0">
                <a:solidFill>
                  <a:srgbClr val="C02A26"/>
                </a:solidFill>
                <a:latin typeface="Source Sans Pro" panose="020B0503030403020204"/>
              </a:rPr>
              <a:t>b. </a:t>
            </a:r>
          </a:p>
          <a:p>
            <a:pPr eaLnBrk="1" hangingPunct="1">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r>
              <a:rPr lang="en-GB" sz="1662" dirty="0">
                <a:solidFill>
                  <a:srgbClr val="C02A26"/>
                </a:solidFill>
                <a:latin typeface="Source Sans Pro" panose="020B0503030403020204"/>
              </a:rPr>
              <a:t>c. </a:t>
            </a:r>
          </a:p>
        </p:txBody>
      </p:sp>
      <p:sp>
        <p:nvSpPr>
          <p:cNvPr id="615446" name="Text Box 22">
            <a:extLst>
              <a:ext uri="{FF2B5EF4-FFF2-40B4-BE49-F238E27FC236}">
                <a16:creationId xmlns:a16="http://schemas.microsoft.com/office/drawing/2014/main" id="{6CC5FCD1-4373-464E-BD05-D3A54A6771E8}"/>
              </a:ext>
            </a:extLst>
          </p:cNvPr>
          <p:cNvSpPr txBox="1">
            <a:spLocks noChangeArrowheads="1"/>
          </p:cNvSpPr>
          <p:nvPr/>
        </p:nvSpPr>
        <p:spPr bwMode="auto">
          <a:xfrm>
            <a:off x="1724086" y="2374740"/>
            <a:ext cx="925253"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sz="1662">
                <a:solidFill>
                  <a:srgbClr val="C02A26"/>
                </a:solidFill>
                <a:latin typeface="Source Sans Pro" panose="020B0503030403020204"/>
              </a:rPr>
              <a:t>say </a:t>
            </a:r>
            <a:r>
              <a:rPr lang="en-GB" altLang="en-US" sz="1662">
                <a:solidFill>
                  <a:srgbClr val="C02A26"/>
                </a:solidFill>
                <a:latin typeface="Source Sans Pro" panose="020B0503030403020204"/>
              </a:rPr>
              <a:t>‘</a:t>
            </a:r>
            <a:r>
              <a:rPr lang="en-GB" sz="1662">
                <a:solidFill>
                  <a:srgbClr val="C02A26"/>
                </a:solidFill>
                <a:latin typeface="Source Sans Pro" panose="020B0503030403020204"/>
              </a:rPr>
              <a:t>yes</a:t>
            </a:r>
            <a:r>
              <a:rPr lang="en-GB" altLang="en-US" sz="1662">
                <a:solidFill>
                  <a:srgbClr val="C02A26"/>
                </a:solidFill>
                <a:latin typeface="Source Sans Pro" panose="020B0503030403020204"/>
              </a:rPr>
              <a:t>’</a:t>
            </a:r>
            <a:endParaRPr lang="en-GB" sz="1662">
              <a:solidFill>
                <a:srgbClr val="C02A26"/>
              </a:solidFill>
              <a:latin typeface="Source Sans Pro" panose="020B0503030403020204"/>
            </a:endParaRPr>
          </a:p>
        </p:txBody>
      </p:sp>
      <p:sp>
        <p:nvSpPr>
          <p:cNvPr id="615447" name="Text Box 23">
            <a:extLst>
              <a:ext uri="{FF2B5EF4-FFF2-40B4-BE49-F238E27FC236}">
                <a16:creationId xmlns:a16="http://schemas.microsoft.com/office/drawing/2014/main" id="{DD25C92F-ABC8-254B-953D-ED33058D9575}"/>
              </a:ext>
            </a:extLst>
          </p:cNvPr>
          <p:cNvSpPr txBox="1">
            <a:spLocks noChangeArrowheads="1"/>
          </p:cNvSpPr>
          <p:nvPr/>
        </p:nvSpPr>
        <p:spPr bwMode="auto">
          <a:xfrm>
            <a:off x="597205" y="2846594"/>
            <a:ext cx="1215397"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solidFill>
                  <a:srgbClr val="C02A26"/>
                </a:solidFill>
                <a:latin typeface="Source Sans Pro" panose="020B0503030403020204"/>
                <a:ea typeface="ＭＳ Ｐゴシック" charset="0"/>
              </a:rPr>
              <a:t>Non-object</a:t>
            </a:r>
          </a:p>
        </p:txBody>
      </p:sp>
      <p:pic>
        <p:nvPicPr>
          <p:cNvPr id="615450" name="Picture 26">
            <a:extLst>
              <a:ext uri="{FF2B5EF4-FFF2-40B4-BE49-F238E27FC236}">
                <a16:creationId xmlns:a16="http://schemas.microsoft.com/office/drawing/2014/main" id="{F2596236-E3BA-AE4B-AEC6-0A9B72623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077" t="50749" b="26675"/>
          <a:stretch>
            <a:fillRect/>
          </a:stretch>
        </p:blipFill>
        <p:spPr bwMode="auto">
          <a:xfrm>
            <a:off x="1653747" y="4150785"/>
            <a:ext cx="951035"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615451" name="Picture 27">
            <a:extLst>
              <a:ext uri="{FF2B5EF4-FFF2-40B4-BE49-F238E27FC236}">
                <a16:creationId xmlns:a16="http://schemas.microsoft.com/office/drawing/2014/main" id="{8F83EA66-760F-A443-A33B-C958646E5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31" t="50749" r="39948" b="26675"/>
          <a:stretch>
            <a:fillRect/>
          </a:stretch>
        </p:blipFill>
        <p:spPr bwMode="auto">
          <a:xfrm>
            <a:off x="1633232" y="5402224"/>
            <a:ext cx="864577"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615452" name="Text Box 28">
            <a:extLst>
              <a:ext uri="{FF2B5EF4-FFF2-40B4-BE49-F238E27FC236}">
                <a16:creationId xmlns:a16="http://schemas.microsoft.com/office/drawing/2014/main" id="{41804D3D-0662-AC4D-B3FC-4500785276FB}"/>
              </a:ext>
            </a:extLst>
          </p:cNvPr>
          <p:cNvSpPr txBox="1">
            <a:spLocks noChangeArrowheads="1"/>
          </p:cNvSpPr>
          <p:nvPr/>
        </p:nvSpPr>
        <p:spPr bwMode="auto">
          <a:xfrm>
            <a:off x="655821" y="4282671"/>
            <a:ext cx="803425"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C02A26"/>
                </a:solidFill>
                <a:latin typeface="Source Sans Pro" panose="020B0503030403020204"/>
                <a:ea typeface="ＭＳ Ｐゴシック" charset="0"/>
              </a:rPr>
              <a:t>Object</a:t>
            </a:r>
          </a:p>
        </p:txBody>
      </p:sp>
      <p:sp>
        <p:nvSpPr>
          <p:cNvPr id="615453" name="Text Box 29">
            <a:extLst>
              <a:ext uri="{FF2B5EF4-FFF2-40B4-BE49-F238E27FC236}">
                <a16:creationId xmlns:a16="http://schemas.microsoft.com/office/drawing/2014/main" id="{02FE64E9-1697-9748-BA45-46F96B831F9B}"/>
              </a:ext>
            </a:extLst>
          </p:cNvPr>
          <p:cNvSpPr txBox="1">
            <a:spLocks noChangeArrowheads="1"/>
          </p:cNvSpPr>
          <p:nvPr/>
        </p:nvSpPr>
        <p:spPr bwMode="auto">
          <a:xfrm>
            <a:off x="1658144" y="3818143"/>
            <a:ext cx="925253"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sz="1662">
                <a:solidFill>
                  <a:srgbClr val="C02A26"/>
                </a:solidFill>
                <a:latin typeface="Source Sans Pro" panose="020B0503030403020204"/>
              </a:rPr>
              <a:t>say </a:t>
            </a:r>
            <a:r>
              <a:rPr lang="en-GB" altLang="en-US" sz="1662">
                <a:solidFill>
                  <a:srgbClr val="C02A26"/>
                </a:solidFill>
                <a:latin typeface="Source Sans Pro" panose="020B0503030403020204"/>
              </a:rPr>
              <a:t>‘</a:t>
            </a:r>
            <a:r>
              <a:rPr lang="en-GB" sz="1662">
                <a:solidFill>
                  <a:srgbClr val="C02A26"/>
                </a:solidFill>
                <a:latin typeface="Source Sans Pro" panose="020B0503030403020204"/>
              </a:rPr>
              <a:t>yes</a:t>
            </a:r>
            <a:r>
              <a:rPr lang="en-GB" altLang="en-US" sz="1662">
                <a:solidFill>
                  <a:srgbClr val="C02A26"/>
                </a:solidFill>
                <a:latin typeface="Source Sans Pro" panose="020B0503030403020204"/>
              </a:rPr>
              <a:t>’</a:t>
            </a:r>
            <a:endParaRPr lang="en-GB" sz="1662">
              <a:solidFill>
                <a:srgbClr val="C02A26"/>
              </a:solidFill>
              <a:latin typeface="Source Sans Pro" panose="020B0503030403020204"/>
            </a:endParaRPr>
          </a:p>
        </p:txBody>
      </p:sp>
      <p:sp>
        <p:nvSpPr>
          <p:cNvPr id="615454" name="Text Box 30">
            <a:extLst>
              <a:ext uri="{FF2B5EF4-FFF2-40B4-BE49-F238E27FC236}">
                <a16:creationId xmlns:a16="http://schemas.microsoft.com/office/drawing/2014/main" id="{95E09FA3-69B2-5E48-84FD-1415F15F7C36}"/>
              </a:ext>
            </a:extLst>
          </p:cNvPr>
          <p:cNvSpPr txBox="1">
            <a:spLocks noChangeArrowheads="1"/>
          </p:cNvSpPr>
          <p:nvPr/>
        </p:nvSpPr>
        <p:spPr bwMode="auto">
          <a:xfrm>
            <a:off x="688060" y="5545832"/>
            <a:ext cx="803425"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C02A26"/>
                </a:solidFill>
                <a:latin typeface="Source Sans Pro" panose="020B0503030403020204"/>
                <a:ea typeface="ＭＳ Ｐゴシック" charset="0"/>
              </a:rPr>
              <a:t>Object</a:t>
            </a:r>
          </a:p>
        </p:txBody>
      </p:sp>
      <p:sp>
        <p:nvSpPr>
          <p:cNvPr id="615455" name="Text Box 31">
            <a:extLst>
              <a:ext uri="{FF2B5EF4-FFF2-40B4-BE49-F238E27FC236}">
                <a16:creationId xmlns:a16="http://schemas.microsoft.com/office/drawing/2014/main" id="{337BE185-0ED4-6F4D-A351-E81232D3A8F8}"/>
              </a:ext>
            </a:extLst>
          </p:cNvPr>
          <p:cNvSpPr txBox="1">
            <a:spLocks noChangeArrowheads="1"/>
          </p:cNvSpPr>
          <p:nvPr/>
        </p:nvSpPr>
        <p:spPr bwMode="auto">
          <a:xfrm>
            <a:off x="1765116" y="5082771"/>
            <a:ext cx="712054"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C02A26"/>
                </a:solidFill>
                <a:latin typeface="Source Sans Pro" panose="020B0503030403020204"/>
                <a:ea typeface="ＭＳ Ｐゴシック" charset="0"/>
              </a:rPr>
              <a:t>name</a:t>
            </a:r>
          </a:p>
        </p:txBody>
      </p:sp>
      <p:grpSp>
        <p:nvGrpSpPr>
          <p:cNvPr id="615465" name="Group 41">
            <a:extLst>
              <a:ext uri="{FF2B5EF4-FFF2-40B4-BE49-F238E27FC236}">
                <a16:creationId xmlns:a16="http://schemas.microsoft.com/office/drawing/2014/main" id="{2DB884E6-192B-0B46-9E94-13E1B55EA41E}"/>
              </a:ext>
            </a:extLst>
          </p:cNvPr>
          <p:cNvGrpSpPr>
            <a:grpSpLocks/>
          </p:cNvGrpSpPr>
          <p:nvPr/>
        </p:nvGrpSpPr>
        <p:grpSpPr bwMode="auto">
          <a:xfrm>
            <a:off x="6636055" y="3504549"/>
            <a:ext cx="2168769" cy="1207477"/>
            <a:chOff x="4118" y="2296"/>
            <a:chExt cx="1480" cy="824"/>
          </a:xfrm>
        </p:grpSpPr>
        <p:sp>
          <p:nvSpPr>
            <p:cNvPr id="615426" name="Line 2">
              <a:extLst>
                <a:ext uri="{FF2B5EF4-FFF2-40B4-BE49-F238E27FC236}">
                  <a16:creationId xmlns:a16="http://schemas.microsoft.com/office/drawing/2014/main" id="{BBD5B007-9F70-1C4B-A499-3256FE433E47}"/>
                </a:ext>
              </a:extLst>
            </p:cNvPr>
            <p:cNvSpPr>
              <a:spLocks noChangeShapeType="1"/>
            </p:cNvSpPr>
            <p:nvPr/>
          </p:nvSpPr>
          <p:spPr bwMode="auto">
            <a:xfrm>
              <a:off x="4118" y="2874"/>
              <a:ext cx="1480" cy="0"/>
            </a:xfrm>
            <a:prstGeom prst="line">
              <a:avLst/>
            </a:prstGeom>
            <a:noFill/>
            <a:ln w="1270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Arial" charset="0"/>
                <a:ea typeface="ＭＳ Ｐゴシック" charset="0"/>
              </a:endParaRPr>
            </a:p>
          </p:txBody>
        </p:sp>
        <p:sp>
          <p:nvSpPr>
            <p:cNvPr id="615427" name="Rectangle 3">
              <a:extLst>
                <a:ext uri="{FF2B5EF4-FFF2-40B4-BE49-F238E27FC236}">
                  <a16:creationId xmlns:a16="http://schemas.microsoft.com/office/drawing/2014/main" id="{56487CF1-790F-D045-88FD-8BCCDD2D13C4}"/>
                </a:ext>
              </a:extLst>
            </p:cNvPr>
            <p:cNvSpPr>
              <a:spLocks noChangeArrowheads="1"/>
            </p:cNvSpPr>
            <p:nvPr/>
          </p:nvSpPr>
          <p:spPr bwMode="auto">
            <a:xfrm>
              <a:off x="4235" y="2659"/>
              <a:ext cx="376" cy="189"/>
            </a:xfrm>
            <a:prstGeom prst="rect">
              <a:avLst/>
            </a:prstGeom>
            <a:noFill/>
            <a:ln w="1270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a:latin typeface="Arial" charset="0"/>
                <a:ea typeface="ＭＳ Ｐゴシック" charset="0"/>
              </a:endParaRPr>
            </a:p>
          </p:txBody>
        </p:sp>
        <p:sp>
          <p:nvSpPr>
            <p:cNvPr id="615429" name="Rectangle 5">
              <a:extLst>
                <a:ext uri="{FF2B5EF4-FFF2-40B4-BE49-F238E27FC236}">
                  <a16:creationId xmlns:a16="http://schemas.microsoft.com/office/drawing/2014/main" id="{3561546E-84CE-BB4A-AFE8-4C20B0A8EEDA}"/>
                </a:ext>
              </a:extLst>
            </p:cNvPr>
            <p:cNvSpPr>
              <a:spLocks noChangeArrowheads="1"/>
            </p:cNvSpPr>
            <p:nvPr/>
          </p:nvSpPr>
          <p:spPr bwMode="auto">
            <a:xfrm>
              <a:off x="5142" y="2387"/>
              <a:ext cx="376" cy="464"/>
            </a:xfrm>
            <a:prstGeom prst="rect">
              <a:avLst/>
            </a:prstGeom>
            <a:noFill/>
            <a:ln w="1270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a:latin typeface="Arial" charset="0"/>
                <a:ea typeface="ＭＳ Ｐゴシック" charset="0"/>
              </a:endParaRPr>
            </a:p>
          </p:txBody>
        </p:sp>
        <p:sp>
          <p:nvSpPr>
            <p:cNvPr id="615430" name="Rectangle 6">
              <a:extLst>
                <a:ext uri="{FF2B5EF4-FFF2-40B4-BE49-F238E27FC236}">
                  <a16:creationId xmlns:a16="http://schemas.microsoft.com/office/drawing/2014/main" id="{B307F839-D9F4-F341-9ED6-3BD875E01FBC}"/>
                </a:ext>
              </a:extLst>
            </p:cNvPr>
            <p:cNvSpPr>
              <a:spLocks noChangeArrowheads="1"/>
            </p:cNvSpPr>
            <p:nvPr/>
          </p:nvSpPr>
          <p:spPr bwMode="auto">
            <a:xfrm>
              <a:off x="4688" y="2387"/>
              <a:ext cx="377" cy="464"/>
            </a:xfrm>
            <a:prstGeom prst="rect">
              <a:avLst/>
            </a:prstGeom>
            <a:noFill/>
            <a:ln w="1270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a:latin typeface="Arial" charset="0"/>
                <a:ea typeface="ＭＳ Ｐゴシック" charset="0"/>
              </a:endParaRPr>
            </a:p>
          </p:txBody>
        </p:sp>
        <p:sp>
          <p:nvSpPr>
            <p:cNvPr id="615457" name="Line 33">
              <a:extLst>
                <a:ext uri="{FF2B5EF4-FFF2-40B4-BE49-F238E27FC236}">
                  <a16:creationId xmlns:a16="http://schemas.microsoft.com/office/drawing/2014/main" id="{B2523D6A-77F7-7041-B192-14B5CB1C0574}"/>
                </a:ext>
              </a:extLst>
            </p:cNvPr>
            <p:cNvSpPr>
              <a:spLocks noChangeShapeType="1"/>
            </p:cNvSpPr>
            <p:nvPr/>
          </p:nvSpPr>
          <p:spPr bwMode="auto">
            <a:xfrm>
              <a:off x="5323" y="229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615458" name="Line 34">
              <a:extLst>
                <a:ext uri="{FF2B5EF4-FFF2-40B4-BE49-F238E27FC236}">
                  <a16:creationId xmlns:a16="http://schemas.microsoft.com/office/drawing/2014/main" id="{F57CD89F-7EC6-8F4D-BE5A-C9F99848ED9D}"/>
                </a:ext>
              </a:extLst>
            </p:cNvPr>
            <p:cNvSpPr>
              <a:spLocks noChangeShapeType="1"/>
            </p:cNvSpPr>
            <p:nvPr/>
          </p:nvSpPr>
          <p:spPr bwMode="auto">
            <a:xfrm>
              <a:off x="4870" y="229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615459" name="Line 35">
              <a:extLst>
                <a:ext uri="{FF2B5EF4-FFF2-40B4-BE49-F238E27FC236}">
                  <a16:creationId xmlns:a16="http://schemas.microsoft.com/office/drawing/2014/main" id="{D25AB609-5CF7-D545-B530-E92C5D37D62B}"/>
                </a:ext>
              </a:extLst>
            </p:cNvPr>
            <p:cNvSpPr>
              <a:spLocks noChangeShapeType="1"/>
            </p:cNvSpPr>
            <p:nvPr/>
          </p:nvSpPr>
          <p:spPr bwMode="auto">
            <a:xfrm>
              <a:off x="4416" y="2568"/>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615460" name="Text Box 36">
              <a:extLst>
                <a:ext uri="{FF2B5EF4-FFF2-40B4-BE49-F238E27FC236}">
                  <a16:creationId xmlns:a16="http://schemas.microsoft.com/office/drawing/2014/main" id="{5BAAADDB-DC19-6045-A724-370A7A6C94DD}"/>
                </a:ext>
              </a:extLst>
            </p:cNvPr>
            <p:cNvSpPr txBox="1">
              <a:spLocks noChangeArrowheads="1"/>
            </p:cNvSpPr>
            <p:nvPr/>
          </p:nvSpPr>
          <p:spPr bwMode="auto">
            <a:xfrm>
              <a:off x="4325" y="2882"/>
              <a:ext cx="19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rgbClr val="C02A26"/>
                  </a:solidFill>
                  <a:latin typeface="Times New Roman" charset="0"/>
                  <a:ea typeface="ＭＳ Ｐゴシック" charset="0"/>
                </a:rPr>
                <a:t>a</a:t>
              </a:r>
            </a:p>
          </p:txBody>
        </p:sp>
        <p:sp>
          <p:nvSpPr>
            <p:cNvPr id="615461" name="Text Box 37">
              <a:extLst>
                <a:ext uri="{FF2B5EF4-FFF2-40B4-BE49-F238E27FC236}">
                  <a16:creationId xmlns:a16="http://schemas.microsoft.com/office/drawing/2014/main" id="{CF43A022-F1F4-F548-BCCD-419D526B1EE2}"/>
                </a:ext>
              </a:extLst>
            </p:cNvPr>
            <p:cNvSpPr txBox="1">
              <a:spLocks noChangeArrowheads="1"/>
            </p:cNvSpPr>
            <p:nvPr/>
          </p:nvSpPr>
          <p:spPr bwMode="auto">
            <a:xfrm>
              <a:off x="4779" y="2882"/>
              <a:ext cx="198"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rgbClr val="C02A26"/>
                  </a:solidFill>
                  <a:latin typeface="Times New Roman" charset="0"/>
                  <a:ea typeface="ＭＳ Ｐゴシック" charset="0"/>
                </a:rPr>
                <a:t>b</a:t>
              </a:r>
            </a:p>
          </p:txBody>
        </p:sp>
        <p:sp>
          <p:nvSpPr>
            <p:cNvPr id="615462" name="Text Box 38">
              <a:extLst>
                <a:ext uri="{FF2B5EF4-FFF2-40B4-BE49-F238E27FC236}">
                  <a16:creationId xmlns:a16="http://schemas.microsoft.com/office/drawing/2014/main" id="{E8797057-A9FF-3C42-A8F3-AE1D8B5297B5}"/>
                </a:ext>
              </a:extLst>
            </p:cNvPr>
            <p:cNvSpPr txBox="1">
              <a:spLocks noChangeArrowheads="1"/>
            </p:cNvSpPr>
            <p:nvPr/>
          </p:nvSpPr>
          <p:spPr bwMode="auto">
            <a:xfrm>
              <a:off x="5232" y="2882"/>
              <a:ext cx="19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rgbClr val="C02A26"/>
                  </a:solidFill>
                  <a:latin typeface="Times New Roman" charset="0"/>
                  <a:ea typeface="ＭＳ Ｐゴシック" charset="0"/>
                </a:rPr>
                <a:t>c</a:t>
              </a:r>
            </a:p>
          </p:txBody>
        </p:sp>
      </p:grpSp>
      <p:pic>
        <p:nvPicPr>
          <p:cNvPr id="615463" name="Picture 39">
            <a:extLst>
              <a:ext uri="{FF2B5EF4-FFF2-40B4-BE49-F238E27FC236}">
                <a16:creationId xmlns:a16="http://schemas.microsoft.com/office/drawing/2014/main" id="{71F98A32-12CE-D84C-85A1-46915BFC7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927" t="16917" r="51314" b="10652"/>
          <a:stretch>
            <a:fillRect/>
          </a:stretch>
        </p:blipFill>
        <p:spPr bwMode="auto">
          <a:xfrm>
            <a:off x="7314605" y="2341033"/>
            <a:ext cx="1305658" cy="92319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5464" name="Picture 40">
            <a:extLst>
              <a:ext uri="{FF2B5EF4-FFF2-40B4-BE49-F238E27FC236}">
                <a16:creationId xmlns:a16="http://schemas.microsoft.com/office/drawing/2014/main" id="{C1EC1701-AC1C-CF4F-92B7-B8E1BAE35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010" t="72751" r="992" b="5247"/>
          <a:stretch>
            <a:fillRect/>
          </a:stretch>
        </p:blipFill>
        <p:spPr bwMode="auto">
          <a:xfrm>
            <a:off x="1650816" y="2714708"/>
            <a:ext cx="930520" cy="73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TextBox 1">
            <a:extLst>
              <a:ext uri="{FF2B5EF4-FFF2-40B4-BE49-F238E27FC236}">
                <a16:creationId xmlns:a16="http://schemas.microsoft.com/office/drawing/2014/main" id="{C95CE906-3A3C-2F44-B93F-9478C62603B3}"/>
              </a:ext>
            </a:extLst>
          </p:cNvPr>
          <p:cNvSpPr txBox="1"/>
          <p:nvPr/>
        </p:nvSpPr>
        <p:spPr>
          <a:xfrm>
            <a:off x="2861223" y="2846592"/>
            <a:ext cx="710516" cy="4900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en-GB" sz="1292" dirty="0"/>
              <a:t>Visual </a:t>
            </a:r>
          </a:p>
          <a:p>
            <a:pPr>
              <a:defRPr/>
            </a:pPr>
            <a:r>
              <a:rPr lang="en-GB" sz="1292" dirty="0"/>
              <a:t>analysis</a:t>
            </a:r>
          </a:p>
        </p:txBody>
      </p:sp>
      <p:sp>
        <p:nvSpPr>
          <p:cNvPr id="28" name="TextBox 27">
            <a:extLst>
              <a:ext uri="{FF2B5EF4-FFF2-40B4-BE49-F238E27FC236}">
                <a16:creationId xmlns:a16="http://schemas.microsoft.com/office/drawing/2014/main" id="{B622D477-C4CA-A94E-A593-3C92EDBDB300}"/>
              </a:ext>
            </a:extLst>
          </p:cNvPr>
          <p:cNvSpPr txBox="1"/>
          <p:nvPr/>
        </p:nvSpPr>
        <p:spPr>
          <a:xfrm>
            <a:off x="5575116" y="2911069"/>
            <a:ext cx="667170" cy="29117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GB" sz="1292" dirty="0"/>
              <a:t>Speech</a:t>
            </a:r>
          </a:p>
        </p:txBody>
      </p:sp>
      <p:sp>
        <p:nvSpPr>
          <p:cNvPr id="29" name="TextBox 28">
            <a:extLst>
              <a:ext uri="{FF2B5EF4-FFF2-40B4-BE49-F238E27FC236}">
                <a16:creationId xmlns:a16="http://schemas.microsoft.com/office/drawing/2014/main" id="{F13CFE09-B3D2-0D42-BE55-87130F7EFA26}"/>
              </a:ext>
            </a:extLst>
          </p:cNvPr>
          <p:cNvSpPr txBox="1"/>
          <p:nvPr/>
        </p:nvSpPr>
        <p:spPr>
          <a:xfrm>
            <a:off x="2845104" y="4298788"/>
            <a:ext cx="710516" cy="4900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en-GB" sz="1292" dirty="0"/>
              <a:t>Visual </a:t>
            </a:r>
          </a:p>
          <a:p>
            <a:pPr>
              <a:defRPr/>
            </a:pPr>
            <a:r>
              <a:rPr lang="en-GB" sz="1292" dirty="0"/>
              <a:t>analysis</a:t>
            </a:r>
          </a:p>
        </p:txBody>
      </p:sp>
      <p:sp>
        <p:nvSpPr>
          <p:cNvPr id="30" name="TextBox 29">
            <a:extLst>
              <a:ext uri="{FF2B5EF4-FFF2-40B4-BE49-F238E27FC236}">
                <a16:creationId xmlns:a16="http://schemas.microsoft.com/office/drawing/2014/main" id="{FF2581A9-2C57-684C-AF47-D97088AA0847}"/>
              </a:ext>
            </a:extLst>
          </p:cNvPr>
          <p:cNvSpPr txBox="1"/>
          <p:nvPr/>
        </p:nvSpPr>
        <p:spPr>
          <a:xfrm>
            <a:off x="2780627" y="5654269"/>
            <a:ext cx="710516" cy="4900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en-GB" sz="1292" dirty="0"/>
              <a:t>Visual </a:t>
            </a:r>
          </a:p>
          <a:p>
            <a:pPr>
              <a:defRPr/>
            </a:pPr>
            <a:r>
              <a:rPr lang="en-GB" sz="1292" dirty="0"/>
              <a:t>analysis</a:t>
            </a:r>
          </a:p>
        </p:txBody>
      </p:sp>
      <p:sp>
        <p:nvSpPr>
          <p:cNvPr id="31" name="TextBox 30">
            <a:extLst>
              <a:ext uri="{FF2B5EF4-FFF2-40B4-BE49-F238E27FC236}">
                <a16:creationId xmlns:a16="http://schemas.microsoft.com/office/drawing/2014/main" id="{42E6D9EB-9ADA-F647-A49C-6C464158C03B}"/>
              </a:ext>
            </a:extLst>
          </p:cNvPr>
          <p:cNvSpPr txBox="1"/>
          <p:nvPr/>
        </p:nvSpPr>
        <p:spPr>
          <a:xfrm>
            <a:off x="3586589" y="4298788"/>
            <a:ext cx="952184" cy="490006"/>
          </a:xfrm>
          <a:prstGeom prst="rect">
            <a:avLst/>
          </a:prstGeom>
          <a:solidFill>
            <a:srgbClr val="D5706D"/>
          </a:solidFill>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en-GB" sz="1292" dirty="0"/>
              <a:t>Object </a:t>
            </a:r>
          </a:p>
          <a:p>
            <a:pPr>
              <a:defRPr/>
            </a:pPr>
            <a:r>
              <a:rPr lang="en-GB" sz="1292" dirty="0"/>
              <a:t>recognition</a:t>
            </a:r>
          </a:p>
        </p:txBody>
      </p:sp>
      <p:sp>
        <p:nvSpPr>
          <p:cNvPr id="32" name="TextBox 31">
            <a:extLst>
              <a:ext uri="{FF2B5EF4-FFF2-40B4-BE49-F238E27FC236}">
                <a16:creationId xmlns:a16="http://schemas.microsoft.com/office/drawing/2014/main" id="{D68B5BE7-EE02-4F4C-A47B-B5DCF277CC7C}"/>
              </a:ext>
            </a:extLst>
          </p:cNvPr>
          <p:cNvSpPr txBox="1"/>
          <p:nvPr/>
        </p:nvSpPr>
        <p:spPr>
          <a:xfrm>
            <a:off x="5580977" y="4309046"/>
            <a:ext cx="667170" cy="29117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GB" sz="1292" dirty="0"/>
              <a:t>Speech</a:t>
            </a:r>
          </a:p>
        </p:txBody>
      </p:sp>
      <p:sp>
        <p:nvSpPr>
          <p:cNvPr id="33" name="TextBox 32">
            <a:extLst>
              <a:ext uri="{FF2B5EF4-FFF2-40B4-BE49-F238E27FC236}">
                <a16:creationId xmlns:a16="http://schemas.microsoft.com/office/drawing/2014/main" id="{F3197409-B696-A648-BD52-0025840F7512}"/>
              </a:ext>
            </a:extLst>
          </p:cNvPr>
          <p:cNvSpPr txBox="1"/>
          <p:nvPr/>
        </p:nvSpPr>
        <p:spPr>
          <a:xfrm>
            <a:off x="3500131" y="5657200"/>
            <a:ext cx="952184" cy="490006"/>
          </a:xfrm>
          <a:prstGeom prst="rect">
            <a:avLst/>
          </a:prstGeom>
          <a:solidFill>
            <a:srgbClr val="D5706D"/>
          </a:solidFill>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en-GB" sz="1292" dirty="0"/>
              <a:t>Object </a:t>
            </a:r>
          </a:p>
          <a:p>
            <a:pPr>
              <a:defRPr/>
            </a:pPr>
            <a:r>
              <a:rPr lang="en-GB" sz="1292" dirty="0"/>
              <a:t>recognition</a:t>
            </a:r>
          </a:p>
        </p:txBody>
      </p:sp>
      <p:sp>
        <p:nvSpPr>
          <p:cNvPr id="34" name="TextBox 33">
            <a:extLst>
              <a:ext uri="{FF2B5EF4-FFF2-40B4-BE49-F238E27FC236}">
                <a16:creationId xmlns:a16="http://schemas.microsoft.com/office/drawing/2014/main" id="{B7DD2994-A2E1-4648-AD76-48294C7E63CC}"/>
              </a:ext>
            </a:extLst>
          </p:cNvPr>
          <p:cNvSpPr txBox="1"/>
          <p:nvPr/>
        </p:nvSpPr>
        <p:spPr>
          <a:xfrm>
            <a:off x="4459958" y="5645517"/>
            <a:ext cx="1050544" cy="4900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sz="1292" dirty="0"/>
              <a:t>Phonological</a:t>
            </a:r>
          </a:p>
          <a:p>
            <a:pPr>
              <a:defRPr/>
            </a:pPr>
            <a:r>
              <a:rPr lang="en-GB" sz="1292" dirty="0"/>
              <a:t>retrieval</a:t>
            </a:r>
          </a:p>
        </p:txBody>
      </p:sp>
      <p:sp>
        <p:nvSpPr>
          <p:cNvPr id="35" name="TextBox 34">
            <a:extLst>
              <a:ext uri="{FF2B5EF4-FFF2-40B4-BE49-F238E27FC236}">
                <a16:creationId xmlns:a16="http://schemas.microsoft.com/office/drawing/2014/main" id="{0C8A25E4-28A1-C445-AF66-E378A599AD81}"/>
              </a:ext>
            </a:extLst>
          </p:cNvPr>
          <p:cNvSpPr txBox="1"/>
          <p:nvPr/>
        </p:nvSpPr>
        <p:spPr>
          <a:xfrm>
            <a:off x="5554600" y="5777361"/>
            <a:ext cx="667170" cy="29117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GB" sz="1292" dirty="0"/>
              <a:t>Speech</a:t>
            </a:r>
          </a:p>
        </p:txBody>
      </p:sp>
      <p:sp>
        <p:nvSpPr>
          <p:cNvPr id="36" name="Title 1"/>
          <p:cNvSpPr>
            <a:spLocks noGrp="1"/>
          </p:cNvSpPr>
          <p:nvPr>
            <p:ph type="title"/>
          </p:nvPr>
        </p:nvSpPr>
        <p:spPr>
          <a:xfrm>
            <a:off x="515380" y="115888"/>
            <a:ext cx="8315908" cy="792162"/>
          </a:xfrm>
        </p:spPr>
        <p:txBody>
          <a:bodyPr/>
          <a:lstStyle/>
          <a:p>
            <a:r>
              <a:rPr lang="en-GB" dirty="0"/>
              <a:t>Factorial designs: Main effects and interaction</a:t>
            </a:r>
          </a:p>
        </p:txBody>
      </p:sp>
    </p:spTree>
    <p:extLst>
      <p:ext uri="{BB962C8B-B14F-4D97-AF65-F5344CB8AC3E}">
        <p14:creationId xmlns:p14="http://schemas.microsoft.com/office/powerpoint/2010/main" val="279083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3" name="Group 108">
            <a:extLst>
              <a:ext uri="{FF2B5EF4-FFF2-40B4-BE49-F238E27FC236}">
                <a16:creationId xmlns:a16="http://schemas.microsoft.com/office/drawing/2014/main" id="{4CCDFB04-B41C-A542-9D19-97B641610739}"/>
              </a:ext>
            </a:extLst>
          </p:cNvPr>
          <p:cNvGrpSpPr>
            <a:grpSpLocks/>
          </p:cNvGrpSpPr>
          <p:nvPr/>
        </p:nvGrpSpPr>
        <p:grpSpPr bwMode="auto">
          <a:xfrm>
            <a:off x="1524001" y="1402374"/>
            <a:ext cx="3028951" cy="1841988"/>
            <a:chOff x="123" y="754"/>
            <a:chExt cx="2067" cy="1257"/>
          </a:xfrm>
        </p:grpSpPr>
        <p:pic>
          <p:nvPicPr>
            <p:cNvPr id="359504" name="Picture 80">
              <a:extLst>
                <a:ext uri="{FF2B5EF4-FFF2-40B4-BE49-F238E27FC236}">
                  <a16:creationId xmlns:a16="http://schemas.microsoft.com/office/drawing/2014/main" id="{BC484A2B-5D4B-364C-904B-46330B4F3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31" t="50749" b="5247"/>
            <a:stretch>
              <a:fillRect/>
            </a:stretch>
          </p:blipFill>
          <p:spPr bwMode="auto">
            <a:xfrm>
              <a:off x="883" y="1013"/>
              <a:ext cx="1194"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59505" name="Text Box 81">
              <a:extLst>
                <a:ext uri="{FF2B5EF4-FFF2-40B4-BE49-F238E27FC236}">
                  <a16:creationId xmlns:a16="http://schemas.microsoft.com/office/drawing/2014/main" id="{EAFBC7BA-E5D8-1F43-8AD0-835CBF2EFD4A}"/>
                </a:ext>
              </a:extLst>
            </p:cNvPr>
            <p:cNvSpPr txBox="1">
              <a:spLocks noChangeArrowheads="1"/>
            </p:cNvSpPr>
            <p:nvPr/>
          </p:nvSpPr>
          <p:spPr bwMode="auto">
            <a:xfrm>
              <a:off x="914" y="754"/>
              <a:ext cx="127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sz="1662" b="1" dirty="0">
                  <a:solidFill>
                    <a:srgbClr val="00B050"/>
                  </a:solidFill>
                  <a:latin typeface="Times New Roman" pitchFamily="18" charset="0"/>
                </a:rPr>
                <a:t>name</a:t>
              </a:r>
              <a:r>
                <a:rPr lang="en-GB" sz="1662" dirty="0">
                  <a:solidFill>
                    <a:srgbClr val="0000FF"/>
                  </a:solidFill>
                  <a:latin typeface="Times New Roman" pitchFamily="18" charset="0"/>
                </a:rPr>
                <a:t>	say </a:t>
              </a:r>
              <a:r>
                <a:rPr lang="en-GB" altLang="en-US" sz="1662" dirty="0">
                  <a:solidFill>
                    <a:srgbClr val="0000FF"/>
                  </a:solidFill>
                  <a:latin typeface="Times New Roman" pitchFamily="18" charset="0"/>
                </a:rPr>
                <a:t>‘</a:t>
              </a:r>
              <a:r>
                <a:rPr lang="en-GB" sz="1662" dirty="0">
                  <a:solidFill>
                    <a:srgbClr val="0000FF"/>
                  </a:solidFill>
                  <a:latin typeface="Times New Roman" pitchFamily="18" charset="0"/>
                </a:rPr>
                <a:t>yes</a:t>
              </a:r>
              <a:r>
                <a:rPr lang="en-GB" altLang="en-US" sz="1662" dirty="0">
                  <a:solidFill>
                    <a:srgbClr val="0000FF"/>
                  </a:solidFill>
                  <a:latin typeface="Times New Roman" pitchFamily="18" charset="0"/>
                </a:rPr>
                <a:t>’</a:t>
              </a:r>
              <a:endParaRPr lang="en-GB" sz="1662" dirty="0">
                <a:solidFill>
                  <a:srgbClr val="0000FF"/>
                </a:solidFill>
                <a:latin typeface="Times New Roman" pitchFamily="18" charset="0"/>
              </a:endParaRPr>
            </a:p>
          </p:txBody>
        </p:sp>
        <p:sp>
          <p:nvSpPr>
            <p:cNvPr id="359507" name="Text Box 83">
              <a:extLst>
                <a:ext uri="{FF2B5EF4-FFF2-40B4-BE49-F238E27FC236}">
                  <a16:creationId xmlns:a16="http://schemas.microsoft.com/office/drawing/2014/main" id="{6B904C1B-AD67-B24F-8B82-11E5E0B698FF}"/>
                </a:ext>
              </a:extLst>
            </p:cNvPr>
            <p:cNvSpPr txBox="1">
              <a:spLocks noChangeArrowheads="1"/>
            </p:cNvSpPr>
            <p:nvPr/>
          </p:nvSpPr>
          <p:spPr bwMode="auto">
            <a:xfrm>
              <a:off x="123" y="1130"/>
              <a:ext cx="835" cy="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CC66FF"/>
                  </a:solidFill>
                  <a:latin typeface="Times New Roman" charset="0"/>
                  <a:ea typeface="ＭＳ Ｐゴシック" charset="0"/>
                </a:rPr>
                <a:t>Objects</a:t>
              </a:r>
            </a:p>
            <a:p>
              <a:pPr>
                <a:defRPr/>
              </a:pPr>
              <a:endParaRPr lang="en-GB" sz="1662" dirty="0">
                <a:solidFill>
                  <a:srgbClr val="0000FF"/>
                </a:solidFill>
                <a:latin typeface="Times New Roman" charset="0"/>
                <a:ea typeface="ＭＳ Ｐゴシック" charset="0"/>
              </a:endParaRPr>
            </a:p>
            <a:p>
              <a:pPr>
                <a:defRPr/>
              </a:pPr>
              <a:endParaRPr lang="en-GB" sz="1662" dirty="0">
                <a:solidFill>
                  <a:srgbClr val="0000FF"/>
                </a:solidFill>
                <a:latin typeface="Times New Roman" charset="0"/>
                <a:ea typeface="ＭＳ Ｐゴシック" charset="0"/>
              </a:endParaRPr>
            </a:p>
            <a:p>
              <a:pPr>
                <a:defRPr/>
              </a:pPr>
              <a:r>
                <a:rPr lang="en-GB" sz="1662" dirty="0">
                  <a:solidFill>
                    <a:srgbClr val="0000FF"/>
                  </a:solidFill>
                  <a:latin typeface="Times New Roman" charset="0"/>
                  <a:ea typeface="ＭＳ Ｐゴシック" charset="0"/>
                </a:rPr>
                <a:t>Non-objects</a:t>
              </a:r>
            </a:p>
          </p:txBody>
        </p:sp>
      </p:grpSp>
      <p:grpSp>
        <p:nvGrpSpPr>
          <p:cNvPr id="359529" name="Group 105">
            <a:extLst>
              <a:ext uri="{FF2B5EF4-FFF2-40B4-BE49-F238E27FC236}">
                <a16:creationId xmlns:a16="http://schemas.microsoft.com/office/drawing/2014/main" id="{2F85448A-EE58-F341-9192-3FD51309A366}"/>
              </a:ext>
            </a:extLst>
          </p:cNvPr>
          <p:cNvGrpSpPr>
            <a:grpSpLocks/>
          </p:cNvGrpSpPr>
          <p:nvPr/>
        </p:nvGrpSpPr>
        <p:grpSpPr bwMode="auto">
          <a:xfrm>
            <a:off x="4633546" y="1545983"/>
            <a:ext cx="5915758" cy="1821473"/>
            <a:chOff x="2450" y="870"/>
            <a:chExt cx="4037" cy="1243"/>
          </a:xfrm>
        </p:grpSpPr>
        <p:sp>
          <p:nvSpPr>
            <p:cNvPr id="359480" name="Rectangle 56">
              <a:extLst>
                <a:ext uri="{FF2B5EF4-FFF2-40B4-BE49-F238E27FC236}">
                  <a16:creationId xmlns:a16="http://schemas.microsoft.com/office/drawing/2014/main" id="{B8BECD92-39CD-B140-BD14-C653BB6F917D}"/>
                </a:ext>
              </a:extLst>
            </p:cNvPr>
            <p:cNvSpPr>
              <a:spLocks noChangeArrowheads="1"/>
            </p:cNvSpPr>
            <p:nvPr/>
          </p:nvSpPr>
          <p:spPr bwMode="auto">
            <a:xfrm>
              <a:off x="2450" y="870"/>
              <a:ext cx="4037" cy="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168524" indent="-168524">
                <a:defRPr/>
              </a:pPr>
              <a:r>
                <a:rPr lang="en-US" sz="1400" b="1" dirty="0">
                  <a:latin typeface="Source Sans Pro" panose="020B0503030403020204"/>
                </a:rPr>
                <a:t>Main effect </a:t>
              </a:r>
              <a:r>
                <a:rPr lang="en-US" sz="1400" dirty="0">
                  <a:solidFill>
                    <a:srgbClr val="333333"/>
                  </a:solidFill>
                  <a:latin typeface="Source Sans Pro" panose="020B0503030403020204"/>
                </a:rPr>
                <a:t>of task (naming): (O</a:t>
              </a:r>
              <a:r>
                <a:rPr lang="en-US" sz="1400" dirty="0">
                  <a:solidFill>
                    <a:srgbClr val="00B050"/>
                  </a:solidFill>
                  <a:latin typeface="Source Sans Pro" panose="020B0503030403020204"/>
                </a:rPr>
                <a:t>NAME</a:t>
              </a:r>
              <a:r>
                <a:rPr lang="en-US" sz="1400" dirty="0">
                  <a:solidFill>
                    <a:srgbClr val="333333"/>
                  </a:solidFill>
                  <a:latin typeface="Source Sans Pro" panose="020B0503030403020204"/>
                </a:rPr>
                <a:t> + N</a:t>
              </a:r>
              <a:r>
                <a:rPr lang="en-US" sz="1400" dirty="0">
                  <a:solidFill>
                    <a:srgbClr val="00B050"/>
                  </a:solidFill>
                  <a:latin typeface="Source Sans Pro" panose="020B0503030403020204"/>
                </a:rPr>
                <a:t>NAME</a:t>
              </a:r>
              <a:r>
                <a:rPr lang="en-US" sz="1400" dirty="0">
                  <a:solidFill>
                    <a:srgbClr val="333333"/>
                  </a:solidFill>
                  <a:latin typeface="Source Sans Pro" panose="020B0503030403020204"/>
                </a:rPr>
                <a:t>) – (O</a:t>
              </a:r>
              <a:r>
                <a:rPr lang="en-US" sz="1400" dirty="0">
                  <a:solidFill>
                    <a:srgbClr val="0000FF"/>
                  </a:solidFill>
                  <a:latin typeface="Source Sans Pro" panose="020B0503030403020204"/>
                </a:rPr>
                <a:t>YES</a:t>
              </a:r>
              <a:r>
                <a:rPr lang="en-US" sz="1400" dirty="0">
                  <a:solidFill>
                    <a:srgbClr val="333333"/>
                  </a:solidFill>
                  <a:latin typeface="Source Sans Pro" panose="020B0503030403020204"/>
                </a:rPr>
                <a:t> + N</a:t>
              </a:r>
              <a:r>
                <a:rPr lang="en-US" sz="1400" dirty="0">
                  <a:solidFill>
                    <a:srgbClr val="0000FF"/>
                  </a:solidFill>
                  <a:latin typeface="Source Sans Pro" panose="020B0503030403020204"/>
                </a:rPr>
                <a:t>YES</a:t>
              </a:r>
              <a:r>
                <a:rPr lang="en-US" sz="1400" dirty="0">
                  <a:solidFill>
                    <a:srgbClr val="333333"/>
                  </a:solidFill>
                  <a:latin typeface="Source Sans Pro" panose="020B0503030403020204"/>
                </a:rPr>
                <a:t>)</a:t>
              </a:r>
            </a:p>
            <a:p>
              <a:pPr marL="168524" indent="-168524">
                <a:buFontTx/>
                <a:buChar char="•"/>
                <a:defRPr/>
              </a:pPr>
              <a:endParaRPr lang="en-US" sz="1400" dirty="0">
                <a:solidFill>
                  <a:srgbClr val="333333"/>
                </a:solidFill>
                <a:latin typeface="Source Sans Pro" panose="020B0503030403020204"/>
              </a:endParaRPr>
            </a:p>
            <a:p>
              <a:pPr marL="168524" indent="-168524">
                <a:defRPr/>
              </a:pPr>
              <a:r>
                <a:rPr lang="en-US" sz="1400" b="1" dirty="0">
                  <a:latin typeface="Source Sans Pro" panose="020B0503030403020204"/>
                </a:rPr>
                <a:t>Main effect </a:t>
              </a:r>
              <a:r>
                <a:rPr lang="en-US" sz="1400" dirty="0">
                  <a:solidFill>
                    <a:srgbClr val="333333"/>
                  </a:solidFill>
                  <a:latin typeface="Source Sans Pro" panose="020B0503030403020204"/>
                </a:rPr>
                <a:t>of stimuli (object): (</a:t>
              </a:r>
              <a:r>
                <a:rPr lang="en-US" sz="1400" b="1" dirty="0">
                  <a:solidFill>
                    <a:srgbClr val="CC66FF"/>
                  </a:solidFill>
                  <a:latin typeface="Source Sans Pro" panose="020B0503030403020204"/>
                </a:rPr>
                <a:t>O</a:t>
              </a:r>
              <a:r>
                <a:rPr lang="en-US" sz="1400" dirty="0">
                  <a:solidFill>
                    <a:srgbClr val="333333"/>
                  </a:solidFill>
                  <a:latin typeface="Source Sans Pro" panose="020B0503030403020204"/>
                </a:rPr>
                <a:t>YES + </a:t>
              </a:r>
              <a:r>
                <a:rPr lang="en-US" sz="1400" b="1" dirty="0">
                  <a:solidFill>
                    <a:srgbClr val="CC66FF"/>
                  </a:solidFill>
                  <a:latin typeface="Source Sans Pro" panose="020B0503030403020204"/>
                </a:rPr>
                <a:t>O</a:t>
              </a:r>
              <a:r>
                <a:rPr lang="en-US" sz="1400" dirty="0">
                  <a:solidFill>
                    <a:srgbClr val="333333"/>
                  </a:solidFill>
                  <a:latin typeface="Source Sans Pro" panose="020B0503030403020204"/>
                </a:rPr>
                <a:t>NAME) – (</a:t>
              </a:r>
              <a:r>
                <a:rPr lang="en-US" sz="1400" b="1" dirty="0">
                  <a:solidFill>
                    <a:srgbClr val="0000FF"/>
                  </a:solidFill>
                  <a:latin typeface="Source Sans Pro" panose="020B0503030403020204"/>
                </a:rPr>
                <a:t>N</a:t>
              </a:r>
              <a:r>
                <a:rPr lang="en-US" sz="1400" dirty="0">
                  <a:solidFill>
                    <a:srgbClr val="333333"/>
                  </a:solidFill>
                  <a:latin typeface="Source Sans Pro" panose="020B0503030403020204"/>
                </a:rPr>
                <a:t>YES + </a:t>
              </a:r>
              <a:r>
                <a:rPr lang="en-US" sz="1400" b="1" dirty="0">
                  <a:solidFill>
                    <a:srgbClr val="0000FF"/>
                  </a:solidFill>
                  <a:latin typeface="Source Sans Pro" panose="020B0503030403020204"/>
                </a:rPr>
                <a:t>N</a:t>
              </a:r>
              <a:r>
                <a:rPr lang="en-US" sz="1400" dirty="0">
                  <a:solidFill>
                    <a:srgbClr val="333333"/>
                  </a:solidFill>
                  <a:latin typeface="Source Sans Pro" panose="020B0503030403020204"/>
                </a:rPr>
                <a:t>NAME)</a:t>
              </a:r>
            </a:p>
            <a:p>
              <a:pPr marL="168524" indent="-168524">
                <a:buFontTx/>
                <a:buChar char="•"/>
                <a:defRPr/>
              </a:pPr>
              <a:endParaRPr lang="en-US" sz="1400" dirty="0">
                <a:solidFill>
                  <a:srgbClr val="333333"/>
                </a:solidFill>
                <a:latin typeface="Source Sans Pro" panose="020B0503030403020204"/>
              </a:endParaRPr>
            </a:p>
            <a:p>
              <a:pPr marL="168524" indent="-168524">
                <a:defRPr/>
              </a:pPr>
              <a:r>
                <a:rPr lang="en-US" sz="1400" b="1" dirty="0">
                  <a:latin typeface="Source Sans Pro" panose="020B0503030403020204"/>
                </a:rPr>
                <a:t>Interaction</a:t>
              </a:r>
              <a:r>
                <a:rPr lang="en-US" sz="1400" dirty="0">
                  <a:solidFill>
                    <a:srgbClr val="336600"/>
                  </a:solidFill>
                  <a:latin typeface="Source Sans Pro" panose="020B0503030403020204"/>
                </a:rPr>
                <a:t> </a:t>
              </a:r>
              <a:r>
                <a:rPr lang="en-US" sz="1400" dirty="0">
                  <a:solidFill>
                    <a:srgbClr val="333333"/>
                  </a:solidFill>
                  <a:latin typeface="Source Sans Pro" panose="020B0503030403020204"/>
                </a:rPr>
                <a:t>of task &amp; stimuli: (</a:t>
              </a:r>
              <a:r>
                <a:rPr lang="en-US" sz="1400" b="1" dirty="0">
                  <a:solidFill>
                    <a:srgbClr val="CC66FF"/>
                  </a:solidFill>
                  <a:latin typeface="Source Sans Pro" panose="020B0503030403020204"/>
                </a:rPr>
                <a:t>O</a:t>
              </a:r>
              <a:r>
                <a:rPr lang="en-US" sz="1400" dirty="0">
                  <a:solidFill>
                    <a:srgbClr val="00B050"/>
                  </a:solidFill>
                  <a:latin typeface="Source Sans Pro" panose="020B0503030403020204"/>
                </a:rPr>
                <a:t>NAME </a:t>
              </a:r>
              <a:r>
                <a:rPr lang="en-US" sz="1400" dirty="0">
                  <a:solidFill>
                    <a:srgbClr val="333333"/>
                  </a:solidFill>
                  <a:latin typeface="Source Sans Pro" panose="020B0503030403020204"/>
                </a:rPr>
                <a:t>+ </a:t>
              </a:r>
              <a:r>
                <a:rPr lang="en-US" sz="1400" b="1" dirty="0">
                  <a:solidFill>
                    <a:srgbClr val="0000FF"/>
                  </a:solidFill>
                  <a:latin typeface="Source Sans Pro" panose="020B0503030403020204"/>
                </a:rPr>
                <a:t>N</a:t>
              </a:r>
              <a:r>
                <a:rPr lang="en-US" sz="1400" dirty="0">
                  <a:solidFill>
                    <a:srgbClr val="0000FF"/>
                  </a:solidFill>
                  <a:latin typeface="Source Sans Pro" panose="020B0503030403020204"/>
                </a:rPr>
                <a:t>YES</a:t>
              </a:r>
              <a:r>
                <a:rPr lang="en-US" sz="1400" dirty="0">
                  <a:solidFill>
                    <a:srgbClr val="333333"/>
                  </a:solidFill>
                  <a:latin typeface="Source Sans Pro" panose="020B0503030403020204"/>
                </a:rPr>
                <a:t>) – (</a:t>
              </a:r>
              <a:r>
                <a:rPr lang="en-US" sz="1400" b="1" dirty="0">
                  <a:solidFill>
                    <a:srgbClr val="CC66FF"/>
                  </a:solidFill>
                  <a:latin typeface="Source Sans Pro" panose="020B0503030403020204"/>
                </a:rPr>
                <a:t>O</a:t>
              </a:r>
              <a:r>
                <a:rPr lang="en-US" sz="1400" dirty="0">
                  <a:solidFill>
                    <a:srgbClr val="0000FF"/>
                  </a:solidFill>
                  <a:latin typeface="Source Sans Pro" panose="020B0503030403020204"/>
                </a:rPr>
                <a:t>YES</a:t>
              </a:r>
              <a:r>
                <a:rPr lang="en-US" sz="1400" dirty="0">
                  <a:solidFill>
                    <a:srgbClr val="333333"/>
                  </a:solidFill>
                  <a:latin typeface="Source Sans Pro" panose="020B0503030403020204"/>
                </a:rPr>
                <a:t> + </a:t>
              </a:r>
              <a:r>
                <a:rPr lang="en-US" sz="1400" b="1" dirty="0">
                  <a:solidFill>
                    <a:srgbClr val="0000FF"/>
                  </a:solidFill>
                  <a:latin typeface="Source Sans Pro" panose="020B0503030403020204"/>
                </a:rPr>
                <a:t>N</a:t>
              </a:r>
              <a:r>
                <a:rPr lang="en-US" sz="1400" dirty="0">
                  <a:solidFill>
                    <a:srgbClr val="00B050"/>
                  </a:solidFill>
                  <a:latin typeface="Source Sans Pro" panose="020B0503030403020204"/>
                </a:rPr>
                <a:t>NAME</a:t>
              </a:r>
              <a:r>
                <a:rPr lang="en-US" sz="1400" dirty="0">
                  <a:solidFill>
                    <a:srgbClr val="333333"/>
                  </a:solidFill>
                  <a:latin typeface="Source Sans Pro" panose="020B0503030403020204"/>
                </a:rPr>
                <a:t>)</a:t>
              </a:r>
            </a:p>
            <a:p>
              <a:pPr marL="168524" indent="-168524">
                <a:defRPr/>
              </a:pPr>
              <a:endParaRPr lang="en-US" sz="1400" dirty="0">
                <a:solidFill>
                  <a:srgbClr val="333333"/>
                </a:solidFill>
                <a:latin typeface="Source Sans Pro" panose="020B0503030403020204"/>
              </a:endParaRPr>
            </a:p>
          </p:txBody>
        </p:sp>
        <p:sp>
          <p:nvSpPr>
            <p:cNvPr id="359522" name="Text Box 98">
              <a:extLst>
                <a:ext uri="{FF2B5EF4-FFF2-40B4-BE49-F238E27FC236}">
                  <a16:creationId xmlns:a16="http://schemas.microsoft.com/office/drawing/2014/main" id="{15B1C953-0BF2-F84F-BB34-855F0F4BFACE}"/>
                </a:ext>
              </a:extLst>
            </p:cNvPr>
            <p:cNvSpPr txBox="1">
              <a:spLocks noChangeArrowheads="1"/>
            </p:cNvSpPr>
            <p:nvPr/>
          </p:nvSpPr>
          <p:spPr bwMode="auto">
            <a:xfrm>
              <a:off x="3266" y="1756"/>
              <a:ext cx="1893"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i="1" dirty="0">
                  <a:solidFill>
                    <a:srgbClr val="FF0000"/>
                  </a:solidFill>
                  <a:latin typeface="Source Sans Pro" panose="020B0503030403020204"/>
                  <a:ea typeface="ＭＳ Ｐゴシック" charset="0"/>
                </a:rPr>
                <a:t>Can show a failure of pure insertion</a:t>
              </a:r>
              <a:endParaRPr lang="en-GB" sz="1400" i="1" dirty="0">
                <a:solidFill>
                  <a:srgbClr val="FF0000"/>
                </a:solidFill>
                <a:latin typeface="Source Sans Pro" panose="020B0503030403020204"/>
                <a:ea typeface="ＭＳ Ｐゴシック" charset="0"/>
              </a:endParaRPr>
            </a:p>
            <a:p>
              <a:pPr>
                <a:defRPr/>
              </a:pPr>
              <a:endParaRPr lang="en-GB" sz="1400" i="1" dirty="0">
                <a:solidFill>
                  <a:srgbClr val="333333"/>
                </a:solidFill>
                <a:latin typeface="Source Sans Pro" panose="020B0503030403020204"/>
                <a:ea typeface="ＭＳ Ｐゴシック" charset="0"/>
              </a:endParaRPr>
            </a:p>
          </p:txBody>
        </p:sp>
      </p:grpSp>
      <p:sp>
        <p:nvSpPr>
          <p:cNvPr id="359523" name="Text Box 99">
            <a:extLst>
              <a:ext uri="{FF2B5EF4-FFF2-40B4-BE49-F238E27FC236}">
                <a16:creationId xmlns:a16="http://schemas.microsoft.com/office/drawing/2014/main" id="{18E58AF9-23C2-3D47-A9C4-BD8CD9773902}"/>
              </a:ext>
            </a:extLst>
          </p:cNvPr>
          <p:cNvSpPr txBox="1">
            <a:spLocks noChangeArrowheads="1"/>
          </p:cNvSpPr>
          <p:nvPr/>
        </p:nvSpPr>
        <p:spPr bwMode="auto">
          <a:xfrm>
            <a:off x="8688288" y="6082720"/>
            <a:ext cx="1737976"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err="1">
                <a:solidFill>
                  <a:srgbClr val="333333"/>
                </a:solidFill>
                <a:latin typeface="Times New Roman" charset="0"/>
                <a:ea typeface="ＭＳ Ｐゴシック" charset="0"/>
              </a:rPr>
              <a:t>Friston</a:t>
            </a:r>
            <a:r>
              <a:rPr lang="en-GB" sz="1477" dirty="0">
                <a:solidFill>
                  <a:srgbClr val="333333"/>
                </a:solidFill>
                <a:latin typeface="Times New Roman" charset="0"/>
                <a:ea typeface="ＭＳ Ｐゴシック" charset="0"/>
              </a:rPr>
              <a:t> et al., (1997)</a:t>
            </a:r>
          </a:p>
        </p:txBody>
      </p:sp>
      <p:grpSp>
        <p:nvGrpSpPr>
          <p:cNvPr id="359536" name="Group 112">
            <a:extLst>
              <a:ext uri="{FF2B5EF4-FFF2-40B4-BE49-F238E27FC236}">
                <a16:creationId xmlns:a16="http://schemas.microsoft.com/office/drawing/2014/main" id="{420415D8-C529-9740-B359-6D1AC18704CD}"/>
              </a:ext>
            </a:extLst>
          </p:cNvPr>
          <p:cNvGrpSpPr>
            <a:grpSpLocks/>
          </p:cNvGrpSpPr>
          <p:nvPr/>
        </p:nvGrpSpPr>
        <p:grpSpPr bwMode="auto">
          <a:xfrm>
            <a:off x="1905001" y="3512530"/>
            <a:ext cx="8365881" cy="2826727"/>
            <a:chOff x="93" y="2491"/>
            <a:chExt cx="5709" cy="1929"/>
          </a:xfrm>
        </p:grpSpPr>
        <p:sp>
          <p:nvSpPr>
            <p:cNvPr id="359528" name="Text Box 104">
              <a:extLst>
                <a:ext uri="{FF2B5EF4-FFF2-40B4-BE49-F238E27FC236}">
                  <a16:creationId xmlns:a16="http://schemas.microsoft.com/office/drawing/2014/main" id="{59F44D55-E291-2C4D-AB31-D8F9D52B17F4}"/>
                </a:ext>
              </a:extLst>
            </p:cNvPr>
            <p:cNvSpPr txBox="1">
              <a:spLocks noChangeArrowheads="1"/>
            </p:cNvSpPr>
            <p:nvPr/>
          </p:nvSpPr>
          <p:spPr bwMode="auto">
            <a:xfrm>
              <a:off x="93" y="3659"/>
              <a:ext cx="5709" cy="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GB" sz="1662" dirty="0">
                <a:solidFill>
                  <a:srgbClr val="333333"/>
                </a:solidFill>
                <a:latin typeface="Times New Roman" charset="0"/>
                <a:ea typeface="ＭＳ Ｐゴシック" charset="0"/>
              </a:endParaRPr>
            </a:p>
            <a:p>
              <a:pPr>
                <a:defRPr/>
              </a:pPr>
              <a:r>
                <a:rPr lang="en-GB" sz="1662" dirty="0" err="1">
                  <a:solidFill>
                    <a:srgbClr val="333333"/>
                  </a:solidFill>
                  <a:latin typeface="Times New Roman" charset="0"/>
                  <a:ea typeface="ＭＳ Ｐゴシック" charset="0"/>
                </a:rPr>
                <a:t>Inferotemporal</a:t>
              </a:r>
              <a:r>
                <a:rPr lang="en-GB" sz="1662" dirty="0">
                  <a:solidFill>
                    <a:srgbClr val="333333"/>
                  </a:solidFill>
                  <a:latin typeface="Times New Roman" charset="0"/>
                  <a:ea typeface="ＭＳ Ｐゴシック" charset="0"/>
                </a:rPr>
                <a:t> (IT) responses do discriminate between situations where phonological retrieval</a:t>
              </a:r>
            </a:p>
            <a:p>
              <a:pPr>
                <a:defRPr/>
              </a:pPr>
              <a:r>
                <a:rPr lang="en-GB" sz="1662" dirty="0">
                  <a:solidFill>
                    <a:srgbClr val="333333"/>
                  </a:solidFill>
                  <a:latin typeface="Times New Roman" charset="0"/>
                  <a:ea typeface="ＭＳ Ｐゴシック" charset="0"/>
                </a:rPr>
                <a:t>is present or not. In the absence of object recognition, there is a </a:t>
              </a:r>
              <a:r>
                <a:rPr lang="en-GB" sz="1662" b="1" i="1" dirty="0">
                  <a:solidFill>
                    <a:srgbClr val="00B050"/>
                  </a:solidFill>
                  <a:latin typeface="Times New Roman" charset="0"/>
                  <a:ea typeface="ＭＳ Ｐゴシック" charset="0"/>
                </a:rPr>
                <a:t>deactivation</a:t>
              </a:r>
              <a:r>
                <a:rPr lang="en-GB" sz="1662" dirty="0">
                  <a:solidFill>
                    <a:srgbClr val="333333"/>
                  </a:solidFill>
                  <a:latin typeface="Times New Roman" charset="0"/>
                  <a:ea typeface="ＭＳ Ｐゴシック" charset="0"/>
                </a:rPr>
                <a:t> in IT cortex, in the </a:t>
              </a:r>
            </a:p>
            <a:p>
              <a:pPr>
                <a:defRPr/>
              </a:pPr>
              <a:r>
                <a:rPr lang="en-GB" sz="1662" dirty="0">
                  <a:solidFill>
                    <a:srgbClr val="333333"/>
                  </a:solidFill>
                  <a:latin typeface="Times New Roman" charset="0"/>
                  <a:ea typeface="ＭＳ Ｐゴシック" charset="0"/>
                </a:rPr>
                <a:t>presence of phonological retrieval. </a:t>
              </a:r>
            </a:p>
          </p:txBody>
        </p:sp>
        <p:grpSp>
          <p:nvGrpSpPr>
            <p:cNvPr id="56328" name="Group 111">
              <a:extLst>
                <a:ext uri="{FF2B5EF4-FFF2-40B4-BE49-F238E27FC236}">
                  <a16:creationId xmlns:a16="http://schemas.microsoft.com/office/drawing/2014/main" id="{EB5E3E2B-1F92-AF4C-A286-59F463D54884}"/>
                </a:ext>
              </a:extLst>
            </p:cNvPr>
            <p:cNvGrpSpPr>
              <a:grpSpLocks/>
            </p:cNvGrpSpPr>
            <p:nvPr/>
          </p:nvGrpSpPr>
          <p:grpSpPr bwMode="auto">
            <a:xfrm>
              <a:off x="219" y="2491"/>
              <a:ext cx="4722" cy="1085"/>
              <a:chOff x="219" y="2491"/>
              <a:chExt cx="4722" cy="1085"/>
            </a:xfrm>
          </p:grpSpPr>
          <p:sp>
            <p:nvSpPr>
              <p:cNvPr id="359454" name="Line 30">
                <a:extLst>
                  <a:ext uri="{FF2B5EF4-FFF2-40B4-BE49-F238E27FC236}">
                    <a16:creationId xmlns:a16="http://schemas.microsoft.com/office/drawing/2014/main" id="{70849D2F-F91A-1E4C-9308-066CED8E093C}"/>
                  </a:ext>
                </a:extLst>
              </p:cNvPr>
              <p:cNvSpPr>
                <a:spLocks noChangeShapeType="1"/>
              </p:cNvSpPr>
              <p:nvPr/>
            </p:nvSpPr>
            <p:spPr bwMode="auto">
              <a:xfrm>
                <a:off x="450" y="3353"/>
                <a:ext cx="1480" cy="0"/>
              </a:xfrm>
              <a:prstGeom prst="line">
                <a:avLst/>
              </a:prstGeom>
              <a:noFill/>
              <a:ln w="1270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Arial" charset="0"/>
                  <a:ea typeface="ＭＳ Ｐゴシック" charset="0"/>
                </a:endParaRPr>
              </a:p>
            </p:txBody>
          </p:sp>
          <p:sp>
            <p:nvSpPr>
              <p:cNvPr id="359455" name="Rectangle 31">
                <a:extLst>
                  <a:ext uri="{FF2B5EF4-FFF2-40B4-BE49-F238E27FC236}">
                    <a16:creationId xmlns:a16="http://schemas.microsoft.com/office/drawing/2014/main" id="{7F735201-57F4-CC4E-8F40-D2B0C537474C}"/>
                  </a:ext>
                </a:extLst>
              </p:cNvPr>
              <p:cNvSpPr>
                <a:spLocks noChangeArrowheads="1"/>
              </p:cNvSpPr>
              <p:nvPr/>
            </p:nvSpPr>
            <p:spPr bwMode="auto">
              <a:xfrm>
                <a:off x="988" y="3047"/>
                <a:ext cx="376" cy="280"/>
              </a:xfrm>
              <a:prstGeom prst="rect">
                <a:avLst/>
              </a:prstGeom>
              <a:solidFill>
                <a:srgbClr val="CC66FF"/>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solidFill>
                    <a:srgbClr val="CC66FF"/>
                  </a:solidFill>
                  <a:latin typeface="Arial" charset="0"/>
                  <a:ea typeface="ＭＳ Ｐゴシック" charset="0"/>
                </a:endParaRPr>
              </a:p>
            </p:txBody>
          </p:sp>
          <p:sp>
            <p:nvSpPr>
              <p:cNvPr id="359459" name="Rectangle 35">
                <a:extLst>
                  <a:ext uri="{FF2B5EF4-FFF2-40B4-BE49-F238E27FC236}">
                    <a16:creationId xmlns:a16="http://schemas.microsoft.com/office/drawing/2014/main" id="{15440BE8-6DE8-C649-A741-0553F9C4DC97}"/>
                  </a:ext>
                </a:extLst>
              </p:cNvPr>
              <p:cNvSpPr>
                <a:spLocks noChangeArrowheads="1"/>
              </p:cNvSpPr>
              <p:nvPr/>
            </p:nvSpPr>
            <p:spPr bwMode="auto">
              <a:xfrm>
                <a:off x="3029" y="2729"/>
                <a:ext cx="376" cy="608"/>
              </a:xfrm>
              <a:prstGeom prst="rect">
                <a:avLst/>
              </a:prstGeom>
              <a:solidFill>
                <a:srgbClr val="92D050"/>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solidFill>
                    <a:srgbClr val="92D050"/>
                  </a:solidFill>
                  <a:latin typeface="Arial" charset="0"/>
                  <a:ea typeface="ＭＳ Ｐゴシック" charset="0"/>
                </a:endParaRPr>
              </a:p>
            </p:txBody>
          </p:sp>
          <p:sp>
            <p:nvSpPr>
              <p:cNvPr id="359460" name="Rectangle 36">
                <a:extLst>
                  <a:ext uri="{FF2B5EF4-FFF2-40B4-BE49-F238E27FC236}">
                    <a16:creationId xmlns:a16="http://schemas.microsoft.com/office/drawing/2014/main" id="{637B7636-26DB-BA40-AF37-C345747C11B4}"/>
                  </a:ext>
                </a:extLst>
              </p:cNvPr>
              <p:cNvSpPr>
                <a:spLocks noChangeArrowheads="1"/>
              </p:cNvSpPr>
              <p:nvPr/>
            </p:nvSpPr>
            <p:spPr bwMode="auto">
              <a:xfrm>
                <a:off x="219" y="3364"/>
                <a:ext cx="191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ja-JP" altLang="en-US" sz="1477" dirty="0">
                    <a:solidFill>
                      <a:srgbClr val="0000FF"/>
                    </a:solidFill>
                  </a:rPr>
                  <a:t>‘</a:t>
                </a:r>
                <a:r>
                  <a:rPr lang="en-US" altLang="ja-JP" sz="1477" dirty="0">
                    <a:solidFill>
                      <a:srgbClr val="0000FF"/>
                    </a:solidFill>
                    <a:latin typeface="Times New Roman" pitchFamily="18" charset="0"/>
                  </a:rPr>
                  <a:t>Say yes</a:t>
                </a:r>
                <a:r>
                  <a:rPr lang="ja-JP" altLang="en-US" sz="1477" dirty="0">
                    <a:solidFill>
                      <a:srgbClr val="0000FF"/>
                    </a:solidFill>
                  </a:rPr>
                  <a:t>’</a:t>
                </a:r>
                <a:r>
                  <a:rPr lang="en-US" altLang="ja-JP" sz="1477" dirty="0">
                    <a:solidFill>
                      <a:srgbClr val="0000FF"/>
                    </a:solidFill>
                    <a:latin typeface="Times New Roman" pitchFamily="18" charset="0"/>
                  </a:rPr>
                  <a:t> (Object vs Non-objects)</a:t>
                </a:r>
                <a:endParaRPr lang="en-US" sz="1477" dirty="0">
                  <a:solidFill>
                    <a:srgbClr val="0000FF"/>
                  </a:solidFill>
                  <a:latin typeface="Times New Roman" pitchFamily="18" charset="0"/>
                </a:endParaRPr>
              </a:p>
            </p:txBody>
          </p:sp>
          <p:sp>
            <p:nvSpPr>
              <p:cNvPr id="359461" name="Rectangle 37">
                <a:extLst>
                  <a:ext uri="{FF2B5EF4-FFF2-40B4-BE49-F238E27FC236}">
                    <a16:creationId xmlns:a16="http://schemas.microsoft.com/office/drawing/2014/main" id="{7E230307-598E-7443-B9AE-A0088CD4FF7C}"/>
                  </a:ext>
                </a:extLst>
              </p:cNvPr>
              <p:cNvSpPr>
                <a:spLocks noChangeArrowheads="1"/>
              </p:cNvSpPr>
              <p:nvPr/>
            </p:nvSpPr>
            <p:spPr bwMode="auto">
              <a:xfrm>
                <a:off x="3727" y="2491"/>
                <a:ext cx="1214"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a:defRPr/>
                </a:pPr>
                <a:r>
                  <a:rPr lang="en-US" sz="1846">
                    <a:solidFill>
                      <a:srgbClr val="333333"/>
                    </a:solidFill>
                    <a:latin typeface="Times New Roman" charset="0"/>
                    <a:ea typeface="ＭＳ Ｐゴシック" charset="0"/>
                  </a:rPr>
                  <a:t>interaction effect</a:t>
                </a:r>
              </a:p>
              <a:p>
                <a:pPr algn="ctr">
                  <a:defRPr/>
                </a:pPr>
                <a:r>
                  <a:rPr lang="en-US" sz="1846">
                    <a:solidFill>
                      <a:srgbClr val="333333"/>
                    </a:solidFill>
                    <a:latin typeface="Times New Roman" charset="0"/>
                    <a:ea typeface="ＭＳ Ｐゴシック" charset="0"/>
                  </a:rPr>
                  <a:t> (Stimuli x Task)</a:t>
                </a:r>
              </a:p>
            </p:txBody>
          </p:sp>
          <p:sp>
            <p:nvSpPr>
              <p:cNvPr id="359462" name="Line 38">
                <a:extLst>
                  <a:ext uri="{FF2B5EF4-FFF2-40B4-BE49-F238E27FC236}">
                    <a16:creationId xmlns:a16="http://schemas.microsoft.com/office/drawing/2014/main" id="{7C8D225D-E6FB-1A4A-B95D-FA7D61874E8B}"/>
                  </a:ext>
                </a:extLst>
              </p:cNvPr>
              <p:cNvSpPr>
                <a:spLocks noChangeShapeType="1"/>
              </p:cNvSpPr>
              <p:nvPr/>
            </p:nvSpPr>
            <p:spPr bwMode="auto">
              <a:xfrm flipV="1">
                <a:off x="3619" y="2736"/>
                <a:ext cx="136" cy="104"/>
              </a:xfrm>
              <a:prstGeom prst="line">
                <a:avLst/>
              </a:prstGeom>
              <a:noFill/>
              <a:ln w="1270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Arial" charset="0"/>
                  <a:ea typeface="ＭＳ Ｐゴシック" charset="0"/>
                </a:endParaRPr>
              </a:p>
            </p:txBody>
          </p:sp>
          <p:sp>
            <p:nvSpPr>
              <p:cNvPr id="359467" name="Line 43">
                <a:extLst>
                  <a:ext uri="{FF2B5EF4-FFF2-40B4-BE49-F238E27FC236}">
                    <a16:creationId xmlns:a16="http://schemas.microsoft.com/office/drawing/2014/main" id="{11B86BCD-ABEE-7145-972D-5B90AD31617D}"/>
                  </a:ext>
                </a:extLst>
              </p:cNvPr>
              <p:cNvSpPr>
                <a:spLocks noChangeShapeType="1"/>
              </p:cNvSpPr>
              <p:nvPr/>
            </p:nvSpPr>
            <p:spPr bwMode="auto">
              <a:xfrm>
                <a:off x="2486" y="3353"/>
                <a:ext cx="1480" cy="0"/>
              </a:xfrm>
              <a:prstGeom prst="line">
                <a:avLst/>
              </a:prstGeom>
              <a:noFill/>
              <a:ln w="1270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Arial" charset="0"/>
                  <a:ea typeface="ＭＳ Ｐゴシック" charset="0"/>
                </a:endParaRPr>
              </a:p>
            </p:txBody>
          </p:sp>
          <p:sp>
            <p:nvSpPr>
              <p:cNvPr id="359524" name="Rectangle 100">
                <a:extLst>
                  <a:ext uri="{FF2B5EF4-FFF2-40B4-BE49-F238E27FC236}">
                    <a16:creationId xmlns:a16="http://schemas.microsoft.com/office/drawing/2014/main" id="{E0F88386-CB48-7A49-AB74-EBC548EE9E6E}"/>
                  </a:ext>
                </a:extLst>
              </p:cNvPr>
              <p:cNvSpPr>
                <a:spLocks noChangeArrowheads="1"/>
              </p:cNvSpPr>
              <p:nvPr/>
            </p:nvSpPr>
            <p:spPr bwMode="auto">
              <a:xfrm>
                <a:off x="2396" y="3343"/>
                <a:ext cx="25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dirty="0">
                    <a:solidFill>
                      <a:srgbClr val="0000FF"/>
                    </a:solidFill>
                    <a:latin typeface="Times New Roman" charset="0"/>
                    <a:ea typeface="ＭＳ Ｐゴシック" charset="0"/>
                  </a:rPr>
                  <a:t>Phonological retrieval (Object vs Non-objects)</a:t>
                </a:r>
              </a:p>
            </p:txBody>
          </p:sp>
          <p:sp>
            <p:nvSpPr>
              <p:cNvPr id="359526" name="Line 102">
                <a:extLst>
                  <a:ext uri="{FF2B5EF4-FFF2-40B4-BE49-F238E27FC236}">
                    <a16:creationId xmlns:a16="http://schemas.microsoft.com/office/drawing/2014/main" id="{CC79BBF5-BC97-8449-B851-D5CCF2AA1EEE}"/>
                  </a:ext>
                </a:extLst>
              </p:cNvPr>
              <p:cNvSpPr>
                <a:spLocks noChangeShapeType="1"/>
              </p:cNvSpPr>
              <p:nvPr/>
            </p:nvSpPr>
            <p:spPr bwMode="auto">
              <a:xfrm>
                <a:off x="3211" y="2614"/>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359527" name="Line 103">
                <a:extLst>
                  <a:ext uri="{FF2B5EF4-FFF2-40B4-BE49-F238E27FC236}">
                    <a16:creationId xmlns:a16="http://schemas.microsoft.com/office/drawing/2014/main" id="{FBBB8124-8452-D94E-83DC-635EE902851B}"/>
                  </a:ext>
                </a:extLst>
              </p:cNvPr>
              <p:cNvSpPr>
                <a:spLocks noChangeShapeType="1"/>
              </p:cNvSpPr>
              <p:nvPr/>
            </p:nvSpPr>
            <p:spPr bwMode="auto">
              <a:xfrm>
                <a:off x="1170" y="288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359533" name="Line 109">
                <a:extLst>
                  <a:ext uri="{FF2B5EF4-FFF2-40B4-BE49-F238E27FC236}">
                    <a16:creationId xmlns:a16="http://schemas.microsoft.com/office/drawing/2014/main" id="{B62DB604-8122-B74A-B099-0F93E1826C49}"/>
                  </a:ext>
                </a:extLst>
              </p:cNvPr>
              <p:cNvSpPr>
                <a:spLocks noChangeShapeType="1"/>
              </p:cNvSpPr>
              <p:nvPr/>
            </p:nvSpPr>
            <p:spPr bwMode="auto">
              <a:xfrm>
                <a:off x="2757" y="3022"/>
                <a:ext cx="953" cy="0"/>
              </a:xfrm>
              <a:prstGeom prst="line">
                <a:avLst/>
              </a:prstGeom>
              <a:noFill/>
              <a:ln w="127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359534" name="AutoShape 110">
                <a:extLst>
                  <a:ext uri="{FF2B5EF4-FFF2-40B4-BE49-F238E27FC236}">
                    <a16:creationId xmlns:a16="http://schemas.microsoft.com/office/drawing/2014/main" id="{CA6912A0-3541-8A4A-AE46-DB6BE29E58C9}"/>
                  </a:ext>
                </a:extLst>
              </p:cNvPr>
              <p:cNvSpPr>
                <a:spLocks/>
              </p:cNvSpPr>
              <p:nvPr/>
            </p:nvSpPr>
            <p:spPr bwMode="auto">
              <a:xfrm>
                <a:off x="3438" y="2704"/>
                <a:ext cx="136" cy="318"/>
              </a:xfrm>
              <a:prstGeom prst="rightBrace">
                <a:avLst>
                  <a:gd name="adj1" fmla="val 19485"/>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grpSp>
      </p:grpSp>
      <p:sp>
        <p:nvSpPr>
          <p:cNvPr id="26" name="Title 1"/>
          <p:cNvSpPr>
            <a:spLocks noGrp="1"/>
          </p:cNvSpPr>
          <p:nvPr>
            <p:ph type="title"/>
          </p:nvPr>
        </p:nvSpPr>
        <p:spPr>
          <a:xfrm>
            <a:off x="443372" y="115888"/>
            <a:ext cx="8387916" cy="792162"/>
          </a:xfrm>
        </p:spPr>
        <p:txBody>
          <a:bodyPr/>
          <a:lstStyle/>
          <a:p>
            <a:r>
              <a:rPr lang="en-GB" dirty="0"/>
              <a:t>Factorial designs: Main effects and interaction</a:t>
            </a:r>
          </a:p>
        </p:txBody>
      </p:sp>
    </p:spTree>
    <p:extLst>
      <p:ext uri="{BB962C8B-B14F-4D97-AF65-F5344CB8AC3E}">
        <p14:creationId xmlns:p14="http://schemas.microsoft.com/office/powerpoint/2010/main" val="2362610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95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9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Interaction in SPM</a:t>
            </a:r>
          </a:p>
        </p:txBody>
      </p:sp>
      <p:pic>
        <p:nvPicPr>
          <p:cNvPr id="5" name="Picture 29" descr="2x2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931" y="1701314"/>
            <a:ext cx="5716466" cy="441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4"/>
          <p:cNvSpPr>
            <a:spLocks noChangeArrowheads="1"/>
          </p:cNvSpPr>
          <p:nvPr/>
        </p:nvSpPr>
        <p:spPr bwMode="auto">
          <a:xfrm>
            <a:off x="7891098" y="1633905"/>
            <a:ext cx="2776903" cy="462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eaLnBrk="0" hangingPunct="0">
              <a:defRPr/>
            </a:pPr>
            <a:r>
              <a:rPr lang="en-US" sz="1846" dirty="0">
                <a:solidFill>
                  <a:srgbClr val="333333"/>
                </a:solidFill>
                <a:latin typeface="Source Sans Pro" panose="020B0604020202020204" charset="0"/>
                <a:ea typeface="ＭＳ Ｐゴシック" pitchFamily="34" charset="-128"/>
              </a:rPr>
              <a:t>Interactions: </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cross-over </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and </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simple</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We can selectively inspect our data for one or the other by </a:t>
            </a:r>
            <a:r>
              <a:rPr lang="en-US" sz="1846" dirty="0">
                <a:solidFill>
                  <a:srgbClr val="C00000"/>
                </a:solidFill>
                <a:latin typeface="Source Sans Pro" panose="020B0604020202020204" charset="0"/>
                <a:ea typeface="ＭＳ Ｐゴシック" pitchFamily="34" charset="-128"/>
              </a:rPr>
              <a:t>masking </a:t>
            </a:r>
            <a:r>
              <a:rPr lang="en-US" sz="1846" dirty="0">
                <a:solidFill>
                  <a:srgbClr val="333333"/>
                </a:solidFill>
                <a:latin typeface="Source Sans Pro" panose="020B0604020202020204" charset="0"/>
                <a:ea typeface="ＭＳ Ｐゴシック" pitchFamily="34" charset="-128"/>
              </a:rPr>
              <a:t>during inference</a:t>
            </a:r>
          </a:p>
        </p:txBody>
      </p:sp>
      <p:sp>
        <p:nvSpPr>
          <p:cNvPr id="7" name="Rectangle 43"/>
          <p:cNvSpPr>
            <a:spLocks noChangeArrowheads="1"/>
          </p:cNvSpPr>
          <p:nvPr/>
        </p:nvSpPr>
        <p:spPr bwMode="auto">
          <a:xfrm>
            <a:off x="9885485" y="2549769"/>
            <a:ext cx="199292" cy="281354"/>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8" name="Rectangle 44"/>
          <p:cNvSpPr>
            <a:spLocks noChangeArrowheads="1"/>
          </p:cNvSpPr>
          <p:nvPr/>
        </p:nvSpPr>
        <p:spPr bwMode="auto">
          <a:xfrm>
            <a:off x="10150720" y="1817077"/>
            <a:ext cx="199292" cy="1014046"/>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9" name="Rectangle 45"/>
          <p:cNvSpPr>
            <a:spLocks noChangeArrowheads="1"/>
          </p:cNvSpPr>
          <p:nvPr/>
        </p:nvSpPr>
        <p:spPr bwMode="auto">
          <a:xfrm>
            <a:off x="9286143" y="2350477"/>
            <a:ext cx="199292" cy="480646"/>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0" name="Rectangle 46"/>
          <p:cNvSpPr>
            <a:spLocks noChangeArrowheads="1"/>
          </p:cNvSpPr>
          <p:nvPr/>
        </p:nvSpPr>
        <p:spPr bwMode="auto">
          <a:xfrm>
            <a:off x="9552843" y="2549769"/>
            <a:ext cx="199292" cy="281354"/>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1" name="Rectangle 49"/>
          <p:cNvSpPr>
            <a:spLocks noChangeArrowheads="1"/>
          </p:cNvSpPr>
          <p:nvPr/>
        </p:nvSpPr>
        <p:spPr bwMode="auto">
          <a:xfrm>
            <a:off x="9884020" y="4163158"/>
            <a:ext cx="199292" cy="281354"/>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2" name="Rectangle 50"/>
          <p:cNvSpPr>
            <a:spLocks noChangeArrowheads="1"/>
          </p:cNvSpPr>
          <p:nvPr/>
        </p:nvSpPr>
        <p:spPr bwMode="auto">
          <a:xfrm>
            <a:off x="10150720" y="4360986"/>
            <a:ext cx="199292" cy="83527"/>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3" name="Rectangle 51"/>
          <p:cNvSpPr>
            <a:spLocks noChangeArrowheads="1"/>
          </p:cNvSpPr>
          <p:nvPr/>
        </p:nvSpPr>
        <p:spPr bwMode="auto">
          <a:xfrm>
            <a:off x="9286143" y="3563816"/>
            <a:ext cx="199292" cy="880696"/>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4" name="Rectangle 52"/>
          <p:cNvSpPr>
            <a:spLocks noChangeArrowheads="1"/>
          </p:cNvSpPr>
          <p:nvPr/>
        </p:nvSpPr>
        <p:spPr bwMode="auto">
          <a:xfrm>
            <a:off x="9552843" y="4163158"/>
            <a:ext cx="199292" cy="281354"/>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Tree>
    <p:extLst>
      <p:ext uri="{BB962C8B-B14F-4D97-AF65-F5344CB8AC3E}">
        <p14:creationId xmlns:p14="http://schemas.microsoft.com/office/powerpoint/2010/main" val="577134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04D3-C9C1-4BB7-B27B-F2CD22B30369}"/>
              </a:ext>
            </a:extLst>
          </p:cNvPr>
          <p:cNvSpPr>
            <a:spLocks noGrp="1"/>
          </p:cNvSpPr>
          <p:nvPr>
            <p:ph type="title"/>
          </p:nvPr>
        </p:nvSpPr>
        <p:spPr/>
        <p:txBody>
          <a:bodyPr/>
          <a:lstStyle/>
          <a:p>
            <a:r>
              <a:rPr lang="de-DE" dirty="0" err="1"/>
              <a:t>Overview</a:t>
            </a:r>
            <a:endParaRPr lang="de-DE" dirty="0"/>
          </a:p>
        </p:txBody>
      </p:sp>
      <p:sp>
        <p:nvSpPr>
          <p:cNvPr id="3" name="Content Placeholder 2">
            <a:extLst>
              <a:ext uri="{FF2B5EF4-FFF2-40B4-BE49-F238E27FC236}">
                <a16:creationId xmlns:a16="http://schemas.microsoft.com/office/drawing/2014/main" id="{47376217-9A19-41C3-BAF0-FBF0BDD03CA8}"/>
              </a:ext>
            </a:extLst>
          </p:cNvPr>
          <p:cNvSpPr>
            <a:spLocks noGrp="1"/>
          </p:cNvSpPr>
          <p:nvPr>
            <p:ph idx="1"/>
          </p:nvPr>
        </p:nvSpPr>
        <p:spPr>
          <a:xfrm>
            <a:off x="527051" y="1412875"/>
            <a:ext cx="11005553" cy="4752975"/>
          </a:xfrm>
        </p:spPr>
        <p:txBody>
          <a:bodyPr/>
          <a:lstStyle/>
          <a:p>
            <a:pPr marL="342900" indent="-342900">
              <a:spcBef>
                <a:spcPct val="20000"/>
              </a:spcBef>
              <a:spcAft>
                <a:spcPts val="600"/>
              </a:spcAft>
              <a:buFont typeface="+mj-lt"/>
              <a:buAutoNum type="arabicPeriod"/>
              <a:defRPr/>
            </a:pPr>
            <a:r>
              <a:rPr lang="en-US" sz="2800" dirty="0">
                <a:solidFill>
                  <a:srgbClr val="C02A26"/>
                </a:solidFill>
                <a:latin typeface="+mn-lt"/>
                <a:ea typeface="ＭＳ Ｐゴシック" charset="0"/>
              </a:rPr>
              <a:t>Categorical designs</a:t>
            </a:r>
            <a:endParaRPr lang="en-GB" sz="2800" dirty="0">
              <a:latin typeface="+mn-lt"/>
            </a:endParaRPr>
          </a:p>
          <a:p>
            <a:pPr marL="546100" lvl="1" indent="-342900">
              <a:spcBef>
                <a:spcPct val="20000"/>
              </a:spcBef>
              <a:defRPr/>
            </a:pPr>
            <a:r>
              <a:rPr lang="en-US" dirty="0">
                <a:solidFill>
                  <a:srgbClr val="333333"/>
                </a:solidFill>
                <a:latin typeface="+mn-lt"/>
                <a:ea typeface="ＭＳ Ｐゴシック" charset="0"/>
              </a:rPr>
              <a:t>Subtraction</a:t>
            </a:r>
            <a:r>
              <a:rPr lang="en-US" b="1" dirty="0">
                <a:solidFill>
                  <a:srgbClr val="333333"/>
                </a:solidFill>
                <a:latin typeface="+mn-lt"/>
                <a:ea typeface="ＭＳ Ｐゴシック" charset="0"/>
              </a:rPr>
              <a:t> 			</a:t>
            </a:r>
            <a:r>
              <a:rPr lang="en-US" dirty="0">
                <a:solidFill>
                  <a:srgbClr val="333333"/>
                </a:solidFill>
                <a:latin typeface="+mn-lt"/>
                <a:ea typeface="ＭＳ Ｐゴシック" charset="0"/>
              </a:rPr>
              <a:t>Pure insertion, evoked / differential responses</a:t>
            </a:r>
          </a:p>
          <a:p>
            <a:pPr marL="546100" lvl="1" indent="-342900">
              <a:spcBef>
                <a:spcPct val="20000"/>
              </a:spcBef>
              <a:defRPr/>
            </a:pPr>
            <a:r>
              <a:rPr lang="en-US" dirty="0">
                <a:solidFill>
                  <a:srgbClr val="333333"/>
                </a:solidFill>
                <a:latin typeface="+mn-lt"/>
                <a:ea typeface="ＭＳ Ｐゴシック" charset="0"/>
              </a:rPr>
              <a:t>Conjunction 			Testing multiple hypotheses</a:t>
            </a:r>
          </a:p>
          <a:p>
            <a:pPr lvl="1" indent="0">
              <a:spcBef>
                <a:spcPct val="20000"/>
              </a:spcBef>
              <a:buNone/>
              <a:defRPr/>
            </a:pPr>
            <a:endParaRPr lang="en-US" dirty="0">
              <a:solidFill>
                <a:srgbClr val="333333"/>
              </a:solidFill>
              <a:latin typeface="+mn-lt"/>
              <a:ea typeface="ＭＳ Ｐゴシック" charset="0"/>
            </a:endParaRPr>
          </a:p>
          <a:p>
            <a:pPr lvl="1" indent="0">
              <a:spcBef>
                <a:spcPct val="20000"/>
              </a:spcBef>
              <a:buNone/>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Parametric designs</a:t>
            </a:r>
            <a:endParaRPr lang="en-US" sz="2400" dirty="0">
              <a:solidFill>
                <a:srgbClr val="C02A26"/>
              </a:solidFill>
              <a:latin typeface="+mn-lt"/>
              <a:ea typeface="ＭＳ Ｐゴシック" charset="0"/>
            </a:endParaRPr>
          </a:p>
          <a:p>
            <a:pPr marL="546100" lvl="1" indent="-342900">
              <a:spcBef>
                <a:spcPct val="20000"/>
              </a:spcBef>
              <a:defRPr/>
            </a:pPr>
            <a:r>
              <a:rPr lang="en-US" dirty="0">
                <a:solidFill>
                  <a:srgbClr val="333333"/>
                </a:solidFill>
                <a:latin typeface="+mn-lt"/>
                <a:ea typeface="ＭＳ Ｐゴシック" charset="0"/>
              </a:rPr>
              <a:t>Linear 			Adaptation, cognitive dimensions</a:t>
            </a:r>
          </a:p>
          <a:p>
            <a:pPr marL="546100" lvl="1" indent="-342900">
              <a:spcBef>
                <a:spcPct val="20000"/>
              </a:spcBef>
              <a:defRPr/>
            </a:pPr>
            <a:r>
              <a:rPr lang="en-US" dirty="0">
                <a:solidFill>
                  <a:srgbClr val="333333"/>
                </a:solidFill>
                <a:latin typeface="+mn-lt"/>
                <a:ea typeface="ＭＳ Ｐゴシック" charset="0"/>
              </a:rPr>
              <a:t>Nonlinear			Polynomial expansions, </a:t>
            </a:r>
            <a:r>
              <a:rPr lang="en-US" dirty="0" err="1">
                <a:solidFill>
                  <a:srgbClr val="333333"/>
                </a:solidFill>
                <a:latin typeface="+mn-lt"/>
                <a:ea typeface="ＭＳ Ｐゴシック" charset="0"/>
              </a:rPr>
              <a:t>neurometric</a:t>
            </a:r>
            <a:r>
              <a:rPr lang="en-US" dirty="0">
                <a:solidFill>
                  <a:srgbClr val="333333"/>
                </a:solidFill>
                <a:latin typeface="+mn-lt"/>
                <a:ea typeface="ＭＳ Ｐゴシック" charset="0"/>
              </a:rPr>
              <a:t> functions</a:t>
            </a:r>
          </a:p>
          <a:p>
            <a:pPr lvl="1" indent="0">
              <a:spcBef>
                <a:spcPct val="20000"/>
              </a:spcBef>
              <a:buNone/>
              <a:defRPr/>
            </a:pPr>
            <a:r>
              <a:rPr lang="en-US" dirty="0">
                <a:solidFill>
                  <a:srgbClr val="333333"/>
                </a:solidFill>
                <a:latin typeface="+mn-lt"/>
                <a:ea typeface="ＭＳ Ｐゴシック" charset="0"/>
              </a:rPr>
              <a:t>				Model-based regressors 	</a:t>
            </a:r>
          </a:p>
          <a:p>
            <a:pPr marL="342900" indent="-342900">
              <a:spcBef>
                <a:spcPct val="20000"/>
              </a:spcBef>
              <a:buFont typeface="+mj-lt"/>
              <a:buAutoNum type="arabicPeriod"/>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Factorial designs</a:t>
            </a:r>
            <a:endParaRPr lang="en-US" sz="2400" dirty="0">
              <a:solidFill>
                <a:srgbClr val="C02A26"/>
              </a:solidFill>
              <a:latin typeface="+mn-lt"/>
              <a:ea typeface="ＭＳ Ｐゴシック" charset="0"/>
            </a:endParaRPr>
          </a:p>
          <a:p>
            <a:pPr marL="717550" lvl="1" indent="-514350">
              <a:spcBef>
                <a:spcPct val="20000"/>
              </a:spcBef>
              <a:defRPr/>
            </a:pPr>
            <a:r>
              <a:rPr lang="en-US" dirty="0">
                <a:solidFill>
                  <a:srgbClr val="333333"/>
                </a:solidFill>
                <a:latin typeface="+mn-lt"/>
                <a:ea typeface="ＭＳ Ｐゴシック" charset="0"/>
              </a:rPr>
              <a:t>Categorical 			Interactions and pure insertion</a:t>
            </a:r>
          </a:p>
          <a:p>
            <a:pPr marL="717550" lvl="1" indent="-514350">
              <a:spcBef>
                <a:spcPct val="20000"/>
              </a:spcBef>
              <a:defRPr/>
            </a:pPr>
            <a:r>
              <a:rPr lang="en-US" b="1" dirty="0">
                <a:solidFill>
                  <a:srgbClr val="333333"/>
                </a:solidFill>
                <a:latin typeface="+mn-lt"/>
                <a:ea typeface="ＭＳ Ｐゴシック" charset="0"/>
              </a:rPr>
              <a:t>Parametric</a:t>
            </a:r>
            <a:r>
              <a:rPr lang="en-US" dirty="0">
                <a:solidFill>
                  <a:srgbClr val="333333"/>
                </a:solidFill>
                <a:latin typeface="+mn-lt"/>
                <a:ea typeface="ＭＳ Ｐゴシック" charset="0"/>
              </a:rPr>
              <a:t> 			</a:t>
            </a:r>
            <a:r>
              <a:rPr lang="en-US" b="1" dirty="0">
                <a:solidFill>
                  <a:srgbClr val="333333"/>
                </a:solidFill>
                <a:latin typeface="+mn-lt"/>
                <a:ea typeface="ＭＳ Ｐゴシック" charset="0"/>
              </a:rPr>
              <a:t>Linear and nonlinear interactions</a:t>
            </a:r>
          </a:p>
          <a:p>
            <a:pPr lvl="2" indent="0">
              <a:spcBef>
                <a:spcPct val="20000"/>
              </a:spcBef>
              <a:buNone/>
              <a:defRPr/>
            </a:pPr>
            <a:r>
              <a:rPr lang="en-US" dirty="0">
                <a:solidFill>
                  <a:srgbClr val="333333"/>
                </a:solidFill>
                <a:latin typeface="+mn-lt"/>
                <a:ea typeface="ＭＳ Ｐゴシック" charset="0"/>
              </a:rPr>
              <a:t>				Psychophysiological Interactions (PPI)</a:t>
            </a:r>
          </a:p>
          <a:p>
            <a:pPr marL="269638" indent="-269638">
              <a:spcBef>
                <a:spcPct val="20000"/>
              </a:spcBef>
              <a:defRPr/>
            </a:pPr>
            <a:endParaRPr lang="en-GB" dirty="0"/>
          </a:p>
        </p:txBody>
      </p:sp>
      <p:grpSp>
        <p:nvGrpSpPr>
          <p:cNvPr id="9" name="Group 8">
            <a:extLst>
              <a:ext uri="{FF2B5EF4-FFF2-40B4-BE49-F238E27FC236}">
                <a16:creationId xmlns:a16="http://schemas.microsoft.com/office/drawing/2014/main" id="{75AF5EAA-B131-4EC0-86A5-28A57CCC3216}"/>
              </a:ext>
            </a:extLst>
          </p:cNvPr>
          <p:cNvGrpSpPr/>
          <p:nvPr/>
        </p:nvGrpSpPr>
        <p:grpSpPr>
          <a:xfrm>
            <a:off x="9264352" y="1916832"/>
            <a:ext cx="1512168" cy="720080"/>
            <a:chOff x="9264352" y="1916832"/>
            <a:chExt cx="1512168" cy="720080"/>
          </a:xfrm>
        </p:grpSpPr>
        <p:sp>
          <p:nvSpPr>
            <p:cNvPr id="8" name="Oval 7">
              <a:extLst>
                <a:ext uri="{FF2B5EF4-FFF2-40B4-BE49-F238E27FC236}">
                  <a16:creationId xmlns:a16="http://schemas.microsoft.com/office/drawing/2014/main" id="{D166CCC5-6B64-487E-A7FB-FBFE18D315DA}"/>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7" name="TextBox 6">
              <a:extLst>
                <a:ext uri="{FF2B5EF4-FFF2-40B4-BE49-F238E27FC236}">
                  <a16:creationId xmlns:a16="http://schemas.microsoft.com/office/drawing/2014/main" id="{9CFC1C81-F6BD-4A0C-BC8E-8BB4D5AD1941}"/>
                </a:ext>
              </a:extLst>
            </p:cNvPr>
            <p:cNvSpPr txBox="1"/>
            <p:nvPr/>
          </p:nvSpPr>
          <p:spPr>
            <a:xfrm>
              <a:off x="9588388" y="2060848"/>
              <a:ext cx="936104" cy="395945"/>
            </a:xfrm>
            <a:prstGeom prst="rect">
              <a:avLst/>
            </a:prstGeom>
          </p:spPr>
          <p:txBody>
            <a:bodyPr vert="horz" wrap="square" lIns="0" tIns="0" rIns="0" bIns="0" rtlCol="0">
              <a:noAutofit/>
            </a:bodyPr>
            <a:lstStyle/>
            <a:p>
              <a:r>
                <a:rPr lang="en-GB" sz="2800" dirty="0">
                  <a:solidFill>
                    <a:schemeClr val="accent1"/>
                  </a:solidFill>
                  <a:latin typeface="Source Sans Pro" panose="020B0503030403020204" pitchFamily="34" charset="0"/>
                </a:rPr>
                <a:t>A vs B</a:t>
              </a:r>
            </a:p>
          </p:txBody>
        </p:sp>
      </p:grpSp>
      <p:grpSp>
        <p:nvGrpSpPr>
          <p:cNvPr id="10" name="Group 9">
            <a:extLst>
              <a:ext uri="{FF2B5EF4-FFF2-40B4-BE49-F238E27FC236}">
                <a16:creationId xmlns:a16="http://schemas.microsoft.com/office/drawing/2014/main" id="{DBE7D7A0-66C6-4CF7-BD55-5A82FDB76E41}"/>
              </a:ext>
            </a:extLst>
          </p:cNvPr>
          <p:cNvGrpSpPr/>
          <p:nvPr/>
        </p:nvGrpSpPr>
        <p:grpSpPr>
          <a:xfrm>
            <a:off x="9306200" y="3590494"/>
            <a:ext cx="1650340" cy="740297"/>
            <a:chOff x="9264352" y="1896615"/>
            <a:chExt cx="1650340" cy="740297"/>
          </a:xfrm>
        </p:grpSpPr>
        <p:sp>
          <p:nvSpPr>
            <p:cNvPr id="11" name="Oval 10">
              <a:extLst>
                <a:ext uri="{FF2B5EF4-FFF2-40B4-BE49-F238E27FC236}">
                  <a16:creationId xmlns:a16="http://schemas.microsoft.com/office/drawing/2014/main" id="{A2C9EF0A-523A-4263-9616-3712908A569F}"/>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2" name="TextBox 11">
              <a:extLst>
                <a:ext uri="{FF2B5EF4-FFF2-40B4-BE49-F238E27FC236}">
                  <a16:creationId xmlns:a16="http://schemas.microsoft.com/office/drawing/2014/main" id="{F49800B7-3B68-4CDF-ADE6-FD5BB3603D64}"/>
                </a:ext>
              </a:extLst>
            </p:cNvPr>
            <p:cNvSpPr txBox="1"/>
            <p:nvPr/>
          </p:nvSpPr>
          <p:spPr>
            <a:xfrm>
              <a:off x="9438528" y="1896615"/>
              <a:ext cx="1476164" cy="397735"/>
            </a:xfrm>
            <a:prstGeom prst="rect">
              <a:avLst/>
            </a:prstGeom>
          </p:spPr>
          <p:txBody>
            <a:bodyPr vert="horz" wrap="square" lIns="0" tIns="0" rIns="0" bIns="0" rtlCol="0">
              <a:noAutofit/>
            </a:bodyPr>
            <a:lstStyle/>
            <a:p>
              <a:r>
                <a:rPr lang="en-GB" sz="1400" dirty="0">
                  <a:solidFill>
                    <a:schemeClr val="accent1"/>
                  </a:solidFill>
                  <a:latin typeface="Source Sans Pro" panose="020B0503030403020204" pitchFamily="34" charset="0"/>
                </a:rPr>
                <a:t>A</a:t>
              </a:r>
              <a:r>
                <a:rPr lang="en-GB" dirty="0">
                  <a:solidFill>
                    <a:schemeClr val="accent1"/>
                  </a:solidFill>
                  <a:latin typeface="Source Sans Pro" panose="020B0503030403020204" pitchFamily="34" charset="0"/>
                </a:rPr>
                <a:t>A</a:t>
              </a:r>
              <a:r>
                <a:rPr lang="en-GB" sz="2400" dirty="0">
                  <a:solidFill>
                    <a:schemeClr val="accent1"/>
                  </a:solidFill>
                  <a:latin typeface="Source Sans Pro" panose="020B0503030403020204" pitchFamily="34" charset="0"/>
                </a:rPr>
                <a:t>A</a:t>
              </a:r>
              <a:r>
                <a:rPr lang="en-GB" sz="3200" dirty="0">
                  <a:solidFill>
                    <a:schemeClr val="accent1"/>
                  </a:solidFill>
                  <a:latin typeface="Source Sans Pro" panose="020B0503030403020204" pitchFamily="34" charset="0"/>
                </a:rPr>
                <a:t>A</a:t>
              </a:r>
              <a:r>
                <a:rPr lang="en-GB" sz="3600" dirty="0">
                  <a:solidFill>
                    <a:schemeClr val="accent1"/>
                  </a:solidFill>
                  <a:latin typeface="Source Sans Pro" panose="020B0503030403020204" pitchFamily="34" charset="0"/>
                </a:rPr>
                <a:t>A</a:t>
              </a:r>
              <a:r>
                <a:rPr lang="en-GB" sz="4400" dirty="0">
                  <a:solidFill>
                    <a:schemeClr val="accent1"/>
                  </a:solidFill>
                  <a:latin typeface="Source Sans Pro" panose="020B0503030403020204" pitchFamily="34" charset="0"/>
                </a:rPr>
                <a:t>A</a:t>
              </a:r>
              <a:endParaRPr lang="en-GB" sz="2800" dirty="0">
                <a:solidFill>
                  <a:schemeClr val="accent1"/>
                </a:solidFill>
                <a:latin typeface="Source Sans Pro" panose="020B0503030403020204" pitchFamily="34" charset="0"/>
              </a:endParaRPr>
            </a:p>
          </p:txBody>
        </p:sp>
      </p:grpSp>
      <p:sp>
        <p:nvSpPr>
          <p:cNvPr id="14" name="Oval 13">
            <a:extLst>
              <a:ext uri="{FF2B5EF4-FFF2-40B4-BE49-F238E27FC236}">
                <a16:creationId xmlns:a16="http://schemas.microsoft.com/office/drawing/2014/main" id="{53186EFF-3BD7-49BD-8D25-5BED6DDD9E29}"/>
              </a:ext>
            </a:extLst>
          </p:cNvPr>
          <p:cNvSpPr/>
          <p:nvPr/>
        </p:nvSpPr>
        <p:spPr>
          <a:xfrm>
            <a:off x="9331699" y="5175790"/>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pic>
        <p:nvPicPr>
          <p:cNvPr id="30" name="Picture 29">
            <a:extLst>
              <a:ext uri="{FF2B5EF4-FFF2-40B4-BE49-F238E27FC236}">
                <a16:creationId xmlns:a16="http://schemas.microsoft.com/office/drawing/2014/main" id="{D2E5C62F-39B1-43C3-88B2-C251EB6393DC}"/>
              </a:ext>
            </a:extLst>
          </p:cNvPr>
          <p:cNvPicPr>
            <a:picLocks noChangeAspect="1"/>
          </p:cNvPicPr>
          <p:nvPr/>
        </p:nvPicPr>
        <p:blipFill>
          <a:blip r:embed="rId3"/>
          <a:stretch>
            <a:fillRect/>
          </a:stretch>
        </p:blipFill>
        <p:spPr>
          <a:xfrm>
            <a:off x="9637126" y="5121188"/>
            <a:ext cx="959374" cy="871716"/>
          </a:xfrm>
          <a:prstGeom prst="rect">
            <a:avLst/>
          </a:prstGeom>
        </p:spPr>
      </p:pic>
    </p:spTree>
    <p:extLst>
      <p:ext uri="{BB962C8B-B14F-4D97-AF65-F5344CB8AC3E}">
        <p14:creationId xmlns:p14="http://schemas.microsoft.com/office/powerpoint/2010/main" val="2681135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04D3-C9C1-4BB7-B27B-F2CD22B30369}"/>
              </a:ext>
            </a:extLst>
          </p:cNvPr>
          <p:cNvSpPr>
            <a:spLocks noGrp="1"/>
          </p:cNvSpPr>
          <p:nvPr>
            <p:ph type="title"/>
          </p:nvPr>
        </p:nvSpPr>
        <p:spPr/>
        <p:txBody>
          <a:bodyPr/>
          <a:lstStyle/>
          <a:p>
            <a:r>
              <a:rPr lang="en-GB" dirty="0"/>
              <a:t>Linear Parametric Interaction</a:t>
            </a:r>
          </a:p>
        </p:txBody>
      </p:sp>
      <p:pic>
        <p:nvPicPr>
          <p:cNvPr id="15" name="Picture 4">
            <a:extLst>
              <a:ext uri="{FF2B5EF4-FFF2-40B4-BE49-F238E27FC236}">
                <a16:creationId xmlns:a16="http://schemas.microsoft.com/office/drawing/2014/main" id="{7C5E1572-CBD2-4276-A2F7-868499DD605E}"/>
              </a:ext>
            </a:extLst>
          </p:cNvPr>
          <p:cNvPicPr>
            <a:picLocks noChangeAspect="1" noChangeArrowheads="1"/>
          </p:cNvPicPr>
          <p:nvPr/>
        </p:nvPicPr>
        <p:blipFill>
          <a:blip r:embed="rId3"/>
          <a:srcRect b="-322"/>
          <a:stretch>
            <a:fillRect/>
          </a:stretch>
        </p:blipFill>
        <p:spPr bwMode="auto">
          <a:xfrm>
            <a:off x="3902319" y="2423223"/>
            <a:ext cx="4387362" cy="288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Rectangle 6">
            <a:extLst>
              <a:ext uri="{FF2B5EF4-FFF2-40B4-BE49-F238E27FC236}">
                <a16:creationId xmlns:a16="http://schemas.microsoft.com/office/drawing/2014/main" id="{A79816BB-4764-45D8-8ED0-38FFA3619A4E}"/>
              </a:ext>
            </a:extLst>
          </p:cNvPr>
          <p:cNvSpPr>
            <a:spLocks noChangeArrowheads="1"/>
          </p:cNvSpPr>
          <p:nvPr/>
        </p:nvSpPr>
        <p:spPr bwMode="auto">
          <a:xfrm>
            <a:off x="1042836" y="2788960"/>
            <a:ext cx="2624486" cy="150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a:defRPr/>
            </a:pPr>
            <a:r>
              <a:rPr lang="en-US" altLang="zh-TW" sz="1846" dirty="0">
                <a:solidFill>
                  <a:srgbClr val="333333"/>
                </a:solidFill>
                <a:latin typeface="Source Sans Pro" panose="020B0503030403020204"/>
              </a:rPr>
              <a:t>A (Linear) </a:t>
            </a:r>
          </a:p>
          <a:p>
            <a:pPr algn="ctr">
              <a:defRPr/>
            </a:pPr>
            <a:r>
              <a:rPr lang="en-US" altLang="zh-TW" sz="1846" dirty="0">
                <a:solidFill>
                  <a:srgbClr val="333333"/>
                </a:solidFill>
                <a:latin typeface="Source Sans Pro" panose="020B0503030403020204"/>
              </a:rPr>
              <a:t>Time-by-Condition</a:t>
            </a:r>
          </a:p>
          <a:p>
            <a:pPr algn="ctr">
              <a:defRPr/>
            </a:pPr>
            <a:endParaRPr lang="en-US" altLang="zh-TW" sz="1846" dirty="0">
              <a:solidFill>
                <a:srgbClr val="333333"/>
              </a:solidFill>
              <a:latin typeface="Source Sans Pro" panose="020B0503030403020204"/>
            </a:endParaRPr>
          </a:p>
          <a:p>
            <a:pPr algn="ctr">
              <a:defRPr/>
            </a:pPr>
            <a:r>
              <a:rPr lang="en-GB" altLang="zh-TW" sz="1846" dirty="0">
                <a:solidFill>
                  <a:srgbClr val="333333"/>
                </a:solidFill>
                <a:latin typeface="Source Sans Pro" panose="020B0503030403020204"/>
              </a:rPr>
              <a:t>Interaction</a:t>
            </a:r>
          </a:p>
          <a:p>
            <a:pPr algn="ctr">
              <a:defRPr/>
            </a:pPr>
            <a:r>
              <a:rPr lang="en-GB" altLang="zh-TW" sz="1846" dirty="0">
                <a:solidFill>
                  <a:srgbClr val="333333"/>
                </a:solidFill>
                <a:latin typeface="Source Sans Pro" panose="020B0503030403020204"/>
              </a:rPr>
              <a:t>(“Generation strategy”?) </a:t>
            </a:r>
            <a:endParaRPr lang="en-US" altLang="zh-TW" sz="1846" dirty="0">
              <a:solidFill>
                <a:srgbClr val="333333"/>
              </a:solidFill>
              <a:latin typeface="Source Sans Pro" panose="020B0503030403020204"/>
            </a:endParaRPr>
          </a:p>
        </p:txBody>
      </p:sp>
      <p:sp>
        <p:nvSpPr>
          <p:cNvPr id="17" name="Rectangle 9">
            <a:extLst>
              <a:ext uri="{FF2B5EF4-FFF2-40B4-BE49-F238E27FC236}">
                <a16:creationId xmlns:a16="http://schemas.microsoft.com/office/drawing/2014/main" id="{35EAAADB-F541-4ED0-BAB5-77476D0569B0}"/>
              </a:ext>
            </a:extLst>
          </p:cNvPr>
          <p:cNvSpPr>
            <a:spLocks noChangeArrowheads="1"/>
          </p:cNvSpPr>
          <p:nvPr/>
        </p:nvSpPr>
        <p:spPr bwMode="auto">
          <a:xfrm>
            <a:off x="8148228" y="5308565"/>
            <a:ext cx="3417973" cy="93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a:lnSpc>
                <a:spcPct val="130000"/>
              </a:lnSpc>
              <a:defRPr/>
            </a:pPr>
            <a:r>
              <a:rPr lang="en-US" altLang="zh-TW" sz="1477">
                <a:solidFill>
                  <a:srgbClr val="333333"/>
                </a:solidFill>
                <a:latin typeface="Times New Roman" charset="0"/>
                <a:cs typeface="新細明體" charset="0"/>
              </a:rPr>
              <a:t>Contrast: </a:t>
            </a:r>
          </a:p>
          <a:p>
            <a:pPr algn="ctr">
              <a:lnSpc>
                <a:spcPct val="130000"/>
              </a:lnSpc>
              <a:defRPr/>
            </a:pPr>
            <a:r>
              <a:rPr lang="en-US" altLang="zh-TW" sz="1477">
                <a:solidFill>
                  <a:srgbClr val="333333"/>
                </a:solidFill>
                <a:latin typeface="Times New Roman" charset="0"/>
                <a:cs typeface="新細明體" charset="0"/>
              </a:rPr>
              <a:t>[5 3 1 -1 -3 -5](time) </a:t>
            </a:r>
            <a:r>
              <a:rPr lang="en-US" sz="1477">
                <a:solidFill>
                  <a:srgbClr val="333333"/>
                </a:solidFill>
                <a:latin typeface="Times New Roman" charset="0"/>
                <a:ea typeface="ＭＳ Ｐゴシック" charset="0"/>
                <a:sym typeface="Symbol" charset="0"/>
              </a:rPr>
              <a:t></a:t>
            </a:r>
            <a:r>
              <a:rPr lang="en-US" altLang="zh-TW" sz="1477">
                <a:solidFill>
                  <a:srgbClr val="333333"/>
                </a:solidFill>
                <a:latin typeface="Times New Roman" charset="0"/>
                <a:cs typeface="新細明體" charset="0"/>
              </a:rPr>
              <a:t> [-1 1] (categorical)</a:t>
            </a:r>
          </a:p>
          <a:p>
            <a:pPr algn="ctr">
              <a:lnSpc>
                <a:spcPct val="130000"/>
              </a:lnSpc>
              <a:defRPr/>
            </a:pPr>
            <a:r>
              <a:rPr lang="en-GB" altLang="zh-TW" sz="1477">
                <a:solidFill>
                  <a:srgbClr val="333333"/>
                </a:solidFill>
                <a:latin typeface="Times New Roman" charset="0"/>
                <a:cs typeface="新細明體" charset="0"/>
              </a:rPr>
              <a:t>= [-5 5 -3 3 -1 1 1 -1 3 -3 5 -5]</a:t>
            </a:r>
            <a:endParaRPr lang="en-US" altLang="zh-TW" sz="1477">
              <a:solidFill>
                <a:srgbClr val="333333"/>
              </a:solidFill>
              <a:latin typeface="Times New Roman" charset="0"/>
              <a:cs typeface="新細明體" charset="0"/>
            </a:endParaRPr>
          </a:p>
        </p:txBody>
      </p:sp>
      <p:sp>
        <p:nvSpPr>
          <p:cNvPr id="18" name="Rectangle 15">
            <a:extLst>
              <a:ext uri="{FF2B5EF4-FFF2-40B4-BE49-F238E27FC236}">
                <a16:creationId xmlns:a16="http://schemas.microsoft.com/office/drawing/2014/main" id="{2C63B69F-E83F-4092-A73A-64EBA553C9ED}"/>
              </a:ext>
            </a:extLst>
          </p:cNvPr>
          <p:cNvSpPr>
            <a:spLocks noChangeArrowheads="1"/>
          </p:cNvSpPr>
          <p:nvPr/>
        </p:nvSpPr>
        <p:spPr bwMode="auto">
          <a:xfrm>
            <a:off x="527050" y="1221813"/>
            <a:ext cx="11149570" cy="42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3527" tIns="41031" rIns="83527" bIns="41031">
            <a:spAutoFit/>
          </a:bodyPr>
          <a:lstStyle/>
          <a:p>
            <a:pPr marL="168524" indent="-168524">
              <a:lnSpc>
                <a:spcPct val="130000"/>
              </a:lnSpc>
              <a:defRPr/>
            </a:pPr>
            <a:r>
              <a:rPr lang="en-US" sz="1846" b="1" dirty="0">
                <a:solidFill>
                  <a:srgbClr val="333333"/>
                </a:solidFill>
                <a:latin typeface="Source Sans Pro" panose="020B0503030403020204"/>
                <a:ea typeface="ＭＳ Ｐゴシック" charset="0"/>
              </a:rPr>
              <a:t>Question: </a:t>
            </a:r>
            <a:r>
              <a:rPr lang="en-US" sz="1846" dirty="0">
                <a:solidFill>
                  <a:srgbClr val="333333"/>
                </a:solidFill>
                <a:latin typeface="Source Sans Pro" panose="020B0503030403020204"/>
                <a:ea typeface="ＭＳ Ｐゴシック" charset="0"/>
              </a:rPr>
              <a:t>Are there different kinds of adaptation for word generation and word repetition as a function of time?</a:t>
            </a:r>
            <a:endParaRPr lang="en-GB" sz="831" dirty="0">
              <a:solidFill>
                <a:srgbClr val="333333"/>
              </a:solidFill>
              <a:latin typeface="Source Sans Pro" panose="020B0503030403020204"/>
              <a:ea typeface="ＭＳ Ｐゴシック" charset="0"/>
            </a:endParaRPr>
          </a:p>
        </p:txBody>
      </p:sp>
    </p:spTree>
    <p:extLst>
      <p:ext uri="{BB962C8B-B14F-4D97-AF65-F5344CB8AC3E}">
        <p14:creationId xmlns:p14="http://schemas.microsoft.com/office/powerpoint/2010/main" val="2688461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04D3-C9C1-4BB7-B27B-F2CD22B30369}"/>
              </a:ext>
            </a:extLst>
          </p:cNvPr>
          <p:cNvSpPr>
            <a:spLocks noGrp="1"/>
          </p:cNvSpPr>
          <p:nvPr>
            <p:ph type="title"/>
          </p:nvPr>
        </p:nvSpPr>
        <p:spPr/>
        <p:txBody>
          <a:bodyPr/>
          <a:lstStyle/>
          <a:p>
            <a:r>
              <a:rPr lang="en-GB" dirty="0"/>
              <a:t>Non-Linear Parametric Interaction</a:t>
            </a:r>
          </a:p>
        </p:txBody>
      </p:sp>
      <p:sp>
        <p:nvSpPr>
          <p:cNvPr id="7" name="Rectangle 4">
            <a:extLst>
              <a:ext uri="{FF2B5EF4-FFF2-40B4-BE49-F238E27FC236}">
                <a16:creationId xmlns:a16="http://schemas.microsoft.com/office/drawing/2014/main" id="{B8C485F1-C817-45AB-81FD-ED0F157730DA}"/>
              </a:ext>
            </a:extLst>
          </p:cNvPr>
          <p:cNvSpPr>
            <a:spLocks noChangeArrowheads="1"/>
          </p:cNvSpPr>
          <p:nvPr/>
        </p:nvSpPr>
        <p:spPr bwMode="auto">
          <a:xfrm>
            <a:off x="792853" y="3550689"/>
            <a:ext cx="4453304" cy="207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a:defRPr/>
            </a:pPr>
            <a:r>
              <a:rPr lang="en-US" altLang="zh-TW" sz="1846" dirty="0">
                <a:solidFill>
                  <a:srgbClr val="333333"/>
                </a:solidFill>
                <a:latin typeface="Source Sans Pro" panose="020B0503030403020204"/>
              </a:rPr>
              <a:t>Factorial Design with 2 factors:</a:t>
            </a:r>
          </a:p>
          <a:p>
            <a:pPr>
              <a:defRPr/>
            </a:pPr>
            <a:endParaRPr lang="en-GB" altLang="zh-TW" sz="1846" dirty="0">
              <a:solidFill>
                <a:srgbClr val="333333"/>
              </a:solidFill>
              <a:latin typeface="Source Sans Pro" panose="020B0503030403020204"/>
            </a:endParaRPr>
          </a:p>
          <a:p>
            <a:pPr>
              <a:buFontTx/>
              <a:buAutoNum type="arabicPeriod"/>
              <a:defRPr/>
            </a:pPr>
            <a:r>
              <a:rPr lang="en-GB" altLang="zh-TW" sz="1846" dirty="0">
                <a:solidFill>
                  <a:srgbClr val="333333"/>
                </a:solidFill>
                <a:latin typeface="Source Sans Pro" panose="020B0503030403020204"/>
              </a:rPr>
              <a:t>  Gen/Rep (Categorical, 2 levels)</a:t>
            </a:r>
          </a:p>
          <a:p>
            <a:pPr>
              <a:buFontTx/>
              <a:buAutoNum type="arabicPeriod"/>
              <a:defRPr/>
            </a:pPr>
            <a:r>
              <a:rPr lang="en-GB" altLang="zh-TW" sz="1846" dirty="0">
                <a:solidFill>
                  <a:srgbClr val="333333"/>
                </a:solidFill>
                <a:latin typeface="Source Sans Pro" panose="020B0503030403020204"/>
              </a:rPr>
              <a:t>  Time (Parametric, 6 levels)</a:t>
            </a:r>
          </a:p>
          <a:p>
            <a:pPr>
              <a:buFontTx/>
              <a:buAutoNum type="arabicPeriod"/>
              <a:defRPr/>
            </a:pPr>
            <a:endParaRPr lang="en-GB" altLang="zh-TW" sz="1846" dirty="0">
              <a:solidFill>
                <a:srgbClr val="333333"/>
              </a:solidFill>
              <a:latin typeface="Source Sans Pro" panose="020B0503030403020204"/>
            </a:endParaRPr>
          </a:p>
          <a:p>
            <a:pPr>
              <a:defRPr/>
            </a:pPr>
            <a:r>
              <a:rPr lang="en-GB" altLang="zh-TW" sz="1846" dirty="0">
                <a:solidFill>
                  <a:srgbClr val="333333"/>
                </a:solidFill>
                <a:latin typeface="Source Sans Pro" panose="020B0503030403020204"/>
              </a:rPr>
              <a:t>Time effects modelled with both linear and quadratic components…</a:t>
            </a:r>
          </a:p>
        </p:txBody>
      </p:sp>
      <p:pic>
        <p:nvPicPr>
          <p:cNvPr id="8" name="Picture 9">
            <a:extLst>
              <a:ext uri="{FF2B5EF4-FFF2-40B4-BE49-F238E27FC236}">
                <a16:creationId xmlns:a16="http://schemas.microsoft.com/office/drawing/2014/main" id="{25F572D4-7118-48F9-88A6-1292521DAA7C}"/>
              </a:ext>
            </a:extLst>
          </p:cNvPr>
          <p:cNvPicPr>
            <a:picLocks noChangeAspect="1" noChangeArrowheads="1"/>
          </p:cNvPicPr>
          <p:nvPr/>
        </p:nvPicPr>
        <p:blipFill>
          <a:blip r:embed="rId3"/>
          <a:srcRect/>
          <a:stretch>
            <a:fillRect/>
          </a:stretch>
        </p:blipFill>
        <p:spPr bwMode="auto">
          <a:xfrm>
            <a:off x="5511392" y="2554227"/>
            <a:ext cx="378948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9" name="Group 30">
            <a:extLst>
              <a:ext uri="{FF2B5EF4-FFF2-40B4-BE49-F238E27FC236}">
                <a16:creationId xmlns:a16="http://schemas.microsoft.com/office/drawing/2014/main" id="{96F470B7-4EB1-4FF7-BAE1-0B505671558F}"/>
              </a:ext>
            </a:extLst>
          </p:cNvPr>
          <p:cNvGrpSpPr>
            <a:grpSpLocks/>
          </p:cNvGrpSpPr>
          <p:nvPr/>
        </p:nvGrpSpPr>
        <p:grpSpPr bwMode="auto">
          <a:xfrm>
            <a:off x="5578799" y="5744378"/>
            <a:ext cx="530469" cy="672612"/>
            <a:chOff x="3574" y="3657"/>
            <a:chExt cx="362" cy="459"/>
          </a:xfrm>
        </p:grpSpPr>
        <p:sp>
          <p:nvSpPr>
            <p:cNvPr id="10" name="Line 13">
              <a:extLst>
                <a:ext uri="{FF2B5EF4-FFF2-40B4-BE49-F238E27FC236}">
                  <a16:creationId xmlns:a16="http://schemas.microsoft.com/office/drawing/2014/main" id="{F337EA34-276D-49EE-A4C0-74C6105F675F}"/>
                </a:ext>
              </a:extLst>
            </p:cNvPr>
            <p:cNvSpPr>
              <a:spLocks noChangeShapeType="1"/>
            </p:cNvSpPr>
            <p:nvPr/>
          </p:nvSpPr>
          <p:spPr bwMode="auto">
            <a:xfrm flipV="1">
              <a:off x="3755" y="3657"/>
              <a:ext cx="0" cy="246"/>
            </a:xfrm>
            <a:prstGeom prst="line">
              <a:avLst/>
            </a:prstGeom>
            <a:noFill/>
            <a:ln w="381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11" name="Text Box 14">
              <a:extLst>
                <a:ext uri="{FF2B5EF4-FFF2-40B4-BE49-F238E27FC236}">
                  <a16:creationId xmlns:a16="http://schemas.microsoft.com/office/drawing/2014/main" id="{22844477-3755-4720-B7B4-B4DE4F08D569}"/>
                </a:ext>
              </a:extLst>
            </p:cNvPr>
            <p:cNvSpPr txBox="1">
              <a:spLocks noChangeArrowheads="1"/>
            </p:cNvSpPr>
            <p:nvPr/>
          </p:nvSpPr>
          <p:spPr bwMode="auto">
            <a:xfrm>
              <a:off x="3574" y="3898"/>
              <a:ext cx="362" cy="218"/>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a:solidFill>
                    <a:srgbClr val="0000FF"/>
                  </a:solidFill>
                  <a:latin typeface="Arial" charset="0"/>
                  <a:ea typeface="ＭＳ Ｐゴシック" charset="0"/>
                </a:rPr>
                <a:t>G-R</a:t>
              </a:r>
              <a:endParaRPr lang="en-US" sz="1477">
                <a:solidFill>
                  <a:srgbClr val="0000FF"/>
                </a:solidFill>
                <a:latin typeface="Arial" charset="0"/>
                <a:ea typeface="ＭＳ Ｐゴシック" charset="0"/>
              </a:endParaRPr>
            </a:p>
          </p:txBody>
        </p:sp>
      </p:grpSp>
      <p:grpSp>
        <p:nvGrpSpPr>
          <p:cNvPr id="12" name="Group 31">
            <a:extLst>
              <a:ext uri="{FF2B5EF4-FFF2-40B4-BE49-F238E27FC236}">
                <a16:creationId xmlns:a16="http://schemas.microsoft.com/office/drawing/2014/main" id="{126FA482-0EBA-4B51-B46E-E2C44EB2FC43}"/>
              </a:ext>
            </a:extLst>
          </p:cNvPr>
          <p:cNvGrpSpPr>
            <a:grpSpLocks/>
          </p:cNvGrpSpPr>
          <p:nvPr/>
        </p:nvGrpSpPr>
        <p:grpSpPr bwMode="auto">
          <a:xfrm>
            <a:off x="6185466" y="5744375"/>
            <a:ext cx="597877" cy="946639"/>
            <a:chOff x="3988" y="3657"/>
            <a:chExt cx="408" cy="646"/>
          </a:xfrm>
        </p:grpSpPr>
        <p:sp>
          <p:nvSpPr>
            <p:cNvPr id="13" name="Text Box 17">
              <a:extLst>
                <a:ext uri="{FF2B5EF4-FFF2-40B4-BE49-F238E27FC236}">
                  <a16:creationId xmlns:a16="http://schemas.microsoft.com/office/drawing/2014/main" id="{184CCA9F-1903-43DB-88E5-D852D3D7297D}"/>
                </a:ext>
              </a:extLst>
            </p:cNvPr>
            <p:cNvSpPr txBox="1">
              <a:spLocks noChangeArrowheads="1"/>
            </p:cNvSpPr>
            <p:nvPr/>
          </p:nvSpPr>
          <p:spPr bwMode="auto">
            <a:xfrm>
              <a:off x="3988" y="3930"/>
              <a:ext cx="408" cy="373"/>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1477">
                  <a:solidFill>
                    <a:srgbClr val="0000FF"/>
                  </a:solidFill>
                  <a:latin typeface="Arial" charset="0"/>
                  <a:ea typeface="ＭＳ Ｐゴシック" charset="0"/>
                </a:rPr>
                <a:t>Time</a:t>
              </a:r>
            </a:p>
            <a:p>
              <a:pPr algn="ctr">
                <a:defRPr/>
              </a:pPr>
              <a:r>
                <a:rPr lang="en-GB" sz="1477">
                  <a:solidFill>
                    <a:srgbClr val="0000FF"/>
                  </a:solidFill>
                  <a:latin typeface="Arial" charset="0"/>
                  <a:ea typeface="ＭＳ Ｐゴシック" charset="0"/>
                </a:rPr>
                <a:t>Lin</a:t>
              </a:r>
              <a:endParaRPr lang="en-US" sz="1477">
                <a:solidFill>
                  <a:srgbClr val="0000FF"/>
                </a:solidFill>
                <a:latin typeface="Arial" charset="0"/>
                <a:ea typeface="ＭＳ Ｐゴシック" charset="0"/>
              </a:endParaRPr>
            </a:p>
          </p:txBody>
        </p:sp>
        <p:sp>
          <p:nvSpPr>
            <p:cNvPr id="14" name="Line 24">
              <a:extLst>
                <a:ext uri="{FF2B5EF4-FFF2-40B4-BE49-F238E27FC236}">
                  <a16:creationId xmlns:a16="http://schemas.microsoft.com/office/drawing/2014/main" id="{D870F7A9-1FA6-455F-BF2F-207D9C573717}"/>
                </a:ext>
              </a:extLst>
            </p:cNvPr>
            <p:cNvSpPr>
              <a:spLocks noChangeShapeType="1"/>
            </p:cNvSpPr>
            <p:nvPr/>
          </p:nvSpPr>
          <p:spPr bwMode="auto">
            <a:xfrm flipV="1">
              <a:off x="4209" y="3657"/>
              <a:ext cx="0" cy="246"/>
            </a:xfrm>
            <a:prstGeom prst="line">
              <a:avLst/>
            </a:prstGeom>
            <a:noFill/>
            <a:ln w="381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grpSp>
      <p:grpSp>
        <p:nvGrpSpPr>
          <p:cNvPr id="19" name="Group 33">
            <a:extLst>
              <a:ext uri="{FF2B5EF4-FFF2-40B4-BE49-F238E27FC236}">
                <a16:creationId xmlns:a16="http://schemas.microsoft.com/office/drawing/2014/main" id="{0F2C2C37-97E4-4D49-9A11-D4DBBD523E6B}"/>
              </a:ext>
            </a:extLst>
          </p:cNvPr>
          <p:cNvGrpSpPr>
            <a:grpSpLocks/>
          </p:cNvGrpSpPr>
          <p:nvPr/>
        </p:nvGrpSpPr>
        <p:grpSpPr bwMode="auto">
          <a:xfrm>
            <a:off x="7514573" y="5744375"/>
            <a:ext cx="644769" cy="946639"/>
            <a:chOff x="4895" y="3657"/>
            <a:chExt cx="440" cy="646"/>
          </a:xfrm>
        </p:grpSpPr>
        <p:sp>
          <p:nvSpPr>
            <p:cNvPr id="20" name="Text Box 22">
              <a:extLst>
                <a:ext uri="{FF2B5EF4-FFF2-40B4-BE49-F238E27FC236}">
                  <a16:creationId xmlns:a16="http://schemas.microsoft.com/office/drawing/2014/main" id="{DF6F1593-3615-4CF4-9AF7-5486C5ADBA98}"/>
                </a:ext>
              </a:extLst>
            </p:cNvPr>
            <p:cNvSpPr txBox="1">
              <a:spLocks noChangeArrowheads="1"/>
            </p:cNvSpPr>
            <p:nvPr/>
          </p:nvSpPr>
          <p:spPr bwMode="auto">
            <a:xfrm>
              <a:off x="4895" y="3930"/>
              <a:ext cx="440" cy="373"/>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1477">
                  <a:solidFill>
                    <a:srgbClr val="0000FF"/>
                  </a:solidFill>
                  <a:latin typeface="Arial" charset="0"/>
                  <a:ea typeface="ＭＳ Ｐゴシック" charset="0"/>
                </a:rPr>
                <a:t>G x T</a:t>
              </a:r>
            </a:p>
            <a:p>
              <a:pPr algn="ctr">
                <a:defRPr/>
              </a:pPr>
              <a:r>
                <a:rPr lang="en-GB" sz="1477">
                  <a:solidFill>
                    <a:srgbClr val="0000FF"/>
                  </a:solidFill>
                  <a:latin typeface="Arial" charset="0"/>
                  <a:ea typeface="ＭＳ Ｐゴシック" charset="0"/>
                </a:rPr>
                <a:t>Lin</a:t>
              </a:r>
              <a:endParaRPr lang="en-US" sz="1477">
                <a:solidFill>
                  <a:srgbClr val="0000FF"/>
                </a:solidFill>
                <a:latin typeface="Arial" charset="0"/>
                <a:ea typeface="ＭＳ Ｐゴシック" charset="0"/>
              </a:endParaRPr>
            </a:p>
          </p:txBody>
        </p:sp>
        <p:sp>
          <p:nvSpPr>
            <p:cNvPr id="21" name="Line 25">
              <a:extLst>
                <a:ext uri="{FF2B5EF4-FFF2-40B4-BE49-F238E27FC236}">
                  <a16:creationId xmlns:a16="http://schemas.microsoft.com/office/drawing/2014/main" id="{485F0211-EA7A-46AA-9515-D4101E314F8F}"/>
                </a:ext>
              </a:extLst>
            </p:cNvPr>
            <p:cNvSpPr>
              <a:spLocks noChangeShapeType="1"/>
            </p:cNvSpPr>
            <p:nvPr/>
          </p:nvSpPr>
          <p:spPr bwMode="auto">
            <a:xfrm flipV="1">
              <a:off x="5070" y="3657"/>
              <a:ext cx="0" cy="246"/>
            </a:xfrm>
            <a:prstGeom prst="line">
              <a:avLst/>
            </a:prstGeom>
            <a:noFill/>
            <a:ln w="381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grpSp>
      <p:grpSp>
        <p:nvGrpSpPr>
          <p:cNvPr id="22" name="Group 32">
            <a:extLst>
              <a:ext uri="{FF2B5EF4-FFF2-40B4-BE49-F238E27FC236}">
                <a16:creationId xmlns:a16="http://schemas.microsoft.com/office/drawing/2014/main" id="{1155B428-8099-4712-BFD5-3AE2C2BC7898}"/>
              </a:ext>
            </a:extLst>
          </p:cNvPr>
          <p:cNvGrpSpPr>
            <a:grpSpLocks/>
          </p:cNvGrpSpPr>
          <p:nvPr/>
        </p:nvGrpSpPr>
        <p:grpSpPr bwMode="auto">
          <a:xfrm>
            <a:off x="6828770" y="5744375"/>
            <a:ext cx="649166" cy="946639"/>
            <a:chOff x="4427" y="3657"/>
            <a:chExt cx="443" cy="646"/>
          </a:xfrm>
        </p:grpSpPr>
        <p:sp>
          <p:nvSpPr>
            <p:cNvPr id="23" name="Text Box 21">
              <a:extLst>
                <a:ext uri="{FF2B5EF4-FFF2-40B4-BE49-F238E27FC236}">
                  <a16:creationId xmlns:a16="http://schemas.microsoft.com/office/drawing/2014/main" id="{9EAA3F4A-DE47-472B-AE30-F4F759091DEB}"/>
                </a:ext>
              </a:extLst>
            </p:cNvPr>
            <p:cNvSpPr txBox="1">
              <a:spLocks noChangeArrowheads="1"/>
            </p:cNvSpPr>
            <p:nvPr/>
          </p:nvSpPr>
          <p:spPr bwMode="auto">
            <a:xfrm>
              <a:off x="4427" y="3930"/>
              <a:ext cx="443" cy="373"/>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1477">
                  <a:solidFill>
                    <a:srgbClr val="0000FF"/>
                  </a:solidFill>
                  <a:latin typeface="Arial" charset="0"/>
                  <a:ea typeface="ＭＳ Ｐゴシック" charset="0"/>
                </a:rPr>
                <a:t>Time</a:t>
              </a:r>
            </a:p>
            <a:p>
              <a:pPr algn="ctr">
                <a:defRPr/>
              </a:pPr>
              <a:r>
                <a:rPr lang="en-GB" sz="1477">
                  <a:solidFill>
                    <a:srgbClr val="0000FF"/>
                  </a:solidFill>
                  <a:latin typeface="Arial" charset="0"/>
                  <a:ea typeface="ＭＳ Ｐゴシック" charset="0"/>
                </a:rPr>
                <a:t>Quad</a:t>
              </a:r>
              <a:endParaRPr lang="en-US" sz="1477">
                <a:solidFill>
                  <a:srgbClr val="0000FF"/>
                </a:solidFill>
                <a:latin typeface="Arial" charset="0"/>
                <a:ea typeface="ＭＳ Ｐゴシック" charset="0"/>
              </a:endParaRPr>
            </a:p>
          </p:txBody>
        </p:sp>
        <p:sp>
          <p:nvSpPr>
            <p:cNvPr id="24" name="Line 26">
              <a:extLst>
                <a:ext uri="{FF2B5EF4-FFF2-40B4-BE49-F238E27FC236}">
                  <a16:creationId xmlns:a16="http://schemas.microsoft.com/office/drawing/2014/main" id="{EAB2CA02-B2B0-4685-AF1C-7908A6464C02}"/>
                </a:ext>
              </a:extLst>
            </p:cNvPr>
            <p:cNvSpPr>
              <a:spLocks noChangeShapeType="1"/>
            </p:cNvSpPr>
            <p:nvPr/>
          </p:nvSpPr>
          <p:spPr bwMode="auto">
            <a:xfrm flipV="1">
              <a:off x="4662" y="3657"/>
              <a:ext cx="0" cy="246"/>
            </a:xfrm>
            <a:prstGeom prst="line">
              <a:avLst/>
            </a:prstGeom>
            <a:noFill/>
            <a:ln w="381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grpSp>
      <p:grpSp>
        <p:nvGrpSpPr>
          <p:cNvPr id="25" name="Group 34">
            <a:extLst>
              <a:ext uri="{FF2B5EF4-FFF2-40B4-BE49-F238E27FC236}">
                <a16:creationId xmlns:a16="http://schemas.microsoft.com/office/drawing/2014/main" id="{7D740BED-40B0-4DC3-89FB-51DACB2775CF}"/>
              </a:ext>
            </a:extLst>
          </p:cNvPr>
          <p:cNvGrpSpPr>
            <a:grpSpLocks/>
          </p:cNvGrpSpPr>
          <p:nvPr/>
        </p:nvGrpSpPr>
        <p:grpSpPr bwMode="auto">
          <a:xfrm>
            <a:off x="8109523" y="5744375"/>
            <a:ext cx="649166" cy="946639"/>
            <a:chOff x="5301" y="3657"/>
            <a:chExt cx="443" cy="646"/>
          </a:xfrm>
        </p:grpSpPr>
        <p:sp>
          <p:nvSpPr>
            <p:cNvPr id="26" name="Text Box 23">
              <a:extLst>
                <a:ext uri="{FF2B5EF4-FFF2-40B4-BE49-F238E27FC236}">
                  <a16:creationId xmlns:a16="http://schemas.microsoft.com/office/drawing/2014/main" id="{A204129B-55AF-4D26-8C7D-C7F2986757A0}"/>
                </a:ext>
              </a:extLst>
            </p:cNvPr>
            <p:cNvSpPr txBox="1">
              <a:spLocks noChangeArrowheads="1"/>
            </p:cNvSpPr>
            <p:nvPr/>
          </p:nvSpPr>
          <p:spPr bwMode="auto">
            <a:xfrm>
              <a:off x="5301" y="3930"/>
              <a:ext cx="443" cy="373"/>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1477">
                  <a:solidFill>
                    <a:srgbClr val="0000FF"/>
                  </a:solidFill>
                  <a:latin typeface="Arial" charset="0"/>
                  <a:ea typeface="ＭＳ Ｐゴシック" charset="0"/>
                </a:rPr>
                <a:t>G x T</a:t>
              </a:r>
            </a:p>
            <a:p>
              <a:pPr algn="ctr">
                <a:defRPr/>
              </a:pPr>
              <a:r>
                <a:rPr lang="en-GB" sz="1477">
                  <a:solidFill>
                    <a:srgbClr val="0000FF"/>
                  </a:solidFill>
                  <a:latin typeface="Arial" charset="0"/>
                  <a:ea typeface="ＭＳ Ｐゴシック" charset="0"/>
                </a:rPr>
                <a:t>Quad</a:t>
              </a:r>
              <a:endParaRPr lang="en-US" sz="1477">
                <a:solidFill>
                  <a:srgbClr val="0000FF"/>
                </a:solidFill>
                <a:latin typeface="Arial" charset="0"/>
                <a:ea typeface="ＭＳ Ｐゴシック" charset="0"/>
              </a:endParaRPr>
            </a:p>
          </p:txBody>
        </p:sp>
        <p:sp>
          <p:nvSpPr>
            <p:cNvPr id="27" name="Line 27">
              <a:extLst>
                <a:ext uri="{FF2B5EF4-FFF2-40B4-BE49-F238E27FC236}">
                  <a16:creationId xmlns:a16="http://schemas.microsoft.com/office/drawing/2014/main" id="{6AEBC6C8-8DA7-44C6-AD53-3C544D4B70B7}"/>
                </a:ext>
              </a:extLst>
            </p:cNvPr>
            <p:cNvSpPr>
              <a:spLocks noChangeShapeType="1"/>
            </p:cNvSpPr>
            <p:nvPr/>
          </p:nvSpPr>
          <p:spPr bwMode="auto">
            <a:xfrm flipV="1">
              <a:off x="5479" y="3657"/>
              <a:ext cx="0" cy="246"/>
            </a:xfrm>
            <a:prstGeom prst="line">
              <a:avLst/>
            </a:prstGeom>
            <a:noFill/>
            <a:ln w="381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grpSp>
      <p:pic>
        <p:nvPicPr>
          <p:cNvPr id="28" name="Picture 10">
            <a:extLst>
              <a:ext uri="{FF2B5EF4-FFF2-40B4-BE49-F238E27FC236}">
                <a16:creationId xmlns:a16="http://schemas.microsoft.com/office/drawing/2014/main" id="{057806D0-6F28-451F-ABEF-900C4F5B8A6B}"/>
              </a:ext>
            </a:extLst>
          </p:cNvPr>
          <p:cNvPicPr>
            <a:picLocks noChangeAspect="1" noChangeArrowheads="1"/>
          </p:cNvPicPr>
          <p:nvPr/>
        </p:nvPicPr>
        <p:blipFill>
          <a:blip r:embed="rId4"/>
          <a:srcRect/>
          <a:stretch>
            <a:fillRect/>
          </a:stretch>
        </p:blipFill>
        <p:spPr bwMode="auto">
          <a:xfrm>
            <a:off x="5511392" y="1623710"/>
            <a:ext cx="3789485" cy="82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 name="Rectangle 28">
            <a:extLst>
              <a:ext uri="{FF2B5EF4-FFF2-40B4-BE49-F238E27FC236}">
                <a16:creationId xmlns:a16="http://schemas.microsoft.com/office/drawing/2014/main" id="{8B6796BC-56CA-4A69-B32E-EA5313531E3A}"/>
              </a:ext>
            </a:extLst>
          </p:cNvPr>
          <p:cNvSpPr>
            <a:spLocks noChangeArrowheads="1"/>
          </p:cNvSpPr>
          <p:nvPr/>
        </p:nvSpPr>
        <p:spPr bwMode="auto">
          <a:xfrm>
            <a:off x="1287321" y="1823002"/>
            <a:ext cx="3420409" cy="121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marL="422041" indent="-422041" algn="ctr">
              <a:defRPr/>
            </a:pPr>
            <a:r>
              <a:rPr lang="en-GB" altLang="zh-TW" sz="1846" dirty="0">
                <a:solidFill>
                  <a:srgbClr val="333333"/>
                </a:solidFill>
                <a:latin typeface="Source Sans Pro" panose="020B0503030403020204"/>
                <a:cs typeface="新細明體" charset="0"/>
              </a:rPr>
              <a:t>F-contrast tests for</a:t>
            </a:r>
          </a:p>
          <a:p>
            <a:pPr marL="422041" indent="-422041" algn="ctr">
              <a:defRPr/>
            </a:pPr>
            <a:r>
              <a:rPr lang="en-GB" altLang="zh-TW" sz="1846" dirty="0">
                <a:solidFill>
                  <a:srgbClr val="333333"/>
                </a:solidFill>
                <a:latin typeface="Source Sans Pro" panose="020B0503030403020204"/>
                <a:cs typeface="新細明體" charset="0"/>
              </a:rPr>
              <a:t>Generation-by-Time interaction</a:t>
            </a:r>
          </a:p>
          <a:p>
            <a:pPr marL="422041" indent="-422041" algn="ctr">
              <a:defRPr/>
            </a:pPr>
            <a:r>
              <a:rPr lang="en-GB" altLang="zh-TW" sz="1846" dirty="0">
                <a:solidFill>
                  <a:srgbClr val="333333"/>
                </a:solidFill>
                <a:latin typeface="Source Sans Pro" panose="020B0503030403020204"/>
                <a:cs typeface="新細明體" charset="0"/>
              </a:rPr>
              <a:t>(including both linear and </a:t>
            </a:r>
          </a:p>
          <a:p>
            <a:pPr marL="422041" indent="-422041" algn="ctr">
              <a:defRPr/>
            </a:pPr>
            <a:r>
              <a:rPr lang="en-GB" altLang="zh-TW" sz="1846" dirty="0">
                <a:solidFill>
                  <a:srgbClr val="333333"/>
                </a:solidFill>
                <a:latin typeface="Source Sans Pro" panose="020B0503030403020204"/>
                <a:cs typeface="新細明體" charset="0"/>
              </a:rPr>
              <a:t>Quadratic components)</a:t>
            </a:r>
          </a:p>
        </p:txBody>
      </p:sp>
      <p:sp>
        <p:nvSpPr>
          <p:cNvPr id="30" name="Line 29">
            <a:extLst>
              <a:ext uri="{FF2B5EF4-FFF2-40B4-BE49-F238E27FC236}">
                <a16:creationId xmlns:a16="http://schemas.microsoft.com/office/drawing/2014/main" id="{B7D64377-787B-4BD3-B42E-ADBAF8C025B4}"/>
              </a:ext>
            </a:extLst>
          </p:cNvPr>
          <p:cNvSpPr>
            <a:spLocks noChangeShapeType="1"/>
          </p:cNvSpPr>
          <p:nvPr/>
        </p:nvSpPr>
        <p:spPr bwMode="auto">
          <a:xfrm flipV="1">
            <a:off x="4913514" y="2022294"/>
            <a:ext cx="996462" cy="26523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Tree>
    <p:extLst>
      <p:ext uri="{BB962C8B-B14F-4D97-AF65-F5344CB8AC3E}">
        <p14:creationId xmlns:p14="http://schemas.microsoft.com/office/powerpoint/2010/main" val="2515749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04D3-C9C1-4BB7-B27B-F2CD22B30369}"/>
              </a:ext>
            </a:extLst>
          </p:cNvPr>
          <p:cNvSpPr>
            <a:spLocks noGrp="1"/>
          </p:cNvSpPr>
          <p:nvPr>
            <p:ph type="title"/>
          </p:nvPr>
        </p:nvSpPr>
        <p:spPr/>
        <p:txBody>
          <a:bodyPr/>
          <a:lstStyle/>
          <a:p>
            <a:r>
              <a:rPr lang="de-DE" dirty="0" err="1"/>
              <a:t>Overview</a:t>
            </a:r>
            <a:endParaRPr lang="de-DE" dirty="0"/>
          </a:p>
        </p:txBody>
      </p:sp>
      <p:sp>
        <p:nvSpPr>
          <p:cNvPr id="3" name="Content Placeholder 2">
            <a:extLst>
              <a:ext uri="{FF2B5EF4-FFF2-40B4-BE49-F238E27FC236}">
                <a16:creationId xmlns:a16="http://schemas.microsoft.com/office/drawing/2014/main" id="{47376217-9A19-41C3-BAF0-FBF0BDD03CA8}"/>
              </a:ext>
            </a:extLst>
          </p:cNvPr>
          <p:cNvSpPr>
            <a:spLocks noGrp="1"/>
          </p:cNvSpPr>
          <p:nvPr>
            <p:ph idx="1"/>
          </p:nvPr>
        </p:nvSpPr>
        <p:spPr>
          <a:xfrm>
            <a:off x="527051" y="1412875"/>
            <a:ext cx="11005553" cy="4752975"/>
          </a:xfrm>
        </p:spPr>
        <p:txBody>
          <a:bodyPr/>
          <a:lstStyle/>
          <a:p>
            <a:pPr marL="342900" indent="-342900">
              <a:spcBef>
                <a:spcPct val="20000"/>
              </a:spcBef>
              <a:spcAft>
                <a:spcPts val="600"/>
              </a:spcAft>
              <a:buFont typeface="+mj-lt"/>
              <a:buAutoNum type="arabicPeriod"/>
              <a:defRPr/>
            </a:pPr>
            <a:r>
              <a:rPr lang="en-US" sz="2800" dirty="0">
                <a:solidFill>
                  <a:srgbClr val="C02A26"/>
                </a:solidFill>
                <a:latin typeface="+mn-lt"/>
                <a:ea typeface="ＭＳ Ｐゴシック" charset="0"/>
              </a:rPr>
              <a:t>Categorical designs</a:t>
            </a:r>
            <a:endParaRPr lang="en-GB" sz="2800" dirty="0">
              <a:latin typeface="+mn-lt"/>
            </a:endParaRPr>
          </a:p>
          <a:p>
            <a:pPr marL="546100" lvl="1" indent="-342900">
              <a:spcBef>
                <a:spcPct val="20000"/>
              </a:spcBef>
              <a:defRPr/>
            </a:pPr>
            <a:r>
              <a:rPr lang="en-US" dirty="0">
                <a:solidFill>
                  <a:srgbClr val="333333"/>
                </a:solidFill>
                <a:latin typeface="+mn-lt"/>
                <a:ea typeface="ＭＳ Ｐゴシック" charset="0"/>
              </a:rPr>
              <a:t>Subtraction</a:t>
            </a:r>
            <a:r>
              <a:rPr lang="en-US" b="1" dirty="0">
                <a:solidFill>
                  <a:srgbClr val="333333"/>
                </a:solidFill>
                <a:latin typeface="+mn-lt"/>
                <a:ea typeface="ＭＳ Ｐゴシック" charset="0"/>
              </a:rPr>
              <a:t> 			</a:t>
            </a:r>
            <a:r>
              <a:rPr lang="en-US" dirty="0">
                <a:solidFill>
                  <a:srgbClr val="333333"/>
                </a:solidFill>
                <a:latin typeface="+mn-lt"/>
                <a:ea typeface="ＭＳ Ｐゴシック" charset="0"/>
              </a:rPr>
              <a:t>Pure insertion, evoked / differential responses</a:t>
            </a:r>
          </a:p>
          <a:p>
            <a:pPr marL="546100" lvl="1" indent="-342900">
              <a:spcBef>
                <a:spcPct val="20000"/>
              </a:spcBef>
              <a:defRPr/>
            </a:pPr>
            <a:r>
              <a:rPr lang="en-US" dirty="0">
                <a:solidFill>
                  <a:srgbClr val="333333"/>
                </a:solidFill>
                <a:latin typeface="+mn-lt"/>
                <a:ea typeface="ＭＳ Ｐゴシック" charset="0"/>
              </a:rPr>
              <a:t>Conjunction 			Testing multiple hypotheses</a:t>
            </a:r>
          </a:p>
          <a:p>
            <a:pPr lvl="1" indent="0">
              <a:spcBef>
                <a:spcPct val="20000"/>
              </a:spcBef>
              <a:buNone/>
              <a:defRPr/>
            </a:pPr>
            <a:endParaRPr lang="en-US" dirty="0">
              <a:solidFill>
                <a:srgbClr val="333333"/>
              </a:solidFill>
              <a:latin typeface="+mn-lt"/>
              <a:ea typeface="ＭＳ Ｐゴシック" charset="0"/>
            </a:endParaRPr>
          </a:p>
          <a:p>
            <a:pPr lvl="1" indent="0">
              <a:spcBef>
                <a:spcPct val="20000"/>
              </a:spcBef>
              <a:buNone/>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Parametric designs</a:t>
            </a:r>
            <a:endParaRPr lang="en-US" sz="2400" dirty="0">
              <a:solidFill>
                <a:srgbClr val="C02A26"/>
              </a:solidFill>
              <a:latin typeface="+mn-lt"/>
              <a:ea typeface="ＭＳ Ｐゴシック" charset="0"/>
            </a:endParaRPr>
          </a:p>
          <a:p>
            <a:pPr marL="546100" lvl="1" indent="-342900">
              <a:spcBef>
                <a:spcPct val="20000"/>
              </a:spcBef>
              <a:defRPr/>
            </a:pPr>
            <a:r>
              <a:rPr lang="en-US" dirty="0">
                <a:solidFill>
                  <a:srgbClr val="333333"/>
                </a:solidFill>
                <a:latin typeface="+mn-lt"/>
                <a:ea typeface="ＭＳ Ｐゴシック" charset="0"/>
              </a:rPr>
              <a:t>Linear 			Adaptation, cognitive dimensions</a:t>
            </a:r>
          </a:p>
          <a:p>
            <a:pPr marL="546100" lvl="1" indent="-342900">
              <a:spcBef>
                <a:spcPct val="20000"/>
              </a:spcBef>
              <a:defRPr/>
            </a:pPr>
            <a:r>
              <a:rPr lang="en-US" dirty="0">
                <a:solidFill>
                  <a:srgbClr val="333333"/>
                </a:solidFill>
                <a:latin typeface="+mn-lt"/>
                <a:ea typeface="ＭＳ Ｐゴシック" charset="0"/>
              </a:rPr>
              <a:t>Nonlinear			Polynomial expansions, </a:t>
            </a:r>
            <a:r>
              <a:rPr lang="en-US" dirty="0" err="1">
                <a:solidFill>
                  <a:srgbClr val="333333"/>
                </a:solidFill>
                <a:latin typeface="+mn-lt"/>
                <a:ea typeface="ＭＳ Ｐゴシック" charset="0"/>
              </a:rPr>
              <a:t>neurometric</a:t>
            </a:r>
            <a:r>
              <a:rPr lang="en-US" dirty="0">
                <a:solidFill>
                  <a:srgbClr val="333333"/>
                </a:solidFill>
                <a:latin typeface="+mn-lt"/>
                <a:ea typeface="ＭＳ Ｐゴシック" charset="0"/>
              </a:rPr>
              <a:t> functions</a:t>
            </a:r>
          </a:p>
          <a:p>
            <a:pPr lvl="1" indent="0">
              <a:spcBef>
                <a:spcPct val="20000"/>
              </a:spcBef>
              <a:buNone/>
              <a:defRPr/>
            </a:pPr>
            <a:r>
              <a:rPr lang="en-US" dirty="0">
                <a:solidFill>
                  <a:srgbClr val="333333"/>
                </a:solidFill>
                <a:latin typeface="+mn-lt"/>
                <a:ea typeface="ＭＳ Ｐゴシック" charset="0"/>
              </a:rPr>
              <a:t>				Model-based regressors 	</a:t>
            </a:r>
          </a:p>
          <a:p>
            <a:pPr marL="342900" indent="-342900">
              <a:spcBef>
                <a:spcPct val="20000"/>
              </a:spcBef>
              <a:buFont typeface="+mj-lt"/>
              <a:buAutoNum type="arabicPeriod"/>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Factorial designs</a:t>
            </a:r>
            <a:endParaRPr lang="en-US" sz="2400" dirty="0">
              <a:solidFill>
                <a:srgbClr val="C02A26"/>
              </a:solidFill>
              <a:latin typeface="+mn-lt"/>
              <a:ea typeface="ＭＳ Ｐゴシック" charset="0"/>
            </a:endParaRPr>
          </a:p>
          <a:p>
            <a:pPr marL="717550" lvl="1" indent="-514350">
              <a:spcBef>
                <a:spcPct val="20000"/>
              </a:spcBef>
              <a:defRPr/>
            </a:pPr>
            <a:r>
              <a:rPr lang="en-US" dirty="0">
                <a:solidFill>
                  <a:srgbClr val="333333"/>
                </a:solidFill>
                <a:latin typeface="+mn-lt"/>
                <a:ea typeface="ＭＳ Ｐゴシック" charset="0"/>
              </a:rPr>
              <a:t>Categorical 			Interactions and pure insertion</a:t>
            </a:r>
          </a:p>
          <a:p>
            <a:pPr marL="717550" lvl="1" indent="-514350">
              <a:spcBef>
                <a:spcPct val="20000"/>
              </a:spcBef>
              <a:defRPr/>
            </a:pPr>
            <a:r>
              <a:rPr lang="en-US" b="1" dirty="0">
                <a:solidFill>
                  <a:srgbClr val="333333"/>
                </a:solidFill>
                <a:latin typeface="+mn-lt"/>
                <a:ea typeface="ＭＳ Ｐゴシック" charset="0"/>
              </a:rPr>
              <a:t>Parametric</a:t>
            </a:r>
            <a:r>
              <a:rPr lang="en-US" dirty="0">
                <a:solidFill>
                  <a:srgbClr val="333333"/>
                </a:solidFill>
                <a:latin typeface="+mn-lt"/>
                <a:ea typeface="ＭＳ Ｐゴシック" charset="0"/>
              </a:rPr>
              <a:t> 			Linear and nonlinear interactions</a:t>
            </a:r>
          </a:p>
          <a:p>
            <a:pPr lvl="2" indent="0">
              <a:spcBef>
                <a:spcPct val="20000"/>
              </a:spcBef>
              <a:buNone/>
              <a:defRPr/>
            </a:pPr>
            <a:r>
              <a:rPr lang="en-US" dirty="0">
                <a:solidFill>
                  <a:srgbClr val="333333"/>
                </a:solidFill>
                <a:latin typeface="+mn-lt"/>
                <a:ea typeface="ＭＳ Ｐゴシック" charset="0"/>
              </a:rPr>
              <a:t>				</a:t>
            </a:r>
            <a:r>
              <a:rPr lang="en-US" b="1" dirty="0">
                <a:solidFill>
                  <a:srgbClr val="333333"/>
                </a:solidFill>
                <a:latin typeface="+mn-lt"/>
                <a:ea typeface="ＭＳ Ｐゴシック" charset="0"/>
              </a:rPr>
              <a:t>Psychophysiological Interactions (PPI)</a:t>
            </a:r>
          </a:p>
          <a:p>
            <a:pPr marL="269638" indent="-269638">
              <a:spcBef>
                <a:spcPct val="20000"/>
              </a:spcBef>
              <a:defRPr/>
            </a:pPr>
            <a:endParaRPr lang="en-GB" dirty="0"/>
          </a:p>
        </p:txBody>
      </p:sp>
      <p:grpSp>
        <p:nvGrpSpPr>
          <p:cNvPr id="9" name="Group 8">
            <a:extLst>
              <a:ext uri="{FF2B5EF4-FFF2-40B4-BE49-F238E27FC236}">
                <a16:creationId xmlns:a16="http://schemas.microsoft.com/office/drawing/2014/main" id="{75AF5EAA-B131-4EC0-86A5-28A57CCC3216}"/>
              </a:ext>
            </a:extLst>
          </p:cNvPr>
          <p:cNvGrpSpPr/>
          <p:nvPr/>
        </p:nvGrpSpPr>
        <p:grpSpPr>
          <a:xfrm>
            <a:off x="9264352" y="1916832"/>
            <a:ext cx="1512168" cy="720080"/>
            <a:chOff x="9264352" y="1916832"/>
            <a:chExt cx="1512168" cy="720080"/>
          </a:xfrm>
        </p:grpSpPr>
        <p:sp>
          <p:nvSpPr>
            <p:cNvPr id="8" name="Oval 7">
              <a:extLst>
                <a:ext uri="{FF2B5EF4-FFF2-40B4-BE49-F238E27FC236}">
                  <a16:creationId xmlns:a16="http://schemas.microsoft.com/office/drawing/2014/main" id="{D166CCC5-6B64-487E-A7FB-FBFE18D315DA}"/>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7" name="TextBox 6">
              <a:extLst>
                <a:ext uri="{FF2B5EF4-FFF2-40B4-BE49-F238E27FC236}">
                  <a16:creationId xmlns:a16="http://schemas.microsoft.com/office/drawing/2014/main" id="{9CFC1C81-F6BD-4A0C-BC8E-8BB4D5AD1941}"/>
                </a:ext>
              </a:extLst>
            </p:cNvPr>
            <p:cNvSpPr txBox="1"/>
            <p:nvPr/>
          </p:nvSpPr>
          <p:spPr>
            <a:xfrm>
              <a:off x="9588388" y="2060848"/>
              <a:ext cx="936104" cy="395945"/>
            </a:xfrm>
            <a:prstGeom prst="rect">
              <a:avLst/>
            </a:prstGeom>
          </p:spPr>
          <p:txBody>
            <a:bodyPr vert="horz" wrap="square" lIns="0" tIns="0" rIns="0" bIns="0" rtlCol="0">
              <a:noAutofit/>
            </a:bodyPr>
            <a:lstStyle/>
            <a:p>
              <a:r>
                <a:rPr lang="en-GB" sz="2800" dirty="0">
                  <a:solidFill>
                    <a:schemeClr val="accent1"/>
                  </a:solidFill>
                  <a:latin typeface="Source Sans Pro" panose="020B0503030403020204" pitchFamily="34" charset="0"/>
                </a:rPr>
                <a:t>A vs B</a:t>
              </a:r>
            </a:p>
          </p:txBody>
        </p:sp>
      </p:grpSp>
      <p:grpSp>
        <p:nvGrpSpPr>
          <p:cNvPr id="10" name="Group 9">
            <a:extLst>
              <a:ext uri="{FF2B5EF4-FFF2-40B4-BE49-F238E27FC236}">
                <a16:creationId xmlns:a16="http://schemas.microsoft.com/office/drawing/2014/main" id="{DBE7D7A0-66C6-4CF7-BD55-5A82FDB76E41}"/>
              </a:ext>
            </a:extLst>
          </p:cNvPr>
          <p:cNvGrpSpPr/>
          <p:nvPr/>
        </p:nvGrpSpPr>
        <p:grpSpPr>
          <a:xfrm>
            <a:off x="9306200" y="3590494"/>
            <a:ext cx="1650340" cy="740297"/>
            <a:chOff x="9264352" y="1896615"/>
            <a:chExt cx="1650340" cy="740297"/>
          </a:xfrm>
        </p:grpSpPr>
        <p:sp>
          <p:nvSpPr>
            <p:cNvPr id="11" name="Oval 10">
              <a:extLst>
                <a:ext uri="{FF2B5EF4-FFF2-40B4-BE49-F238E27FC236}">
                  <a16:creationId xmlns:a16="http://schemas.microsoft.com/office/drawing/2014/main" id="{A2C9EF0A-523A-4263-9616-3712908A569F}"/>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2" name="TextBox 11">
              <a:extLst>
                <a:ext uri="{FF2B5EF4-FFF2-40B4-BE49-F238E27FC236}">
                  <a16:creationId xmlns:a16="http://schemas.microsoft.com/office/drawing/2014/main" id="{F49800B7-3B68-4CDF-ADE6-FD5BB3603D64}"/>
                </a:ext>
              </a:extLst>
            </p:cNvPr>
            <p:cNvSpPr txBox="1"/>
            <p:nvPr/>
          </p:nvSpPr>
          <p:spPr>
            <a:xfrm>
              <a:off x="9438528" y="1896615"/>
              <a:ext cx="1476164" cy="397735"/>
            </a:xfrm>
            <a:prstGeom prst="rect">
              <a:avLst/>
            </a:prstGeom>
          </p:spPr>
          <p:txBody>
            <a:bodyPr vert="horz" wrap="square" lIns="0" tIns="0" rIns="0" bIns="0" rtlCol="0">
              <a:noAutofit/>
            </a:bodyPr>
            <a:lstStyle/>
            <a:p>
              <a:r>
                <a:rPr lang="en-GB" sz="1400" dirty="0">
                  <a:solidFill>
                    <a:schemeClr val="accent1"/>
                  </a:solidFill>
                  <a:latin typeface="Source Sans Pro" panose="020B0503030403020204" pitchFamily="34" charset="0"/>
                </a:rPr>
                <a:t>A</a:t>
              </a:r>
              <a:r>
                <a:rPr lang="en-GB" dirty="0">
                  <a:solidFill>
                    <a:schemeClr val="accent1"/>
                  </a:solidFill>
                  <a:latin typeface="Source Sans Pro" panose="020B0503030403020204" pitchFamily="34" charset="0"/>
                </a:rPr>
                <a:t>A</a:t>
              </a:r>
              <a:r>
                <a:rPr lang="en-GB" sz="2400" dirty="0">
                  <a:solidFill>
                    <a:schemeClr val="accent1"/>
                  </a:solidFill>
                  <a:latin typeface="Source Sans Pro" panose="020B0503030403020204" pitchFamily="34" charset="0"/>
                </a:rPr>
                <a:t>A</a:t>
              </a:r>
              <a:r>
                <a:rPr lang="en-GB" sz="3200" dirty="0">
                  <a:solidFill>
                    <a:schemeClr val="accent1"/>
                  </a:solidFill>
                  <a:latin typeface="Source Sans Pro" panose="020B0503030403020204" pitchFamily="34" charset="0"/>
                </a:rPr>
                <a:t>A</a:t>
              </a:r>
              <a:r>
                <a:rPr lang="en-GB" sz="3600" dirty="0">
                  <a:solidFill>
                    <a:schemeClr val="accent1"/>
                  </a:solidFill>
                  <a:latin typeface="Source Sans Pro" panose="020B0503030403020204" pitchFamily="34" charset="0"/>
                </a:rPr>
                <a:t>A</a:t>
              </a:r>
              <a:r>
                <a:rPr lang="en-GB" sz="4400" dirty="0">
                  <a:solidFill>
                    <a:schemeClr val="accent1"/>
                  </a:solidFill>
                  <a:latin typeface="Source Sans Pro" panose="020B0503030403020204" pitchFamily="34" charset="0"/>
                </a:rPr>
                <a:t>A</a:t>
              </a:r>
              <a:endParaRPr lang="en-GB" sz="2800" dirty="0">
                <a:solidFill>
                  <a:schemeClr val="accent1"/>
                </a:solidFill>
                <a:latin typeface="Source Sans Pro" panose="020B0503030403020204" pitchFamily="34" charset="0"/>
              </a:endParaRPr>
            </a:p>
          </p:txBody>
        </p:sp>
      </p:grpSp>
      <p:sp>
        <p:nvSpPr>
          <p:cNvPr id="14" name="Oval 13">
            <a:extLst>
              <a:ext uri="{FF2B5EF4-FFF2-40B4-BE49-F238E27FC236}">
                <a16:creationId xmlns:a16="http://schemas.microsoft.com/office/drawing/2014/main" id="{53186EFF-3BD7-49BD-8D25-5BED6DDD9E29}"/>
              </a:ext>
            </a:extLst>
          </p:cNvPr>
          <p:cNvSpPr/>
          <p:nvPr/>
        </p:nvSpPr>
        <p:spPr>
          <a:xfrm>
            <a:off x="9331699" y="5175790"/>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pic>
        <p:nvPicPr>
          <p:cNvPr id="30" name="Picture 29">
            <a:extLst>
              <a:ext uri="{FF2B5EF4-FFF2-40B4-BE49-F238E27FC236}">
                <a16:creationId xmlns:a16="http://schemas.microsoft.com/office/drawing/2014/main" id="{D2E5C62F-39B1-43C3-88B2-C251EB6393DC}"/>
              </a:ext>
            </a:extLst>
          </p:cNvPr>
          <p:cNvPicPr>
            <a:picLocks noChangeAspect="1"/>
          </p:cNvPicPr>
          <p:nvPr/>
        </p:nvPicPr>
        <p:blipFill>
          <a:blip r:embed="rId3"/>
          <a:stretch>
            <a:fillRect/>
          </a:stretch>
        </p:blipFill>
        <p:spPr>
          <a:xfrm>
            <a:off x="9637126" y="5121188"/>
            <a:ext cx="959374" cy="871716"/>
          </a:xfrm>
          <a:prstGeom prst="rect">
            <a:avLst/>
          </a:prstGeom>
        </p:spPr>
      </p:pic>
    </p:spTree>
    <p:extLst>
      <p:ext uri="{BB962C8B-B14F-4D97-AF65-F5344CB8AC3E}">
        <p14:creationId xmlns:p14="http://schemas.microsoft.com/office/powerpoint/2010/main" val="2299323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28A6-B215-47ED-82E1-7C3504E33000}"/>
              </a:ext>
            </a:extLst>
          </p:cNvPr>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a:t>
            </a:r>
            <a:r>
              <a:rPr lang="de-DE" dirty="0" err="1">
                <a:solidFill>
                  <a:srgbClr val="C00000"/>
                </a:solidFill>
                <a:latin typeface="Source Sans Pro" panose="020B0604020202020204" charset="0"/>
                <a:ea typeface="ＭＳ Ｐゴシック" charset="0"/>
              </a:rPr>
              <a:t>physiological</a:t>
            </a:r>
            <a:r>
              <a:rPr lang="de-DE" dirty="0">
                <a:solidFill>
                  <a:srgbClr val="C00000"/>
                </a:solidFill>
                <a:latin typeface="Source Sans Pro" panose="020B0604020202020204" charset="0"/>
                <a:ea typeface="ＭＳ Ｐゴシック" charset="0"/>
              </a:rPr>
              <a:t> Interaction (PPI)</a:t>
            </a:r>
            <a:endParaRPr lang="en-GB" dirty="0"/>
          </a:p>
        </p:txBody>
      </p:sp>
      <p:pic>
        <p:nvPicPr>
          <p:cNvPr id="4" name="Grafik 6">
            <a:extLst>
              <a:ext uri="{FF2B5EF4-FFF2-40B4-BE49-F238E27FC236}">
                <a16:creationId xmlns:a16="http://schemas.microsoft.com/office/drawing/2014/main" id="{0A1CB76B-C0F6-4017-B59E-2478EF47E4C2}"/>
              </a:ext>
            </a:extLst>
          </p:cNvPr>
          <p:cNvPicPr>
            <a:picLocks noChangeAspect="1"/>
          </p:cNvPicPr>
          <p:nvPr/>
        </p:nvPicPr>
        <p:blipFill>
          <a:blip r:embed="rId2"/>
          <a:stretch>
            <a:fillRect/>
          </a:stretch>
        </p:blipFill>
        <p:spPr>
          <a:xfrm>
            <a:off x="326937" y="1556792"/>
            <a:ext cx="11074649" cy="4320480"/>
          </a:xfrm>
          <a:prstGeom prst="rect">
            <a:avLst/>
          </a:prstGeom>
        </p:spPr>
      </p:pic>
      <p:sp>
        <p:nvSpPr>
          <p:cNvPr id="6" name="TextBox 5">
            <a:extLst>
              <a:ext uri="{FF2B5EF4-FFF2-40B4-BE49-F238E27FC236}">
                <a16:creationId xmlns:a16="http://schemas.microsoft.com/office/drawing/2014/main" id="{3FD8E8FB-1ECB-47AB-AE3F-8FEC62CEFADD}"/>
              </a:ext>
            </a:extLst>
          </p:cNvPr>
          <p:cNvSpPr txBox="1"/>
          <p:nvPr/>
        </p:nvSpPr>
        <p:spPr>
          <a:xfrm>
            <a:off x="7733953" y="1304764"/>
            <a:ext cx="4018196" cy="1754326"/>
          </a:xfrm>
          <a:prstGeom prst="rect">
            <a:avLst/>
          </a:prstGeom>
          <a:solidFill>
            <a:schemeClr val="bg1">
              <a:lumMod val="85000"/>
            </a:schemeClr>
          </a:solidFill>
        </p:spPr>
        <p:txBody>
          <a:bodyPr wrap="square">
            <a:spAutoFit/>
          </a:bodyPr>
          <a:lstStyle/>
          <a:p>
            <a:r>
              <a:rPr lang="en-GB" dirty="0"/>
              <a:t>Question:</a:t>
            </a:r>
          </a:p>
          <a:p>
            <a:endParaRPr lang="en-GB" dirty="0">
              <a:cs typeface="+mn-cs"/>
            </a:endParaRPr>
          </a:p>
          <a:p>
            <a:r>
              <a:rPr lang="en-GB" dirty="0"/>
              <a:t>Does the activation in one area of the brain </a:t>
            </a:r>
            <a:r>
              <a:rPr lang="en-GB" dirty="0">
                <a:cs typeface="+mn-cs"/>
              </a:rPr>
              <a:t>predict the activation in another area, depending on whether a contextual factor was present or not.</a:t>
            </a:r>
            <a:endParaRPr lang="en-GB" dirty="0"/>
          </a:p>
        </p:txBody>
      </p:sp>
    </p:spTree>
    <p:extLst>
      <p:ext uri="{BB962C8B-B14F-4D97-AF65-F5344CB8AC3E}">
        <p14:creationId xmlns:p14="http://schemas.microsoft.com/office/powerpoint/2010/main" val="3245252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solidFill>
                <a:srgbClr val="C00000"/>
              </a:solidFill>
              <a:latin typeface="Source Sans Pro" panose="020B0604020202020204" charset="0"/>
            </a:endParaRPr>
          </a:p>
        </p:txBody>
      </p:sp>
      <p:sp>
        <p:nvSpPr>
          <p:cNvPr id="3" name="Content Placeholder 2"/>
          <p:cNvSpPr>
            <a:spLocks noGrp="1"/>
          </p:cNvSpPr>
          <p:nvPr>
            <p:ph idx="1"/>
          </p:nvPr>
        </p:nvSpPr>
        <p:spPr>
          <a:xfrm>
            <a:off x="527050" y="1364091"/>
            <a:ext cx="11137900" cy="2757487"/>
          </a:xfrm>
        </p:spPr>
        <p:txBody>
          <a:bodyPr/>
          <a:lstStyle/>
          <a:p>
            <a:pPr marL="285750" indent="-285750">
              <a:buFont typeface="Arial" panose="020B0604020202020204" pitchFamily="34" charset="0"/>
              <a:buChar char="•"/>
              <a:defRPr/>
            </a:pPr>
            <a:r>
              <a:rPr lang="en-GB" dirty="0"/>
              <a:t>Functional connectivity measure</a:t>
            </a:r>
          </a:p>
          <a:p>
            <a:pPr marL="285750" indent="-285750">
              <a:buFont typeface="Arial" panose="020B0604020202020204" pitchFamily="34" charset="0"/>
              <a:buChar char="•"/>
              <a:defRPr/>
            </a:pPr>
            <a:r>
              <a:rPr lang="en-GB" dirty="0"/>
              <a:t>Can activity in one part of the brain be predicted by an interaction between task and activity in another part of the brain?</a:t>
            </a:r>
          </a:p>
          <a:p>
            <a:pPr marL="285750" indent="-285750">
              <a:buFont typeface="Arial" panose="020B0604020202020204" pitchFamily="34" charset="0"/>
              <a:buChar char="•"/>
              <a:defRPr/>
            </a:pPr>
            <a:r>
              <a:rPr lang="de-DE" dirty="0" err="1"/>
              <a:t>If</a:t>
            </a:r>
            <a:r>
              <a:rPr lang="de-DE" dirty="0"/>
              <a:t> </a:t>
            </a:r>
            <a:r>
              <a:rPr lang="de-DE" dirty="0" err="1"/>
              <a:t>two</a:t>
            </a:r>
            <a:r>
              <a:rPr lang="de-DE" dirty="0"/>
              <a:t> </a:t>
            </a:r>
            <a:r>
              <a:rPr lang="de-DE" dirty="0" err="1"/>
              <a:t>areas</a:t>
            </a:r>
            <a:r>
              <a:rPr lang="de-DE" dirty="0"/>
              <a:t> </a:t>
            </a:r>
            <a:r>
              <a:rPr lang="de-DE" dirty="0" err="1"/>
              <a:t>interact</a:t>
            </a:r>
            <a:r>
              <a:rPr lang="de-DE" dirty="0"/>
              <a:t>, </a:t>
            </a:r>
            <a:r>
              <a:rPr lang="de-DE" dirty="0" err="1"/>
              <a:t>they</a:t>
            </a:r>
            <a:r>
              <a:rPr lang="de-DE" dirty="0"/>
              <a:t> will </a:t>
            </a:r>
            <a:r>
              <a:rPr lang="de-DE" dirty="0" err="1"/>
              <a:t>display</a:t>
            </a:r>
            <a:r>
              <a:rPr lang="de-DE" dirty="0"/>
              <a:t> </a:t>
            </a:r>
            <a:r>
              <a:rPr lang="de-DE" dirty="0" err="1"/>
              <a:t>synchronous</a:t>
            </a:r>
            <a:r>
              <a:rPr lang="de-DE" dirty="0"/>
              <a:t> </a:t>
            </a:r>
            <a:r>
              <a:rPr lang="de-DE" dirty="0" err="1"/>
              <a:t>activity</a:t>
            </a:r>
            <a:endParaRPr lang="de-DE" dirty="0"/>
          </a:p>
          <a:p>
            <a:pPr marL="285750" indent="-285750">
              <a:buFont typeface="Arial" panose="020B0604020202020204" pitchFamily="34" charset="0"/>
              <a:buChar char="•"/>
              <a:defRPr/>
            </a:pPr>
            <a:endParaRPr lang="en-GB" dirty="0"/>
          </a:p>
          <a:p>
            <a:pPr algn="ctr">
              <a:defRPr/>
            </a:pPr>
            <a:endParaRPr lang="en-GB" dirty="0"/>
          </a:p>
        </p:txBody>
      </p:sp>
      <p:pic>
        <p:nvPicPr>
          <p:cNvPr id="11" name="Picture 7"/>
          <p:cNvPicPr>
            <a:picLocks noChangeAspect="1" noChangeArrowheads="1"/>
          </p:cNvPicPr>
          <p:nvPr/>
        </p:nvPicPr>
        <p:blipFill>
          <a:blip r:embed="rId3"/>
          <a:srcRect t="6889" r="39156" b="10385"/>
          <a:stretch>
            <a:fillRect/>
          </a:stretch>
        </p:blipFill>
        <p:spPr bwMode="auto">
          <a:xfrm>
            <a:off x="335360" y="2996952"/>
            <a:ext cx="3600450" cy="275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13" name="Group 7"/>
          <p:cNvGrpSpPr>
            <a:grpSpLocks/>
          </p:cNvGrpSpPr>
          <p:nvPr/>
        </p:nvGrpSpPr>
        <p:grpSpPr bwMode="auto">
          <a:xfrm>
            <a:off x="4439816" y="2780928"/>
            <a:ext cx="6587909" cy="3453587"/>
            <a:chOff x="3211" y="1480"/>
            <a:chExt cx="4095" cy="2246"/>
          </a:xfrm>
        </p:grpSpPr>
        <p:pic>
          <p:nvPicPr>
            <p:cNvPr id="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1" y="1480"/>
              <a:ext cx="2726" cy="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6"/>
            <p:cNvSpPr txBox="1">
              <a:spLocks noChangeArrowheads="1"/>
            </p:cNvSpPr>
            <p:nvPr/>
          </p:nvSpPr>
          <p:spPr bwMode="auto">
            <a:xfrm>
              <a:off x="6188" y="3414"/>
              <a:ext cx="1118"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00" dirty="0">
                  <a:latin typeface="Source Sans Pro" panose="020B0604020202020204" charset="0"/>
                  <a:ea typeface="ＭＳ Ｐゴシック" charset="0"/>
                  <a:cs typeface="ＭＳ Ｐゴシック" charset="0"/>
                </a:rPr>
                <a:t>Stephan, 2004</a:t>
              </a:r>
              <a:endParaRPr lang="en-US" sz="1400" dirty="0">
                <a:latin typeface="Source Sans Pro" panose="020B0604020202020204" charset="0"/>
                <a:ea typeface="ＭＳ Ｐゴシック" charset="0"/>
                <a:cs typeface="ＭＳ Ｐゴシック" charset="0"/>
              </a:endParaRPr>
            </a:p>
          </p:txBody>
        </p:sp>
      </p:grpSp>
    </p:spTree>
    <p:extLst>
      <p:ext uri="{BB962C8B-B14F-4D97-AF65-F5344CB8AC3E}">
        <p14:creationId xmlns:p14="http://schemas.microsoft.com/office/powerpoint/2010/main" val="627707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3" name="Content Placeholder 2"/>
          <p:cNvSpPr>
            <a:spLocks noGrp="1"/>
          </p:cNvSpPr>
          <p:nvPr>
            <p:ph idx="1"/>
          </p:nvPr>
        </p:nvSpPr>
        <p:spPr>
          <a:xfrm>
            <a:off x="553660" y="1418663"/>
            <a:ext cx="4249018" cy="4465637"/>
          </a:xfrm>
        </p:spPr>
        <p:txBody>
          <a:bodyPr/>
          <a:lstStyle/>
          <a:p>
            <a:r>
              <a:rPr lang="en-GB" dirty="0"/>
              <a:t>Factorial design</a:t>
            </a:r>
          </a:p>
        </p:txBody>
      </p:sp>
      <p:pic>
        <p:nvPicPr>
          <p:cNvPr id="5" name="Picture 23" descr="389596aa"/>
          <p:cNvPicPr>
            <a:picLocks noChangeAspect="1" noChangeArrowheads="1"/>
          </p:cNvPicPr>
          <p:nvPr/>
        </p:nvPicPr>
        <p:blipFill rotWithShape="1">
          <a:blip r:embed="rId3">
            <a:extLst>
              <a:ext uri="{28A0092B-C50C-407E-A947-70E740481C1C}">
                <a14:useLocalDpi xmlns:a14="http://schemas.microsoft.com/office/drawing/2010/main" val="0"/>
              </a:ext>
            </a:extLst>
          </a:blip>
          <a:srcRect r="58680"/>
          <a:stretch/>
        </p:blipFill>
        <p:spPr bwMode="auto">
          <a:xfrm>
            <a:off x="1975136" y="2582306"/>
            <a:ext cx="1636589"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1"/>
          <p:cNvSpPr txBox="1">
            <a:spLocks noChangeArrowheads="1"/>
          </p:cNvSpPr>
          <p:nvPr/>
        </p:nvSpPr>
        <p:spPr bwMode="auto">
          <a:xfrm>
            <a:off x="8015492" y="2340348"/>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6426602" y="3903795"/>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Stimuli</a:t>
            </a:r>
          </a:p>
        </p:txBody>
      </p:sp>
      <p:sp>
        <p:nvSpPr>
          <p:cNvPr id="21" name="Rectangle 20"/>
          <p:cNvSpPr/>
          <p:nvPr/>
        </p:nvSpPr>
        <p:spPr>
          <a:xfrm>
            <a:off x="8786439" y="6102448"/>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graphicFrame>
        <p:nvGraphicFramePr>
          <p:cNvPr id="22" name="Table 21"/>
          <p:cNvGraphicFramePr>
            <a:graphicFrameLocks noGrp="1"/>
          </p:cNvGraphicFramePr>
          <p:nvPr>
            <p:extLst>
              <p:ext uri="{D42A27DB-BD31-4B8C-83A1-F6EECF244321}">
                <p14:modId xmlns:p14="http://schemas.microsoft.com/office/powerpoint/2010/main" val="2792027875"/>
              </p:ext>
            </p:extLst>
          </p:nvPr>
        </p:nvGraphicFramePr>
        <p:xfrm>
          <a:off x="7297453" y="2845022"/>
          <a:ext cx="2471936" cy="2176018"/>
        </p:xfrm>
        <a:graphic>
          <a:graphicData uri="http://schemas.openxmlformats.org/drawingml/2006/table">
            <a:tbl>
              <a:tblPr firstRow="1" bandRow="1">
                <a:tableStyleId>{5C22544A-7EE6-4342-B048-85BDC9FD1C3A}</a:tableStyleId>
              </a:tblPr>
              <a:tblGrid>
                <a:gridCol w="1235968">
                  <a:extLst>
                    <a:ext uri="{9D8B030D-6E8A-4147-A177-3AD203B41FA5}">
                      <a16:colId xmlns:a16="http://schemas.microsoft.com/office/drawing/2014/main" val="20000"/>
                    </a:ext>
                  </a:extLst>
                </a:gridCol>
                <a:gridCol w="1235968">
                  <a:extLst>
                    <a:ext uri="{9D8B030D-6E8A-4147-A177-3AD203B41FA5}">
                      <a16:colId xmlns:a16="http://schemas.microsoft.com/office/drawing/2014/main" val="20001"/>
                    </a:ext>
                  </a:extLst>
                </a:gridCol>
              </a:tblGrid>
              <a:tr h="1088009">
                <a:tc>
                  <a:txBody>
                    <a:bodyPr/>
                    <a:lstStyle/>
                    <a:p>
                      <a:pPr algn="ctr"/>
                      <a:r>
                        <a:rPr lang="en-GB" b="0" dirty="0">
                          <a:solidFill>
                            <a:schemeClr val="tx1"/>
                          </a:solidFill>
                        </a:rPr>
                        <a:t>Objects</a:t>
                      </a:r>
                    </a:p>
                    <a:p>
                      <a:pPr algn="ctr"/>
                      <a:r>
                        <a:rPr lang="en-GB" b="0" dirty="0">
                          <a:solidFill>
                            <a:schemeClr val="tx1"/>
                          </a:solidFill>
                        </a:rPr>
                        <a:t>before</a:t>
                      </a:r>
                      <a:r>
                        <a:rPr lang="en-GB" b="0" baseline="0" dirty="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b="0" dirty="0">
                          <a:solidFill>
                            <a:schemeClr val="tx1"/>
                          </a:solidFill>
                        </a:rPr>
                        <a:t>Objects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a:t>
                      </a:r>
                      <a:r>
                        <a:rPr lang="en-GB" b="0" baseline="0" dirty="0" err="1">
                          <a:solidFill>
                            <a:schemeClr val="tx1"/>
                          </a:solidFill>
                        </a:rPr>
                        <a:t>Oa</a:t>
                      </a:r>
                      <a:r>
                        <a:rPr lang="en-GB" b="0" baseline="0" dirty="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88009">
                <a:tc>
                  <a:txBody>
                    <a:bodyPr/>
                    <a:lstStyle/>
                    <a:p>
                      <a:pPr algn="ctr"/>
                      <a:r>
                        <a:rPr lang="en-GB" b="0" dirty="0">
                          <a:solidFill>
                            <a:schemeClr val="tx1"/>
                          </a:solidFill>
                        </a:rPr>
                        <a:t>Faces</a:t>
                      </a:r>
                    </a:p>
                    <a:p>
                      <a:pPr algn="ctr"/>
                      <a:r>
                        <a:rPr lang="en-GB" b="0" dirty="0">
                          <a:solidFill>
                            <a:schemeClr val="tx1"/>
                          </a:solidFill>
                        </a:rPr>
                        <a:t>before</a:t>
                      </a:r>
                    </a:p>
                    <a:p>
                      <a:pPr algn="ctr"/>
                      <a:r>
                        <a:rPr lang="en-GB" b="0" baseline="0" dirty="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b="0" dirty="0">
                          <a:solidFill>
                            <a:schemeClr val="tx1"/>
                          </a:solidFill>
                        </a:rPr>
                        <a:t>Faces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23" name="Picture 23" descr="389596aa"/>
          <p:cNvPicPr>
            <a:picLocks noChangeAspect="1" noChangeArrowheads="1"/>
          </p:cNvPicPr>
          <p:nvPr/>
        </p:nvPicPr>
        <p:blipFill rotWithShape="1">
          <a:blip r:embed="rId3">
            <a:extLst>
              <a:ext uri="{28A0092B-C50C-407E-A947-70E740481C1C}">
                <a14:useLocalDpi xmlns:a14="http://schemas.microsoft.com/office/drawing/2010/main" val="0"/>
              </a:ext>
            </a:extLst>
          </a:blip>
          <a:srcRect l="41108" r="28895"/>
          <a:stretch/>
        </p:blipFill>
        <p:spPr bwMode="auto">
          <a:xfrm>
            <a:off x="3755740" y="2734706"/>
            <a:ext cx="118813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389596aa"/>
          <p:cNvPicPr>
            <a:picLocks noChangeAspect="1" noChangeArrowheads="1"/>
          </p:cNvPicPr>
          <p:nvPr/>
        </p:nvPicPr>
        <p:blipFill rotWithShape="1">
          <a:blip r:embed="rId3">
            <a:extLst>
              <a:ext uri="{28A0092B-C50C-407E-A947-70E740481C1C}">
                <a14:useLocalDpi xmlns:a14="http://schemas.microsoft.com/office/drawing/2010/main" val="0"/>
              </a:ext>
            </a:extLst>
          </a:blip>
          <a:srcRect l="69984"/>
          <a:stretch/>
        </p:blipFill>
        <p:spPr bwMode="auto">
          <a:xfrm>
            <a:off x="5051884" y="2887106"/>
            <a:ext cx="118886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04D3-C9C1-4BB7-B27B-F2CD22B30369}"/>
              </a:ext>
            </a:extLst>
          </p:cNvPr>
          <p:cNvSpPr>
            <a:spLocks noGrp="1"/>
          </p:cNvSpPr>
          <p:nvPr>
            <p:ph type="title"/>
          </p:nvPr>
        </p:nvSpPr>
        <p:spPr/>
        <p:txBody>
          <a:bodyPr/>
          <a:lstStyle/>
          <a:p>
            <a:r>
              <a:rPr lang="de-DE" dirty="0" err="1"/>
              <a:t>Overview</a:t>
            </a:r>
            <a:endParaRPr lang="de-DE" dirty="0"/>
          </a:p>
        </p:txBody>
      </p:sp>
      <p:sp>
        <p:nvSpPr>
          <p:cNvPr id="3" name="Content Placeholder 2">
            <a:extLst>
              <a:ext uri="{FF2B5EF4-FFF2-40B4-BE49-F238E27FC236}">
                <a16:creationId xmlns:a16="http://schemas.microsoft.com/office/drawing/2014/main" id="{47376217-9A19-41C3-BAF0-FBF0BDD03CA8}"/>
              </a:ext>
            </a:extLst>
          </p:cNvPr>
          <p:cNvSpPr>
            <a:spLocks noGrp="1"/>
          </p:cNvSpPr>
          <p:nvPr>
            <p:ph idx="1"/>
          </p:nvPr>
        </p:nvSpPr>
        <p:spPr>
          <a:xfrm>
            <a:off x="527051" y="1412875"/>
            <a:ext cx="11005553" cy="4752975"/>
          </a:xfrm>
        </p:spPr>
        <p:txBody>
          <a:bodyPr/>
          <a:lstStyle/>
          <a:p>
            <a:pPr marL="342900" indent="-342900">
              <a:spcBef>
                <a:spcPct val="20000"/>
              </a:spcBef>
              <a:spcAft>
                <a:spcPts val="600"/>
              </a:spcAft>
              <a:buFont typeface="+mj-lt"/>
              <a:buAutoNum type="arabicPeriod"/>
              <a:defRPr/>
            </a:pPr>
            <a:r>
              <a:rPr lang="en-US" sz="2800" dirty="0">
                <a:solidFill>
                  <a:srgbClr val="C02A26"/>
                </a:solidFill>
                <a:latin typeface="+mn-lt"/>
                <a:ea typeface="ＭＳ Ｐゴシック" charset="0"/>
              </a:rPr>
              <a:t>Categorical designs</a:t>
            </a:r>
            <a:endParaRPr lang="en-GB" sz="2800" dirty="0">
              <a:latin typeface="+mn-lt"/>
            </a:endParaRPr>
          </a:p>
          <a:p>
            <a:pPr marL="546100" lvl="1" indent="-342900">
              <a:spcBef>
                <a:spcPct val="20000"/>
              </a:spcBef>
              <a:defRPr/>
            </a:pPr>
            <a:r>
              <a:rPr lang="en-US" b="1" dirty="0">
                <a:solidFill>
                  <a:srgbClr val="333333"/>
                </a:solidFill>
                <a:latin typeface="+mn-lt"/>
                <a:ea typeface="ＭＳ Ｐゴシック" charset="0"/>
              </a:rPr>
              <a:t>Subtraction 			Pure insertion, evoked / differential responses</a:t>
            </a:r>
          </a:p>
          <a:p>
            <a:pPr marL="546100" lvl="1" indent="-342900">
              <a:spcBef>
                <a:spcPct val="20000"/>
              </a:spcBef>
              <a:defRPr/>
            </a:pPr>
            <a:r>
              <a:rPr lang="en-US" dirty="0">
                <a:solidFill>
                  <a:srgbClr val="333333"/>
                </a:solidFill>
                <a:latin typeface="+mn-lt"/>
                <a:ea typeface="ＭＳ Ｐゴシック" charset="0"/>
              </a:rPr>
              <a:t>Conjunction 			Testing multiple hypotheses</a:t>
            </a:r>
          </a:p>
          <a:p>
            <a:pPr lvl="1" indent="0">
              <a:spcBef>
                <a:spcPct val="20000"/>
              </a:spcBef>
              <a:buNone/>
              <a:defRPr/>
            </a:pPr>
            <a:endParaRPr lang="en-US" dirty="0">
              <a:solidFill>
                <a:srgbClr val="333333"/>
              </a:solidFill>
              <a:latin typeface="+mn-lt"/>
              <a:ea typeface="ＭＳ Ｐゴシック" charset="0"/>
            </a:endParaRPr>
          </a:p>
          <a:p>
            <a:pPr lvl="1" indent="0">
              <a:spcBef>
                <a:spcPct val="20000"/>
              </a:spcBef>
              <a:buNone/>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Parametric designs</a:t>
            </a:r>
            <a:endParaRPr lang="en-US" sz="2400" dirty="0">
              <a:solidFill>
                <a:srgbClr val="C02A26"/>
              </a:solidFill>
              <a:latin typeface="+mn-lt"/>
              <a:ea typeface="ＭＳ Ｐゴシック" charset="0"/>
            </a:endParaRPr>
          </a:p>
          <a:p>
            <a:pPr marL="546100" lvl="1" indent="-342900">
              <a:spcBef>
                <a:spcPct val="20000"/>
              </a:spcBef>
              <a:defRPr/>
            </a:pPr>
            <a:r>
              <a:rPr lang="en-US" dirty="0">
                <a:solidFill>
                  <a:srgbClr val="333333"/>
                </a:solidFill>
                <a:latin typeface="+mn-lt"/>
                <a:ea typeface="ＭＳ Ｐゴシック" charset="0"/>
              </a:rPr>
              <a:t>Linear 			Adaptation, cognitive dimensions</a:t>
            </a:r>
          </a:p>
          <a:p>
            <a:pPr marL="546100" lvl="1" indent="-342900">
              <a:spcBef>
                <a:spcPct val="20000"/>
              </a:spcBef>
              <a:defRPr/>
            </a:pPr>
            <a:r>
              <a:rPr lang="en-US" dirty="0">
                <a:solidFill>
                  <a:srgbClr val="333333"/>
                </a:solidFill>
                <a:latin typeface="+mn-lt"/>
                <a:ea typeface="ＭＳ Ｐゴシック" charset="0"/>
              </a:rPr>
              <a:t>Nonlinear			Polynomial expansions, </a:t>
            </a:r>
            <a:r>
              <a:rPr lang="en-US" dirty="0" err="1">
                <a:solidFill>
                  <a:srgbClr val="333333"/>
                </a:solidFill>
                <a:latin typeface="+mn-lt"/>
                <a:ea typeface="ＭＳ Ｐゴシック" charset="0"/>
              </a:rPr>
              <a:t>neurometric</a:t>
            </a:r>
            <a:r>
              <a:rPr lang="en-US" dirty="0">
                <a:solidFill>
                  <a:srgbClr val="333333"/>
                </a:solidFill>
                <a:latin typeface="+mn-lt"/>
                <a:ea typeface="ＭＳ Ｐゴシック" charset="0"/>
              </a:rPr>
              <a:t> functions</a:t>
            </a:r>
          </a:p>
          <a:p>
            <a:pPr lvl="1" indent="0">
              <a:spcBef>
                <a:spcPct val="20000"/>
              </a:spcBef>
              <a:buNone/>
              <a:defRPr/>
            </a:pPr>
            <a:r>
              <a:rPr lang="en-US" dirty="0">
                <a:solidFill>
                  <a:srgbClr val="333333"/>
                </a:solidFill>
                <a:latin typeface="+mn-lt"/>
                <a:ea typeface="ＭＳ Ｐゴシック" charset="0"/>
              </a:rPr>
              <a:t>				Model-based regressors 	</a:t>
            </a:r>
          </a:p>
          <a:p>
            <a:pPr marL="342900" indent="-342900">
              <a:spcBef>
                <a:spcPct val="20000"/>
              </a:spcBef>
              <a:buFont typeface="+mj-lt"/>
              <a:buAutoNum type="arabicPeriod"/>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Factorial designs</a:t>
            </a:r>
            <a:endParaRPr lang="en-US" sz="2400" dirty="0">
              <a:solidFill>
                <a:srgbClr val="C02A26"/>
              </a:solidFill>
              <a:latin typeface="+mn-lt"/>
              <a:ea typeface="ＭＳ Ｐゴシック" charset="0"/>
            </a:endParaRPr>
          </a:p>
          <a:p>
            <a:pPr marL="717550" lvl="1" indent="-514350">
              <a:spcBef>
                <a:spcPct val="20000"/>
              </a:spcBef>
              <a:defRPr/>
            </a:pPr>
            <a:r>
              <a:rPr lang="en-US" dirty="0">
                <a:solidFill>
                  <a:srgbClr val="333333"/>
                </a:solidFill>
                <a:latin typeface="+mn-lt"/>
                <a:ea typeface="ＭＳ Ｐゴシック" charset="0"/>
              </a:rPr>
              <a:t>Categorical 			Interactions and pure insertion</a:t>
            </a:r>
          </a:p>
          <a:p>
            <a:pPr marL="717550" lvl="1" indent="-514350">
              <a:spcBef>
                <a:spcPct val="20000"/>
              </a:spcBef>
              <a:defRPr/>
            </a:pPr>
            <a:r>
              <a:rPr lang="en-US" dirty="0">
                <a:solidFill>
                  <a:srgbClr val="333333"/>
                </a:solidFill>
                <a:latin typeface="+mn-lt"/>
                <a:ea typeface="ＭＳ Ｐゴシック" charset="0"/>
              </a:rPr>
              <a:t>Parametric 			Linear and nonlinear interactions</a:t>
            </a:r>
          </a:p>
          <a:p>
            <a:pPr lvl="2" indent="0">
              <a:spcBef>
                <a:spcPct val="20000"/>
              </a:spcBef>
              <a:buNone/>
              <a:defRPr/>
            </a:pPr>
            <a:r>
              <a:rPr lang="en-US" dirty="0">
                <a:solidFill>
                  <a:srgbClr val="333333"/>
                </a:solidFill>
                <a:latin typeface="+mn-lt"/>
                <a:ea typeface="ＭＳ Ｐゴシック" charset="0"/>
              </a:rPr>
              <a:t>				Psychophysiological Interactions (PPI)</a:t>
            </a:r>
          </a:p>
          <a:p>
            <a:pPr marL="269638" indent="-269638">
              <a:spcBef>
                <a:spcPct val="20000"/>
              </a:spcBef>
              <a:defRPr/>
            </a:pPr>
            <a:endParaRPr lang="en-GB" dirty="0"/>
          </a:p>
        </p:txBody>
      </p:sp>
      <p:grpSp>
        <p:nvGrpSpPr>
          <p:cNvPr id="9" name="Group 8">
            <a:extLst>
              <a:ext uri="{FF2B5EF4-FFF2-40B4-BE49-F238E27FC236}">
                <a16:creationId xmlns:a16="http://schemas.microsoft.com/office/drawing/2014/main" id="{75AF5EAA-B131-4EC0-86A5-28A57CCC3216}"/>
              </a:ext>
            </a:extLst>
          </p:cNvPr>
          <p:cNvGrpSpPr/>
          <p:nvPr/>
        </p:nvGrpSpPr>
        <p:grpSpPr>
          <a:xfrm>
            <a:off x="9264352" y="1916832"/>
            <a:ext cx="1512168" cy="720080"/>
            <a:chOff x="9264352" y="1916832"/>
            <a:chExt cx="1512168" cy="720080"/>
          </a:xfrm>
        </p:grpSpPr>
        <p:sp>
          <p:nvSpPr>
            <p:cNvPr id="8" name="Oval 7">
              <a:extLst>
                <a:ext uri="{FF2B5EF4-FFF2-40B4-BE49-F238E27FC236}">
                  <a16:creationId xmlns:a16="http://schemas.microsoft.com/office/drawing/2014/main" id="{D166CCC5-6B64-487E-A7FB-FBFE18D315DA}"/>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7" name="TextBox 6">
              <a:extLst>
                <a:ext uri="{FF2B5EF4-FFF2-40B4-BE49-F238E27FC236}">
                  <a16:creationId xmlns:a16="http://schemas.microsoft.com/office/drawing/2014/main" id="{9CFC1C81-F6BD-4A0C-BC8E-8BB4D5AD1941}"/>
                </a:ext>
              </a:extLst>
            </p:cNvPr>
            <p:cNvSpPr txBox="1"/>
            <p:nvPr/>
          </p:nvSpPr>
          <p:spPr>
            <a:xfrm>
              <a:off x="9588388" y="2060848"/>
              <a:ext cx="936104" cy="395945"/>
            </a:xfrm>
            <a:prstGeom prst="rect">
              <a:avLst/>
            </a:prstGeom>
          </p:spPr>
          <p:txBody>
            <a:bodyPr vert="horz" wrap="square" lIns="0" tIns="0" rIns="0" bIns="0" rtlCol="0">
              <a:noAutofit/>
            </a:bodyPr>
            <a:lstStyle/>
            <a:p>
              <a:r>
                <a:rPr lang="en-GB" sz="2800" dirty="0">
                  <a:solidFill>
                    <a:schemeClr val="accent1"/>
                  </a:solidFill>
                  <a:latin typeface="Source Sans Pro" panose="020B0503030403020204" pitchFamily="34" charset="0"/>
                </a:rPr>
                <a:t>A vs B</a:t>
              </a:r>
            </a:p>
          </p:txBody>
        </p:sp>
      </p:grpSp>
      <p:grpSp>
        <p:nvGrpSpPr>
          <p:cNvPr id="10" name="Group 9">
            <a:extLst>
              <a:ext uri="{FF2B5EF4-FFF2-40B4-BE49-F238E27FC236}">
                <a16:creationId xmlns:a16="http://schemas.microsoft.com/office/drawing/2014/main" id="{DBE7D7A0-66C6-4CF7-BD55-5A82FDB76E41}"/>
              </a:ext>
            </a:extLst>
          </p:cNvPr>
          <p:cNvGrpSpPr/>
          <p:nvPr/>
        </p:nvGrpSpPr>
        <p:grpSpPr>
          <a:xfrm>
            <a:off x="9306200" y="3590494"/>
            <a:ext cx="1650340" cy="740297"/>
            <a:chOff x="9264352" y="1896615"/>
            <a:chExt cx="1650340" cy="740297"/>
          </a:xfrm>
        </p:grpSpPr>
        <p:sp>
          <p:nvSpPr>
            <p:cNvPr id="11" name="Oval 10">
              <a:extLst>
                <a:ext uri="{FF2B5EF4-FFF2-40B4-BE49-F238E27FC236}">
                  <a16:creationId xmlns:a16="http://schemas.microsoft.com/office/drawing/2014/main" id="{A2C9EF0A-523A-4263-9616-3712908A569F}"/>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2" name="TextBox 11">
              <a:extLst>
                <a:ext uri="{FF2B5EF4-FFF2-40B4-BE49-F238E27FC236}">
                  <a16:creationId xmlns:a16="http://schemas.microsoft.com/office/drawing/2014/main" id="{F49800B7-3B68-4CDF-ADE6-FD5BB3603D64}"/>
                </a:ext>
              </a:extLst>
            </p:cNvPr>
            <p:cNvSpPr txBox="1"/>
            <p:nvPr/>
          </p:nvSpPr>
          <p:spPr>
            <a:xfrm>
              <a:off x="9438528" y="1896615"/>
              <a:ext cx="1476164" cy="397735"/>
            </a:xfrm>
            <a:prstGeom prst="rect">
              <a:avLst/>
            </a:prstGeom>
          </p:spPr>
          <p:txBody>
            <a:bodyPr vert="horz" wrap="square" lIns="0" tIns="0" rIns="0" bIns="0" rtlCol="0">
              <a:noAutofit/>
            </a:bodyPr>
            <a:lstStyle/>
            <a:p>
              <a:r>
                <a:rPr lang="en-GB" sz="1400" dirty="0">
                  <a:solidFill>
                    <a:schemeClr val="accent1"/>
                  </a:solidFill>
                  <a:latin typeface="Source Sans Pro" panose="020B0503030403020204" pitchFamily="34" charset="0"/>
                </a:rPr>
                <a:t>A</a:t>
              </a:r>
              <a:r>
                <a:rPr lang="en-GB" dirty="0">
                  <a:solidFill>
                    <a:schemeClr val="accent1"/>
                  </a:solidFill>
                  <a:latin typeface="Source Sans Pro" panose="020B0503030403020204" pitchFamily="34" charset="0"/>
                </a:rPr>
                <a:t>A</a:t>
              </a:r>
              <a:r>
                <a:rPr lang="en-GB" sz="2400" dirty="0">
                  <a:solidFill>
                    <a:schemeClr val="accent1"/>
                  </a:solidFill>
                  <a:latin typeface="Source Sans Pro" panose="020B0503030403020204" pitchFamily="34" charset="0"/>
                </a:rPr>
                <a:t>A</a:t>
              </a:r>
              <a:r>
                <a:rPr lang="en-GB" sz="3200" dirty="0">
                  <a:solidFill>
                    <a:schemeClr val="accent1"/>
                  </a:solidFill>
                  <a:latin typeface="Source Sans Pro" panose="020B0503030403020204" pitchFamily="34" charset="0"/>
                </a:rPr>
                <a:t>A</a:t>
              </a:r>
              <a:r>
                <a:rPr lang="en-GB" sz="3600" dirty="0">
                  <a:solidFill>
                    <a:schemeClr val="accent1"/>
                  </a:solidFill>
                  <a:latin typeface="Source Sans Pro" panose="020B0503030403020204" pitchFamily="34" charset="0"/>
                </a:rPr>
                <a:t>A</a:t>
              </a:r>
              <a:r>
                <a:rPr lang="en-GB" sz="4400" dirty="0">
                  <a:solidFill>
                    <a:schemeClr val="accent1"/>
                  </a:solidFill>
                  <a:latin typeface="Source Sans Pro" panose="020B0503030403020204" pitchFamily="34" charset="0"/>
                </a:rPr>
                <a:t>A</a:t>
              </a:r>
              <a:endParaRPr lang="en-GB" sz="2800" dirty="0">
                <a:solidFill>
                  <a:schemeClr val="accent1"/>
                </a:solidFill>
                <a:latin typeface="Source Sans Pro" panose="020B0503030403020204" pitchFamily="34" charset="0"/>
              </a:endParaRPr>
            </a:p>
          </p:txBody>
        </p:sp>
      </p:grpSp>
      <p:sp>
        <p:nvSpPr>
          <p:cNvPr id="14" name="Oval 13">
            <a:extLst>
              <a:ext uri="{FF2B5EF4-FFF2-40B4-BE49-F238E27FC236}">
                <a16:creationId xmlns:a16="http://schemas.microsoft.com/office/drawing/2014/main" id="{53186EFF-3BD7-49BD-8D25-5BED6DDD9E29}"/>
              </a:ext>
            </a:extLst>
          </p:cNvPr>
          <p:cNvSpPr/>
          <p:nvPr/>
        </p:nvSpPr>
        <p:spPr>
          <a:xfrm>
            <a:off x="9331699" y="5175790"/>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pic>
        <p:nvPicPr>
          <p:cNvPr id="30" name="Picture 29">
            <a:extLst>
              <a:ext uri="{FF2B5EF4-FFF2-40B4-BE49-F238E27FC236}">
                <a16:creationId xmlns:a16="http://schemas.microsoft.com/office/drawing/2014/main" id="{D2E5C62F-39B1-43C3-88B2-C251EB6393DC}"/>
              </a:ext>
            </a:extLst>
          </p:cNvPr>
          <p:cNvPicPr>
            <a:picLocks noChangeAspect="1"/>
          </p:cNvPicPr>
          <p:nvPr/>
        </p:nvPicPr>
        <p:blipFill>
          <a:blip r:embed="rId3"/>
          <a:stretch>
            <a:fillRect/>
          </a:stretch>
        </p:blipFill>
        <p:spPr>
          <a:xfrm>
            <a:off x="9637126" y="5121188"/>
            <a:ext cx="959374" cy="871716"/>
          </a:xfrm>
          <a:prstGeom prst="rect">
            <a:avLst/>
          </a:prstGeom>
        </p:spPr>
      </p:pic>
    </p:spTree>
    <p:extLst>
      <p:ext uri="{BB962C8B-B14F-4D97-AF65-F5344CB8AC3E}">
        <p14:creationId xmlns:p14="http://schemas.microsoft.com/office/powerpoint/2010/main" val="355272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3" name="Content Placeholder 2"/>
          <p:cNvSpPr>
            <a:spLocks noGrp="1"/>
          </p:cNvSpPr>
          <p:nvPr>
            <p:ph idx="1"/>
          </p:nvPr>
        </p:nvSpPr>
        <p:spPr>
          <a:xfrm>
            <a:off x="528640" y="1509900"/>
            <a:ext cx="4249018" cy="4465637"/>
          </a:xfrm>
        </p:spPr>
        <p:txBody>
          <a:bodyPr/>
          <a:lstStyle/>
          <a:p>
            <a:r>
              <a:rPr lang="en-GB" b="1" dirty="0"/>
              <a:t>Main effect of learning</a:t>
            </a:r>
          </a:p>
        </p:txBody>
      </p:sp>
      <p:sp>
        <p:nvSpPr>
          <p:cNvPr id="9" name="Text Box 31"/>
          <p:cNvSpPr txBox="1">
            <a:spLocks noChangeArrowheads="1"/>
          </p:cNvSpPr>
          <p:nvPr/>
        </p:nvSpPr>
        <p:spPr bwMode="auto">
          <a:xfrm>
            <a:off x="8015492" y="2340348"/>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6426602" y="3903795"/>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Stimuli</a:t>
            </a:r>
          </a:p>
        </p:txBody>
      </p:sp>
      <p:sp>
        <p:nvSpPr>
          <p:cNvPr id="21" name="Rectangle 20"/>
          <p:cNvSpPr/>
          <p:nvPr/>
        </p:nvSpPr>
        <p:spPr>
          <a:xfrm>
            <a:off x="8786439" y="6102448"/>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pic>
        <p:nvPicPr>
          <p:cNvPr id="22" name="Picture 18" descr="389596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156" y="2423925"/>
            <a:ext cx="35274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261952794"/>
              </p:ext>
            </p:extLst>
          </p:nvPr>
        </p:nvGraphicFramePr>
        <p:xfrm>
          <a:off x="7297453" y="2845022"/>
          <a:ext cx="2471936" cy="2176018"/>
        </p:xfrm>
        <a:graphic>
          <a:graphicData uri="http://schemas.openxmlformats.org/drawingml/2006/table">
            <a:tbl>
              <a:tblPr firstRow="1" bandRow="1">
                <a:tableStyleId>{5C22544A-7EE6-4342-B048-85BDC9FD1C3A}</a:tableStyleId>
              </a:tblPr>
              <a:tblGrid>
                <a:gridCol w="1235968">
                  <a:extLst>
                    <a:ext uri="{9D8B030D-6E8A-4147-A177-3AD203B41FA5}">
                      <a16:colId xmlns:a16="http://schemas.microsoft.com/office/drawing/2014/main" val="20000"/>
                    </a:ext>
                  </a:extLst>
                </a:gridCol>
                <a:gridCol w="1235968">
                  <a:extLst>
                    <a:ext uri="{9D8B030D-6E8A-4147-A177-3AD203B41FA5}">
                      <a16:colId xmlns:a16="http://schemas.microsoft.com/office/drawing/2014/main" val="20001"/>
                    </a:ext>
                  </a:extLst>
                </a:gridCol>
              </a:tblGrid>
              <a:tr h="1088009">
                <a:tc>
                  <a:txBody>
                    <a:bodyPr/>
                    <a:lstStyle/>
                    <a:p>
                      <a:pPr algn="ctr"/>
                      <a:r>
                        <a:rPr lang="en-GB" b="0" dirty="0">
                          <a:solidFill>
                            <a:schemeClr val="tx1"/>
                          </a:solidFill>
                        </a:rPr>
                        <a:t>Objects</a:t>
                      </a:r>
                    </a:p>
                    <a:p>
                      <a:pPr algn="ctr"/>
                      <a:r>
                        <a:rPr lang="en-GB" b="0" dirty="0">
                          <a:solidFill>
                            <a:schemeClr val="tx1"/>
                          </a:solidFill>
                        </a:rPr>
                        <a:t>before</a:t>
                      </a:r>
                      <a:r>
                        <a:rPr lang="en-GB" b="0" baseline="0" dirty="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a:solidFill>
                            <a:schemeClr val="tx1"/>
                          </a:solidFill>
                        </a:rPr>
                        <a:t>Objects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a:t>
                      </a:r>
                      <a:r>
                        <a:rPr lang="en-GB" b="0" baseline="0" dirty="0" err="1">
                          <a:solidFill>
                            <a:schemeClr val="tx1"/>
                          </a:solidFill>
                        </a:rPr>
                        <a:t>Oa</a:t>
                      </a:r>
                      <a:r>
                        <a:rPr lang="en-GB" b="0" baseline="0" dirty="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88009">
                <a:tc>
                  <a:txBody>
                    <a:bodyPr/>
                    <a:lstStyle/>
                    <a:p>
                      <a:pPr algn="ctr"/>
                      <a:r>
                        <a:rPr lang="en-GB" b="0" dirty="0">
                          <a:solidFill>
                            <a:schemeClr val="tx1"/>
                          </a:solidFill>
                        </a:rPr>
                        <a:t>Faces</a:t>
                      </a:r>
                    </a:p>
                    <a:p>
                      <a:pPr algn="ctr"/>
                      <a:r>
                        <a:rPr lang="en-GB" b="0" dirty="0">
                          <a:solidFill>
                            <a:schemeClr val="tx1"/>
                          </a:solidFill>
                        </a:rPr>
                        <a:t>before</a:t>
                      </a:r>
                    </a:p>
                    <a:p>
                      <a:pPr algn="ctr"/>
                      <a:r>
                        <a:rPr lang="en-GB" b="0" baseline="0" dirty="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a:solidFill>
                            <a:schemeClr val="tx1"/>
                          </a:solidFill>
                        </a:rPr>
                        <a:t>Faces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32321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3" name="Content Placeholder 2"/>
          <p:cNvSpPr>
            <a:spLocks noGrp="1"/>
          </p:cNvSpPr>
          <p:nvPr>
            <p:ph idx="1"/>
          </p:nvPr>
        </p:nvSpPr>
        <p:spPr>
          <a:xfrm>
            <a:off x="1919289" y="1700214"/>
            <a:ext cx="4249018" cy="4465637"/>
          </a:xfrm>
        </p:spPr>
        <p:txBody>
          <a:bodyPr/>
          <a:lstStyle/>
          <a:p>
            <a:r>
              <a:rPr lang="en-GB" b="1" dirty="0"/>
              <a:t>Main effect of stimulus</a:t>
            </a:r>
          </a:p>
        </p:txBody>
      </p:sp>
      <p:sp>
        <p:nvSpPr>
          <p:cNvPr id="9" name="Text Box 31"/>
          <p:cNvSpPr txBox="1">
            <a:spLocks noChangeArrowheads="1"/>
          </p:cNvSpPr>
          <p:nvPr/>
        </p:nvSpPr>
        <p:spPr bwMode="auto">
          <a:xfrm>
            <a:off x="8015492" y="2340348"/>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6426602" y="3903795"/>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Stimuli</a:t>
            </a:r>
          </a:p>
        </p:txBody>
      </p:sp>
      <p:sp>
        <p:nvSpPr>
          <p:cNvPr id="21" name="Rectangle 20"/>
          <p:cNvSpPr/>
          <p:nvPr/>
        </p:nvSpPr>
        <p:spPr>
          <a:xfrm>
            <a:off x="8786439" y="6102448"/>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graphicFrame>
        <p:nvGraphicFramePr>
          <p:cNvPr id="4" name="Table 3"/>
          <p:cNvGraphicFramePr>
            <a:graphicFrameLocks noGrp="1"/>
          </p:cNvGraphicFramePr>
          <p:nvPr>
            <p:extLst>
              <p:ext uri="{D42A27DB-BD31-4B8C-83A1-F6EECF244321}">
                <p14:modId xmlns:p14="http://schemas.microsoft.com/office/powerpoint/2010/main" val="3579851322"/>
              </p:ext>
            </p:extLst>
          </p:nvPr>
        </p:nvGraphicFramePr>
        <p:xfrm>
          <a:off x="7297453" y="2845022"/>
          <a:ext cx="2471936" cy="2176018"/>
        </p:xfrm>
        <a:graphic>
          <a:graphicData uri="http://schemas.openxmlformats.org/drawingml/2006/table">
            <a:tbl>
              <a:tblPr firstRow="1" bandRow="1">
                <a:tableStyleId>{5C22544A-7EE6-4342-B048-85BDC9FD1C3A}</a:tableStyleId>
              </a:tblPr>
              <a:tblGrid>
                <a:gridCol w="1235968">
                  <a:extLst>
                    <a:ext uri="{9D8B030D-6E8A-4147-A177-3AD203B41FA5}">
                      <a16:colId xmlns:a16="http://schemas.microsoft.com/office/drawing/2014/main" val="20000"/>
                    </a:ext>
                  </a:extLst>
                </a:gridCol>
                <a:gridCol w="1235968">
                  <a:extLst>
                    <a:ext uri="{9D8B030D-6E8A-4147-A177-3AD203B41FA5}">
                      <a16:colId xmlns:a16="http://schemas.microsoft.com/office/drawing/2014/main" val="20001"/>
                    </a:ext>
                  </a:extLst>
                </a:gridCol>
              </a:tblGrid>
              <a:tr h="1088009">
                <a:tc>
                  <a:txBody>
                    <a:bodyPr/>
                    <a:lstStyle/>
                    <a:p>
                      <a:pPr algn="ctr"/>
                      <a:r>
                        <a:rPr lang="en-GB" b="0" dirty="0">
                          <a:solidFill>
                            <a:schemeClr val="tx1"/>
                          </a:solidFill>
                        </a:rPr>
                        <a:t>Objects</a:t>
                      </a:r>
                    </a:p>
                    <a:p>
                      <a:pPr algn="ctr"/>
                      <a:r>
                        <a:rPr lang="en-GB" b="0" dirty="0">
                          <a:solidFill>
                            <a:schemeClr val="tx1"/>
                          </a:solidFill>
                        </a:rPr>
                        <a:t>before</a:t>
                      </a:r>
                      <a:r>
                        <a:rPr lang="en-GB" b="0" baseline="0" dirty="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b="0" dirty="0">
                          <a:solidFill>
                            <a:schemeClr val="tx1"/>
                          </a:solidFill>
                        </a:rPr>
                        <a:t>Objects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a:t>
                      </a:r>
                      <a:r>
                        <a:rPr lang="en-GB" b="0" baseline="0" dirty="0" err="1">
                          <a:solidFill>
                            <a:schemeClr val="tx1"/>
                          </a:solidFill>
                        </a:rPr>
                        <a:t>Oa</a:t>
                      </a:r>
                      <a:r>
                        <a:rPr lang="en-GB" b="0" baseline="0" dirty="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88009">
                <a:tc>
                  <a:txBody>
                    <a:bodyPr/>
                    <a:lstStyle/>
                    <a:p>
                      <a:pPr algn="ctr"/>
                      <a:r>
                        <a:rPr lang="en-GB" b="0" dirty="0">
                          <a:solidFill>
                            <a:schemeClr val="tx1"/>
                          </a:solidFill>
                        </a:rPr>
                        <a:t>Faces</a:t>
                      </a:r>
                    </a:p>
                    <a:p>
                      <a:pPr algn="ctr"/>
                      <a:r>
                        <a:rPr lang="en-GB" b="0" dirty="0">
                          <a:solidFill>
                            <a:schemeClr val="tx1"/>
                          </a:solidFill>
                        </a:rPr>
                        <a:t>before</a:t>
                      </a:r>
                    </a:p>
                    <a:p>
                      <a:pPr algn="ctr"/>
                      <a:r>
                        <a:rPr lang="en-GB" b="0" baseline="0" dirty="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a:solidFill>
                            <a:schemeClr val="tx1"/>
                          </a:solidFill>
                        </a:rPr>
                        <a:t>Faces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bl>
          </a:graphicData>
        </a:graphic>
      </p:graphicFrame>
      <p:pic>
        <p:nvPicPr>
          <p:cNvPr id="11" name="Picture 16" descr="389596ac"/>
          <p:cNvPicPr>
            <a:picLocks noChangeAspect="1" noChangeArrowheads="1"/>
          </p:cNvPicPr>
          <p:nvPr/>
        </p:nvPicPr>
        <p:blipFill rotWithShape="1">
          <a:blip r:embed="rId3">
            <a:extLst>
              <a:ext uri="{28A0092B-C50C-407E-A947-70E740481C1C}">
                <a14:useLocalDpi xmlns:a14="http://schemas.microsoft.com/office/drawing/2010/main" val="0"/>
              </a:ext>
            </a:extLst>
          </a:blip>
          <a:srcRect t="7151"/>
          <a:stretch/>
        </p:blipFill>
        <p:spPr bwMode="auto">
          <a:xfrm>
            <a:off x="2207061" y="2015371"/>
            <a:ext cx="3673475" cy="327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15580" y="5622788"/>
            <a:ext cx="5940661" cy="646331"/>
          </a:xfrm>
          <a:prstGeom prst="rect">
            <a:avLst/>
          </a:prstGeom>
          <a:solidFill>
            <a:schemeClr val="accent4"/>
          </a:solidFill>
        </p:spPr>
        <p:txBody>
          <a:bodyPr wrap="square">
            <a:spAutoFit/>
          </a:bodyPr>
          <a:lstStyle/>
          <a:p>
            <a:pPr algn="ctr">
              <a:defRPr/>
            </a:pPr>
            <a:r>
              <a:rPr lang="en-GB" dirty="0">
                <a:latin typeface="Source Sans Pro" panose="020B0604020202020204" charset="0"/>
                <a:ea typeface="ＭＳ Ｐゴシック" charset="0"/>
                <a:cs typeface="ＭＳ Ｐゴシック" charset="0"/>
              </a:rPr>
              <a:t>Does learning involve functional connectivity between parietal cortex and stimuli specific areas?</a:t>
            </a:r>
            <a:endParaRPr lang="en-US" dirty="0">
              <a:latin typeface="Source Sans Pro" panose="020B0604020202020204" charset="0"/>
              <a:ea typeface="ＭＳ Ｐゴシック" charset="0"/>
              <a:cs typeface="ＭＳ Ｐゴシック" charset="0"/>
            </a:endParaRPr>
          </a:p>
        </p:txBody>
      </p:sp>
    </p:spTree>
    <p:extLst>
      <p:ext uri="{BB962C8B-B14F-4D97-AF65-F5344CB8AC3E}">
        <p14:creationId xmlns:p14="http://schemas.microsoft.com/office/powerpoint/2010/main" val="271845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4" name="Text Placeholder 3"/>
          <p:cNvSpPr>
            <a:spLocks noGrp="1"/>
          </p:cNvSpPr>
          <p:nvPr>
            <p:ph type="body" sz="quarter" idx="10"/>
          </p:nvPr>
        </p:nvSpPr>
        <p:spPr/>
        <p:txBody>
          <a:bodyPr/>
          <a:lstStyle/>
          <a:p>
            <a:r>
              <a:rPr lang="en-GB" dirty="0">
                <a:latin typeface="Source Sans Pro" panose="020B0604020202020204" charset="0"/>
                <a:ea typeface="ＭＳ Ｐゴシック" charset="0"/>
                <a:cs typeface="ＭＳ Ｐゴシック" charset="0"/>
              </a:rPr>
              <a:t>Does learning involve functional connectivity between parietal cortex and stimuli specific areas?</a:t>
            </a:r>
            <a:endParaRPr lang="en-US" dirty="0">
              <a:latin typeface="Source Sans Pro" panose="020B0604020202020204" charset="0"/>
              <a:ea typeface="ＭＳ Ｐゴシック" charset="0"/>
              <a:cs typeface="ＭＳ Ｐゴシック" charset="0"/>
            </a:endParaRPr>
          </a:p>
          <a:p>
            <a:endParaRPr lang="en-GB" dirty="0"/>
          </a:p>
        </p:txBody>
      </p:sp>
      <p:pic>
        <p:nvPicPr>
          <p:cNvPr id="47106"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b="81511"/>
          <a:stretch/>
        </p:blipFill>
        <p:spPr bwMode="auto">
          <a:xfrm>
            <a:off x="2391909" y="2096852"/>
            <a:ext cx="4793032" cy="6480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07899" y="6508068"/>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O’Reilly (2012)</a:t>
            </a:r>
          </a:p>
        </p:txBody>
      </p:sp>
      <p:pic>
        <p:nvPicPr>
          <p:cNvPr id="7"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28521" b="41691"/>
          <a:stretch/>
        </p:blipFill>
        <p:spPr bwMode="auto">
          <a:xfrm>
            <a:off x="2391909" y="3392996"/>
            <a:ext cx="4793032" cy="1044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72450"/>
          <a:stretch/>
        </p:blipFill>
        <p:spPr bwMode="auto">
          <a:xfrm>
            <a:off x="2391909" y="5085184"/>
            <a:ext cx="4793032" cy="965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7568" y="1697360"/>
            <a:ext cx="914400" cy="914400"/>
          </a:xfrm>
          <a:prstGeom prst="rect">
            <a:avLst/>
          </a:prstGeom>
        </p:spPr>
        <p:txBody>
          <a:bodyPr vert="horz" wrap="none" lIns="0" tIns="0" rIns="0" bIns="0" rtlCol="0">
            <a:noAutofit/>
          </a:bodyPr>
          <a:lstStyle/>
          <a:p>
            <a:r>
              <a:rPr lang="en-GB" sz="1600" dirty="0">
                <a:solidFill>
                  <a:srgbClr val="C00000"/>
                </a:solidFill>
                <a:latin typeface="Source Sans Pro" panose="020B0503030403020204" pitchFamily="34" charset="0"/>
              </a:rPr>
              <a:t>Main effect of task (Faces - objects)</a:t>
            </a:r>
          </a:p>
        </p:txBody>
      </p:sp>
      <p:sp>
        <p:nvSpPr>
          <p:cNvPr id="10" name="TextBox 9"/>
          <p:cNvSpPr txBox="1"/>
          <p:nvPr/>
        </p:nvSpPr>
        <p:spPr>
          <a:xfrm>
            <a:off x="2207568" y="3114456"/>
            <a:ext cx="914400" cy="914400"/>
          </a:xfrm>
          <a:prstGeom prst="rect">
            <a:avLst/>
          </a:prstGeom>
        </p:spPr>
        <p:txBody>
          <a:bodyPr vert="horz" wrap="none" lIns="0" tIns="0" rIns="0" bIns="0" rtlCol="0">
            <a:noAutofit/>
          </a:bodyPr>
          <a:lstStyle/>
          <a:p>
            <a:r>
              <a:rPr lang="en-GB" sz="1600" dirty="0">
                <a:solidFill>
                  <a:srgbClr val="C00000"/>
                </a:solidFill>
                <a:latin typeface="Source Sans Pro" panose="020B0503030403020204" pitchFamily="34" charset="0"/>
              </a:rPr>
              <a:t>Activity in parietal cortex (main effect learning)</a:t>
            </a:r>
          </a:p>
        </p:txBody>
      </p:sp>
      <p:sp>
        <p:nvSpPr>
          <p:cNvPr id="11" name="TextBox 10"/>
          <p:cNvSpPr txBox="1"/>
          <p:nvPr/>
        </p:nvSpPr>
        <p:spPr>
          <a:xfrm>
            <a:off x="2207568" y="4777627"/>
            <a:ext cx="914400" cy="914400"/>
          </a:xfrm>
          <a:prstGeom prst="rect">
            <a:avLst/>
          </a:prstGeom>
        </p:spPr>
        <p:txBody>
          <a:bodyPr vert="horz" wrap="none" lIns="0" tIns="0" rIns="0" bIns="0" rtlCol="0">
            <a:noAutofit/>
          </a:bodyPr>
          <a:lstStyle/>
          <a:p>
            <a:r>
              <a:rPr lang="en-GB" sz="1600" dirty="0">
                <a:solidFill>
                  <a:srgbClr val="C00000"/>
                </a:solidFill>
              </a:rPr>
              <a:t> PPI regressor = HRF convolved task x seed ROI regressors</a:t>
            </a:r>
            <a:endParaRPr lang="en-GB" sz="1600" dirty="0">
              <a:solidFill>
                <a:srgbClr val="C00000"/>
              </a:solidFill>
              <a:latin typeface="Source Sans Pro" panose="020B0503030403020204" pitchFamily="34" charset="0"/>
            </a:endParaRPr>
          </a:p>
        </p:txBody>
      </p:sp>
      <p:sp>
        <p:nvSpPr>
          <p:cNvPr id="15" name="TextBox 14"/>
          <p:cNvSpPr txBox="1"/>
          <p:nvPr/>
        </p:nvSpPr>
        <p:spPr>
          <a:xfrm>
            <a:off x="3025343" y="6165850"/>
            <a:ext cx="914400" cy="914400"/>
          </a:xfrm>
          <a:prstGeom prst="rect">
            <a:avLst/>
          </a:prstGeom>
          <a:ln>
            <a:noFill/>
          </a:ln>
        </p:spPr>
        <p:txBody>
          <a:bodyPr vert="horz" wrap="none" lIns="0" tIns="0" rIns="0" bIns="0" rtlCol="0">
            <a:noAutofit/>
          </a:bodyPr>
          <a:lstStyle/>
          <a:p>
            <a:r>
              <a:rPr lang="en-GB" sz="1600" dirty="0">
                <a:latin typeface="Source Sans Pro" panose="020B0503030403020204" pitchFamily="34" charset="0"/>
              </a:rPr>
              <a:t>Anti-correlated for objects</a:t>
            </a:r>
          </a:p>
        </p:txBody>
      </p:sp>
      <p:cxnSp>
        <p:nvCxnSpPr>
          <p:cNvPr id="16" name="Straight Arrow Connector 15"/>
          <p:cNvCxnSpPr/>
          <p:nvPr/>
        </p:nvCxnSpPr>
        <p:spPr>
          <a:xfrm flipV="1">
            <a:off x="3301590" y="5827068"/>
            <a:ext cx="1" cy="338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8" descr="389596ab"/>
          <p:cNvPicPr>
            <a:picLocks noChangeAspect="1" noChangeArrowheads="1"/>
          </p:cNvPicPr>
          <p:nvPr/>
        </p:nvPicPr>
        <p:blipFill rotWithShape="1">
          <a:blip r:embed="rId4">
            <a:extLst>
              <a:ext uri="{28A0092B-C50C-407E-A947-70E740481C1C}">
                <a14:useLocalDpi xmlns:a14="http://schemas.microsoft.com/office/drawing/2010/main" val="0"/>
              </a:ext>
            </a:extLst>
          </a:blip>
          <a:srcRect l="2315" t="56122" r="58026" b="7510"/>
          <a:stretch/>
        </p:blipFill>
        <p:spPr bwMode="auto">
          <a:xfrm>
            <a:off x="8148228" y="3233255"/>
            <a:ext cx="851194" cy="647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2" descr="https://mollermara.com/blog/blender-brain/blender-br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3094" y="5146068"/>
            <a:ext cx="1792023" cy="1008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33662" y="3556798"/>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Seed region</a:t>
            </a:r>
          </a:p>
        </p:txBody>
      </p:sp>
      <p:sp>
        <p:nvSpPr>
          <p:cNvPr id="18" name="TextBox 17"/>
          <p:cNvSpPr txBox="1"/>
          <p:nvPr/>
        </p:nvSpPr>
        <p:spPr>
          <a:xfrm>
            <a:off x="9233662" y="5416674"/>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Whole brain</a:t>
            </a:r>
          </a:p>
        </p:txBody>
      </p:sp>
      <p:sp>
        <p:nvSpPr>
          <p:cNvPr id="20" name="TextBox 19"/>
          <p:cNvSpPr txBox="1"/>
          <p:nvPr/>
        </p:nvSpPr>
        <p:spPr>
          <a:xfrm>
            <a:off x="5482148" y="5943600"/>
            <a:ext cx="914400" cy="914400"/>
          </a:xfrm>
          <a:prstGeom prst="rect">
            <a:avLst/>
          </a:prstGeom>
          <a:ln>
            <a:noFill/>
          </a:ln>
        </p:spPr>
        <p:txBody>
          <a:bodyPr vert="horz" wrap="none" lIns="0" tIns="0" rIns="0" bIns="0" rtlCol="0">
            <a:noAutofit/>
          </a:bodyPr>
          <a:lstStyle/>
          <a:p>
            <a:r>
              <a:rPr lang="en-GB" sz="1600" dirty="0">
                <a:latin typeface="Source Sans Pro" panose="020B0503030403020204" pitchFamily="34" charset="0"/>
              </a:rPr>
              <a:t>correlated for faces</a:t>
            </a:r>
          </a:p>
        </p:txBody>
      </p:sp>
    </p:spTree>
    <p:extLst>
      <p:ext uri="{BB962C8B-B14F-4D97-AF65-F5344CB8AC3E}">
        <p14:creationId xmlns:p14="http://schemas.microsoft.com/office/powerpoint/2010/main" val="348834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3" grpId="0"/>
      <p:bldP spid="18" grpId="0"/>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4" name="Text Placeholder 3"/>
          <p:cNvSpPr>
            <a:spLocks noGrp="1"/>
          </p:cNvSpPr>
          <p:nvPr>
            <p:ph type="body" sz="quarter" idx="10"/>
          </p:nvPr>
        </p:nvSpPr>
        <p:spPr/>
        <p:txBody>
          <a:bodyPr/>
          <a:lstStyle/>
          <a:p>
            <a:r>
              <a:rPr lang="en-GB" dirty="0">
                <a:latin typeface="Source Sans Pro" panose="020B0604020202020204" charset="0"/>
                <a:ea typeface="ＭＳ Ｐゴシック" charset="0"/>
                <a:cs typeface="ＭＳ Ｐゴシック" charset="0"/>
              </a:rPr>
              <a:t>Does learning involve functional connectivity between parietal cortex and stimuli specific areas?</a:t>
            </a:r>
            <a:endParaRPr lang="en-US" dirty="0">
              <a:latin typeface="Source Sans Pro" panose="020B0604020202020204" charset="0"/>
              <a:ea typeface="ＭＳ Ｐゴシック" charset="0"/>
              <a:cs typeface="ＭＳ Ｐゴシック" charset="0"/>
            </a:endParaRPr>
          </a:p>
          <a:p>
            <a:endParaRPr lang="en-GB" dirty="0"/>
          </a:p>
        </p:txBody>
      </p:sp>
      <p:pic>
        <p:nvPicPr>
          <p:cNvPr id="47106"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b="81511"/>
          <a:stretch/>
        </p:blipFill>
        <p:spPr bwMode="auto">
          <a:xfrm>
            <a:off x="2391909" y="2096852"/>
            <a:ext cx="4793032" cy="6480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07899" y="6508068"/>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O’Reilly (2012)</a:t>
            </a:r>
          </a:p>
        </p:txBody>
      </p:sp>
      <p:pic>
        <p:nvPicPr>
          <p:cNvPr id="7"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28521" b="41691"/>
          <a:stretch/>
        </p:blipFill>
        <p:spPr bwMode="auto">
          <a:xfrm>
            <a:off x="2391909" y="3392996"/>
            <a:ext cx="4793032" cy="1044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72450"/>
          <a:stretch/>
        </p:blipFill>
        <p:spPr bwMode="auto">
          <a:xfrm>
            <a:off x="2391909" y="5085184"/>
            <a:ext cx="4793032" cy="965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7568" y="1697360"/>
            <a:ext cx="914400" cy="914400"/>
          </a:xfrm>
          <a:prstGeom prst="rect">
            <a:avLst/>
          </a:prstGeom>
        </p:spPr>
        <p:txBody>
          <a:bodyPr vert="horz" wrap="none" lIns="0" tIns="0" rIns="0" bIns="0" rtlCol="0">
            <a:noAutofit/>
          </a:bodyPr>
          <a:lstStyle/>
          <a:p>
            <a:r>
              <a:rPr lang="en-GB" sz="1600" dirty="0">
                <a:solidFill>
                  <a:srgbClr val="C00000"/>
                </a:solidFill>
                <a:latin typeface="Source Sans Pro" panose="020B0503030403020204" pitchFamily="34" charset="0"/>
              </a:rPr>
              <a:t>Main effect of task (Faces - Objects)</a:t>
            </a:r>
          </a:p>
        </p:txBody>
      </p:sp>
      <p:sp>
        <p:nvSpPr>
          <p:cNvPr id="10" name="TextBox 9"/>
          <p:cNvSpPr txBox="1"/>
          <p:nvPr/>
        </p:nvSpPr>
        <p:spPr>
          <a:xfrm>
            <a:off x="2207568" y="3114456"/>
            <a:ext cx="914400" cy="914400"/>
          </a:xfrm>
          <a:prstGeom prst="rect">
            <a:avLst/>
          </a:prstGeom>
        </p:spPr>
        <p:txBody>
          <a:bodyPr vert="horz" wrap="none" lIns="0" tIns="0" rIns="0" bIns="0" rtlCol="0">
            <a:noAutofit/>
          </a:bodyPr>
          <a:lstStyle/>
          <a:p>
            <a:r>
              <a:rPr lang="en-GB" sz="1600" dirty="0">
                <a:solidFill>
                  <a:srgbClr val="C00000"/>
                </a:solidFill>
                <a:latin typeface="Source Sans Pro" panose="020B0503030403020204" pitchFamily="34" charset="0"/>
              </a:rPr>
              <a:t>Activity in parietal cortex (main effect of learning)</a:t>
            </a:r>
          </a:p>
        </p:txBody>
      </p:sp>
      <p:sp>
        <p:nvSpPr>
          <p:cNvPr id="11" name="TextBox 10"/>
          <p:cNvSpPr txBox="1"/>
          <p:nvPr/>
        </p:nvSpPr>
        <p:spPr>
          <a:xfrm>
            <a:off x="2207568" y="4777627"/>
            <a:ext cx="914400" cy="914400"/>
          </a:xfrm>
          <a:prstGeom prst="rect">
            <a:avLst/>
          </a:prstGeom>
        </p:spPr>
        <p:txBody>
          <a:bodyPr vert="horz" wrap="none" lIns="0" tIns="0" rIns="0" bIns="0" rtlCol="0">
            <a:noAutofit/>
          </a:bodyPr>
          <a:lstStyle/>
          <a:p>
            <a:r>
              <a:rPr lang="en-GB" sz="1600" dirty="0">
                <a:solidFill>
                  <a:srgbClr val="C00000"/>
                </a:solidFill>
              </a:rPr>
              <a:t> PPI regressor = HRF convolved task x seed ROI regressors</a:t>
            </a:r>
            <a:endParaRPr lang="en-GB" sz="1600" dirty="0">
              <a:solidFill>
                <a:srgbClr val="C00000"/>
              </a:solidFill>
              <a:latin typeface="Source Sans Pro" panose="020B0503030403020204" pitchFamily="34" charset="0"/>
            </a:endParaRPr>
          </a:p>
        </p:txBody>
      </p:sp>
      <p:cxnSp>
        <p:nvCxnSpPr>
          <p:cNvPr id="13" name="Straight Arrow Connector 12"/>
          <p:cNvCxnSpPr/>
          <p:nvPr/>
        </p:nvCxnSpPr>
        <p:spPr>
          <a:xfrm flipH="1" flipV="1">
            <a:off x="6101025" y="5460758"/>
            <a:ext cx="188383" cy="482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301590" y="5827068"/>
            <a:ext cx="1" cy="338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9"/>
          <p:cNvPicPr>
            <a:picLocks noChangeAspect="1" noChangeArrowheads="1"/>
          </p:cNvPicPr>
          <p:nvPr/>
        </p:nvPicPr>
        <p:blipFill>
          <a:blip r:embed="rId4"/>
          <a:srcRect l="4848" t="23065" r="63754" b="14948"/>
          <a:stretch>
            <a:fillRect/>
          </a:stretch>
        </p:blipFill>
        <p:spPr bwMode="auto">
          <a:xfrm>
            <a:off x="8270193" y="1947063"/>
            <a:ext cx="1871663" cy="282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 name="Text Box 25"/>
          <p:cNvSpPr txBox="1">
            <a:spLocks noChangeArrowheads="1"/>
          </p:cNvSpPr>
          <p:nvPr/>
        </p:nvSpPr>
        <p:spPr bwMode="auto">
          <a:xfrm>
            <a:off x="8270192" y="4741779"/>
            <a:ext cx="15712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dirty="0">
                <a:latin typeface="Source Sans Pro" panose="020B0604020202020204" charset="0"/>
                <a:ea typeface="ＭＳ Ｐゴシック" charset="0"/>
                <a:cs typeface="ＭＳ Ｐゴシック" charset="0"/>
              </a:rPr>
              <a:t>PPI       activity       task</a:t>
            </a:r>
            <a:endParaRPr lang="en-US" sz="1200" dirty="0">
              <a:latin typeface="Source Sans Pro" panose="020B0604020202020204" charset="0"/>
              <a:ea typeface="ＭＳ Ｐゴシック" charset="0"/>
              <a:cs typeface="ＭＳ Ｐゴシック" charset="0"/>
            </a:endParaRPr>
          </a:p>
        </p:txBody>
      </p:sp>
      <p:sp>
        <p:nvSpPr>
          <p:cNvPr id="21" name="Text Box 26"/>
          <p:cNvSpPr txBox="1">
            <a:spLocks noChangeArrowheads="1"/>
          </p:cNvSpPr>
          <p:nvPr/>
        </p:nvSpPr>
        <p:spPr bwMode="auto">
          <a:xfrm>
            <a:off x="8307752" y="1527021"/>
            <a:ext cx="14606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dirty="0">
                <a:latin typeface="Source Sans Pro" panose="020B0604020202020204" charset="0"/>
                <a:ea typeface="ＭＳ Ｐゴシック" charset="0"/>
                <a:cs typeface="ＭＳ Ｐゴシック" charset="0"/>
              </a:rPr>
              <a:t>1          0          0</a:t>
            </a:r>
            <a:endParaRPr lang="en-US" dirty="0">
              <a:latin typeface="Source Sans Pro" panose="020B0604020202020204" charset="0"/>
              <a:ea typeface="ＭＳ Ｐゴシック" charset="0"/>
              <a:cs typeface="ＭＳ Ｐゴシック" charset="0"/>
            </a:endParaRPr>
          </a:p>
        </p:txBody>
      </p:sp>
      <p:sp>
        <p:nvSpPr>
          <p:cNvPr id="3" name="Rectangle 2"/>
          <p:cNvSpPr/>
          <p:nvPr/>
        </p:nvSpPr>
        <p:spPr>
          <a:xfrm>
            <a:off x="7999714" y="5227837"/>
            <a:ext cx="2344758" cy="1015663"/>
          </a:xfrm>
          <a:prstGeom prst="rect">
            <a:avLst/>
          </a:prstGeom>
          <a:solidFill>
            <a:schemeClr val="accent4"/>
          </a:solidFill>
        </p:spPr>
        <p:txBody>
          <a:bodyPr wrap="square">
            <a:spAutoFit/>
          </a:bodyPr>
          <a:lstStyle/>
          <a:p>
            <a:pPr algn="ctr">
              <a:defRPr/>
            </a:pPr>
            <a:r>
              <a:rPr lang="en-GB" sz="1200" dirty="0">
                <a:latin typeface="Source Sans Pro" panose="020B0604020202020204" charset="0"/>
                <a:ea typeface="ＭＳ Ｐゴシック" charset="0"/>
                <a:cs typeface="ＭＳ Ｐゴシック" charset="0"/>
              </a:rPr>
              <a:t>The interaction term should account for </a:t>
            </a:r>
            <a:r>
              <a:rPr lang="en-GB" sz="1200" dirty="0">
                <a:solidFill>
                  <a:schemeClr val="accent1"/>
                </a:solidFill>
                <a:latin typeface="Source Sans Pro" panose="020B0604020202020204" charset="0"/>
                <a:ea typeface="ＭＳ Ｐゴシック" charset="0"/>
                <a:cs typeface="ＭＳ Ｐゴシック" charset="0"/>
              </a:rPr>
              <a:t>variance over and above</a:t>
            </a:r>
            <a:r>
              <a:rPr lang="en-GB" sz="1200" dirty="0">
                <a:latin typeface="Source Sans Pro" panose="020B0604020202020204" charset="0"/>
                <a:ea typeface="ＭＳ Ｐゴシック" charset="0"/>
                <a:cs typeface="ＭＳ Ｐゴシック" charset="0"/>
              </a:rPr>
              <a:t> what is accounted for by the main effect of task and physiological correlation </a:t>
            </a:r>
            <a:endParaRPr lang="en-US" sz="1200" dirty="0">
              <a:latin typeface="Source Sans Pro" panose="020B0604020202020204" charset="0"/>
              <a:ea typeface="ＭＳ Ｐゴシック" charset="0"/>
              <a:cs typeface="ＭＳ Ｐゴシック" charset="0"/>
            </a:endParaRPr>
          </a:p>
        </p:txBody>
      </p:sp>
      <p:sp>
        <p:nvSpPr>
          <p:cNvPr id="22" name="TextBox 21"/>
          <p:cNvSpPr txBox="1"/>
          <p:nvPr/>
        </p:nvSpPr>
        <p:spPr>
          <a:xfrm>
            <a:off x="5482148" y="5943600"/>
            <a:ext cx="914400" cy="914400"/>
          </a:xfrm>
          <a:prstGeom prst="rect">
            <a:avLst/>
          </a:prstGeom>
          <a:ln>
            <a:noFill/>
          </a:ln>
        </p:spPr>
        <p:txBody>
          <a:bodyPr vert="horz" wrap="none" lIns="0" tIns="0" rIns="0" bIns="0" rtlCol="0">
            <a:noAutofit/>
          </a:bodyPr>
          <a:lstStyle/>
          <a:p>
            <a:r>
              <a:rPr lang="en-GB" sz="1600" dirty="0">
                <a:latin typeface="Source Sans Pro" panose="020B0503030403020204" pitchFamily="34" charset="0"/>
              </a:rPr>
              <a:t>correlated for faces</a:t>
            </a:r>
          </a:p>
        </p:txBody>
      </p:sp>
      <p:sp>
        <p:nvSpPr>
          <p:cNvPr id="23" name="TextBox 22"/>
          <p:cNvSpPr txBox="1"/>
          <p:nvPr/>
        </p:nvSpPr>
        <p:spPr>
          <a:xfrm>
            <a:off x="3025343" y="6165850"/>
            <a:ext cx="914400" cy="914400"/>
          </a:xfrm>
          <a:prstGeom prst="rect">
            <a:avLst/>
          </a:prstGeom>
          <a:ln>
            <a:noFill/>
          </a:ln>
        </p:spPr>
        <p:txBody>
          <a:bodyPr vert="horz" wrap="none" lIns="0" tIns="0" rIns="0" bIns="0" rtlCol="0">
            <a:noAutofit/>
          </a:bodyPr>
          <a:lstStyle/>
          <a:p>
            <a:r>
              <a:rPr lang="en-GB" sz="1600" dirty="0">
                <a:latin typeface="Source Sans Pro" panose="020B0503030403020204" pitchFamily="34" charset="0"/>
              </a:rPr>
              <a:t>Anti-correlated for objects</a:t>
            </a:r>
          </a:p>
        </p:txBody>
      </p:sp>
    </p:spTree>
    <p:extLst>
      <p:ext uri="{BB962C8B-B14F-4D97-AF65-F5344CB8AC3E}">
        <p14:creationId xmlns:p14="http://schemas.microsoft.com/office/powerpoint/2010/main" val="2601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7" name="Content Placeholder 6"/>
          <p:cNvSpPr>
            <a:spLocks noGrp="1"/>
          </p:cNvSpPr>
          <p:nvPr>
            <p:ph idx="1"/>
          </p:nvPr>
        </p:nvSpPr>
        <p:spPr>
          <a:xfrm>
            <a:off x="1919289" y="5229200"/>
            <a:ext cx="8353425" cy="936650"/>
          </a:xfrm>
        </p:spPr>
        <p:txBody>
          <a:bodyPr/>
          <a:lstStyle/>
          <a:p>
            <a:pPr algn="ctr"/>
            <a:r>
              <a:rPr lang="en-GB" dirty="0">
                <a:latin typeface="Source Sans Pro" panose="020B0604020202020204" charset="0"/>
                <a:ea typeface="ＭＳ Ｐゴシック" charset="0"/>
                <a:cs typeface="ＭＳ Ｐゴシック" charset="0"/>
              </a:rPr>
              <a:t>Orthogonal contrasts reduce correlation between PPI vector and the regressors of no interest</a:t>
            </a:r>
            <a:endParaRPr lang="en-US" dirty="0">
              <a:latin typeface="Source Sans Pro" panose="020B0604020202020204" charset="0"/>
              <a:ea typeface="ＭＳ Ｐゴシック" charset="0"/>
              <a:cs typeface="ＭＳ Ｐゴシック" charset="0"/>
            </a:endParaRPr>
          </a:p>
          <a:p>
            <a:pPr algn="ctr"/>
            <a:endParaRPr lang="en-GB" dirty="0">
              <a:latin typeface="Source Sans Pro" panose="020B0604020202020204" charset="0"/>
            </a:endParaRPr>
          </a:p>
        </p:txBody>
      </p:sp>
      <p:sp>
        <p:nvSpPr>
          <p:cNvPr id="8" name="Text Placeholder 7"/>
          <p:cNvSpPr>
            <a:spLocks noGrp="1"/>
          </p:cNvSpPr>
          <p:nvPr>
            <p:ph type="body" sz="quarter" idx="10"/>
          </p:nvPr>
        </p:nvSpPr>
        <p:spPr/>
        <p:txBody>
          <a:bodyPr/>
          <a:lstStyle/>
          <a:p>
            <a:endParaRPr lang="en-GB"/>
          </a:p>
        </p:txBody>
      </p:sp>
      <p:sp>
        <p:nvSpPr>
          <p:cNvPr id="9" name="Text Box 31"/>
          <p:cNvSpPr txBox="1">
            <a:spLocks noChangeArrowheads="1"/>
          </p:cNvSpPr>
          <p:nvPr/>
        </p:nvSpPr>
        <p:spPr bwMode="auto">
          <a:xfrm>
            <a:off x="5733919" y="1988222"/>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4145029" y="3551669"/>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Stimuli</a:t>
            </a:r>
          </a:p>
        </p:txBody>
      </p:sp>
      <p:sp>
        <p:nvSpPr>
          <p:cNvPr id="21" name="Rectangle 20"/>
          <p:cNvSpPr/>
          <p:nvPr/>
        </p:nvSpPr>
        <p:spPr>
          <a:xfrm>
            <a:off x="8786439" y="6102448"/>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graphicFrame>
        <p:nvGraphicFramePr>
          <p:cNvPr id="4" name="Table 3"/>
          <p:cNvGraphicFramePr>
            <a:graphicFrameLocks noGrp="1"/>
          </p:cNvGraphicFramePr>
          <p:nvPr>
            <p:extLst>
              <p:ext uri="{D42A27DB-BD31-4B8C-83A1-F6EECF244321}">
                <p14:modId xmlns:p14="http://schemas.microsoft.com/office/powerpoint/2010/main" val="1126705663"/>
              </p:ext>
            </p:extLst>
          </p:nvPr>
        </p:nvGraphicFramePr>
        <p:xfrm>
          <a:off x="5015880" y="2492896"/>
          <a:ext cx="2471936" cy="2176018"/>
        </p:xfrm>
        <a:graphic>
          <a:graphicData uri="http://schemas.openxmlformats.org/drawingml/2006/table">
            <a:tbl>
              <a:tblPr firstRow="1" bandRow="1">
                <a:tableStyleId>{5C22544A-7EE6-4342-B048-85BDC9FD1C3A}</a:tableStyleId>
              </a:tblPr>
              <a:tblGrid>
                <a:gridCol w="1235968">
                  <a:extLst>
                    <a:ext uri="{9D8B030D-6E8A-4147-A177-3AD203B41FA5}">
                      <a16:colId xmlns:a16="http://schemas.microsoft.com/office/drawing/2014/main" val="20000"/>
                    </a:ext>
                  </a:extLst>
                </a:gridCol>
                <a:gridCol w="1235968">
                  <a:extLst>
                    <a:ext uri="{9D8B030D-6E8A-4147-A177-3AD203B41FA5}">
                      <a16:colId xmlns:a16="http://schemas.microsoft.com/office/drawing/2014/main" val="20001"/>
                    </a:ext>
                  </a:extLst>
                </a:gridCol>
              </a:tblGrid>
              <a:tr h="1088009">
                <a:tc>
                  <a:txBody>
                    <a:bodyPr/>
                    <a:lstStyle/>
                    <a:p>
                      <a:pPr algn="ctr"/>
                      <a:r>
                        <a:rPr lang="en-GB" b="0" dirty="0">
                          <a:solidFill>
                            <a:schemeClr val="tx1"/>
                          </a:solidFill>
                        </a:rPr>
                        <a:t>Objects</a:t>
                      </a:r>
                    </a:p>
                    <a:p>
                      <a:pPr algn="ctr"/>
                      <a:r>
                        <a:rPr lang="en-GB" b="0" dirty="0">
                          <a:solidFill>
                            <a:schemeClr val="tx1"/>
                          </a:solidFill>
                        </a:rPr>
                        <a:t>before</a:t>
                      </a:r>
                      <a:r>
                        <a:rPr lang="en-GB" b="0" baseline="0" dirty="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b="0" dirty="0">
                          <a:solidFill>
                            <a:schemeClr val="tx1"/>
                          </a:solidFill>
                        </a:rPr>
                        <a:t>Objects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a:t>
                      </a:r>
                      <a:r>
                        <a:rPr lang="en-GB" b="0" baseline="0" dirty="0" err="1">
                          <a:solidFill>
                            <a:schemeClr val="tx1"/>
                          </a:solidFill>
                        </a:rPr>
                        <a:t>Oa</a:t>
                      </a:r>
                      <a:r>
                        <a:rPr lang="en-GB" b="0" baseline="0" dirty="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88009">
                <a:tc>
                  <a:txBody>
                    <a:bodyPr/>
                    <a:lstStyle/>
                    <a:p>
                      <a:pPr algn="ctr"/>
                      <a:r>
                        <a:rPr lang="en-GB" b="0" dirty="0">
                          <a:solidFill>
                            <a:schemeClr val="tx1"/>
                          </a:solidFill>
                        </a:rPr>
                        <a:t>Faces</a:t>
                      </a:r>
                    </a:p>
                    <a:p>
                      <a:pPr algn="ctr"/>
                      <a:r>
                        <a:rPr lang="en-GB" b="0" dirty="0">
                          <a:solidFill>
                            <a:schemeClr val="tx1"/>
                          </a:solidFill>
                        </a:rPr>
                        <a:t>before</a:t>
                      </a:r>
                    </a:p>
                    <a:p>
                      <a:pPr algn="ctr"/>
                      <a:r>
                        <a:rPr lang="en-GB" b="0" baseline="0" dirty="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a:solidFill>
                            <a:schemeClr val="tx1"/>
                          </a:solidFill>
                        </a:rPr>
                        <a:t>Faces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39303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4" name="Text Placeholder 3"/>
          <p:cNvSpPr>
            <a:spLocks noGrp="1"/>
          </p:cNvSpPr>
          <p:nvPr>
            <p:ph type="body" sz="quarter" idx="10"/>
          </p:nvPr>
        </p:nvSpPr>
        <p:spPr/>
        <p:txBody>
          <a:bodyPr/>
          <a:lstStyle/>
          <a:p>
            <a:r>
              <a:rPr lang="en-GB" dirty="0"/>
              <a:t>Coupling between ITC and parietal cortex depends on the stimulus</a:t>
            </a:r>
            <a:endParaRPr lang="en-GB" dirty="0">
              <a:solidFill>
                <a:srgbClr val="C00000"/>
              </a:solidFill>
            </a:endParaRPr>
          </a:p>
        </p:txBody>
      </p:sp>
      <p:pic>
        <p:nvPicPr>
          <p:cNvPr id="58372" name="Picture 4" descr="http://www.nature.com/nature/journal/v389/n6651/images/389596ae.tif.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54" y="2063206"/>
            <a:ext cx="4932218" cy="33889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65099" y="2723209"/>
            <a:ext cx="3744174" cy="1384995"/>
          </a:xfrm>
          <a:prstGeom prst="rect">
            <a:avLst/>
          </a:prstGeom>
          <a:solidFill>
            <a:schemeClr val="accent4"/>
          </a:solidFill>
        </p:spPr>
        <p:txBody>
          <a:bodyPr wrap="square">
            <a:spAutoFit/>
          </a:bodyPr>
          <a:lstStyle/>
          <a:p>
            <a:pPr algn="ctr"/>
            <a:r>
              <a:rPr lang="en-GB" sz="1400" dirty="0"/>
              <a:t>Coupling between the temporal face area and the medial parietal cortex when, and only when, faces were perceived</a:t>
            </a:r>
          </a:p>
          <a:p>
            <a:pPr algn="ctr"/>
            <a:endParaRPr lang="en-GB" sz="1400" dirty="0"/>
          </a:p>
          <a:p>
            <a:pPr algn="ctr"/>
            <a:r>
              <a:rPr lang="en-GB" sz="1400" dirty="0"/>
              <a:t>Suggests: </a:t>
            </a:r>
            <a:r>
              <a:rPr lang="de-DE" sz="1400" dirty="0"/>
              <a:t>ITC </a:t>
            </a:r>
            <a:r>
              <a:rPr lang="de-DE" sz="1400" dirty="0" err="1"/>
              <a:t>can</a:t>
            </a:r>
            <a:r>
              <a:rPr lang="de-DE" sz="1400" dirty="0"/>
              <a:t> </a:t>
            </a:r>
            <a:r>
              <a:rPr lang="de-DE" sz="1400" dirty="0" err="1"/>
              <a:t>differentiate</a:t>
            </a:r>
            <a:r>
              <a:rPr lang="de-DE" sz="1400" dirty="0"/>
              <a:t> </a:t>
            </a:r>
            <a:r>
              <a:rPr lang="de-DE" sz="1400" dirty="0" err="1"/>
              <a:t>between</a:t>
            </a:r>
            <a:r>
              <a:rPr lang="de-DE" sz="1400" dirty="0"/>
              <a:t> </a:t>
            </a:r>
            <a:r>
              <a:rPr lang="de-DE" sz="1400" dirty="0" err="1"/>
              <a:t>faces</a:t>
            </a:r>
            <a:r>
              <a:rPr lang="de-DE" sz="1400" dirty="0"/>
              <a:t> and </a:t>
            </a:r>
            <a:r>
              <a:rPr lang="de-DE" sz="1400" dirty="0" err="1"/>
              <a:t>objects</a:t>
            </a:r>
            <a:r>
              <a:rPr lang="de-DE" sz="1400" dirty="0"/>
              <a:t> </a:t>
            </a:r>
            <a:r>
              <a:rPr lang="de-DE" sz="1400" dirty="0" err="1"/>
              <a:t>only</a:t>
            </a:r>
            <a:r>
              <a:rPr lang="de-DE" sz="1400" dirty="0"/>
              <a:t> </a:t>
            </a:r>
            <a:r>
              <a:rPr lang="de-DE" sz="1400" dirty="0" err="1"/>
              <a:t>if</a:t>
            </a:r>
            <a:r>
              <a:rPr lang="de-DE" sz="1400" dirty="0"/>
              <a:t> parietal </a:t>
            </a:r>
            <a:r>
              <a:rPr lang="de-DE" sz="1400" dirty="0" err="1"/>
              <a:t>activity</a:t>
            </a:r>
            <a:r>
              <a:rPr lang="de-DE" sz="1400" dirty="0"/>
              <a:t> </a:t>
            </a:r>
            <a:r>
              <a:rPr lang="de-DE" sz="1400" dirty="0" err="1"/>
              <a:t>is</a:t>
            </a:r>
            <a:r>
              <a:rPr lang="de-DE" sz="1400" dirty="0"/>
              <a:t> high</a:t>
            </a:r>
            <a:endParaRPr lang="en-GB" sz="1400" dirty="0"/>
          </a:p>
        </p:txBody>
      </p:sp>
      <p:sp>
        <p:nvSpPr>
          <p:cNvPr id="9" name="Rectangle 8"/>
          <p:cNvSpPr/>
          <p:nvPr/>
        </p:nvSpPr>
        <p:spPr>
          <a:xfrm>
            <a:off x="8786439" y="6102448"/>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spTree>
    <p:extLst>
      <p:ext uri="{BB962C8B-B14F-4D97-AF65-F5344CB8AC3E}">
        <p14:creationId xmlns:p14="http://schemas.microsoft.com/office/powerpoint/2010/main" val="3616160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128"/>
          <p:cNvGrpSpPr>
            <a:grpSpLocks/>
          </p:cNvGrpSpPr>
          <p:nvPr/>
        </p:nvGrpSpPr>
        <p:grpSpPr bwMode="auto">
          <a:xfrm>
            <a:off x="3171093" y="2365131"/>
            <a:ext cx="5501054" cy="2596662"/>
            <a:chOff x="2394" y="1842"/>
            <a:chExt cx="3754" cy="1772"/>
          </a:xfrm>
        </p:grpSpPr>
        <p:grpSp>
          <p:nvGrpSpPr>
            <p:cNvPr id="43013" name="Group 127"/>
            <p:cNvGrpSpPr>
              <a:grpSpLocks/>
            </p:cNvGrpSpPr>
            <p:nvPr/>
          </p:nvGrpSpPr>
          <p:grpSpPr bwMode="auto">
            <a:xfrm>
              <a:off x="2394" y="1842"/>
              <a:ext cx="3754" cy="1772"/>
              <a:chOff x="2394" y="1842"/>
              <a:chExt cx="3754" cy="1772"/>
            </a:xfrm>
          </p:grpSpPr>
          <p:grpSp>
            <p:nvGrpSpPr>
              <p:cNvPr id="43015" name="Group 100"/>
              <p:cNvGrpSpPr>
                <a:grpSpLocks/>
              </p:cNvGrpSpPr>
              <p:nvPr/>
            </p:nvGrpSpPr>
            <p:grpSpPr bwMode="auto">
              <a:xfrm>
                <a:off x="2394" y="1842"/>
                <a:ext cx="1633" cy="1769"/>
                <a:chOff x="2666" y="2296"/>
                <a:chExt cx="1633" cy="1769"/>
              </a:xfrm>
            </p:grpSpPr>
            <p:sp>
              <p:nvSpPr>
                <p:cNvPr id="441408" name="Line 64"/>
                <p:cNvSpPr>
                  <a:spLocks noChangeShapeType="1"/>
                </p:cNvSpPr>
                <p:nvPr/>
              </p:nvSpPr>
              <p:spPr bwMode="auto">
                <a:xfrm flipV="1">
                  <a:off x="3393" y="3430"/>
                  <a:ext cx="453" cy="107"/>
                </a:xfrm>
                <a:prstGeom prst="line">
                  <a:avLst/>
                </a:prstGeom>
                <a:noFill/>
                <a:ln w="19050">
                  <a:solidFill>
                    <a:schemeClr val="accent5"/>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41409" name="Oval 65"/>
                <p:cNvSpPr>
                  <a:spLocks noChangeArrowheads="1"/>
                </p:cNvSpPr>
                <p:nvPr/>
              </p:nvSpPr>
              <p:spPr bwMode="auto">
                <a:xfrm>
                  <a:off x="2666" y="3297"/>
                  <a:ext cx="726" cy="45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41410" name="Oval 66"/>
                <p:cNvSpPr>
                  <a:spLocks noChangeArrowheads="1"/>
                </p:cNvSpPr>
                <p:nvPr/>
              </p:nvSpPr>
              <p:spPr bwMode="auto">
                <a:xfrm>
                  <a:off x="3664" y="3702"/>
                  <a:ext cx="425" cy="363"/>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41411" name="Oval 67"/>
                <p:cNvSpPr>
                  <a:spLocks noChangeArrowheads="1"/>
                </p:cNvSpPr>
                <p:nvPr/>
              </p:nvSpPr>
              <p:spPr bwMode="auto">
                <a:xfrm>
                  <a:off x="3361" y="2296"/>
                  <a:ext cx="938" cy="472"/>
                </a:xfrm>
                <a:prstGeom prst="ellipse">
                  <a:avLst/>
                </a:prstGeom>
                <a:noFill/>
                <a:ln w="19050">
                  <a:solidFill>
                    <a:schemeClr val="bg1">
                      <a:lumMod val="50000"/>
                    </a:schemeClr>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41412" name="Rectangle 68"/>
                <p:cNvSpPr>
                  <a:spLocks noChangeArrowheads="1"/>
                </p:cNvSpPr>
                <p:nvPr/>
              </p:nvSpPr>
              <p:spPr bwMode="auto">
                <a:xfrm>
                  <a:off x="3419" y="2335"/>
                  <a:ext cx="874"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eaLnBrk="0" hangingPunct="0">
                    <a:defRPr/>
                  </a:pPr>
                  <a:r>
                    <a:rPr lang="en-US" sz="1292" dirty="0">
                      <a:latin typeface="Source Sans Pro" panose="020B0604020202020204" charset="0"/>
                      <a:ea typeface="ＭＳ Ｐゴシック" pitchFamily="34" charset="-128"/>
                    </a:rPr>
                    <a:t>Stimuli:</a:t>
                  </a:r>
                </a:p>
                <a:p>
                  <a:pPr algn="ctr" eaLnBrk="0" hangingPunct="0">
                    <a:defRPr/>
                  </a:pPr>
                  <a:r>
                    <a:rPr lang="en-US" sz="1292" dirty="0">
                      <a:latin typeface="Source Sans Pro" panose="020B0604020202020204" charset="0"/>
                      <a:ea typeface="ＭＳ Ｐゴシック" pitchFamily="34" charset="-128"/>
                    </a:rPr>
                    <a:t>Faces or objects</a:t>
                  </a:r>
                </a:p>
              </p:txBody>
            </p:sp>
            <p:sp>
              <p:nvSpPr>
                <p:cNvPr id="441413" name="Line 69"/>
                <p:cNvSpPr>
                  <a:spLocks noChangeShapeType="1"/>
                </p:cNvSpPr>
                <p:nvPr/>
              </p:nvSpPr>
              <p:spPr bwMode="auto">
                <a:xfrm>
                  <a:off x="3815" y="2768"/>
                  <a:ext cx="73" cy="883"/>
                </a:xfrm>
                <a:prstGeom prst="line">
                  <a:avLst/>
                </a:prstGeom>
                <a:noFill/>
                <a:ln w="19050">
                  <a:solidFill>
                    <a:schemeClr val="bg1">
                      <a:lumMod val="50000"/>
                    </a:schemeClr>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41414" name="Rectangle 70"/>
                <p:cNvSpPr>
                  <a:spLocks noChangeArrowheads="1"/>
                </p:cNvSpPr>
                <p:nvPr/>
              </p:nvSpPr>
              <p:spPr bwMode="auto">
                <a:xfrm>
                  <a:off x="2870" y="3432"/>
                  <a:ext cx="346" cy="2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p>
                  <a:pPr eaLnBrk="0" hangingPunct="0">
                    <a:defRPr/>
                  </a:pPr>
                  <a:r>
                    <a:rPr lang="en-US" sz="1477" dirty="0">
                      <a:latin typeface="Source Sans Pro" panose="020B0604020202020204" charset="0"/>
                      <a:ea typeface="ＭＳ Ｐゴシック" pitchFamily="34" charset="-128"/>
                    </a:rPr>
                    <a:t>PPC</a:t>
                  </a:r>
                </a:p>
              </p:txBody>
            </p:sp>
            <p:sp>
              <p:nvSpPr>
                <p:cNvPr id="441415" name="Rectangle 71"/>
                <p:cNvSpPr>
                  <a:spLocks noChangeArrowheads="1"/>
                </p:cNvSpPr>
                <p:nvPr/>
              </p:nvSpPr>
              <p:spPr bwMode="auto">
                <a:xfrm>
                  <a:off x="3772" y="3768"/>
                  <a:ext cx="231" cy="231"/>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p>
                  <a:pPr eaLnBrk="0" hangingPunct="0">
                    <a:defRPr/>
                  </a:pPr>
                  <a:r>
                    <a:rPr lang="en-US" sz="1662" dirty="0">
                      <a:latin typeface="Source Sans Pro" panose="020B0604020202020204" charset="0"/>
                      <a:ea typeface="ＭＳ Ｐゴシック" charset="0"/>
                    </a:rPr>
                    <a:t>IT</a:t>
                  </a:r>
                </a:p>
              </p:txBody>
            </p:sp>
          </p:grpSp>
          <p:grpSp>
            <p:nvGrpSpPr>
              <p:cNvPr id="43016" name="Group 125"/>
              <p:cNvGrpSpPr>
                <a:grpSpLocks/>
              </p:cNvGrpSpPr>
              <p:nvPr/>
            </p:nvGrpSpPr>
            <p:grpSpPr bwMode="auto">
              <a:xfrm>
                <a:off x="4116" y="1842"/>
                <a:ext cx="2032" cy="1772"/>
                <a:chOff x="306" y="1658"/>
                <a:chExt cx="2032" cy="1772"/>
              </a:xfrm>
            </p:grpSpPr>
            <p:sp>
              <p:nvSpPr>
                <p:cNvPr id="441460" name="Line 116"/>
                <p:cNvSpPr>
                  <a:spLocks noChangeShapeType="1"/>
                </p:cNvSpPr>
                <p:nvPr/>
              </p:nvSpPr>
              <p:spPr bwMode="auto">
                <a:xfrm>
                  <a:off x="1194" y="2954"/>
                  <a:ext cx="520" cy="184"/>
                </a:xfrm>
                <a:prstGeom prst="line">
                  <a:avLst/>
                </a:prstGeom>
                <a:noFill/>
                <a:ln w="1905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Source Sans Pro" panose="020B0604020202020204" charset="0"/>
                    <a:ea typeface="ＭＳ Ｐゴシック" charset="0"/>
                  </a:endParaRPr>
                </a:p>
              </p:txBody>
            </p:sp>
            <p:sp>
              <p:nvSpPr>
                <p:cNvPr id="441461" name="Oval 117"/>
                <p:cNvSpPr>
                  <a:spLocks noChangeArrowheads="1"/>
                </p:cNvSpPr>
                <p:nvPr/>
              </p:nvSpPr>
              <p:spPr bwMode="auto">
                <a:xfrm>
                  <a:off x="374" y="2662"/>
                  <a:ext cx="864" cy="576"/>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41462" name="Oval 118"/>
                <p:cNvSpPr>
                  <a:spLocks noChangeArrowheads="1"/>
                </p:cNvSpPr>
                <p:nvPr/>
              </p:nvSpPr>
              <p:spPr bwMode="auto">
                <a:xfrm>
                  <a:off x="1670" y="3046"/>
                  <a:ext cx="528" cy="384"/>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GB" sz="1662">
                    <a:latin typeface="Source Sans Pro" panose="020B0604020202020204" charset="0"/>
                    <a:ea typeface="ＭＳ Ｐゴシック" charset="0"/>
                  </a:endParaRPr>
                </a:p>
              </p:txBody>
            </p:sp>
            <p:sp>
              <p:nvSpPr>
                <p:cNvPr id="441463" name="Oval 119"/>
                <p:cNvSpPr>
                  <a:spLocks noChangeArrowheads="1"/>
                </p:cNvSpPr>
                <p:nvPr/>
              </p:nvSpPr>
              <p:spPr bwMode="auto">
                <a:xfrm>
                  <a:off x="1242" y="1658"/>
                  <a:ext cx="1096" cy="520"/>
                </a:xfrm>
                <a:prstGeom prst="ellipse">
                  <a:avLst/>
                </a:prstGeom>
                <a:noFill/>
                <a:ln w="19050">
                  <a:solidFill>
                    <a:schemeClr val="bg1">
                      <a:lumMod val="50000"/>
                    </a:schemeClr>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b="1">
                    <a:latin typeface="Source Sans Pro" panose="020B0604020202020204" charset="0"/>
                    <a:ea typeface="ＭＳ Ｐゴシック" charset="0"/>
                  </a:endParaRPr>
                </a:p>
              </p:txBody>
            </p:sp>
            <p:sp>
              <p:nvSpPr>
                <p:cNvPr id="441464" name="Rectangle 120"/>
                <p:cNvSpPr>
                  <a:spLocks noChangeArrowheads="1"/>
                </p:cNvSpPr>
                <p:nvPr/>
              </p:nvSpPr>
              <p:spPr bwMode="auto">
                <a:xfrm>
                  <a:off x="1354" y="1766"/>
                  <a:ext cx="874"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eaLnBrk="0" hangingPunct="0">
                    <a:defRPr/>
                  </a:pPr>
                  <a:r>
                    <a:rPr lang="en-US" sz="1292" dirty="0">
                      <a:latin typeface="Source Sans Pro" panose="020B0604020202020204" charset="0"/>
                      <a:ea typeface="ＭＳ Ｐゴシック" pitchFamily="34" charset="-128"/>
                    </a:rPr>
                    <a:t>Stimuli:</a:t>
                  </a:r>
                </a:p>
                <a:p>
                  <a:pPr algn="ctr" eaLnBrk="0" hangingPunct="0">
                    <a:defRPr/>
                  </a:pPr>
                  <a:r>
                    <a:rPr lang="en-US" sz="1292" dirty="0">
                      <a:latin typeface="Source Sans Pro" panose="020B0604020202020204" charset="0"/>
                      <a:ea typeface="ＭＳ Ｐゴシック" pitchFamily="34" charset="-128"/>
                    </a:rPr>
                    <a:t>Faces or objects</a:t>
                  </a:r>
                </a:p>
              </p:txBody>
            </p:sp>
            <p:sp>
              <p:nvSpPr>
                <p:cNvPr id="441465" name="Line 121"/>
                <p:cNvSpPr>
                  <a:spLocks noChangeShapeType="1"/>
                </p:cNvSpPr>
                <p:nvPr/>
              </p:nvSpPr>
              <p:spPr bwMode="auto">
                <a:xfrm flipH="1">
                  <a:off x="1474" y="2178"/>
                  <a:ext cx="240" cy="864"/>
                </a:xfrm>
                <a:prstGeom prst="line">
                  <a:avLst/>
                </a:prstGeom>
                <a:noFill/>
                <a:ln w="19050">
                  <a:solidFill>
                    <a:schemeClr val="bg1">
                      <a:lumMod val="50000"/>
                    </a:schemeClr>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b="1">
                    <a:latin typeface="Source Sans Pro" panose="020B0604020202020204" charset="0"/>
                    <a:ea typeface="ＭＳ Ｐゴシック" charset="0"/>
                  </a:endParaRPr>
                </a:p>
              </p:txBody>
            </p:sp>
            <p:sp>
              <p:nvSpPr>
                <p:cNvPr id="441466" name="Rectangle 122"/>
                <p:cNvSpPr>
                  <a:spLocks noChangeArrowheads="1"/>
                </p:cNvSpPr>
                <p:nvPr/>
              </p:nvSpPr>
              <p:spPr bwMode="auto">
                <a:xfrm>
                  <a:off x="306" y="2230"/>
                  <a:ext cx="140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algn="ctr" eaLnBrk="0" hangingPunct="0">
                    <a:defRPr/>
                  </a:pPr>
                  <a:r>
                    <a:rPr lang="en-US" sz="1477" dirty="0">
                      <a:latin typeface="Source Sans Pro" panose="020B0604020202020204" charset="0"/>
                      <a:ea typeface="ＭＳ Ｐゴシック" pitchFamily="34" charset="-128"/>
                    </a:rPr>
                    <a:t>Context-sensitive</a:t>
                  </a:r>
                </a:p>
                <a:p>
                  <a:pPr algn="ctr" eaLnBrk="0" hangingPunct="0">
                    <a:defRPr/>
                  </a:pPr>
                  <a:r>
                    <a:rPr lang="en-US" sz="1477" dirty="0">
                      <a:latin typeface="Source Sans Pro" panose="020B0604020202020204" charset="0"/>
                      <a:ea typeface="ＭＳ Ｐゴシック" pitchFamily="34" charset="-128"/>
                    </a:rPr>
                    <a:t>connectivity</a:t>
                  </a:r>
                </a:p>
              </p:txBody>
            </p:sp>
            <p:sp>
              <p:nvSpPr>
                <p:cNvPr id="441467" name="Rectangle 123"/>
                <p:cNvSpPr>
                  <a:spLocks noChangeArrowheads="1"/>
                </p:cNvSpPr>
                <p:nvPr/>
              </p:nvSpPr>
              <p:spPr bwMode="auto">
                <a:xfrm>
                  <a:off x="626" y="2837"/>
                  <a:ext cx="35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eaLnBrk="0" hangingPunct="0">
                    <a:defRPr/>
                  </a:pPr>
                  <a:r>
                    <a:rPr lang="en-US" sz="1600" dirty="0">
                      <a:latin typeface="Source Sans Pro" panose="020B0604020202020204" charset="0"/>
                      <a:ea typeface="ＭＳ Ｐゴシック" pitchFamily="34" charset="-128"/>
                    </a:rPr>
                    <a:t>PPC</a:t>
                  </a:r>
                </a:p>
              </p:txBody>
            </p:sp>
            <p:sp>
              <p:nvSpPr>
                <p:cNvPr id="441468" name="Rectangle 124"/>
                <p:cNvSpPr>
                  <a:spLocks noChangeArrowheads="1"/>
                </p:cNvSpPr>
                <p:nvPr/>
              </p:nvSpPr>
              <p:spPr bwMode="auto">
                <a:xfrm>
                  <a:off x="1828" y="3148"/>
                  <a:ext cx="212"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eaLnBrk="0" hangingPunct="0">
                    <a:defRPr/>
                  </a:pPr>
                  <a:r>
                    <a:rPr lang="en-US" sz="1400" dirty="0">
                      <a:latin typeface="Source Sans Pro" panose="020B0604020202020204" charset="0"/>
                      <a:ea typeface="ＭＳ Ｐゴシック" charset="0"/>
                    </a:rPr>
                    <a:t>IT</a:t>
                  </a:r>
                  <a:endParaRPr lang="en-US" sz="1292" dirty="0">
                    <a:latin typeface="Source Sans Pro" panose="020B0604020202020204" charset="0"/>
                    <a:ea typeface="ＭＳ Ｐゴシック" pitchFamily="34" charset="-128"/>
                  </a:endParaRPr>
                </a:p>
              </p:txBody>
            </p:sp>
          </p:grpSp>
        </p:grpSp>
        <p:sp>
          <p:nvSpPr>
            <p:cNvPr id="441470" name="Rectangle 126"/>
            <p:cNvSpPr>
              <a:spLocks noChangeArrowheads="1"/>
            </p:cNvSpPr>
            <p:nvPr/>
          </p:nvSpPr>
          <p:spPr bwMode="auto">
            <a:xfrm>
              <a:off x="2456" y="2275"/>
              <a:ext cx="1069"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477">
                  <a:solidFill>
                    <a:srgbClr val="333333"/>
                  </a:solidFill>
                  <a:latin typeface="Source Sans Pro" panose="020B0604020202020204" charset="0"/>
                  <a:ea typeface="ＭＳ Ｐゴシック" pitchFamily="34" charset="-128"/>
                </a:rPr>
                <a:t>Modulation of </a:t>
              </a:r>
            </a:p>
            <a:p>
              <a:pPr eaLnBrk="0" hangingPunct="0">
                <a:defRPr/>
              </a:pPr>
              <a:r>
                <a:rPr lang="en-US" sz="1477">
                  <a:solidFill>
                    <a:srgbClr val="333333"/>
                  </a:solidFill>
                  <a:latin typeface="Source Sans Pro" panose="020B0604020202020204" charset="0"/>
                  <a:ea typeface="ＭＳ Ｐゴシック" pitchFamily="34" charset="-128"/>
                </a:rPr>
                <a:t>stimulus-specific </a:t>
              </a:r>
            </a:p>
            <a:p>
              <a:pPr eaLnBrk="0" hangingPunct="0">
                <a:defRPr/>
              </a:pPr>
              <a:r>
                <a:rPr lang="en-US" sz="1477">
                  <a:solidFill>
                    <a:srgbClr val="333333"/>
                  </a:solidFill>
                  <a:latin typeface="Source Sans Pro" panose="020B0604020202020204" charset="0"/>
                  <a:ea typeface="ＭＳ Ｐゴシック" pitchFamily="34" charset="-128"/>
                </a:rPr>
                <a:t>responses</a:t>
              </a:r>
            </a:p>
          </p:txBody>
        </p:sp>
      </p:grpSp>
      <p:sp>
        <p:nvSpPr>
          <p:cNvPr id="2" name="Title 1"/>
          <p:cNvSpPr>
            <a:spLocks noGrp="1"/>
          </p:cNvSpPr>
          <p:nvPr>
            <p:ph type="title"/>
          </p:nvPr>
        </p:nvSpPr>
        <p:spPr/>
        <p:txBody>
          <a:bodyPr/>
          <a:lstStyle/>
          <a:p>
            <a:r>
              <a:rPr lang="en-GB" dirty="0">
                <a:latin typeface="Source Sans Pro" panose="020B0604020202020204" charset="0"/>
              </a:rPr>
              <a:t>Psycho-physiological interactions (PPI)</a:t>
            </a:r>
          </a:p>
        </p:txBody>
      </p:sp>
      <p:sp>
        <p:nvSpPr>
          <p:cNvPr id="4" name="Text Placeholder 3"/>
          <p:cNvSpPr>
            <a:spLocks noGrp="1"/>
          </p:cNvSpPr>
          <p:nvPr>
            <p:ph type="body" sz="quarter" idx="10"/>
          </p:nvPr>
        </p:nvSpPr>
        <p:spPr/>
        <p:txBody>
          <a:bodyPr/>
          <a:lstStyle/>
          <a:p>
            <a:r>
              <a:rPr lang="en-GB" dirty="0"/>
              <a:t>A standard PPI analysis does not make inferences about the </a:t>
            </a:r>
            <a:r>
              <a:rPr lang="en-GB" b="1" dirty="0"/>
              <a:t>direction</a:t>
            </a:r>
            <a:r>
              <a:rPr lang="en-GB" dirty="0"/>
              <a:t> of information flow (causality) </a:t>
            </a:r>
          </a:p>
          <a:p>
            <a:endParaRPr lang="en-GB" dirty="0">
              <a:latin typeface="Source Sans Pro" panose="020B0604020202020204" charset="0"/>
            </a:endParaRPr>
          </a:p>
        </p:txBody>
      </p:sp>
    </p:spTree>
    <p:extLst>
      <p:ext uri="{BB962C8B-B14F-4D97-AF65-F5344CB8AC3E}">
        <p14:creationId xmlns:p14="http://schemas.microsoft.com/office/powerpoint/2010/main" val="96039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04D3-C9C1-4BB7-B27B-F2CD22B30369}"/>
              </a:ext>
            </a:extLst>
          </p:cNvPr>
          <p:cNvSpPr>
            <a:spLocks noGrp="1"/>
          </p:cNvSpPr>
          <p:nvPr>
            <p:ph type="title"/>
          </p:nvPr>
        </p:nvSpPr>
        <p:spPr/>
        <p:txBody>
          <a:bodyPr/>
          <a:lstStyle/>
          <a:p>
            <a:r>
              <a:rPr lang="de-DE" dirty="0" err="1"/>
              <a:t>Overview</a:t>
            </a:r>
            <a:endParaRPr lang="de-DE" dirty="0"/>
          </a:p>
        </p:txBody>
      </p:sp>
      <p:sp>
        <p:nvSpPr>
          <p:cNvPr id="3" name="Content Placeholder 2">
            <a:extLst>
              <a:ext uri="{FF2B5EF4-FFF2-40B4-BE49-F238E27FC236}">
                <a16:creationId xmlns:a16="http://schemas.microsoft.com/office/drawing/2014/main" id="{47376217-9A19-41C3-BAF0-FBF0BDD03CA8}"/>
              </a:ext>
            </a:extLst>
          </p:cNvPr>
          <p:cNvSpPr>
            <a:spLocks noGrp="1"/>
          </p:cNvSpPr>
          <p:nvPr>
            <p:ph idx="1"/>
          </p:nvPr>
        </p:nvSpPr>
        <p:spPr>
          <a:xfrm>
            <a:off x="527051" y="1412875"/>
            <a:ext cx="11005553" cy="4752975"/>
          </a:xfrm>
        </p:spPr>
        <p:txBody>
          <a:bodyPr/>
          <a:lstStyle/>
          <a:p>
            <a:pPr marL="342900" indent="-342900">
              <a:spcBef>
                <a:spcPct val="20000"/>
              </a:spcBef>
              <a:spcAft>
                <a:spcPts val="600"/>
              </a:spcAft>
              <a:buFont typeface="+mj-lt"/>
              <a:buAutoNum type="arabicPeriod"/>
              <a:defRPr/>
            </a:pPr>
            <a:r>
              <a:rPr lang="en-US" sz="2800" dirty="0">
                <a:solidFill>
                  <a:srgbClr val="C02A26"/>
                </a:solidFill>
                <a:latin typeface="+mn-lt"/>
                <a:ea typeface="ＭＳ Ｐゴシック" charset="0"/>
              </a:rPr>
              <a:t>Categorical designs</a:t>
            </a:r>
            <a:endParaRPr lang="en-GB" sz="2800" dirty="0">
              <a:latin typeface="+mn-lt"/>
            </a:endParaRPr>
          </a:p>
          <a:p>
            <a:pPr marL="546100" lvl="1" indent="-342900">
              <a:spcBef>
                <a:spcPct val="20000"/>
              </a:spcBef>
              <a:defRPr/>
            </a:pPr>
            <a:r>
              <a:rPr lang="en-US" dirty="0">
                <a:solidFill>
                  <a:srgbClr val="333333"/>
                </a:solidFill>
                <a:latin typeface="+mn-lt"/>
                <a:ea typeface="ＭＳ Ｐゴシック" charset="0"/>
              </a:rPr>
              <a:t>Subtraction</a:t>
            </a:r>
            <a:r>
              <a:rPr lang="en-US" b="1" dirty="0">
                <a:solidFill>
                  <a:srgbClr val="333333"/>
                </a:solidFill>
                <a:latin typeface="+mn-lt"/>
                <a:ea typeface="ＭＳ Ｐゴシック" charset="0"/>
              </a:rPr>
              <a:t> 			</a:t>
            </a:r>
            <a:r>
              <a:rPr lang="en-US" dirty="0">
                <a:solidFill>
                  <a:srgbClr val="333333"/>
                </a:solidFill>
                <a:latin typeface="+mn-lt"/>
                <a:ea typeface="ＭＳ Ｐゴシック" charset="0"/>
              </a:rPr>
              <a:t>Pure insertion, evoked / differential responses</a:t>
            </a:r>
          </a:p>
          <a:p>
            <a:pPr marL="546100" lvl="1" indent="-342900">
              <a:spcBef>
                <a:spcPct val="20000"/>
              </a:spcBef>
              <a:defRPr/>
            </a:pPr>
            <a:r>
              <a:rPr lang="en-US" dirty="0">
                <a:solidFill>
                  <a:srgbClr val="333333"/>
                </a:solidFill>
                <a:latin typeface="+mn-lt"/>
                <a:ea typeface="ＭＳ Ｐゴシック" charset="0"/>
              </a:rPr>
              <a:t>Conjunction 			Testing multiple hypotheses</a:t>
            </a:r>
          </a:p>
          <a:p>
            <a:pPr lvl="1" indent="0">
              <a:spcBef>
                <a:spcPct val="20000"/>
              </a:spcBef>
              <a:buNone/>
              <a:defRPr/>
            </a:pPr>
            <a:endParaRPr lang="en-US" dirty="0">
              <a:solidFill>
                <a:srgbClr val="333333"/>
              </a:solidFill>
              <a:latin typeface="+mn-lt"/>
              <a:ea typeface="ＭＳ Ｐゴシック" charset="0"/>
            </a:endParaRPr>
          </a:p>
          <a:p>
            <a:pPr lvl="1" indent="0">
              <a:spcBef>
                <a:spcPct val="20000"/>
              </a:spcBef>
              <a:buNone/>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Parametric designs</a:t>
            </a:r>
            <a:endParaRPr lang="en-US" sz="2400" dirty="0">
              <a:solidFill>
                <a:srgbClr val="C02A26"/>
              </a:solidFill>
              <a:latin typeface="+mn-lt"/>
              <a:ea typeface="ＭＳ Ｐゴシック" charset="0"/>
            </a:endParaRPr>
          </a:p>
          <a:p>
            <a:pPr marL="546100" lvl="1" indent="-342900">
              <a:spcBef>
                <a:spcPct val="20000"/>
              </a:spcBef>
              <a:defRPr/>
            </a:pPr>
            <a:r>
              <a:rPr lang="en-US" dirty="0">
                <a:solidFill>
                  <a:srgbClr val="333333"/>
                </a:solidFill>
                <a:latin typeface="+mn-lt"/>
                <a:ea typeface="ＭＳ Ｐゴシック" charset="0"/>
              </a:rPr>
              <a:t>Linear 			Adaptation, cognitive dimensions</a:t>
            </a:r>
          </a:p>
          <a:p>
            <a:pPr marL="546100" lvl="1" indent="-342900">
              <a:spcBef>
                <a:spcPct val="20000"/>
              </a:spcBef>
              <a:defRPr/>
            </a:pPr>
            <a:r>
              <a:rPr lang="en-US" dirty="0">
                <a:solidFill>
                  <a:srgbClr val="333333"/>
                </a:solidFill>
                <a:latin typeface="+mn-lt"/>
                <a:ea typeface="ＭＳ Ｐゴシック" charset="0"/>
              </a:rPr>
              <a:t>Nonlinear			Polynomial expansions, </a:t>
            </a:r>
            <a:r>
              <a:rPr lang="en-US" dirty="0" err="1">
                <a:solidFill>
                  <a:srgbClr val="333333"/>
                </a:solidFill>
                <a:latin typeface="+mn-lt"/>
                <a:ea typeface="ＭＳ Ｐゴシック" charset="0"/>
              </a:rPr>
              <a:t>neurometric</a:t>
            </a:r>
            <a:r>
              <a:rPr lang="en-US" dirty="0">
                <a:solidFill>
                  <a:srgbClr val="333333"/>
                </a:solidFill>
                <a:latin typeface="+mn-lt"/>
                <a:ea typeface="ＭＳ Ｐゴシック" charset="0"/>
              </a:rPr>
              <a:t> functions</a:t>
            </a:r>
          </a:p>
          <a:p>
            <a:pPr lvl="1" indent="0">
              <a:spcBef>
                <a:spcPct val="20000"/>
              </a:spcBef>
              <a:buNone/>
              <a:defRPr/>
            </a:pPr>
            <a:r>
              <a:rPr lang="en-US" dirty="0">
                <a:solidFill>
                  <a:srgbClr val="333333"/>
                </a:solidFill>
                <a:latin typeface="+mn-lt"/>
                <a:ea typeface="ＭＳ Ｐゴシック" charset="0"/>
              </a:rPr>
              <a:t>				Model-based regressors 	</a:t>
            </a:r>
          </a:p>
          <a:p>
            <a:pPr marL="342900" indent="-342900">
              <a:spcBef>
                <a:spcPct val="20000"/>
              </a:spcBef>
              <a:buFont typeface="+mj-lt"/>
              <a:buAutoNum type="arabicPeriod"/>
              <a:defRPr/>
            </a:pPr>
            <a:endParaRPr lang="en-US" dirty="0">
              <a:solidFill>
                <a:srgbClr val="333333"/>
              </a:solidFill>
              <a:latin typeface="+mn-lt"/>
              <a:ea typeface="ＭＳ Ｐゴシック" charset="0"/>
            </a:endParaRPr>
          </a:p>
          <a:p>
            <a:pPr marL="514350" indent="-514350">
              <a:spcBef>
                <a:spcPct val="20000"/>
              </a:spcBef>
              <a:buFont typeface="+mj-lt"/>
              <a:buAutoNum type="arabicPeriod"/>
              <a:defRPr/>
            </a:pPr>
            <a:r>
              <a:rPr lang="en-US" sz="2800" dirty="0">
                <a:solidFill>
                  <a:srgbClr val="C02A26"/>
                </a:solidFill>
                <a:latin typeface="+mn-lt"/>
                <a:ea typeface="ＭＳ Ｐゴシック" charset="0"/>
              </a:rPr>
              <a:t>Factorial designs</a:t>
            </a:r>
            <a:endParaRPr lang="en-US" sz="2400" dirty="0">
              <a:solidFill>
                <a:srgbClr val="C02A26"/>
              </a:solidFill>
              <a:latin typeface="+mn-lt"/>
              <a:ea typeface="ＭＳ Ｐゴシック" charset="0"/>
            </a:endParaRPr>
          </a:p>
          <a:p>
            <a:pPr marL="717550" lvl="1" indent="-514350">
              <a:spcBef>
                <a:spcPct val="20000"/>
              </a:spcBef>
              <a:defRPr/>
            </a:pPr>
            <a:r>
              <a:rPr lang="en-US" dirty="0">
                <a:solidFill>
                  <a:srgbClr val="333333"/>
                </a:solidFill>
                <a:latin typeface="+mn-lt"/>
                <a:ea typeface="ＭＳ Ｐゴシック" charset="0"/>
              </a:rPr>
              <a:t>Categorical 			Interactions and pure insertion</a:t>
            </a:r>
          </a:p>
          <a:p>
            <a:pPr marL="717550" lvl="1" indent="-514350">
              <a:spcBef>
                <a:spcPct val="20000"/>
              </a:spcBef>
              <a:defRPr/>
            </a:pPr>
            <a:r>
              <a:rPr lang="en-US" dirty="0">
                <a:solidFill>
                  <a:srgbClr val="333333"/>
                </a:solidFill>
                <a:latin typeface="+mn-lt"/>
                <a:ea typeface="ＭＳ Ｐゴシック" charset="0"/>
              </a:rPr>
              <a:t>Parametric 			Linear and nonlinear interactions</a:t>
            </a:r>
          </a:p>
          <a:p>
            <a:pPr lvl="2" indent="0">
              <a:spcBef>
                <a:spcPct val="20000"/>
              </a:spcBef>
              <a:buNone/>
              <a:defRPr/>
            </a:pPr>
            <a:r>
              <a:rPr lang="en-US" dirty="0">
                <a:solidFill>
                  <a:srgbClr val="333333"/>
                </a:solidFill>
                <a:latin typeface="+mn-lt"/>
                <a:ea typeface="ＭＳ Ｐゴシック" charset="0"/>
              </a:rPr>
              <a:t>				Psychophysiological Interactions (PPI)</a:t>
            </a:r>
          </a:p>
          <a:p>
            <a:pPr marL="269638" indent="-269638">
              <a:spcBef>
                <a:spcPct val="20000"/>
              </a:spcBef>
              <a:defRPr/>
            </a:pPr>
            <a:endParaRPr lang="en-GB" dirty="0"/>
          </a:p>
        </p:txBody>
      </p:sp>
      <p:grpSp>
        <p:nvGrpSpPr>
          <p:cNvPr id="9" name="Group 8">
            <a:extLst>
              <a:ext uri="{FF2B5EF4-FFF2-40B4-BE49-F238E27FC236}">
                <a16:creationId xmlns:a16="http://schemas.microsoft.com/office/drawing/2014/main" id="{75AF5EAA-B131-4EC0-86A5-28A57CCC3216}"/>
              </a:ext>
            </a:extLst>
          </p:cNvPr>
          <p:cNvGrpSpPr/>
          <p:nvPr/>
        </p:nvGrpSpPr>
        <p:grpSpPr>
          <a:xfrm>
            <a:off x="9264352" y="1916832"/>
            <a:ext cx="1512168" cy="720080"/>
            <a:chOff x="9264352" y="1916832"/>
            <a:chExt cx="1512168" cy="720080"/>
          </a:xfrm>
        </p:grpSpPr>
        <p:sp>
          <p:nvSpPr>
            <p:cNvPr id="8" name="Oval 7">
              <a:extLst>
                <a:ext uri="{FF2B5EF4-FFF2-40B4-BE49-F238E27FC236}">
                  <a16:creationId xmlns:a16="http://schemas.microsoft.com/office/drawing/2014/main" id="{D166CCC5-6B64-487E-A7FB-FBFE18D315DA}"/>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7" name="TextBox 6">
              <a:extLst>
                <a:ext uri="{FF2B5EF4-FFF2-40B4-BE49-F238E27FC236}">
                  <a16:creationId xmlns:a16="http://schemas.microsoft.com/office/drawing/2014/main" id="{9CFC1C81-F6BD-4A0C-BC8E-8BB4D5AD1941}"/>
                </a:ext>
              </a:extLst>
            </p:cNvPr>
            <p:cNvSpPr txBox="1"/>
            <p:nvPr/>
          </p:nvSpPr>
          <p:spPr>
            <a:xfrm>
              <a:off x="9588388" y="2060848"/>
              <a:ext cx="936104" cy="395945"/>
            </a:xfrm>
            <a:prstGeom prst="rect">
              <a:avLst/>
            </a:prstGeom>
          </p:spPr>
          <p:txBody>
            <a:bodyPr vert="horz" wrap="square" lIns="0" tIns="0" rIns="0" bIns="0" rtlCol="0">
              <a:noAutofit/>
            </a:bodyPr>
            <a:lstStyle/>
            <a:p>
              <a:r>
                <a:rPr lang="en-GB" sz="2800" dirty="0">
                  <a:solidFill>
                    <a:schemeClr val="accent1"/>
                  </a:solidFill>
                  <a:latin typeface="Source Sans Pro" panose="020B0503030403020204" pitchFamily="34" charset="0"/>
                </a:rPr>
                <a:t>A vs B</a:t>
              </a:r>
            </a:p>
          </p:txBody>
        </p:sp>
      </p:grpSp>
      <p:grpSp>
        <p:nvGrpSpPr>
          <p:cNvPr id="10" name="Group 9">
            <a:extLst>
              <a:ext uri="{FF2B5EF4-FFF2-40B4-BE49-F238E27FC236}">
                <a16:creationId xmlns:a16="http://schemas.microsoft.com/office/drawing/2014/main" id="{DBE7D7A0-66C6-4CF7-BD55-5A82FDB76E41}"/>
              </a:ext>
            </a:extLst>
          </p:cNvPr>
          <p:cNvGrpSpPr/>
          <p:nvPr/>
        </p:nvGrpSpPr>
        <p:grpSpPr>
          <a:xfrm>
            <a:off x="9306200" y="3590494"/>
            <a:ext cx="1650340" cy="740297"/>
            <a:chOff x="9264352" y="1896615"/>
            <a:chExt cx="1650340" cy="740297"/>
          </a:xfrm>
        </p:grpSpPr>
        <p:sp>
          <p:nvSpPr>
            <p:cNvPr id="11" name="Oval 10">
              <a:extLst>
                <a:ext uri="{FF2B5EF4-FFF2-40B4-BE49-F238E27FC236}">
                  <a16:creationId xmlns:a16="http://schemas.microsoft.com/office/drawing/2014/main" id="{A2C9EF0A-523A-4263-9616-3712908A569F}"/>
                </a:ext>
              </a:extLst>
            </p:cNvPr>
            <p:cNvSpPr/>
            <p:nvPr/>
          </p:nvSpPr>
          <p:spPr>
            <a:xfrm>
              <a:off x="9264352" y="1916832"/>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2" name="TextBox 11">
              <a:extLst>
                <a:ext uri="{FF2B5EF4-FFF2-40B4-BE49-F238E27FC236}">
                  <a16:creationId xmlns:a16="http://schemas.microsoft.com/office/drawing/2014/main" id="{F49800B7-3B68-4CDF-ADE6-FD5BB3603D64}"/>
                </a:ext>
              </a:extLst>
            </p:cNvPr>
            <p:cNvSpPr txBox="1"/>
            <p:nvPr/>
          </p:nvSpPr>
          <p:spPr>
            <a:xfrm>
              <a:off x="9438528" y="1896615"/>
              <a:ext cx="1476164" cy="397735"/>
            </a:xfrm>
            <a:prstGeom prst="rect">
              <a:avLst/>
            </a:prstGeom>
          </p:spPr>
          <p:txBody>
            <a:bodyPr vert="horz" wrap="square" lIns="0" tIns="0" rIns="0" bIns="0" rtlCol="0">
              <a:noAutofit/>
            </a:bodyPr>
            <a:lstStyle/>
            <a:p>
              <a:r>
                <a:rPr lang="en-GB" sz="1400" dirty="0">
                  <a:solidFill>
                    <a:schemeClr val="accent1"/>
                  </a:solidFill>
                  <a:latin typeface="Source Sans Pro" panose="020B0503030403020204" pitchFamily="34" charset="0"/>
                </a:rPr>
                <a:t>A</a:t>
              </a:r>
              <a:r>
                <a:rPr lang="en-GB" dirty="0">
                  <a:solidFill>
                    <a:schemeClr val="accent1"/>
                  </a:solidFill>
                  <a:latin typeface="Source Sans Pro" panose="020B0503030403020204" pitchFamily="34" charset="0"/>
                </a:rPr>
                <a:t>A</a:t>
              </a:r>
              <a:r>
                <a:rPr lang="en-GB" sz="2400" dirty="0">
                  <a:solidFill>
                    <a:schemeClr val="accent1"/>
                  </a:solidFill>
                  <a:latin typeface="Source Sans Pro" panose="020B0503030403020204" pitchFamily="34" charset="0"/>
                </a:rPr>
                <a:t>A</a:t>
              </a:r>
              <a:r>
                <a:rPr lang="en-GB" sz="3200" dirty="0">
                  <a:solidFill>
                    <a:schemeClr val="accent1"/>
                  </a:solidFill>
                  <a:latin typeface="Source Sans Pro" panose="020B0503030403020204" pitchFamily="34" charset="0"/>
                </a:rPr>
                <a:t>A</a:t>
              </a:r>
              <a:r>
                <a:rPr lang="en-GB" sz="3600" dirty="0">
                  <a:solidFill>
                    <a:schemeClr val="accent1"/>
                  </a:solidFill>
                  <a:latin typeface="Source Sans Pro" panose="020B0503030403020204" pitchFamily="34" charset="0"/>
                </a:rPr>
                <a:t>A</a:t>
              </a:r>
              <a:r>
                <a:rPr lang="en-GB" sz="4400" dirty="0">
                  <a:solidFill>
                    <a:schemeClr val="accent1"/>
                  </a:solidFill>
                  <a:latin typeface="Source Sans Pro" panose="020B0503030403020204" pitchFamily="34" charset="0"/>
                </a:rPr>
                <a:t>A</a:t>
              </a:r>
              <a:endParaRPr lang="en-GB" sz="2800" dirty="0">
                <a:solidFill>
                  <a:schemeClr val="accent1"/>
                </a:solidFill>
                <a:latin typeface="Source Sans Pro" panose="020B0503030403020204" pitchFamily="34" charset="0"/>
              </a:endParaRPr>
            </a:p>
          </p:txBody>
        </p:sp>
      </p:grpSp>
      <p:sp>
        <p:nvSpPr>
          <p:cNvPr id="14" name="Oval 13">
            <a:extLst>
              <a:ext uri="{FF2B5EF4-FFF2-40B4-BE49-F238E27FC236}">
                <a16:creationId xmlns:a16="http://schemas.microsoft.com/office/drawing/2014/main" id="{53186EFF-3BD7-49BD-8D25-5BED6DDD9E29}"/>
              </a:ext>
            </a:extLst>
          </p:cNvPr>
          <p:cNvSpPr/>
          <p:nvPr/>
        </p:nvSpPr>
        <p:spPr>
          <a:xfrm>
            <a:off x="9331699" y="5175790"/>
            <a:ext cx="1512168"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pic>
        <p:nvPicPr>
          <p:cNvPr id="30" name="Picture 29">
            <a:extLst>
              <a:ext uri="{FF2B5EF4-FFF2-40B4-BE49-F238E27FC236}">
                <a16:creationId xmlns:a16="http://schemas.microsoft.com/office/drawing/2014/main" id="{D2E5C62F-39B1-43C3-88B2-C251EB6393DC}"/>
              </a:ext>
            </a:extLst>
          </p:cNvPr>
          <p:cNvPicPr>
            <a:picLocks noChangeAspect="1"/>
          </p:cNvPicPr>
          <p:nvPr/>
        </p:nvPicPr>
        <p:blipFill>
          <a:blip r:embed="rId3"/>
          <a:stretch>
            <a:fillRect/>
          </a:stretch>
        </p:blipFill>
        <p:spPr>
          <a:xfrm>
            <a:off x="9637126" y="5121188"/>
            <a:ext cx="959374" cy="871716"/>
          </a:xfrm>
          <a:prstGeom prst="rect">
            <a:avLst/>
          </a:prstGeom>
        </p:spPr>
      </p:pic>
    </p:spTree>
    <p:extLst>
      <p:ext uri="{BB962C8B-B14F-4D97-AF65-F5344CB8AC3E}">
        <p14:creationId xmlns:p14="http://schemas.microsoft.com/office/powerpoint/2010/main" val="1588780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Representational neuroimaging</a:t>
            </a:r>
          </a:p>
        </p:txBody>
      </p:sp>
      <p:sp>
        <p:nvSpPr>
          <p:cNvPr id="3" name="Content Placeholder 2"/>
          <p:cNvSpPr>
            <a:spLocks noGrp="1"/>
          </p:cNvSpPr>
          <p:nvPr>
            <p:ph idx="1"/>
          </p:nvPr>
        </p:nvSpPr>
        <p:spPr/>
        <p:txBody>
          <a:bodyPr/>
          <a:lstStyle/>
          <a:p>
            <a:r>
              <a:rPr lang="en-US" altLang="en-US" sz="2400" dirty="0">
                <a:ea typeface="ＭＳ Ｐゴシック" panose="020B0600070205080204" pitchFamily="34" charset="-128"/>
              </a:rPr>
              <a:t>Approaches described so far investigate the </a:t>
            </a:r>
            <a:r>
              <a:rPr lang="en-US" altLang="en-US" sz="2400" i="1" dirty="0">
                <a:ea typeface="ＭＳ Ｐゴシック" panose="020B0600070205080204" pitchFamily="34" charset="-128"/>
              </a:rPr>
              <a:t>involvement </a:t>
            </a:r>
            <a:r>
              <a:rPr lang="en-US" altLang="en-US" sz="2400" dirty="0">
                <a:ea typeface="ＭＳ Ｐゴシック" panose="020B0600070205080204" pitchFamily="34" charset="-128"/>
              </a:rPr>
              <a:t>of regions in a specific mental activity rather than the </a:t>
            </a:r>
            <a:r>
              <a:rPr lang="en-US" altLang="en-US" sz="2400" i="1" dirty="0">
                <a:latin typeface="Calibri" panose="020F0502020204030204" pitchFamily="34" charset="0"/>
                <a:ea typeface="ＭＳ Ｐゴシック" panose="020B0600070205080204" pitchFamily="34" charset="-128"/>
              </a:rPr>
              <a:t>representational content </a:t>
            </a:r>
            <a:r>
              <a:rPr lang="en-US" altLang="en-US" sz="2400" dirty="0">
                <a:latin typeface="Calibri" panose="020F0502020204030204" pitchFamily="34" charset="0"/>
                <a:ea typeface="ＭＳ Ｐゴシック" panose="020B0600070205080204" pitchFamily="34" charset="-128"/>
              </a:rPr>
              <a:t>of regions or voxels</a:t>
            </a:r>
          </a:p>
        </p:txBody>
      </p:sp>
      <p:pic>
        <p:nvPicPr>
          <p:cNvPr id="5" name="Picture 4"/>
          <p:cNvPicPr>
            <a:picLocks noChangeAspect="1"/>
          </p:cNvPicPr>
          <p:nvPr/>
        </p:nvPicPr>
        <p:blipFill rotWithShape="1">
          <a:blip r:embed="rId2"/>
          <a:srcRect b="48660"/>
          <a:stretch/>
        </p:blipFill>
        <p:spPr>
          <a:xfrm>
            <a:off x="3126759" y="3284984"/>
            <a:ext cx="5867586" cy="2448272"/>
          </a:xfrm>
          <a:prstGeom prst="rect">
            <a:avLst/>
          </a:prstGeom>
        </p:spPr>
      </p:pic>
      <p:sp>
        <p:nvSpPr>
          <p:cNvPr id="4" name="TextBox 3"/>
          <p:cNvSpPr txBox="1"/>
          <p:nvPr/>
        </p:nvSpPr>
        <p:spPr>
          <a:xfrm>
            <a:off x="8004212" y="6160826"/>
            <a:ext cx="914400" cy="914400"/>
          </a:xfrm>
          <a:prstGeom prst="rect">
            <a:avLst/>
          </a:prstGeom>
        </p:spPr>
        <p:txBody>
          <a:bodyPr vert="horz" wrap="none" lIns="0" tIns="0" rIns="0" bIns="0" rtlCol="0">
            <a:noAutofit/>
          </a:bodyPr>
          <a:lstStyle/>
          <a:p>
            <a:r>
              <a:rPr lang="en-GB" sz="1200" dirty="0">
                <a:latin typeface="Source Sans Pro" panose="020B0503030403020204" pitchFamily="34" charset="0"/>
              </a:rPr>
              <a:t>Barron, Garvert, Behrens 2016</a:t>
            </a:r>
          </a:p>
        </p:txBody>
      </p:sp>
    </p:spTree>
    <p:extLst>
      <p:ext uri="{BB962C8B-B14F-4D97-AF65-F5344CB8AC3E}">
        <p14:creationId xmlns:p14="http://schemas.microsoft.com/office/powerpoint/2010/main" val="153831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Repetition suppression</a:t>
            </a:r>
          </a:p>
        </p:txBody>
      </p:sp>
      <p:sp>
        <p:nvSpPr>
          <p:cNvPr id="3" name="Content Placeholder 2"/>
          <p:cNvSpPr>
            <a:spLocks noGrp="1"/>
          </p:cNvSpPr>
          <p:nvPr>
            <p:ph idx="1"/>
          </p:nvPr>
        </p:nvSpPr>
        <p:spPr/>
        <p:txBody>
          <a:bodyPr/>
          <a:lstStyle/>
          <a:p>
            <a:r>
              <a:rPr lang="en-GB" sz="1800" dirty="0"/>
              <a:t>Neurons in </a:t>
            </a:r>
            <a:r>
              <a:rPr lang="en-GB" sz="1800" dirty="0" err="1"/>
              <a:t>inferotemporal</a:t>
            </a:r>
            <a:r>
              <a:rPr lang="en-GB" sz="1800" dirty="0"/>
              <a:t> cortex display a diminished response if a stimulus is repeated</a:t>
            </a:r>
          </a:p>
        </p:txBody>
      </p:sp>
      <p:pic>
        <p:nvPicPr>
          <p:cNvPr id="5" name="Picture 4"/>
          <p:cNvPicPr>
            <a:picLocks noChangeAspect="1"/>
          </p:cNvPicPr>
          <p:nvPr/>
        </p:nvPicPr>
        <p:blipFill>
          <a:blip r:embed="rId2"/>
          <a:stretch>
            <a:fillRect/>
          </a:stretch>
        </p:blipFill>
        <p:spPr>
          <a:xfrm>
            <a:off x="3755740" y="2780928"/>
            <a:ext cx="4811942" cy="2015976"/>
          </a:xfrm>
          <a:prstGeom prst="rect">
            <a:avLst/>
          </a:prstGeom>
        </p:spPr>
      </p:pic>
      <p:sp>
        <p:nvSpPr>
          <p:cNvPr id="6" name="Rectangle 5"/>
          <p:cNvSpPr/>
          <p:nvPr/>
        </p:nvSpPr>
        <p:spPr>
          <a:xfrm>
            <a:off x="7497878" y="5818807"/>
            <a:ext cx="1612814" cy="523220"/>
          </a:xfrm>
          <a:prstGeom prst="rect">
            <a:avLst/>
          </a:prstGeom>
        </p:spPr>
        <p:txBody>
          <a:bodyPr wrap="none">
            <a:spAutoFit/>
          </a:bodyPr>
          <a:lstStyle/>
          <a:p>
            <a:r>
              <a:rPr lang="en-GB" sz="1400" dirty="0"/>
              <a:t>Li et al. (1993), </a:t>
            </a:r>
          </a:p>
          <a:p>
            <a:r>
              <a:rPr lang="en-GB" sz="1400" dirty="0"/>
              <a:t>Grill-Spector (2006)</a:t>
            </a:r>
          </a:p>
        </p:txBody>
      </p:sp>
    </p:spTree>
    <p:extLst>
      <p:ext uri="{BB962C8B-B14F-4D97-AF65-F5344CB8AC3E}">
        <p14:creationId xmlns:p14="http://schemas.microsoft.com/office/powerpoint/2010/main" val="341629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A7EE-619C-480A-A861-C6F3D78F7559}"/>
              </a:ext>
            </a:extLst>
          </p:cNvPr>
          <p:cNvSpPr>
            <a:spLocks noGrp="1"/>
          </p:cNvSpPr>
          <p:nvPr>
            <p:ph type="title"/>
          </p:nvPr>
        </p:nvSpPr>
        <p:spPr/>
        <p:txBody>
          <a:bodyPr/>
          <a:lstStyle/>
          <a:p>
            <a:r>
              <a:rPr lang="en-US" sz="2400" dirty="0">
                <a:latin typeface="Source Sans Pro"/>
                <a:ea typeface="ＭＳ Ｐゴシック" charset="0"/>
              </a:rPr>
              <a:t>Cognitive subtraction</a:t>
            </a:r>
            <a:endParaRPr lang="en-GB" dirty="0"/>
          </a:p>
        </p:txBody>
      </p:sp>
      <p:sp>
        <p:nvSpPr>
          <p:cNvPr id="3" name="Content Placeholder 2">
            <a:extLst>
              <a:ext uri="{FF2B5EF4-FFF2-40B4-BE49-F238E27FC236}">
                <a16:creationId xmlns:a16="http://schemas.microsoft.com/office/drawing/2014/main" id="{47B16D4E-AAC3-4C63-98A3-E7EC11195D0D}"/>
              </a:ext>
            </a:extLst>
          </p:cNvPr>
          <p:cNvSpPr>
            <a:spLocks noGrp="1"/>
          </p:cNvSpPr>
          <p:nvPr>
            <p:ph idx="1"/>
          </p:nvPr>
        </p:nvSpPr>
        <p:spPr>
          <a:xfrm>
            <a:off x="527051" y="1412875"/>
            <a:ext cx="11137900" cy="3096245"/>
          </a:xfrm>
        </p:spPr>
        <p:txBody>
          <a:bodyPr/>
          <a:lstStyle/>
          <a:p>
            <a:pPr>
              <a:lnSpc>
                <a:spcPct val="140000"/>
              </a:lnSpc>
              <a:defRPr/>
            </a:pPr>
            <a:r>
              <a:rPr lang="en-GB" sz="1800" b="1" dirty="0">
                <a:solidFill>
                  <a:srgbClr val="C02A26"/>
                </a:solidFill>
                <a:latin typeface="Source Sans Pro" panose="020B0503030403020204"/>
                <a:cs typeface="Arial" pitchFamily="34" charset="0"/>
              </a:rPr>
              <a:t>Aim</a:t>
            </a:r>
          </a:p>
          <a:p>
            <a:pPr lvl="1">
              <a:lnSpc>
                <a:spcPct val="140000"/>
              </a:lnSpc>
              <a:spcBef>
                <a:spcPts val="375"/>
              </a:spcBef>
              <a:buNone/>
              <a:defRPr/>
            </a:pPr>
            <a:r>
              <a:rPr lang="en-GB" sz="1800" dirty="0">
                <a:solidFill>
                  <a:srgbClr val="333333"/>
                </a:solidFill>
                <a:latin typeface="Source Sans Pro" panose="020B0503030403020204"/>
                <a:ea typeface="ＭＳ Ｐゴシック" pitchFamily="34" charset="-128"/>
              </a:rPr>
              <a:t>Neuronal structures underlying a</a:t>
            </a:r>
            <a:r>
              <a:rPr lang="en-GB" sz="1800" i="1" dirty="0">
                <a:solidFill>
                  <a:srgbClr val="333333"/>
                </a:solidFill>
                <a:latin typeface="Source Sans Pro" panose="020B0503030403020204"/>
                <a:ea typeface="ＭＳ Ｐゴシック" pitchFamily="34" charset="-128"/>
              </a:rPr>
              <a:t> single </a:t>
            </a:r>
            <a:r>
              <a:rPr lang="en-GB" sz="1800" dirty="0">
                <a:solidFill>
                  <a:srgbClr val="333333"/>
                </a:solidFill>
                <a:latin typeface="Source Sans Pro" panose="020B0503030403020204"/>
                <a:ea typeface="ＭＳ Ｐゴシック" pitchFamily="34" charset="-128"/>
              </a:rPr>
              <a:t>process</a:t>
            </a:r>
            <a:r>
              <a:rPr lang="en-GB" sz="1800" dirty="0">
                <a:solidFill>
                  <a:srgbClr val="336600"/>
                </a:solidFill>
                <a:latin typeface="Source Sans Pro" panose="020B0503030403020204"/>
                <a:ea typeface="ＭＳ Ｐゴシック" pitchFamily="34" charset="-128"/>
              </a:rPr>
              <a:t> </a:t>
            </a:r>
            <a:r>
              <a:rPr lang="en-GB" sz="1800" b="1" dirty="0">
                <a:solidFill>
                  <a:srgbClr val="C02A26"/>
                </a:solidFill>
                <a:latin typeface="Source Sans Pro" panose="020B0503030403020204"/>
                <a:ea typeface="ＭＳ Ｐゴシック" pitchFamily="34" charset="-128"/>
              </a:rPr>
              <a:t>P</a:t>
            </a:r>
            <a:r>
              <a:rPr lang="en-GB" sz="1800" dirty="0">
                <a:solidFill>
                  <a:srgbClr val="C02A26"/>
                </a:solidFill>
                <a:latin typeface="Source Sans Pro" panose="020B0503030403020204"/>
                <a:ea typeface="ＭＳ Ｐゴシック" pitchFamily="34" charset="-128"/>
                <a:sym typeface="Wingdings" pitchFamily="2" charset="2"/>
              </a:rPr>
              <a:t> </a:t>
            </a:r>
          </a:p>
          <a:p>
            <a:pPr lvl="1">
              <a:lnSpc>
                <a:spcPct val="140000"/>
              </a:lnSpc>
              <a:spcBef>
                <a:spcPts val="375"/>
              </a:spcBef>
              <a:buNone/>
              <a:defRPr/>
            </a:pPr>
            <a:endParaRPr lang="en-GB" sz="1800" dirty="0">
              <a:solidFill>
                <a:srgbClr val="336600"/>
              </a:solidFill>
              <a:latin typeface="Source Sans Pro" panose="020B0503030403020204"/>
              <a:ea typeface="ＭＳ Ｐゴシック" pitchFamily="34" charset="-128"/>
            </a:endParaRPr>
          </a:p>
          <a:p>
            <a:pPr>
              <a:lnSpc>
                <a:spcPct val="140000"/>
              </a:lnSpc>
              <a:defRPr/>
            </a:pPr>
            <a:r>
              <a:rPr lang="en-GB" sz="1800" b="1" dirty="0">
                <a:solidFill>
                  <a:srgbClr val="C02A26"/>
                </a:solidFill>
                <a:latin typeface="Source Sans Pro" panose="020B0503030403020204"/>
                <a:cs typeface="Arial" pitchFamily="34" charset="0"/>
              </a:rPr>
              <a:t>Procedure</a:t>
            </a:r>
          </a:p>
          <a:p>
            <a:pPr lvl="1">
              <a:lnSpc>
                <a:spcPct val="140000"/>
              </a:lnSpc>
              <a:spcBef>
                <a:spcPts val="375"/>
              </a:spcBef>
              <a:buNone/>
              <a:defRPr/>
            </a:pPr>
            <a:r>
              <a:rPr lang="en-GB" sz="1800" dirty="0">
                <a:latin typeface="Source Sans Pro" panose="020B0503030403020204"/>
                <a:ea typeface="ＭＳ Ｐゴシック" pitchFamily="34" charset="-128"/>
              </a:rPr>
              <a:t>Contrast: </a:t>
            </a:r>
            <a:r>
              <a:rPr lang="en-GB" sz="1800" dirty="0">
                <a:solidFill>
                  <a:srgbClr val="333333"/>
                </a:solidFill>
                <a:latin typeface="Source Sans Pro" panose="020B0503030403020204"/>
                <a:ea typeface="ＭＳ Ｐゴシック" pitchFamily="34" charset="-128"/>
              </a:rPr>
              <a:t>[Task with </a:t>
            </a:r>
            <a:r>
              <a:rPr lang="en-GB" sz="1800" b="1" dirty="0">
                <a:solidFill>
                  <a:schemeClr val="accent3">
                    <a:lumMod val="50000"/>
                  </a:schemeClr>
                </a:solidFill>
                <a:latin typeface="Source Sans Pro" panose="020B0503030403020204"/>
                <a:ea typeface="ＭＳ Ｐゴシック" pitchFamily="34" charset="-128"/>
              </a:rPr>
              <a:t>P</a:t>
            </a:r>
            <a:r>
              <a:rPr lang="en-GB" sz="1800" dirty="0">
                <a:solidFill>
                  <a:srgbClr val="333333"/>
                </a:solidFill>
                <a:latin typeface="Source Sans Pro" panose="020B0503030403020204"/>
                <a:ea typeface="ＭＳ Ｐゴシック" pitchFamily="34" charset="-128"/>
              </a:rPr>
              <a:t>] – [matched task without </a:t>
            </a:r>
            <a:r>
              <a:rPr lang="en-GB" sz="1800" b="1" dirty="0">
                <a:solidFill>
                  <a:schemeClr val="accent3">
                    <a:lumMod val="50000"/>
                  </a:schemeClr>
                </a:solidFill>
                <a:latin typeface="Source Sans Pro" panose="020B0503030403020204"/>
                <a:ea typeface="ＭＳ Ｐゴシック" pitchFamily="34" charset="-128"/>
              </a:rPr>
              <a:t>P</a:t>
            </a:r>
            <a:r>
              <a:rPr lang="en-GB" sz="1800" i="1" dirty="0">
                <a:solidFill>
                  <a:srgbClr val="333333"/>
                </a:solidFill>
                <a:latin typeface="Source Sans Pro" panose="020B0503030403020204"/>
                <a:ea typeface="ＭＳ Ｐゴシック" pitchFamily="34" charset="-128"/>
              </a:rPr>
              <a:t> </a:t>
            </a:r>
            <a:r>
              <a:rPr lang="en-GB" sz="1800" dirty="0">
                <a:solidFill>
                  <a:srgbClr val="333333"/>
                </a:solidFill>
                <a:latin typeface="Source Sans Pro" panose="020B0503030403020204"/>
                <a:ea typeface="ＭＳ Ｐゴシック" pitchFamily="34" charset="-128"/>
              </a:rPr>
              <a:t>] </a:t>
            </a:r>
            <a:r>
              <a:rPr lang="en-GB" sz="1800" dirty="0">
                <a:solidFill>
                  <a:srgbClr val="333333"/>
                </a:solidFill>
                <a:latin typeface="Source Sans Pro" panose="020B0503030403020204"/>
                <a:ea typeface="ＭＳ Ｐゴシック" pitchFamily="34" charset="-128"/>
                <a:sym typeface="Wingdings" pitchFamily="2" charset="2"/>
              </a:rPr>
              <a:t></a:t>
            </a:r>
            <a:r>
              <a:rPr lang="en-GB" sz="1800" dirty="0">
                <a:solidFill>
                  <a:srgbClr val="333333"/>
                </a:solidFill>
                <a:latin typeface="Source Sans Pro" panose="020B0503030403020204"/>
                <a:ea typeface="ＭＳ Ｐゴシック" pitchFamily="34" charset="-128"/>
              </a:rPr>
              <a:t> </a:t>
            </a:r>
            <a:r>
              <a:rPr lang="en-GB" sz="1800" b="1" dirty="0">
                <a:solidFill>
                  <a:schemeClr val="accent3">
                    <a:lumMod val="50000"/>
                  </a:schemeClr>
                </a:solidFill>
                <a:latin typeface="Source Sans Pro" panose="020B0503030403020204"/>
                <a:ea typeface="ＭＳ Ｐゴシック" pitchFamily="34" charset="-128"/>
              </a:rPr>
              <a:t>P</a:t>
            </a:r>
            <a:r>
              <a:rPr lang="en-GB" sz="1800" dirty="0">
                <a:solidFill>
                  <a:srgbClr val="333333"/>
                </a:solidFill>
                <a:latin typeface="Source Sans Pro" panose="020B0503030403020204"/>
                <a:ea typeface="ＭＳ Ｐゴシック" pitchFamily="34" charset="-128"/>
              </a:rPr>
              <a:t> </a:t>
            </a:r>
          </a:p>
          <a:p>
            <a:endParaRPr lang="en-GB" sz="1800" dirty="0"/>
          </a:p>
        </p:txBody>
      </p:sp>
      <p:sp>
        <p:nvSpPr>
          <p:cNvPr id="6" name="Cloud Callout 1">
            <a:extLst>
              <a:ext uri="{FF2B5EF4-FFF2-40B4-BE49-F238E27FC236}">
                <a16:creationId xmlns:a16="http://schemas.microsoft.com/office/drawing/2014/main" id="{BD7AF8E6-081B-4E77-A001-674504649CEE}"/>
              </a:ext>
            </a:extLst>
          </p:cNvPr>
          <p:cNvSpPr/>
          <p:nvPr/>
        </p:nvSpPr>
        <p:spPr>
          <a:xfrm rot="637516">
            <a:off x="6388063" y="2183070"/>
            <a:ext cx="2044475" cy="1325788"/>
          </a:xfrm>
          <a:prstGeom prst="cloudCallout">
            <a:avLst>
              <a:gd name="adj1" fmla="val -30119"/>
              <a:gd name="adj2" fmla="val 10194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C00000"/>
                </a:solidFill>
                <a:latin typeface="Source Sans Pro" panose="020B0503030403020204"/>
              </a:rPr>
              <a:t> A good control task is critical!</a:t>
            </a:r>
            <a:endParaRPr lang="en-GB" sz="1600" dirty="0">
              <a:solidFill>
                <a:srgbClr val="4D4D4D"/>
              </a:solidFill>
              <a:latin typeface="Source Sans Pro" panose="020B0503030403020204" pitchFamily="34" charset="0"/>
            </a:endParaRPr>
          </a:p>
        </p:txBody>
      </p:sp>
      <p:grpSp>
        <p:nvGrpSpPr>
          <p:cNvPr id="12" name="Group 11">
            <a:extLst>
              <a:ext uri="{FF2B5EF4-FFF2-40B4-BE49-F238E27FC236}">
                <a16:creationId xmlns:a16="http://schemas.microsoft.com/office/drawing/2014/main" id="{82D8BB98-834E-4131-8747-200489C23A4F}"/>
              </a:ext>
            </a:extLst>
          </p:cNvPr>
          <p:cNvGrpSpPr/>
          <p:nvPr/>
        </p:nvGrpSpPr>
        <p:grpSpPr>
          <a:xfrm>
            <a:off x="1751310" y="4076303"/>
            <a:ext cx="2352675" cy="1943100"/>
            <a:chOff x="1919536" y="4042395"/>
            <a:chExt cx="2352675" cy="1943100"/>
          </a:xfrm>
        </p:grpSpPr>
        <p:pic>
          <p:nvPicPr>
            <p:cNvPr id="8" name="Picture 7">
              <a:extLst>
                <a:ext uri="{FF2B5EF4-FFF2-40B4-BE49-F238E27FC236}">
                  <a16:creationId xmlns:a16="http://schemas.microsoft.com/office/drawing/2014/main" id="{0B30E7C1-F222-4729-BB30-89FC33344968}"/>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9" name="Oval 8">
              <a:extLst>
                <a:ext uri="{FF2B5EF4-FFF2-40B4-BE49-F238E27FC236}">
                  <a16:creationId xmlns:a16="http://schemas.microsoft.com/office/drawing/2014/main" id="{0C898390-911F-4973-92C8-E1259AC2742E}"/>
                </a:ext>
              </a:extLst>
            </p:cNvPr>
            <p:cNvSpPr/>
            <p:nvPr/>
          </p:nvSpPr>
          <p:spPr>
            <a:xfrm>
              <a:off x="2567608" y="4509120"/>
              <a:ext cx="360040" cy="3240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0" name="Oval 9">
              <a:extLst>
                <a:ext uri="{FF2B5EF4-FFF2-40B4-BE49-F238E27FC236}">
                  <a16:creationId xmlns:a16="http://schemas.microsoft.com/office/drawing/2014/main" id="{5C44E5F7-A5ED-46BC-81FE-1754B1EC4348}"/>
                </a:ext>
              </a:extLst>
            </p:cNvPr>
            <p:cNvSpPr/>
            <p:nvPr/>
          </p:nvSpPr>
          <p:spPr>
            <a:xfrm>
              <a:off x="2927648" y="4833156"/>
              <a:ext cx="360040" cy="3240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1" name="Oval 10">
              <a:extLst>
                <a:ext uri="{FF2B5EF4-FFF2-40B4-BE49-F238E27FC236}">
                  <a16:creationId xmlns:a16="http://schemas.microsoft.com/office/drawing/2014/main" id="{186ACFA8-22D9-4D43-9AEE-F847900608E3}"/>
                </a:ext>
              </a:extLst>
            </p:cNvPr>
            <p:cNvSpPr/>
            <p:nvPr/>
          </p:nvSpPr>
          <p:spPr>
            <a:xfrm>
              <a:off x="3095873" y="4346933"/>
              <a:ext cx="360040" cy="324036"/>
            </a:xfrm>
            <a:prstGeom prst="ellipse">
              <a:avLst/>
            </a:prstGeom>
            <a:solidFill>
              <a:srgbClr val="C02A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bg1"/>
                  </a:solidFill>
                  <a:latin typeface="Source Sans Pro" panose="020B0503030403020204" pitchFamily="34" charset="0"/>
                </a:rPr>
                <a:t>P</a:t>
              </a:r>
            </a:p>
          </p:txBody>
        </p:sp>
      </p:grpSp>
      <p:grpSp>
        <p:nvGrpSpPr>
          <p:cNvPr id="13" name="Group 12">
            <a:extLst>
              <a:ext uri="{FF2B5EF4-FFF2-40B4-BE49-F238E27FC236}">
                <a16:creationId xmlns:a16="http://schemas.microsoft.com/office/drawing/2014/main" id="{7BBEBED8-6974-4710-AE16-23061BAC044E}"/>
              </a:ext>
            </a:extLst>
          </p:cNvPr>
          <p:cNvGrpSpPr/>
          <p:nvPr/>
        </p:nvGrpSpPr>
        <p:grpSpPr>
          <a:xfrm>
            <a:off x="4703638" y="4076303"/>
            <a:ext cx="2352675" cy="1943100"/>
            <a:chOff x="1919536" y="4042395"/>
            <a:chExt cx="2352675" cy="1943100"/>
          </a:xfrm>
        </p:grpSpPr>
        <p:pic>
          <p:nvPicPr>
            <p:cNvPr id="14" name="Picture 13">
              <a:extLst>
                <a:ext uri="{FF2B5EF4-FFF2-40B4-BE49-F238E27FC236}">
                  <a16:creationId xmlns:a16="http://schemas.microsoft.com/office/drawing/2014/main" id="{D26C8B8B-CD89-4C5A-B7FF-2E26817ED1E2}"/>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15" name="Oval 14">
              <a:extLst>
                <a:ext uri="{FF2B5EF4-FFF2-40B4-BE49-F238E27FC236}">
                  <a16:creationId xmlns:a16="http://schemas.microsoft.com/office/drawing/2014/main" id="{78E9F71A-7579-4D7E-857F-C73866886A3E}"/>
                </a:ext>
              </a:extLst>
            </p:cNvPr>
            <p:cNvSpPr/>
            <p:nvPr/>
          </p:nvSpPr>
          <p:spPr>
            <a:xfrm>
              <a:off x="2567608" y="4509120"/>
              <a:ext cx="360040" cy="3240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6" name="Oval 15">
              <a:extLst>
                <a:ext uri="{FF2B5EF4-FFF2-40B4-BE49-F238E27FC236}">
                  <a16:creationId xmlns:a16="http://schemas.microsoft.com/office/drawing/2014/main" id="{E68101B1-5A69-48DF-83EA-380CBA622D06}"/>
                </a:ext>
              </a:extLst>
            </p:cNvPr>
            <p:cNvSpPr/>
            <p:nvPr/>
          </p:nvSpPr>
          <p:spPr>
            <a:xfrm>
              <a:off x="2927648" y="4833156"/>
              <a:ext cx="360040" cy="3240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grpSp>
      <p:grpSp>
        <p:nvGrpSpPr>
          <p:cNvPr id="18" name="Group 17">
            <a:extLst>
              <a:ext uri="{FF2B5EF4-FFF2-40B4-BE49-F238E27FC236}">
                <a16:creationId xmlns:a16="http://schemas.microsoft.com/office/drawing/2014/main" id="{AA1FD4A1-F0A3-4D2A-85A3-4D78475794F1}"/>
              </a:ext>
            </a:extLst>
          </p:cNvPr>
          <p:cNvGrpSpPr/>
          <p:nvPr/>
        </p:nvGrpSpPr>
        <p:grpSpPr>
          <a:xfrm>
            <a:off x="7655966" y="4076303"/>
            <a:ext cx="2352675" cy="1943100"/>
            <a:chOff x="1919536" y="4042395"/>
            <a:chExt cx="2352675" cy="1943100"/>
          </a:xfrm>
        </p:grpSpPr>
        <p:pic>
          <p:nvPicPr>
            <p:cNvPr id="19" name="Picture 18">
              <a:extLst>
                <a:ext uri="{FF2B5EF4-FFF2-40B4-BE49-F238E27FC236}">
                  <a16:creationId xmlns:a16="http://schemas.microsoft.com/office/drawing/2014/main" id="{8E6864FA-9610-4543-A7D5-70F76966CE61}"/>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22" name="Oval 21">
              <a:extLst>
                <a:ext uri="{FF2B5EF4-FFF2-40B4-BE49-F238E27FC236}">
                  <a16:creationId xmlns:a16="http://schemas.microsoft.com/office/drawing/2014/main" id="{A66B203B-C1B6-4D85-9D38-942E9414BBD8}"/>
                </a:ext>
              </a:extLst>
            </p:cNvPr>
            <p:cNvSpPr/>
            <p:nvPr/>
          </p:nvSpPr>
          <p:spPr>
            <a:xfrm>
              <a:off x="3095873" y="4346933"/>
              <a:ext cx="360040" cy="324036"/>
            </a:xfrm>
            <a:prstGeom prst="ellipse">
              <a:avLst/>
            </a:prstGeom>
            <a:solidFill>
              <a:srgbClr val="C02A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bg1"/>
                  </a:solidFill>
                  <a:latin typeface="Source Sans Pro" panose="020B0503030403020204" pitchFamily="34" charset="0"/>
                </a:rPr>
                <a:t>P</a:t>
              </a:r>
            </a:p>
          </p:txBody>
        </p:sp>
      </p:grpSp>
      <p:sp>
        <p:nvSpPr>
          <p:cNvPr id="23" name="TextBox 22">
            <a:extLst>
              <a:ext uri="{FF2B5EF4-FFF2-40B4-BE49-F238E27FC236}">
                <a16:creationId xmlns:a16="http://schemas.microsoft.com/office/drawing/2014/main" id="{4889BEF4-F59C-403E-A649-694FE011F7BE}"/>
              </a:ext>
            </a:extLst>
          </p:cNvPr>
          <p:cNvSpPr txBox="1"/>
          <p:nvPr/>
        </p:nvSpPr>
        <p:spPr>
          <a:xfrm>
            <a:off x="4265157" y="4542859"/>
            <a:ext cx="432050" cy="504825"/>
          </a:xfrm>
          <a:prstGeom prst="rect">
            <a:avLst/>
          </a:prstGeom>
        </p:spPr>
        <p:txBody>
          <a:bodyPr vert="horz" wrap="square" lIns="0" tIns="0" rIns="0" bIns="0" rtlCol="0">
            <a:noAutofit/>
          </a:bodyPr>
          <a:lstStyle/>
          <a:p>
            <a:r>
              <a:rPr lang="en-GB" sz="3200" b="1" dirty="0">
                <a:latin typeface="Source Sans Pro" panose="020B0503030403020204" pitchFamily="34" charset="0"/>
              </a:rPr>
              <a:t>_</a:t>
            </a:r>
          </a:p>
        </p:txBody>
      </p:sp>
      <p:sp>
        <p:nvSpPr>
          <p:cNvPr id="24" name="TextBox 23">
            <a:extLst>
              <a:ext uri="{FF2B5EF4-FFF2-40B4-BE49-F238E27FC236}">
                <a16:creationId xmlns:a16="http://schemas.microsoft.com/office/drawing/2014/main" id="{9AB1A897-2C54-4325-A560-EE0142BCD070}"/>
              </a:ext>
            </a:extLst>
          </p:cNvPr>
          <p:cNvSpPr txBox="1"/>
          <p:nvPr/>
        </p:nvSpPr>
        <p:spPr>
          <a:xfrm>
            <a:off x="7194276" y="4704877"/>
            <a:ext cx="432050" cy="504825"/>
          </a:xfrm>
          <a:prstGeom prst="rect">
            <a:avLst/>
          </a:prstGeom>
        </p:spPr>
        <p:txBody>
          <a:bodyPr vert="horz" wrap="square" lIns="0" tIns="0" rIns="0" bIns="0" rtlCol="0">
            <a:noAutofit/>
          </a:bodyPr>
          <a:lstStyle/>
          <a:p>
            <a:r>
              <a:rPr lang="en-GB" sz="3200" b="1" dirty="0">
                <a:latin typeface="Source Sans Pro" panose="020B0503030403020204" pitchFamily="34" charset="0"/>
              </a:rPr>
              <a:t>=</a:t>
            </a:r>
          </a:p>
        </p:txBody>
      </p:sp>
      <p:sp>
        <p:nvSpPr>
          <p:cNvPr id="25" name="TextBox 24">
            <a:extLst>
              <a:ext uri="{FF2B5EF4-FFF2-40B4-BE49-F238E27FC236}">
                <a16:creationId xmlns:a16="http://schemas.microsoft.com/office/drawing/2014/main" id="{A91F495C-5319-4CF7-A020-F749EE7C2117}"/>
              </a:ext>
            </a:extLst>
          </p:cNvPr>
          <p:cNvSpPr txBox="1"/>
          <p:nvPr/>
        </p:nvSpPr>
        <p:spPr>
          <a:xfrm>
            <a:off x="10038281" y="6019403"/>
            <a:ext cx="1866778" cy="390325"/>
          </a:xfrm>
          <a:prstGeom prst="rect">
            <a:avLst/>
          </a:prstGeom>
        </p:spPr>
        <p:txBody>
          <a:bodyPr vert="horz" wrap="square" lIns="0" tIns="0" rIns="0" bIns="0" rtlCol="0">
            <a:noAutofit/>
          </a:bodyPr>
          <a:lstStyle/>
          <a:p>
            <a:r>
              <a:rPr lang="en-GB" sz="2400" dirty="0">
                <a:solidFill>
                  <a:schemeClr val="accent1"/>
                </a:solidFill>
                <a:latin typeface="Source Sans Pro" panose="020B0503030403020204" pitchFamily="34" charset="0"/>
              </a:rPr>
              <a:t>However…</a:t>
            </a:r>
          </a:p>
        </p:txBody>
      </p:sp>
    </p:spTree>
    <p:extLst>
      <p:ext uri="{BB962C8B-B14F-4D97-AF65-F5344CB8AC3E}">
        <p14:creationId xmlns:p14="http://schemas.microsoft.com/office/powerpoint/2010/main" val="360248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Conventional fMRI vs fMRI adaptation</a:t>
            </a:r>
          </a:p>
        </p:txBody>
      </p:sp>
      <p:pic>
        <p:nvPicPr>
          <p:cNvPr id="4" name="Picture 3"/>
          <p:cNvPicPr>
            <a:picLocks noChangeAspect="1"/>
          </p:cNvPicPr>
          <p:nvPr/>
        </p:nvPicPr>
        <p:blipFill>
          <a:blip r:embed="rId2"/>
          <a:stretch>
            <a:fillRect/>
          </a:stretch>
        </p:blipFill>
        <p:spPr>
          <a:xfrm>
            <a:off x="3323692" y="1340768"/>
            <a:ext cx="5544616" cy="4506192"/>
          </a:xfrm>
          <a:prstGeom prst="rect">
            <a:avLst/>
          </a:prstGeom>
        </p:spPr>
      </p:pic>
      <p:sp>
        <p:nvSpPr>
          <p:cNvPr id="6" name="TextBox 5"/>
          <p:cNvSpPr txBox="1"/>
          <p:nvPr/>
        </p:nvSpPr>
        <p:spPr>
          <a:xfrm>
            <a:off x="3320103" y="6082444"/>
            <a:ext cx="914400" cy="914400"/>
          </a:xfrm>
          <a:prstGeom prst="rect">
            <a:avLst/>
          </a:prstGeom>
        </p:spPr>
        <p:txBody>
          <a:bodyPr vert="horz" wrap="none" lIns="0" tIns="0" rIns="0" bIns="0" rtlCol="0">
            <a:noAutofit/>
          </a:bodyPr>
          <a:lstStyle/>
          <a:p>
            <a:r>
              <a:rPr lang="en-GB" sz="1600" dirty="0">
                <a:solidFill>
                  <a:srgbClr val="C02A26"/>
                </a:solidFill>
                <a:latin typeface="Source Sans Pro" panose="020B0503030403020204" pitchFamily="34" charset="0"/>
              </a:rPr>
              <a:t>Repetition suppression as an index of representational similarity</a:t>
            </a:r>
          </a:p>
        </p:txBody>
      </p:sp>
      <p:sp>
        <p:nvSpPr>
          <p:cNvPr id="5" name="TextBox 4"/>
          <p:cNvSpPr txBox="1"/>
          <p:nvPr/>
        </p:nvSpPr>
        <p:spPr>
          <a:xfrm>
            <a:off x="8004212" y="6552806"/>
            <a:ext cx="914400" cy="914400"/>
          </a:xfrm>
          <a:prstGeom prst="rect">
            <a:avLst/>
          </a:prstGeom>
        </p:spPr>
        <p:txBody>
          <a:bodyPr vert="horz" wrap="none" lIns="0" tIns="0" rIns="0" bIns="0" rtlCol="0">
            <a:noAutofit/>
          </a:bodyPr>
          <a:lstStyle/>
          <a:p>
            <a:r>
              <a:rPr lang="en-GB" sz="1200" dirty="0">
                <a:latin typeface="Source Sans Pro" panose="020B0503030403020204" pitchFamily="34" charset="0"/>
              </a:rPr>
              <a:t>Barron, Garvert, Behrens 2016</a:t>
            </a:r>
          </a:p>
        </p:txBody>
      </p:sp>
    </p:spTree>
    <p:extLst>
      <p:ext uri="{BB962C8B-B14F-4D97-AF65-F5344CB8AC3E}">
        <p14:creationId xmlns:p14="http://schemas.microsoft.com/office/powerpoint/2010/main" val="1185635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fMRI adaptation</a:t>
            </a:r>
          </a:p>
        </p:txBody>
      </p:sp>
      <p:sp>
        <p:nvSpPr>
          <p:cNvPr id="4" name="Text Placeholder 3"/>
          <p:cNvSpPr>
            <a:spLocks noGrp="1"/>
          </p:cNvSpPr>
          <p:nvPr>
            <p:ph type="body" sz="quarter" idx="10"/>
          </p:nvPr>
        </p:nvSpPr>
        <p:spPr/>
        <p:txBody>
          <a:bodyPr/>
          <a:lstStyle/>
          <a:p>
            <a:r>
              <a:rPr lang="en-GB" dirty="0"/>
              <a:t>Object-repetition effects measured with fMRI</a:t>
            </a:r>
          </a:p>
        </p:txBody>
      </p:sp>
      <p:pic>
        <p:nvPicPr>
          <p:cNvPr id="57346" name="Picture 2" descr="Object-repetition effects measured with fMRI: single subject data. (a) Time ..."/>
          <p:cNvPicPr>
            <a:picLocks noChangeAspect="1" noChangeArrowheads="1"/>
          </p:cNvPicPr>
          <p:nvPr/>
        </p:nvPicPr>
        <p:blipFill rotWithShape="1">
          <a:blip r:embed="rId2">
            <a:extLst>
              <a:ext uri="{28A0092B-C50C-407E-A947-70E740481C1C}">
                <a14:useLocalDpi xmlns:a14="http://schemas.microsoft.com/office/drawing/2010/main" val="0"/>
              </a:ext>
            </a:extLst>
          </a:blip>
          <a:srcRect t="3235" b="69264"/>
          <a:stretch/>
        </p:blipFill>
        <p:spPr bwMode="auto">
          <a:xfrm>
            <a:off x="2400300" y="2613544"/>
            <a:ext cx="3695700" cy="1836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bject-repetition effects measured with fMRI: single subject data. (a) Time ..."/>
          <p:cNvPicPr>
            <a:picLocks noChangeAspect="1" noChangeArrowheads="1"/>
          </p:cNvPicPr>
          <p:nvPr/>
        </p:nvPicPr>
        <p:blipFill rotWithShape="1">
          <a:blip r:embed="rId2">
            <a:extLst>
              <a:ext uri="{28A0092B-C50C-407E-A947-70E740481C1C}">
                <a14:useLocalDpi xmlns:a14="http://schemas.microsoft.com/office/drawing/2010/main" val="0"/>
              </a:ext>
            </a:extLst>
          </a:blip>
          <a:srcRect t="66738" b="3420"/>
          <a:stretch/>
        </p:blipFill>
        <p:spPr bwMode="auto">
          <a:xfrm>
            <a:off x="6399057" y="2599227"/>
            <a:ext cx="3695700" cy="1992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54638" y="4833458"/>
            <a:ext cx="1753300" cy="276999"/>
          </a:xfrm>
          <a:prstGeom prst="rect">
            <a:avLst/>
          </a:prstGeom>
        </p:spPr>
        <p:txBody>
          <a:bodyPr wrap="none">
            <a:spAutoFit/>
          </a:bodyPr>
          <a:lstStyle/>
          <a:p>
            <a:r>
              <a:rPr lang="en-GB" sz="1200" dirty="0"/>
              <a:t>Grill-Spector et al. (2006)</a:t>
            </a:r>
          </a:p>
        </p:txBody>
      </p:sp>
    </p:spTree>
    <p:extLst>
      <p:ext uri="{BB962C8B-B14F-4D97-AF65-F5344CB8AC3E}">
        <p14:creationId xmlns:p14="http://schemas.microsoft.com/office/powerpoint/2010/main" val="400658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Indexing cortical associations in the human brain using cross-stimulus adaptation</a:t>
            </a:r>
          </a:p>
        </p:txBody>
      </p:sp>
      <p:pic>
        <p:nvPicPr>
          <p:cNvPr id="1026" name="Picture 2" descr="http://ars.els-cdn.com/content/image/1-s2.0-S0896627316001689-gr1.jpg"/>
          <p:cNvPicPr>
            <a:picLocks noChangeAspect="1" noChangeArrowheads="1"/>
          </p:cNvPicPr>
          <p:nvPr/>
        </p:nvPicPr>
        <p:blipFill rotWithShape="1">
          <a:blip r:embed="rId3">
            <a:extLst>
              <a:ext uri="{28A0092B-C50C-407E-A947-70E740481C1C}">
                <a14:useLocalDpi xmlns:a14="http://schemas.microsoft.com/office/drawing/2010/main" val="0"/>
              </a:ext>
            </a:extLst>
          </a:blip>
          <a:srcRect t="45645"/>
          <a:stretch/>
        </p:blipFill>
        <p:spPr bwMode="auto">
          <a:xfrm>
            <a:off x="5879976" y="1416287"/>
            <a:ext cx="4248472" cy="49219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07768" y="4977172"/>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Barron et al. 2016</a:t>
            </a:r>
          </a:p>
        </p:txBody>
      </p:sp>
      <p:sp>
        <p:nvSpPr>
          <p:cNvPr id="8" name="TextBox 7"/>
          <p:cNvSpPr txBox="1"/>
          <p:nvPr/>
        </p:nvSpPr>
        <p:spPr>
          <a:xfrm>
            <a:off x="6960096" y="1108478"/>
            <a:ext cx="914400" cy="914400"/>
          </a:xfrm>
          <a:prstGeom prst="rect">
            <a:avLst/>
          </a:prstGeom>
        </p:spPr>
        <p:txBody>
          <a:bodyPr vert="horz" wrap="none" lIns="0" tIns="0" rIns="0" bIns="0" rtlCol="0">
            <a:noAutofit/>
          </a:bodyPr>
          <a:lstStyle/>
          <a:p>
            <a:endParaRPr lang="en-GB" sz="1600" dirty="0">
              <a:latin typeface="Source Sans Pro" panose="020B0503030403020204" pitchFamily="34" charset="0"/>
            </a:endParaRPr>
          </a:p>
        </p:txBody>
      </p:sp>
      <p:pic>
        <p:nvPicPr>
          <p:cNvPr id="1028" name="Picture 4" descr="Indexing Cortical Associations in the Human Brain using Cross-stimulus ..."/>
          <p:cNvPicPr>
            <a:picLocks noChangeAspect="1" noChangeArrowheads="1"/>
          </p:cNvPicPr>
          <p:nvPr/>
        </p:nvPicPr>
        <p:blipFill rotWithShape="1">
          <a:blip r:embed="rId3">
            <a:extLst>
              <a:ext uri="{28A0092B-C50C-407E-A947-70E740481C1C}">
                <a14:useLocalDpi xmlns:a14="http://schemas.microsoft.com/office/drawing/2010/main" val="0"/>
              </a:ext>
            </a:extLst>
          </a:blip>
          <a:srcRect t="17521" b="54277"/>
          <a:stretch/>
        </p:blipFill>
        <p:spPr bwMode="auto">
          <a:xfrm>
            <a:off x="2063553" y="2564904"/>
            <a:ext cx="3552825" cy="213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9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fMRI adaptation as a tool for measuring complex computations in the human brain</a:t>
            </a:r>
          </a:p>
        </p:txBody>
      </p:sp>
      <p:pic>
        <p:nvPicPr>
          <p:cNvPr id="5" name="Picture 4"/>
          <p:cNvPicPr>
            <a:picLocks noChangeAspect="1"/>
          </p:cNvPicPr>
          <p:nvPr/>
        </p:nvPicPr>
        <p:blipFill rotWithShape="1">
          <a:blip r:embed="rId2"/>
          <a:srcRect t="9319" r="3860"/>
          <a:stretch/>
        </p:blipFill>
        <p:spPr>
          <a:xfrm>
            <a:off x="5303912" y="2744925"/>
            <a:ext cx="4248472" cy="2097681"/>
          </a:xfrm>
          <a:prstGeom prst="rect">
            <a:avLst/>
          </a:prstGeom>
        </p:spPr>
      </p:pic>
      <p:sp>
        <p:nvSpPr>
          <p:cNvPr id="6" name="Rectangle 5"/>
          <p:cNvSpPr/>
          <p:nvPr/>
        </p:nvSpPr>
        <p:spPr>
          <a:xfrm>
            <a:off x="8233884" y="5929968"/>
            <a:ext cx="1640193" cy="307777"/>
          </a:xfrm>
          <a:prstGeom prst="rect">
            <a:avLst/>
          </a:prstGeom>
        </p:spPr>
        <p:txBody>
          <a:bodyPr wrap="none">
            <a:spAutoFit/>
          </a:bodyPr>
          <a:lstStyle/>
          <a:p>
            <a:r>
              <a:rPr lang="en-GB" sz="1400" dirty="0" err="1">
                <a:latin typeface="TimesNewRomanPSMT"/>
              </a:rPr>
              <a:t>Doeller</a:t>
            </a:r>
            <a:r>
              <a:rPr lang="en-GB" sz="1400" dirty="0">
                <a:latin typeface="TimesNewRomanPSMT"/>
              </a:rPr>
              <a:t> et al. (2010)</a:t>
            </a:r>
            <a:endParaRPr lang="en-GB" sz="1400" dirty="0"/>
          </a:p>
        </p:txBody>
      </p:sp>
      <p:pic>
        <p:nvPicPr>
          <p:cNvPr id="7" name="Picture 6"/>
          <p:cNvPicPr>
            <a:picLocks noChangeAspect="1"/>
          </p:cNvPicPr>
          <p:nvPr/>
        </p:nvPicPr>
        <p:blipFill>
          <a:blip r:embed="rId3"/>
          <a:stretch>
            <a:fillRect/>
          </a:stretch>
        </p:blipFill>
        <p:spPr>
          <a:xfrm>
            <a:off x="2999656" y="2801692"/>
            <a:ext cx="1828800" cy="1781175"/>
          </a:xfrm>
          <a:prstGeom prst="rect">
            <a:avLst/>
          </a:prstGeom>
        </p:spPr>
      </p:pic>
    </p:spTree>
    <p:extLst>
      <p:ext uri="{BB962C8B-B14F-4D97-AF65-F5344CB8AC3E}">
        <p14:creationId xmlns:p14="http://schemas.microsoft.com/office/powerpoint/2010/main" val="1916340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Multivariate vs. univariate methods</a:t>
            </a:r>
          </a:p>
        </p:txBody>
      </p:sp>
      <p:sp>
        <p:nvSpPr>
          <p:cNvPr id="3" name="Content Placeholder 2"/>
          <p:cNvSpPr>
            <a:spLocks noGrp="1"/>
          </p:cNvSpPr>
          <p:nvPr>
            <p:ph idx="1"/>
          </p:nvPr>
        </p:nvSpPr>
        <p:spPr/>
        <p:txBody>
          <a:bodyPr/>
          <a:lstStyle/>
          <a:p>
            <a:r>
              <a:rPr lang="en-US" altLang="en-US" sz="2000" dirty="0">
                <a:ea typeface="ＭＳ Ｐゴシック" panose="020B0600070205080204" pitchFamily="34" charset="-128"/>
              </a:rPr>
              <a:t>Multivariate methods i</a:t>
            </a:r>
            <a:r>
              <a:rPr lang="en-US" altLang="en-US" sz="2000" dirty="0">
                <a:latin typeface="Calibri" panose="020F0502020204030204" pitchFamily="34" charset="0"/>
                <a:ea typeface="ＭＳ Ｐゴシック" panose="020B0600070205080204" pitchFamily="34" charset="-128"/>
              </a:rPr>
              <a:t>nvestigate the </a:t>
            </a:r>
            <a:r>
              <a:rPr lang="en-US" altLang="en-US" sz="2000" i="1" dirty="0">
                <a:latin typeface="Calibri" panose="020F0502020204030204" pitchFamily="34" charset="0"/>
                <a:ea typeface="ＭＳ Ｐゴシック" panose="020B0600070205080204" pitchFamily="34" charset="-128"/>
              </a:rPr>
              <a:t>representational content </a:t>
            </a:r>
            <a:r>
              <a:rPr lang="en-US" altLang="en-US" sz="2000" dirty="0">
                <a:latin typeface="Calibri" panose="020F0502020204030204" pitchFamily="34" charset="0"/>
                <a:ea typeface="ＭＳ Ｐゴシック" panose="020B0600070205080204" pitchFamily="34" charset="-128"/>
              </a:rPr>
              <a:t>of regions</a:t>
            </a:r>
          </a:p>
          <a:p>
            <a:pPr>
              <a:buFont typeface="Wingdings" panose="05000000000000000000" pitchFamily="2" charset="2"/>
              <a:buChar char="Ø"/>
            </a:pPr>
            <a:r>
              <a:rPr lang="en-GB" sz="2000" dirty="0"/>
              <a:t>Information is represented in a distributed fashion</a:t>
            </a:r>
          </a:p>
          <a:p>
            <a:pPr>
              <a:buFont typeface="Wingdings" panose="05000000000000000000" pitchFamily="2" charset="2"/>
              <a:buChar char="Ø"/>
            </a:pPr>
            <a:r>
              <a:rPr lang="en-GB" sz="2000" dirty="0"/>
              <a:t> fine-grained spatial structure across voxels</a:t>
            </a:r>
          </a:p>
          <a:p>
            <a:endParaRPr lang="en-GB" sz="2000" dirty="0"/>
          </a:p>
        </p:txBody>
      </p:sp>
      <p:pic>
        <p:nvPicPr>
          <p:cNvPr id="4" name="Picture 2" descr="Orientation decoding from fMRI activity in visual cortex. Parts (a) and (b) ..."/>
          <p:cNvPicPr>
            <a:picLocks noChangeAspect="1" noChangeArrowheads="1"/>
          </p:cNvPicPr>
          <p:nvPr/>
        </p:nvPicPr>
        <p:blipFill rotWithShape="1">
          <a:blip r:embed="rId2">
            <a:extLst>
              <a:ext uri="{28A0092B-C50C-407E-A947-70E740481C1C}">
                <a14:useLocalDpi xmlns:a14="http://schemas.microsoft.com/office/drawing/2010/main" val="0"/>
              </a:ext>
            </a:extLst>
          </a:blip>
          <a:srcRect l="333" t="1504" r="581" b="50719"/>
          <a:stretch/>
        </p:blipFill>
        <p:spPr bwMode="auto">
          <a:xfrm>
            <a:off x="4201312" y="4416650"/>
            <a:ext cx="3293772" cy="158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900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Multi-variate pattern analysis</a:t>
            </a:r>
          </a:p>
        </p:txBody>
      </p:sp>
      <p:pic>
        <p:nvPicPr>
          <p:cNvPr id="2050" name="Picture 2" descr="Full-size image (119 K)"/>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797" t="360" r="4384" b="79795"/>
          <a:stretch/>
        </p:blipFill>
        <p:spPr bwMode="auto">
          <a:xfrm>
            <a:off x="3289830" y="1079412"/>
            <a:ext cx="5706537" cy="1018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ull-size image (119 K)"/>
          <p:cNvPicPr>
            <a:picLocks noChangeAspect="1" noChangeArrowheads="1"/>
          </p:cNvPicPr>
          <p:nvPr/>
        </p:nvPicPr>
        <p:blipFill rotWithShape="1">
          <a:blip r:embed="rId4">
            <a:extLst>
              <a:ext uri="{28A0092B-C50C-407E-A947-70E740481C1C}">
                <a14:useLocalDpi xmlns:a14="http://schemas.microsoft.com/office/drawing/2010/main" val="0"/>
              </a:ext>
            </a:extLst>
          </a:blip>
          <a:srcRect l="15953" t="22422" r="11868" b="42248"/>
          <a:stretch/>
        </p:blipFill>
        <p:spPr bwMode="auto">
          <a:xfrm>
            <a:off x="3697486" y="2014975"/>
            <a:ext cx="4856151" cy="18126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ull-size image (119 K)"/>
          <p:cNvPicPr>
            <a:picLocks noChangeAspect="1" noChangeArrowheads="1"/>
          </p:cNvPicPr>
          <p:nvPr/>
        </p:nvPicPr>
        <p:blipFill rotWithShape="1">
          <a:blip r:embed="rId4">
            <a:extLst>
              <a:ext uri="{28A0092B-C50C-407E-A947-70E740481C1C}">
                <a14:useLocalDpi xmlns:a14="http://schemas.microsoft.com/office/drawing/2010/main" val="0"/>
              </a:ext>
            </a:extLst>
          </a:blip>
          <a:srcRect l="10132" t="58224" r="7378" b="3314"/>
          <a:stretch/>
        </p:blipFill>
        <p:spPr bwMode="auto">
          <a:xfrm>
            <a:off x="3271127" y="3839031"/>
            <a:ext cx="5549888" cy="1973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807004" y="5723751"/>
            <a:ext cx="1539845" cy="300082"/>
          </a:xfrm>
          <a:prstGeom prst="rect">
            <a:avLst/>
          </a:prstGeom>
          <a:noFill/>
        </p:spPr>
        <p:txBody>
          <a:bodyPr wrap="none" rtlCol="0">
            <a:spAutoFit/>
          </a:bodyPr>
          <a:lstStyle/>
          <a:p>
            <a:r>
              <a:rPr lang="en-GB" sz="1350" dirty="0"/>
              <a:t>Norman et al. 2006</a:t>
            </a:r>
          </a:p>
        </p:txBody>
      </p:sp>
    </p:spTree>
    <p:extLst>
      <p:ext uri="{BB962C8B-B14F-4D97-AF65-F5344CB8AC3E}">
        <p14:creationId xmlns:p14="http://schemas.microsoft.com/office/powerpoint/2010/main" val="18686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3535" y="2055020"/>
            <a:ext cx="5143500" cy="368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2"/>
          <p:cNvSpPr>
            <a:spLocks noGrp="1"/>
          </p:cNvSpPr>
          <p:nvPr>
            <p:ph type="title"/>
          </p:nvPr>
        </p:nvSpPr>
        <p:spPr/>
        <p:txBody>
          <a:bodyPr/>
          <a:lstStyle/>
          <a:p>
            <a:pPr eaLnBrk="1" hangingPunct="1"/>
            <a:r>
              <a:rPr lang="en-US" altLang="en-US" dirty="0">
                <a:ea typeface="ＭＳ Ｐゴシック" panose="020B0600070205080204" pitchFamily="34" charset="-128"/>
              </a:rPr>
              <a:t>Representational similarity analysis</a:t>
            </a:r>
          </a:p>
        </p:txBody>
      </p:sp>
      <p:sp>
        <p:nvSpPr>
          <p:cNvPr id="7" name="Text Placeholder 6"/>
          <p:cNvSpPr>
            <a:spLocks noGrp="1"/>
          </p:cNvSpPr>
          <p:nvPr>
            <p:ph type="body" sz="quarter" idx="10"/>
          </p:nvPr>
        </p:nvSpPr>
        <p:spPr/>
        <p:txBody>
          <a:bodyPr/>
          <a:lstStyle/>
          <a:p>
            <a:r>
              <a:rPr lang="en-GB" dirty="0"/>
              <a:t>Comparing representations across experimental conditions</a:t>
            </a:r>
          </a:p>
        </p:txBody>
      </p:sp>
      <p:sp>
        <p:nvSpPr>
          <p:cNvPr id="27652" name="Text Box 184"/>
          <p:cNvSpPr txBox="1">
            <a:spLocks noChangeArrowheads="1"/>
          </p:cNvSpPr>
          <p:nvPr/>
        </p:nvSpPr>
        <p:spPr bwMode="auto">
          <a:xfrm>
            <a:off x="8657035" y="5491165"/>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err="1">
                <a:latin typeface="Trebuchet MS" panose="020B0603020202020204" pitchFamily="34" charset="0"/>
              </a:rPr>
              <a:t>Kriegeskorte</a:t>
            </a:r>
            <a:r>
              <a:rPr lang="en-US" altLang="en-US" sz="1200" b="1" dirty="0">
                <a:latin typeface="Trebuchet MS" panose="020B0603020202020204" pitchFamily="34" charset="0"/>
              </a:rPr>
              <a:t> et al. (2008)</a:t>
            </a:r>
          </a:p>
        </p:txBody>
      </p:sp>
      <p:pic>
        <p:nvPicPr>
          <p:cNvPr id="3" name="Picture 2"/>
          <p:cNvPicPr>
            <a:picLocks noChangeAspect="1"/>
          </p:cNvPicPr>
          <p:nvPr/>
        </p:nvPicPr>
        <p:blipFill>
          <a:blip r:embed="rId3"/>
          <a:stretch>
            <a:fillRect/>
          </a:stretch>
        </p:blipFill>
        <p:spPr>
          <a:xfrm>
            <a:off x="4278921" y="5650707"/>
            <a:ext cx="350044" cy="350044"/>
          </a:xfrm>
          <a:prstGeom prst="rect">
            <a:avLst/>
          </a:prstGeom>
        </p:spPr>
      </p:pic>
      <p:pic>
        <p:nvPicPr>
          <p:cNvPr id="6" name="Picture 5"/>
          <p:cNvPicPr>
            <a:picLocks noChangeAspect="1"/>
          </p:cNvPicPr>
          <p:nvPr/>
        </p:nvPicPr>
        <p:blipFill>
          <a:blip r:embed="rId4"/>
          <a:stretch>
            <a:fillRect/>
          </a:stretch>
        </p:blipFill>
        <p:spPr>
          <a:xfrm>
            <a:off x="5103119" y="5672138"/>
            <a:ext cx="364331" cy="328613"/>
          </a:xfrm>
          <a:prstGeom prst="rect">
            <a:avLst/>
          </a:prstGeom>
        </p:spPr>
      </p:pic>
    </p:spTree>
    <p:extLst>
      <p:ext uri="{BB962C8B-B14F-4D97-AF65-F5344CB8AC3E}">
        <p14:creationId xmlns:p14="http://schemas.microsoft.com/office/powerpoint/2010/main" val="213299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8298" y="2078831"/>
            <a:ext cx="4845844"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184"/>
          <p:cNvSpPr txBox="1">
            <a:spLocks noChangeArrowheads="1"/>
          </p:cNvSpPr>
          <p:nvPr/>
        </p:nvSpPr>
        <p:spPr bwMode="auto">
          <a:xfrm>
            <a:off x="2667000" y="5748339"/>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err="1">
                <a:latin typeface="Trebuchet MS" panose="020B0603020202020204" pitchFamily="34" charset="0"/>
              </a:rPr>
              <a:t>Kriegeskorte</a:t>
            </a:r>
            <a:r>
              <a:rPr lang="en-US" altLang="en-US" sz="1200" b="1" dirty="0">
                <a:latin typeface="Trebuchet MS" panose="020B0603020202020204" pitchFamily="34" charset="0"/>
              </a:rPr>
              <a:t> et al. (2008)</a:t>
            </a:r>
          </a:p>
        </p:txBody>
      </p:sp>
      <p:sp>
        <p:nvSpPr>
          <p:cNvPr id="28676" name="Title 2"/>
          <p:cNvSpPr>
            <a:spLocks noGrp="1"/>
          </p:cNvSpPr>
          <p:nvPr>
            <p:ph type="title"/>
          </p:nvPr>
        </p:nvSpPr>
        <p:spPr/>
        <p:txBody>
          <a:bodyPr/>
          <a:lstStyle/>
          <a:p>
            <a:pPr eaLnBrk="1" hangingPunct="1"/>
            <a:r>
              <a:rPr lang="en-US" altLang="en-US" dirty="0">
                <a:ea typeface="ＭＳ Ｐゴシック" panose="020B0600070205080204" pitchFamily="34" charset="-128"/>
              </a:rPr>
              <a:t>Connecting research branches</a:t>
            </a:r>
          </a:p>
        </p:txBody>
      </p:sp>
    </p:spTree>
    <p:extLst>
      <p:ext uri="{BB962C8B-B14F-4D97-AF65-F5344CB8AC3E}">
        <p14:creationId xmlns:p14="http://schemas.microsoft.com/office/powerpoint/2010/main" val="740782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Matching object representations in inferior temporal cortex of man and monkey</a:t>
            </a:r>
          </a:p>
        </p:txBody>
      </p:sp>
      <p:pic>
        <p:nvPicPr>
          <p:cNvPr id="1026" name="Picture 2" descr="Representational Dissimilarity Matrices for Monkey and Human ITFor each pair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597" y="1736812"/>
            <a:ext cx="7357775" cy="430566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84"/>
          <p:cNvSpPr txBox="1">
            <a:spLocks noChangeArrowheads="1"/>
          </p:cNvSpPr>
          <p:nvPr/>
        </p:nvSpPr>
        <p:spPr bwMode="auto">
          <a:xfrm>
            <a:off x="8221014" y="5905236"/>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err="1">
                <a:latin typeface="Trebuchet MS" panose="020B0603020202020204" pitchFamily="34" charset="0"/>
              </a:rPr>
              <a:t>Kriegeskorte</a:t>
            </a:r>
            <a:r>
              <a:rPr lang="en-US" altLang="en-US" sz="1200" b="1" dirty="0">
                <a:latin typeface="Trebuchet MS" panose="020B0603020202020204" pitchFamily="34" charset="0"/>
              </a:rPr>
              <a:t> et al. (2008)</a:t>
            </a:r>
          </a:p>
        </p:txBody>
      </p:sp>
    </p:spTree>
    <p:extLst>
      <p:ext uri="{BB962C8B-B14F-4D97-AF65-F5344CB8AC3E}">
        <p14:creationId xmlns:p14="http://schemas.microsoft.com/office/powerpoint/2010/main" val="29411815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Questions?</a:t>
            </a:r>
          </a:p>
        </p:txBody>
      </p:sp>
    </p:spTree>
    <p:extLst>
      <p:ext uri="{BB962C8B-B14F-4D97-AF65-F5344CB8AC3E}">
        <p14:creationId xmlns:p14="http://schemas.microsoft.com/office/powerpoint/2010/main" val="151113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90F01F-BDF3-491A-BA63-E085F9975CB7}"/>
              </a:ext>
            </a:extLst>
          </p:cNvPr>
          <p:cNvSpPr>
            <a:spLocks noGrp="1"/>
          </p:cNvSpPr>
          <p:nvPr>
            <p:ph type="title"/>
          </p:nvPr>
        </p:nvSpPr>
        <p:spPr/>
        <p:txBody>
          <a:bodyPr/>
          <a:lstStyle/>
          <a:p>
            <a:r>
              <a:rPr lang="en-GB" dirty="0"/>
              <a:t>The critical assumption of pure insertion</a:t>
            </a:r>
          </a:p>
        </p:txBody>
      </p:sp>
      <p:pic>
        <p:nvPicPr>
          <p:cNvPr id="8" name="Grafik 3">
            <a:extLst>
              <a:ext uri="{FF2B5EF4-FFF2-40B4-BE49-F238E27FC236}">
                <a16:creationId xmlns:a16="http://schemas.microsoft.com/office/drawing/2014/main" id="{02DC29EC-CC60-4C3F-AE7C-15C572450A64}"/>
              </a:ext>
            </a:extLst>
          </p:cNvPr>
          <p:cNvPicPr>
            <a:picLocks noChangeAspect="1"/>
          </p:cNvPicPr>
          <p:nvPr/>
        </p:nvPicPr>
        <p:blipFill rotWithShape="1">
          <a:blip r:embed="rId3"/>
          <a:srcRect l="18596"/>
          <a:stretch/>
        </p:blipFill>
        <p:spPr>
          <a:xfrm>
            <a:off x="2207568" y="2024844"/>
            <a:ext cx="2700300" cy="3317167"/>
          </a:xfrm>
          <a:prstGeom prst="rect">
            <a:avLst/>
          </a:prstGeom>
        </p:spPr>
      </p:pic>
      <p:sp>
        <p:nvSpPr>
          <p:cNvPr id="2" name="TextBox 1">
            <a:extLst>
              <a:ext uri="{FF2B5EF4-FFF2-40B4-BE49-F238E27FC236}">
                <a16:creationId xmlns:a16="http://schemas.microsoft.com/office/drawing/2014/main" id="{C778BF4C-2F6E-468C-99E2-5F63C89DD408}"/>
              </a:ext>
            </a:extLst>
          </p:cNvPr>
          <p:cNvSpPr txBox="1"/>
          <p:nvPr/>
        </p:nvSpPr>
        <p:spPr>
          <a:xfrm>
            <a:off x="2207568" y="5481228"/>
            <a:ext cx="2700300" cy="540060"/>
          </a:xfrm>
          <a:prstGeom prst="rect">
            <a:avLst/>
          </a:prstGeom>
        </p:spPr>
        <p:txBody>
          <a:bodyPr vert="horz" wrap="square" lIns="0" tIns="0" rIns="0" bIns="0" rtlCol="0">
            <a:noAutofit/>
          </a:bodyPr>
          <a:lstStyle/>
          <a:p>
            <a:r>
              <a:rPr lang="en-GB" sz="1600" dirty="0">
                <a:latin typeface="Source Sans Pro" panose="020B0503030403020204" pitchFamily="34" charset="0"/>
              </a:rPr>
              <a:t>Pretty close to pure insertion…</a:t>
            </a:r>
          </a:p>
        </p:txBody>
      </p:sp>
      <p:sp>
        <p:nvSpPr>
          <p:cNvPr id="10" name="TextBox 9">
            <a:extLst>
              <a:ext uri="{FF2B5EF4-FFF2-40B4-BE49-F238E27FC236}">
                <a16:creationId xmlns:a16="http://schemas.microsoft.com/office/drawing/2014/main" id="{9C954E67-BDAC-44B7-ADC7-1CB452F0B816}"/>
              </a:ext>
            </a:extLst>
          </p:cNvPr>
          <p:cNvSpPr txBox="1"/>
          <p:nvPr/>
        </p:nvSpPr>
        <p:spPr>
          <a:xfrm>
            <a:off x="6924092" y="5481228"/>
            <a:ext cx="2700300" cy="540060"/>
          </a:xfrm>
          <a:prstGeom prst="rect">
            <a:avLst/>
          </a:prstGeom>
        </p:spPr>
        <p:txBody>
          <a:bodyPr vert="horz" wrap="square" lIns="0" tIns="0" rIns="0" bIns="0" rtlCol="0">
            <a:noAutofit/>
          </a:bodyPr>
          <a:lstStyle/>
          <a:p>
            <a:r>
              <a:rPr lang="en-GB" sz="1600" dirty="0">
                <a:latin typeface="Source Sans Pro" panose="020B0503030403020204" pitchFamily="34" charset="0"/>
              </a:rPr>
              <a:t>…this one not…</a:t>
            </a:r>
          </a:p>
        </p:txBody>
      </p:sp>
      <p:pic>
        <p:nvPicPr>
          <p:cNvPr id="3" name="Picture 2">
            <a:extLst>
              <a:ext uri="{FF2B5EF4-FFF2-40B4-BE49-F238E27FC236}">
                <a16:creationId xmlns:a16="http://schemas.microsoft.com/office/drawing/2014/main" id="{45B21091-6DF9-41AF-94E4-055E497A3BDD}"/>
              </a:ext>
            </a:extLst>
          </p:cNvPr>
          <p:cNvPicPr>
            <a:picLocks noChangeAspect="1"/>
          </p:cNvPicPr>
          <p:nvPr/>
        </p:nvPicPr>
        <p:blipFill rotWithShape="1">
          <a:blip r:embed="rId4"/>
          <a:srcRect l="18580" t="3033" r="24983"/>
          <a:stretch/>
        </p:blipFill>
        <p:spPr>
          <a:xfrm>
            <a:off x="6927607" y="2024844"/>
            <a:ext cx="2574216" cy="3317166"/>
          </a:xfrm>
          <a:prstGeom prst="rect">
            <a:avLst/>
          </a:prstGeom>
        </p:spPr>
      </p:pic>
      <p:sp>
        <p:nvSpPr>
          <p:cNvPr id="12" name="Text Placeholder 11">
            <a:extLst>
              <a:ext uri="{FF2B5EF4-FFF2-40B4-BE49-F238E27FC236}">
                <a16:creationId xmlns:a16="http://schemas.microsoft.com/office/drawing/2014/main" id="{6D8D6B68-6585-4E47-89B4-FD08BA09E438}"/>
              </a:ext>
            </a:extLst>
          </p:cNvPr>
          <p:cNvSpPr txBox="1">
            <a:spLocks noGrp="1"/>
          </p:cNvSpPr>
          <p:nvPr>
            <p:ph type="body" sz="quarter" idx="10"/>
          </p:nvPr>
        </p:nvSpPr>
        <p:spPr>
          <a:xfrm>
            <a:off x="527050" y="1196975"/>
            <a:ext cx="11137900" cy="350994"/>
          </a:xfrm>
          <a:prstGeom prst="rect">
            <a:avLst/>
          </a:prstGeom>
          <a:noFill/>
        </p:spPr>
        <p:txBody>
          <a:bodyPr wrap="square">
            <a:spAutoFit/>
          </a:bodyPr>
          <a:lstStyle/>
          <a:p>
            <a:pPr>
              <a:lnSpc>
                <a:spcPct val="140000"/>
              </a:lnSpc>
              <a:spcBef>
                <a:spcPts val="375"/>
              </a:spcBef>
              <a:defRPr/>
            </a:pPr>
            <a:r>
              <a:rPr lang="de-DE" sz="1800" i="1" dirty="0">
                <a:solidFill>
                  <a:srgbClr val="333333"/>
                </a:solidFill>
                <a:latin typeface="Source Sans Pro" panose="020B0503030403020204"/>
                <a:ea typeface="ＭＳ Ｐゴシック" pitchFamily="34" charset="-128"/>
              </a:rPr>
              <a:t>Pure </a:t>
            </a:r>
            <a:r>
              <a:rPr lang="en-GB" sz="1800" i="1" dirty="0">
                <a:solidFill>
                  <a:srgbClr val="333333"/>
                </a:solidFill>
                <a:latin typeface="Source Sans Pro" panose="020B0503030403020204"/>
                <a:ea typeface="ＭＳ Ｐゴシック" pitchFamily="34" charset="-128"/>
              </a:rPr>
              <a:t>insertion</a:t>
            </a:r>
            <a:r>
              <a:rPr lang="de-DE" sz="1800" i="1" dirty="0">
                <a:solidFill>
                  <a:srgbClr val="333333"/>
                </a:solidFill>
                <a:latin typeface="Source Sans Pro" panose="020B0503030403020204"/>
                <a:ea typeface="ＭＳ Ｐゴシック" pitchFamily="34" charset="-128"/>
              </a:rPr>
              <a:t> </a:t>
            </a:r>
            <a:r>
              <a:rPr lang="en-GB" sz="1800" i="1" dirty="0">
                <a:solidFill>
                  <a:srgbClr val="333333"/>
                </a:solidFill>
                <a:latin typeface="Source Sans Pro" panose="020B0503030403020204"/>
                <a:ea typeface="ＭＳ Ｐゴシック" pitchFamily="34" charset="-128"/>
              </a:rPr>
              <a:t>assumption</a:t>
            </a:r>
            <a:r>
              <a:rPr lang="de-DE" sz="1800" i="1" dirty="0">
                <a:solidFill>
                  <a:srgbClr val="333333"/>
                </a:solidFill>
                <a:latin typeface="Source Sans Pro" panose="020B0503030403020204"/>
                <a:ea typeface="ＭＳ Ｐゴシック" pitchFamily="34" charset="-128"/>
              </a:rPr>
              <a:t>:  </a:t>
            </a:r>
            <a:r>
              <a:rPr lang="en-GB" sz="1800" dirty="0">
                <a:solidFill>
                  <a:srgbClr val="333333"/>
                </a:solidFill>
                <a:latin typeface="Source Sans Pro" panose="020B0503030403020204"/>
                <a:ea typeface="ＭＳ Ｐゴシック" pitchFamily="34" charset="-128"/>
              </a:rPr>
              <a:t>Assumption</a:t>
            </a:r>
            <a:r>
              <a:rPr lang="en-GB" sz="1800" dirty="0">
                <a:latin typeface="Source Sans Pro" panose="020B0503030403020204"/>
              </a:rPr>
              <a:t> that adding components does not affect other processes</a:t>
            </a:r>
          </a:p>
        </p:txBody>
      </p:sp>
      <p:sp>
        <p:nvSpPr>
          <p:cNvPr id="14" name="TextBox 13">
            <a:extLst>
              <a:ext uri="{FF2B5EF4-FFF2-40B4-BE49-F238E27FC236}">
                <a16:creationId xmlns:a16="http://schemas.microsoft.com/office/drawing/2014/main" id="{D3650243-C602-4DFD-9E06-77B766EF25CA}"/>
              </a:ext>
            </a:extLst>
          </p:cNvPr>
          <p:cNvSpPr txBox="1"/>
          <p:nvPr/>
        </p:nvSpPr>
        <p:spPr>
          <a:xfrm>
            <a:off x="700830" y="5938936"/>
            <a:ext cx="9643642" cy="390325"/>
          </a:xfrm>
          <a:prstGeom prst="rect">
            <a:avLst/>
          </a:prstGeom>
        </p:spPr>
        <p:txBody>
          <a:bodyPr vert="horz" wrap="square" lIns="0" tIns="0" rIns="0" bIns="0" rtlCol="0">
            <a:noAutofit/>
          </a:bodyPr>
          <a:lstStyle/>
          <a:p>
            <a:r>
              <a:rPr lang="en-GB" sz="2400" dirty="0">
                <a:solidFill>
                  <a:schemeClr val="accent1"/>
                </a:solidFill>
                <a:latin typeface="Source Sans Pro" panose="020B0503030403020204" pitchFamily="34" charset="0"/>
              </a:rPr>
              <a:t>… the assumption of pure insertion is not realistic for brain processes. </a:t>
            </a:r>
          </a:p>
        </p:txBody>
      </p:sp>
    </p:spTree>
    <p:extLst>
      <p:ext uri="{BB962C8B-B14F-4D97-AF65-F5344CB8AC3E}">
        <p14:creationId xmlns:p14="http://schemas.microsoft.com/office/powerpoint/2010/main" val="266550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6EB6-36D8-4267-A94A-A00C3E52FB8C}"/>
              </a:ext>
            </a:extLst>
          </p:cNvPr>
          <p:cNvSpPr>
            <a:spLocks noGrp="1"/>
          </p:cNvSpPr>
          <p:nvPr>
            <p:ph type="title"/>
          </p:nvPr>
        </p:nvSpPr>
        <p:spPr/>
        <p:txBody>
          <a:bodyPr/>
          <a:lstStyle/>
          <a:p>
            <a:r>
              <a:rPr lang="en-GB" dirty="0"/>
              <a:t>The critical assumption of pure insertion </a:t>
            </a:r>
          </a:p>
        </p:txBody>
      </p:sp>
      <p:grpSp>
        <p:nvGrpSpPr>
          <p:cNvPr id="17" name="Group 16">
            <a:extLst>
              <a:ext uri="{FF2B5EF4-FFF2-40B4-BE49-F238E27FC236}">
                <a16:creationId xmlns:a16="http://schemas.microsoft.com/office/drawing/2014/main" id="{C2F8CF95-091D-4051-AA64-C16073F612A5}"/>
              </a:ext>
            </a:extLst>
          </p:cNvPr>
          <p:cNvGrpSpPr/>
          <p:nvPr/>
        </p:nvGrpSpPr>
        <p:grpSpPr>
          <a:xfrm>
            <a:off x="1675311" y="2881097"/>
            <a:ext cx="2352675" cy="1943100"/>
            <a:chOff x="1919536" y="4042395"/>
            <a:chExt cx="2352675" cy="1943100"/>
          </a:xfrm>
        </p:grpSpPr>
        <p:pic>
          <p:nvPicPr>
            <p:cNvPr id="18" name="Picture 17">
              <a:extLst>
                <a:ext uri="{FF2B5EF4-FFF2-40B4-BE49-F238E27FC236}">
                  <a16:creationId xmlns:a16="http://schemas.microsoft.com/office/drawing/2014/main" id="{EFE65E78-DFFB-47D2-BEE3-F70D2B17515E}"/>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19" name="Oval 18">
              <a:extLst>
                <a:ext uri="{FF2B5EF4-FFF2-40B4-BE49-F238E27FC236}">
                  <a16:creationId xmlns:a16="http://schemas.microsoft.com/office/drawing/2014/main" id="{ACA153F6-2041-4B79-9FD5-3CF25915DBFF}"/>
                </a:ext>
              </a:extLst>
            </p:cNvPr>
            <p:cNvSpPr/>
            <p:nvPr/>
          </p:nvSpPr>
          <p:spPr>
            <a:xfrm>
              <a:off x="2567608" y="4509120"/>
              <a:ext cx="360040" cy="3240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0" name="Oval 19">
              <a:extLst>
                <a:ext uri="{FF2B5EF4-FFF2-40B4-BE49-F238E27FC236}">
                  <a16:creationId xmlns:a16="http://schemas.microsoft.com/office/drawing/2014/main" id="{BACF840B-C068-43AD-9505-582B686491D7}"/>
                </a:ext>
              </a:extLst>
            </p:cNvPr>
            <p:cNvSpPr/>
            <p:nvPr/>
          </p:nvSpPr>
          <p:spPr>
            <a:xfrm>
              <a:off x="2927648" y="4833156"/>
              <a:ext cx="360040" cy="3240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1" name="Oval 20">
              <a:extLst>
                <a:ext uri="{FF2B5EF4-FFF2-40B4-BE49-F238E27FC236}">
                  <a16:creationId xmlns:a16="http://schemas.microsoft.com/office/drawing/2014/main" id="{B86AF5B3-7D77-4ED5-9E81-6BF62FBF6C5E}"/>
                </a:ext>
              </a:extLst>
            </p:cNvPr>
            <p:cNvSpPr/>
            <p:nvPr/>
          </p:nvSpPr>
          <p:spPr>
            <a:xfrm>
              <a:off x="3095873" y="4346933"/>
              <a:ext cx="360040" cy="324036"/>
            </a:xfrm>
            <a:prstGeom prst="ellipse">
              <a:avLst/>
            </a:prstGeom>
            <a:solidFill>
              <a:srgbClr val="C02A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bg1"/>
                  </a:solidFill>
                  <a:latin typeface="Source Sans Pro" panose="020B0503030403020204" pitchFamily="34" charset="0"/>
                </a:rPr>
                <a:t>P</a:t>
              </a:r>
            </a:p>
          </p:txBody>
        </p:sp>
      </p:grpSp>
      <p:grpSp>
        <p:nvGrpSpPr>
          <p:cNvPr id="22" name="Group 21">
            <a:extLst>
              <a:ext uri="{FF2B5EF4-FFF2-40B4-BE49-F238E27FC236}">
                <a16:creationId xmlns:a16="http://schemas.microsoft.com/office/drawing/2014/main" id="{FF0ABAA0-0113-40E7-910B-401721A172B9}"/>
              </a:ext>
            </a:extLst>
          </p:cNvPr>
          <p:cNvGrpSpPr/>
          <p:nvPr/>
        </p:nvGrpSpPr>
        <p:grpSpPr>
          <a:xfrm>
            <a:off x="4627639" y="2881097"/>
            <a:ext cx="2352675" cy="1943100"/>
            <a:chOff x="1919536" y="4042395"/>
            <a:chExt cx="2352675" cy="1943100"/>
          </a:xfrm>
        </p:grpSpPr>
        <p:pic>
          <p:nvPicPr>
            <p:cNvPr id="23" name="Picture 22">
              <a:extLst>
                <a:ext uri="{FF2B5EF4-FFF2-40B4-BE49-F238E27FC236}">
                  <a16:creationId xmlns:a16="http://schemas.microsoft.com/office/drawing/2014/main" id="{29581CDE-35B2-4386-9C7E-205C38AC934A}"/>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24" name="Oval 23">
              <a:extLst>
                <a:ext uri="{FF2B5EF4-FFF2-40B4-BE49-F238E27FC236}">
                  <a16:creationId xmlns:a16="http://schemas.microsoft.com/office/drawing/2014/main" id="{72547427-D9D0-4738-A519-F2724E8108F7}"/>
                </a:ext>
              </a:extLst>
            </p:cNvPr>
            <p:cNvSpPr/>
            <p:nvPr/>
          </p:nvSpPr>
          <p:spPr>
            <a:xfrm>
              <a:off x="2567608" y="4509120"/>
              <a:ext cx="360040" cy="32403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5" name="Oval 24">
              <a:extLst>
                <a:ext uri="{FF2B5EF4-FFF2-40B4-BE49-F238E27FC236}">
                  <a16:creationId xmlns:a16="http://schemas.microsoft.com/office/drawing/2014/main" id="{83CE0F8E-A6B6-4EF2-81B1-90ACF424A47D}"/>
                </a:ext>
              </a:extLst>
            </p:cNvPr>
            <p:cNvSpPr/>
            <p:nvPr/>
          </p:nvSpPr>
          <p:spPr>
            <a:xfrm>
              <a:off x="2927648" y="4833156"/>
              <a:ext cx="360040" cy="3240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grpSp>
      <p:grpSp>
        <p:nvGrpSpPr>
          <p:cNvPr id="26" name="Group 25">
            <a:extLst>
              <a:ext uri="{FF2B5EF4-FFF2-40B4-BE49-F238E27FC236}">
                <a16:creationId xmlns:a16="http://schemas.microsoft.com/office/drawing/2014/main" id="{3802A1A9-5B15-4FC8-A2EC-3AAF7571750B}"/>
              </a:ext>
            </a:extLst>
          </p:cNvPr>
          <p:cNvGrpSpPr/>
          <p:nvPr/>
        </p:nvGrpSpPr>
        <p:grpSpPr>
          <a:xfrm>
            <a:off x="7579967" y="2881097"/>
            <a:ext cx="2352675" cy="1943100"/>
            <a:chOff x="1919536" y="4042395"/>
            <a:chExt cx="2352675" cy="1943100"/>
          </a:xfrm>
        </p:grpSpPr>
        <p:pic>
          <p:nvPicPr>
            <p:cNvPr id="27" name="Picture 26">
              <a:extLst>
                <a:ext uri="{FF2B5EF4-FFF2-40B4-BE49-F238E27FC236}">
                  <a16:creationId xmlns:a16="http://schemas.microsoft.com/office/drawing/2014/main" id="{B23FE540-A066-4C1C-8D8A-B862F009F285}"/>
                </a:ext>
              </a:extLst>
            </p:cNvPr>
            <p:cNvPicPr>
              <a:picLocks noChangeAspect="1"/>
            </p:cNvPicPr>
            <p:nvPr/>
          </p:nvPicPr>
          <p:blipFill>
            <a:blip r:embed="rId3"/>
            <a:stretch>
              <a:fillRect/>
            </a:stretch>
          </p:blipFill>
          <p:spPr>
            <a:xfrm>
              <a:off x="1919536" y="4042395"/>
              <a:ext cx="2352675" cy="1943100"/>
            </a:xfrm>
            <a:prstGeom prst="rect">
              <a:avLst/>
            </a:prstGeom>
          </p:spPr>
        </p:pic>
        <p:sp>
          <p:nvSpPr>
            <p:cNvPr id="28" name="Oval 27">
              <a:extLst>
                <a:ext uri="{FF2B5EF4-FFF2-40B4-BE49-F238E27FC236}">
                  <a16:creationId xmlns:a16="http://schemas.microsoft.com/office/drawing/2014/main" id="{2C2D8803-9E80-4DFB-9709-56E7153FC3AB}"/>
                </a:ext>
              </a:extLst>
            </p:cNvPr>
            <p:cNvSpPr/>
            <p:nvPr/>
          </p:nvSpPr>
          <p:spPr>
            <a:xfrm>
              <a:off x="3095873" y="4346933"/>
              <a:ext cx="360040" cy="324036"/>
            </a:xfrm>
            <a:prstGeom prst="ellipse">
              <a:avLst/>
            </a:prstGeom>
            <a:solidFill>
              <a:srgbClr val="C02A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bg1"/>
                  </a:solidFill>
                  <a:latin typeface="Source Sans Pro" panose="020B0503030403020204" pitchFamily="34" charset="0"/>
                </a:rPr>
                <a:t>P</a:t>
              </a:r>
            </a:p>
          </p:txBody>
        </p:sp>
      </p:grpSp>
      <p:sp>
        <p:nvSpPr>
          <p:cNvPr id="29" name="TextBox 28">
            <a:extLst>
              <a:ext uri="{FF2B5EF4-FFF2-40B4-BE49-F238E27FC236}">
                <a16:creationId xmlns:a16="http://schemas.microsoft.com/office/drawing/2014/main" id="{DAEEEC6B-539D-4920-8E0B-8ADD3F2504F1}"/>
              </a:ext>
            </a:extLst>
          </p:cNvPr>
          <p:cNvSpPr txBox="1"/>
          <p:nvPr/>
        </p:nvSpPr>
        <p:spPr>
          <a:xfrm>
            <a:off x="4189158" y="3347653"/>
            <a:ext cx="432050" cy="504825"/>
          </a:xfrm>
          <a:prstGeom prst="rect">
            <a:avLst/>
          </a:prstGeom>
        </p:spPr>
        <p:txBody>
          <a:bodyPr vert="horz" wrap="square" lIns="0" tIns="0" rIns="0" bIns="0" rtlCol="0">
            <a:noAutofit/>
          </a:bodyPr>
          <a:lstStyle/>
          <a:p>
            <a:r>
              <a:rPr lang="en-GB" sz="3200" b="1" dirty="0">
                <a:latin typeface="Source Sans Pro" panose="020B0503030403020204" pitchFamily="34" charset="0"/>
              </a:rPr>
              <a:t>_</a:t>
            </a:r>
          </a:p>
        </p:txBody>
      </p:sp>
      <p:sp>
        <p:nvSpPr>
          <p:cNvPr id="30" name="TextBox 29">
            <a:extLst>
              <a:ext uri="{FF2B5EF4-FFF2-40B4-BE49-F238E27FC236}">
                <a16:creationId xmlns:a16="http://schemas.microsoft.com/office/drawing/2014/main" id="{8E64172E-F14E-49D6-9F1E-FF27BEDFBA4A}"/>
              </a:ext>
            </a:extLst>
          </p:cNvPr>
          <p:cNvSpPr txBox="1"/>
          <p:nvPr/>
        </p:nvSpPr>
        <p:spPr>
          <a:xfrm>
            <a:off x="7118277" y="3509671"/>
            <a:ext cx="432050" cy="504825"/>
          </a:xfrm>
          <a:prstGeom prst="rect">
            <a:avLst/>
          </a:prstGeom>
        </p:spPr>
        <p:txBody>
          <a:bodyPr vert="horz" wrap="square" lIns="0" tIns="0" rIns="0" bIns="0" rtlCol="0">
            <a:noAutofit/>
          </a:bodyPr>
          <a:lstStyle/>
          <a:p>
            <a:r>
              <a:rPr lang="en-GB" sz="3200" b="1" dirty="0">
                <a:latin typeface="Source Sans Pro" panose="020B0503030403020204" pitchFamily="34" charset="0"/>
              </a:rPr>
              <a:t>=</a:t>
            </a:r>
          </a:p>
        </p:txBody>
      </p:sp>
      <p:sp>
        <p:nvSpPr>
          <p:cNvPr id="33" name="Oval 32">
            <a:extLst>
              <a:ext uri="{FF2B5EF4-FFF2-40B4-BE49-F238E27FC236}">
                <a16:creationId xmlns:a16="http://schemas.microsoft.com/office/drawing/2014/main" id="{FA6E4D96-91BB-45FD-8369-FBCAFF1776FA}"/>
              </a:ext>
            </a:extLst>
          </p:cNvPr>
          <p:cNvSpPr/>
          <p:nvPr/>
        </p:nvSpPr>
        <p:spPr>
          <a:xfrm>
            <a:off x="5896474" y="3600065"/>
            <a:ext cx="237280" cy="1716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34" name="Oval 33">
            <a:extLst>
              <a:ext uri="{FF2B5EF4-FFF2-40B4-BE49-F238E27FC236}">
                <a16:creationId xmlns:a16="http://schemas.microsoft.com/office/drawing/2014/main" id="{B12847B8-315B-423B-980E-C46C0CB3C414}"/>
              </a:ext>
            </a:extLst>
          </p:cNvPr>
          <p:cNvSpPr/>
          <p:nvPr/>
        </p:nvSpPr>
        <p:spPr>
          <a:xfrm>
            <a:off x="5153665" y="3509840"/>
            <a:ext cx="216833" cy="1620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35" name="Oval 34">
            <a:extLst>
              <a:ext uri="{FF2B5EF4-FFF2-40B4-BE49-F238E27FC236}">
                <a16:creationId xmlns:a16="http://schemas.microsoft.com/office/drawing/2014/main" id="{7B5BAC71-0C8F-4181-8D3C-4FB4988EAC8E}"/>
              </a:ext>
            </a:extLst>
          </p:cNvPr>
          <p:cNvSpPr/>
          <p:nvPr/>
        </p:nvSpPr>
        <p:spPr>
          <a:xfrm>
            <a:off x="5753319" y="3218030"/>
            <a:ext cx="360040" cy="324036"/>
          </a:xfrm>
          <a:prstGeom prst="ellipse">
            <a:avLst/>
          </a:prstGeom>
          <a:noFill/>
          <a:ln>
            <a:solidFill>
              <a:srgbClr val="C02A2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37" name="Oval 36">
            <a:extLst>
              <a:ext uri="{FF2B5EF4-FFF2-40B4-BE49-F238E27FC236}">
                <a16:creationId xmlns:a16="http://schemas.microsoft.com/office/drawing/2014/main" id="{99034BE9-4EFA-4BF1-85C8-DE30BE810234}"/>
              </a:ext>
            </a:extLst>
          </p:cNvPr>
          <p:cNvSpPr/>
          <p:nvPr/>
        </p:nvSpPr>
        <p:spPr>
          <a:xfrm>
            <a:off x="6048874" y="3871393"/>
            <a:ext cx="237280" cy="17163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38" name="TextBox 37">
            <a:extLst>
              <a:ext uri="{FF2B5EF4-FFF2-40B4-BE49-F238E27FC236}">
                <a16:creationId xmlns:a16="http://schemas.microsoft.com/office/drawing/2014/main" id="{89A08FE7-C79B-4ACC-BCE7-9269962E0494}"/>
              </a:ext>
            </a:extLst>
          </p:cNvPr>
          <p:cNvSpPr txBox="1"/>
          <p:nvPr/>
        </p:nvSpPr>
        <p:spPr>
          <a:xfrm>
            <a:off x="4203265" y="5047460"/>
            <a:ext cx="3225012" cy="810959"/>
          </a:xfrm>
          <a:prstGeom prst="rect">
            <a:avLst/>
          </a:prstGeom>
        </p:spPr>
        <p:txBody>
          <a:bodyPr vert="horz" wrap="square" lIns="0" tIns="0" rIns="0" bIns="0" rtlCol="0">
            <a:noAutofit/>
          </a:bodyPr>
          <a:lstStyle/>
          <a:p>
            <a:pPr algn="ctr"/>
            <a:r>
              <a:rPr lang="en-GB" sz="1600" dirty="0">
                <a:latin typeface="Source Sans Pro" panose="020B0503030403020204" pitchFamily="34" charset="0"/>
              </a:rPr>
              <a:t>“Adding” or “removing” a process might change other processes</a:t>
            </a:r>
          </a:p>
          <a:p>
            <a:pPr algn="ctr"/>
            <a:r>
              <a:rPr lang="en-GB" sz="1600" dirty="0">
                <a:latin typeface="Source Sans Pro" panose="020B0503030403020204" pitchFamily="34" charset="0"/>
                <a:sym typeface="Wingdings" panose="05000000000000000000" pitchFamily="2" charset="2"/>
              </a:rPr>
              <a:t> </a:t>
            </a:r>
            <a:r>
              <a:rPr lang="en-GB" sz="1600" dirty="0">
                <a:solidFill>
                  <a:schemeClr val="accent1"/>
                </a:solidFill>
                <a:latin typeface="Source Sans Pro" panose="020B0503030403020204" pitchFamily="34" charset="0"/>
                <a:sym typeface="Wingdings" panose="05000000000000000000" pitchFamily="2" charset="2"/>
              </a:rPr>
              <a:t>non-linearity, i.e. interactions</a:t>
            </a:r>
            <a:r>
              <a:rPr lang="en-GB" sz="1600" dirty="0">
                <a:solidFill>
                  <a:schemeClr val="accent1"/>
                </a:solidFill>
                <a:latin typeface="Source Sans Pro" panose="020B0503030403020204" pitchFamily="34" charset="0"/>
              </a:rPr>
              <a:t> </a:t>
            </a:r>
          </a:p>
        </p:txBody>
      </p:sp>
      <p:sp>
        <p:nvSpPr>
          <p:cNvPr id="39" name="Oval 38">
            <a:extLst>
              <a:ext uri="{FF2B5EF4-FFF2-40B4-BE49-F238E27FC236}">
                <a16:creationId xmlns:a16="http://schemas.microsoft.com/office/drawing/2014/main" id="{711DA070-7322-4848-BA61-0FC7B63AE58B}"/>
              </a:ext>
            </a:extLst>
          </p:cNvPr>
          <p:cNvSpPr/>
          <p:nvPr/>
        </p:nvSpPr>
        <p:spPr>
          <a:xfrm>
            <a:off x="8887000" y="3600065"/>
            <a:ext cx="237280" cy="1716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40" name="Oval 39">
            <a:extLst>
              <a:ext uri="{FF2B5EF4-FFF2-40B4-BE49-F238E27FC236}">
                <a16:creationId xmlns:a16="http://schemas.microsoft.com/office/drawing/2014/main" id="{0078FA60-FC29-48BC-9962-8B563C303EF4}"/>
              </a:ext>
            </a:extLst>
          </p:cNvPr>
          <p:cNvSpPr/>
          <p:nvPr/>
        </p:nvSpPr>
        <p:spPr>
          <a:xfrm>
            <a:off x="8144191" y="3509840"/>
            <a:ext cx="216833" cy="16201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41" name="Oval 40">
            <a:extLst>
              <a:ext uri="{FF2B5EF4-FFF2-40B4-BE49-F238E27FC236}">
                <a16:creationId xmlns:a16="http://schemas.microsoft.com/office/drawing/2014/main" id="{DDE1D22D-D5FD-45F8-95D4-E0953D36ABBF}"/>
              </a:ext>
            </a:extLst>
          </p:cNvPr>
          <p:cNvSpPr/>
          <p:nvPr/>
        </p:nvSpPr>
        <p:spPr>
          <a:xfrm>
            <a:off x="9039400" y="3871393"/>
            <a:ext cx="237280" cy="171636"/>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43" name="Text Placeholder 42">
            <a:extLst>
              <a:ext uri="{FF2B5EF4-FFF2-40B4-BE49-F238E27FC236}">
                <a16:creationId xmlns:a16="http://schemas.microsoft.com/office/drawing/2014/main" id="{20087EE8-8F79-4D15-894A-CFC30E0F68BE}"/>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138441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subtraction</a:t>
            </a:r>
          </a:p>
        </p:txBody>
      </p:sp>
      <p:sp>
        <p:nvSpPr>
          <p:cNvPr id="3" name="Content Placeholder 2"/>
          <p:cNvSpPr>
            <a:spLocks noGrp="1"/>
          </p:cNvSpPr>
          <p:nvPr>
            <p:ph idx="1"/>
          </p:nvPr>
        </p:nvSpPr>
        <p:spPr>
          <a:xfrm>
            <a:off x="1919289" y="1700215"/>
            <a:ext cx="8065143" cy="468646"/>
          </a:xfrm>
        </p:spPr>
        <p:txBody>
          <a:bodyPr/>
          <a:lstStyle/>
          <a:p>
            <a:pPr marL="182563" indent="-182563" algn="ctr">
              <a:lnSpc>
                <a:spcPct val="120000"/>
              </a:lnSpc>
              <a:spcBef>
                <a:spcPts val="0"/>
              </a:spcBef>
              <a:defRPr/>
            </a:pPr>
            <a:r>
              <a:rPr lang="en-GB" sz="2000" b="1" dirty="0"/>
              <a:t>Question: </a:t>
            </a:r>
            <a:r>
              <a:rPr lang="en-US" sz="2000" dirty="0">
                <a:solidFill>
                  <a:srgbClr val="333333"/>
                </a:solidFill>
                <a:latin typeface="Source Sans Pro" panose="020B0503030403020204"/>
                <a:ea typeface="ＭＳ Ｐゴシック" charset="0"/>
              </a:rPr>
              <a:t>Which neural structures support </a:t>
            </a:r>
            <a:r>
              <a:rPr lang="en-US" sz="2000" dirty="0">
                <a:solidFill>
                  <a:srgbClr val="C02A26"/>
                </a:solidFill>
                <a:latin typeface="Source Sans Pro" panose="020B0503030403020204"/>
                <a:ea typeface="ＭＳ Ｐゴシック" charset="0"/>
              </a:rPr>
              <a:t>face recognition</a:t>
            </a:r>
            <a:r>
              <a:rPr lang="en-US" sz="2000" dirty="0">
                <a:solidFill>
                  <a:srgbClr val="333333"/>
                </a:solidFill>
                <a:latin typeface="Source Sans Pro" panose="020B0503030403020204"/>
                <a:ea typeface="ＭＳ Ｐゴシック" charset="0"/>
              </a:rPr>
              <a:t>?</a:t>
            </a:r>
            <a:endParaRPr lang="en-GB" sz="1800" dirty="0">
              <a:latin typeface="Source Sans Pro" panose="020B0503030403020204"/>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p:txBody>
      </p:sp>
      <p:sp>
        <p:nvSpPr>
          <p:cNvPr id="6" name="Text Placeholder 5">
            <a:extLst>
              <a:ext uri="{FF2B5EF4-FFF2-40B4-BE49-F238E27FC236}">
                <a16:creationId xmlns:a16="http://schemas.microsoft.com/office/drawing/2014/main" id="{9CA7F879-412D-C04A-86D5-32D65BAEB4DB}"/>
              </a:ext>
            </a:extLst>
          </p:cNvPr>
          <p:cNvSpPr>
            <a:spLocks noGrp="1"/>
          </p:cNvSpPr>
          <p:nvPr>
            <p:ph type="body" sz="quarter" idx="10"/>
          </p:nvPr>
        </p:nvSpPr>
        <p:spPr/>
        <p:txBody>
          <a:bodyPr/>
          <a:lstStyle/>
          <a:p>
            <a:endParaRPr lang="en-GB" dirty="0"/>
          </a:p>
        </p:txBody>
      </p:sp>
      <p:sp>
        <p:nvSpPr>
          <p:cNvPr id="4" name="Rectangle 3">
            <a:extLst>
              <a:ext uri="{FF2B5EF4-FFF2-40B4-BE49-F238E27FC236}">
                <a16:creationId xmlns:a16="http://schemas.microsoft.com/office/drawing/2014/main" id="{908992A3-0430-461C-94F9-1A26F22F93B3}"/>
              </a:ext>
            </a:extLst>
          </p:cNvPr>
          <p:cNvSpPr/>
          <p:nvPr/>
        </p:nvSpPr>
        <p:spPr>
          <a:xfrm>
            <a:off x="5627700" y="2579426"/>
            <a:ext cx="5400848" cy="828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tx1"/>
                </a:solidFill>
                <a:latin typeface="Source Sans Pro" panose="020B0503030403020204" pitchFamily="34" charset="0"/>
              </a:rPr>
              <a:t>What is a good control task?</a:t>
            </a:r>
          </a:p>
        </p:txBody>
      </p:sp>
      <p:sp>
        <p:nvSpPr>
          <p:cNvPr id="9" name="TextBox 8">
            <a:extLst>
              <a:ext uri="{FF2B5EF4-FFF2-40B4-BE49-F238E27FC236}">
                <a16:creationId xmlns:a16="http://schemas.microsoft.com/office/drawing/2014/main" id="{760153B8-89E7-4E18-BF92-048A22D56FE8}"/>
              </a:ext>
            </a:extLst>
          </p:cNvPr>
          <p:cNvSpPr txBox="1"/>
          <p:nvPr/>
        </p:nvSpPr>
        <p:spPr>
          <a:xfrm>
            <a:off x="5627701" y="3867186"/>
            <a:ext cx="5400847" cy="1754326"/>
          </a:xfrm>
          <a:prstGeom prst="rect">
            <a:avLst/>
          </a:prstGeom>
          <a:noFill/>
        </p:spPr>
        <p:txBody>
          <a:bodyPr wrap="square">
            <a:spAutoFit/>
          </a:bodyPr>
          <a:lstStyle/>
          <a:p>
            <a:pPr marL="0" lvl="1" indent="0">
              <a:buNone/>
              <a:defRPr/>
            </a:pPr>
            <a:r>
              <a:rPr lang="en-GB" sz="1800" dirty="0"/>
              <a:t>Aim: </a:t>
            </a:r>
            <a:r>
              <a:rPr lang="en-GB" dirty="0"/>
              <a:t>Isolation of a cognitive process</a:t>
            </a:r>
          </a:p>
          <a:p>
            <a:pPr marL="0" lvl="1" indent="0">
              <a:buNone/>
              <a:defRPr/>
            </a:pPr>
            <a:endParaRPr lang="en-GB" sz="1800" dirty="0"/>
          </a:p>
          <a:p>
            <a:pPr marL="0" lvl="1" indent="0">
              <a:buNone/>
              <a:defRPr/>
            </a:pPr>
            <a:r>
              <a:rPr lang="en-GB" dirty="0"/>
              <a:t>Method: </a:t>
            </a:r>
            <a:r>
              <a:rPr lang="en-GB" sz="1800" dirty="0"/>
              <a:t>Compare the neural signal for a task that activates the cognitive process of interest (P) and a second task that controls for all but the process of interest (P)</a:t>
            </a:r>
          </a:p>
        </p:txBody>
      </p:sp>
      <p:pic>
        <p:nvPicPr>
          <p:cNvPr id="7" name="Picture 2" descr="Queen Elizabeth II's coronation vs King Charles III's">
            <a:extLst>
              <a:ext uri="{FF2B5EF4-FFF2-40B4-BE49-F238E27FC236}">
                <a16:creationId xmlns:a16="http://schemas.microsoft.com/office/drawing/2014/main" id="{5DD7036E-6DE9-F471-870C-3CF4A231F9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480" t="1" r="13031" b="33995"/>
          <a:stretch/>
        </p:blipFill>
        <p:spPr bwMode="auto">
          <a:xfrm>
            <a:off x="2495600" y="2579426"/>
            <a:ext cx="2314868" cy="301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8277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EE4P_AGENDAWIZARD" val="&lt;ee4p&gt;&lt;layouts&gt;&lt;layout name=&quot;EE&quot; id=&quot;20_1&quot;&gt;&lt;standard&gt;&lt;textframe horizontalAnchor=&quot;1&quot; marginBottom=&quot;6&quot; marginLeft=&quot;0&quot; marginRight=&quot;0&quot; marginTop=&quot;6&quot; orientation=&quot;1&quot; verticalAnchor=&quot;1&quot; /&gt;&lt;font name=&quot;Source Sans Pro Semibold&quot; bold=&quot;0&quot; italic=&quot;0&quot; color=&quot;#969696&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16&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15&quot; /&gt;&lt;column field=&quot;topic&quot; label=&quot;Topic&quot; leftSpacing=&quot;5&quot; rightDistribute=&quot;1&quot; dock=&quot;1&quot; /&gt;&lt;column field=&quot;responsible&quot; label=&quot;Responsible&quot; visible=&quot;1&quot; checked=&quot;1&quot; leftSpacing=&quot;0&quot; rightDistribute=&quot;1&quot; dock=&quot;1&quot; /&gt;&lt;column field=&quot;freecolumn&quot; label=&quot;&quot; visible=&quot;1&quot; checked=&quot;0&quot; leftSpacing=&quot;0&quot; rightDistribute=&quot;1&quot; dock=&quot;1&quot; /&gt;&lt;column field=&quot;timeslot&quot; label=&quot;Time Slot&quot; visible=&quot;1&quot; checked=&quot;1&quot; leftSpacing=&quot;0&quot; rightSpacing=&quot;8&quot; dock=&quot;2&quot; /&gt;&lt;column field=&quot;pageno&quot; label=&quot;Page No.&quot; visible=&quot;1&quot; checked=&quot;0&quot; leftSpacing=&quot;0&quot; rightSpacing=&quot;8&quot; dock=&quot;2&quot; /&gt;&lt;/columns&gt;&lt;position left=&quot;31.12504&quot; top=&quot;133.875&quot; width=&quot;657.75&quot; height=&quot;351.625&quot; /&gt;&lt;subtitle&gt;&lt;position left=&quot;31.12504&quot; top=&quot;94.23244&quot; width=&quot;657.75&quot; height=&quot;17.01756&quot; /&gt;&lt;font size=&quot;16&quot; /&gt;&lt;textframe marginBottom=&quot;0&quot; marginTop=&quot;0&quot; /&gt;&lt;paragraphformat alignment=&quot;1&quot; /&gt;&lt;/subtitle&gt;&lt;settings allowedSizingModeIds=&quot;1|2&quot; allowedFontSizes=&quot;8|9|10.5|11|12|14|16|18&quot; allowedTimeFormatIds=&quot;1|2|3&quot; slideLayout=&quot;11&quot; customLayoutName=&quot;&quot; customLayoutIndex=&quot;&quot; showBreak=&quot;1&quot; singleAgendaSlideSelected=&quot;0&quot; backupSlideTitle=&quot;Backup: %agendaName%&quot; topMargin=&quot;0&quot; leftMargin=&quot;0&quot; /&gt;&lt;!-- Agenda item formats --&gt;&lt;cases&gt;&lt;case level=&quot;1&quot; selected=&quot;0&quot; break=&quot;0&quot; topMinSpacing=&quot;5&quot; topMaxSpacing=&quot;5&quot; bottomMinSpacing=&quot;0&quot; bottomMaxSpacing=&quot;0&quot;&gt;&lt;element field=&quot;itemno&quot; type=&quot;autoshape&quot; autoShapeType=&quot;1&quot;&gt;&lt;textframe marginLeft=&quot;6&quot; marginRight=&quot;0&quot; /&gt;&lt;paragraphformat alignment=&quot;3&quot; /&gt;&lt;/element&gt;&lt;element field=&quot;topic&quot; type=&quot;autoshape&quot; autoShapeType=&quot;1&quot;&gt;&lt;paragraphformat alignment=&quot;1&quot; /&gt;&lt;textframe marginLeft=&quot;6&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itemno&quot; type=&quot;autoshape&quot; autoShapeType=&quot;1&quot;&gt;&lt;textframe marginLeft=&quot;6&quot; marginRight=&quot;0&quot; /&gt;&lt;paragraphformat alignment=&quot;3&quot; /&gt;&lt;font color=&quot;#C02A26&quot; /&gt;&lt;/element&gt;&lt;element field=&quot;topic&quot; type=&quot;autoshape&quot; autoShapeType=&quot;1&quot;&gt;&lt;paragraphformat alignment=&quot;1&quot; /&gt;&lt;font color=&quot;#C02A26&quot; /&gt;&lt;textframe marginLeft=&quot;6&quot; /&gt;&lt;/element&gt;&lt;element field=&quot;responsible&quot; type=&quot;autoshape&quot; autoShapeType=&quot;1&quot;&gt;&lt;paragraphformat alignment=&quot;1&quot; /&gt;&lt;font color=&quot;#C02A26&quot; /&gt;&lt;/element&gt;&lt;element field=&quot;freecolumn&quot; type=&quot;autoshape&quot; autoShapeType=&quot;1&quot;&gt;&lt;paragraphformat alignment=&quot;1&quot; /&gt;&lt;font color=&quot;#C02A26&quot; /&gt;&lt;/element&gt;&lt;element field=&quot;timeslot&quot; type=&quot;autoshape&quot; autoShapeType=&quot;1&quot;&gt;&lt;paragraphformat alignment=&quot;1&quot; /&gt;&lt;font color=&quot;#C02A26&quot; /&gt;&lt;/element&gt;&lt;element field=&quot;pageno&quot; type=&quot;autoshape&quot; autoShapeType=&quot;1&quot;&gt;&lt;paragraphformat alignment=&quot;3&quot; /&gt;&lt;font color=&quot;#C02A26&quot; /&gt;&lt;/element&gt;&lt;/case&gt;&lt;case level=&quot;2&quot; selected=&quot;0&quot; break=&quot;0&quot; topMinSpacing=&quot;5&quot; topMaxSpacing=&quot;5&quot; bottomMinSpacing=&quot;0&quot; bottomMaxSpacing=&quot;0&quot;&gt;&lt;element field=&quot;itemno&quot; type=&quot;autoshape&quot; autoShapeType=&quot;1&quot; indent=&quot;20.00001&quot; indentType=&quot;1&quot;&gt;&lt;textframe marginLeft=&quot;6&quot; marginRight=&quot;0&quot; verticalAnchor=&quot;3&quot; /&gt;&lt;paragraphformat alignment=&quot;1&quot; /&gt;&lt;/element&gt;&lt;element field=&quot;topic&quot; type=&quot;autoshape&quot; autoShapeType=&quot;1&quot; indent=&quot;20.00001&quot; indentType=&quot;2&quot;&gt;&lt;paragraphformat alignment=&quot;1&quot; /&gt;&lt;textframe marginLeft=&quot;18&quot; /&gt;&lt;/element&gt;&lt;element field=&quot;responsible&quot; type=&quot;autoshape&quot; autoShapeType=&quot;1&quot; indent=&quot;20.00001&quot; indentType=&quot;1&quot;&gt;&lt;paragraphformat alignment=&quot;1&quot; /&gt;&lt;/element&gt;&lt;element field=&quot;freecolumn&quot; type=&quot;autoshape&quot; autoShapeType=&quot;1&quot; indent=&quot;20.00001&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2&quot; selected=&quot;1&quot; break=&quot;0&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itemno&quot; type=&quot;autoshape&quot; autoShapeType=&quot;1&quot; indent=&quot;20.00001&quot; indentType=&quot;1&quot;&gt;&lt;textframe marginLeft=&quot;6&quot; marginRight=&quot;0&quot; verticalAnchor=&quot;3&quot; /&gt;&lt;paragraphformat alignment=&quot;1&quot; /&gt;&lt;font color=&quot;#C02A26&quot; /&gt;&lt;/element&gt;&lt;element field=&quot;topic&quot; type=&quot;autoshape&quot; autoShapeType=&quot;1&quot; indent=&quot;20.00001&quot; indentType=&quot;2&quot;&gt;&lt;paragraphformat alignment=&quot;1&quot; /&gt;&lt;font color=&quot;#C02A26&quot; /&gt;&lt;textframe marginLeft=&quot;18&quot; /&gt;&lt;/element&gt;&lt;element field=&quot;responsible&quot; type=&quot;autoshape&quot; autoShapeType=&quot;1&quot; indent=&quot;20.00001&quot; indentType=&quot;1&quot;&gt;&lt;paragraphformat alignment=&quot;1&quot; /&gt;&lt;font color=&quot;#C02A26&quot; /&gt;&lt;/element&gt;&lt;element field=&quot;freecolumn&quot; type=&quot;autoshape&quot; autoShapeType=&quot;1&quot; indent=&quot;20.00001&quot; indentType=&quot;1&quot;&gt;&lt;paragraphformat alignment=&quot;1&quot; /&gt;&lt;font color=&quot;#C02A26&quot; /&gt;&lt;/element&gt;&lt;element field=&quot;timeslot&quot; type=&quot;autoshape&quot; autoShapeType=&quot;1&quot;&gt;&lt;paragraphformat alignment=&quot;1&quot; /&gt;&lt;font color=&quot;#C02A26&quot; /&gt;&lt;/element&gt;&lt;element field=&quot;pageno&quot; type=&quot;autoshape&quot; autoShapeType=&quot;1&quot;&gt;&lt;paragraphformat alignment=&quot;3&quot; /&gt;&lt;font color=&quot;#C02A26&quot; /&gt;&lt;/element&gt;&lt;/case&gt;&lt;case level=&quot;1&quot; selected=&quot;0&quot; break=&quot;1&quot; topMinSpacing=&quot;5&quot; topMaxSpacing=&quot;5&quot; bottomMinSpacing=&quot;0&quot; bottomMaxSpacing=&quot;0&quot;&gt;&lt;element field=&quot;topic&quot; type=&quot;autoshape&quot; autoShapeType=&quot;1&quot;&gt;&lt;paragraphformat alignment=&quot;1&quot; /&gt;&lt;textframe marginLeft=&quot;6&quot; /&gt;&lt;fon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topic&quot; type=&quot;autoshape&quot; autoShapeType=&quot;1&quot;&gt;&lt;paragraphformat alignment=&quot;1&quot; /&gt;&lt;font color=&quot;#C02A26&quot; italic=&quot;1&quot; /&gt;&lt;textframe marginLeft=&quot;6&quot; /&gt;&lt;/element&gt;&lt;element field=&quot;responsible&quot; type=&quot;autoshape&quot; autoShapeType=&quot;1&quot;&gt;&lt;paragraphformat alignment=&quot;1&quot; /&gt;&lt;font color=&quot;#C02A26&quot; italic=&quot;1&quot; /&gt;&lt;/element&gt;&lt;element field=&quot;freecolumn&quot; type=&quot;autoshape&quot; autoShapeType=&quot;1&quot;&gt;&lt;paragraphformat alignment=&quot;1&quot; /&gt;&lt;font color=&quot;#C02A26&quot; italic=&quot;1&quot; /&gt;&lt;/element&gt;&lt;element field=&quot;timeslot&quot; type=&quot;autoshape&quot; autoShapeType=&quot;1&quot;&gt;&lt;paragraphformat alignment=&quot;1&quot; /&gt;&lt;font color=&quot;#C02A26&quot; italic=&quot;1&quot; /&gt;&lt;/element&gt;&lt;element field=&quot;pageno&quot; type=&quot;autoshape&quot; autoShapeType=&quot;1&quot;&gt;&lt;paragraphformat alignment=&quot;3&quot; /&gt;&lt;font color=&quot;#C02A26&quot; italic=&quot;1&quot; /&gt;&lt;/element&gt;&lt;/case&gt;&lt;case level=&quot;2&quot; selected=&quot;0&quot; break=&quot;1&quot; topMinSpacing=&quot;5&quot; topMaxSpacing=&quot;5&quot; bottomMinSpacing=&quot;0&quot; bottomMaxSpacing=&quot;0&quot;&gt;&lt;element field=&quot;topic&quot; type=&quot;autoshape&quot; autoShapeType=&quot;1&quot;&gt;&lt;paragraphformat alignment=&quot;1&quot; /&gt;&lt;textframe marginLeft=&quot;6&quot; /&gt;&lt;fon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2&quot; selected=&quot;1&quot; break=&quot;1&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topic&quot; type=&quot;autoshape&quot; autoShapeType=&quot;1&quot;&gt;&lt;paragraphformat alignment=&quot;1&quot; /&gt;&lt;font color=&quot;#C02A26&quot; italic=&quot;1&quot; /&gt;&lt;textframe marginLeft=&quot;6&quot; /&gt;&lt;/element&gt;&lt;element field=&quot;responsible&quot; type=&quot;autoshape&quot; autoShapeType=&quot;1&quot;&gt;&lt;paragraphformat alignment=&quot;1&quot; /&gt;&lt;font color=&quot;#C02A26&quot; italic=&quot;1&quot; /&gt;&lt;/element&gt;&lt;element field=&quot;freecolumn&quot; type=&quot;autoshape&quot; autoShapeType=&quot;1&quot;&gt;&lt;paragraphformat alignment=&quot;1&quot; /&gt;&lt;font color=&quot;#C02A26&quot; italic=&quot;1&quot; /&gt;&lt;/element&gt;&lt;element field=&quot;timeslot&quot; type=&quot;autoshape&quot; autoShapeType=&quot;1&quot;&gt;&lt;paragraphformat alignment=&quot;1&quot; /&gt;&lt;font color=&quot;#C02A26&quot; italic=&quot;1&quot; /&gt;&lt;/element&gt;&lt;element field=&quot;pageno&quot; type=&quot;autoshape&quot; autoShapeType=&quot;1&quot;&gt;&lt;paragraphformat alignment=&quot;3&quot; /&gt;&lt;font color=&quot;#C02A26&quo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Getting Started – Contents&quot; subtitle=&quot;&quot; sizingModeId=&quot;2&quot; fontSize=&quot;16&quot; startTime=&quot;540&quot; timeFormatId=&quot;1&quot; startItemNo=&quot;1&quot; createSingleAgendaSlide=&quot;0&quot; createSeparatingSlides=&quot;1&quot; createBackupSlide=&quot;0&quot; layoutId=&quot;20_1&quot; createSections=&quot;0&quot; singleSlideId=&quot;&quot; backupSlideId=&quot;&quot; fontSizeAuto=&quot;0&quot;&gt;&lt;columns&gt;&lt;column field=&quot;itemno&quot; label=&quot;No.&quot; checked=&quot;1&quot; leftSpacing=&quot;0&quot; rightSpacing=&quot;0&quot; dock=&quot;1&quot; fixedWidth=&quot;15&quot; /&gt;&lt;column field=&quot;topic&quot; label=&quot;Topic&quot; leftSpacing=&quot;5&quot; rightDistribute=&quot;1&quot; dock=&quot;1&quot; rightSpacing=&quot;298.2347&quot; /&gt;&lt;column field=&quot;responsible&quot; label=&quot;Responsible&quot; visible=&quot;1&quot; checked=&quot;1&quot; leftSpacing=&quot;0&quot; rightDistribute=&quot;1&quot; dock=&quot;1&quot; rightSpacing=&quot;298.2347&quot; /&gt;&lt;column field=&quot;freecolumn&quot; label=&quot;&quot; visible=&quot;1&quot; checked=&quot;0&quot; leftSpacing=&quot;0&quot; rightDistribute=&quot;1&quot; dock=&quot;1&quot; /&gt;&lt;column field=&quot;timeslot&quot; label=&quot;Time Slot&quot; visible=&quot;1&quot; checked=&quot;0&quot; leftSpacing=&quot;0&quot; rightSpacing=&quot;8&quot; dock=&quot;2&quot; /&gt;&lt;column field=&quot;pageno&quot; label=&quot;Page No.&quot; visible=&quot;1&quot; checked=&quot;1&quot; leftSpacing=&quot;0&quot; rightSpacing=&quot;8&quot; dock=&quot;2&quot; /&gt;&lt;/columns&gt;&lt;items&gt;&lt;item duration=&quot;30&quot; level=&quot;1&quot; generateAgendaSlide=&quot;1&quot; showAgendaItem=&quot;1&quot; isBreak=&quot;0&quot; itemNo=&quot;1&quot; subItemNo=&quot;0&quot; topic=&quot;Introduction&quot; agendaSlideId=&quot;870281b8-6a7e-4af4-81b8-f19bb6790c90&quot; /&gt;&lt;item duration=&quot;30&quot; level=&quot;1&quot; generateAgendaSlide=&quot;1&quot; showAgendaItem=&quot;1&quot; isBreak=&quot;0&quot; itemNo=&quot;2&quot; subItemNo=&quot;0&quot; topic=&quot;Presentation&quot; agendaSlideId=&quot;ed981451-6d81-4c7a-b969-ca83693f1fff&quot; /&gt;&lt;item duration=&quot;30&quot; level=&quot;1&quot; generateAgendaSlide=&quot;1&quot; showAgendaItem=&quot;1&quot; isBreak=&quot;0&quot; itemNo=&quot;3&quot; subItemNo=&quot;0&quot; topic=&quot;Wizards&quot; agendaSlideId=&quot;65ab7fc4-9d7b-4250-8c8b-1fd6ba8e8a8d&quot; /&gt;&lt;item duration=&quot;30&quot; level=&quot;2&quot; generateAgendaSlide=&quot;0&quot; showAgendaItem=&quot;1&quot; isBreak=&quot;0&quot; itemNo=&quot;3&quot; subItemNo=&quot;1&quot; topic=&quot;Agenda Wizard&quot; agendaSlideId=&quot;&quot; /&gt;&lt;item duration=&quot;30&quot; level=&quot;2&quot; generateAgendaSlide=&quot;0&quot; showAgendaItem=&quot;1&quot; isBreak=&quot;0&quot; itemNo=&quot;3&quot; subItemNo=&quot;2&quot; topic=&quot;Master Wizard&quot; agendaSlideId=&quot;&quot; /&gt;&lt;item duration=&quot;30&quot; level=&quot;2&quot; generateAgendaSlide=&quot;0&quot; showAgendaItem=&quot;1&quot; isBreak=&quot;0&quot; itemNo=&quot;3&quot; subItemNo=&quot;3&quot; topic=&quot;Element Wizard&quot; agendaSlideId=&quot;&quot; /&gt;&lt;item duration=&quot;30&quot; level=&quot;2&quot; generateAgendaSlide=&quot;0&quot; showAgendaItem=&quot;1&quot; isBreak=&quot;0&quot; itemNo=&quot;3&quot; subItemNo=&quot;4&quot; topic=&quot;Text Wizard&quot; agendaSlideId=&quot;&quot; /&gt;&lt;item duration=&quot;30&quot; level=&quot;2&quot; generateAgendaSlide=&quot;0&quot; showAgendaItem=&quot;1&quot; isBreak=&quot;0&quot; itemNo=&quot;3&quot; subItemNo=&quot;5&quot; topic=&quot;Format Wizard&quot; agendaSlideId=&quot;&quot; /&gt;&lt;item duration=&quot;30&quot; level=&quot;1&quot; generateAgendaSlide=&quot;1&quot; showAgendaItem=&quot;1&quot; isBreak=&quot;0&quot; itemNo=&quot;4&quot; subItemNo=&quot;0&quot; topic=&quot;Position | Size | Shape&quot; agendaSlideId=&quot;0d84e376-8f94-4d4b-a1be-e51734d3d9cb&quot; /&gt;&lt;item duration=&quot;30&quot; level=&quot;1&quot; generateAgendaSlide=&quot;1&quot; showAgendaItem=&quot;1&quot; isBreak=&quot;0&quot; itemNo=&quot;5&quot; subItemNo=&quot;0&quot; topic=&quot;Color&quot; agendaSlideId=&quot;c0544342-86ed-45db-b53b-e769910afd38&quot; /&gt;&lt;item duration=&quot;30&quot; level=&quot;1&quot; generateAgendaSlide=&quot;1&quot; showAgendaItem=&quot;1&quot; isBreak=&quot;0&quot; itemNo=&quot;6&quot; subItemNo=&quot;0&quot; topic=&quot;Text&quot; agendaSlideId=&quot;0c568ee9-1488-4929-9e4a-3ae022b62ff9&quot; /&gt;&lt;item duration=&quot;30&quot; level=&quot;1&quot; generateAgendaSlide=&quot;1&quot; showAgendaItem=&quot;1&quot; isBreak=&quot;0&quot; itemNo=&quot;7&quot; subItemNo=&quot;0&quot; topic=&quot;Navigation &amp;amp; View&quot; agendaSlideId=&quot;700ed4b0-ec8f-496a-ab12-8357e8cbdc3e&quot; /&gt;&lt;/items&gt;&lt;/agenda&gt;&lt;/contents&gt;&lt;/ee4p&gt;"/>
  <p:tag name="EE4P_AGENDAWIZARD_UPDATEPAGENUMBERS" val="1"/>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D4D4D"/>
      </a:dk2>
      <a:lt2>
        <a:srgbClr val="BFBFBF"/>
      </a:lt2>
      <a:accent1>
        <a:srgbClr val="C02A26"/>
      </a:accent1>
      <a:accent2>
        <a:srgbClr val="D5706D"/>
      </a:accent2>
      <a:accent3>
        <a:srgbClr val="EAB9B8"/>
      </a:accent3>
      <a:accent4>
        <a:srgbClr val="E5E5E5"/>
      </a:accent4>
      <a:accent5>
        <a:srgbClr val="999999"/>
      </a:accent5>
      <a:accent6>
        <a:srgbClr val="737373"/>
      </a:accent6>
      <a:hlink>
        <a:srgbClr val="C02A26"/>
      </a:hlink>
      <a:folHlink>
        <a:srgbClr val="7373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600" dirty="0" err="1" smtClean="0">
            <a:solidFill>
              <a:srgbClr val="4D4D4D"/>
            </a:solidFill>
            <a:latin typeface="Source Sans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oAutofit/>
      </a:bodyPr>
      <a:lstStyle>
        <a:defPPr>
          <a:defRPr sz="1600" dirty="0" err="1" smtClean="0">
            <a:latin typeface="Source Sans Pro" panose="020B0503030403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8052</TotalTime>
  <Words>7058</Words>
  <Application>Microsoft Macintosh PowerPoint</Application>
  <PresentationFormat>Widescreen</PresentationFormat>
  <Paragraphs>989</Paragraphs>
  <Slides>69</Slides>
  <Notes>56</Notes>
  <HiddenSlides>15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Times New Roman</vt:lpstr>
      <vt:lpstr>Calibri</vt:lpstr>
      <vt:lpstr>Wingdings</vt:lpstr>
      <vt:lpstr>TimesNewRomanPSMT</vt:lpstr>
      <vt:lpstr>Trebuchet MS</vt:lpstr>
      <vt:lpstr>Source Sans Pro</vt:lpstr>
      <vt:lpstr>Arial</vt:lpstr>
      <vt:lpstr>Office Theme</vt:lpstr>
      <vt:lpstr>Experimental design</vt:lpstr>
      <vt:lpstr>The most important slide of this talk</vt:lpstr>
      <vt:lpstr>Why is that?</vt:lpstr>
      <vt:lpstr>PowerPoint Presentation</vt:lpstr>
      <vt:lpstr>Overview</vt:lpstr>
      <vt:lpstr>Cognitive subtraction</vt:lpstr>
      <vt:lpstr>The critical assumption of pure insertion</vt:lpstr>
      <vt:lpstr>The critical assumption of pure insertion </vt:lpstr>
      <vt:lpstr>Simple subtraction</vt:lpstr>
      <vt:lpstr>Choosing your baseline</vt:lpstr>
      <vt:lpstr>Choosing your baseline</vt:lpstr>
      <vt:lpstr>Choosing your baseline</vt:lpstr>
      <vt:lpstr>An example of cognitive subtraction </vt:lpstr>
      <vt:lpstr>Categorical responses</vt:lpstr>
      <vt:lpstr>The problem of cognitive subtraction</vt:lpstr>
      <vt:lpstr>fMRI adaptation as an example of neural interaction </vt:lpstr>
      <vt:lpstr>Overview</vt:lpstr>
      <vt:lpstr>Tackling the baseline problem</vt:lpstr>
      <vt:lpstr>Conjunction</vt:lpstr>
      <vt:lpstr>An example…</vt:lpstr>
      <vt:lpstr>Conjunction analysis</vt:lpstr>
      <vt:lpstr>Conjunction analysis</vt:lpstr>
      <vt:lpstr>Conjunction analysis</vt:lpstr>
      <vt:lpstr>PowerPoint Presentation</vt:lpstr>
      <vt:lpstr>Overview</vt:lpstr>
      <vt:lpstr>Parametric designs</vt:lpstr>
      <vt:lpstr>Parametric designs</vt:lpstr>
      <vt:lpstr>A linear parametric contrast</vt:lpstr>
      <vt:lpstr>Overview</vt:lpstr>
      <vt:lpstr>A non-linear parametric design matrix</vt:lpstr>
      <vt:lpstr>Parametric modulation</vt:lpstr>
      <vt:lpstr>Overview</vt:lpstr>
      <vt:lpstr>Parametric design: Model-based regressors</vt:lpstr>
      <vt:lpstr>Overview</vt:lpstr>
      <vt:lpstr>Factorial design</vt:lpstr>
      <vt:lpstr>Factorial design</vt:lpstr>
      <vt:lpstr>Factorial design</vt:lpstr>
      <vt:lpstr>Factorial design</vt:lpstr>
      <vt:lpstr>Addressing interactions in factorial designs</vt:lpstr>
      <vt:lpstr>Factorial designs: Main effects and interaction</vt:lpstr>
      <vt:lpstr>Factorial designs: Main effects and interaction</vt:lpstr>
      <vt:lpstr>Interaction in SPM</vt:lpstr>
      <vt:lpstr>Overview</vt:lpstr>
      <vt:lpstr>Linear Parametric Interaction</vt:lpstr>
      <vt:lpstr>Non-Linear Parametric Interaction</vt:lpstr>
      <vt:lpstr>Overview</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interactions (PPI)</vt:lpstr>
      <vt:lpstr>Overview</vt:lpstr>
      <vt:lpstr>Representational neuroimaging</vt:lpstr>
      <vt:lpstr>Repetition suppression</vt:lpstr>
      <vt:lpstr>Conventional fMRI vs fMRI adaptation</vt:lpstr>
      <vt:lpstr>fMRI adaptation</vt:lpstr>
      <vt:lpstr>Indexing cortical associations in the human brain using cross-stimulus adaptation</vt:lpstr>
      <vt:lpstr>fMRI adaptation as a tool for measuring complex computations in the human brain</vt:lpstr>
      <vt:lpstr>Multivariate vs. univariate methods</vt:lpstr>
      <vt:lpstr>Multi-variate pattern analysis</vt:lpstr>
      <vt:lpstr>Representational similarity analysis</vt:lpstr>
      <vt:lpstr>Connecting research branches</vt:lpstr>
      <vt:lpstr>Matching object representations in inferior temporal cortex of man and monkey</vt:lpstr>
      <vt:lpstr>Questions?</vt:lpstr>
    </vt:vector>
  </TitlesOfParts>
  <Company>WZL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Elements for presentations - Getting Started_V3.pptx</dc:title>
  <dc:creator>Efficient Elements GmbH</dc:creator>
  <cp:lastModifiedBy>Olivia Kowalczyk</cp:lastModifiedBy>
  <cp:revision>588</cp:revision>
  <cp:lastPrinted>2015-04-13T10:45:03Z</cp:lastPrinted>
  <dcterms:created xsi:type="dcterms:W3CDTF">2014-01-28T11:37:13Z</dcterms:created>
  <dcterms:modified xsi:type="dcterms:W3CDTF">2023-05-16T22:28:42Z</dcterms:modified>
</cp:coreProperties>
</file>