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6" r:id="rId3"/>
    <p:sldId id="260" r:id="rId4"/>
    <p:sldId id="257" r:id="rId5"/>
    <p:sldId id="267" r:id="rId6"/>
    <p:sldId id="281" r:id="rId7"/>
    <p:sldId id="272" r:id="rId8"/>
    <p:sldId id="278" r:id="rId9"/>
    <p:sldId id="282" r:id="rId10"/>
    <p:sldId id="279" r:id="rId11"/>
    <p:sldId id="264" r:id="rId12"/>
    <p:sldId id="270" r:id="rId13"/>
    <p:sldId id="283" r:id="rId14"/>
    <p:sldId id="273" r:id="rId15"/>
    <p:sldId id="280" r:id="rId16"/>
    <p:sldId id="265" r:id="rId17"/>
    <p:sldId id="269" r:id="rId18"/>
    <p:sldId id="284" r:id="rId19"/>
    <p:sldId id="266" r:id="rId20"/>
    <p:sldId id="268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919D-9284-465B-8AC7-78749AF2B44A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A584-ECBE-4573-9423-2002919DC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A584-ECBE-4573-9423-2002919DCB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97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A584-ECBE-4573-9423-2002919DCBF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97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1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2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0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0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4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1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8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347D-50E4-4F33-B780-8A05466E8A3C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7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sdata2015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doi.org/10.3389/fnins.2019.00300" TargetMode="External"/><Relationship Id="rId4" Type="http://schemas.openxmlformats.org/officeDocument/2006/relationships/hyperlink" Target="https://www.fil.ion.ucl.ac.uk/spm/course/materi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1070" r="37794" b="58047"/>
          <a:stretch/>
        </p:blipFill>
        <p:spPr bwMode="auto">
          <a:xfrm>
            <a:off x="5331606" y="3031876"/>
            <a:ext cx="1798868" cy="14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50000" r="46691" b="3578"/>
          <a:stretch/>
        </p:blipFill>
        <p:spPr bwMode="auto">
          <a:xfrm>
            <a:off x="7133445" y="2912491"/>
            <a:ext cx="949960" cy="16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8497"/>
            <a:ext cx="7772400" cy="1470025"/>
          </a:xfrm>
        </p:spPr>
        <p:txBody>
          <a:bodyPr>
            <a:normAutofit/>
          </a:bodyPr>
          <a:lstStyle/>
          <a:p>
            <a:r>
              <a:rPr lang="en-GB" b="1"/>
              <a:t>Group M/EEG Analysis Demo</a:t>
            </a:r>
            <a:br>
              <a:rPr lang="en-GB"/>
            </a:br>
            <a:r>
              <a:rPr lang="en-GB" sz="4000" i="1"/>
              <a:t>Statistics in sensor and source space</a:t>
            </a:r>
            <a:endParaRPr lang="en-GB" i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598522"/>
            <a:ext cx="6400800" cy="1640300"/>
          </a:xfrm>
        </p:spPr>
        <p:txBody>
          <a:bodyPr/>
          <a:lstStyle/>
          <a:p>
            <a:r>
              <a:rPr lang="en-GB" b="1"/>
              <a:t>Jason Taylor</a:t>
            </a:r>
          </a:p>
          <a:p>
            <a:r>
              <a:rPr lang="en-GB"/>
              <a:t>University of Manchester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9495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With thanks to Dan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Wakeman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 (data), Rik Henson (code &amp; demo), Martin Dietz (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</a:rPr>
              <a:t>prev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 demo)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21841" r="50000" b="38029"/>
          <a:stretch/>
        </p:blipFill>
        <p:spPr bwMode="auto">
          <a:xfrm>
            <a:off x="196304" y="4325931"/>
            <a:ext cx="1944948" cy="147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15277" r="54744"/>
          <a:stretch/>
        </p:blipFill>
        <p:spPr bwMode="auto">
          <a:xfrm>
            <a:off x="105482" y="3222554"/>
            <a:ext cx="1872013" cy="11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4" t="51992" r="36080" b="2950"/>
          <a:stretch/>
        </p:blipFill>
        <p:spPr bwMode="auto">
          <a:xfrm>
            <a:off x="8094980" y="3048929"/>
            <a:ext cx="1049020" cy="265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9318" r="5809" b="4693"/>
          <a:stretch/>
        </p:blipFill>
        <p:spPr bwMode="auto">
          <a:xfrm>
            <a:off x="6518510" y="4771723"/>
            <a:ext cx="1645920" cy="115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4" t="13233" r="6911" b="47819"/>
          <a:stretch/>
        </p:blipFill>
        <p:spPr bwMode="auto">
          <a:xfrm>
            <a:off x="5424208" y="4338101"/>
            <a:ext cx="1046046" cy="183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119000" y="4419425"/>
            <a:ext cx="2290950" cy="1512543"/>
            <a:chOff x="2119000" y="4673425"/>
            <a:chExt cx="2290950" cy="151254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7" t="18509" r="37266" b="51936"/>
            <a:stretch/>
          </p:blipFill>
          <p:spPr bwMode="auto">
            <a:xfrm>
              <a:off x="2303358" y="4759909"/>
              <a:ext cx="2106592" cy="142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" t="32526" r="95249" b="64570"/>
            <a:stretch/>
          </p:blipFill>
          <p:spPr bwMode="auto">
            <a:xfrm>
              <a:off x="2119000" y="4673425"/>
              <a:ext cx="224672" cy="305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ight Arrow 16"/>
          <p:cNvSpPr/>
          <p:nvPr/>
        </p:nvSpPr>
        <p:spPr>
          <a:xfrm>
            <a:off x="3796497" y="3444094"/>
            <a:ext cx="1296364" cy="6724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2029460" y="3240420"/>
            <a:ext cx="1221398" cy="1097681"/>
            <a:chOff x="2029460" y="3494420"/>
            <a:chExt cx="1221398" cy="1097681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1" t="22008" r="22876" b="9326"/>
            <a:stretch/>
          </p:blipFill>
          <p:spPr bwMode="auto">
            <a:xfrm>
              <a:off x="2118102" y="3494420"/>
              <a:ext cx="1132756" cy="107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029460" y="4370560"/>
              <a:ext cx="201876" cy="221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254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09" y="122330"/>
            <a:ext cx="61284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Display -&gt; Image (scalp x time: condition_Famous.nii)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8" y="682906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9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14588" r="3615" b="10302"/>
          <a:stretch/>
        </p:blipFill>
        <p:spPr bwMode="auto">
          <a:xfrm>
            <a:off x="4775200" y="1422399"/>
            <a:ext cx="3657600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8585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Scalp x Time Stats batch &amp; model (One-way ANOVA)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693389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Famous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" y="1915708"/>
            <a:ext cx="77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Unfamiliar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50" y="2121448"/>
            <a:ext cx="77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Scrambled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774992" y="10994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Famous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185256" y="10994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Unfamiliar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573968" y="10994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Scrambled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972224" y="1019293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Order Famous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362168" y="1019293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Order Unfamiliar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740720" y="1019293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Order Scrambled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85150" y="1921096"/>
            <a:ext cx="10642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Famous trial 1</a:t>
            </a:r>
          </a:p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Famous trial 2</a:t>
            </a:r>
          </a:p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…</a:t>
            </a: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Unfamiliar trial 1</a:t>
            </a:r>
          </a:p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Unfamiliar trial 2</a:t>
            </a:r>
          </a:p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…</a:t>
            </a: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Scrambled trial 1</a:t>
            </a:r>
          </a:p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Scrambled trial 2</a:t>
            </a:r>
          </a:p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…</a:t>
            </a: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r>
              <a:rPr lang="en-GB" sz="900">
                <a:solidFill>
                  <a:srgbClr val="C00000"/>
                </a:solidFill>
              </a:rPr>
              <a:t>Scrambled trial N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080" y="5954066"/>
            <a:ext cx="637133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order_famous</a:t>
            </a:r>
            <a:r>
              <a:rPr lang="en-GB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= [detrend([1:Nfam],0) zeros(1,Nunf+Nscr)];</a:t>
            </a:r>
          </a:p>
          <a:p>
            <a:r>
              <a:rPr lang="en-GB" sz="105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order_unfamiliar</a:t>
            </a:r>
            <a:r>
              <a:rPr lang="en-GB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[zeros(1,Nfam) detrend([1:Nunf],0) zeros(1,Nscr)];</a:t>
            </a:r>
          </a:p>
          <a:p>
            <a:r>
              <a:rPr lang="en-GB" sz="105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order_scrambled</a:t>
            </a:r>
            <a:r>
              <a:rPr lang="en-GB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= [zeros(1,Nfam+Nunf) detrend([1:Nscr],0)];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002" y="564013"/>
            <a:ext cx="3901242" cy="5369121"/>
            <a:chOff x="457002" y="564013"/>
            <a:chExt cx="3901242" cy="53691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67"/>
            <a:stretch/>
          </p:blipFill>
          <p:spPr bwMode="auto">
            <a:xfrm>
              <a:off x="457200" y="564013"/>
              <a:ext cx="3901044" cy="493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93" b="106"/>
            <a:stretch/>
          </p:blipFill>
          <p:spPr bwMode="auto">
            <a:xfrm>
              <a:off x="457002" y="5495544"/>
              <a:ext cx="3901044" cy="437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525080" y="3800877"/>
            <a:ext cx="92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Famous.*nii</a:t>
            </a:r>
          </a:p>
          <a:p>
            <a:pPr algn="r"/>
            <a:r>
              <a:rPr lang="en-GB" sz="1100">
                <a:solidFill>
                  <a:srgbClr val="C00000"/>
                </a:solidFill>
              </a:rPr>
              <a:t>(1:Ntrials)</a:t>
            </a:r>
          </a:p>
          <a:p>
            <a:pPr algn="r"/>
            <a:r>
              <a:rPr lang="en-GB" sz="1100">
                <a:solidFill>
                  <a:srgbClr val="C00000"/>
                </a:solidFill>
              </a:rPr>
              <a:t>in this cell</a:t>
            </a:r>
          </a:p>
        </p:txBody>
      </p:sp>
    </p:spTree>
    <p:extLst>
      <p:ext uri="{BB962C8B-B14F-4D97-AF65-F5344CB8AC3E}">
        <p14:creationId xmlns:p14="http://schemas.microsoft.com/office/powerpoint/2010/main" val="267940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38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1640" r="3614" b="4175"/>
          <a:stretch/>
        </p:blipFill>
        <p:spPr bwMode="auto">
          <a:xfrm>
            <a:off x="4907280" y="3866274"/>
            <a:ext cx="3637280" cy="25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1992" r="3614" b="2950"/>
          <a:stretch/>
        </p:blipFill>
        <p:spPr bwMode="auto">
          <a:xfrm>
            <a:off x="4907281" y="562821"/>
            <a:ext cx="3773738" cy="2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35793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Scalp x Time Stats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7992" y="128913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Overlays -&gt; sections: mask.nii (implicit mask)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5152" y="3459057"/>
            <a:ext cx="41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Plot contrast estimates (Effects of Interest)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8343" y="6369160"/>
            <a:ext cx="2331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EOI contrast: [eye(6)]</a:t>
            </a:r>
          </a:p>
        </p:txBody>
      </p:sp>
    </p:spTree>
    <p:extLst>
      <p:ext uri="{BB962C8B-B14F-4D97-AF65-F5344CB8AC3E}">
        <p14:creationId xmlns:p14="http://schemas.microsoft.com/office/powerpoint/2010/main" val="77646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434231"/>
            <a:ext cx="8424936" cy="1470025"/>
          </a:xfrm>
        </p:spPr>
        <p:txBody>
          <a:bodyPr>
            <a:normAutofit/>
          </a:bodyPr>
          <a:lstStyle/>
          <a:p>
            <a:r>
              <a:rPr lang="en-GB" i="1"/>
              <a:t>2. Time x Frequency Stats in N=16</a:t>
            </a:r>
          </a:p>
        </p:txBody>
      </p:sp>
    </p:spTree>
    <p:extLst>
      <p:ext uri="{BB962C8B-B14F-4D97-AF65-F5344CB8AC3E}">
        <p14:creationId xmlns:p14="http://schemas.microsoft.com/office/powerpoint/2010/main" val="393997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856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409" y="122330"/>
            <a:ext cx="42911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Display -&gt; M/EEG (file: wrmp</a:t>
            </a:r>
            <a:r>
              <a:rPr lang="en-GB" sz="2000" b="1">
                <a:solidFill>
                  <a:srgbClr val="C00000"/>
                </a:solidFill>
              </a:rPr>
              <a:t>tf</a:t>
            </a:r>
            <a:r>
              <a:rPr lang="en-GB" sz="2000">
                <a:solidFill>
                  <a:srgbClr val="C00000"/>
                </a:solidFill>
              </a:rPr>
              <a:t>*.mat)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95" y="1099493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95" y="2607110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95" y="4143375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71624" y="597097"/>
            <a:ext cx="8257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</a:rPr>
              <a:t>EEG070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2384" y="1636590"/>
            <a:ext cx="8257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</a:rPr>
              <a:t>Faces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8304" y="3144207"/>
            <a:ext cx="11704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</a:rPr>
              <a:t>Scrambled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5465" y="4571410"/>
            <a:ext cx="10550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</a:rPr>
              <a:t>Faces</a:t>
            </a:r>
          </a:p>
          <a:p>
            <a:pPr algn="ctr"/>
            <a:r>
              <a:rPr lang="en-GB" sz="160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GB" sz="1600">
                <a:solidFill>
                  <a:srgbClr val="C00000"/>
                </a:solidFill>
              </a:rPr>
              <a:t>Scrambled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10495" y="5671312"/>
            <a:ext cx="2013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Contrast: [.5 .5 -1]</a:t>
            </a:r>
          </a:p>
        </p:txBody>
      </p:sp>
    </p:spTree>
    <p:extLst>
      <p:ext uri="{BB962C8B-B14F-4D97-AF65-F5344CB8AC3E}">
        <p14:creationId xmlns:p14="http://schemas.microsoft.com/office/powerpoint/2010/main" val="265155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09" y="122330"/>
            <a:ext cx="77521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Display -&gt; TF Images (time x frequency: condition_Famous.nii)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81" y="740780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1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8106" r="4414" b="10440"/>
          <a:stretch/>
        </p:blipFill>
        <p:spPr bwMode="auto">
          <a:xfrm>
            <a:off x="4671568" y="1629381"/>
            <a:ext cx="3648456" cy="47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4013"/>
            <a:ext cx="3889169" cy="5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8585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Time x Frequency Stats batch &amp; model (One-way repeated measures ANOVA)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629381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Sub01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932105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Sub02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202273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Sub03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1042965" y="2427016"/>
            <a:ext cx="352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74032" y="12010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Famous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697576" y="12010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Unfamiliar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822128" y="12010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Scrambled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5232" y="1236619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>
                <a:solidFill>
                  <a:srgbClr val="C00000"/>
                </a:solidFill>
              </a:rPr>
              <a:t>Subjects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6146930" y="610465"/>
            <a:ext cx="177324" cy="1915376"/>
          </a:xfrm>
          <a:prstGeom prst="leftBrace">
            <a:avLst>
              <a:gd name="adj1" fmla="val 69337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079740" y="1849678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Sub01 Famous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79740" y="1960237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Sub01 Unfamiliar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79740" y="2064377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Sub01 Scrambled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8318588" y="2543839"/>
            <a:ext cx="352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73390" y="2176765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Sub02 Famous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3390" y="2287324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Sub02 Unfamiliar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73390" y="2391464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</a:rPr>
              <a:t>Sub02 Scrambled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8830" y="3664429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Famous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770" y="3805468"/>
            <a:ext cx="77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Unfamiliar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3580" y="3960408"/>
            <a:ext cx="77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rgbClr val="C00000"/>
                </a:solidFill>
              </a:rPr>
              <a:t>Scrambled</a:t>
            </a:r>
          </a:p>
        </p:txBody>
      </p:sp>
    </p:spTree>
    <p:extLst>
      <p:ext uri="{BB962C8B-B14F-4D97-AF65-F5344CB8AC3E}">
        <p14:creationId xmlns:p14="http://schemas.microsoft.com/office/powerpoint/2010/main" val="169106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9299" r="5441" b="3756"/>
          <a:stretch/>
        </p:blipFill>
        <p:spPr bwMode="auto">
          <a:xfrm>
            <a:off x="4953965" y="830217"/>
            <a:ext cx="3518703" cy="321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8"/>
          <a:stretch/>
        </p:blipFill>
        <p:spPr bwMode="auto">
          <a:xfrm>
            <a:off x="457200" y="564012"/>
            <a:ext cx="3935349" cy="590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51548" r="3572" b="3636"/>
          <a:stretch/>
        </p:blipFill>
        <p:spPr bwMode="auto">
          <a:xfrm>
            <a:off x="4975028" y="4890609"/>
            <a:ext cx="3602737" cy="13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410" y="122330"/>
            <a:ext cx="35793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Time x Frequency 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9159" y="122330"/>
            <a:ext cx="33335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Save -&gt; thresholded image </a:t>
            </a:r>
          </a:p>
          <a:p>
            <a:r>
              <a:rPr lang="en-GB" sz="2000">
                <a:solidFill>
                  <a:srgbClr val="C00000"/>
                </a:solidFill>
              </a:rPr>
              <a:t>then Display -&gt; TF images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5152" y="4254585"/>
            <a:ext cx="41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Plot contrast estimates (Effects of Interest)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9159" y="6382512"/>
            <a:ext cx="3483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EOI contrast: [[eye(3) ones(3,16)/16]]</a:t>
            </a:r>
          </a:p>
        </p:txBody>
      </p:sp>
    </p:spTree>
    <p:extLst>
      <p:ext uri="{BB962C8B-B14F-4D97-AF65-F5344CB8AC3E}">
        <p14:creationId xmlns:p14="http://schemas.microsoft.com/office/powerpoint/2010/main" val="151995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34231"/>
            <a:ext cx="7772400" cy="1470025"/>
          </a:xfrm>
        </p:spPr>
        <p:txBody>
          <a:bodyPr>
            <a:normAutofit/>
          </a:bodyPr>
          <a:lstStyle/>
          <a:p>
            <a:r>
              <a:rPr lang="en-GB" i="1"/>
              <a:t>3. Source Stats in N=16</a:t>
            </a:r>
          </a:p>
        </p:txBody>
      </p:sp>
    </p:spTree>
    <p:extLst>
      <p:ext uri="{BB962C8B-B14F-4D97-AF65-F5344CB8AC3E}">
        <p14:creationId xmlns:p14="http://schemas.microsoft.com/office/powerpoint/2010/main" val="1001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t="8513" r="5441" b="11090"/>
          <a:stretch/>
        </p:blipFill>
        <p:spPr bwMode="auto">
          <a:xfrm>
            <a:off x="4919241" y="1064871"/>
            <a:ext cx="3553427" cy="473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1"/>
          <a:stretch/>
        </p:blipFill>
        <p:spPr bwMode="auto">
          <a:xfrm>
            <a:off x="457200" y="564013"/>
            <a:ext cx="3889248" cy="45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410" y="122330"/>
            <a:ext cx="8585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Source Stats batch &amp; model (One-way repeated measures ANOVA)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391" y="5663339"/>
            <a:ext cx="1455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accent1"/>
                </a:solidFill>
              </a:rPr>
              <a:t>Inverse index </a:t>
            </a:r>
          </a:p>
          <a:p>
            <a:r>
              <a:rPr lang="en-GB" sz="1400">
                <a:solidFill>
                  <a:schemeClr val="accent1"/>
                </a:solidFill>
              </a:rPr>
              <a:t>2=IID </a:t>
            </a:r>
          </a:p>
          <a:p>
            <a:r>
              <a:rPr lang="en-GB" sz="1400">
                <a:solidFill>
                  <a:schemeClr val="accent1"/>
                </a:solidFill>
              </a:rPr>
              <a:t>i.e., Min. Norm </a:t>
            </a:r>
          </a:p>
          <a:p>
            <a:r>
              <a:rPr lang="en-GB" sz="1400" i="1">
                <a:solidFill>
                  <a:schemeClr val="accent1"/>
                </a:solidFill>
              </a:rPr>
              <a:t>in my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5378" y="5663339"/>
            <a:ext cx="100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4"/>
                </a:solidFill>
              </a:rPr>
              <a:t>Time-win</a:t>
            </a:r>
          </a:p>
          <a:p>
            <a:pPr algn="ctr"/>
            <a:r>
              <a:rPr lang="en-GB" sz="1400">
                <a:solidFill>
                  <a:schemeClr val="accent4"/>
                </a:solidFill>
              </a:rPr>
              <a:t>100-250ms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6610" y="5663339"/>
            <a:ext cx="92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0B050"/>
                </a:solidFill>
              </a:rPr>
              <a:t>Freq-win</a:t>
            </a:r>
          </a:p>
          <a:p>
            <a:pPr algn="ctr"/>
            <a:r>
              <a:rPr lang="en-GB" sz="1400">
                <a:solidFill>
                  <a:srgbClr val="00B050"/>
                </a:solidFill>
              </a:rPr>
              <a:t>10-20Hz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0" t="55640" r="5956" b="39047"/>
          <a:stretch/>
        </p:blipFill>
        <p:spPr bwMode="auto">
          <a:xfrm>
            <a:off x="393497" y="4560425"/>
            <a:ext cx="4264617" cy="876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728216" y="4462272"/>
            <a:ext cx="240856" cy="1081337"/>
          </a:xfrm>
          <a:prstGeom prst="roundRect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2011680" y="4462272"/>
            <a:ext cx="1028629" cy="1100483"/>
          </a:xfrm>
          <a:prstGeom prst="round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3114148" y="4462272"/>
            <a:ext cx="787058" cy="1081337"/>
          </a:xfrm>
          <a:prstGeom prst="round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997726" y="4462272"/>
            <a:ext cx="127341" cy="1081337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934500" y="5663339"/>
            <a:ext cx="3426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C00000"/>
                </a:solidFill>
              </a:rPr>
              <a:t>Condition</a:t>
            </a:r>
          </a:p>
          <a:p>
            <a:r>
              <a:rPr lang="en-GB" sz="1400">
                <a:solidFill>
                  <a:srgbClr val="C00000"/>
                </a:solidFill>
              </a:rPr>
              <a:t> 1=Famous / 2=Unfamiliar / 3=Scrambled</a:t>
            </a:r>
          </a:p>
          <a:p>
            <a:r>
              <a:rPr lang="en-GB" sz="1400" i="1">
                <a:solidFill>
                  <a:srgbClr val="C00000"/>
                </a:solidFill>
              </a:rPr>
              <a:t> According to condition order in the file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93498" y="3854370"/>
            <a:ext cx="1218720" cy="70605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01610" y="3854370"/>
            <a:ext cx="456504" cy="70605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32391"/>
          </a:xfrm>
        </p:spPr>
        <p:txBody>
          <a:bodyPr>
            <a:normAutofit/>
          </a:bodyPr>
          <a:lstStyle/>
          <a:p>
            <a:r>
              <a:rPr lang="en-GB"/>
              <a:t>Demo Plan</a:t>
            </a:r>
            <a:br>
              <a:rPr lang="en-GB"/>
            </a:b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0. Re-introduce data &amp; </a:t>
            </a:r>
            <a:r>
              <a:rPr lang="en-GB" sz="2400" b="1" dirty="0" err="1">
                <a:solidFill>
                  <a:schemeClr val="bg1">
                    <a:lumMod val="65000"/>
                  </a:schemeClr>
                </a:solidFill>
              </a:rPr>
              <a:t>preprocessing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 batch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GB" sz="2400" b="1" dirty="0"/>
              <a:t>1. Scalp x time stats (3D)</a:t>
            </a:r>
            <a:endParaRPr lang="en-GB" sz="2400" dirty="0"/>
          </a:p>
          <a:p>
            <a:pPr lvl="1"/>
            <a:r>
              <a:rPr lang="en-GB" sz="2000" dirty="0"/>
              <a:t>Single-subject (over trials), including trial-wise covariate</a:t>
            </a:r>
          </a:p>
          <a:p>
            <a:pPr lvl="2"/>
            <a:r>
              <a:rPr lang="en-GB" sz="1600" i="1" dirty="0"/>
              <a:t>You should be able to do this if you have run </a:t>
            </a:r>
            <a:r>
              <a:rPr lang="en-GB" sz="1600" i="1" dirty="0" err="1"/>
              <a:t>preprocessing</a:t>
            </a:r>
            <a:r>
              <a:rPr lang="en-GB" sz="1600" i="1" dirty="0"/>
              <a:t> up to writing trial-wise scalp x time images on Sub15 according to Chapter 43 in the SPM12 Manual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GB" sz="2400" b="1" dirty="0"/>
              <a:t>2. Time x frequency stats (2D)</a:t>
            </a:r>
          </a:p>
          <a:p>
            <a:pPr lvl="1"/>
            <a:r>
              <a:rPr lang="en-GB" sz="2000" dirty="0"/>
              <a:t>Second-level (over N=16 subjects), collapsed across channels</a:t>
            </a:r>
          </a:p>
          <a:p>
            <a:pPr lvl="2"/>
            <a:r>
              <a:rPr lang="en-GB" sz="1600" i="1" dirty="0"/>
              <a:t>For this you will need time x frequency images for all 16 subjects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GB" sz="2400" b="1" dirty="0"/>
              <a:t>3. Source stats (3D MNI space)</a:t>
            </a:r>
            <a:endParaRPr lang="en-GB" sz="2400" dirty="0"/>
          </a:p>
          <a:p>
            <a:pPr lvl="1"/>
            <a:r>
              <a:rPr lang="en-GB" sz="2000" dirty="0"/>
              <a:t>Second-level (over N=16 subjects), in time-frequency window</a:t>
            </a:r>
          </a:p>
          <a:p>
            <a:pPr lvl="2"/>
            <a:r>
              <a:rPr lang="en-GB" sz="1600" i="1" dirty="0"/>
              <a:t>For this you will need source (MNI) images for all 16 subjects</a:t>
            </a:r>
          </a:p>
        </p:txBody>
      </p:sp>
    </p:spTree>
    <p:extLst>
      <p:ext uri="{BB962C8B-B14F-4D97-AF65-F5344CB8AC3E}">
        <p14:creationId xmlns:p14="http://schemas.microsoft.com/office/powerpoint/2010/main" val="4003484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4013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1866" r="4647" b="2298"/>
          <a:stretch/>
        </p:blipFill>
        <p:spPr bwMode="auto">
          <a:xfrm>
            <a:off x="4907280" y="3805311"/>
            <a:ext cx="359664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1765" r="2840" b="1813"/>
          <a:stretch/>
        </p:blipFill>
        <p:spPr bwMode="auto">
          <a:xfrm>
            <a:off x="4907280" y="660223"/>
            <a:ext cx="3667760" cy="273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4134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Source results (images *.nii)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7280" y="122330"/>
            <a:ext cx="4134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Overlay -&gt; sections -&gt; individual 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5152" y="3449913"/>
            <a:ext cx="41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Plot contrast estimates (Effects of Interest)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9159" y="6373368"/>
            <a:ext cx="3483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EOI contrast: [[eye(3) ones(3,16)/16]]</a:t>
            </a:r>
          </a:p>
        </p:txBody>
      </p:sp>
    </p:spTree>
    <p:extLst>
      <p:ext uri="{BB962C8B-B14F-4D97-AF65-F5344CB8AC3E}">
        <p14:creationId xmlns:p14="http://schemas.microsoft.com/office/powerpoint/2010/main" val="185733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5954" r="4265" b="48210"/>
          <a:stretch/>
        </p:blipFill>
        <p:spPr bwMode="auto">
          <a:xfrm>
            <a:off x="4907666" y="636600"/>
            <a:ext cx="3611301" cy="269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4013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51791" r="4265" b="3559"/>
          <a:stretch/>
        </p:blipFill>
        <p:spPr bwMode="auto">
          <a:xfrm>
            <a:off x="4907666" y="3862356"/>
            <a:ext cx="3611301" cy="26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4134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Source results (surfaces *.gii)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7666" y="122330"/>
            <a:ext cx="4134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Rotated &amp; inflated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5152" y="3486489"/>
            <a:ext cx="41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Plot contrast estimates (Effects of Interest)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9159" y="6373368"/>
            <a:ext cx="3483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EOI contrast: [[eye(6) ones(6,16)/16]]</a:t>
            </a:r>
          </a:p>
        </p:txBody>
      </p:sp>
    </p:spTree>
    <p:extLst>
      <p:ext uri="{BB962C8B-B14F-4D97-AF65-F5344CB8AC3E}">
        <p14:creationId xmlns:p14="http://schemas.microsoft.com/office/powerpoint/2010/main" val="315913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3"/>
          <a:stretch/>
        </p:blipFill>
        <p:spPr bwMode="auto">
          <a:xfrm>
            <a:off x="6106068" y="1867989"/>
            <a:ext cx="2875371" cy="1178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116"/>
            <a:ext cx="8229600" cy="5381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err="1"/>
              <a:t>Wakeman</a:t>
            </a:r>
            <a:r>
              <a:rPr lang="en-GB" sz="2400" dirty="0"/>
              <a:t> &amp; Henson (2015) multimodal (fMRI, M/EEG) face-processing dataset:</a:t>
            </a:r>
          </a:p>
          <a:p>
            <a:r>
              <a:rPr lang="en-GB" sz="1800" dirty="0" err="1"/>
              <a:t>Wakeman</a:t>
            </a:r>
            <a:r>
              <a:rPr lang="en-GB" sz="1800" dirty="0"/>
              <a:t> &amp; Henson (2015), </a:t>
            </a:r>
            <a:r>
              <a:rPr lang="en-GB" sz="1800" i="1" dirty="0"/>
              <a:t>Scientific Data </a:t>
            </a:r>
            <a:r>
              <a:rPr lang="en-GB" sz="1800" dirty="0">
                <a:hlinkClick r:id="rId3"/>
              </a:rPr>
              <a:t>http://www.nature.com/articles/sdata20151</a:t>
            </a:r>
            <a:endParaRPr lang="en-GB" sz="1800" dirty="0"/>
          </a:p>
          <a:p>
            <a:r>
              <a:rPr lang="en-GB" sz="1800" dirty="0"/>
              <a:t>‘Multimodal, multisubject data fusion’ in </a:t>
            </a:r>
            <a:r>
              <a:rPr lang="en-GB" sz="1800" dirty="0">
                <a:hlinkClick r:id="rId4"/>
              </a:rPr>
              <a:t>https://www.fil.ion.ucl.ac.uk/spm/course/material/</a:t>
            </a:r>
            <a:endParaRPr lang="en-GB" sz="1800" dirty="0"/>
          </a:p>
          <a:p>
            <a:r>
              <a:rPr lang="en-GB" sz="1800" dirty="0"/>
              <a:t>We have run the full pre-processing pipeline (to ERP/Fs and scalp x time images) on one subject (</a:t>
            </a:r>
            <a:r>
              <a:rPr lang="en-GB" sz="1800" b="1" dirty="0"/>
              <a:t>subject 15</a:t>
            </a:r>
            <a:r>
              <a:rPr lang="en-GB" sz="1800" dirty="0"/>
              <a:t>)</a:t>
            </a:r>
          </a:p>
          <a:p>
            <a:r>
              <a:rPr lang="en-GB" sz="1800" dirty="0"/>
              <a:t>We’ll also use images (TF, source) derived from all </a:t>
            </a:r>
            <a:r>
              <a:rPr lang="en-GB" sz="1800" b="1" dirty="0"/>
              <a:t>N=16</a:t>
            </a:r>
            <a:r>
              <a:rPr lang="en-GB" sz="1800" dirty="0"/>
              <a:t> participants for group-level stats</a:t>
            </a:r>
            <a:endParaRPr lang="en-GB" sz="20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ANALYSIS PIPELINE</a:t>
            </a:r>
          </a:p>
          <a:p>
            <a:r>
              <a:rPr lang="en-GB" sz="1800" dirty="0"/>
              <a:t>We follow chapter 43 of the SPM12 manual</a:t>
            </a:r>
          </a:p>
          <a:p>
            <a:r>
              <a:rPr lang="en-GB" sz="1800" i="1" dirty="0"/>
              <a:t>see also: </a:t>
            </a:r>
            <a:r>
              <a:rPr lang="en-GB" sz="1800" dirty="0"/>
              <a:t>Henson et al. (2019), </a:t>
            </a:r>
            <a:r>
              <a:rPr lang="en-GB" sz="1800" i="1" dirty="0"/>
              <a:t>Front </a:t>
            </a:r>
            <a:r>
              <a:rPr lang="en-GB" sz="1800" i="1" dirty="0" err="1"/>
              <a:t>Neurosci</a:t>
            </a:r>
            <a:r>
              <a:rPr lang="en-GB" sz="1800" dirty="0"/>
              <a:t>, BIDS format </a:t>
            </a:r>
            <a:r>
              <a:rPr lang="en-GB" sz="1800" dirty="0">
                <a:hlinkClick r:id="rId5"/>
              </a:rPr>
              <a:t>https://doi.org/10.3389/fnins.2019.00300</a:t>
            </a:r>
            <a:endParaRPr lang="en-GB" sz="1800" dirty="0"/>
          </a:p>
          <a:p>
            <a:pPr marL="0" indent="0">
              <a:buNone/>
            </a:pPr>
            <a:r>
              <a:rPr lang="en-GB" sz="2000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32391"/>
          </a:xfrm>
        </p:spPr>
        <p:txBody>
          <a:bodyPr>
            <a:normAutofit/>
          </a:bodyPr>
          <a:lstStyle/>
          <a:p>
            <a:r>
              <a:rPr lang="en-GB"/>
              <a:t>Data</a:t>
            </a:r>
            <a:br>
              <a:rPr lang="en-GB"/>
            </a:br>
            <a:endParaRPr lang="en-GB" sz="27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19016" r="30677" b="58518"/>
          <a:stretch/>
        </p:blipFill>
        <p:spPr bwMode="auto">
          <a:xfrm>
            <a:off x="6106068" y="4502060"/>
            <a:ext cx="2722880" cy="903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2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25545"/>
          <a:stretch/>
        </p:blipFill>
        <p:spPr bwMode="auto">
          <a:xfrm>
            <a:off x="53608" y="4168890"/>
            <a:ext cx="6781744" cy="26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4765" y="192436"/>
            <a:ext cx="3816424" cy="3462057"/>
            <a:chOff x="742567" y="110959"/>
            <a:chExt cx="3816424" cy="346205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67" y="179602"/>
              <a:ext cx="3816424" cy="339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99649" y="110959"/>
              <a:ext cx="126348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1700 </a:t>
              </a:r>
              <a:r>
                <a:rPr lang="en-GB" sz="1600" dirty="0" err="1"/>
                <a:t>ms</a:t>
              </a:r>
              <a:r>
                <a:rPr lang="en-GB" sz="1600" dirty="0"/>
                <a:t>      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5011" y="373649"/>
              <a:ext cx="15343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400-600 </a:t>
              </a:r>
              <a:r>
                <a:rPr lang="en-GB" sz="1600" dirty="0" err="1"/>
                <a:t>ms</a:t>
              </a:r>
              <a:r>
                <a:rPr lang="en-GB" sz="1600" dirty="0"/>
                <a:t>   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79106" y="619735"/>
              <a:ext cx="16385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800-1000 </a:t>
              </a:r>
              <a:r>
                <a:rPr lang="en-GB" sz="1600" dirty="0" err="1"/>
                <a:t>ms</a:t>
              </a:r>
              <a:r>
                <a:rPr lang="en-GB" sz="1600" dirty="0"/>
                <a:t>    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785587">
              <a:off x="1241531" y="2302176"/>
              <a:ext cx="9364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TIME      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4476922" y="153966"/>
            <a:ext cx="45720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altLang="en-US" sz="1400" dirty="0"/>
              <a:t>N=16 Subjects</a:t>
            </a:r>
          </a:p>
          <a:p>
            <a:endParaRPr lang="en-GB" altLang="en-US" sz="1400" dirty="0"/>
          </a:p>
          <a:p>
            <a:r>
              <a:rPr lang="en-GB" altLang="en-US" sz="1400" dirty="0"/>
              <a:t>EEG =  70 channels, nose-reference (concurrent with MEG)</a:t>
            </a:r>
          </a:p>
          <a:p>
            <a:r>
              <a:rPr lang="en-GB" altLang="en-US" sz="1400" dirty="0"/>
              <a:t>MEG = 102 magnetometers + 204 planar gradiometers</a:t>
            </a:r>
          </a:p>
          <a:p>
            <a:endParaRPr lang="en-GB" altLang="en-US" sz="1400" dirty="0"/>
          </a:p>
          <a:p>
            <a:r>
              <a:rPr lang="en-GB" altLang="en-US" sz="1400" dirty="0"/>
              <a:t>fMRI = BOLD EPI 3x3x3mm (3T Siemens Trio)</a:t>
            </a:r>
          </a:p>
          <a:p>
            <a:r>
              <a:rPr lang="en-GB" altLang="en-US" sz="1400" dirty="0"/>
              <a:t>MRI  = T1 MPRAGE 1x1x1mm</a:t>
            </a:r>
          </a:p>
          <a:p>
            <a:endParaRPr lang="en-GB" altLang="en-US" sz="1400" dirty="0"/>
          </a:p>
          <a:p>
            <a:r>
              <a:rPr lang="en-GB" altLang="en-US" sz="1400" dirty="0"/>
              <a:t>Stimuli: 3 types of greyscale face images:</a:t>
            </a:r>
          </a:p>
          <a:p>
            <a:r>
              <a:rPr lang="en-GB" altLang="en-US" sz="1400" dirty="0"/>
              <a:t>	300 x Famous</a:t>
            </a:r>
          </a:p>
          <a:p>
            <a:r>
              <a:rPr lang="en-GB" altLang="en-US" sz="1400" dirty="0"/>
              <a:t>	300 x Unfamiliar (previously unseen)</a:t>
            </a:r>
          </a:p>
          <a:p>
            <a:r>
              <a:rPr lang="en-GB" altLang="en-US" sz="1400" dirty="0"/>
              <a:t>	300 x Phase-scrambled versions of above</a:t>
            </a:r>
          </a:p>
          <a:p>
            <a:endParaRPr lang="en-GB" sz="1400" dirty="0"/>
          </a:p>
          <a:p>
            <a:r>
              <a:rPr lang="en-GB" sz="1400" dirty="0"/>
              <a:t>Task: Judge left-right symmetry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26726" r="51102" b="50251"/>
          <a:stretch/>
        </p:blipFill>
        <p:spPr bwMode="auto">
          <a:xfrm>
            <a:off x="6929338" y="5350145"/>
            <a:ext cx="1810693" cy="145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21841" r="50000" b="38029"/>
          <a:stretch/>
        </p:blipFill>
        <p:spPr bwMode="auto">
          <a:xfrm>
            <a:off x="6730264" y="3411706"/>
            <a:ext cx="2198913" cy="16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37" y="3994582"/>
            <a:ext cx="8833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/>
              <a:t>ERP/Fs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2075" y="3929266"/>
            <a:ext cx="87075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/>
              <a:t>Scalp </a:t>
            </a:r>
          </a:p>
          <a:p>
            <a:r>
              <a:rPr lang="en-GB" sz="2000"/>
              <a:t>x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01574" y="3215758"/>
            <a:ext cx="820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Time </a:t>
            </a:r>
          </a:p>
          <a:p>
            <a:r>
              <a:rPr lang="en-GB" sz="2000"/>
              <a:t>x Freq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0326" y="5006709"/>
            <a:ext cx="895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6697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Screenshots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0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96601"/>
            <a:ext cx="7772400" cy="1470025"/>
          </a:xfrm>
        </p:spPr>
        <p:txBody>
          <a:bodyPr>
            <a:normAutofit/>
          </a:bodyPr>
          <a:lstStyle/>
          <a:p>
            <a:r>
              <a:rPr lang="en-GB" i="1"/>
              <a:t>0. Review of preprocessing</a:t>
            </a:r>
          </a:p>
        </p:txBody>
      </p:sp>
    </p:spTree>
    <p:extLst>
      <p:ext uri="{BB962C8B-B14F-4D97-AF65-F5344CB8AC3E}">
        <p14:creationId xmlns:p14="http://schemas.microsoft.com/office/powerpoint/2010/main" val="359724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27960" y="274638"/>
            <a:ext cx="4895088" cy="5855107"/>
            <a:chOff x="457200" y="274638"/>
            <a:chExt cx="4895088" cy="585510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95"/>
            <a:stretch/>
          </p:blipFill>
          <p:spPr bwMode="auto">
            <a:xfrm>
              <a:off x="457200" y="274638"/>
              <a:ext cx="4895088" cy="304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72" b="16373"/>
            <a:stretch/>
          </p:blipFill>
          <p:spPr bwMode="auto">
            <a:xfrm>
              <a:off x="457200" y="3322640"/>
              <a:ext cx="4895088" cy="255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43"/>
            <a:stretch/>
          </p:blipFill>
          <p:spPr bwMode="auto">
            <a:xfrm>
              <a:off x="457200" y="5872801"/>
              <a:ext cx="4895088" cy="25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01410" y="122330"/>
            <a:ext cx="16407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Preprocessing</a:t>
            </a:r>
          </a:p>
          <a:p>
            <a:r>
              <a:rPr lang="en-GB" sz="2000">
                <a:solidFill>
                  <a:srgbClr val="C00000"/>
                </a:solidFill>
              </a:rPr>
              <a:t>Pipeline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22705" y="928404"/>
            <a:ext cx="149891" cy="2385091"/>
          </a:xfrm>
          <a:prstGeom prst="leftBrace">
            <a:avLst>
              <a:gd name="adj1" fmla="val 69337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834640" y="885080"/>
            <a:ext cx="1152144" cy="404224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90274" y="1920894"/>
            <a:ext cx="7024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/>
              <a:t>6 runs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34640" y="4114574"/>
            <a:ext cx="1152144" cy="292834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540" y="4059710"/>
            <a:ext cx="236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/>
              <a:t>Combine Planar (P*.mat)</a:t>
            </a:r>
          </a:p>
          <a:p>
            <a:pPr algn="r"/>
            <a:r>
              <a:rPr lang="en-GB" sz="1600" b="1"/>
              <a:t>Scalp x Time Images</a:t>
            </a:r>
          </a:p>
        </p:txBody>
      </p:sp>
      <p:cxnSp>
        <p:nvCxnSpPr>
          <p:cNvPr id="10" name="Elbow Connector 9"/>
          <p:cNvCxnSpPr>
            <a:endCxn id="14" idx="0"/>
          </p:cNvCxnSpPr>
          <p:nvPr/>
        </p:nvCxnSpPr>
        <p:spPr>
          <a:xfrm rot="10800000" flipV="1">
            <a:off x="1190790" y="3858768"/>
            <a:ext cx="1643850" cy="200942"/>
          </a:xfrm>
          <a:prstGeom prst="bentConnector2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144798"/>
            <a:ext cx="270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/>
              <a:t>Time-Freq Rescale (r*.mat)</a:t>
            </a:r>
          </a:p>
          <a:p>
            <a:pPr algn="r"/>
            <a:r>
              <a:rPr lang="en-GB" sz="1600" b="1"/>
              <a:t>Time x Freq Power Images</a:t>
            </a:r>
          </a:p>
        </p:txBody>
      </p:sp>
      <p:cxnSp>
        <p:nvCxnSpPr>
          <p:cNvPr id="22" name="Elbow Connector 21"/>
          <p:cNvCxnSpPr>
            <a:endCxn id="21" idx="0"/>
          </p:cNvCxnSpPr>
          <p:nvPr/>
        </p:nvCxnSpPr>
        <p:spPr>
          <a:xfrm rot="10800000" flipV="1">
            <a:off x="1353144" y="4971288"/>
            <a:ext cx="1515648" cy="173510"/>
          </a:xfrm>
          <a:prstGeom prst="bentConnector2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834640" y="5211261"/>
            <a:ext cx="1152144" cy="226371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3631963" y="3093578"/>
            <a:ext cx="1064734" cy="66959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96697" y="2897996"/>
            <a:ext cx="272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Artefact-rejected (a*.mat)</a:t>
            </a:r>
          </a:p>
          <a:p>
            <a:r>
              <a:rPr lang="en-GB" sz="1600"/>
              <a:t>Source estimation &amp;</a:t>
            </a:r>
          </a:p>
          <a:p>
            <a:r>
              <a:rPr lang="en-GB" sz="1600" b="1"/>
              <a:t>Source (Brain) Images</a:t>
            </a:r>
          </a:p>
        </p:txBody>
      </p:sp>
    </p:spTree>
    <p:extLst>
      <p:ext uri="{BB962C8B-B14F-4D97-AF65-F5344CB8AC3E}">
        <p14:creationId xmlns:p14="http://schemas.microsoft.com/office/powerpoint/2010/main" val="419414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856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8253"/>
            <a:ext cx="3822191" cy="33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409" y="122330"/>
            <a:ext cx="42911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Display -&gt; M/EEG (file: wm*.mat)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43" y="3976316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13" y="3976316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83" y="3970436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6644" y="5435489"/>
            <a:ext cx="6619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</a:rPr>
              <a:t>EEG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1726" y="5435489"/>
            <a:ext cx="15923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</a:rPr>
              <a:t>MEG</a:t>
            </a:r>
          </a:p>
          <a:p>
            <a:pPr algn="ctr"/>
            <a:r>
              <a:rPr lang="en-GB" sz="1600">
                <a:solidFill>
                  <a:srgbClr val="C00000"/>
                </a:solidFill>
              </a:rPr>
              <a:t>magnetometers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4072" y="5383184"/>
            <a:ext cx="159234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</a:rPr>
              <a:t>MEG</a:t>
            </a:r>
          </a:p>
          <a:p>
            <a:pPr algn="ctr"/>
            <a:r>
              <a:rPr lang="en-GB" sz="1600">
                <a:solidFill>
                  <a:srgbClr val="C00000"/>
                </a:solidFill>
              </a:rPr>
              <a:t>planar</a:t>
            </a:r>
          </a:p>
          <a:p>
            <a:pPr algn="ctr"/>
            <a:r>
              <a:rPr lang="en-GB" sz="1600">
                <a:solidFill>
                  <a:srgbClr val="C00000"/>
                </a:solidFill>
              </a:rPr>
              <a:t>gradiometers</a:t>
            </a:r>
          </a:p>
          <a:p>
            <a:pPr algn="ctr"/>
            <a:r>
              <a:rPr lang="en-GB" sz="1600">
                <a:solidFill>
                  <a:srgbClr val="C00000"/>
                </a:solidFill>
              </a:rPr>
              <a:t>(RMS)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669933"/>
            <a:ext cx="3822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C00000"/>
                </a:solidFill>
              </a:rPr>
              <a:t>Faces – Scrambled difference topographies</a:t>
            </a:r>
          </a:p>
        </p:txBody>
      </p:sp>
    </p:spTree>
    <p:extLst>
      <p:ext uri="{BB962C8B-B14F-4D97-AF65-F5344CB8AC3E}">
        <p14:creationId xmlns:p14="http://schemas.microsoft.com/office/powerpoint/2010/main" val="222136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34231"/>
            <a:ext cx="7772400" cy="1470025"/>
          </a:xfrm>
        </p:spPr>
        <p:txBody>
          <a:bodyPr>
            <a:normAutofit/>
          </a:bodyPr>
          <a:lstStyle/>
          <a:p>
            <a:r>
              <a:rPr lang="en-GB" i="1"/>
              <a:t>1. Scalp x Time Stats in Sub15</a:t>
            </a:r>
          </a:p>
        </p:txBody>
      </p:sp>
    </p:spTree>
    <p:extLst>
      <p:ext uri="{BB962C8B-B14F-4D97-AF65-F5344CB8AC3E}">
        <p14:creationId xmlns:p14="http://schemas.microsoft.com/office/powerpoint/2010/main" val="160789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902</Words>
  <Application>Microsoft Office PowerPoint</Application>
  <PresentationFormat>On-screen Show (4:3)</PresentationFormat>
  <Paragraphs>180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Group M/EEG Analysis Demo Statistics in sensor and source space</vt:lpstr>
      <vt:lpstr>Demo Plan </vt:lpstr>
      <vt:lpstr>Data </vt:lpstr>
      <vt:lpstr>PowerPoint Presentation</vt:lpstr>
      <vt:lpstr>Screenshots</vt:lpstr>
      <vt:lpstr>0. Review of preprocessing</vt:lpstr>
      <vt:lpstr>PowerPoint Presentation</vt:lpstr>
      <vt:lpstr>PowerPoint Presentation</vt:lpstr>
      <vt:lpstr>1. Scalp x Time Stats in Sub15</vt:lpstr>
      <vt:lpstr>PowerPoint Presentation</vt:lpstr>
      <vt:lpstr>PowerPoint Presentation</vt:lpstr>
      <vt:lpstr>PowerPoint Presentation</vt:lpstr>
      <vt:lpstr>2. Time x Frequency Stats in N=16</vt:lpstr>
      <vt:lpstr>PowerPoint Presentation</vt:lpstr>
      <vt:lpstr>PowerPoint Presentation</vt:lpstr>
      <vt:lpstr>PowerPoint Presentation</vt:lpstr>
      <vt:lpstr>PowerPoint Presentation</vt:lpstr>
      <vt:lpstr>3. Source Stats in N=16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Taylor</dc:creator>
  <cp:lastModifiedBy>present</cp:lastModifiedBy>
  <cp:revision>73</cp:revision>
  <dcterms:created xsi:type="dcterms:W3CDTF">2015-05-11T10:51:01Z</dcterms:created>
  <dcterms:modified xsi:type="dcterms:W3CDTF">2023-05-31T08:41:55Z</dcterms:modified>
</cp:coreProperties>
</file>