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300" r:id="rId3"/>
    <p:sldId id="259" r:id="rId4"/>
    <p:sldId id="290" r:id="rId5"/>
    <p:sldId id="294" r:id="rId6"/>
    <p:sldId id="293" r:id="rId7"/>
    <p:sldId id="291" r:id="rId8"/>
    <p:sldId id="299" r:id="rId9"/>
    <p:sldId id="292" r:id="rId10"/>
    <p:sldId id="296" r:id="rId11"/>
    <p:sldId id="297" r:id="rId12"/>
    <p:sldId id="285" r:id="rId13"/>
    <p:sldId id="295" r:id="rId14"/>
    <p:sldId id="302" r:id="rId15"/>
    <p:sldId id="301" r:id="rId16"/>
    <p:sldId id="303" r:id="rId17"/>
    <p:sldId id="304" r:id="rId18"/>
    <p:sldId id="305" r:id="rId19"/>
    <p:sldId id="28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ymour, Robert" initials="SR" lastIdx="1" clrIdx="0">
    <p:extLst>
      <p:ext uri="{19B8F6BF-5375-455C-9EA6-DF929625EA0E}">
        <p15:presenceInfo xmlns:p15="http://schemas.microsoft.com/office/powerpoint/2012/main" userId="S::skgtsey@ucl.ac.uk::e7580516-30b8-4860-84af-d3b5169fa5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0FC"/>
    <a:srgbClr val="0432FF"/>
    <a:srgbClr val="D87777"/>
    <a:srgbClr val="6DFA63"/>
    <a:srgbClr val="F89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9" autoAdjust="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7A91-3A14-AE43-86A7-11FD42E4CF79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305A-D03E-A245-B6F9-C98361EFF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61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4719"/>
            <a:ext cx="10515600" cy="27022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"/>
            <a:ext cx="12192000" cy="1646767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999" y="384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9339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26291"/>
            <a:ext cx="6172200" cy="499341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26291"/>
            <a:ext cx="3932237" cy="4993416"/>
          </a:xfrm>
        </p:spPr>
        <p:txBody>
          <a:bodyPr>
            <a:normAutofit/>
          </a:bodyPr>
          <a:lstStyle>
            <a:lvl1pPr marL="0" indent="0">
              <a:buNone/>
              <a:defRPr sz="42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0964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anner">
    <p:bg>
      <p:bgPr>
        <a:solidFill>
          <a:schemeClr val="tx1">
            <a:lumMod val="50000"/>
            <a:lumOff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92646"/>
            <a:ext cx="10515600" cy="905087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6175"/>
            <a:ext cx="5181600" cy="43307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6174"/>
            <a:ext cx="5181600" cy="4330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1"/>
            <a:ext cx="12192001" cy="4442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7950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reframe banner">
    <p:bg>
      <p:bgPr>
        <a:solidFill>
          <a:schemeClr val="tx1">
            <a:lumMod val="50000"/>
            <a:lumOff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4951"/>
            <a:ext cx="10515600" cy="905087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82914"/>
            <a:ext cx="5181600" cy="349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82913"/>
            <a:ext cx="5181600" cy="34940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11"/>
            <a:ext cx="12192000" cy="545864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tx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33525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B59D-4351-B740-B6E9-9CF129ED0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61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E965B-2D48-2F4D-BB6C-B64803262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58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0FC9-D215-BE41-9DB2-67358FCC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8FC-7B3D-0243-9F65-271A2D415920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B0EE-A7CD-5D4B-ABBF-A274E169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80CA-92D4-3E46-8249-8FAAC0D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1202-3A67-8947-A81C-3A516320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C173-347D-7446-BCF5-5C6E5958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38BD-011A-4047-A306-D889697D655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  <a:p>
            <a:pPr lvl="4"/>
            <a:r>
              <a:rPr lang="en-GB" dirty="0"/>
              <a:t> 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361B1-E53B-1C44-B3FC-DCBBCD51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A8FC-7B3D-0243-9F65-271A2D415920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4CD26-1B0B-9E4B-B107-15B53AA6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4C216-AC3A-F642-84C4-AB2E396F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1202-3A67-8947-A81C-3A516320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0989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249" y="220779"/>
            <a:ext cx="4289120" cy="9399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6933"/>
            <a:endParaRPr lang="en-GB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2636F-4899-7A44-8C6D-F197F5803F9B}"/>
              </a:ext>
            </a:extLst>
          </p:cNvPr>
          <p:cNvGrpSpPr/>
          <p:nvPr/>
        </p:nvGrpSpPr>
        <p:grpSpPr>
          <a:xfrm>
            <a:off x="0" y="0"/>
            <a:ext cx="12192000" cy="1646767"/>
            <a:chOff x="0" y="-66259"/>
            <a:chExt cx="9144000" cy="1235075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2130E9FC-C8F3-E649-A2C4-997517B6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A24B39-A148-5F48-8510-E9404388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69458-F490-4740-85CB-3012966F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2207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6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9997" indent="-119997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3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19997" indent="-11999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33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ob.seymour@ucl.ac.uk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553941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FIL-OPMEG/tutorials_interference/blob/main/pipeline_tutorial_1_SPM.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L-OPMEG/tutorials_interferenc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ciencedirect.com/science/article/pii/S1053811922004578" TargetMode="External"/><Relationship Id="rId4" Type="http://schemas.openxmlformats.org/officeDocument/2006/relationships/hyperlink" Target="https://www.fil.ion.ucl.ac.uk/spm/docs/tutorials/opm_preprocessing/introduc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FIL-OPMEG/optitrac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9287-B5F4-A847-AED4-69AFEBF2D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2292408"/>
            <a:ext cx="9144000" cy="1963401"/>
          </a:xfrm>
        </p:spPr>
        <p:txBody>
          <a:bodyPr>
            <a:normAutofit fontScale="90000"/>
          </a:bodyPr>
          <a:lstStyle/>
          <a:p>
            <a:pPr fontAlgn="base"/>
            <a:r>
              <a:rPr lang="en-AU" sz="5400" b="1" dirty="0"/>
              <a:t>OPM Demo</a:t>
            </a:r>
            <a:br>
              <a:rPr lang="en-AU" sz="4400" dirty="0"/>
            </a:br>
            <a:br>
              <a:rPr lang="en-AU" sz="4400" dirty="0"/>
            </a:br>
            <a:r>
              <a:rPr lang="en-AU" sz="4000" i="1" dirty="0"/>
              <a:t>SPM course for M/EEG 2023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E888B-BE73-1445-91C3-5E1D1E6DC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838" y="4399329"/>
            <a:ext cx="4050323" cy="1655762"/>
          </a:xfrm>
        </p:spPr>
        <p:txBody>
          <a:bodyPr/>
          <a:lstStyle/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Robert Seymour</a:t>
            </a:r>
          </a:p>
          <a:p>
            <a:r>
              <a:rPr lang="en-US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rob.seymour@ucl.ac.uk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ACA10-F221-4011-BBE2-5A3F5506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" y="1469816"/>
            <a:ext cx="2734850" cy="16451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15F0935-1374-446B-B098-AFF196D6EB31}"/>
              </a:ext>
            </a:extLst>
          </p:cNvPr>
          <p:cNvSpPr txBox="1">
            <a:spLocks/>
          </p:cNvSpPr>
          <p:nvPr/>
        </p:nvSpPr>
        <p:spPr>
          <a:xfrm>
            <a:off x="9380435" y="5441636"/>
            <a:ext cx="2604945" cy="1226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Built on work by the fantastic OP-MEG Team at UCL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829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DAB6-38B9-4886-9651-70307E25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Interference 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C66E8-9286-4C6D-80D7-96CE492A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7710714" cy="435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Some unique challenges for OPMs: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 Magnetometers (measure EVERYTHING!)</a:t>
            </a:r>
          </a:p>
          <a:p>
            <a:endParaRPr lang="en-GB" dirty="0"/>
          </a:p>
          <a:p>
            <a:r>
              <a:rPr lang="en-GB" dirty="0"/>
              <a:t> Movement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b="1" dirty="0"/>
              <a:t>low-frequency interference</a:t>
            </a:r>
          </a:p>
          <a:p>
            <a:endParaRPr lang="en-GB" dirty="0"/>
          </a:p>
          <a:p>
            <a:r>
              <a:rPr lang="en-GB" dirty="0"/>
              <a:t> Electronic devices within MSR (e.g. cameras, VR etc.)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No spatial over-sampling </a:t>
            </a:r>
            <a:r>
              <a:rPr lang="en-GB" dirty="0"/>
              <a:t>(yet)</a:t>
            </a:r>
          </a:p>
        </p:txBody>
      </p:sp>
      <p:pic>
        <p:nvPicPr>
          <p:cNvPr id="4" name="Picture 2" descr="OptiTrack - Hardware">
            <a:extLst>
              <a:ext uri="{FF2B5EF4-FFF2-40B4-BE49-F238E27FC236}">
                <a16:creationId xmlns:a16="http://schemas.microsoft.com/office/drawing/2014/main" id="{AC97895C-8AD6-4917-A2D9-7BFA8847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08" y="4750388"/>
            <a:ext cx="729863" cy="12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max opens preorders for its very expensive 8K and 5K VR headsets - The  Verge">
            <a:extLst>
              <a:ext uri="{FF2B5EF4-FFF2-40B4-BE49-F238E27FC236}">
                <a16:creationId xmlns:a16="http://schemas.microsoft.com/office/drawing/2014/main" id="{B52BD1B0-55D7-4450-829D-8C1BA5FA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559" y="4750388"/>
            <a:ext cx="1737105" cy="13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isy Images - Free Download on Freepik">
            <a:extLst>
              <a:ext uri="{FF2B5EF4-FFF2-40B4-BE49-F238E27FC236}">
                <a16:creationId xmlns:a16="http://schemas.microsoft.com/office/drawing/2014/main" id="{8BADCB0B-5430-430D-8BB5-CE466ADD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14" y="2055400"/>
            <a:ext cx="2671536" cy="214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5249F-8332-4D12-9919-93A6425EBA20}"/>
              </a:ext>
            </a:extLst>
          </p:cNvPr>
          <p:cNvSpPr txBox="1"/>
          <p:nvPr/>
        </p:nvSpPr>
        <p:spPr>
          <a:xfrm>
            <a:off x="8073506" y="1883320"/>
            <a:ext cx="17145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Magnetometer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077B3-0876-46E3-824A-41AB21A65162}"/>
              </a:ext>
            </a:extLst>
          </p:cNvPr>
          <p:cNvSpPr txBox="1"/>
          <p:nvPr/>
        </p:nvSpPr>
        <p:spPr>
          <a:xfrm>
            <a:off x="10029559" y="1686068"/>
            <a:ext cx="15273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Gradiometer</a:t>
            </a:r>
          </a:p>
        </p:txBody>
      </p:sp>
    </p:spTree>
    <p:extLst>
      <p:ext uri="{BB962C8B-B14F-4D97-AF65-F5344CB8AC3E}">
        <p14:creationId xmlns:p14="http://schemas.microsoft.com/office/powerpoint/2010/main" val="32251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F3D5-3573-4B4B-84CE-DB6C58D8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Spectral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0439-EB55-4D40-B5E8-E3CC35E1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5576248" cy="435133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Describes the power present in the signal as a function of frequency</a:t>
            </a:r>
          </a:p>
          <a:p>
            <a:endParaRPr lang="en-GB" dirty="0"/>
          </a:p>
          <a:p>
            <a:r>
              <a:rPr lang="en-GB" dirty="0"/>
              <a:t> Various sources of interference</a:t>
            </a:r>
          </a:p>
          <a:p>
            <a:endParaRPr lang="en-GB" dirty="0"/>
          </a:p>
          <a:p>
            <a:r>
              <a:rPr lang="en-GB" dirty="0"/>
              <a:t> Useful for identifying interference / bad-channels </a:t>
            </a:r>
          </a:p>
          <a:p>
            <a:endParaRPr lang="en-GB" dirty="0"/>
          </a:p>
          <a:p>
            <a:r>
              <a:rPr lang="en-GB" dirty="0"/>
              <a:t> We want to be close to </a:t>
            </a:r>
            <a:r>
              <a:rPr lang="en-GB" b="1" dirty="0"/>
              <a:t>15fT/√Hz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D0DD-078D-409D-9B32-8B15C084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5" y="1804653"/>
            <a:ext cx="5143954" cy="3858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397FFB-5653-4F12-9414-67979B687D60}"/>
              </a:ext>
            </a:extLst>
          </p:cNvPr>
          <p:cNvSpPr txBox="1"/>
          <p:nvPr/>
        </p:nvSpPr>
        <p:spPr>
          <a:xfrm>
            <a:off x="7756545" y="5923986"/>
            <a:ext cx="365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Courier"/>
              </a:rPr>
              <a:t>spm_opm_psd</a:t>
            </a:r>
            <a:endParaRPr lang="en-GB" sz="2800" b="1" dirty="0">
              <a:latin typeface="Courier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DAEE48-A6C0-4D18-AD73-704F047D36FC}"/>
              </a:ext>
            </a:extLst>
          </p:cNvPr>
          <p:cNvGrpSpPr/>
          <p:nvPr/>
        </p:nvGrpSpPr>
        <p:grpSpPr>
          <a:xfrm>
            <a:off x="8601075" y="2431771"/>
            <a:ext cx="1629883" cy="1140104"/>
            <a:chOff x="8601075" y="2431771"/>
            <a:chExt cx="1629883" cy="11401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63D4F8-2BCA-487C-A737-DC8BEB3F1E23}"/>
                </a:ext>
              </a:extLst>
            </p:cNvPr>
            <p:cNvSpPr txBox="1"/>
            <p:nvPr/>
          </p:nvSpPr>
          <p:spPr>
            <a:xfrm>
              <a:off x="8941389" y="2431771"/>
              <a:ext cx="1289569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50Hz line noise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0C2EAF-C071-4E35-89E3-61AF80B2C47C}"/>
                </a:ext>
              </a:extLst>
            </p:cNvPr>
            <p:cNvCxnSpPr/>
            <p:nvPr/>
          </p:nvCxnSpPr>
          <p:spPr>
            <a:xfrm flipV="1">
              <a:off x="8601075" y="3078102"/>
              <a:ext cx="714375" cy="493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591669-2450-4F34-B768-F8CADF99EDAC}"/>
              </a:ext>
            </a:extLst>
          </p:cNvPr>
          <p:cNvGrpSpPr/>
          <p:nvPr/>
        </p:nvGrpSpPr>
        <p:grpSpPr>
          <a:xfrm>
            <a:off x="7427568" y="2849810"/>
            <a:ext cx="1289569" cy="1007815"/>
            <a:chOff x="7427568" y="2849810"/>
            <a:chExt cx="1289569" cy="10078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EDC3A0-3492-4D09-AD25-3152457B2538}"/>
                </a:ext>
              </a:extLst>
            </p:cNvPr>
            <p:cNvSpPr txBox="1"/>
            <p:nvPr/>
          </p:nvSpPr>
          <p:spPr>
            <a:xfrm>
              <a:off x="7427568" y="2849810"/>
              <a:ext cx="128956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Vibrations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BE3608-15B3-425C-AA86-637FAB63D8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5567" y="3212477"/>
              <a:ext cx="456376" cy="6451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7F247E-0D31-46C2-8D7E-469B55933A93}"/>
              </a:ext>
            </a:extLst>
          </p:cNvPr>
          <p:cNvGrpSpPr/>
          <p:nvPr/>
        </p:nvGrpSpPr>
        <p:grpSpPr>
          <a:xfrm>
            <a:off x="6436330" y="1439146"/>
            <a:ext cx="1289569" cy="1667280"/>
            <a:chOff x="6436330" y="1439146"/>
            <a:chExt cx="1289569" cy="16672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61F73-ECBD-46ED-BF47-49CD08F7F5D4}"/>
                </a:ext>
              </a:extLst>
            </p:cNvPr>
            <p:cNvSpPr txBox="1"/>
            <p:nvPr/>
          </p:nvSpPr>
          <p:spPr>
            <a:xfrm>
              <a:off x="6436330" y="1439146"/>
              <a:ext cx="1289569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Low-frequency movement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A9AE99-E481-4105-9CC8-87E6DD66A469}"/>
                </a:ext>
              </a:extLst>
            </p:cNvPr>
            <p:cNvCxnSpPr>
              <a:cxnSpLocks/>
            </p:cNvCxnSpPr>
            <p:nvPr/>
          </p:nvCxnSpPr>
          <p:spPr>
            <a:xfrm>
              <a:off x="7081115" y="2365852"/>
              <a:ext cx="140502" cy="740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DFC3E6-1C09-4F02-9671-2EE4D6385DD3}"/>
              </a:ext>
            </a:extLst>
          </p:cNvPr>
          <p:cNvGrpSpPr/>
          <p:nvPr/>
        </p:nvGrpSpPr>
        <p:grpSpPr>
          <a:xfrm>
            <a:off x="10359960" y="2412973"/>
            <a:ext cx="1289569" cy="1444652"/>
            <a:chOff x="10359960" y="2412973"/>
            <a:chExt cx="1289569" cy="14446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DB557D-5E85-4E2A-818D-1A9D13422D9F}"/>
                </a:ext>
              </a:extLst>
            </p:cNvPr>
            <p:cNvSpPr txBox="1"/>
            <p:nvPr/>
          </p:nvSpPr>
          <p:spPr>
            <a:xfrm>
              <a:off x="10359960" y="2412973"/>
              <a:ext cx="1289569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Optitrack Cameras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A7D7A-4885-4C00-A591-480AA1F30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3056" y="3049529"/>
              <a:ext cx="491279" cy="8080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7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C67C-5EED-344D-AEBF-EF035489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Field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63D7-AC15-7A47-9200-EB022DF37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5" y="1829610"/>
            <a:ext cx="7275286" cy="46362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AU" dirty="0"/>
              <a:t>Lack of spatial oversampling </a:t>
            </a:r>
            <a:r>
              <a:rPr lang="en-AU" dirty="0">
                <a:sym typeface="Wingdings" pitchFamily="2" charset="2"/>
              </a:rPr>
              <a:t></a:t>
            </a:r>
            <a:r>
              <a:rPr lang="en-AU" dirty="0"/>
              <a:t> SIMPLER modelling and removal of external interference</a:t>
            </a:r>
          </a:p>
          <a:p>
            <a:endParaRPr lang="en-AU" dirty="0"/>
          </a:p>
          <a:p>
            <a:r>
              <a:rPr lang="en-AU" dirty="0"/>
              <a:t> Homogenous Field Correction </a:t>
            </a:r>
          </a:p>
          <a:p>
            <a:pPr marL="0" indent="0">
              <a:buNone/>
            </a:pPr>
            <a:r>
              <a:rPr lang="en-AU" sz="2000" dirty="0"/>
              <a:t> (HFC; Tierney et al., 2021)</a:t>
            </a:r>
          </a:p>
          <a:p>
            <a:endParaRPr lang="en-AU" sz="2000" dirty="0"/>
          </a:p>
          <a:p>
            <a:r>
              <a:rPr lang="en-AU" dirty="0"/>
              <a:t> Modelling external interference as spatially homogenous field (spherical harmonic order = 1)</a:t>
            </a:r>
          </a:p>
          <a:p>
            <a:endParaRPr lang="en-AU" dirty="0"/>
          </a:p>
          <a:p>
            <a:r>
              <a:rPr lang="en-AU" dirty="0"/>
              <a:t> Various demonstrations of HFC reducing interference across frequencies </a:t>
            </a:r>
            <a:r>
              <a:rPr lang="en-AU" sz="1900" dirty="0"/>
              <a:t>(e.g. Hill et al., 2022)</a:t>
            </a:r>
            <a:endParaRPr lang="en-US" dirty="0"/>
          </a:p>
        </p:txBody>
      </p:sp>
      <p:pic>
        <p:nvPicPr>
          <p:cNvPr id="9222" name="Picture 6" descr="Dr Tim Tierney awarded Epilepsy Research UK &amp; Young Epilepsy Fellowship for  bedside brain imaging - Wellcome Centre for Human Neuroimaging | FIL | UCL">
            <a:extLst>
              <a:ext uri="{FF2B5EF4-FFF2-40B4-BE49-F238E27FC236}">
                <a16:creationId xmlns:a16="http://schemas.microsoft.com/office/drawing/2014/main" id="{93199EC0-6FE9-994E-9EA3-E4E8E0C6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27" y="2954386"/>
            <a:ext cx="1027816" cy="10213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8BE49-7A2D-4ED8-9CE4-7E6387491707}"/>
              </a:ext>
            </a:extLst>
          </p:cNvPr>
          <p:cNvSpPr txBox="1"/>
          <p:nvPr/>
        </p:nvSpPr>
        <p:spPr>
          <a:xfrm>
            <a:off x="8490857" y="2954386"/>
            <a:ext cx="307702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SPM Function:</a:t>
            </a:r>
          </a:p>
          <a:p>
            <a:endParaRPr lang="en-GB" sz="2800" b="1" dirty="0">
              <a:latin typeface="Courier"/>
            </a:endParaRPr>
          </a:p>
          <a:p>
            <a:pPr algn="ctr"/>
            <a:r>
              <a:rPr lang="en-GB" sz="2800" b="1" dirty="0" err="1">
                <a:latin typeface="Courier"/>
              </a:rPr>
              <a:t>spm_opm_hfc</a:t>
            </a:r>
            <a:endParaRPr lang="en-GB" sz="2800" b="1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194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A89E-4EAD-4691-B748-EE7B8849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5D85-584B-4555-B07C-AE724360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5821017" cy="4351339"/>
          </a:xfrm>
        </p:spPr>
        <p:txBody>
          <a:bodyPr/>
          <a:lstStyle/>
          <a:p>
            <a:r>
              <a:rPr lang="en-GB" dirty="0"/>
              <a:t> Participant standing in MSR</a:t>
            </a:r>
          </a:p>
          <a:p>
            <a:endParaRPr lang="en-GB" dirty="0"/>
          </a:p>
          <a:p>
            <a:r>
              <a:rPr lang="en-GB" dirty="0"/>
              <a:t> Pure auditory tones every 0.5s</a:t>
            </a:r>
          </a:p>
          <a:p>
            <a:endParaRPr lang="en-GB" dirty="0"/>
          </a:p>
          <a:p>
            <a:r>
              <a:rPr lang="en-GB" dirty="0"/>
              <a:t> Asked to make large continuous movements of their head</a:t>
            </a:r>
          </a:p>
          <a:p>
            <a:endParaRPr lang="en-GB" dirty="0"/>
          </a:p>
          <a:p>
            <a:r>
              <a:rPr lang="en-GB" b="1" dirty="0"/>
              <a:t> Can we measure classic auditory M100 response?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5BF02-0027-45BD-BC7F-08EA3E21B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98"/>
          <a:stretch/>
        </p:blipFill>
        <p:spPr>
          <a:xfrm>
            <a:off x="6955023" y="2078970"/>
            <a:ext cx="4517562" cy="28110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6BA2F-E605-4F08-A331-BBDB3B1E51C0}"/>
              </a:ext>
            </a:extLst>
          </p:cNvPr>
          <p:cNvSpPr txBox="1"/>
          <p:nvPr/>
        </p:nvSpPr>
        <p:spPr>
          <a:xfrm>
            <a:off x="6165804" y="5160032"/>
            <a:ext cx="55610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en-US" alt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https://doi.org/10.5281/zenodo.5539414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1E2B32-51C3-42CD-8913-234C3FE4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899"/>
            <a:ext cx="65" cy="4577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8D3EC-E49E-46FE-9BE2-EF24F27845AC}"/>
              </a:ext>
            </a:extLst>
          </p:cNvPr>
          <p:cNvSpPr/>
          <p:nvPr/>
        </p:nvSpPr>
        <p:spPr>
          <a:xfrm>
            <a:off x="6165804" y="5698979"/>
            <a:ext cx="556102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CODE: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https://github.com/FIL-OPMEG/tutorials_interference/blob/main/pipeline_tutorial_1_SPM.m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25EF-24AE-4619-88BD-45E9EE04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Data + PSD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244CD6-0E3B-4ED2-BBAE-11B4E27E4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6549" y="2240015"/>
            <a:ext cx="5753876" cy="4316024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B4FE95-CDAA-4974-9989-5C5243B08F44}"/>
              </a:ext>
            </a:extLst>
          </p:cNvPr>
          <p:cNvGrpSpPr/>
          <p:nvPr/>
        </p:nvGrpSpPr>
        <p:grpSpPr>
          <a:xfrm>
            <a:off x="7344100" y="2776390"/>
            <a:ext cx="1289569" cy="1227644"/>
            <a:chOff x="8241879" y="2344232"/>
            <a:chExt cx="1289569" cy="1227644"/>
          </a:xfrm>
          <a:solidFill>
            <a:schemeClr val="bg2"/>
          </a:solidFill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BF8687-50EC-4D48-B662-E36DB888673B}"/>
                </a:ext>
              </a:extLst>
            </p:cNvPr>
            <p:cNvSpPr txBox="1"/>
            <p:nvPr/>
          </p:nvSpPr>
          <p:spPr>
            <a:xfrm>
              <a:off x="8241879" y="2344232"/>
              <a:ext cx="128956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50Hz line noise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F74F31-17F0-49C9-88F5-9CFD6F074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1075" y="2990563"/>
              <a:ext cx="245529" cy="58131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08DC3C-201F-4C7D-8A2C-4776DB2C8C01}"/>
              </a:ext>
            </a:extLst>
          </p:cNvPr>
          <p:cNvGrpSpPr/>
          <p:nvPr/>
        </p:nvGrpSpPr>
        <p:grpSpPr>
          <a:xfrm>
            <a:off x="6235594" y="3500126"/>
            <a:ext cx="1289569" cy="1007815"/>
            <a:chOff x="7427568" y="2849810"/>
            <a:chExt cx="1289569" cy="1007815"/>
          </a:xfrm>
          <a:solidFill>
            <a:schemeClr val="bg2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748B65-B120-4227-8FBC-AB63B718DED5}"/>
                </a:ext>
              </a:extLst>
            </p:cNvPr>
            <p:cNvSpPr txBox="1"/>
            <p:nvPr/>
          </p:nvSpPr>
          <p:spPr>
            <a:xfrm>
              <a:off x="7427568" y="2849810"/>
              <a:ext cx="128956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Vibrations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3A0A04-DC98-4CD3-B4EB-27D5491E89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5567" y="3212477"/>
              <a:ext cx="456376" cy="64514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D066F4-D6D2-4C9A-96D5-E011ED52EFFD}"/>
              </a:ext>
            </a:extLst>
          </p:cNvPr>
          <p:cNvGrpSpPr/>
          <p:nvPr/>
        </p:nvGrpSpPr>
        <p:grpSpPr>
          <a:xfrm>
            <a:off x="3961089" y="2252636"/>
            <a:ext cx="2134911" cy="923330"/>
            <a:chOff x="5086706" y="2362476"/>
            <a:chExt cx="2134911" cy="923330"/>
          </a:xfrm>
          <a:solidFill>
            <a:schemeClr val="bg2"/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F79D59-E846-4B58-A392-61AA5DF3ED83}"/>
                </a:ext>
              </a:extLst>
            </p:cNvPr>
            <p:cNvSpPr txBox="1"/>
            <p:nvPr/>
          </p:nvSpPr>
          <p:spPr>
            <a:xfrm>
              <a:off x="5086706" y="2362476"/>
              <a:ext cx="128956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Low-frequency movement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AAB8762-F796-4E71-8689-B4FD300061FB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6376275" y="2824141"/>
              <a:ext cx="845342" cy="282285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FB7EC0-91DF-476C-8545-CC5CB5F8FA75}"/>
              </a:ext>
            </a:extLst>
          </p:cNvPr>
          <p:cNvGrpSpPr/>
          <p:nvPr/>
        </p:nvGrpSpPr>
        <p:grpSpPr>
          <a:xfrm>
            <a:off x="9715264" y="2932281"/>
            <a:ext cx="1289569" cy="1444652"/>
            <a:chOff x="10359960" y="2412973"/>
            <a:chExt cx="1289569" cy="1444652"/>
          </a:xfrm>
          <a:solidFill>
            <a:schemeClr val="bg2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A6AAFB-E4BB-4680-9DA9-FF98D953AADD}"/>
                </a:ext>
              </a:extLst>
            </p:cNvPr>
            <p:cNvSpPr txBox="1"/>
            <p:nvPr/>
          </p:nvSpPr>
          <p:spPr>
            <a:xfrm>
              <a:off x="10359960" y="2412973"/>
              <a:ext cx="128956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Optitrack Cameras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B3FA539-A01A-4E0A-B5AB-B8B2AFB7E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3056" y="3049529"/>
              <a:ext cx="491279" cy="80809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3AC5691-07BF-4C14-A3FE-59D6DD34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0" y="2382301"/>
            <a:ext cx="3198690" cy="42306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F266BE-B977-487E-8FF7-D126FD9758AA}"/>
              </a:ext>
            </a:extLst>
          </p:cNvPr>
          <p:cNvSpPr txBox="1"/>
          <p:nvPr/>
        </p:nvSpPr>
        <p:spPr>
          <a:xfrm>
            <a:off x="485325" y="1807557"/>
            <a:ext cx="290540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urier"/>
              </a:rPr>
              <a:t>spm_opm_create</a:t>
            </a:r>
            <a:endParaRPr lang="en-GB" sz="2400" b="1" dirty="0">
              <a:latin typeface="Courier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7BCBE6-5755-4342-9A4C-65BC970D3F91}"/>
              </a:ext>
            </a:extLst>
          </p:cNvPr>
          <p:cNvSpPr txBox="1"/>
          <p:nvPr/>
        </p:nvSpPr>
        <p:spPr>
          <a:xfrm>
            <a:off x="7390950" y="1877844"/>
            <a:ext cx="23435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urier"/>
              </a:rPr>
              <a:t>spm_opm_psd</a:t>
            </a:r>
            <a:endParaRPr lang="en-GB" sz="2400" b="1" dirty="0">
              <a:latin typeface="Courier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7A7A07-C606-4F5D-ADD3-220A7996C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895" y="4662740"/>
            <a:ext cx="2130080" cy="1732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3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7DF3-F230-944D-83C4-D56E2C79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83070B-37A0-A242-BC3A-518D5C5BD9E7}"/>
              </a:ext>
            </a:extLst>
          </p:cNvPr>
          <p:cNvGrpSpPr/>
          <p:nvPr/>
        </p:nvGrpSpPr>
        <p:grpSpPr>
          <a:xfrm>
            <a:off x="2607472" y="2980183"/>
            <a:ext cx="6977056" cy="3207136"/>
            <a:chOff x="5335719" y="2025249"/>
            <a:chExt cx="6044459" cy="288785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2C21443-D429-1140-BD62-4B816416B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5719" y="2394581"/>
              <a:ext cx="6044459" cy="251852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BD5D58-0B51-D54D-B6E6-892ABEE12014}"/>
                </a:ext>
              </a:extLst>
            </p:cNvPr>
            <p:cNvCxnSpPr>
              <a:cxnSpLocks/>
            </p:cNvCxnSpPr>
            <p:nvPr/>
          </p:nvCxnSpPr>
          <p:spPr>
            <a:xfrm>
              <a:off x="6217940" y="2292956"/>
              <a:ext cx="279400" cy="0"/>
            </a:xfrm>
            <a:prstGeom prst="line">
              <a:avLst/>
            </a:prstGeom>
            <a:ln w="28575">
              <a:solidFill>
                <a:srgbClr val="9292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410F8C-34CA-7749-ADB6-47E823ABFFEB}"/>
                </a:ext>
              </a:extLst>
            </p:cNvPr>
            <p:cNvCxnSpPr>
              <a:cxnSpLocks/>
            </p:cNvCxnSpPr>
            <p:nvPr/>
          </p:nvCxnSpPr>
          <p:spPr>
            <a:xfrm>
              <a:off x="9230171" y="2256081"/>
              <a:ext cx="279400" cy="0"/>
            </a:xfrm>
            <a:prstGeom prst="line">
              <a:avLst/>
            </a:prstGeom>
            <a:ln w="28575">
              <a:solidFill>
                <a:srgbClr val="AECC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1FED29-8517-CB45-B25F-B2CA55FF73BC}"/>
                </a:ext>
              </a:extLst>
            </p:cNvPr>
            <p:cNvCxnSpPr>
              <a:cxnSpLocks/>
            </p:cNvCxnSpPr>
            <p:nvPr/>
          </p:nvCxnSpPr>
          <p:spPr>
            <a:xfrm>
              <a:off x="7715715" y="2256082"/>
              <a:ext cx="279400" cy="0"/>
            </a:xfrm>
            <a:prstGeom prst="line">
              <a:avLst/>
            </a:prstGeom>
            <a:ln w="28575">
              <a:solidFill>
                <a:srgbClr val="D673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A3C8FB-E861-5A47-ADE3-5C53EE4CA984}"/>
                </a:ext>
              </a:extLst>
            </p:cNvPr>
            <p:cNvSpPr txBox="1"/>
            <p:nvPr/>
          </p:nvSpPr>
          <p:spPr>
            <a:xfrm>
              <a:off x="7836098" y="2127138"/>
              <a:ext cx="12069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Y: Up-Down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705C35-79E2-1F4B-9331-DEE01BE0B618}"/>
                </a:ext>
              </a:extLst>
            </p:cNvPr>
            <p:cNvSpPr txBox="1"/>
            <p:nvPr/>
          </p:nvSpPr>
          <p:spPr>
            <a:xfrm>
              <a:off x="9269125" y="2025249"/>
              <a:ext cx="1409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Z: Forward-</a:t>
              </a:r>
            </a:p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Back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A43953-A6D3-5F4B-AFEC-C849FCF43418}"/>
                </a:ext>
              </a:extLst>
            </p:cNvPr>
            <p:cNvSpPr txBox="1"/>
            <p:nvPr/>
          </p:nvSpPr>
          <p:spPr>
            <a:xfrm>
              <a:off x="6433300" y="2163748"/>
              <a:ext cx="1033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X: Right-Left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29244C4-46E2-4B46-AB23-7C6A32E087F6}"/>
              </a:ext>
            </a:extLst>
          </p:cNvPr>
          <p:cNvSpPr txBox="1"/>
          <p:nvPr/>
        </p:nvSpPr>
        <p:spPr>
          <a:xfrm>
            <a:off x="3584899" y="1962832"/>
            <a:ext cx="491162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urier"/>
              </a:rPr>
              <a:t>syncOptitrackAndOPMdata</a:t>
            </a:r>
            <a:endParaRPr lang="en-GB" sz="2400" b="1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274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1002-9601-4377-AE87-79AAEB7F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Homogenous Field Correction</a:t>
            </a:r>
            <a:br>
              <a:rPr lang="en-GB" dirty="0"/>
            </a:br>
            <a:r>
              <a:rPr lang="en-GB" dirty="0"/>
              <a:t>(HFC)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2C6B4-EB86-4EB7-9405-C35D53C4B242}"/>
              </a:ext>
            </a:extLst>
          </p:cNvPr>
          <p:cNvSpPr txBox="1"/>
          <p:nvPr/>
        </p:nvSpPr>
        <p:spPr>
          <a:xfrm>
            <a:off x="1175952" y="1774518"/>
            <a:ext cx="290540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urier"/>
              </a:rPr>
              <a:t>spm_opm_hfc</a:t>
            </a:r>
            <a:endParaRPr lang="en-GB" sz="2400" b="1" dirty="0">
              <a:latin typeface="Couri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913B0-5331-4AE2-A089-919935B74A2C}"/>
              </a:ext>
            </a:extLst>
          </p:cNvPr>
          <p:cNvSpPr txBox="1"/>
          <p:nvPr/>
        </p:nvSpPr>
        <p:spPr>
          <a:xfrm>
            <a:off x="7553325" y="1814889"/>
            <a:ext cx="24191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urier"/>
              </a:rPr>
              <a:t>spm_opm_rpsd</a:t>
            </a:r>
            <a:endParaRPr lang="en-GB" sz="2400" b="1" dirty="0">
              <a:latin typeface="Couri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EC93D-F28F-4993-AE95-1A45EB92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41" y="2236183"/>
            <a:ext cx="5891148" cy="4418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FA8377-4BE8-4FF4-9AED-A6E6B7B782E4}"/>
              </a:ext>
            </a:extLst>
          </p:cNvPr>
          <p:cNvSpPr txBox="1"/>
          <p:nvPr/>
        </p:nvSpPr>
        <p:spPr>
          <a:xfrm>
            <a:off x="723900" y="2808837"/>
            <a:ext cx="4315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Courier"/>
              </a:rPr>
              <a:t>%% Homogenous Field Correction</a:t>
            </a:r>
          </a:p>
          <a:p>
            <a:endParaRPr lang="en-GB" dirty="0">
              <a:solidFill>
                <a:schemeClr val="accent6"/>
              </a:solidFill>
              <a:latin typeface="Courier"/>
            </a:endParaRPr>
          </a:p>
          <a:p>
            <a:r>
              <a:rPr lang="en-GB" dirty="0">
                <a:latin typeface="Courier"/>
              </a:rPr>
              <a:t>S     = [];</a:t>
            </a:r>
          </a:p>
          <a:p>
            <a:r>
              <a:rPr lang="en-GB" dirty="0">
                <a:latin typeface="Courier"/>
              </a:rPr>
              <a:t>S.D   = </a:t>
            </a:r>
            <a:r>
              <a:rPr lang="en-GB" dirty="0" err="1">
                <a:latin typeface="Courier"/>
              </a:rPr>
              <a:t>D_new</a:t>
            </a:r>
            <a:r>
              <a:rPr lang="en-GB" dirty="0">
                <a:latin typeface="Courier"/>
              </a:rPr>
              <a:t>;</a:t>
            </a:r>
          </a:p>
          <a:p>
            <a:r>
              <a:rPr lang="en-GB" dirty="0">
                <a:latin typeface="Courier"/>
              </a:rPr>
              <a:t>S.L   = 1;</a:t>
            </a:r>
          </a:p>
          <a:p>
            <a:r>
              <a:rPr lang="en-GB" dirty="0">
                <a:latin typeface="Courier"/>
              </a:rPr>
              <a:t>[</a:t>
            </a:r>
            <a:r>
              <a:rPr lang="en-GB" dirty="0" err="1">
                <a:latin typeface="Courier"/>
              </a:rPr>
              <a:t>hfD</a:t>
            </a:r>
            <a:r>
              <a:rPr lang="en-GB" dirty="0">
                <a:latin typeface="Courier"/>
              </a:rPr>
              <a:t>] = </a:t>
            </a:r>
            <a:r>
              <a:rPr lang="en-GB" dirty="0" err="1">
                <a:latin typeface="Courier"/>
              </a:rPr>
              <a:t>spm_opm_hfc</a:t>
            </a:r>
            <a:r>
              <a:rPr lang="en-GB" dirty="0">
                <a:latin typeface="Courier"/>
              </a:rPr>
              <a:t>(S);</a:t>
            </a:r>
          </a:p>
          <a:p>
            <a:endParaRPr lang="en-GB" dirty="0">
              <a:latin typeface="Courie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14FCB-BA59-45DA-BAB4-A564A1D17363}"/>
              </a:ext>
            </a:extLst>
          </p:cNvPr>
          <p:cNvSpPr txBox="1"/>
          <p:nvPr/>
        </p:nvSpPr>
        <p:spPr>
          <a:xfrm>
            <a:off x="1060519" y="5097702"/>
            <a:ext cx="313626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With more channels (100+) you can use S.L =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5E9C6A-BB11-4D71-BBFA-F1F64D1E2C95}"/>
              </a:ext>
            </a:extLst>
          </p:cNvPr>
          <p:cNvGrpSpPr/>
          <p:nvPr/>
        </p:nvGrpSpPr>
        <p:grpSpPr>
          <a:xfrm>
            <a:off x="4638676" y="1861055"/>
            <a:ext cx="1423368" cy="1415545"/>
            <a:chOff x="4638676" y="1861055"/>
            <a:chExt cx="1423368" cy="1415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029B86-7122-4C95-8136-8CAA37ADD4F2}"/>
                </a:ext>
              </a:extLst>
            </p:cNvPr>
            <p:cNvSpPr txBox="1"/>
            <p:nvPr/>
          </p:nvSpPr>
          <p:spPr>
            <a:xfrm>
              <a:off x="4638676" y="1861055"/>
              <a:ext cx="1423368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Higher = Better Performance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C38D47-DAEC-4175-8B47-2E3D413C313E}"/>
                </a:ext>
              </a:extLst>
            </p:cNvPr>
            <p:cNvCxnSpPr/>
            <p:nvPr/>
          </p:nvCxnSpPr>
          <p:spPr>
            <a:xfrm>
              <a:off x="5817341" y="2808837"/>
              <a:ext cx="244703" cy="4677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1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157B-73F5-47A6-8E59-608557F3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+ </a:t>
            </a:r>
            <a:r>
              <a:rPr lang="en-GB" dirty="0" err="1"/>
              <a:t>Epoching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665FD-49D5-4A07-9B62-FE7BED05F7FA}"/>
              </a:ext>
            </a:extLst>
          </p:cNvPr>
          <p:cNvSpPr txBox="1"/>
          <p:nvPr/>
        </p:nvSpPr>
        <p:spPr>
          <a:xfrm>
            <a:off x="1060518" y="2652983"/>
            <a:ext cx="2088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High-Pass Filter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D6870-A223-4E45-A09F-B69A3FB16069}"/>
              </a:ext>
            </a:extLst>
          </p:cNvPr>
          <p:cNvSpPr txBox="1"/>
          <p:nvPr/>
        </p:nvSpPr>
        <p:spPr>
          <a:xfrm>
            <a:off x="3535362" y="2656814"/>
            <a:ext cx="2088000" cy="1008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Low-Pass Filter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ED225-8CD6-4A0D-B5C3-EB8085B4C2D8}"/>
              </a:ext>
            </a:extLst>
          </p:cNvPr>
          <p:cNvSpPr txBox="1"/>
          <p:nvPr/>
        </p:nvSpPr>
        <p:spPr>
          <a:xfrm>
            <a:off x="6010206" y="2652983"/>
            <a:ext cx="2088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Band-stop Filter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50Hz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A715C-E361-4CE5-9060-01FD3FD1E1C1}"/>
              </a:ext>
            </a:extLst>
          </p:cNvPr>
          <p:cNvSpPr txBox="1"/>
          <p:nvPr/>
        </p:nvSpPr>
        <p:spPr>
          <a:xfrm>
            <a:off x="8485049" y="2652983"/>
            <a:ext cx="20880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Epoch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-200ms to 400ms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5C242-410E-4140-9416-95AB1EB643A4}"/>
              </a:ext>
            </a:extLst>
          </p:cNvPr>
          <p:cNvSpPr txBox="1"/>
          <p:nvPr/>
        </p:nvSpPr>
        <p:spPr>
          <a:xfrm>
            <a:off x="3341940" y="4789729"/>
            <a:ext cx="24191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urier"/>
              </a:rPr>
              <a:t>spm_opm_rpsd</a:t>
            </a:r>
            <a:endParaRPr lang="en-GB" sz="2400" b="1" dirty="0">
              <a:latin typeface="Courier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25A0D0-44FF-4979-A3CD-718DC91288FD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148518" y="3160814"/>
            <a:ext cx="386844" cy="1"/>
          </a:xfrm>
          <a:prstGeom prst="straightConnector1">
            <a:avLst/>
          </a:prstGeom>
          <a:ln w="57150">
            <a:solidFill>
              <a:srgbClr val="4850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2C4C-7BBB-4753-8187-7C3ADDEFC0B4}"/>
              </a:ext>
            </a:extLst>
          </p:cNvPr>
          <p:cNvCxnSpPr/>
          <p:nvPr/>
        </p:nvCxnSpPr>
        <p:spPr>
          <a:xfrm flipV="1">
            <a:off x="5630332" y="3160815"/>
            <a:ext cx="386844" cy="1"/>
          </a:xfrm>
          <a:prstGeom prst="straightConnector1">
            <a:avLst/>
          </a:prstGeom>
          <a:ln w="57150">
            <a:solidFill>
              <a:srgbClr val="4850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77BB36-BB20-46ED-AE70-9F9B5E84D53B}"/>
              </a:ext>
            </a:extLst>
          </p:cNvPr>
          <p:cNvCxnSpPr/>
          <p:nvPr/>
        </p:nvCxnSpPr>
        <p:spPr>
          <a:xfrm flipV="1">
            <a:off x="8098206" y="3174240"/>
            <a:ext cx="386844" cy="1"/>
          </a:xfrm>
          <a:prstGeom prst="straightConnector1">
            <a:avLst/>
          </a:prstGeom>
          <a:ln w="57150">
            <a:solidFill>
              <a:srgbClr val="4850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93A60B-BF27-434C-913D-9C575709656B}"/>
              </a:ext>
            </a:extLst>
          </p:cNvPr>
          <p:cNvSpPr txBox="1"/>
          <p:nvPr/>
        </p:nvSpPr>
        <p:spPr>
          <a:xfrm>
            <a:off x="8485049" y="4643689"/>
            <a:ext cx="2088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latin typeface="Courier"/>
              </a:rPr>
              <a:t>spm_opm_epoch_trigger</a:t>
            </a:r>
            <a:endParaRPr lang="en-GB" b="1" dirty="0">
              <a:latin typeface="Courier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427D708-AC61-4439-A85D-898348C8F952}"/>
              </a:ext>
            </a:extLst>
          </p:cNvPr>
          <p:cNvSpPr/>
          <p:nvPr/>
        </p:nvSpPr>
        <p:spPr>
          <a:xfrm rot="5400000">
            <a:off x="4325913" y="851041"/>
            <a:ext cx="506895" cy="7037688"/>
          </a:xfrm>
          <a:prstGeom prst="rightBrace">
            <a:avLst/>
          </a:prstGeom>
          <a:ln w="19050">
            <a:solidFill>
              <a:srgbClr val="4850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04DB-C2F7-49DD-97CA-28EF265F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220779"/>
            <a:ext cx="2850086" cy="1325563"/>
          </a:xfrm>
        </p:spPr>
        <p:txBody>
          <a:bodyPr/>
          <a:lstStyle/>
          <a:p>
            <a:r>
              <a:rPr lang="en-GB" dirty="0"/>
              <a:t>Averaging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8178A-65A1-4153-B23C-730E32C84A87}"/>
              </a:ext>
            </a:extLst>
          </p:cNvPr>
          <p:cNvSpPr txBox="1"/>
          <p:nvPr/>
        </p:nvSpPr>
        <p:spPr>
          <a:xfrm>
            <a:off x="1508807" y="2018212"/>
            <a:ext cx="30588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latin typeface="Courier"/>
              </a:rPr>
              <a:t>spm_eeg_average</a:t>
            </a:r>
            <a:endParaRPr lang="en-GB" sz="2400" b="1" dirty="0">
              <a:latin typeface="Couri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3B595-04D5-48E9-8E16-28FDB8F34C6C}"/>
              </a:ext>
            </a:extLst>
          </p:cNvPr>
          <p:cNvSpPr txBox="1"/>
          <p:nvPr/>
        </p:nvSpPr>
        <p:spPr>
          <a:xfrm>
            <a:off x="7464106" y="2018211"/>
            <a:ext cx="32190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urier"/>
              </a:rPr>
              <a:t>Custom </a:t>
            </a:r>
            <a:r>
              <a:rPr lang="en-GB" sz="2400" b="1" dirty="0" err="1">
                <a:latin typeface="Courier"/>
              </a:rPr>
              <a:t>Topoplot</a:t>
            </a:r>
            <a:endParaRPr lang="en-GB" sz="2400" b="1" dirty="0">
              <a:latin typeface="Courie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E3B52A-E8C5-456C-972C-20FDC999BBB9}"/>
              </a:ext>
            </a:extLst>
          </p:cNvPr>
          <p:cNvSpPr/>
          <p:nvPr/>
        </p:nvSpPr>
        <p:spPr>
          <a:xfrm>
            <a:off x="1987826" y="2812774"/>
            <a:ext cx="3001618" cy="3021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625FB1-7257-4493-AA8B-8C83A56B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" y="2421537"/>
            <a:ext cx="5216820" cy="3913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23F7D-3F19-4F61-A8BB-96F664F8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46" y="2421537"/>
            <a:ext cx="4086023" cy="40860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5D26C3-1F13-4A34-8362-93DCF1C6B2F4}"/>
              </a:ext>
            </a:extLst>
          </p:cNvPr>
          <p:cNvSpPr/>
          <p:nvPr/>
        </p:nvSpPr>
        <p:spPr>
          <a:xfrm>
            <a:off x="2753139" y="2743200"/>
            <a:ext cx="596348" cy="3021495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79FDC-835D-4E43-93F5-B3B44EF4EEE0}"/>
              </a:ext>
            </a:extLst>
          </p:cNvPr>
          <p:cNvSpPr/>
          <p:nvPr/>
        </p:nvSpPr>
        <p:spPr>
          <a:xfrm>
            <a:off x="2208932" y="2733261"/>
            <a:ext cx="3001618" cy="3021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4A717-60A0-4689-9BFD-844365EA36E8}"/>
              </a:ext>
            </a:extLst>
          </p:cNvPr>
          <p:cNvSpPr txBox="1"/>
          <p:nvPr/>
        </p:nvSpPr>
        <p:spPr>
          <a:xfrm>
            <a:off x="4567667" y="2356873"/>
            <a:ext cx="3219087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Source Localisation?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 George O’Neill’s DAISS tutorial</a:t>
            </a:r>
          </a:p>
        </p:txBody>
      </p:sp>
      <p:pic>
        <p:nvPicPr>
          <p:cNvPr id="8194" name="Picture 2" descr="George O'Neill @g0neill@mas.to (@g0neill) / Twitter">
            <a:extLst>
              <a:ext uri="{FF2B5EF4-FFF2-40B4-BE49-F238E27FC236}">
                <a16:creationId xmlns:a16="http://schemas.microsoft.com/office/drawing/2014/main" id="{068AAD0D-74FE-4739-B3C8-109D698D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06" y="4545668"/>
            <a:ext cx="24384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4423-549C-482C-8A42-D7DCEDD2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E2AF9-398E-45DD-8D41-756027EFC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98"/>
          <a:stretch/>
        </p:blipFill>
        <p:spPr>
          <a:xfrm>
            <a:off x="538098" y="2473583"/>
            <a:ext cx="5216230" cy="32458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402765-C5A5-45A0-813E-3F7BB5D44EA2}"/>
              </a:ext>
            </a:extLst>
          </p:cNvPr>
          <p:cNvSpPr/>
          <p:nvPr/>
        </p:nvSpPr>
        <p:spPr>
          <a:xfrm>
            <a:off x="429826" y="1864827"/>
            <a:ext cx="543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Seymour et al., (2022). </a:t>
            </a:r>
            <a:r>
              <a:rPr lang="en-AU" sz="2400" i="1" dirty="0">
                <a:latin typeface="Arial" panose="020B0604020202020204" pitchFamily="34" charset="0"/>
                <a:cs typeface="Arial" panose="020B0604020202020204" pitchFamily="34" charset="0"/>
              </a:rPr>
              <a:t>Neuroimage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075ED-880A-4694-9FCF-77E996BAA54F}"/>
              </a:ext>
            </a:extLst>
          </p:cNvPr>
          <p:cNvSpPr/>
          <p:nvPr/>
        </p:nvSpPr>
        <p:spPr>
          <a:xfrm>
            <a:off x="1489384" y="5866505"/>
            <a:ext cx="3313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https://github.com/FIL-OPMEG/tutorials_interference</a:t>
            </a:r>
            <a:endParaRPr lang="en-AU" b="1" dirty="0">
              <a:solidFill>
                <a:srgbClr val="0432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B271F-E581-410F-8BD3-305B1BBA82F0}"/>
              </a:ext>
            </a:extLst>
          </p:cNvPr>
          <p:cNvSpPr/>
          <p:nvPr/>
        </p:nvSpPr>
        <p:spPr>
          <a:xfrm>
            <a:off x="6329398" y="2095659"/>
            <a:ext cx="543277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SPM Evoked Response Pipeline with 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MEG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AU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https://www.fil.ion.ucl.ac.uk/spm/docs/tutorials/opm_preprocessing/introduction/</a:t>
            </a:r>
            <a:endParaRPr lang="en-AU" sz="2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More advanced spherical harmonic approaches: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Tierney et al., (2022) Neuroimage</a:t>
            </a:r>
            <a:endParaRPr lang="en-AU" sz="24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C67C-5EED-344D-AEBF-EF035489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589AB-50D6-4DD3-9D8F-727E3ECE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854" y="2208764"/>
            <a:ext cx="3049774" cy="40337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40693F-7824-4C70-97E2-5589EE29B531}"/>
              </a:ext>
            </a:extLst>
          </p:cNvPr>
          <p:cNvGrpSpPr/>
          <p:nvPr/>
        </p:nvGrpSpPr>
        <p:grpSpPr>
          <a:xfrm>
            <a:off x="376355" y="2996902"/>
            <a:ext cx="1887128" cy="2171678"/>
            <a:chOff x="845291" y="1457144"/>
            <a:chExt cx="2919600" cy="32861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EAE27C-64F3-4E20-8A9D-D41A9B3EA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0" t="34173" r="31237" b="13997"/>
            <a:stretch/>
          </p:blipFill>
          <p:spPr>
            <a:xfrm rot="5400000">
              <a:off x="662017" y="1640418"/>
              <a:ext cx="3286148" cy="2919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5B894C-7632-4194-B2D5-FA0191F17D12}"/>
                </a:ext>
              </a:extLst>
            </p:cNvPr>
            <p:cNvSpPr/>
            <p:nvPr/>
          </p:nvSpPr>
          <p:spPr>
            <a:xfrm flipV="1">
              <a:off x="3064472" y="2571614"/>
              <a:ext cx="397658" cy="2704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983B7A-E562-457C-AC37-CB0837023E5D}"/>
              </a:ext>
            </a:extLst>
          </p:cNvPr>
          <p:cNvSpPr/>
          <p:nvPr/>
        </p:nvSpPr>
        <p:spPr>
          <a:xfrm>
            <a:off x="6249111" y="3912131"/>
            <a:ext cx="774700" cy="679380"/>
          </a:xfrm>
          <a:prstGeom prst="rightArrow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F3095A-FA48-450F-A366-A6EBF0C53D20}"/>
              </a:ext>
            </a:extLst>
          </p:cNvPr>
          <p:cNvCxnSpPr/>
          <p:nvPr/>
        </p:nvCxnSpPr>
        <p:spPr>
          <a:xfrm flipV="1">
            <a:off x="2270626" y="3286125"/>
            <a:ext cx="289217" cy="285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193D93-4EAF-4727-AB9E-21DC212C003F}"/>
              </a:ext>
            </a:extLst>
          </p:cNvPr>
          <p:cNvCxnSpPr>
            <a:cxnSpLocks/>
          </p:cNvCxnSpPr>
          <p:nvPr/>
        </p:nvCxnSpPr>
        <p:spPr>
          <a:xfrm>
            <a:off x="2263483" y="4782115"/>
            <a:ext cx="296360" cy="240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6D9A77A-B9EC-4F47-B764-4EC480078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120" y="2156445"/>
            <a:ext cx="4086023" cy="40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DBD9-2724-4A4D-B379-6C8C9EEE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143E-F62A-C54A-898D-F41DC7F5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5782056" cy="4351339"/>
          </a:xfrm>
        </p:spPr>
        <p:txBody>
          <a:bodyPr>
            <a:normAutofit/>
          </a:bodyPr>
          <a:lstStyle/>
          <a:p>
            <a:r>
              <a:rPr lang="en-US" dirty="0"/>
              <a:t> Correct application of filters is crucial for OPM interference suppression</a:t>
            </a:r>
          </a:p>
          <a:p>
            <a:endParaRPr lang="en-US" dirty="0"/>
          </a:p>
          <a:p>
            <a:r>
              <a:rPr lang="en-US" dirty="0"/>
              <a:t> Beware filtering artefacts (!)             </a:t>
            </a:r>
            <a:r>
              <a:rPr lang="en-US" sz="1800" dirty="0"/>
              <a:t>(de </a:t>
            </a:r>
            <a:r>
              <a:rPr lang="en-US" sz="1800" dirty="0" err="1"/>
              <a:t>Cheveigné</a:t>
            </a:r>
            <a:r>
              <a:rPr lang="en-US" sz="1800" dirty="0"/>
              <a:t> and </a:t>
            </a:r>
            <a:r>
              <a:rPr lang="en-US" sz="1800" dirty="0" err="1"/>
              <a:t>Nelken</a:t>
            </a:r>
            <a:r>
              <a:rPr lang="en-US" sz="1800" dirty="0"/>
              <a:t>, 2019)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Recommendations in the  Neuroimage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3773F-AE29-A441-8C3A-2AAA2ABA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11" y="2781660"/>
            <a:ext cx="5307827" cy="22109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61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0F03-1EA8-3B4D-AC7E-0AC0E60A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7EE7-7CBC-C044-9EC9-07BAFE3C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27883"/>
            <a:ext cx="10750063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1.</a:t>
            </a:r>
            <a:r>
              <a:rPr lang="en-AU" dirty="0"/>
              <a:t> </a:t>
            </a:r>
            <a:r>
              <a:rPr lang="en-GB" dirty="0"/>
              <a:t>Loading OPM data with SPM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2.</a:t>
            </a:r>
            <a:r>
              <a:rPr lang="en-GB" dirty="0"/>
              <a:t> Synchronising with external data (e.g. motion capture)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3.</a:t>
            </a:r>
            <a:r>
              <a:rPr lang="en-GB" dirty="0"/>
              <a:t> Interference suppression (noise reduction) for OPMs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4.</a:t>
            </a:r>
            <a:r>
              <a:rPr lang="en-GB" dirty="0"/>
              <a:t>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FA4A-C97C-48C6-BC01-376BE490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agreed-upon OPM </a:t>
            </a:r>
            <a:br>
              <a:rPr lang="en-GB" dirty="0"/>
            </a:br>
            <a:r>
              <a:rPr lang="en-GB" dirty="0"/>
              <a:t>data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2A1E0-D9CA-417F-8935-451EFEF4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2" y="1913307"/>
            <a:ext cx="10347542" cy="457517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Brain Imaging Data Structure (BIDS) format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sub-OP00110_ses-001_task-resting_run-001_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 Raw OPM data stored in binary file .bin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sub-OP00110_ses-001_task-resting_run-001_meg.bin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BA817-B46E-4455-978D-59F688EE7C8A}"/>
              </a:ext>
            </a:extLst>
          </p:cNvPr>
          <p:cNvSpPr txBox="1"/>
          <p:nvPr/>
        </p:nvSpPr>
        <p:spPr>
          <a:xfrm>
            <a:off x="1903954" y="4126367"/>
            <a:ext cx="139038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A1570-7270-4E90-88AF-4C148EACBCAE}"/>
              </a:ext>
            </a:extLst>
          </p:cNvPr>
          <p:cNvSpPr txBox="1"/>
          <p:nvPr/>
        </p:nvSpPr>
        <p:spPr>
          <a:xfrm>
            <a:off x="4115146" y="4126367"/>
            <a:ext cx="139038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7E8B3-BD68-42DA-97EF-6C45AAD6CA91}"/>
              </a:ext>
            </a:extLst>
          </p:cNvPr>
          <p:cNvSpPr txBox="1"/>
          <p:nvPr/>
        </p:nvSpPr>
        <p:spPr>
          <a:xfrm>
            <a:off x="6326338" y="4126367"/>
            <a:ext cx="139038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A4E59B-E071-4718-AF78-54EEC0BCEABB}"/>
              </a:ext>
            </a:extLst>
          </p:cNvPr>
          <p:cNvSpPr txBox="1"/>
          <p:nvPr/>
        </p:nvSpPr>
        <p:spPr>
          <a:xfrm>
            <a:off x="8537529" y="4126367"/>
            <a:ext cx="139038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4C6F16-63B2-4A41-8440-0F43BE739F26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599149" y="3583298"/>
            <a:ext cx="494780" cy="543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415EFD-192E-4EA2-840F-55C561AEF96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697260" y="3583298"/>
            <a:ext cx="113081" cy="543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845344-A6B8-4C3E-B95F-14E7103BDE0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86467" y="3583298"/>
            <a:ext cx="335066" cy="543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5B1319-583C-4255-B86A-18962999631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354860" y="3583298"/>
            <a:ext cx="877864" cy="543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rain Imaging Data Structure - Wikipedia">
            <a:extLst>
              <a:ext uri="{FF2B5EF4-FFF2-40B4-BE49-F238E27FC236}">
                <a16:creationId xmlns:a16="http://schemas.microsoft.com/office/drawing/2014/main" id="{F05E5DD1-CB80-4F03-9398-6A667C72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55" y="1631646"/>
            <a:ext cx="2737031" cy="11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438882-855D-1E45-8660-AE978BB8A842}"/>
              </a:ext>
            </a:extLst>
          </p:cNvPr>
          <p:cNvSpPr/>
          <p:nvPr/>
        </p:nvSpPr>
        <p:spPr>
          <a:xfrm>
            <a:off x="1621795" y="3008631"/>
            <a:ext cx="2113280" cy="100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24BFBD-B944-E240-B3F0-F1E6B5595961}"/>
              </a:ext>
            </a:extLst>
          </p:cNvPr>
          <p:cNvSpPr/>
          <p:nvPr/>
        </p:nvSpPr>
        <p:spPr>
          <a:xfrm>
            <a:off x="3765176" y="2766723"/>
            <a:ext cx="1333327" cy="98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B127D-E370-B548-AA00-6AD86034229E}"/>
              </a:ext>
            </a:extLst>
          </p:cNvPr>
          <p:cNvSpPr/>
          <p:nvPr/>
        </p:nvSpPr>
        <p:spPr>
          <a:xfrm>
            <a:off x="5070330" y="3089391"/>
            <a:ext cx="2271317" cy="6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E89FDA-1260-1647-AFA2-DC5DEC3AD562}"/>
              </a:ext>
            </a:extLst>
          </p:cNvPr>
          <p:cNvSpPr/>
          <p:nvPr/>
        </p:nvSpPr>
        <p:spPr>
          <a:xfrm>
            <a:off x="7315384" y="3063675"/>
            <a:ext cx="1553269" cy="62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2B85BF-ADF7-1049-BD97-E9F2C4415D6F}"/>
              </a:ext>
            </a:extLst>
          </p:cNvPr>
          <p:cNvSpPr/>
          <p:nvPr/>
        </p:nvSpPr>
        <p:spPr>
          <a:xfrm>
            <a:off x="1651896" y="3735698"/>
            <a:ext cx="2113280" cy="100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E2AA36-7FFE-754F-BA58-4CC8BD1E1F33}"/>
              </a:ext>
            </a:extLst>
          </p:cNvPr>
          <p:cNvSpPr/>
          <p:nvPr/>
        </p:nvSpPr>
        <p:spPr>
          <a:xfrm>
            <a:off x="3618805" y="3710377"/>
            <a:ext cx="2113280" cy="100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1FE3B9-58A9-A744-9851-BA89CA8557C1}"/>
              </a:ext>
            </a:extLst>
          </p:cNvPr>
          <p:cNvSpPr/>
          <p:nvPr/>
        </p:nvSpPr>
        <p:spPr>
          <a:xfrm>
            <a:off x="5489190" y="3685056"/>
            <a:ext cx="2271317" cy="100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8C2079-9D62-7C41-97B9-5E3E87788677}"/>
              </a:ext>
            </a:extLst>
          </p:cNvPr>
          <p:cNvSpPr/>
          <p:nvPr/>
        </p:nvSpPr>
        <p:spPr>
          <a:xfrm>
            <a:off x="7914297" y="3621672"/>
            <a:ext cx="2113280" cy="1007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0B4489-452C-1D45-B91C-53A96AFDAD8F}"/>
              </a:ext>
            </a:extLst>
          </p:cNvPr>
          <p:cNvSpPr/>
          <p:nvPr/>
        </p:nvSpPr>
        <p:spPr>
          <a:xfrm>
            <a:off x="8446194" y="5882184"/>
            <a:ext cx="1481724" cy="517213"/>
          </a:xfrm>
          <a:prstGeom prst="rect">
            <a:avLst/>
          </a:prstGeom>
          <a:solidFill>
            <a:schemeClr val="accent4">
              <a:alpha val="37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EA4D-FF2C-421C-91DF-CC0DFBA8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83457-32B1-49C4-9BB9-18CF9DBF7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5257800" cy="4351339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sub-OP00110_ses-001_task-resting_run-001_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meg.json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sub-OP00110_ses-001_task-resting_run-001_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channels.tsv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sub-OP00110_ses-001_task-resting_run-001_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positions.tsv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3BF60-1232-43AE-B7AA-C4BE42385E2A}"/>
              </a:ext>
            </a:extLst>
          </p:cNvPr>
          <p:cNvSpPr txBox="1"/>
          <p:nvPr/>
        </p:nvSpPr>
        <p:spPr>
          <a:xfrm>
            <a:off x="5687627" y="2114272"/>
            <a:ext cx="169101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OPM data information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1978E-3306-4CE3-A71E-CAE8F895E73E}"/>
              </a:ext>
            </a:extLst>
          </p:cNvPr>
          <p:cNvSpPr txBox="1"/>
          <p:nvPr/>
        </p:nvSpPr>
        <p:spPr>
          <a:xfrm>
            <a:off x="5687627" y="3643785"/>
            <a:ext cx="169101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Channel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B3C50-B965-463E-8EDF-A49521B71BFF}"/>
              </a:ext>
            </a:extLst>
          </p:cNvPr>
          <p:cNvSpPr txBox="1"/>
          <p:nvPr/>
        </p:nvSpPr>
        <p:spPr>
          <a:xfrm>
            <a:off x="5687626" y="5088878"/>
            <a:ext cx="169101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Sensor Position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B980B-3F49-47DC-88D5-BBE71745F306}"/>
              </a:ext>
            </a:extLst>
          </p:cNvPr>
          <p:cNvSpPr/>
          <p:nvPr/>
        </p:nvSpPr>
        <p:spPr>
          <a:xfrm>
            <a:off x="8530394" y="1933344"/>
            <a:ext cx="3017519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{"TaskName":"resting","InstitutionName":"UCL","Manufacturer":"QuSpin","SamplingFrequency":2000…}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CECAE-07C9-421B-A2FC-D46838D6F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07" y="3773804"/>
            <a:ext cx="2629292" cy="21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321E-B34D-448F-A09D-7DBAAF2A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Importing OPM data using </a:t>
            </a:r>
            <a:br>
              <a:rPr lang="en-GB" dirty="0"/>
            </a:br>
            <a:r>
              <a:rPr lang="en-GB" dirty="0"/>
              <a:t>SPM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F879-5A3D-4AC8-ADDC-B3F4C5F2F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        	=[];</a:t>
            </a: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S.data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	= ‘sub-OP00110_ses-001_task-						resting_run-001_meg.bin';</a:t>
            </a: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S.channels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	= ‘sub-OP00110_ses-001_task-						resting_run-001_channels.tsv';</a:t>
            </a: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S.meg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		=  ‘sub-OP00110_ses-001_task						-resting_run-001_meg.json’;</a:t>
            </a:r>
          </a:p>
          <a:p>
            <a:pPr marL="0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D 			=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spm_opm_create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9491B-F615-7742-970E-5EA077EDD612}"/>
              </a:ext>
            </a:extLst>
          </p:cNvPr>
          <p:cNvSpPr/>
          <p:nvPr/>
        </p:nvSpPr>
        <p:spPr>
          <a:xfrm>
            <a:off x="3944202" y="5120640"/>
            <a:ext cx="3948601" cy="680720"/>
          </a:xfrm>
          <a:prstGeom prst="rect">
            <a:avLst/>
          </a:prstGeom>
          <a:solidFill>
            <a:schemeClr val="accent4">
              <a:alpha val="37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90F3-988E-4585-A2EC-5CB022ED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F08E-63CE-42CC-AE62-74CA396F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6991350" cy="4351339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Cerca</a:t>
            </a:r>
            <a:r>
              <a:rPr lang="en-GB" dirty="0"/>
              <a:t> Magnetics </a:t>
            </a:r>
            <a:r>
              <a:rPr lang="en-GB" b="1" dirty="0">
                <a:latin typeface="Courier" pitchFamily="2" charset="0"/>
              </a:rPr>
              <a:t>.</a:t>
            </a:r>
            <a:r>
              <a:rPr lang="en-GB" b="1" dirty="0" err="1">
                <a:latin typeface="Courier" pitchFamily="2" charset="0"/>
              </a:rPr>
              <a:t>cMEG</a:t>
            </a:r>
            <a:endParaRPr lang="en-GB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Custom formats – can input a </a:t>
            </a:r>
            <a:r>
              <a:rPr lang="en-GB" dirty="0" err="1"/>
              <a:t>Matlab</a:t>
            </a:r>
            <a:r>
              <a:rPr lang="en-GB" dirty="0"/>
              <a:t> matrix (</a:t>
            </a:r>
            <a:r>
              <a:rPr lang="en-GB" b="1" dirty="0" err="1">
                <a:latin typeface="Courier" pitchFamily="2" charset="0"/>
              </a:rPr>
              <a:t>nChan</a:t>
            </a:r>
            <a:r>
              <a:rPr lang="en-GB" b="1" dirty="0">
                <a:latin typeface="Courier" pitchFamily="2" charset="0"/>
              </a:rPr>
              <a:t> x </a:t>
            </a:r>
            <a:r>
              <a:rPr lang="en-GB" b="1" dirty="0" err="1">
                <a:latin typeface="Courier" pitchFamily="2" charset="0"/>
              </a:rPr>
              <a:t>nSamples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2022 Business Innovation Award winner: Cerca Magnetics | Institute of  Physics">
            <a:extLst>
              <a:ext uri="{FF2B5EF4-FFF2-40B4-BE49-F238E27FC236}">
                <a16:creationId xmlns:a16="http://schemas.microsoft.com/office/drawing/2014/main" id="{C17474B5-0BC8-7441-B35F-CAEFBF3FA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6"/>
          <a:stretch/>
        </p:blipFill>
        <p:spPr bwMode="auto">
          <a:xfrm>
            <a:off x="5376223" y="2000989"/>
            <a:ext cx="2243777" cy="19925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1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C6D7-D39B-9747-A1EC-06CE732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39A1-38BC-3848-AC5B-BB73A078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7086600" cy="4351339"/>
          </a:xfrm>
        </p:spPr>
        <p:txBody>
          <a:bodyPr/>
          <a:lstStyle/>
          <a:p>
            <a:r>
              <a:rPr lang="en-US" dirty="0"/>
              <a:t> At UCL we currently use 3D-printed </a:t>
            </a:r>
            <a:r>
              <a:rPr lang="en-US" b="1" dirty="0" err="1"/>
              <a:t>scannercasts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sensors in same space as 	structural MRI</a:t>
            </a:r>
          </a:p>
          <a:p>
            <a:endParaRPr lang="en-US" dirty="0"/>
          </a:p>
          <a:p>
            <a:r>
              <a:rPr lang="en-US" dirty="0"/>
              <a:t> Can also specify fiducial landmarks in: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sub-OP00110_ses-001_task-resting_run-001_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coordsys.json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1BF20A-AC40-2744-BDC3-5F92C4A3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54" y="2117103"/>
            <a:ext cx="3137746" cy="32067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D004-2B02-436B-B6AF-FE541950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Motion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703F9-9DE2-449C-A246-BF4264AD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989"/>
            <a:ext cx="7650707" cy="46362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At UCL we use </a:t>
            </a:r>
            <a:r>
              <a:rPr lang="en-GB" b="1" dirty="0"/>
              <a:t>Optitrack</a:t>
            </a:r>
            <a:r>
              <a:rPr lang="en-GB" dirty="0"/>
              <a:t> to measure the motion of infrared markers attached to the head (and body)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Important we know when and how the person is moving</a:t>
            </a:r>
          </a:p>
          <a:p>
            <a:endParaRPr lang="en-GB" dirty="0"/>
          </a:p>
          <a:p>
            <a:r>
              <a:rPr lang="en-GB" dirty="0"/>
              <a:t> Synchronised with OPM data using ON/OFF trigger</a:t>
            </a:r>
          </a:p>
          <a:p>
            <a:endParaRPr lang="en-GB" dirty="0"/>
          </a:p>
          <a:p>
            <a:r>
              <a:rPr lang="en-GB" dirty="0"/>
              <a:t> See: </a:t>
            </a:r>
            <a:r>
              <a:rPr lang="en-GB" dirty="0">
                <a:hlinkClick r:id="rId2"/>
              </a:rPr>
              <a:t>https://github.com/FIL-OPMEG/optitrack</a:t>
            </a:r>
            <a:endParaRPr lang="en-GB" dirty="0"/>
          </a:p>
        </p:txBody>
      </p:sp>
      <p:pic>
        <p:nvPicPr>
          <p:cNvPr id="4" name="Picture 2" descr="OptiTrack - Hardware">
            <a:extLst>
              <a:ext uri="{FF2B5EF4-FFF2-40B4-BE49-F238E27FC236}">
                <a16:creationId xmlns:a16="http://schemas.microsoft.com/office/drawing/2014/main" id="{67F48759-AEAE-B747-985B-746AD0D9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306" y="4995082"/>
            <a:ext cx="894868" cy="14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D37AC92-5668-1F4F-AFCC-0BBB64E9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810" y="1945190"/>
            <a:ext cx="2743861" cy="28042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L_202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_2020" id="{514C7FAB-F69C-8447-9A20-8EE357974FC9}" vid="{A2B7CEBD-C315-BD4D-AC79-0E160AAAED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UCL_2020</Template>
  <TotalTime>3677</TotalTime>
  <Words>894</Words>
  <Application>Microsoft Office PowerPoint</Application>
  <PresentationFormat>Widescreen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UCL_2020</vt:lpstr>
      <vt:lpstr>OPM Demo  SPM course for M/EEG 2023</vt:lpstr>
      <vt:lpstr>Goal</vt:lpstr>
      <vt:lpstr>Outline</vt:lpstr>
      <vt:lpstr>No agreed-upon OPM  data format</vt:lpstr>
      <vt:lpstr>Other Files</vt:lpstr>
      <vt:lpstr>Importing OPM data using  SPM</vt:lpstr>
      <vt:lpstr>Other Formats</vt:lpstr>
      <vt:lpstr>Co-registration</vt:lpstr>
      <vt:lpstr>2. Motion Capture</vt:lpstr>
      <vt:lpstr>3. Interference Suppression</vt:lpstr>
      <vt:lpstr>Power Spectral Density</vt:lpstr>
      <vt:lpstr>Homogenous Field Correction</vt:lpstr>
      <vt:lpstr>4. Tutorial</vt:lpstr>
      <vt:lpstr>Raw Data + PSD</vt:lpstr>
      <vt:lpstr>Movement Data</vt:lpstr>
      <vt:lpstr>Homogenous Field Correction (HFC)</vt:lpstr>
      <vt:lpstr>Filtering + Epoching</vt:lpstr>
      <vt:lpstr>Averaging</vt:lpstr>
      <vt:lpstr>Further Resources</vt:lpstr>
      <vt:lpstr>Temporal Filtering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Seymour, Robert</dc:creator>
  <cp:lastModifiedBy>Seymour, Robert</cp:lastModifiedBy>
  <cp:revision>166</cp:revision>
  <dcterms:created xsi:type="dcterms:W3CDTF">2021-08-23T08:31:29Z</dcterms:created>
  <dcterms:modified xsi:type="dcterms:W3CDTF">2023-06-06T09:10:59Z</dcterms:modified>
</cp:coreProperties>
</file>