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89" r:id="rId4"/>
    <p:sldId id="292" r:id="rId5"/>
    <p:sldId id="294" r:id="rId6"/>
    <p:sldId id="1071" r:id="rId7"/>
    <p:sldId id="1070" r:id="rId8"/>
    <p:sldId id="1072" r:id="rId9"/>
    <p:sldId id="1047" r:id="rId10"/>
    <p:sldId id="296" r:id="rId11"/>
    <p:sldId id="284" r:id="rId12"/>
    <p:sldId id="1019" r:id="rId13"/>
    <p:sldId id="1057" r:id="rId14"/>
    <p:sldId id="274" r:id="rId15"/>
    <p:sldId id="262" r:id="rId16"/>
    <p:sldId id="295" r:id="rId17"/>
    <p:sldId id="1056" r:id="rId18"/>
    <p:sldId id="1058" r:id="rId19"/>
    <p:sldId id="1060" r:id="rId20"/>
    <p:sldId id="1061" r:id="rId21"/>
    <p:sldId id="1062" r:id="rId22"/>
    <p:sldId id="1063" r:id="rId23"/>
    <p:sldId id="1068" r:id="rId24"/>
    <p:sldId id="1064" r:id="rId25"/>
    <p:sldId id="1065" r:id="rId26"/>
  </p:sldIdLst>
  <p:sldSz cx="12192000" cy="6858000"/>
  <p:notesSz cx="9931400" cy="6794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AD09076-7F1F-464C-88A5-744951FDD6B2}">
          <p14:sldIdLst>
            <p14:sldId id="256"/>
            <p14:sldId id="257"/>
            <p14:sldId id="289"/>
          </p14:sldIdLst>
        </p14:section>
        <p14:section name="DCM model" id="{F307DEAC-C443-4EFD-93FE-CAAC1E0F55A6}">
          <p14:sldIdLst>
            <p14:sldId id="292"/>
            <p14:sldId id="294"/>
            <p14:sldId id="1071"/>
            <p14:sldId id="1070"/>
            <p14:sldId id="1072"/>
            <p14:sldId id="1047"/>
            <p14:sldId id="296"/>
            <p14:sldId id="284"/>
            <p14:sldId id="1019"/>
            <p14:sldId id="1057"/>
            <p14:sldId id="274"/>
            <p14:sldId id="262"/>
          </p14:sldIdLst>
        </p14:section>
        <p14:section name="End" id="{109121C1-1E6D-4CD3-B7F3-83D746396B39}">
          <p14:sldIdLst>
            <p14:sldId id="295"/>
          </p14:sldIdLst>
        </p14:section>
        <p14:section name="DCM in SPM" id="{ADBA8C58-FB17-46B0-8988-C1E2C1443F44}">
          <p14:sldIdLst>
            <p14:sldId id="1056"/>
            <p14:sldId id="1058"/>
            <p14:sldId id="1060"/>
            <p14:sldId id="1061"/>
            <p14:sldId id="1062"/>
            <p14:sldId id="1063"/>
            <p14:sldId id="1068"/>
            <p14:sldId id="1064"/>
            <p14:sldId id="10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99"/>
    <a:srgbClr val="A50021"/>
    <a:srgbClr val="A6A6A6"/>
    <a:srgbClr val="9BAFB5"/>
    <a:srgbClr val="00CC66"/>
    <a:srgbClr val="00CC99"/>
    <a:srgbClr val="FFFFFF"/>
    <a:srgbClr val="2C6A2F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0" autoAdjust="0"/>
    <p:restoredTop sz="95052" autoAdjust="0"/>
  </p:normalViewPr>
  <p:slideViewPr>
    <p:cSldViewPr snapToGrid="0">
      <p:cViewPr varScale="1">
        <p:scale>
          <a:sx n="80" d="100"/>
          <a:sy n="80" d="100"/>
        </p:scale>
        <p:origin x="298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3606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5498" y="1"/>
            <a:ext cx="4303606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BD591-FF2B-4E0B-BFE2-4A49966AC0B7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53596"/>
            <a:ext cx="4303606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5498" y="6453596"/>
            <a:ext cx="4303606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F306A-8062-47CA-A612-4E7DF859BB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290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610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DA92C-71F7-40CF-A6F9-B0D39002CC28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5" y="3270250"/>
            <a:ext cx="7943850" cy="267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3188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6100" y="6453188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DA933-8F07-4E0C-8EE7-9FB954C55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020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DA933-8F07-4E0C-8EE7-9FB954C553D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258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DA933-8F07-4E0C-8EE7-9FB954C553D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9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Dr. Edda Bilek</a:t>
            </a:r>
          </a:p>
        </p:txBody>
      </p:sp>
    </p:spTree>
    <p:extLst>
      <p:ext uri="{BB962C8B-B14F-4D97-AF65-F5344CB8AC3E}">
        <p14:creationId xmlns:p14="http://schemas.microsoft.com/office/powerpoint/2010/main" val="205106987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 Calibri Regular 24 Pt, ZAB 1.0 auch zweizeilig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71B1-D5FD-4348-B556-BC9F4DDB7454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2F01-58FF-488F-9CA5-D79B5D98DAD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8502" y="1425600"/>
            <a:ext cx="10970723" cy="471600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200" baseline="0"/>
            </a:lvl1pPr>
            <a:lvl3pPr>
              <a:spcBef>
                <a:spcPts val="0"/>
              </a:spcBef>
              <a:spcAft>
                <a:spcPts val="600"/>
              </a:spcAft>
              <a:defRPr sz="2200"/>
            </a:lvl3pPr>
            <a:lvl4pPr>
              <a:spcBef>
                <a:spcPts val="0"/>
              </a:spcBef>
              <a:spcAft>
                <a:spcPts val="600"/>
              </a:spcAft>
              <a:defRPr sz="2200"/>
            </a:lvl4pPr>
            <a:lvl5pPr>
              <a:spcBef>
                <a:spcPts val="0"/>
              </a:spcBef>
              <a:spcAft>
                <a:spcPts val="600"/>
              </a:spcAft>
              <a:defRPr sz="2200"/>
            </a:lvl5pPr>
          </a:lstStyle>
          <a:p>
            <a:pPr lvl="0"/>
            <a:r>
              <a:rPr lang="de-DE" dirty="0"/>
              <a:t>Aufzählung Calibri Regular 18 Pt, ZAB 1.0, Abstand nach 6 Pt</a:t>
            </a:r>
          </a:p>
          <a:p>
            <a:pPr lvl="0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3204594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72FF1F9-71A5-411D-86CA-35F36C95E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3F0ACFE-C44E-47CC-886A-A1A863CE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7C5318-7F3C-403D-A2D7-3310AF32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65970-62EA-471B-8707-CAB0A55354FF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84136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000" y="1383957"/>
            <a:ext cx="10647208" cy="48471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71B1-D5FD-4348-B556-BC9F4DDB7454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2F01-58FF-488F-9CA5-D79B5D98D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16478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6000" y="1203158"/>
            <a:ext cx="5067684" cy="5035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1203158"/>
            <a:ext cx="5067685" cy="5035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86000" y="6398132"/>
            <a:ext cx="842010" cy="323968"/>
          </a:xfrm>
          <a:prstGeom prst="rect">
            <a:avLst/>
          </a:prstGeom>
        </p:spPr>
        <p:txBody>
          <a:bodyPr/>
          <a:lstStyle/>
          <a:p>
            <a:fld id="{1AA071B1-D5FD-4348-B556-BC9F4DDB7454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847850" y="6398133"/>
            <a:ext cx="8972550" cy="32004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040240" y="6398132"/>
            <a:ext cx="365760" cy="320041"/>
          </a:xfrm>
          <a:prstGeom prst="rect">
            <a:avLst/>
          </a:prstGeom>
        </p:spPr>
        <p:txBody>
          <a:bodyPr/>
          <a:lstStyle/>
          <a:p>
            <a:fld id="{B06B2F01-58FF-488F-9CA5-D79B5D98D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08638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fld id="{1AA071B1-D5FD-4348-B556-BC9F4DDB7454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847850" y="6398133"/>
            <a:ext cx="8972550" cy="32004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040240" y="6398132"/>
            <a:ext cx="365760" cy="320041"/>
          </a:xfrm>
          <a:prstGeom prst="rect">
            <a:avLst/>
          </a:prstGeom>
        </p:spPr>
        <p:txBody>
          <a:bodyPr/>
          <a:lstStyle/>
          <a:p>
            <a:fld id="{B06B2F01-58FF-488F-9CA5-D79B5D98DAD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41477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71B1-D5FD-4348-B556-BC9F4DDB7454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2F01-58FF-488F-9CA5-D79B5D98DAD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00552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fld id="{1AA071B1-D5FD-4348-B556-BC9F4DDB7454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1040240" y="6398132"/>
            <a:ext cx="365760" cy="320041"/>
          </a:xfrm>
          <a:prstGeom prst="rect">
            <a:avLst/>
          </a:prstGeom>
        </p:spPr>
        <p:txBody>
          <a:bodyPr/>
          <a:lstStyle/>
          <a:p>
            <a:fld id="{B06B2F01-58FF-488F-9CA5-D79B5D98D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82985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Header 30pt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2F01-58FF-488F-9CA5-D79B5D98DAD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11336" y="1164657"/>
            <a:ext cx="10559397" cy="4975791"/>
          </a:xfrm>
        </p:spPr>
        <p:txBody>
          <a:bodyPr/>
          <a:lstStyle>
            <a:lvl1pPr marL="0" marR="0" indent="0" algn="l" defTabSz="457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Tx/>
              <a:buFont typeface="Arial"/>
              <a:buNone/>
              <a:tabLst/>
              <a:defRPr lang="de-DE" sz="2200" b="1" kern="1200" baseline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182563" indent="0">
              <a:defRPr lang="de-DE" sz="2200" b="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80000" indent="0">
              <a:spcBef>
                <a:spcPts val="0"/>
              </a:spcBef>
              <a:spcAft>
                <a:spcPts val="600"/>
              </a:spcAft>
              <a:buNone/>
              <a:defRPr lang="de-DE" sz="2200" b="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5pPr>
          </a:lstStyle>
          <a:p>
            <a:pPr marL="0" marR="0" lvl="0" indent="0" algn="l" defTabSz="457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de-DE" dirty="0"/>
              <a:t>Fließtext Calibri Regular 18 Pt, ZAB 1.0, Abstand nach 12 Pt</a:t>
            </a:r>
          </a:p>
          <a:p>
            <a:pPr marL="180000" marR="0" lvl="1" indent="0" algn="l" defTabSz="457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de-DE" dirty="0"/>
              <a:t>Zweite Ebene</a:t>
            </a:r>
          </a:p>
          <a:p>
            <a:pPr marL="177437" marR="0" lvl="2" indent="0" algn="l" defTabSz="457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de-DE" dirty="0"/>
              <a:t>Dritte Ebene</a:t>
            </a: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7D0B65E7-635A-49D7-ACD0-64B36CA81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94703" y="6425710"/>
            <a:ext cx="7982052" cy="2743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Datumsplatzhalter 4">
            <a:extLst>
              <a:ext uri="{FF2B5EF4-FFF2-40B4-BE49-F238E27FC236}">
                <a16:creationId xmlns:a16="http://schemas.microsoft.com/office/drawing/2014/main" id="{034A1DB4-651E-4E6C-8D6E-DD1450C39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2217" y="6429600"/>
            <a:ext cx="985392" cy="2705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73787C"/>
                </a:solidFill>
              </a:defRPr>
            </a:lvl1pPr>
          </a:lstStyle>
          <a:p>
            <a:fld id="{1AA071B1-D5FD-4348-B556-BC9F4DDB7454}" type="datetimeFigureOut">
              <a:rPr lang="en-GB" smtClean="0"/>
              <a:t>17/05/2023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01559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ufzählung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de-DE" dirty="0"/>
              <a:t>Headline Calibri Regular 24 Pt, ZAB 1.0 auch zweizeilig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71B1-D5FD-4348-B556-BC9F4DDB7454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2F01-58FF-488F-9CA5-D79B5D98DAD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11337" y="1347788"/>
            <a:ext cx="5093359" cy="479266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800" baseline="0"/>
            </a:lvl1pPr>
            <a:lvl3pPr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1800"/>
            </a:lvl4pPr>
            <a:lvl5pPr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Aufzählung Calibri Regular 18 Pt, ZAB 1.0, Abstand nach 6 Pt</a:t>
            </a:r>
          </a:p>
          <a:p>
            <a:pPr lvl="0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4"/>
          </p:nvPr>
        </p:nvSpPr>
        <p:spPr>
          <a:xfrm>
            <a:off x="6288022" y="1347788"/>
            <a:ext cx="5075604" cy="4792662"/>
          </a:xfrm>
          <a:solidFill>
            <a:schemeClr val="bg2">
              <a:lumMod val="60000"/>
              <a:lumOff val="40000"/>
            </a:schemeClr>
          </a:solidFill>
        </p:spPr>
        <p:txBody>
          <a:bodyPr lIns="304704" anchor="ctr" anchorCtr="0"/>
          <a:lstStyle>
            <a:lvl1pPr marL="0" indent="0" algn="l">
              <a:buFontTx/>
              <a:buNone/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708439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Dr. Edda Bilek</a:t>
            </a:r>
          </a:p>
          <a:p>
            <a:r>
              <a:rPr lang="en-US" dirty="0"/>
              <a:t>e.bilek@ucl.ac.uk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31127" y="5232362"/>
            <a:ext cx="7681747" cy="1260000"/>
            <a:chOff x="731127" y="5232362"/>
            <a:chExt cx="7681747" cy="1260000"/>
          </a:xfrm>
        </p:grpSpPr>
        <p:pic>
          <p:nvPicPr>
            <p:cNvPr id="5" name="Picture 2" descr="\\zi\fl\Imaging_Psychiatrie\Homes\Edda.Bilek\Documents\[3 - Dokumente]\Vordrucke\zi-logo-big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166"/>
            <a:stretch/>
          </p:blipFill>
          <p:spPr bwMode="auto">
            <a:xfrm>
              <a:off x="5461118" y="5301208"/>
              <a:ext cx="1127106" cy="1027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Z:\[1 - Downloads]\[Pictures]\euge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7769" y="5619844"/>
              <a:ext cx="2362073" cy="708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" descr="\\zi\fl\Imaging_Psychiatrie\Homes\Edda.Bilek\Documents\[3 - Dokumente]\Wiki\Heidelberg_Uni_Log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7856" y="5232362"/>
              <a:ext cx="1255018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\\zi\fl\Imaging_Psychiatrie\Homes\Edda.Bilek\Documents\[6 - Other Projects]\KFO IP3\IP3 Orga\Vorlagen\Logo\KFO-Logo_transparent_klei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127" y="5276938"/>
              <a:ext cx="1674419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861974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786000" y="269709"/>
            <a:ext cx="10620000" cy="663742"/>
          </a:xfrm>
          <a:prstGeom prst="rect">
            <a:avLst/>
          </a:prstGeom>
          <a:solidFill>
            <a:srgbClr val="FFFFFF"/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000" y="1392194"/>
            <a:ext cx="10620000" cy="4835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86000" y="1053250"/>
            <a:ext cx="10620000" cy="0"/>
          </a:xfrm>
          <a:prstGeom prst="line">
            <a:avLst/>
          </a:prstGeom>
          <a:ln w="38100">
            <a:solidFill>
              <a:srgbClr val="9BAF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47850" y="6398133"/>
            <a:ext cx="897255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0240" y="6398132"/>
            <a:ext cx="365760" cy="320041"/>
          </a:xfrm>
          <a:prstGeom prst="rect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fld id="{B06B2F01-58FF-488F-9CA5-D79B5D98DADA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2"/>
          </p:nvPr>
        </p:nvSpPr>
        <p:spPr>
          <a:xfrm>
            <a:off x="786000" y="6398132"/>
            <a:ext cx="999743" cy="32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GB" sz="1050" kern="1200" smtClean="0">
                <a:solidFill>
                  <a:schemeClr val="tx1">
                    <a:alpha val="70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</a:lstStyle>
          <a:p>
            <a:fld id="{1AA071B1-D5FD-4348-B556-BC9F4DDB7454}" type="datetimeFigureOut">
              <a:rPr lang="en-GB" smtClean="0"/>
              <a:t>17/05/2023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8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000" b="0" kern="1200" cap="none" spc="0" baseline="0">
          <a:solidFill>
            <a:srgbClr val="262626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None/>
        <a:defRPr sz="2400" b="1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1pPr>
      <a:lvl2pPr marL="230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2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3pPr>
      <a:lvl4pPr marL="687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4pPr>
      <a:lvl5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books.org/wiki/SPM/Parametric_Empirical_Bayes_(PEB)" TargetMode="External"/><Relationship Id="rId2" Type="http://schemas.openxmlformats.org/officeDocument/2006/relationships/hyperlink" Target="https://github.com/pzeidman/dcm-peb-exampl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Introduction to Dynamic Causal Modelling (DCM)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Dr.</a:t>
            </a:r>
            <a:r>
              <a:rPr lang="en-GB" dirty="0"/>
              <a:t> Edda Bilek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9A35ACC9-F396-4C67-9CF5-91246909D886}"/>
              </a:ext>
            </a:extLst>
          </p:cNvPr>
          <p:cNvSpPr txBox="1">
            <a:spLocks/>
          </p:cNvSpPr>
          <p:nvPr/>
        </p:nvSpPr>
        <p:spPr>
          <a:xfrm>
            <a:off x="107708" y="5592438"/>
            <a:ext cx="5174972" cy="12655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en-GB" dirty="0"/>
              <a:t>Central Institute for Mental Health</a:t>
            </a:r>
          </a:p>
          <a:p>
            <a:pPr algn="l">
              <a:spcBef>
                <a:spcPts val="600"/>
              </a:spcBef>
            </a:pPr>
            <a:r>
              <a:rPr lang="en-GB" dirty="0"/>
              <a:t>Heidelberg University</a:t>
            </a:r>
          </a:p>
          <a:p>
            <a:pPr algn="l">
              <a:spcBef>
                <a:spcPts val="600"/>
              </a:spcBef>
            </a:pPr>
            <a:r>
              <a:rPr lang="en-GB" dirty="0"/>
              <a:t>Germany</a:t>
            </a:r>
          </a:p>
        </p:txBody>
      </p:sp>
    </p:spTree>
    <p:extLst>
      <p:ext uri="{BB962C8B-B14F-4D97-AF65-F5344CB8AC3E}">
        <p14:creationId xmlns:p14="http://schemas.microsoft.com/office/powerpoint/2010/main" val="354598578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C3C27F3-8FF5-46F6-B847-29539D9D1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Forward </a:t>
            </a:r>
            <a:r>
              <a:rPr lang="de-DE" dirty="0" err="1"/>
              <a:t>model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145B8AE-0EEB-40F7-BB68-3D6D7024A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889" y="1820918"/>
            <a:ext cx="9682221" cy="2313335"/>
          </a:xfrm>
          <a:prstGeom prst="rect">
            <a:avLst/>
          </a:prstGeom>
        </p:spPr>
      </p:pic>
      <p:sp>
        <p:nvSpPr>
          <p:cNvPr id="26" name="Inhaltsplatzhalter 1">
            <a:extLst>
              <a:ext uri="{FF2B5EF4-FFF2-40B4-BE49-F238E27FC236}">
                <a16:creationId xmlns:a16="http://schemas.microsoft.com/office/drawing/2014/main" id="{B72B0946-C422-4215-A944-BDF6012B3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00" y="4849792"/>
            <a:ext cx="10476167" cy="1738499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►"/>
            </a:pPr>
            <a:r>
              <a:rPr lang="de-DE" dirty="0"/>
              <a:t>Different forward models depending on the data</a:t>
            </a:r>
          </a:p>
          <a:p>
            <a:pPr lvl="1">
              <a:buFont typeface="Arial" panose="020B0604020202020204" pitchFamily="34" charset="0"/>
              <a:buChar char="►"/>
            </a:pPr>
            <a:r>
              <a:rPr lang="de-DE" dirty="0" err="1"/>
              <a:t>Enables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simulation</a:t>
            </a:r>
            <a:endParaRPr lang="de-DE" dirty="0"/>
          </a:p>
          <a:p>
            <a:pPr lvl="1">
              <a:buFont typeface="Arial" panose="020B0604020202020204" pitchFamily="34" charset="0"/>
              <a:buChar char="►"/>
            </a:pPr>
            <a:r>
              <a:rPr lang="de-DE" dirty="0" err="1"/>
              <a:t>Bayesian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inversion</a:t>
            </a:r>
            <a:r>
              <a:rPr lang="de-DE" dirty="0"/>
              <a:t>, </a:t>
            </a:r>
            <a:r>
              <a:rPr lang="de-DE" dirty="0" err="1"/>
              <a:t>Bayesian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comparison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B7D5876-9F41-474E-8377-CD0D143DEB10}"/>
              </a:ext>
            </a:extLst>
          </p:cNvPr>
          <p:cNvSpPr txBox="1"/>
          <p:nvPr/>
        </p:nvSpPr>
        <p:spPr>
          <a:xfrm>
            <a:off x="9134764" y="6446086"/>
            <a:ext cx="3057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Zeidman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al., 2019a, Neuroimage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E0797481-4DD8-4783-833F-75F13D006D93}"/>
                  </a:ext>
                </a:extLst>
              </p:cNvPr>
              <p:cNvSpPr txBox="1"/>
              <p:nvPr/>
            </p:nvSpPr>
            <p:spPr>
              <a:xfrm>
                <a:off x="2275840" y="1352713"/>
                <a:ext cx="8661270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4572000" algn="l"/>
                    <a:tab pos="7620000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de-DE" sz="24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de-DE" sz="24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de-DE" sz="2400" i="1" smtClean="0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r>
                  <a:rPr lang="de-DE" sz="2400" dirty="0"/>
                  <a:t>	</a:t>
                </a:r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E0797481-4DD8-4783-833F-75F13D006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840" y="1352713"/>
                <a:ext cx="8661270" cy="468205"/>
              </a:xfrm>
              <a:prstGeom prst="rect">
                <a:avLst/>
              </a:prstGeom>
              <a:blipFill>
                <a:blip r:embed="rId3"/>
                <a:stretch>
                  <a:fillRect l="-1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319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Bayesian inference: forward and inverse model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31" y="1218740"/>
            <a:ext cx="8110538" cy="541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1626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0B75B799-F06F-49C7-80F3-65A554EEC5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Neural and non-neural sources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GB" dirty="0"/>
              </a:p>
              <a:p>
                <a:r>
                  <a:rPr lang="en-GB" dirty="0"/>
                  <a:t>Neuronal state equation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𝐶𝑢</m:t>
                    </m:r>
                  </m:oMath>
                </a14:m>
                <a:endParaRPr lang="en-GB" b="0" dirty="0"/>
              </a:p>
              <a:p>
                <a:r>
                  <a:rPr lang="en-GB" dirty="0"/>
                  <a:t>Bilinear state equation</a:t>
                </a:r>
              </a:p>
              <a:p>
                <a:pPr lvl="1"/>
                <a:endParaRPr lang="de-DE" dirty="0"/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0B75B799-F06F-49C7-80F3-65A554EEC5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16" t="-10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>
            <a:extLst>
              <a:ext uri="{FF2B5EF4-FFF2-40B4-BE49-F238E27FC236}">
                <a16:creationId xmlns:a16="http://schemas.microsoft.com/office/drawing/2014/main" id="{1502EF62-0EC5-463A-9505-BBA72210D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Bilinear state equation</a:t>
            </a: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E52D06BE-BCEF-444C-B6E7-A585B9480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236" y="4297528"/>
            <a:ext cx="10131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20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state </a:t>
            </a:r>
            <a:br>
              <a:rPr lang="en-GB" altLang="en-US" sz="20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altLang="en-US" sz="20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changes</a:t>
            </a:r>
            <a:endParaRPr lang="en-US" altLang="en-US" sz="2000" b="1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5F449A56-4B2D-4D1E-8882-E2D9ECC83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9837" y="4448241"/>
            <a:ext cx="14164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20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connectivity</a:t>
            </a:r>
            <a:endParaRPr lang="en-US" altLang="en-US" sz="2000" b="1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 Box 6">
            <a:extLst>
              <a:ext uri="{FF2B5EF4-FFF2-40B4-BE49-F238E27FC236}">
                <a16:creationId xmlns:a16="http://schemas.microsoft.com/office/drawing/2014/main" id="{0E8A36CB-6F49-4A28-8C09-D5EC2F8E6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7757" y="4294353"/>
            <a:ext cx="12665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2000" b="1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  <a:r>
              <a:rPr lang="en-GB" altLang="en-US" sz="20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external</a:t>
            </a:r>
            <a:br>
              <a:rPr lang="en-GB" altLang="en-US" sz="20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altLang="en-US" sz="20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inputs</a:t>
            </a:r>
          </a:p>
        </p:txBody>
      </p:sp>
      <p:sp>
        <p:nvSpPr>
          <p:cNvPr id="22" name="Text Box 10">
            <a:extLst>
              <a:ext uri="{FF2B5EF4-FFF2-40B4-BE49-F238E27FC236}">
                <a16:creationId xmlns:a16="http://schemas.microsoft.com/office/drawing/2014/main" id="{2C8BABCC-BE67-468B-A7BF-CC45C24A9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3315" y="4294353"/>
            <a:ext cx="8842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2000" b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system</a:t>
            </a:r>
            <a:br>
              <a:rPr lang="en-GB" altLang="en-US" sz="2000" b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altLang="en-US" sz="2000" b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state</a:t>
            </a:r>
            <a:endParaRPr lang="en-US" altLang="en-US" sz="2000" b="1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F8D12D1A-EA55-41AA-844D-C91B03F8F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7387" y="4294353"/>
            <a:ext cx="8284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20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direct </a:t>
            </a:r>
          </a:p>
          <a:p>
            <a:pPr>
              <a:spcBef>
                <a:spcPct val="0"/>
              </a:spcBef>
            </a:pPr>
            <a:r>
              <a:rPr lang="en-GB" altLang="en-US" sz="20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inputs</a:t>
            </a:r>
          </a:p>
        </p:txBody>
      </p:sp>
      <p:graphicFrame>
        <p:nvGraphicFramePr>
          <p:cNvPr id="24" name="Object 17">
            <a:extLst>
              <a:ext uri="{FF2B5EF4-FFF2-40B4-BE49-F238E27FC236}">
                <a16:creationId xmlns:a16="http://schemas.microsoft.com/office/drawing/2014/main" id="{8F9817CA-69D9-4EAD-8585-1AC9E35B19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738159"/>
              </p:ext>
            </p:extLst>
          </p:nvPr>
        </p:nvGraphicFramePr>
        <p:xfrm>
          <a:off x="1708785" y="4932528"/>
          <a:ext cx="9158288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76676" imgH="752475" progId="Equation.3">
                  <p:embed/>
                </p:oleObj>
              </mc:Choice>
              <mc:Fallback>
                <p:oleObj name="Equation" r:id="rId4" imgW="4476676" imgH="752475" progId="Equation.3">
                  <p:embed/>
                  <p:pic>
                    <p:nvPicPr>
                      <p:cNvPr id="24590" name="Object 17">
                        <a:extLst>
                          <a:ext uri="{FF2B5EF4-FFF2-40B4-BE49-F238E27FC236}">
                            <a16:creationId xmlns:a16="http://schemas.microsoft.com/office/drawing/2014/main" id="{15E850D9-0684-44F7-92FA-4AD0BA0C98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785" y="4932528"/>
                        <a:ext cx="9158288" cy="165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18">
            <a:extLst>
              <a:ext uri="{FF2B5EF4-FFF2-40B4-BE49-F238E27FC236}">
                <a16:creationId xmlns:a16="http://schemas.microsoft.com/office/drawing/2014/main" id="{94764BA2-EECA-4EF4-BDD2-823E64122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308" y="4294353"/>
            <a:ext cx="16168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CC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20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modulation of</a:t>
            </a:r>
          </a:p>
          <a:p>
            <a:pPr>
              <a:spcBef>
                <a:spcPct val="0"/>
              </a:spcBef>
            </a:pPr>
            <a:r>
              <a:rPr lang="en-GB" altLang="en-US" sz="20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connectivity</a:t>
            </a:r>
            <a:endParaRPr lang="en-US" altLang="en-US" sz="2000" b="1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631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16B169A8-FA9A-4A6A-A030-087AA89B02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6000" y="1383957"/>
                <a:ext cx="10647208" cy="5321643"/>
              </a:xfrm>
            </p:spPr>
            <p:txBody>
              <a:bodyPr>
                <a:noAutofit/>
              </a:bodyPr>
              <a:lstStyle/>
              <a:p>
                <a:pPr marL="342900" lvl="1" indent="-342900">
                  <a:buSzPct val="80000"/>
                  <a:buFont typeface="Arial" panose="020B0604020202020204" pitchFamily="34" charset="0"/>
                  <a:buChar char="►"/>
                </a:pPr>
                <a:r>
                  <a:rPr lang="en-US" dirty="0"/>
                  <a:t>Which model (parameters) best explains y?</a:t>
                </a:r>
              </a:p>
              <a:p>
                <a:pPr marL="342900" lvl="1" indent="-342900">
                  <a:buSzPct val="80000"/>
                  <a:buFont typeface="Arial" panose="020B0604020202020204" pitchFamily="34" charset="0"/>
                  <a:buChar char="►"/>
                </a:pPr>
                <a:r>
                  <a:rPr lang="en-US" dirty="0"/>
                  <a:t>Bayesian inference to quantify uncertainty</a:t>
                </a:r>
              </a:p>
              <a:p>
                <a:pPr marL="0" lvl="1" indent="0">
                  <a:buSzPct val="80000"/>
                  <a:buNone/>
                </a:pPr>
                <a:endParaRPr lang="en-US" sz="1000" dirty="0"/>
              </a:p>
              <a:p>
                <a:r>
                  <a:rPr lang="en-US" dirty="0"/>
                  <a:t>Priors</a:t>
                </a:r>
              </a:p>
              <a:p>
                <a:pPr lvl="1"/>
                <a:r>
                  <a:rPr lang="en-US" dirty="0"/>
                  <a:t>Connection on: expected = 0, variance ≠ 0</a:t>
                </a:r>
              </a:p>
              <a:p>
                <a:pPr lvl="1"/>
                <a:r>
                  <a:rPr lang="en-US" dirty="0"/>
                  <a:t>Connection off: expected = 0, variance = 0</a:t>
                </a:r>
              </a:p>
              <a:p>
                <a:r>
                  <a:rPr lang="en-US" dirty="0"/>
                  <a:t>Model inversion</a:t>
                </a:r>
              </a:p>
              <a:p>
                <a:pPr lvl="1"/>
                <a:r>
                  <a:rPr lang="en-US" dirty="0"/>
                  <a:t>Maximize log evidence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Approximation by negative variational free energy</a:t>
                </a:r>
              </a:p>
              <a:p>
                <a:pPr marL="182563" lvl="1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𝑎𝑐𝑐𝑢𝑟𝑎𝑐𝑦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𝑐𝑜𝑚𝑝𝑙𝑒𝑥𝑖𝑡𝑦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Probability density over possible parameter values</a:t>
                </a:r>
              </a:p>
              <a:p>
                <a:pPr lvl="1"/>
                <a:endParaRPr lang="de-DE" dirty="0"/>
              </a:p>
            </p:txBody>
          </p:sp>
        </mc:Choice>
        <mc:Fallback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16B169A8-FA9A-4A6A-A030-087AA89B02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6000" y="1383957"/>
                <a:ext cx="10647208" cy="5321643"/>
              </a:xfrm>
              <a:blipFill>
                <a:blip r:embed="rId2"/>
                <a:stretch>
                  <a:fillRect l="-916" t="-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>
            <a:extLst>
              <a:ext uri="{FF2B5EF4-FFF2-40B4-BE49-F238E27FC236}">
                <a16:creationId xmlns:a16="http://schemas.microsoft.com/office/drawing/2014/main" id="{6C801C10-7136-4862-9AAD-516BA5F87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estimation</a:t>
            </a:r>
          </a:p>
        </p:txBody>
      </p:sp>
      <p:pic>
        <p:nvPicPr>
          <p:cNvPr id="6" name="Grafik 2">
            <a:extLst>
              <a:ext uri="{FF2B5EF4-FFF2-40B4-BE49-F238E27FC236}">
                <a16:creationId xmlns:a16="http://schemas.microsoft.com/office/drawing/2014/main" id="{A5BF202A-5351-4C9A-B3C3-304620FCAC0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140" y="2299798"/>
            <a:ext cx="3705860" cy="22584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221281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6000" y="1383957"/>
            <a:ext cx="5171455" cy="4847119"/>
          </a:xfrm>
        </p:spPr>
        <p:txBody>
          <a:bodyPr/>
          <a:lstStyle/>
          <a:p>
            <a:r>
              <a:rPr lang="en-GB" dirty="0"/>
              <a:t>Overfitting</a:t>
            </a:r>
          </a:p>
          <a:p>
            <a:pPr lvl="1"/>
            <a:r>
              <a:rPr lang="en-GB" dirty="0"/>
              <a:t>construct complex models with excellent or perfect fit, which are mechanistically meaningless and do not generalize</a:t>
            </a:r>
          </a:p>
          <a:p>
            <a:pPr lvl="1">
              <a:buSzPct val="80000"/>
              <a:buFont typeface="Arial" panose="020B0604020202020204" pitchFamily="34" charset="0"/>
              <a:buChar char="►"/>
            </a:pPr>
            <a:r>
              <a:rPr lang="en-GB" dirty="0"/>
              <a:t>Bayesian model selection mandatory</a:t>
            </a:r>
          </a:p>
          <a:p>
            <a:pPr marL="1800" lvl="1" indent="0">
              <a:buSzPct val="80000"/>
              <a:buNone/>
            </a:pPr>
            <a:endParaRPr lang="en-GB" sz="1000" dirty="0"/>
          </a:p>
          <a:p>
            <a:pPr>
              <a:buSzPct val="80000"/>
            </a:pPr>
            <a:r>
              <a:rPr lang="en-GB" dirty="0"/>
              <a:t>Bayes factor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Bayesian model comparison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82437" y="17872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583" y="1815891"/>
            <a:ext cx="5162436" cy="421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4">
            <a:extLst>
              <a:ext uri="{FF2B5EF4-FFF2-40B4-BE49-F238E27FC236}">
                <a16:creationId xmlns:a16="http://schemas.microsoft.com/office/drawing/2014/main" id="{F0BA4019-92EE-4AE0-B2F4-1325D3BE904C}"/>
              </a:ext>
            </a:extLst>
          </p:cNvPr>
          <p:cNvSpPr txBox="1"/>
          <p:nvPr/>
        </p:nvSpPr>
        <p:spPr>
          <a:xfrm>
            <a:off x="9134764" y="6446086"/>
            <a:ext cx="3057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Pitt &amp; Miyung (2002), TICS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326695" y="5065100"/>
            <a:ext cx="1543196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b="1" dirty="0">
                <a:latin typeface="Calibri Light" panose="020F0302020204030204" pitchFamily="34" charset="0"/>
              </a:rPr>
              <a:t>Bayes Factor</a:t>
            </a:r>
            <a:endParaRPr lang="en-US" altLang="en-US" sz="2000" b="1" dirty="0">
              <a:latin typeface="Calibri Light" panose="020F03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961340" y="4927036"/>
                <a:ext cx="3571825" cy="6730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340" y="4927036"/>
                <a:ext cx="3571825" cy="6730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961340" y="4342163"/>
                <a:ext cx="523164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𝑎𝑐𝑐𝑢𝑟𝑎𝑐𝑦</m:t>
                          </m:r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𝑐𝑜𝑚𝑝𝑙𝑒𝑥𝑖𝑡𝑦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340" y="4342163"/>
                <a:ext cx="5231642" cy="307777"/>
              </a:xfrm>
              <a:prstGeom prst="rect">
                <a:avLst/>
              </a:prstGeom>
              <a:blipFill>
                <a:blip r:embed="rId4"/>
                <a:stretch>
                  <a:fillRect l="-466" r="-466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90687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Introduction and tutorials</a:t>
            </a:r>
          </a:p>
          <a:p>
            <a:pPr lvl="1"/>
            <a:r>
              <a:rPr lang="en-US" dirty="0"/>
              <a:t>K.J. Friston, L. Harrison, and W.D. Penny. Dynamic Causal Modelling. </a:t>
            </a:r>
            <a:r>
              <a:rPr lang="en-US" dirty="0" err="1"/>
              <a:t>NeuroImage</a:t>
            </a:r>
            <a:r>
              <a:rPr lang="en-US" dirty="0"/>
              <a:t>, 19(4):1273–1302, 2003.</a:t>
            </a:r>
            <a:endParaRPr lang="en-GB" dirty="0"/>
          </a:p>
          <a:p>
            <a:pPr lvl="1"/>
            <a:r>
              <a:rPr lang="en-GB" dirty="0"/>
              <a:t>Tutorial papers (</a:t>
            </a:r>
            <a:r>
              <a:rPr lang="en-GB" dirty="0" err="1"/>
              <a:t>Zeidman</a:t>
            </a:r>
            <a:r>
              <a:rPr lang="en-GB" dirty="0"/>
              <a:t> et al., 2019ab, Neuroimage)</a:t>
            </a:r>
          </a:p>
          <a:p>
            <a:pPr lvl="2">
              <a:tabLst>
                <a:tab pos="1076325" algn="l"/>
              </a:tabLst>
            </a:pPr>
            <a:r>
              <a:rPr lang="en-GB" dirty="0"/>
              <a:t>DCM:	</a:t>
            </a:r>
            <a:r>
              <a:rPr lang="fr-FR" dirty="0"/>
              <a:t>doi:10.1016/j.neuroimage.2019.06.031</a:t>
            </a:r>
          </a:p>
          <a:p>
            <a:pPr lvl="2">
              <a:tabLst>
                <a:tab pos="1076325" algn="l"/>
              </a:tabLst>
            </a:pPr>
            <a:r>
              <a:rPr lang="fr-FR" dirty="0"/>
              <a:t>PEB:	doi:10.1016/j.neuroimage.2019.06.032</a:t>
            </a:r>
            <a:endParaRPr lang="en-GB" dirty="0"/>
          </a:p>
          <a:p>
            <a:pPr lvl="1"/>
            <a:r>
              <a:rPr lang="en-GB" dirty="0"/>
              <a:t>Resources: papers, step-by-step guide, data: </a:t>
            </a:r>
            <a:r>
              <a:rPr lang="en-GB" dirty="0">
                <a:hlinkClick r:id="rId2"/>
              </a:rPr>
              <a:t>https://github.com/pzeidman/dcm-peb-example</a:t>
            </a:r>
            <a:endParaRPr lang="en-GB" dirty="0"/>
          </a:p>
          <a:p>
            <a:r>
              <a:rPr lang="en-GB" dirty="0"/>
              <a:t>Other</a:t>
            </a:r>
          </a:p>
          <a:p>
            <a:pPr lvl="1"/>
            <a:r>
              <a:rPr lang="en-GB" dirty="0">
                <a:hlinkClick r:id="rId3"/>
              </a:rPr>
              <a:t>https://en.wikibooks.org/wiki/SPM/Parametric_Empirical_Bayes_(PEB)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344259950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379C26D8-A3E2-4484-A8B7-877836F41DD1}"/>
              </a:ext>
            </a:extLst>
          </p:cNvPr>
          <p:cNvSpPr txBox="1"/>
          <p:nvPr/>
        </p:nvSpPr>
        <p:spPr>
          <a:xfrm>
            <a:off x="4308231" y="2967335"/>
            <a:ext cx="3575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0280904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CD89C704-FD21-4E55-888F-050C27B7D301}"/>
              </a:ext>
            </a:extLst>
          </p:cNvPr>
          <p:cNvSpPr txBox="1"/>
          <p:nvPr/>
        </p:nvSpPr>
        <p:spPr>
          <a:xfrm>
            <a:off x="3002280" y="2767280"/>
            <a:ext cx="6187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latin typeface="Calibri Light" panose="020F0302020204030204" pitchFamily="34" charset="0"/>
                <a:cs typeface="Calibri Light" panose="020F0302020204030204" pitchFamily="34" charset="0"/>
              </a:rPr>
              <a:t>DCM functions in SPM:</a:t>
            </a:r>
          </a:p>
          <a:p>
            <a:pPr algn="ctr"/>
            <a:r>
              <a:rPr lang="en-GB" sz="4000">
                <a:latin typeface="Calibri Light" panose="020F0302020204030204" pitchFamily="34" charset="0"/>
                <a:cs typeface="Calibri Light" panose="020F0302020204030204" pitchFamily="34" charset="0"/>
              </a:rPr>
              <a:t>Practical example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44FADF3-CDC8-447B-91F5-0023FE0656E0}"/>
              </a:ext>
            </a:extLst>
          </p:cNvPr>
          <p:cNvSpPr/>
          <p:nvPr/>
        </p:nvSpPr>
        <p:spPr>
          <a:xfrm>
            <a:off x="599440" y="934720"/>
            <a:ext cx="1101344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0754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7CEA99-C939-42ED-9DE1-0417F9C77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00" y="1383957"/>
            <a:ext cx="6151248" cy="4847119"/>
          </a:xfrm>
        </p:spPr>
        <p:txBody>
          <a:bodyPr>
            <a:normAutofit/>
          </a:bodyPr>
          <a:lstStyle/>
          <a:p>
            <a:pPr lvl="1"/>
            <a:r>
              <a:rPr lang="en-GB" dirty="0"/>
              <a:t>Visually presented dots (static, moving; with/out attention)</a:t>
            </a:r>
          </a:p>
          <a:p>
            <a:pPr lvl="1"/>
            <a:r>
              <a:rPr lang="en-GB" dirty="0"/>
              <a:t>3 conditions:</a:t>
            </a:r>
          </a:p>
          <a:p>
            <a:pPr lvl="2"/>
            <a:r>
              <a:rPr lang="en-US" dirty="0"/>
              <a:t>photic: all conditions with visual input</a:t>
            </a:r>
          </a:p>
          <a:p>
            <a:pPr lvl="2"/>
            <a:r>
              <a:rPr lang="en-US" dirty="0"/>
              <a:t>motion: all conditions with moving dots</a:t>
            </a:r>
          </a:p>
          <a:p>
            <a:pPr lvl="2"/>
            <a:r>
              <a:rPr lang="en-US" dirty="0"/>
              <a:t>attention: attention-to-motion condition only</a:t>
            </a:r>
          </a:p>
          <a:p>
            <a:pPr lvl="1"/>
            <a:r>
              <a:rPr lang="en-US" dirty="0"/>
              <a:t>3 ROIs:</a:t>
            </a:r>
          </a:p>
          <a:p>
            <a:pPr lvl="2"/>
            <a:r>
              <a:rPr lang="en-US" dirty="0" err="1"/>
              <a:t>V1</a:t>
            </a:r>
            <a:r>
              <a:rPr lang="en-US" dirty="0"/>
              <a:t>: visual stimulation</a:t>
            </a:r>
          </a:p>
          <a:p>
            <a:pPr lvl="2"/>
            <a:r>
              <a:rPr lang="en-US" dirty="0" err="1"/>
              <a:t>V5</a:t>
            </a:r>
            <a:r>
              <a:rPr lang="en-US" dirty="0"/>
              <a:t>: motion (e.g. </a:t>
            </a:r>
            <a:r>
              <a:rPr lang="en-US" dirty="0" err="1"/>
              <a:t>V5</a:t>
            </a:r>
            <a:r>
              <a:rPr lang="en-US" dirty="0"/>
              <a:t>) </a:t>
            </a:r>
          </a:p>
          <a:p>
            <a:pPr lvl="2"/>
            <a:r>
              <a:rPr lang="en-US" dirty="0" err="1"/>
              <a:t>V5</a:t>
            </a:r>
            <a:r>
              <a:rPr lang="en-US" dirty="0"/>
              <a:t> and superior parietal cortex (SPC)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77863F-6835-4E26-B809-878690482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DCM in SPM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C2B36-3956-4821-A589-14C0C72F0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930" y="2136802"/>
            <a:ext cx="4507218" cy="333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6865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C9231D-1E47-46F9-B8B6-B99468399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SPM: Choose </a:t>
            </a:r>
            <a:r>
              <a:rPr lang="en-GB" dirty="0" err="1"/>
              <a:t>SPM.mat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05E20D-F7C8-439B-941B-5B4654796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5" y="1556675"/>
            <a:ext cx="3701131" cy="42700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851B7F-389F-4482-B8C9-974DF6794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409" y="1921002"/>
            <a:ext cx="4157271" cy="33119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92DF74-13BC-4524-8DD6-25AD8E014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9092" y="1782496"/>
            <a:ext cx="3701131" cy="38184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4ED111-4CC0-4B1F-93CF-71A95E12F44E}"/>
              </a:ext>
            </a:extLst>
          </p:cNvPr>
          <p:cNvSpPr/>
          <p:nvPr/>
        </p:nvSpPr>
        <p:spPr>
          <a:xfrm>
            <a:off x="635000" y="3967480"/>
            <a:ext cx="2621280" cy="36576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5018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6000" y="2229853"/>
            <a:ext cx="10647208" cy="4001223"/>
          </a:xfrm>
        </p:spPr>
        <p:txBody>
          <a:bodyPr>
            <a:normAutofit/>
          </a:bodyPr>
          <a:lstStyle/>
          <a:p>
            <a:pPr marL="354013" lvl="1" indent="-354013">
              <a:lnSpc>
                <a:spcPct val="150000"/>
              </a:lnSpc>
              <a:buSzPct val="80000"/>
              <a:buFont typeface="Arial" panose="020B0604020202020204" pitchFamily="34" charset="0"/>
              <a:buChar char="►"/>
            </a:pPr>
            <a:r>
              <a:rPr lang="en-GB" sz="2400" dirty="0"/>
              <a:t>What is dynamic causal modelling (DCM)?</a:t>
            </a:r>
          </a:p>
          <a:p>
            <a:pPr marL="354013" lvl="1" indent="-354013">
              <a:lnSpc>
                <a:spcPct val="150000"/>
              </a:lnSpc>
              <a:buSzPct val="80000"/>
              <a:buFont typeface="Arial" panose="020B0604020202020204" pitchFamily="34" charset="0"/>
              <a:buChar char="►"/>
            </a:pPr>
            <a:r>
              <a:rPr lang="en-GB" sz="2400" dirty="0"/>
              <a:t>How do we model task related fMRI data (forward model)?</a:t>
            </a:r>
          </a:p>
          <a:p>
            <a:pPr marL="354013" lvl="1" indent="-354013">
              <a:lnSpc>
                <a:spcPct val="150000"/>
              </a:lnSpc>
              <a:buSzPct val="80000"/>
              <a:buFont typeface="Arial" panose="020B0604020202020204" pitchFamily="34" charset="0"/>
              <a:buChar char="►"/>
            </a:pPr>
            <a:r>
              <a:rPr lang="en-GB" sz="2400" dirty="0"/>
              <a:t>How are parameters estimated and model evidence inferred</a:t>
            </a:r>
          </a:p>
          <a:p>
            <a:pPr marL="354013" lvl="1" indent="-354013">
              <a:lnSpc>
                <a:spcPct val="150000"/>
              </a:lnSpc>
              <a:buSzPct val="80000"/>
              <a:buFont typeface="Arial" panose="020B0604020202020204" pitchFamily="34" charset="0"/>
              <a:buChar char="►"/>
            </a:pPr>
            <a:r>
              <a:rPr lang="en-GB" sz="2400" dirty="0"/>
              <a:t>How is a subject DCM specified in SPM?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objectives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91374" y="4230464"/>
            <a:ext cx="4279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914400">
              <a:lnSpc>
                <a:spcPct val="150000"/>
              </a:lnSpc>
              <a:spcBef>
                <a:spcPts val="1000"/>
              </a:spcBef>
              <a:buClr>
                <a:srgbClr val="FF0000"/>
              </a:buClr>
              <a:buSzPct val="80000"/>
            </a:pPr>
            <a:r>
              <a:rPr lang="en-GB" sz="2400" i="1" dirty="0">
                <a:solidFill>
                  <a:srgbClr val="FF0000"/>
                </a:solidFill>
                <a:latin typeface="Calibri Light" panose="020F0302020204030204" pitchFamily="34" charset="0"/>
              </a:rPr>
              <a:t>Demo &amp; practical sessions!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6333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F663E-C9F7-485B-8E8E-0F175DBB3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SPM: Select input from </a:t>
            </a:r>
            <a:r>
              <a:rPr lang="en-GB" dirty="0" err="1"/>
              <a:t>SPM.mat</a:t>
            </a:r>
            <a:r>
              <a:rPr lang="en-GB" dirty="0"/>
              <a:t> &amp; options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061C8F-7259-4B41-8C2B-F1E814400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46" y="1247339"/>
            <a:ext cx="5373677" cy="554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587E2C-4F57-4FDE-B384-64FDB6E6C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691" y="1247343"/>
            <a:ext cx="5373678" cy="55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3350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2421C-4103-4BC9-A04E-272B7E589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SPM: fixed connections (A-matrix)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ACF03E-7ED2-4AB2-8279-DAF0699C6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289" y="1314000"/>
            <a:ext cx="5373677" cy="554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AB3C13-67AE-4FBA-B749-D704196E3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090" y="2209954"/>
            <a:ext cx="4507218" cy="333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6515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4362-E73C-4EBA-8642-6D1F98751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SPM: driving input and modulators (B- and C-matrices)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927501-5F31-4A23-BB09-90850209E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" y="1666415"/>
            <a:ext cx="3912766" cy="40367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A08E81-9150-4A1E-9764-D7CCBD224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616" y="1666414"/>
            <a:ext cx="3912767" cy="4036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76E85C-9EFB-400C-AE1F-859B18075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3892" y="1666414"/>
            <a:ext cx="3912767" cy="40367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EFBDCA-96E9-4D51-97DD-AE1817C6E3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149" y="1209665"/>
            <a:ext cx="5373700" cy="554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492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B4A4E-B5DC-48C1-AED7-714F4795F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2333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B9C3A-9994-4FD8-8770-E5CFB60A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SPM: DCM model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7D8D9E-8E19-4D46-B6B4-A7870E383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614" y="1492948"/>
            <a:ext cx="1895475" cy="1714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541ED4-C20F-449D-B289-A43790770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022" y="1492948"/>
            <a:ext cx="1895475" cy="4829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57CABD-AC5A-4C4B-B37A-3C6073EAA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5430" y="1471612"/>
            <a:ext cx="1885950" cy="1638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F434E5-BC21-4513-8052-D159F4D82E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5430" y="3648073"/>
            <a:ext cx="4219575" cy="2095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0789E6-9A9A-41B7-9F75-8BEEE5897B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94" y="1471612"/>
            <a:ext cx="30099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7072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6B193A-0095-4647-A047-AE91543DC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15" y="1124940"/>
            <a:ext cx="2947065" cy="3400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FBF57D-6B6B-4DCF-B36F-A03D31A62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SPM: DCM estimate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FFC163E-11F9-4F83-9D64-EA78045FAA5D}"/>
              </a:ext>
            </a:extLst>
          </p:cNvPr>
          <p:cNvGrpSpPr/>
          <p:nvPr/>
        </p:nvGrpSpPr>
        <p:grpSpPr>
          <a:xfrm>
            <a:off x="7627239" y="1099605"/>
            <a:ext cx="2472625" cy="5758395"/>
            <a:chOff x="885063" y="1099605"/>
            <a:chExt cx="2472625" cy="57583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21AC66A-F82B-44E8-996B-E97CEEBD8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5063" y="1099605"/>
              <a:ext cx="2472625" cy="575839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C52D3E8-0A38-4BDE-9EF0-213865B7D76C}"/>
                </a:ext>
              </a:extLst>
            </p:cNvPr>
            <p:cNvSpPr/>
            <p:nvPr/>
          </p:nvSpPr>
          <p:spPr>
            <a:xfrm>
              <a:off x="1072896" y="5876543"/>
              <a:ext cx="1804416" cy="223227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8D65681-851B-4F4D-A22A-4519BB14B3F5}"/>
              </a:ext>
            </a:extLst>
          </p:cNvPr>
          <p:cNvSpPr txBox="1"/>
          <p:nvPr/>
        </p:nvSpPr>
        <p:spPr>
          <a:xfrm>
            <a:off x="5449824" y="3468624"/>
            <a:ext cx="12923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endParaRPr lang="en-US" sz="8800" dirty="0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EC9BFB-5DBF-41AC-A898-EEF04B224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2136" y="3468624"/>
            <a:ext cx="2920876" cy="301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658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E75F12D-D58A-429C-9774-DEEAD8AF4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00" y="3641336"/>
            <a:ext cx="10647208" cy="2833579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Structural connectivity</a:t>
            </a:r>
          </a:p>
          <a:p>
            <a:pPr lvl="1"/>
            <a:r>
              <a:rPr lang="en-US" dirty="0"/>
              <a:t>Presence of axonal connections / white matter tracks (e.g., DWI)</a:t>
            </a:r>
          </a:p>
          <a:p>
            <a:r>
              <a:rPr lang="en-US" sz="2200" dirty="0"/>
              <a:t>Functional connectivity</a:t>
            </a:r>
          </a:p>
          <a:p>
            <a:pPr lvl="1"/>
            <a:r>
              <a:rPr lang="en-US" dirty="0"/>
              <a:t>Statistical dependencies between regional time series (e.g., ICA)</a:t>
            </a:r>
          </a:p>
          <a:p>
            <a:r>
              <a:rPr lang="en-US" sz="2200" dirty="0"/>
              <a:t>Effective connectivity</a:t>
            </a:r>
          </a:p>
          <a:p>
            <a:pPr lvl="1"/>
            <a:r>
              <a:rPr lang="en-US" dirty="0"/>
              <a:t>Causal (directed) influences between neuronal populations (e.g., DCM; based on explicit network models)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9655303-F048-42AD-9E1C-72CD4DFF7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00" y="259549"/>
            <a:ext cx="10620000" cy="663742"/>
          </a:xfrm>
        </p:spPr>
        <p:txBody>
          <a:bodyPr/>
          <a:lstStyle/>
          <a:p>
            <a:r>
              <a:rPr lang="en-US" dirty="0"/>
              <a:t>Structural, functional &amp; effective connectivity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50B735-55C2-4430-AB11-A225AADE3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7235" y="3246607"/>
            <a:ext cx="2417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Sporns, 2007, </a:t>
            </a:r>
            <a:r>
              <a:rPr lang="de-CH" alt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Scholarpedia</a:t>
            </a:r>
            <a:endParaRPr lang="en-US" alt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F6912F4-66A5-468F-9E40-55D6E2B0F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756" y="1662186"/>
            <a:ext cx="8160461" cy="168655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B744346-5F4E-4220-A34A-89DC417EA553}"/>
              </a:ext>
            </a:extLst>
          </p:cNvPr>
          <p:cNvSpPr txBox="1"/>
          <p:nvPr/>
        </p:nvSpPr>
        <p:spPr>
          <a:xfrm>
            <a:off x="1979219" y="1358147"/>
            <a:ext cx="8160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92400" algn="l"/>
                <a:tab pos="5384800" algn="l"/>
              </a:tabLst>
            </a:pPr>
            <a:r>
              <a:rPr lang="en-US" sz="16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structual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connectivity	functional connectivity	effective connectivity</a:t>
            </a:r>
          </a:p>
        </p:txBody>
      </p:sp>
    </p:spTree>
    <p:extLst>
      <p:ext uri="{BB962C8B-B14F-4D97-AF65-F5344CB8AC3E}">
        <p14:creationId xmlns:p14="http://schemas.microsoft.com/office/powerpoint/2010/main" val="326768207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3233E61C-99A8-467E-8052-BA92CDE789CD}"/>
              </a:ext>
            </a:extLst>
          </p:cNvPr>
          <p:cNvGrpSpPr/>
          <p:nvPr/>
        </p:nvGrpSpPr>
        <p:grpSpPr>
          <a:xfrm>
            <a:off x="4642622" y="2624582"/>
            <a:ext cx="2648538" cy="2301975"/>
            <a:chOff x="4642622" y="2624582"/>
            <a:chExt cx="2648538" cy="2301975"/>
          </a:xfrm>
        </p:grpSpPr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D0F7D6C6-886D-4BC4-A6EB-4AF27CDE9AD3}"/>
                </a:ext>
              </a:extLst>
            </p:cNvPr>
            <p:cNvGrpSpPr/>
            <p:nvPr/>
          </p:nvGrpSpPr>
          <p:grpSpPr>
            <a:xfrm>
              <a:off x="4642622" y="4668461"/>
              <a:ext cx="2648538" cy="258096"/>
              <a:chOff x="4642622" y="4668461"/>
              <a:chExt cx="2648538" cy="258096"/>
            </a:xfrm>
          </p:grpSpPr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id="{70041F31-A90D-480F-8E67-FF5B5407470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39160" y="4674557"/>
                <a:ext cx="252000" cy="252000"/>
              </a:xfrm>
              <a:custGeom>
                <a:avLst/>
                <a:gdLst>
                  <a:gd name="connsiteX0" fmla="*/ 0 w 360000"/>
                  <a:gd name="connsiteY0" fmla="*/ 180000 h 360000"/>
                  <a:gd name="connsiteX1" fmla="*/ 180000 w 360000"/>
                  <a:gd name="connsiteY1" fmla="*/ 0 h 360000"/>
                  <a:gd name="connsiteX2" fmla="*/ 360000 w 360000"/>
                  <a:gd name="connsiteY2" fmla="*/ 180000 h 360000"/>
                  <a:gd name="connsiteX3" fmla="*/ 180000 w 360000"/>
                  <a:gd name="connsiteY3" fmla="*/ 360000 h 360000"/>
                  <a:gd name="connsiteX4" fmla="*/ 0 w 360000"/>
                  <a:gd name="connsiteY4" fmla="*/ 180000 h 360000"/>
                  <a:gd name="connsiteX0" fmla="*/ 180000 w 360000"/>
                  <a:gd name="connsiteY0" fmla="*/ 0 h 360000"/>
                  <a:gd name="connsiteX1" fmla="*/ 360000 w 360000"/>
                  <a:gd name="connsiteY1" fmla="*/ 180000 h 360000"/>
                  <a:gd name="connsiteX2" fmla="*/ 180000 w 360000"/>
                  <a:gd name="connsiteY2" fmla="*/ 360000 h 360000"/>
                  <a:gd name="connsiteX3" fmla="*/ 0 w 360000"/>
                  <a:gd name="connsiteY3" fmla="*/ 180000 h 360000"/>
                  <a:gd name="connsiteX4" fmla="*/ 271440 w 360000"/>
                  <a:gd name="connsiteY4" fmla="*/ 91440 h 360000"/>
                  <a:gd name="connsiteX0" fmla="*/ 180000 w 360000"/>
                  <a:gd name="connsiteY0" fmla="*/ 0 h 360000"/>
                  <a:gd name="connsiteX1" fmla="*/ 360000 w 360000"/>
                  <a:gd name="connsiteY1" fmla="*/ 180000 h 360000"/>
                  <a:gd name="connsiteX2" fmla="*/ 180000 w 360000"/>
                  <a:gd name="connsiteY2" fmla="*/ 360000 h 360000"/>
                  <a:gd name="connsiteX3" fmla="*/ 0 w 360000"/>
                  <a:gd name="connsiteY3" fmla="*/ 180000 h 3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0000" h="360000">
                    <a:moveTo>
                      <a:pt x="180000" y="0"/>
                    </a:moveTo>
                    <a:cubicBezTo>
                      <a:pt x="279411" y="0"/>
                      <a:pt x="360000" y="80589"/>
                      <a:pt x="360000" y="180000"/>
                    </a:cubicBezTo>
                    <a:cubicBezTo>
                      <a:pt x="360000" y="279411"/>
                      <a:pt x="279411" y="360000"/>
                      <a:pt x="180000" y="360000"/>
                    </a:cubicBezTo>
                    <a:cubicBezTo>
                      <a:pt x="80589" y="360000"/>
                      <a:pt x="0" y="279411"/>
                      <a:pt x="0" y="18000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" name="Ellipse 24">
                <a:extLst>
                  <a:ext uri="{FF2B5EF4-FFF2-40B4-BE49-F238E27FC236}">
                    <a16:creationId xmlns:a16="http://schemas.microsoft.com/office/drawing/2014/main" id="{1828D995-7972-4F7B-A9A9-C9FCC5617255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4642622" y="4668461"/>
                <a:ext cx="252000" cy="252000"/>
              </a:xfrm>
              <a:custGeom>
                <a:avLst/>
                <a:gdLst>
                  <a:gd name="connsiteX0" fmla="*/ 0 w 360000"/>
                  <a:gd name="connsiteY0" fmla="*/ 180000 h 360000"/>
                  <a:gd name="connsiteX1" fmla="*/ 180000 w 360000"/>
                  <a:gd name="connsiteY1" fmla="*/ 0 h 360000"/>
                  <a:gd name="connsiteX2" fmla="*/ 360000 w 360000"/>
                  <a:gd name="connsiteY2" fmla="*/ 180000 h 360000"/>
                  <a:gd name="connsiteX3" fmla="*/ 180000 w 360000"/>
                  <a:gd name="connsiteY3" fmla="*/ 360000 h 360000"/>
                  <a:gd name="connsiteX4" fmla="*/ 0 w 360000"/>
                  <a:gd name="connsiteY4" fmla="*/ 180000 h 360000"/>
                  <a:gd name="connsiteX0" fmla="*/ 180000 w 360000"/>
                  <a:gd name="connsiteY0" fmla="*/ 0 h 360000"/>
                  <a:gd name="connsiteX1" fmla="*/ 360000 w 360000"/>
                  <a:gd name="connsiteY1" fmla="*/ 180000 h 360000"/>
                  <a:gd name="connsiteX2" fmla="*/ 180000 w 360000"/>
                  <a:gd name="connsiteY2" fmla="*/ 360000 h 360000"/>
                  <a:gd name="connsiteX3" fmla="*/ 0 w 360000"/>
                  <a:gd name="connsiteY3" fmla="*/ 180000 h 360000"/>
                  <a:gd name="connsiteX4" fmla="*/ 271440 w 360000"/>
                  <a:gd name="connsiteY4" fmla="*/ 91440 h 360000"/>
                  <a:gd name="connsiteX0" fmla="*/ 180000 w 360000"/>
                  <a:gd name="connsiteY0" fmla="*/ 0 h 360000"/>
                  <a:gd name="connsiteX1" fmla="*/ 360000 w 360000"/>
                  <a:gd name="connsiteY1" fmla="*/ 180000 h 360000"/>
                  <a:gd name="connsiteX2" fmla="*/ 180000 w 360000"/>
                  <a:gd name="connsiteY2" fmla="*/ 360000 h 360000"/>
                  <a:gd name="connsiteX3" fmla="*/ 0 w 360000"/>
                  <a:gd name="connsiteY3" fmla="*/ 180000 h 3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0000" h="360000">
                    <a:moveTo>
                      <a:pt x="180000" y="0"/>
                    </a:moveTo>
                    <a:cubicBezTo>
                      <a:pt x="279411" y="0"/>
                      <a:pt x="360000" y="80589"/>
                      <a:pt x="360000" y="180000"/>
                    </a:cubicBezTo>
                    <a:cubicBezTo>
                      <a:pt x="360000" y="279411"/>
                      <a:pt x="279411" y="360000"/>
                      <a:pt x="180000" y="360000"/>
                    </a:cubicBezTo>
                    <a:cubicBezTo>
                      <a:pt x="80589" y="360000"/>
                      <a:pt x="0" y="279411"/>
                      <a:pt x="0" y="18000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6276FFA8-4FF7-41DC-A720-EB5A89BEF8D9}"/>
                </a:ext>
              </a:extLst>
            </p:cNvPr>
            <p:cNvGrpSpPr/>
            <p:nvPr/>
          </p:nvGrpSpPr>
          <p:grpSpPr>
            <a:xfrm flipV="1">
              <a:off x="4642622" y="2624582"/>
              <a:ext cx="2648538" cy="258096"/>
              <a:chOff x="4642622" y="4668461"/>
              <a:chExt cx="2648538" cy="258096"/>
            </a:xfrm>
          </p:grpSpPr>
          <p:sp>
            <p:nvSpPr>
              <p:cNvPr id="37" name="Ellipse 24">
                <a:extLst>
                  <a:ext uri="{FF2B5EF4-FFF2-40B4-BE49-F238E27FC236}">
                    <a16:creationId xmlns:a16="http://schemas.microsoft.com/office/drawing/2014/main" id="{2D33D4EA-E8B3-4A77-AC9A-AAD33ED7CD4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39160" y="4674557"/>
                <a:ext cx="252000" cy="252000"/>
              </a:xfrm>
              <a:custGeom>
                <a:avLst/>
                <a:gdLst>
                  <a:gd name="connsiteX0" fmla="*/ 0 w 360000"/>
                  <a:gd name="connsiteY0" fmla="*/ 180000 h 360000"/>
                  <a:gd name="connsiteX1" fmla="*/ 180000 w 360000"/>
                  <a:gd name="connsiteY1" fmla="*/ 0 h 360000"/>
                  <a:gd name="connsiteX2" fmla="*/ 360000 w 360000"/>
                  <a:gd name="connsiteY2" fmla="*/ 180000 h 360000"/>
                  <a:gd name="connsiteX3" fmla="*/ 180000 w 360000"/>
                  <a:gd name="connsiteY3" fmla="*/ 360000 h 360000"/>
                  <a:gd name="connsiteX4" fmla="*/ 0 w 360000"/>
                  <a:gd name="connsiteY4" fmla="*/ 180000 h 360000"/>
                  <a:gd name="connsiteX0" fmla="*/ 180000 w 360000"/>
                  <a:gd name="connsiteY0" fmla="*/ 0 h 360000"/>
                  <a:gd name="connsiteX1" fmla="*/ 360000 w 360000"/>
                  <a:gd name="connsiteY1" fmla="*/ 180000 h 360000"/>
                  <a:gd name="connsiteX2" fmla="*/ 180000 w 360000"/>
                  <a:gd name="connsiteY2" fmla="*/ 360000 h 360000"/>
                  <a:gd name="connsiteX3" fmla="*/ 0 w 360000"/>
                  <a:gd name="connsiteY3" fmla="*/ 180000 h 360000"/>
                  <a:gd name="connsiteX4" fmla="*/ 271440 w 360000"/>
                  <a:gd name="connsiteY4" fmla="*/ 91440 h 360000"/>
                  <a:gd name="connsiteX0" fmla="*/ 180000 w 360000"/>
                  <a:gd name="connsiteY0" fmla="*/ 0 h 360000"/>
                  <a:gd name="connsiteX1" fmla="*/ 360000 w 360000"/>
                  <a:gd name="connsiteY1" fmla="*/ 180000 h 360000"/>
                  <a:gd name="connsiteX2" fmla="*/ 180000 w 360000"/>
                  <a:gd name="connsiteY2" fmla="*/ 360000 h 360000"/>
                  <a:gd name="connsiteX3" fmla="*/ 0 w 360000"/>
                  <a:gd name="connsiteY3" fmla="*/ 180000 h 3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0000" h="360000">
                    <a:moveTo>
                      <a:pt x="180000" y="0"/>
                    </a:moveTo>
                    <a:cubicBezTo>
                      <a:pt x="279411" y="0"/>
                      <a:pt x="360000" y="80589"/>
                      <a:pt x="360000" y="180000"/>
                    </a:cubicBezTo>
                    <a:cubicBezTo>
                      <a:pt x="360000" y="279411"/>
                      <a:pt x="279411" y="360000"/>
                      <a:pt x="180000" y="360000"/>
                    </a:cubicBezTo>
                    <a:cubicBezTo>
                      <a:pt x="80589" y="360000"/>
                      <a:pt x="0" y="279411"/>
                      <a:pt x="0" y="18000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Ellipse 24">
                <a:extLst>
                  <a:ext uri="{FF2B5EF4-FFF2-40B4-BE49-F238E27FC236}">
                    <a16:creationId xmlns:a16="http://schemas.microsoft.com/office/drawing/2014/main" id="{F2E696FF-8B71-405C-94FD-B2483C2203CD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4642622" y="4668461"/>
                <a:ext cx="252000" cy="252000"/>
              </a:xfrm>
              <a:custGeom>
                <a:avLst/>
                <a:gdLst>
                  <a:gd name="connsiteX0" fmla="*/ 0 w 360000"/>
                  <a:gd name="connsiteY0" fmla="*/ 180000 h 360000"/>
                  <a:gd name="connsiteX1" fmla="*/ 180000 w 360000"/>
                  <a:gd name="connsiteY1" fmla="*/ 0 h 360000"/>
                  <a:gd name="connsiteX2" fmla="*/ 360000 w 360000"/>
                  <a:gd name="connsiteY2" fmla="*/ 180000 h 360000"/>
                  <a:gd name="connsiteX3" fmla="*/ 180000 w 360000"/>
                  <a:gd name="connsiteY3" fmla="*/ 360000 h 360000"/>
                  <a:gd name="connsiteX4" fmla="*/ 0 w 360000"/>
                  <a:gd name="connsiteY4" fmla="*/ 180000 h 360000"/>
                  <a:gd name="connsiteX0" fmla="*/ 180000 w 360000"/>
                  <a:gd name="connsiteY0" fmla="*/ 0 h 360000"/>
                  <a:gd name="connsiteX1" fmla="*/ 360000 w 360000"/>
                  <a:gd name="connsiteY1" fmla="*/ 180000 h 360000"/>
                  <a:gd name="connsiteX2" fmla="*/ 180000 w 360000"/>
                  <a:gd name="connsiteY2" fmla="*/ 360000 h 360000"/>
                  <a:gd name="connsiteX3" fmla="*/ 0 w 360000"/>
                  <a:gd name="connsiteY3" fmla="*/ 180000 h 360000"/>
                  <a:gd name="connsiteX4" fmla="*/ 271440 w 360000"/>
                  <a:gd name="connsiteY4" fmla="*/ 91440 h 360000"/>
                  <a:gd name="connsiteX0" fmla="*/ 180000 w 360000"/>
                  <a:gd name="connsiteY0" fmla="*/ 0 h 360000"/>
                  <a:gd name="connsiteX1" fmla="*/ 360000 w 360000"/>
                  <a:gd name="connsiteY1" fmla="*/ 180000 h 360000"/>
                  <a:gd name="connsiteX2" fmla="*/ 180000 w 360000"/>
                  <a:gd name="connsiteY2" fmla="*/ 360000 h 360000"/>
                  <a:gd name="connsiteX3" fmla="*/ 0 w 360000"/>
                  <a:gd name="connsiteY3" fmla="*/ 180000 h 3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0000" h="360000">
                    <a:moveTo>
                      <a:pt x="180000" y="0"/>
                    </a:moveTo>
                    <a:cubicBezTo>
                      <a:pt x="279411" y="0"/>
                      <a:pt x="360000" y="80589"/>
                      <a:pt x="360000" y="180000"/>
                    </a:cubicBezTo>
                    <a:cubicBezTo>
                      <a:pt x="360000" y="279411"/>
                      <a:pt x="279411" y="360000"/>
                      <a:pt x="180000" y="360000"/>
                    </a:cubicBezTo>
                    <a:cubicBezTo>
                      <a:pt x="80589" y="360000"/>
                      <a:pt x="0" y="279411"/>
                      <a:pt x="0" y="18000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Neural model basics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35" y="2636774"/>
            <a:ext cx="3629875" cy="283337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699488" y="3560383"/>
            <a:ext cx="468000" cy="468000"/>
          </a:xfrm>
          <a:prstGeom prst="ellipse">
            <a:avLst/>
          </a:prstGeom>
          <a:solidFill>
            <a:srgbClr val="004070">
              <a:alpha val="27451"/>
            </a:srgbClr>
          </a:solidFill>
          <a:ln>
            <a:solidFill>
              <a:srgbClr val="004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500151" y="3318990"/>
            <a:ext cx="468000" cy="468000"/>
          </a:xfrm>
          <a:prstGeom prst="ellipse">
            <a:avLst/>
          </a:prstGeom>
          <a:solidFill>
            <a:srgbClr val="0996FF">
              <a:alpha val="27451"/>
            </a:srgbClr>
          </a:solidFill>
          <a:ln>
            <a:solidFill>
              <a:srgbClr val="099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E17AEF8E-E32E-4C8D-BA56-14C5975F2564}"/>
              </a:ext>
            </a:extLst>
          </p:cNvPr>
          <p:cNvSpPr/>
          <p:nvPr/>
        </p:nvSpPr>
        <p:spPr>
          <a:xfrm>
            <a:off x="3032151" y="3941668"/>
            <a:ext cx="468000" cy="468000"/>
          </a:xfrm>
          <a:prstGeom prst="ellipse">
            <a:avLst/>
          </a:prstGeom>
          <a:solidFill>
            <a:srgbClr val="2C6A2F">
              <a:alpha val="27451"/>
            </a:srgbClr>
          </a:solidFill>
          <a:ln>
            <a:solidFill>
              <a:srgbClr val="2C6A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288926C7-73C7-40BB-9C8F-40C53778EBC7}"/>
              </a:ext>
            </a:extLst>
          </p:cNvPr>
          <p:cNvSpPr/>
          <p:nvPr/>
        </p:nvSpPr>
        <p:spPr>
          <a:xfrm>
            <a:off x="2852097" y="4794461"/>
            <a:ext cx="468000" cy="468000"/>
          </a:xfrm>
          <a:prstGeom prst="ellipse">
            <a:avLst/>
          </a:prstGeom>
          <a:solidFill>
            <a:srgbClr val="92D050">
              <a:alpha val="27451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DCB11FD-7FCF-46F1-97B8-514E9DA8EADF}"/>
              </a:ext>
            </a:extLst>
          </p:cNvPr>
          <p:cNvGrpSpPr/>
          <p:nvPr/>
        </p:nvGrpSpPr>
        <p:grpSpPr>
          <a:xfrm>
            <a:off x="5011200" y="2958353"/>
            <a:ext cx="1918800" cy="1636956"/>
            <a:chOff x="5011200" y="2958353"/>
            <a:chExt cx="1918800" cy="1636956"/>
          </a:xfrm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9BAACEA5-867B-41B0-82A8-FF90E1C960AB}"/>
                </a:ext>
              </a:extLst>
            </p:cNvPr>
            <p:cNvGrpSpPr/>
            <p:nvPr/>
          </p:nvGrpSpPr>
          <p:grpSpPr>
            <a:xfrm>
              <a:off x="5011200" y="3312000"/>
              <a:ext cx="1918800" cy="949981"/>
              <a:chOff x="5011200" y="3312000"/>
              <a:chExt cx="1918800" cy="949981"/>
            </a:xfrm>
          </p:grpSpPr>
          <p:cxnSp>
            <p:nvCxnSpPr>
              <p:cNvPr id="20" name="Gerader Verbinder 19">
                <a:extLst>
                  <a:ext uri="{FF2B5EF4-FFF2-40B4-BE49-F238E27FC236}">
                    <a16:creationId xmlns:a16="http://schemas.microsoft.com/office/drawing/2014/main" id="{07A40983-52CA-4EB9-B426-6D8897BF33F4}"/>
                  </a:ext>
                </a:extLst>
              </p:cNvPr>
              <p:cNvCxnSpPr/>
              <p:nvPr/>
            </p:nvCxnSpPr>
            <p:spPr>
              <a:xfrm>
                <a:off x="5011200" y="3312000"/>
                <a:ext cx="0" cy="9499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r Verbinder 20">
                <a:extLst>
                  <a:ext uri="{FF2B5EF4-FFF2-40B4-BE49-F238E27FC236}">
                    <a16:creationId xmlns:a16="http://schemas.microsoft.com/office/drawing/2014/main" id="{0FCD610A-23F9-45CA-A69F-524C81B2E67D}"/>
                  </a:ext>
                </a:extLst>
              </p:cNvPr>
              <p:cNvCxnSpPr/>
              <p:nvPr/>
            </p:nvCxnSpPr>
            <p:spPr>
              <a:xfrm>
                <a:off x="6930000" y="3312000"/>
                <a:ext cx="0" cy="9499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786854B1-320A-43A5-8DA4-85500847FC65}"/>
                </a:ext>
              </a:extLst>
            </p:cNvPr>
            <p:cNvGrpSpPr/>
            <p:nvPr/>
          </p:nvGrpSpPr>
          <p:grpSpPr>
            <a:xfrm>
              <a:off x="5355951" y="2958353"/>
              <a:ext cx="1260000" cy="1636956"/>
              <a:chOff x="5355951" y="2958353"/>
              <a:chExt cx="1260000" cy="1636956"/>
            </a:xfrm>
          </p:grpSpPr>
          <p:cxnSp>
            <p:nvCxnSpPr>
              <p:cNvPr id="17" name="Gerader Verbinder 16">
                <a:extLst>
                  <a:ext uri="{FF2B5EF4-FFF2-40B4-BE49-F238E27FC236}">
                    <a16:creationId xmlns:a16="http://schemas.microsoft.com/office/drawing/2014/main" id="{BC325978-8FE5-4EC3-AA49-D03C0A71C20B}"/>
                  </a:ext>
                </a:extLst>
              </p:cNvPr>
              <p:cNvCxnSpPr/>
              <p:nvPr/>
            </p:nvCxnSpPr>
            <p:spPr>
              <a:xfrm>
                <a:off x="5355951" y="2958353"/>
                <a:ext cx="126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r Verbinder 21">
                <a:extLst>
                  <a:ext uri="{FF2B5EF4-FFF2-40B4-BE49-F238E27FC236}">
                    <a16:creationId xmlns:a16="http://schemas.microsoft.com/office/drawing/2014/main" id="{538BA251-FDA4-4A1A-978E-C9AA0FA46E58}"/>
                  </a:ext>
                </a:extLst>
              </p:cNvPr>
              <p:cNvCxnSpPr/>
              <p:nvPr/>
            </p:nvCxnSpPr>
            <p:spPr>
              <a:xfrm>
                <a:off x="5355951" y="4595309"/>
                <a:ext cx="126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CBB5DC7A-D984-4434-94E6-373F985EA07B}"/>
              </a:ext>
            </a:extLst>
          </p:cNvPr>
          <p:cNvGrpSpPr/>
          <p:nvPr/>
        </p:nvGrpSpPr>
        <p:grpSpPr>
          <a:xfrm>
            <a:off x="5009435" y="1764420"/>
            <a:ext cx="1922033" cy="4033948"/>
            <a:chOff x="5009435" y="1872000"/>
            <a:chExt cx="1922033" cy="4033948"/>
          </a:xfrm>
        </p:grpSpPr>
        <p:cxnSp>
          <p:nvCxnSpPr>
            <p:cNvPr id="4" name="Gerade Verbindung mit Pfeil 3">
              <a:extLst>
                <a:ext uri="{FF2B5EF4-FFF2-40B4-BE49-F238E27FC236}">
                  <a16:creationId xmlns:a16="http://schemas.microsoft.com/office/drawing/2014/main" id="{DEF85F4F-C8CF-4027-B7EE-4F429EDCFDF3}"/>
                </a:ext>
              </a:extLst>
            </p:cNvPr>
            <p:cNvCxnSpPr/>
            <p:nvPr/>
          </p:nvCxnSpPr>
          <p:spPr>
            <a:xfrm>
              <a:off x="5009435" y="1872428"/>
              <a:ext cx="0" cy="74168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>
              <a:extLst>
                <a:ext uri="{FF2B5EF4-FFF2-40B4-BE49-F238E27FC236}">
                  <a16:creationId xmlns:a16="http://schemas.microsoft.com/office/drawing/2014/main" id="{E212426A-953F-4325-A283-EAA72FC48DBA}"/>
                </a:ext>
              </a:extLst>
            </p:cNvPr>
            <p:cNvCxnSpPr/>
            <p:nvPr/>
          </p:nvCxnSpPr>
          <p:spPr>
            <a:xfrm>
              <a:off x="6931467" y="1872000"/>
              <a:ext cx="0" cy="74168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>
              <a:extLst>
                <a:ext uri="{FF2B5EF4-FFF2-40B4-BE49-F238E27FC236}">
                  <a16:creationId xmlns:a16="http://schemas.microsoft.com/office/drawing/2014/main" id="{6F8F6D0F-E0B1-488D-B80F-618E6E52350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009435" y="5164268"/>
              <a:ext cx="0" cy="74168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>
              <a:extLst>
                <a:ext uri="{FF2B5EF4-FFF2-40B4-BE49-F238E27FC236}">
                  <a16:creationId xmlns:a16="http://schemas.microsoft.com/office/drawing/2014/main" id="{6E8D44D3-BF56-4B7F-A528-8DAE4195B4C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931468" y="5164268"/>
              <a:ext cx="0" cy="74168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hteck 4">
            <a:extLst>
              <a:ext uri="{FF2B5EF4-FFF2-40B4-BE49-F238E27FC236}">
                <a16:creationId xmlns:a16="http://schemas.microsoft.com/office/drawing/2014/main" id="{830AF3A5-992F-43E8-AB4F-2D24DAA0BA80}"/>
              </a:ext>
            </a:extLst>
          </p:cNvPr>
          <p:cNvSpPr/>
          <p:nvPr/>
        </p:nvSpPr>
        <p:spPr>
          <a:xfrm>
            <a:off x="11589912" y="1194099"/>
            <a:ext cx="329561" cy="311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DB21DBCD-8190-4308-9413-2659D7841AD5}"/>
              </a:ext>
            </a:extLst>
          </p:cNvPr>
          <p:cNvGrpSpPr/>
          <p:nvPr/>
        </p:nvGrpSpPr>
        <p:grpSpPr>
          <a:xfrm>
            <a:off x="5162434" y="2387350"/>
            <a:ext cx="1920566" cy="2248955"/>
            <a:chOff x="5162434" y="2387350"/>
            <a:chExt cx="1920566" cy="2248955"/>
          </a:xfrm>
        </p:grpSpPr>
        <p:cxnSp>
          <p:nvCxnSpPr>
            <p:cNvPr id="26" name="Gerade Verbindung mit Pfeil 25">
              <a:extLst>
                <a:ext uri="{FF2B5EF4-FFF2-40B4-BE49-F238E27FC236}">
                  <a16:creationId xmlns:a16="http://schemas.microsoft.com/office/drawing/2014/main" id="{BD51D9D3-A089-4BE8-85E0-748D273C7AF2}"/>
                </a:ext>
              </a:extLst>
            </p:cNvPr>
            <p:cNvCxnSpPr>
              <a:cxnSpLocks/>
            </p:cNvCxnSpPr>
            <p:nvPr/>
          </p:nvCxnSpPr>
          <p:spPr>
            <a:xfrm rot="1800000" flipH="1">
              <a:off x="6134284" y="2387350"/>
              <a:ext cx="0" cy="61200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28">
              <a:extLst>
                <a:ext uri="{FF2B5EF4-FFF2-40B4-BE49-F238E27FC236}">
                  <a16:creationId xmlns:a16="http://schemas.microsoft.com/office/drawing/2014/main" id="{3A65935E-0E2F-48BB-AEB8-34FDF7E59969}"/>
                </a:ext>
              </a:extLst>
            </p:cNvPr>
            <p:cNvCxnSpPr>
              <a:cxnSpLocks/>
            </p:cNvCxnSpPr>
            <p:nvPr/>
          </p:nvCxnSpPr>
          <p:spPr>
            <a:xfrm rot="1800000" flipH="1">
              <a:off x="7083000" y="3223379"/>
              <a:ext cx="0" cy="61200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>
              <a:extLst>
                <a:ext uri="{FF2B5EF4-FFF2-40B4-BE49-F238E27FC236}">
                  <a16:creationId xmlns:a16="http://schemas.microsoft.com/office/drawing/2014/main" id="{F7339F46-C716-486C-A661-E1440ABC5AE2}"/>
                </a:ext>
              </a:extLst>
            </p:cNvPr>
            <p:cNvCxnSpPr>
              <a:cxnSpLocks/>
            </p:cNvCxnSpPr>
            <p:nvPr/>
          </p:nvCxnSpPr>
          <p:spPr>
            <a:xfrm rot="1800000" flipH="1">
              <a:off x="5162434" y="3222000"/>
              <a:ext cx="0" cy="61200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mit Pfeil 30">
              <a:extLst>
                <a:ext uri="{FF2B5EF4-FFF2-40B4-BE49-F238E27FC236}">
                  <a16:creationId xmlns:a16="http://schemas.microsoft.com/office/drawing/2014/main" id="{ACBD4A34-58D5-4BDE-84FD-49FBE48EA181}"/>
                </a:ext>
              </a:extLst>
            </p:cNvPr>
            <p:cNvCxnSpPr>
              <a:cxnSpLocks/>
            </p:cNvCxnSpPr>
            <p:nvPr/>
          </p:nvCxnSpPr>
          <p:spPr>
            <a:xfrm rot="1800000" flipH="1">
              <a:off x="6134400" y="4024305"/>
              <a:ext cx="0" cy="61200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40578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0.10469 -0.08658 " pathEditMode="fixed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1" y="-4329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6585E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46 L 0.31524 -0.30162 " pathEditMode="fixed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55" y="-1511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29935 0.06134 " pathEditMode="fixed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3032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7.40741E-7 L 0.25235 0.1169 " pathEditMode="fixed" rAng="0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17" y="5833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6585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9" grpId="0" animBg="1"/>
      <p:bldP spid="10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roup 179"/>
          <p:cNvGrpSpPr/>
          <p:nvPr/>
        </p:nvGrpSpPr>
        <p:grpSpPr>
          <a:xfrm>
            <a:off x="7013384" y="2832720"/>
            <a:ext cx="3600000" cy="2303647"/>
            <a:chOff x="3528312" y="2595539"/>
            <a:chExt cx="3600000" cy="2303647"/>
          </a:xfrm>
        </p:grpSpPr>
        <p:grpSp>
          <p:nvGrpSpPr>
            <p:cNvPr id="181" name="Group 180"/>
            <p:cNvGrpSpPr/>
            <p:nvPr/>
          </p:nvGrpSpPr>
          <p:grpSpPr>
            <a:xfrm>
              <a:off x="4176311" y="2595539"/>
              <a:ext cx="2304001" cy="216000"/>
              <a:chOff x="1799999" y="2592000"/>
              <a:chExt cx="2304001" cy="216000"/>
            </a:xfrm>
          </p:grpSpPr>
          <p:cxnSp>
            <p:nvCxnSpPr>
              <p:cNvPr id="197" name="Straight Connector 196"/>
              <p:cNvCxnSpPr/>
              <p:nvPr/>
            </p:nvCxnSpPr>
            <p:spPr>
              <a:xfrm>
                <a:off x="1800000" y="2592000"/>
                <a:ext cx="2304000" cy="0"/>
              </a:xfrm>
              <a:prstGeom prst="line">
                <a:avLst/>
              </a:prstGeom>
              <a:ln w="22225">
                <a:solidFill>
                  <a:schemeClr val="tx1">
                    <a:lumMod val="65000"/>
                    <a:lumOff val="3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flipV="1">
                <a:off x="1799999" y="2808000"/>
                <a:ext cx="2304000" cy="0"/>
              </a:xfrm>
              <a:prstGeom prst="line">
                <a:avLst/>
              </a:prstGeom>
              <a:ln w="22225">
                <a:solidFill>
                  <a:schemeClr val="tx1">
                    <a:lumMod val="65000"/>
                    <a:lumOff val="35000"/>
                  </a:schemeClr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81"/>
            <p:cNvGrpSpPr/>
            <p:nvPr/>
          </p:nvGrpSpPr>
          <p:grpSpPr>
            <a:xfrm>
              <a:off x="4176311" y="4683186"/>
              <a:ext cx="2304001" cy="216000"/>
              <a:chOff x="1799999" y="4679647"/>
              <a:chExt cx="2304001" cy="216000"/>
            </a:xfrm>
          </p:grpSpPr>
          <p:cxnSp>
            <p:nvCxnSpPr>
              <p:cNvPr id="195" name="Straight Connector 194"/>
              <p:cNvCxnSpPr/>
              <p:nvPr/>
            </p:nvCxnSpPr>
            <p:spPr>
              <a:xfrm>
                <a:off x="1800000" y="4679647"/>
                <a:ext cx="2304000" cy="0"/>
              </a:xfrm>
              <a:prstGeom prst="line">
                <a:avLst/>
              </a:prstGeom>
              <a:ln w="22225">
                <a:solidFill>
                  <a:schemeClr val="tx1">
                    <a:lumMod val="65000"/>
                    <a:lumOff val="3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flipV="1">
                <a:off x="1799999" y="4895647"/>
                <a:ext cx="2304000" cy="0"/>
              </a:xfrm>
              <a:prstGeom prst="line">
                <a:avLst/>
              </a:prstGeom>
              <a:ln w="22225">
                <a:solidFill>
                  <a:schemeClr val="tx1">
                    <a:lumMod val="65000"/>
                    <a:lumOff val="35000"/>
                  </a:schemeClr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Group 182"/>
            <p:cNvGrpSpPr/>
            <p:nvPr/>
          </p:nvGrpSpPr>
          <p:grpSpPr>
            <a:xfrm>
              <a:off x="3528312" y="3243539"/>
              <a:ext cx="216000" cy="1008000"/>
              <a:chOff x="1152000" y="3240000"/>
              <a:chExt cx="216000" cy="1008000"/>
            </a:xfrm>
          </p:grpSpPr>
          <p:cxnSp>
            <p:nvCxnSpPr>
              <p:cNvPr id="193" name="Straight Connector 192"/>
              <p:cNvCxnSpPr/>
              <p:nvPr/>
            </p:nvCxnSpPr>
            <p:spPr>
              <a:xfrm flipV="1">
                <a:off x="1152000" y="3240000"/>
                <a:ext cx="0" cy="1008000"/>
              </a:xfrm>
              <a:prstGeom prst="line">
                <a:avLst/>
              </a:prstGeom>
              <a:ln w="22225">
                <a:solidFill>
                  <a:schemeClr val="tx1">
                    <a:lumMod val="65000"/>
                    <a:lumOff val="3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10800000" flipV="1">
                <a:off x="1368000" y="3240000"/>
                <a:ext cx="0" cy="1008000"/>
              </a:xfrm>
              <a:prstGeom prst="line">
                <a:avLst/>
              </a:prstGeom>
              <a:ln w="22225">
                <a:solidFill>
                  <a:schemeClr val="tx1">
                    <a:lumMod val="65000"/>
                    <a:lumOff val="3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" name="Group 183"/>
            <p:cNvGrpSpPr/>
            <p:nvPr/>
          </p:nvGrpSpPr>
          <p:grpSpPr>
            <a:xfrm>
              <a:off x="6912312" y="3249206"/>
              <a:ext cx="216000" cy="1008000"/>
              <a:chOff x="4536000" y="3245667"/>
              <a:chExt cx="216000" cy="1008000"/>
            </a:xfrm>
          </p:grpSpPr>
          <p:cxnSp>
            <p:nvCxnSpPr>
              <p:cNvPr id="191" name="Straight Connector 190"/>
              <p:cNvCxnSpPr/>
              <p:nvPr/>
            </p:nvCxnSpPr>
            <p:spPr>
              <a:xfrm flipV="1">
                <a:off x="4536000" y="3245667"/>
                <a:ext cx="0" cy="1008000"/>
              </a:xfrm>
              <a:prstGeom prst="line">
                <a:avLst/>
              </a:prstGeom>
              <a:ln w="22225">
                <a:solidFill>
                  <a:schemeClr val="tx1">
                    <a:lumMod val="65000"/>
                    <a:lumOff val="3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10800000" flipV="1">
                <a:off x="4752000" y="3245667"/>
                <a:ext cx="0" cy="1008000"/>
              </a:xfrm>
              <a:prstGeom prst="line">
                <a:avLst/>
              </a:prstGeom>
              <a:ln w="22225">
                <a:solidFill>
                  <a:schemeClr val="tx1">
                    <a:lumMod val="65000"/>
                    <a:lumOff val="3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5" name="Group 184"/>
            <p:cNvGrpSpPr/>
            <p:nvPr/>
          </p:nvGrpSpPr>
          <p:grpSpPr>
            <a:xfrm rot="19980000">
              <a:off x="3847432" y="3679898"/>
              <a:ext cx="2969786" cy="144000"/>
              <a:chOff x="6211981" y="1872000"/>
              <a:chExt cx="2969785" cy="144000"/>
            </a:xfrm>
          </p:grpSpPr>
          <p:cxnSp>
            <p:nvCxnSpPr>
              <p:cNvPr id="189" name="Straight Connector 188"/>
              <p:cNvCxnSpPr/>
              <p:nvPr/>
            </p:nvCxnSpPr>
            <p:spPr>
              <a:xfrm>
                <a:off x="6211981" y="1872000"/>
                <a:ext cx="2923200" cy="0"/>
              </a:xfrm>
              <a:prstGeom prst="line">
                <a:avLst/>
              </a:prstGeom>
              <a:ln w="22225">
                <a:solidFill>
                  <a:schemeClr val="tx1">
                    <a:lumMod val="65000"/>
                    <a:lumOff val="3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flipV="1">
                <a:off x="6258566" y="2016000"/>
                <a:ext cx="2923200" cy="0"/>
              </a:xfrm>
              <a:prstGeom prst="line">
                <a:avLst/>
              </a:prstGeom>
              <a:ln w="22225">
                <a:solidFill>
                  <a:schemeClr val="tx1">
                    <a:lumMod val="65000"/>
                    <a:lumOff val="35000"/>
                  </a:schemeClr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6" name="Group 185"/>
            <p:cNvGrpSpPr/>
            <p:nvPr/>
          </p:nvGrpSpPr>
          <p:grpSpPr>
            <a:xfrm>
              <a:off x="3816985" y="3696214"/>
              <a:ext cx="3030381" cy="107964"/>
              <a:chOff x="1440673" y="3692675"/>
              <a:chExt cx="3030381" cy="107964"/>
            </a:xfrm>
          </p:grpSpPr>
          <p:cxnSp>
            <p:nvCxnSpPr>
              <p:cNvPr id="187" name="Straight Arrow Connector 186"/>
              <p:cNvCxnSpPr/>
              <p:nvPr/>
            </p:nvCxnSpPr>
            <p:spPr>
              <a:xfrm rot="1620000">
                <a:off x="1440673" y="3800639"/>
                <a:ext cx="2923200" cy="0"/>
              </a:xfrm>
              <a:prstGeom prst="straightConnector1">
                <a:avLst/>
              </a:prstGeom>
              <a:ln w="22225">
                <a:solidFill>
                  <a:schemeClr val="tx1">
                    <a:lumMod val="65000"/>
                    <a:lumOff val="3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Arrow Connector 187"/>
              <p:cNvCxnSpPr/>
              <p:nvPr/>
            </p:nvCxnSpPr>
            <p:spPr>
              <a:xfrm rot="1620000">
                <a:off x="1547854" y="3692675"/>
                <a:ext cx="2923200" cy="0"/>
              </a:xfrm>
              <a:prstGeom prst="straightConnector1">
                <a:avLst/>
              </a:prstGeom>
              <a:ln w="22225">
                <a:solidFill>
                  <a:schemeClr val="tx1">
                    <a:lumMod val="65000"/>
                    <a:lumOff val="35000"/>
                  </a:schemeClr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8" name="Group 1">
            <a:extLst>
              <a:ext uri="{FF2B5EF4-FFF2-40B4-BE49-F238E27FC236}">
                <a16:creationId xmlns:a16="http://schemas.microsoft.com/office/drawing/2014/main" id="{8B224E1C-9772-4292-816A-430C70F78313}"/>
              </a:ext>
            </a:extLst>
          </p:cNvPr>
          <p:cNvGrpSpPr/>
          <p:nvPr/>
        </p:nvGrpSpPr>
        <p:grpSpPr>
          <a:xfrm>
            <a:off x="7010280" y="2826234"/>
            <a:ext cx="3600000" cy="1661667"/>
            <a:chOff x="4296914" y="3020625"/>
            <a:chExt cx="3600000" cy="1661667"/>
          </a:xfrm>
        </p:grpSpPr>
        <p:grpSp>
          <p:nvGrpSpPr>
            <p:cNvPr id="73" name="Group 104">
              <a:extLst>
                <a:ext uri="{FF2B5EF4-FFF2-40B4-BE49-F238E27FC236}">
                  <a16:creationId xmlns:a16="http://schemas.microsoft.com/office/drawing/2014/main" id="{00A2DB1E-BAA3-44BC-8887-9A4DE0F4FD56}"/>
                </a:ext>
              </a:extLst>
            </p:cNvPr>
            <p:cNvGrpSpPr/>
            <p:nvPr/>
          </p:nvGrpSpPr>
          <p:grpSpPr>
            <a:xfrm>
              <a:off x="4944913" y="3020625"/>
              <a:ext cx="2304001" cy="216000"/>
              <a:chOff x="1799999" y="2592000"/>
              <a:chExt cx="2304001" cy="216000"/>
            </a:xfrm>
          </p:grpSpPr>
          <p:cxnSp>
            <p:nvCxnSpPr>
              <p:cNvPr id="93" name="Straight Connector 105">
                <a:extLst>
                  <a:ext uri="{FF2B5EF4-FFF2-40B4-BE49-F238E27FC236}">
                    <a16:creationId xmlns:a16="http://schemas.microsoft.com/office/drawing/2014/main" id="{02E72365-5AA3-470F-8E84-F9F9D3413485}"/>
                  </a:ext>
                </a:extLst>
              </p:cNvPr>
              <p:cNvCxnSpPr/>
              <p:nvPr/>
            </p:nvCxnSpPr>
            <p:spPr>
              <a:xfrm>
                <a:off x="1800000" y="2592000"/>
                <a:ext cx="2304000" cy="0"/>
              </a:xfrm>
              <a:prstGeom prst="line">
                <a:avLst/>
              </a:prstGeom>
              <a:ln w="22225">
                <a:solidFill>
                  <a:schemeClr val="tx1">
                    <a:lumMod val="65000"/>
                    <a:lumOff val="3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107">
                <a:extLst>
                  <a:ext uri="{FF2B5EF4-FFF2-40B4-BE49-F238E27FC236}">
                    <a16:creationId xmlns:a16="http://schemas.microsoft.com/office/drawing/2014/main" id="{903D9E14-D6F8-415C-AEFC-7A155B69334E}"/>
                  </a:ext>
                </a:extLst>
              </p:cNvPr>
              <p:cNvCxnSpPr/>
              <p:nvPr/>
            </p:nvCxnSpPr>
            <p:spPr>
              <a:xfrm flipV="1">
                <a:off x="1799999" y="2808000"/>
                <a:ext cx="2304000" cy="0"/>
              </a:xfrm>
              <a:prstGeom prst="line">
                <a:avLst/>
              </a:prstGeom>
              <a:ln w="22225">
                <a:solidFill>
                  <a:schemeClr val="tx1">
                    <a:lumMod val="65000"/>
                    <a:lumOff val="35000"/>
                  </a:schemeClr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116">
              <a:extLst>
                <a:ext uri="{FF2B5EF4-FFF2-40B4-BE49-F238E27FC236}">
                  <a16:creationId xmlns:a16="http://schemas.microsoft.com/office/drawing/2014/main" id="{5673627E-F910-4283-BB5F-47610DF68C13}"/>
                </a:ext>
              </a:extLst>
            </p:cNvPr>
            <p:cNvGrpSpPr/>
            <p:nvPr/>
          </p:nvGrpSpPr>
          <p:grpSpPr>
            <a:xfrm>
              <a:off x="4296914" y="3668625"/>
              <a:ext cx="216000" cy="1008000"/>
              <a:chOff x="1152000" y="3240000"/>
              <a:chExt cx="216000" cy="1008000"/>
            </a:xfrm>
          </p:grpSpPr>
          <p:cxnSp>
            <p:nvCxnSpPr>
              <p:cNvPr id="89" name="Straight Connector 117">
                <a:extLst>
                  <a:ext uri="{FF2B5EF4-FFF2-40B4-BE49-F238E27FC236}">
                    <a16:creationId xmlns:a16="http://schemas.microsoft.com/office/drawing/2014/main" id="{76106A18-7704-47EF-BC68-29B1F6EEE4A0}"/>
                  </a:ext>
                </a:extLst>
              </p:cNvPr>
              <p:cNvCxnSpPr/>
              <p:nvPr/>
            </p:nvCxnSpPr>
            <p:spPr>
              <a:xfrm flipV="1">
                <a:off x="1152000" y="3240000"/>
                <a:ext cx="0" cy="1008000"/>
              </a:xfrm>
              <a:prstGeom prst="line">
                <a:avLst/>
              </a:prstGeom>
              <a:ln w="22225">
                <a:solidFill>
                  <a:schemeClr val="tx1">
                    <a:lumMod val="65000"/>
                    <a:lumOff val="3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118">
                <a:extLst>
                  <a:ext uri="{FF2B5EF4-FFF2-40B4-BE49-F238E27FC236}">
                    <a16:creationId xmlns:a16="http://schemas.microsoft.com/office/drawing/2014/main" id="{06A87D01-522E-4C24-B5F1-6CCD6C01BA78}"/>
                  </a:ext>
                </a:extLst>
              </p:cNvPr>
              <p:cNvCxnSpPr/>
              <p:nvPr/>
            </p:nvCxnSpPr>
            <p:spPr>
              <a:xfrm rot="10800000" flipV="1">
                <a:off x="1368000" y="3240000"/>
                <a:ext cx="0" cy="1008000"/>
              </a:xfrm>
              <a:prstGeom prst="line">
                <a:avLst/>
              </a:prstGeom>
              <a:ln w="22225">
                <a:solidFill>
                  <a:schemeClr val="tx1">
                    <a:lumMod val="65000"/>
                    <a:lumOff val="3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121">
              <a:extLst>
                <a:ext uri="{FF2B5EF4-FFF2-40B4-BE49-F238E27FC236}">
                  <a16:creationId xmlns:a16="http://schemas.microsoft.com/office/drawing/2014/main" id="{15FDD6A5-28B1-44C3-A0CA-8426E23DB029}"/>
                </a:ext>
              </a:extLst>
            </p:cNvPr>
            <p:cNvGrpSpPr/>
            <p:nvPr/>
          </p:nvGrpSpPr>
          <p:grpSpPr>
            <a:xfrm>
              <a:off x="7680914" y="3674292"/>
              <a:ext cx="216000" cy="1008000"/>
              <a:chOff x="4536000" y="3245667"/>
              <a:chExt cx="216000" cy="1008000"/>
            </a:xfrm>
          </p:grpSpPr>
          <p:cxnSp>
            <p:nvCxnSpPr>
              <p:cNvPr id="87" name="Straight Connector 122">
                <a:extLst>
                  <a:ext uri="{FF2B5EF4-FFF2-40B4-BE49-F238E27FC236}">
                    <a16:creationId xmlns:a16="http://schemas.microsoft.com/office/drawing/2014/main" id="{2E33DA66-B924-4AFC-80C4-82A1BCD14835}"/>
                  </a:ext>
                </a:extLst>
              </p:cNvPr>
              <p:cNvCxnSpPr/>
              <p:nvPr/>
            </p:nvCxnSpPr>
            <p:spPr>
              <a:xfrm flipV="1">
                <a:off x="4536000" y="3245667"/>
                <a:ext cx="0" cy="1008000"/>
              </a:xfrm>
              <a:prstGeom prst="line">
                <a:avLst/>
              </a:prstGeom>
              <a:ln w="22225">
                <a:solidFill>
                  <a:schemeClr val="tx1">
                    <a:lumMod val="65000"/>
                    <a:lumOff val="3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123">
                <a:extLst>
                  <a:ext uri="{FF2B5EF4-FFF2-40B4-BE49-F238E27FC236}">
                    <a16:creationId xmlns:a16="http://schemas.microsoft.com/office/drawing/2014/main" id="{3681A585-34ED-479D-A6B9-4DAE6E0B4A25}"/>
                  </a:ext>
                </a:extLst>
              </p:cNvPr>
              <p:cNvCxnSpPr/>
              <p:nvPr/>
            </p:nvCxnSpPr>
            <p:spPr>
              <a:xfrm rot="10800000" flipV="1">
                <a:off x="4752000" y="3245667"/>
                <a:ext cx="0" cy="1008000"/>
              </a:xfrm>
              <a:prstGeom prst="line">
                <a:avLst/>
              </a:prstGeom>
              <a:ln w="22225">
                <a:solidFill>
                  <a:schemeClr val="tx1">
                    <a:lumMod val="65000"/>
                    <a:lumOff val="3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6" name="Straight Connector 128">
              <a:extLst>
                <a:ext uri="{FF2B5EF4-FFF2-40B4-BE49-F238E27FC236}">
                  <a16:creationId xmlns:a16="http://schemas.microsoft.com/office/drawing/2014/main" id="{AF41ACCB-58F9-463E-8C64-0EC208177BAD}"/>
                </a:ext>
              </a:extLst>
            </p:cNvPr>
            <p:cNvCxnSpPr/>
            <p:nvPr/>
          </p:nvCxnSpPr>
          <p:spPr>
            <a:xfrm rot="19980000" flipV="1">
              <a:off x="4692768" y="4230562"/>
              <a:ext cx="2923201" cy="0"/>
            </a:xfrm>
            <a:prstGeom prst="line">
              <a:avLst/>
            </a:prstGeom>
            <a:ln w="22225">
              <a:solidFill>
                <a:schemeClr val="tx1">
                  <a:lumMod val="65000"/>
                  <a:lumOff val="35000"/>
                </a:schemeClr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134">
              <a:extLst>
                <a:ext uri="{FF2B5EF4-FFF2-40B4-BE49-F238E27FC236}">
                  <a16:creationId xmlns:a16="http://schemas.microsoft.com/office/drawing/2014/main" id="{C99E50DF-F161-4D67-A1C1-D6C86D38ADD8}"/>
                </a:ext>
              </a:extLst>
            </p:cNvPr>
            <p:cNvCxnSpPr/>
            <p:nvPr/>
          </p:nvCxnSpPr>
          <p:spPr>
            <a:xfrm rot="1620000">
              <a:off x="4585587" y="4229264"/>
              <a:ext cx="2923200" cy="0"/>
            </a:xfrm>
            <a:prstGeom prst="straightConnector1">
              <a:avLst/>
            </a:prstGeom>
            <a:ln w="22225">
              <a:solidFill>
                <a:schemeClr val="tx1">
                  <a:lumMod val="65000"/>
                  <a:lumOff val="3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D7727253-9CF3-43E8-BB8A-F574A78F2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00" y="1794076"/>
            <a:ext cx="5076937" cy="4641447"/>
          </a:xfrm>
        </p:spPr>
        <p:txBody>
          <a:bodyPr>
            <a:noAutofit/>
          </a:bodyPr>
          <a:lstStyle/>
          <a:p>
            <a:pPr lvl="1"/>
            <a:r>
              <a:rPr lang="de-DE" dirty="0" err="1">
                <a:cs typeface="Calibri Light" panose="020F0302020204030204" pitchFamily="34" charset="0"/>
              </a:rPr>
              <a:t>Which</a:t>
            </a:r>
            <a:r>
              <a:rPr lang="de-DE" dirty="0">
                <a:cs typeface="Calibri Light" panose="020F0302020204030204" pitchFamily="34" charset="0"/>
              </a:rPr>
              <a:t> </a:t>
            </a:r>
            <a:r>
              <a:rPr lang="de-DE" dirty="0" err="1">
                <a:cs typeface="Calibri Light" panose="020F0302020204030204" pitchFamily="34" charset="0"/>
              </a:rPr>
              <a:t>regions</a:t>
            </a:r>
            <a:r>
              <a:rPr lang="de-DE" dirty="0">
                <a:cs typeface="Calibri Light" panose="020F0302020204030204" pitchFamily="34" charset="0"/>
              </a:rPr>
              <a:t>?</a:t>
            </a:r>
          </a:p>
          <a:p>
            <a:pPr lvl="2">
              <a:buClr>
                <a:srgbClr val="9BAFB5"/>
              </a:buClr>
              <a:buSzPct val="80000"/>
              <a:buFont typeface="Arial" panose="020B0604020202020204" pitchFamily="34" charset="0"/>
              <a:buChar char="►"/>
            </a:pPr>
            <a:r>
              <a:rPr lang="de-DE" dirty="0">
                <a:solidFill>
                  <a:srgbClr val="000000">
                    <a:lumMod val="85000"/>
                    <a:lumOff val="15000"/>
                  </a:srgbClr>
                </a:solidFill>
                <a:cs typeface="Calibri Light" panose="020F0302020204030204" pitchFamily="34" charset="0"/>
              </a:rPr>
              <a:t>Z</a:t>
            </a:r>
            <a:endParaRPr lang="de-DE" dirty="0">
              <a:cs typeface="Calibri Light" panose="020F0302020204030204" pitchFamily="34" charset="0"/>
            </a:endParaRPr>
          </a:p>
          <a:p>
            <a:pPr lvl="1"/>
            <a:r>
              <a:rPr lang="de-DE" dirty="0" err="1">
                <a:cs typeface="Calibri Light" panose="020F0302020204030204" pitchFamily="34" charset="0"/>
              </a:rPr>
              <a:t>Which</a:t>
            </a:r>
            <a:r>
              <a:rPr lang="de-DE" dirty="0">
                <a:cs typeface="Calibri Light" panose="020F0302020204030204" pitchFamily="34" charset="0"/>
              </a:rPr>
              <a:t> </a:t>
            </a:r>
            <a:r>
              <a:rPr lang="de-DE" dirty="0" err="1">
                <a:cs typeface="Calibri Light" panose="020F0302020204030204" pitchFamily="34" charset="0"/>
              </a:rPr>
              <a:t>connections</a:t>
            </a:r>
            <a:r>
              <a:rPr lang="de-DE" dirty="0">
                <a:cs typeface="Calibri Light" panose="020F0302020204030204" pitchFamily="34" charset="0"/>
              </a:rPr>
              <a:t> in network?</a:t>
            </a:r>
          </a:p>
          <a:p>
            <a:pPr lvl="2">
              <a:buSzPct val="80000"/>
              <a:buFont typeface="Arial" panose="020B0604020202020204" pitchFamily="34" charset="0"/>
              <a:buChar char="►"/>
            </a:pPr>
            <a:r>
              <a:rPr lang="de-DE" dirty="0">
                <a:cs typeface="Calibri Light" panose="020F0302020204030204" pitchFamily="34" charset="0"/>
              </a:rPr>
              <a:t>A</a:t>
            </a:r>
          </a:p>
          <a:p>
            <a:pPr lvl="1"/>
            <a:r>
              <a:rPr lang="en-GB" dirty="0"/>
              <a:t>U = all input (driving, modulating)</a:t>
            </a:r>
            <a:endParaRPr lang="en-GB" dirty="0">
              <a:cs typeface="Calibri Light" panose="020F0302020204030204" pitchFamily="34" charset="0"/>
            </a:endParaRPr>
          </a:p>
          <a:p>
            <a:pPr lvl="1"/>
            <a:r>
              <a:rPr lang="en-GB" dirty="0"/>
              <a:t>Where does driving input enter the network?</a:t>
            </a:r>
          </a:p>
          <a:p>
            <a:pPr lvl="2">
              <a:buSzPct val="80000"/>
              <a:buFont typeface="Arial" panose="020B0604020202020204" pitchFamily="34" charset="0"/>
              <a:buChar char="►"/>
            </a:pPr>
            <a:r>
              <a:rPr lang="en-GB" dirty="0">
                <a:cs typeface="Calibri Light" panose="020F0302020204030204" pitchFamily="34" charset="0"/>
              </a:rPr>
              <a:t>C</a:t>
            </a:r>
          </a:p>
          <a:p>
            <a:pPr lvl="1"/>
            <a:r>
              <a:rPr lang="en-GB" dirty="0"/>
              <a:t>Which connections are modulated e.g. by conditions</a:t>
            </a:r>
          </a:p>
          <a:p>
            <a:pPr lvl="2">
              <a:buSzPct val="80000"/>
              <a:buFont typeface="Arial" panose="020B0604020202020204" pitchFamily="34" charset="0"/>
              <a:buChar char="►"/>
            </a:pPr>
            <a:r>
              <a:rPr lang="en-GB" dirty="0">
                <a:cs typeface="Calibri Light" panose="020F0302020204030204" pitchFamily="34" charset="0"/>
              </a:rPr>
              <a:t>B</a:t>
            </a:r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Neural model basics</a:t>
            </a:r>
          </a:p>
        </p:txBody>
      </p:sp>
      <p:cxnSp>
        <p:nvCxnSpPr>
          <p:cNvPr id="66" name="Gerade Verbindung mit Pfeil 65">
            <a:extLst>
              <a:ext uri="{FF2B5EF4-FFF2-40B4-BE49-F238E27FC236}">
                <a16:creationId xmlns:a16="http://schemas.microsoft.com/office/drawing/2014/main" id="{7E19B151-FFDC-444B-9121-5E031DF0AE5D}"/>
              </a:ext>
            </a:extLst>
          </p:cNvPr>
          <p:cNvCxnSpPr/>
          <p:nvPr/>
        </p:nvCxnSpPr>
        <p:spPr>
          <a:xfrm>
            <a:off x="7117200" y="1692000"/>
            <a:ext cx="0" cy="61200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>
            <a:extLst>
              <a:ext uri="{FF2B5EF4-FFF2-40B4-BE49-F238E27FC236}">
                <a16:creationId xmlns:a16="http://schemas.microsoft.com/office/drawing/2014/main" id="{A67D8796-CD8D-4B7A-A694-A6DF80D33BD0}"/>
              </a:ext>
            </a:extLst>
          </p:cNvPr>
          <p:cNvCxnSpPr/>
          <p:nvPr/>
        </p:nvCxnSpPr>
        <p:spPr>
          <a:xfrm>
            <a:off x="10502278" y="1692000"/>
            <a:ext cx="0" cy="64800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>
            <a:extLst>
              <a:ext uri="{FF2B5EF4-FFF2-40B4-BE49-F238E27FC236}">
                <a16:creationId xmlns:a16="http://schemas.microsoft.com/office/drawing/2014/main" id="{417096D3-CC16-4231-B7D5-116706B19D21}"/>
              </a:ext>
            </a:extLst>
          </p:cNvPr>
          <p:cNvCxnSpPr>
            <a:cxnSpLocks/>
          </p:cNvCxnSpPr>
          <p:nvPr/>
        </p:nvCxnSpPr>
        <p:spPr>
          <a:xfrm rot="10800000">
            <a:off x="7118279" y="5655563"/>
            <a:ext cx="0" cy="64800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>
            <a:extLst>
              <a:ext uri="{FF2B5EF4-FFF2-40B4-BE49-F238E27FC236}">
                <a16:creationId xmlns:a16="http://schemas.microsoft.com/office/drawing/2014/main" id="{918A2F35-CE1A-4AAA-82B7-D1C169D03376}"/>
              </a:ext>
            </a:extLst>
          </p:cNvPr>
          <p:cNvCxnSpPr>
            <a:cxnSpLocks/>
          </p:cNvCxnSpPr>
          <p:nvPr/>
        </p:nvCxnSpPr>
        <p:spPr>
          <a:xfrm rot="10800000">
            <a:off x="10502278" y="5655564"/>
            <a:ext cx="0" cy="64800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mit Pfeil 94">
            <a:extLst>
              <a:ext uri="{FF2B5EF4-FFF2-40B4-BE49-F238E27FC236}">
                <a16:creationId xmlns:a16="http://schemas.microsoft.com/office/drawing/2014/main" id="{F265AB3B-A1BB-415C-829A-81439D27D1BB}"/>
              </a:ext>
            </a:extLst>
          </p:cNvPr>
          <p:cNvCxnSpPr>
            <a:cxnSpLocks/>
          </p:cNvCxnSpPr>
          <p:nvPr/>
        </p:nvCxnSpPr>
        <p:spPr>
          <a:xfrm rot="10800000">
            <a:off x="587378" y="4440817"/>
            <a:ext cx="0" cy="50400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mit Pfeil 95">
            <a:extLst>
              <a:ext uri="{FF2B5EF4-FFF2-40B4-BE49-F238E27FC236}">
                <a16:creationId xmlns:a16="http://schemas.microsoft.com/office/drawing/2014/main" id="{DF3E73A3-1726-40EB-840E-3D3478CCEDAB}"/>
              </a:ext>
            </a:extLst>
          </p:cNvPr>
          <p:cNvCxnSpPr>
            <a:cxnSpLocks/>
          </p:cNvCxnSpPr>
          <p:nvPr/>
        </p:nvCxnSpPr>
        <p:spPr>
          <a:xfrm rot="10800000">
            <a:off x="603445" y="2874544"/>
            <a:ext cx="0" cy="50400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mit Pfeil 96">
            <a:extLst>
              <a:ext uri="{FF2B5EF4-FFF2-40B4-BE49-F238E27FC236}">
                <a16:creationId xmlns:a16="http://schemas.microsoft.com/office/drawing/2014/main" id="{DB2BDFF4-474F-42BC-81D5-9089BD9943D9}"/>
              </a:ext>
            </a:extLst>
          </p:cNvPr>
          <p:cNvCxnSpPr>
            <a:cxnSpLocks/>
          </p:cNvCxnSpPr>
          <p:nvPr/>
        </p:nvCxnSpPr>
        <p:spPr>
          <a:xfrm rot="10800000">
            <a:off x="587377" y="5689887"/>
            <a:ext cx="0" cy="50400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Gerade Verbindung mit Pfeil 139">
            <a:extLst>
              <a:ext uri="{FF2B5EF4-FFF2-40B4-BE49-F238E27FC236}">
                <a16:creationId xmlns:a16="http://schemas.microsoft.com/office/drawing/2014/main" id="{55620FBE-4EE9-46FB-944F-FFAEFB4B5842}"/>
              </a:ext>
            </a:extLst>
          </p:cNvPr>
          <p:cNvCxnSpPr>
            <a:cxnSpLocks/>
          </p:cNvCxnSpPr>
          <p:nvPr/>
        </p:nvCxnSpPr>
        <p:spPr>
          <a:xfrm rot="1800000" flipH="1">
            <a:off x="9753101" y="3102055"/>
            <a:ext cx="0" cy="61200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Gerade Verbindung mit Pfeil 140">
            <a:extLst>
              <a:ext uri="{FF2B5EF4-FFF2-40B4-BE49-F238E27FC236}">
                <a16:creationId xmlns:a16="http://schemas.microsoft.com/office/drawing/2014/main" id="{59D43E4C-E973-4DC0-A28C-E07974EFD3A2}"/>
              </a:ext>
            </a:extLst>
          </p:cNvPr>
          <p:cNvCxnSpPr>
            <a:cxnSpLocks/>
          </p:cNvCxnSpPr>
          <p:nvPr/>
        </p:nvCxnSpPr>
        <p:spPr>
          <a:xfrm rot="1800000" flipH="1">
            <a:off x="8088669" y="3020874"/>
            <a:ext cx="0" cy="61200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1" name="Group 170"/>
          <p:cNvGrpSpPr/>
          <p:nvPr/>
        </p:nvGrpSpPr>
        <p:grpSpPr>
          <a:xfrm>
            <a:off x="6461209" y="2304450"/>
            <a:ext cx="4704348" cy="3360540"/>
            <a:chOff x="2983539" y="2074277"/>
            <a:chExt cx="4704348" cy="3360540"/>
          </a:xfrm>
        </p:grpSpPr>
        <p:sp>
          <p:nvSpPr>
            <p:cNvPr id="172" name="Ellipse 24">
              <a:extLst>
                <a:ext uri="{FF2B5EF4-FFF2-40B4-BE49-F238E27FC236}">
                  <a16:creationId xmlns:a16="http://schemas.microsoft.com/office/drawing/2014/main" id="{B1E9E2D7-BFD2-4AB8-A49E-ADD815A5979E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2983539" y="2074277"/>
              <a:ext cx="360000" cy="360000"/>
            </a:xfrm>
            <a:custGeom>
              <a:avLst/>
              <a:gdLst>
                <a:gd name="connsiteX0" fmla="*/ 0 w 360000"/>
                <a:gd name="connsiteY0" fmla="*/ 180000 h 360000"/>
                <a:gd name="connsiteX1" fmla="*/ 180000 w 360000"/>
                <a:gd name="connsiteY1" fmla="*/ 0 h 360000"/>
                <a:gd name="connsiteX2" fmla="*/ 360000 w 360000"/>
                <a:gd name="connsiteY2" fmla="*/ 180000 h 360000"/>
                <a:gd name="connsiteX3" fmla="*/ 180000 w 360000"/>
                <a:gd name="connsiteY3" fmla="*/ 360000 h 360000"/>
                <a:gd name="connsiteX4" fmla="*/ 0 w 360000"/>
                <a:gd name="connsiteY4" fmla="*/ 180000 h 360000"/>
                <a:gd name="connsiteX0" fmla="*/ 180000 w 360000"/>
                <a:gd name="connsiteY0" fmla="*/ 0 h 360000"/>
                <a:gd name="connsiteX1" fmla="*/ 360000 w 360000"/>
                <a:gd name="connsiteY1" fmla="*/ 180000 h 360000"/>
                <a:gd name="connsiteX2" fmla="*/ 180000 w 360000"/>
                <a:gd name="connsiteY2" fmla="*/ 360000 h 360000"/>
                <a:gd name="connsiteX3" fmla="*/ 0 w 360000"/>
                <a:gd name="connsiteY3" fmla="*/ 180000 h 360000"/>
                <a:gd name="connsiteX4" fmla="*/ 271440 w 360000"/>
                <a:gd name="connsiteY4" fmla="*/ 91440 h 360000"/>
                <a:gd name="connsiteX0" fmla="*/ 180000 w 360000"/>
                <a:gd name="connsiteY0" fmla="*/ 0 h 360000"/>
                <a:gd name="connsiteX1" fmla="*/ 360000 w 360000"/>
                <a:gd name="connsiteY1" fmla="*/ 180000 h 360000"/>
                <a:gd name="connsiteX2" fmla="*/ 180000 w 360000"/>
                <a:gd name="connsiteY2" fmla="*/ 360000 h 360000"/>
                <a:gd name="connsiteX3" fmla="*/ 0 w 360000"/>
                <a:gd name="connsiteY3" fmla="*/ 18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" h="360000">
                  <a:moveTo>
                    <a:pt x="180000" y="0"/>
                  </a:moveTo>
                  <a:cubicBezTo>
                    <a:pt x="279411" y="0"/>
                    <a:pt x="360000" y="80589"/>
                    <a:pt x="360000" y="180000"/>
                  </a:cubicBezTo>
                  <a:cubicBezTo>
                    <a:pt x="360000" y="279411"/>
                    <a:pt x="279411" y="360000"/>
                    <a:pt x="180000" y="360000"/>
                  </a:cubicBezTo>
                  <a:cubicBezTo>
                    <a:pt x="80589" y="360000"/>
                    <a:pt x="0" y="279411"/>
                    <a:pt x="0" y="180000"/>
                  </a:cubicBezTo>
                </a:path>
              </a:pathLst>
            </a:cu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head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Ellipse 24">
              <a:extLst>
                <a:ext uri="{FF2B5EF4-FFF2-40B4-BE49-F238E27FC236}">
                  <a16:creationId xmlns:a16="http://schemas.microsoft.com/office/drawing/2014/main" id="{3D3DD513-F8A9-454F-87E3-A086AAA24C6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327887" y="2074277"/>
              <a:ext cx="360000" cy="360000"/>
            </a:xfrm>
            <a:custGeom>
              <a:avLst/>
              <a:gdLst>
                <a:gd name="connsiteX0" fmla="*/ 0 w 360000"/>
                <a:gd name="connsiteY0" fmla="*/ 180000 h 360000"/>
                <a:gd name="connsiteX1" fmla="*/ 180000 w 360000"/>
                <a:gd name="connsiteY1" fmla="*/ 0 h 360000"/>
                <a:gd name="connsiteX2" fmla="*/ 360000 w 360000"/>
                <a:gd name="connsiteY2" fmla="*/ 180000 h 360000"/>
                <a:gd name="connsiteX3" fmla="*/ 180000 w 360000"/>
                <a:gd name="connsiteY3" fmla="*/ 360000 h 360000"/>
                <a:gd name="connsiteX4" fmla="*/ 0 w 360000"/>
                <a:gd name="connsiteY4" fmla="*/ 180000 h 360000"/>
                <a:gd name="connsiteX0" fmla="*/ 180000 w 360000"/>
                <a:gd name="connsiteY0" fmla="*/ 0 h 360000"/>
                <a:gd name="connsiteX1" fmla="*/ 360000 w 360000"/>
                <a:gd name="connsiteY1" fmla="*/ 180000 h 360000"/>
                <a:gd name="connsiteX2" fmla="*/ 180000 w 360000"/>
                <a:gd name="connsiteY2" fmla="*/ 360000 h 360000"/>
                <a:gd name="connsiteX3" fmla="*/ 0 w 360000"/>
                <a:gd name="connsiteY3" fmla="*/ 180000 h 360000"/>
                <a:gd name="connsiteX4" fmla="*/ 271440 w 360000"/>
                <a:gd name="connsiteY4" fmla="*/ 91440 h 360000"/>
                <a:gd name="connsiteX0" fmla="*/ 180000 w 360000"/>
                <a:gd name="connsiteY0" fmla="*/ 0 h 360000"/>
                <a:gd name="connsiteX1" fmla="*/ 360000 w 360000"/>
                <a:gd name="connsiteY1" fmla="*/ 180000 h 360000"/>
                <a:gd name="connsiteX2" fmla="*/ 180000 w 360000"/>
                <a:gd name="connsiteY2" fmla="*/ 360000 h 360000"/>
                <a:gd name="connsiteX3" fmla="*/ 0 w 360000"/>
                <a:gd name="connsiteY3" fmla="*/ 18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" h="360000">
                  <a:moveTo>
                    <a:pt x="180000" y="0"/>
                  </a:moveTo>
                  <a:cubicBezTo>
                    <a:pt x="279411" y="0"/>
                    <a:pt x="360000" y="80589"/>
                    <a:pt x="360000" y="180000"/>
                  </a:cubicBezTo>
                  <a:cubicBezTo>
                    <a:pt x="360000" y="279411"/>
                    <a:pt x="279411" y="360000"/>
                    <a:pt x="180000" y="360000"/>
                  </a:cubicBezTo>
                  <a:cubicBezTo>
                    <a:pt x="80589" y="360000"/>
                    <a:pt x="0" y="279411"/>
                    <a:pt x="0" y="180000"/>
                  </a:cubicBezTo>
                </a:path>
              </a:pathLst>
            </a:cu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head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Ellipse 24">
              <a:extLst>
                <a:ext uri="{FF2B5EF4-FFF2-40B4-BE49-F238E27FC236}">
                  <a16:creationId xmlns:a16="http://schemas.microsoft.com/office/drawing/2014/main" id="{6A2851B3-8385-4044-8B51-8571CAD75563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2983539" y="5074817"/>
              <a:ext cx="360000" cy="360000"/>
            </a:xfrm>
            <a:custGeom>
              <a:avLst/>
              <a:gdLst>
                <a:gd name="connsiteX0" fmla="*/ 0 w 360000"/>
                <a:gd name="connsiteY0" fmla="*/ 180000 h 360000"/>
                <a:gd name="connsiteX1" fmla="*/ 180000 w 360000"/>
                <a:gd name="connsiteY1" fmla="*/ 0 h 360000"/>
                <a:gd name="connsiteX2" fmla="*/ 360000 w 360000"/>
                <a:gd name="connsiteY2" fmla="*/ 180000 h 360000"/>
                <a:gd name="connsiteX3" fmla="*/ 180000 w 360000"/>
                <a:gd name="connsiteY3" fmla="*/ 360000 h 360000"/>
                <a:gd name="connsiteX4" fmla="*/ 0 w 360000"/>
                <a:gd name="connsiteY4" fmla="*/ 180000 h 360000"/>
                <a:gd name="connsiteX0" fmla="*/ 180000 w 360000"/>
                <a:gd name="connsiteY0" fmla="*/ 0 h 360000"/>
                <a:gd name="connsiteX1" fmla="*/ 360000 w 360000"/>
                <a:gd name="connsiteY1" fmla="*/ 180000 h 360000"/>
                <a:gd name="connsiteX2" fmla="*/ 180000 w 360000"/>
                <a:gd name="connsiteY2" fmla="*/ 360000 h 360000"/>
                <a:gd name="connsiteX3" fmla="*/ 0 w 360000"/>
                <a:gd name="connsiteY3" fmla="*/ 180000 h 360000"/>
                <a:gd name="connsiteX4" fmla="*/ 271440 w 360000"/>
                <a:gd name="connsiteY4" fmla="*/ 91440 h 360000"/>
                <a:gd name="connsiteX0" fmla="*/ 180000 w 360000"/>
                <a:gd name="connsiteY0" fmla="*/ 0 h 360000"/>
                <a:gd name="connsiteX1" fmla="*/ 360000 w 360000"/>
                <a:gd name="connsiteY1" fmla="*/ 180000 h 360000"/>
                <a:gd name="connsiteX2" fmla="*/ 180000 w 360000"/>
                <a:gd name="connsiteY2" fmla="*/ 360000 h 360000"/>
                <a:gd name="connsiteX3" fmla="*/ 0 w 360000"/>
                <a:gd name="connsiteY3" fmla="*/ 18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" h="360000">
                  <a:moveTo>
                    <a:pt x="180000" y="0"/>
                  </a:moveTo>
                  <a:cubicBezTo>
                    <a:pt x="279411" y="0"/>
                    <a:pt x="360000" y="80589"/>
                    <a:pt x="360000" y="180000"/>
                  </a:cubicBezTo>
                  <a:cubicBezTo>
                    <a:pt x="360000" y="279411"/>
                    <a:pt x="279411" y="360000"/>
                    <a:pt x="180000" y="360000"/>
                  </a:cubicBezTo>
                  <a:cubicBezTo>
                    <a:pt x="80589" y="360000"/>
                    <a:pt x="0" y="279411"/>
                    <a:pt x="0" y="180000"/>
                  </a:cubicBezTo>
                </a:path>
              </a:pathLst>
            </a:cu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head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5" name="Ellipse 24">
              <a:extLst>
                <a:ext uri="{FF2B5EF4-FFF2-40B4-BE49-F238E27FC236}">
                  <a16:creationId xmlns:a16="http://schemas.microsoft.com/office/drawing/2014/main" id="{CC404939-2A8B-4E8E-B66A-C214803558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27887" y="5074817"/>
              <a:ext cx="360000" cy="360000"/>
            </a:xfrm>
            <a:custGeom>
              <a:avLst/>
              <a:gdLst>
                <a:gd name="connsiteX0" fmla="*/ 0 w 360000"/>
                <a:gd name="connsiteY0" fmla="*/ 180000 h 360000"/>
                <a:gd name="connsiteX1" fmla="*/ 180000 w 360000"/>
                <a:gd name="connsiteY1" fmla="*/ 0 h 360000"/>
                <a:gd name="connsiteX2" fmla="*/ 360000 w 360000"/>
                <a:gd name="connsiteY2" fmla="*/ 180000 h 360000"/>
                <a:gd name="connsiteX3" fmla="*/ 180000 w 360000"/>
                <a:gd name="connsiteY3" fmla="*/ 360000 h 360000"/>
                <a:gd name="connsiteX4" fmla="*/ 0 w 360000"/>
                <a:gd name="connsiteY4" fmla="*/ 180000 h 360000"/>
                <a:gd name="connsiteX0" fmla="*/ 180000 w 360000"/>
                <a:gd name="connsiteY0" fmla="*/ 0 h 360000"/>
                <a:gd name="connsiteX1" fmla="*/ 360000 w 360000"/>
                <a:gd name="connsiteY1" fmla="*/ 180000 h 360000"/>
                <a:gd name="connsiteX2" fmla="*/ 180000 w 360000"/>
                <a:gd name="connsiteY2" fmla="*/ 360000 h 360000"/>
                <a:gd name="connsiteX3" fmla="*/ 0 w 360000"/>
                <a:gd name="connsiteY3" fmla="*/ 180000 h 360000"/>
                <a:gd name="connsiteX4" fmla="*/ 271440 w 360000"/>
                <a:gd name="connsiteY4" fmla="*/ 91440 h 360000"/>
                <a:gd name="connsiteX0" fmla="*/ 180000 w 360000"/>
                <a:gd name="connsiteY0" fmla="*/ 0 h 360000"/>
                <a:gd name="connsiteX1" fmla="*/ 360000 w 360000"/>
                <a:gd name="connsiteY1" fmla="*/ 180000 h 360000"/>
                <a:gd name="connsiteX2" fmla="*/ 180000 w 360000"/>
                <a:gd name="connsiteY2" fmla="*/ 360000 h 360000"/>
                <a:gd name="connsiteX3" fmla="*/ 0 w 360000"/>
                <a:gd name="connsiteY3" fmla="*/ 18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" h="360000">
                  <a:moveTo>
                    <a:pt x="180000" y="0"/>
                  </a:moveTo>
                  <a:cubicBezTo>
                    <a:pt x="279411" y="0"/>
                    <a:pt x="360000" y="80589"/>
                    <a:pt x="360000" y="180000"/>
                  </a:cubicBezTo>
                  <a:cubicBezTo>
                    <a:pt x="360000" y="279411"/>
                    <a:pt x="279411" y="360000"/>
                    <a:pt x="180000" y="360000"/>
                  </a:cubicBezTo>
                  <a:cubicBezTo>
                    <a:pt x="80589" y="360000"/>
                    <a:pt x="0" y="279411"/>
                    <a:pt x="0" y="180000"/>
                  </a:cubicBezTo>
                </a:path>
              </a:pathLst>
            </a:cu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head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Oval 175"/>
            <p:cNvSpPr>
              <a:spLocks noChangeAspect="1"/>
            </p:cNvSpPr>
            <p:nvPr/>
          </p:nvSpPr>
          <p:spPr>
            <a:xfrm>
              <a:off x="6480311" y="2163539"/>
              <a:ext cx="1079999" cy="108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9BAFB5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ROI3</a:t>
              </a:r>
            </a:p>
          </p:txBody>
        </p:sp>
        <p:sp>
          <p:nvSpPr>
            <p:cNvPr id="177" name="Oval 176"/>
            <p:cNvSpPr>
              <a:spLocks noChangeAspect="1"/>
            </p:cNvSpPr>
            <p:nvPr/>
          </p:nvSpPr>
          <p:spPr>
            <a:xfrm>
              <a:off x="3096312" y="2163539"/>
              <a:ext cx="1079999" cy="108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9BAFB5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ROI1</a:t>
              </a:r>
            </a:p>
          </p:txBody>
        </p:sp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6480311" y="4251186"/>
              <a:ext cx="1079999" cy="108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9BAFB5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ROI4</a:t>
              </a:r>
            </a:p>
          </p:txBody>
        </p:sp>
        <p:sp>
          <p:nvSpPr>
            <p:cNvPr id="179" name="Oval 178"/>
            <p:cNvSpPr>
              <a:spLocks noChangeAspect="1"/>
            </p:cNvSpPr>
            <p:nvPr/>
          </p:nvSpPr>
          <p:spPr>
            <a:xfrm>
              <a:off x="3096312" y="4251186"/>
              <a:ext cx="1079999" cy="108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9BAFB5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ROI2</a:t>
              </a:r>
            </a:p>
          </p:txBody>
        </p:sp>
      </p:grpSp>
      <p:cxnSp>
        <p:nvCxnSpPr>
          <p:cNvPr id="62" name="Gerade Verbindung mit Pfeil 61">
            <a:extLst>
              <a:ext uri="{FF2B5EF4-FFF2-40B4-BE49-F238E27FC236}">
                <a16:creationId xmlns:a16="http://schemas.microsoft.com/office/drawing/2014/main" id="{4FDFFF0A-836D-4A0B-98DD-19A84065F27D}"/>
              </a:ext>
            </a:extLst>
          </p:cNvPr>
          <p:cNvCxnSpPr>
            <a:cxnSpLocks/>
          </p:cNvCxnSpPr>
          <p:nvPr/>
        </p:nvCxnSpPr>
        <p:spPr>
          <a:xfrm rot="1800000" flipH="1">
            <a:off x="9328897" y="2247043"/>
            <a:ext cx="0" cy="61200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178D60E9-4CBF-48D1-955A-BA7F91C813B2}"/>
              </a:ext>
            </a:extLst>
          </p:cNvPr>
          <p:cNvCxnSpPr>
            <a:cxnSpLocks/>
          </p:cNvCxnSpPr>
          <p:nvPr/>
        </p:nvCxnSpPr>
        <p:spPr>
          <a:xfrm rot="1800000" flipH="1">
            <a:off x="8755278" y="2456781"/>
            <a:ext cx="0" cy="61200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Gerade Verbindung mit Pfeil 62">
            <a:extLst>
              <a:ext uri="{FF2B5EF4-FFF2-40B4-BE49-F238E27FC236}">
                <a16:creationId xmlns:a16="http://schemas.microsoft.com/office/drawing/2014/main" id="{178D60E9-4CBF-48D1-955A-BA7F91C813B2}"/>
              </a:ext>
            </a:extLst>
          </p:cNvPr>
          <p:cNvCxnSpPr>
            <a:cxnSpLocks/>
          </p:cNvCxnSpPr>
          <p:nvPr/>
        </p:nvCxnSpPr>
        <p:spPr>
          <a:xfrm rot="1800000" flipH="1">
            <a:off x="11295190" y="4814470"/>
            <a:ext cx="0" cy="61200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6358269" y="1778549"/>
            <a:ext cx="4872364" cy="3382917"/>
            <a:chOff x="6358269" y="1778549"/>
            <a:chExt cx="4872364" cy="3382917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3A88411D-0FD1-4C0A-8A3D-A079B4E695F2}"/>
                </a:ext>
              </a:extLst>
            </p:cNvPr>
            <p:cNvGrpSpPr/>
            <p:nvPr/>
          </p:nvGrpSpPr>
          <p:grpSpPr>
            <a:xfrm>
              <a:off x="7159660" y="3020873"/>
              <a:ext cx="3653264" cy="2140593"/>
              <a:chOff x="7159660" y="3020873"/>
              <a:chExt cx="3653264" cy="2140593"/>
            </a:xfrm>
          </p:grpSpPr>
          <p:grpSp>
            <p:nvGrpSpPr>
              <p:cNvPr id="5" name="Gruppieren 4">
                <a:extLst>
                  <a:ext uri="{FF2B5EF4-FFF2-40B4-BE49-F238E27FC236}">
                    <a16:creationId xmlns:a16="http://schemas.microsoft.com/office/drawing/2014/main" id="{5185A9DB-F053-447A-B490-8E540D3942BC}"/>
                  </a:ext>
                </a:extLst>
              </p:cNvPr>
              <p:cNvGrpSpPr/>
              <p:nvPr/>
            </p:nvGrpSpPr>
            <p:grpSpPr>
              <a:xfrm>
                <a:off x="7997438" y="3020873"/>
                <a:ext cx="1834100" cy="2140593"/>
                <a:chOff x="7997438" y="3020873"/>
                <a:chExt cx="1834100" cy="2140593"/>
              </a:xfrm>
            </p:grpSpPr>
            <p:cxnSp>
              <p:nvCxnSpPr>
                <p:cNvPr id="64" name="Gerade Verbindung mit Pfeil 63">
                  <a:extLst>
                    <a:ext uri="{FF2B5EF4-FFF2-40B4-BE49-F238E27FC236}">
                      <a16:creationId xmlns:a16="http://schemas.microsoft.com/office/drawing/2014/main" id="{4822A7F0-CF5E-4C16-A5F3-91ED43080C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00000" flipH="1">
                  <a:off x="9237277" y="4342501"/>
                  <a:ext cx="0" cy="612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prstDash val="dash"/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Gerade Verbindung mit Pfeil 64">
                  <a:extLst>
                    <a:ext uri="{FF2B5EF4-FFF2-40B4-BE49-F238E27FC236}">
                      <a16:creationId xmlns:a16="http://schemas.microsoft.com/office/drawing/2014/main" id="{32F54CA4-9E41-48DD-B3F4-86B5D19939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00000" flipH="1">
                  <a:off x="8755279" y="4549466"/>
                  <a:ext cx="0" cy="612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prstDash val="dash"/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Gerade Verbindung mit Pfeil 125">
                  <a:extLst>
                    <a:ext uri="{FF2B5EF4-FFF2-40B4-BE49-F238E27FC236}">
                      <a16:creationId xmlns:a16="http://schemas.microsoft.com/office/drawing/2014/main" id="{F569D097-DF59-428B-B053-1DEB12F12E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00000" flipH="1">
                  <a:off x="9758011" y="3099140"/>
                  <a:ext cx="0" cy="612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prstDash val="dash"/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Gerade Verbindung mit Pfeil 129">
                  <a:extLst>
                    <a:ext uri="{FF2B5EF4-FFF2-40B4-BE49-F238E27FC236}">
                      <a16:creationId xmlns:a16="http://schemas.microsoft.com/office/drawing/2014/main" id="{17E99718-EC97-4DD5-BDB9-636CA3ECFC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00000" flipH="1">
                  <a:off x="8084501" y="3020873"/>
                  <a:ext cx="0" cy="612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prstDash val="dash"/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Gerade Verbindung mit Pfeil 130">
                  <a:extLst>
                    <a:ext uri="{FF2B5EF4-FFF2-40B4-BE49-F238E27FC236}">
                      <a16:creationId xmlns:a16="http://schemas.microsoft.com/office/drawing/2014/main" id="{4A3BF6A8-162D-4D06-A96F-626E8581B9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00000" flipH="1">
                  <a:off x="9831538" y="3767815"/>
                  <a:ext cx="0" cy="612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prstDash val="dash"/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Gerade Verbindung mit Pfeil 132">
                  <a:extLst>
                    <a:ext uri="{FF2B5EF4-FFF2-40B4-BE49-F238E27FC236}">
                      <a16:creationId xmlns:a16="http://schemas.microsoft.com/office/drawing/2014/main" id="{AF6666BD-3808-4B6A-BE55-9C6DCD04D3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00000" flipH="1">
                  <a:off x="7997438" y="3805042"/>
                  <a:ext cx="0" cy="612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prstDash val="dash"/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4" name="Gerade Verbindung mit Pfeil 133">
                <a:extLst>
                  <a:ext uri="{FF2B5EF4-FFF2-40B4-BE49-F238E27FC236}">
                    <a16:creationId xmlns:a16="http://schemas.microsoft.com/office/drawing/2014/main" id="{FEB13385-8FAF-4A19-8093-33F0AE4A9EBA}"/>
                  </a:ext>
                </a:extLst>
              </p:cNvPr>
              <p:cNvCxnSpPr>
                <a:cxnSpLocks/>
              </p:cNvCxnSpPr>
              <p:nvPr/>
            </p:nvCxnSpPr>
            <p:spPr>
              <a:xfrm rot="1800000" flipH="1">
                <a:off x="7384290" y="3620717"/>
                <a:ext cx="0" cy="612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dash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Gerade Verbindung mit Pfeil 136">
                <a:extLst>
                  <a:ext uri="{FF2B5EF4-FFF2-40B4-BE49-F238E27FC236}">
                    <a16:creationId xmlns:a16="http://schemas.microsoft.com/office/drawing/2014/main" id="{2E1A167B-CA9F-4A0D-9149-6EF2D23718C7}"/>
                  </a:ext>
                </a:extLst>
              </p:cNvPr>
              <p:cNvCxnSpPr>
                <a:cxnSpLocks/>
              </p:cNvCxnSpPr>
              <p:nvPr/>
            </p:nvCxnSpPr>
            <p:spPr>
              <a:xfrm rot="1800000" flipH="1">
                <a:off x="7159660" y="3359442"/>
                <a:ext cx="0" cy="612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dash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Gerade Verbindung mit Pfeil 137">
                <a:extLst>
                  <a:ext uri="{FF2B5EF4-FFF2-40B4-BE49-F238E27FC236}">
                    <a16:creationId xmlns:a16="http://schemas.microsoft.com/office/drawing/2014/main" id="{BFB318B0-DBC5-4078-89A8-64EDF824DE23}"/>
                  </a:ext>
                </a:extLst>
              </p:cNvPr>
              <p:cNvCxnSpPr>
                <a:cxnSpLocks/>
              </p:cNvCxnSpPr>
              <p:nvPr/>
            </p:nvCxnSpPr>
            <p:spPr>
              <a:xfrm rot="1800000" flipH="1">
                <a:off x="10812924" y="3610678"/>
                <a:ext cx="0" cy="612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dash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Gerade Verbindung mit Pfeil 138">
                <a:extLst>
                  <a:ext uri="{FF2B5EF4-FFF2-40B4-BE49-F238E27FC236}">
                    <a16:creationId xmlns:a16="http://schemas.microsoft.com/office/drawing/2014/main" id="{328F5514-583A-4B56-98E5-4EA829ABF12C}"/>
                  </a:ext>
                </a:extLst>
              </p:cNvPr>
              <p:cNvCxnSpPr>
                <a:cxnSpLocks/>
              </p:cNvCxnSpPr>
              <p:nvPr/>
            </p:nvCxnSpPr>
            <p:spPr>
              <a:xfrm rot="1800000" flipH="1">
                <a:off x="10588294" y="3349403"/>
                <a:ext cx="0" cy="612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dash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9" name="Gerade Verbindung mit Pfeil 61">
              <a:extLst>
                <a:ext uri="{FF2B5EF4-FFF2-40B4-BE49-F238E27FC236}">
                  <a16:creationId xmlns:a16="http://schemas.microsoft.com/office/drawing/2014/main" id="{4FDFFF0A-836D-4A0B-98DD-19A84065F27D}"/>
                </a:ext>
              </a:extLst>
            </p:cNvPr>
            <p:cNvCxnSpPr>
              <a:cxnSpLocks/>
            </p:cNvCxnSpPr>
            <p:nvPr/>
          </p:nvCxnSpPr>
          <p:spPr>
            <a:xfrm rot="1800000" flipH="1">
              <a:off x="11230633" y="1778550"/>
              <a:ext cx="0" cy="61200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Gerade Verbindung mit Pfeil 61">
              <a:extLst>
                <a:ext uri="{FF2B5EF4-FFF2-40B4-BE49-F238E27FC236}">
                  <a16:creationId xmlns:a16="http://schemas.microsoft.com/office/drawing/2014/main" id="{4FDFFF0A-836D-4A0B-98DD-19A84065F27D}"/>
                </a:ext>
              </a:extLst>
            </p:cNvPr>
            <p:cNvCxnSpPr>
              <a:cxnSpLocks/>
            </p:cNvCxnSpPr>
            <p:nvPr/>
          </p:nvCxnSpPr>
          <p:spPr>
            <a:xfrm rot="-1800000" flipH="1">
              <a:off x="6358269" y="1778549"/>
              <a:ext cx="0" cy="61200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3" name="Gerade Verbindung mit Pfeil 61">
            <a:extLst>
              <a:ext uri="{FF2B5EF4-FFF2-40B4-BE49-F238E27FC236}">
                <a16:creationId xmlns:a16="http://schemas.microsoft.com/office/drawing/2014/main" id="{4FDFFF0A-836D-4A0B-98DD-19A84065F27D}"/>
              </a:ext>
            </a:extLst>
          </p:cNvPr>
          <p:cNvCxnSpPr>
            <a:cxnSpLocks/>
          </p:cNvCxnSpPr>
          <p:nvPr/>
        </p:nvCxnSpPr>
        <p:spPr>
          <a:xfrm rot="-1800000" flipH="1">
            <a:off x="6336253" y="4809644"/>
            <a:ext cx="0" cy="61200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5004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11F1F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11F1F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EC325A-02F3-52D3-5942-D1393CBBA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00" y="4795838"/>
            <a:ext cx="10647208" cy="2252662"/>
          </a:xfrm>
        </p:spPr>
        <p:txBody>
          <a:bodyPr>
            <a:normAutofit/>
          </a:bodyPr>
          <a:lstStyle/>
          <a:p>
            <a:r>
              <a:rPr lang="de-DE" dirty="0" err="1"/>
              <a:t>Subject</a:t>
            </a:r>
            <a:r>
              <a:rPr lang="de-DE" dirty="0"/>
              <a:t>-level GLM (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brain</a:t>
            </a:r>
            <a:r>
              <a:rPr lang="de-DE" dirty="0"/>
              <a:t> </a:t>
            </a:r>
            <a:r>
              <a:rPr lang="de-DE" i="1" dirty="0" err="1"/>
              <a:t>activity</a:t>
            </a:r>
            <a:r>
              <a:rPr lang="de-DE" dirty="0"/>
              <a:t>)</a:t>
            </a:r>
          </a:p>
          <a:p>
            <a:pPr lvl="1"/>
            <a:r>
              <a:rPr lang="de-DE" dirty="0" err="1"/>
              <a:t>Factor</a:t>
            </a:r>
            <a:r>
              <a:rPr lang="de-DE" dirty="0"/>
              <a:t> 1: </a:t>
            </a:r>
            <a:r>
              <a:rPr lang="de-DE" dirty="0" err="1"/>
              <a:t>Semantic</a:t>
            </a:r>
            <a:r>
              <a:rPr lang="de-DE" dirty="0"/>
              <a:t> (match </a:t>
            </a:r>
            <a:r>
              <a:rPr lang="de-DE" dirty="0" err="1"/>
              <a:t>meaning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stimulus</a:t>
            </a:r>
            <a:r>
              <a:rPr lang="de-DE" dirty="0"/>
              <a:t>) vs. </a:t>
            </a:r>
            <a:r>
              <a:rPr lang="de-DE" dirty="0" err="1"/>
              <a:t>perceptual</a:t>
            </a:r>
            <a:r>
              <a:rPr lang="de-DE" dirty="0"/>
              <a:t> (match </a:t>
            </a:r>
            <a:r>
              <a:rPr lang="de-DE" dirty="0" err="1"/>
              <a:t>similar</a:t>
            </a:r>
            <a:r>
              <a:rPr lang="de-DE" dirty="0"/>
              <a:t> </a:t>
            </a:r>
            <a:r>
              <a:rPr lang="de-DE" dirty="0" err="1"/>
              <a:t>looking</a:t>
            </a:r>
            <a:r>
              <a:rPr lang="de-DE" dirty="0"/>
              <a:t> </a:t>
            </a:r>
            <a:r>
              <a:rPr lang="de-DE" dirty="0" err="1"/>
              <a:t>stimulus</a:t>
            </a:r>
            <a:r>
              <a:rPr lang="de-DE" dirty="0"/>
              <a:t>)</a:t>
            </a:r>
          </a:p>
          <a:p>
            <a:pPr lvl="1"/>
            <a:r>
              <a:rPr lang="de-DE" dirty="0" err="1"/>
              <a:t>Factor</a:t>
            </a:r>
            <a:r>
              <a:rPr lang="de-DE" dirty="0"/>
              <a:t> 2: </a:t>
            </a:r>
            <a:r>
              <a:rPr lang="de-DE" dirty="0" err="1"/>
              <a:t>simulus</a:t>
            </a:r>
            <a:r>
              <a:rPr lang="de-DE" dirty="0"/>
              <a:t> </a:t>
            </a:r>
            <a:r>
              <a:rPr lang="de-DE" dirty="0" err="1"/>
              <a:t>pictures</a:t>
            </a:r>
            <a:r>
              <a:rPr lang="de-DE" dirty="0"/>
              <a:t> vs. </a:t>
            </a:r>
            <a:r>
              <a:rPr lang="de-DE" dirty="0" err="1"/>
              <a:t>words</a:t>
            </a:r>
            <a:endParaRPr lang="de-DE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7158C0-828B-555A-700E-3E81B0804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Task (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demo</a:t>
            </a:r>
            <a:r>
              <a:rPr lang="de-DE" dirty="0"/>
              <a:t> and </a:t>
            </a:r>
            <a:r>
              <a:rPr lang="de-DE" dirty="0" err="1"/>
              <a:t>practicals</a:t>
            </a:r>
            <a:r>
              <a:rPr lang="de-DE" dirty="0"/>
              <a:t>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D5959B-D4F0-2BBC-92B2-53301644D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90" y="1421511"/>
            <a:ext cx="3719512" cy="29529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A92750-5D19-8E7C-B9B4-3654A7F4F6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2" t="-41944" r="-1581" b="41944"/>
          <a:stretch/>
        </p:blipFill>
        <p:spPr>
          <a:xfrm>
            <a:off x="7375733" y="-900113"/>
            <a:ext cx="3678030" cy="569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701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EC325A-02F3-52D3-5942-D1393CBBA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Subject</a:t>
            </a:r>
            <a:r>
              <a:rPr lang="de-DE" dirty="0"/>
              <a:t>-level </a:t>
            </a:r>
            <a:r>
              <a:rPr lang="de-DE" dirty="0" err="1"/>
              <a:t>factors</a:t>
            </a:r>
            <a:endParaRPr lang="de-DE" dirty="0"/>
          </a:p>
          <a:p>
            <a:pPr lvl="1"/>
            <a:r>
              <a:rPr lang="de-DE" dirty="0" err="1"/>
              <a:t>Factor</a:t>
            </a:r>
            <a:r>
              <a:rPr lang="de-DE" dirty="0"/>
              <a:t> 1: </a:t>
            </a:r>
            <a:r>
              <a:rPr lang="de-DE" dirty="0" err="1"/>
              <a:t>Semantic</a:t>
            </a:r>
            <a:r>
              <a:rPr lang="de-DE" dirty="0"/>
              <a:t> (match </a:t>
            </a:r>
            <a:r>
              <a:rPr lang="de-DE" dirty="0" err="1"/>
              <a:t>meaning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stimulus</a:t>
            </a:r>
            <a:r>
              <a:rPr lang="de-DE" dirty="0"/>
              <a:t>) vs. </a:t>
            </a:r>
            <a:r>
              <a:rPr lang="de-DE" dirty="0" err="1"/>
              <a:t>perceptual</a:t>
            </a:r>
            <a:r>
              <a:rPr lang="de-DE" dirty="0"/>
              <a:t> (match </a:t>
            </a:r>
            <a:r>
              <a:rPr lang="de-DE" dirty="0" err="1"/>
              <a:t>similar</a:t>
            </a:r>
            <a:r>
              <a:rPr lang="de-DE" dirty="0"/>
              <a:t> </a:t>
            </a:r>
            <a:r>
              <a:rPr lang="de-DE" dirty="0" err="1"/>
              <a:t>looking</a:t>
            </a:r>
            <a:r>
              <a:rPr lang="de-DE" dirty="0"/>
              <a:t> </a:t>
            </a:r>
            <a:r>
              <a:rPr lang="de-DE" dirty="0" err="1"/>
              <a:t>stimulus</a:t>
            </a:r>
            <a:r>
              <a:rPr lang="de-DE" dirty="0"/>
              <a:t>)</a:t>
            </a:r>
          </a:p>
          <a:p>
            <a:pPr lvl="1"/>
            <a:r>
              <a:rPr lang="de-DE" dirty="0" err="1"/>
              <a:t>Factor</a:t>
            </a:r>
            <a:r>
              <a:rPr lang="de-DE" dirty="0"/>
              <a:t> 2: </a:t>
            </a:r>
            <a:r>
              <a:rPr lang="de-DE" dirty="0" err="1"/>
              <a:t>simulus</a:t>
            </a:r>
            <a:r>
              <a:rPr lang="de-DE" dirty="0"/>
              <a:t> </a:t>
            </a:r>
            <a:r>
              <a:rPr lang="de-DE" dirty="0" err="1"/>
              <a:t>pictures</a:t>
            </a:r>
            <a:r>
              <a:rPr lang="de-DE" dirty="0"/>
              <a:t> vs. </a:t>
            </a:r>
            <a:r>
              <a:rPr lang="de-DE" dirty="0" err="1"/>
              <a:t>words</a:t>
            </a:r>
            <a:endParaRPr lang="de-DE" dirty="0"/>
          </a:p>
          <a:p>
            <a:r>
              <a:rPr lang="de-DE" dirty="0"/>
              <a:t>Group-level </a:t>
            </a:r>
            <a:r>
              <a:rPr lang="de-DE" dirty="0" err="1"/>
              <a:t>hypothesis</a:t>
            </a:r>
            <a:endParaRPr lang="de-DE" dirty="0"/>
          </a:p>
          <a:p>
            <a:pPr lvl="1"/>
            <a:r>
              <a:rPr lang="de-DE" dirty="0"/>
              <a:t>Hypothesis: In </a:t>
            </a:r>
            <a:r>
              <a:rPr lang="de-DE" dirty="0" err="1"/>
              <a:t>semantic</a:t>
            </a:r>
            <a:r>
              <a:rPr lang="de-DE" dirty="0"/>
              <a:t>,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left</a:t>
            </a:r>
            <a:r>
              <a:rPr lang="de-DE" dirty="0"/>
              <a:t>/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hemisphere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.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underlying</a:t>
            </a:r>
            <a:r>
              <a:rPr lang="de-DE" dirty="0"/>
              <a:t> </a:t>
            </a:r>
            <a:r>
              <a:rPr lang="de-DE" dirty="0" err="1"/>
              <a:t>connectivity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causes</a:t>
            </a:r>
            <a:r>
              <a:rPr lang="de-DE" dirty="0"/>
              <a:t> </a:t>
            </a:r>
            <a:r>
              <a:rPr lang="de-DE" dirty="0" err="1"/>
              <a:t>lateralization</a:t>
            </a:r>
            <a:r>
              <a:rPr lang="de-DE" dirty="0"/>
              <a:t>?</a:t>
            </a:r>
          </a:p>
          <a:p>
            <a:r>
              <a:rPr lang="de-DE" dirty="0"/>
              <a:t>Group-level </a:t>
            </a:r>
            <a:r>
              <a:rPr lang="de-DE" dirty="0" err="1"/>
              <a:t>factor</a:t>
            </a:r>
            <a:endParaRPr lang="de-DE" dirty="0"/>
          </a:p>
          <a:p>
            <a:pPr lvl="1"/>
            <a:r>
              <a:rPr lang="de-DE" dirty="0" err="1"/>
              <a:t>Laterlization</a:t>
            </a:r>
            <a:r>
              <a:rPr lang="de-DE" dirty="0"/>
              <a:t> </a:t>
            </a:r>
            <a:r>
              <a:rPr lang="de-DE" dirty="0" err="1"/>
              <a:t>index</a:t>
            </a:r>
            <a:r>
              <a:rPr lang="de-DE" dirty="0"/>
              <a:t> (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subject</a:t>
            </a:r>
            <a:r>
              <a:rPr lang="de-DE" dirty="0"/>
              <a:t>)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7158C0-828B-555A-700E-3E81B0804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Task (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demo</a:t>
            </a:r>
            <a:r>
              <a:rPr lang="de-DE" dirty="0"/>
              <a:t> and </a:t>
            </a:r>
            <a:r>
              <a:rPr lang="de-DE" dirty="0" err="1"/>
              <a:t>practicals</a:t>
            </a:r>
            <a:r>
              <a:rPr lang="de-DE" dirty="0"/>
              <a:t>)</a:t>
            </a:r>
            <a:endParaRPr lang="en-US" dirty="0"/>
          </a:p>
        </p:txBody>
      </p:sp>
      <p:sp>
        <p:nvSpPr>
          <p:cNvPr id="4" name="Textfeld 4">
            <a:extLst>
              <a:ext uri="{FF2B5EF4-FFF2-40B4-BE49-F238E27FC236}">
                <a16:creationId xmlns:a16="http://schemas.microsoft.com/office/drawing/2014/main" id="{F1D1E918-440F-0A93-5A6C-AEE17F2C868A}"/>
              </a:ext>
            </a:extLst>
          </p:cNvPr>
          <p:cNvSpPr txBox="1"/>
          <p:nvPr/>
        </p:nvSpPr>
        <p:spPr>
          <a:xfrm>
            <a:off x="5529263" y="6260921"/>
            <a:ext cx="6662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https://www.fil.ion.ucl.ac.uk/spm/docs/tutorials/dcm/dcm_fmri_first_level/</a:t>
            </a:r>
          </a:p>
          <a:p>
            <a:pPr algn="r"/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Seghier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al. (2011)</a:t>
            </a:r>
          </a:p>
        </p:txBody>
      </p:sp>
    </p:spTree>
    <p:extLst>
      <p:ext uri="{BB962C8B-B14F-4D97-AF65-F5344CB8AC3E}">
        <p14:creationId xmlns:p14="http://schemas.microsoft.com/office/powerpoint/2010/main" val="287924148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EC325A-02F3-52D3-5942-D1393CBBA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Driving</a:t>
            </a:r>
            <a:r>
              <a:rPr lang="de-DE" dirty="0"/>
              <a:t> (external) </a:t>
            </a:r>
            <a:r>
              <a:rPr lang="de-DE" dirty="0" err="1"/>
              <a:t>input</a:t>
            </a:r>
            <a:endParaRPr lang="de-DE" dirty="0"/>
          </a:p>
          <a:p>
            <a:pPr lvl="1"/>
            <a:r>
              <a:rPr lang="de-DE" dirty="0" err="1"/>
              <a:t>Semantic</a:t>
            </a:r>
            <a:r>
              <a:rPr lang="de-DE" dirty="0"/>
              <a:t>: </a:t>
            </a:r>
            <a:r>
              <a:rPr lang="de-DE" dirty="0" err="1"/>
              <a:t>pictures</a:t>
            </a:r>
            <a:r>
              <a:rPr lang="de-DE" dirty="0"/>
              <a:t> and </a:t>
            </a:r>
            <a:r>
              <a:rPr lang="de-DE" dirty="0" err="1"/>
              <a:t>words</a:t>
            </a:r>
            <a:r>
              <a:rPr lang="de-DE" dirty="0"/>
              <a:t> („</a:t>
            </a:r>
            <a:r>
              <a:rPr lang="de-DE" dirty="0" err="1"/>
              <a:t>task</a:t>
            </a:r>
            <a:r>
              <a:rPr lang="de-DE" dirty="0"/>
              <a:t>“)</a:t>
            </a:r>
          </a:p>
          <a:p>
            <a:r>
              <a:rPr lang="de-DE" dirty="0"/>
              <a:t>Modulators</a:t>
            </a:r>
          </a:p>
          <a:p>
            <a:pPr lvl="1"/>
            <a:r>
              <a:rPr lang="de-DE" dirty="0"/>
              <a:t>Task </a:t>
            </a:r>
            <a:r>
              <a:rPr lang="de-DE" dirty="0" err="1"/>
              <a:t>condition</a:t>
            </a:r>
            <a:r>
              <a:rPr lang="de-DE" dirty="0"/>
              <a:t> „</a:t>
            </a:r>
            <a:r>
              <a:rPr lang="de-DE" dirty="0" err="1"/>
              <a:t>pictures</a:t>
            </a:r>
            <a:r>
              <a:rPr lang="de-DE" dirty="0"/>
              <a:t>“</a:t>
            </a:r>
          </a:p>
          <a:p>
            <a:pPr lvl="1"/>
            <a:r>
              <a:rPr lang="de-DE" dirty="0"/>
              <a:t>Task </a:t>
            </a:r>
            <a:r>
              <a:rPr lang="de-DE" dirty="0" err="1"/>
              <a:t>condition</a:t>
            </a:r>
            <a:r>
              <a:rPr lang="de-DE" dirty="0"/>
              <a:t> „</a:t>
            </a:r>
            <a:r>
              <a:rPr lang="de-DE" dirty="0" err="1"/>
              <a:t>words</a:t>
            </a:r>
            <a:r>
              <a:rPr lang="de-DE" dirty="0"/>
              <a:t>“</a:t>
            </a:r>
          </a:p>
          <a:p>
            <a:pPr marL="1800" lvl="1" indent="0">
              <a:buNone/>
            </a:pPr>
            <a:endParaRPr lang="de-DE" dirty="0"/>
          </a:p>
          <a:p>
            <a:pPr marL="1800" lvl="1" indent="0">
              <a:buNone/>
            </a:pPr>
            <a:endParaRPr lang="de-DE" dirty="0"/>
          </a:p>
          <a:p>
            <a:pPr lvl="1"/>
            <a:r>
              <a:rPr lang="de-DE" dirty="0"/>
              <a:t>Group-level (</a:t>
            </a:r>
            <a:r>
              <a:rPr lang="de-DE" dirty="0" err="1"/>
              <a:t>lateralization</a:t>
            </a:r>
            <a:r>
              <a:rPr lang="de-DE" dirty="0"/>
              <a:t> </a:t>
            </a:r>
            <a:r>
              <a:rPr lang="de-DE" dirty="0" err="1"/>
              <a:t>index</a:t>
            </a:r>
            <a:r>
              <a:rPr lang="de-DE" dirty="0"/>
              <a:t>) -&gt; Group-level </a:t>
            </a:r>
            <a:r>
              <a:rPr lang="de-DE" dirty="0" err="1"/>
              <a:t>analysis</a:t>
            </a:r>
            <a:r>
              <a:rPr lang="de-DE" dirty="0"/>
              <a:t> (PEB)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7158C0-828B-555A-700E-3E81B0804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Task (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demo</a:t>
            </a:r>
            <a:r>
              <a:rPr lang="de-DE" dirty="0"/>
              <a:t> and </a:t>
            </a:r>
            <a:r>
              <a:rPr lang="de-DE" dirty="0" err="1"/>
              <a:t>practicals</a:t>
            </a:r>
            <a:r>
              <a:rPr lang="de-DE" dirty="0"/>
              <a:t>)</a:t>
            </a:r>
            <a:endParaRPr lang="en-US" dirty="0"/>
          </a:p>
        </p:txBody>
      </p:sp>
      <p:sp>
        <p:nvSpPr>
          <p:cNvPr id="4" name="Textfeld 4">
            <a:extLst>
              <a:ext uri="{FF2B5EF4-FFF2-40B4-BE49-F238E27FC236}">
                <a16:creationId xmlns:a16="http://schemas.microsoft.com/office/drawing/2014/main" id="{F1D1E918-440F-0A93-5A6C-AEE17F2C868A}"/>
              </a:ext>
            </a:extLst>
          </p:cNvPr>
          <p:cNvSpPr txBox="1"/>
          <p:nvPr/>
        </p:nvSpPr>
        <p:spPr>
          <a:xfrm>
            <a:off x="5529263" y="6260921"/>
            <a:ext cx="6662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https://www.fil.ion.ucl.ac.uk/spm/docs/tutorials/dcm/dcm_fmri_first_level/</a:t>
            </a:r>
          </a:p>
          <a:p>
            <a:pPr algn="r"/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Seghier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al. (2011)</a:t>
            </a:r>
          </a:p>
        </p:txBody>
      </p:sp>
      <p:pic>
        <p:nvPicPr>
          <p:cNvPr id="5" name="Grafik 52">
            <a:extLst>
              <a:ext uri="{FF2B5EF4-FFF2-40B4-BE49-F238E27FC236}">
                <a16:creationId xmlns:a16="http://schemas.microsoft.com/office/drawing/2014/main" id="{3676E115-1622-6EBD-D08C-5F8FB99C6D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15"/>
          <a:stretch/>
        </p:blipFill>
        <p:spPr>
          <a:xfrm>
            <a:off x="9174888" y="1757362"/>
            <a:ext cx="2587925" cy="443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200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62486B3A-2598-4827-92D1-B8F0A74064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5999" y="1198154"/>
                <a:ext cx="8200838" cy="5530260"/>
              </a:xfrm>
            </p:spPr>
            <p:txBody>
              <a:bodyPr>
                <a:noAutofit/>
              </a:bodyPr>
              <a:lstStyle/>
              <a:p>
                <a:pPr lvl="1">
                  <a:spcBef>
                    <a:spcPts val="0"/>
                  </a:spcBef>
                  <a:spcAft>
                    <a:spcPts val="1200"/>
                  </a:spcAft>
                  <a:tabLst>
                    <a:tab pos="3048000" algn="l"/>
                    <a:tab pos="5649913" algn="l"/>
                  </a:tabLs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1800" dirty="0"/>
                      <m:t>U</m:t>
                    </m:r>
                    <m:r>
                      <m:rPr>
                        <m:nor/>
                      </m:rPr>
                      <a:rPr lang="en-GB" sz="1800" dirty="0"/>
                      <m:t> = </m:t>
                    </m:r>
                    <m:r>
                      <m:rPr>
                        <m:nor/>
                      </m:rPr>
                      <a:rPr lang="en-GB" sz="1800" dirty="0"/>
                      <m:t>task</m:t>
                    </m:r>
                    <m:r>
                      <m:rPr>
                        <m:nor/>
                      </m:rPr>
                      <a:rPr lang="en-GB" sz="1800" dirty="0"/>
                      <m:t>, </m:t>
                    </m:r>
                    <m:r>
                      <m:rPr>
                        <m:nor/>
                      </m:rPr>
                      <a:rPr lang="en-GB" sz="1800" dirty="0"/>
                      <m:t>conditions</m:t>
                    </m:r>
                    <m:r>
                      <m:rPr>
                        <m:nor/>
                      </m:rPr>
                      <a:rPr lang="en-GB" sz="1800" dirty="0"/>
                      <m:t>, </m:t>
                    </m:r>
                    <m:r>
                      <m:rPr>
                        <m:nor/>
                      </m:rPr>
                      <a:rPr lang="en-GB" sz="1800" dirty="0"/>
                      <m:t>covariates</m:t>
                    </m:r>
                    <m:r>
                      <m:rPr>
                        <m:nor/>
                      </m:rPr>
                      <a:rPr lang="en-GB" sz="1800" dirty="0"/>
                      <m:t> (</m:t>
                    </m:r>
                    <m:r>
                      <m:rPr>
                        <m:nor/>
                      </m:rPr>
                      <a:rPr lang="en-GB" sz="1800" dirty="0"/>
                      <m:t>subject</m:t>
                    </m:r>
                    <m:r>
                      <m:rPr>
                        <m:nor/>
                      </m:rPr>
                      <a:rPr lang="en-GB" sz="1800" dirty="0"/>
                      <m:t> </m:t>
                    </m:r>
                    <m:r>
                      <m:rPr>
                        <m:nor/>
                      </m:rPr>
                      <a:rPr lang="en-GB" sz="1800" dirty="0"/>
                      <m:t>level</m:t>
                    </m:r>
                    <m:r>
                      <m:rPr>
                        <m:nor/>
                      </m:rPr>
                      <a:rPr lang="en-GB" sz="1800" dirty="0"/>
                      <m:t>)</m:t>
                    </m:r>
                  </m:oMath>
                </a14:m>
                <a:endParaRPr lang="en-GB" sz="1000" dirty="0"/>
              </a:p>
              <a:p>
                <a:pPr lvl="1">
                  <a:spcBef>
                    <a:spcPts val="0"/>
                  </a:spcBef>
                  <a:spcAft>
                    <a:spcPts val="1200"/>
                  </a:spcAft>
                  <a:tabLst>
                    <a:tab pos="3048000" algn="l"/>
                    <a:tab pos="5649913" algn="l"/>
                  </a:tabLs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1800" dirty="0" smtClean="0"/>
                      <m:t>Z</m:t>
                    </m:r>
                    <m:r>
                      <m:rPr>
                        <m:nor/>
                      </m:rPr>
                      <a:rPr lang="en-GB" sz="1800" dirty="0" smtClean="0"/>
                      <m:t> = </m:t>
                    </m:r>
                    <m:r>
                      <m:rPr>
                        <m:nor/>
                      </m:rPr>
                      <a:rPr lang="en-GB" sz="1800" dirty="0" smtClean="0"/>
                      <m:t>ROI</m:t>
                    </m:r>
                    <m:r>
                      <m:rPr>
                        <m:nor/>
                      </m:rPr>
                      <a:rPr lang="en-GB" sz="1800" dirty="0" smtClean="0"/>
                      <m:t>1, </m:t>
                    </m:r>
                    <m:r>
                      <m:rPr>
                        <m:nor/>
                      </m:rPr>
                      <a:rPr lang="en-GB" sz="1800" dirty="0" smtClean="0"/>
                      <m:t>ROI</m:t>
                    </m:r>
                    <m:r>
                      <m:rPr>
                        <m:nor/>
                      </m:rPr>
                      <a:rPr lang="en-GB" sz="1800" dirty="0" smtClean="0"/>
                      <m:t>2, </m:t>
                    </m:r>
                    <m:r>
                      <m:rPr>
                        <m:nor/>
                      </m:rPr>
                      <a:rPr lang="en-GB" sz="1800" dirty="0" smtClean="0"/>
                      <m:t>ROI</m:t>
                    </m:r>
                    <m:r>
                      <m:rPr>
                        <m:nor/>
                      </m:rPr>
                      <a:rPr lang="en-GB" sz="1800" dirty="0" smtClean="0"/>
                      <m:t>3, </m:t>
                    </m:r>
                    <m:r>
                      <m:rPr>
                        <m:nor/>
                      </m:rPr>
                      <a:rPr lang="en-GB" sz="1800" dirty="0" smtClean="0"/>
                      <m:t>ROI</m:t>
                    </m:r>
                    <m:r>
                      <m:rPr>
                        <m:nor/>
                      </m:rPr>
                      <a:rPr lang="en-GB" sz="1800" dirty="0" smtClean="0"/>
                      <m:t>4</m:t>
                    </m:r>
                  </m:oMath>
                </a14:m>
                <a:endParaRPr lang="en-GB" sz="1000" dirty="0"/>
              </a:p>
              <a:p>
                <a:pPr marL="1800" lvl="1" indent="0">
                  <a:spcBef>
                    <a:spcPts val="0"/>
                  </a:spcBef>
                  <a:buNone/>
                  <a:tabLst>
                    <a:tab pos="3048000" algn="l"/>
                    <a:tab pos="5649913" algn="l"/>
                  </a:tabLst>
                </a:pPr>
                <a:endParaRPr lang="en-GB" sz="1000" dirty="0"/>
              </a:p>
              <a:p>
                <a:pPr marL="1800" lvl="1" indent="0">
                  <a:spcBef>
                    <a:spcPts val="0"/>
                  </a:spcBef>
                  <a:buNone/>
                  <a:tabLst>
                    <a:tab pos="3048000" algn="l"/>
                    <a:tab pos="5649913" algn="l"/>
                  </a:tabLst>
                </a:pPr>
                <a:endParaRPr lang="en-GB" sz="1000" dirty="0"/>
              </a:p>
              <a:p>
                <a:pPr marL="1800" lvl="1" indent="0">
                  <a:spcBef>
                    <a:spcPts val="0"/>
                  </a:spcBef>
                  <a:buNone/>
                  <a:tabLst>
                    <a:tab pos="3048000" algn="l"/>
                    <a:tab pos="5649913" algn="l"/>
                  </a:tabLst>
                </a:pPr>
                <a:endParaRPr lang="en-GB" sz="1000" dirty="0"/>
              </a:p>
              <a:p>
                <a:pPr lvl="1">
                  <a:spcBef>
                    <a:spcPts val="0"/>
                  </a:spcBef>
                  <a:spcAft>
                    <a:spcPts val="1200"/>
                  </a:spcAft>
                  <a:tabLst>
                    <a:tab pos="3048000" algn="l"/>
                    <a:tab pos="5649913" algn="l"/>
                  </a:tabLst>
                </a:pP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800" i="1" dirty="0">
                  <a:latin typeface="Cambria Math" panose="02040503050406030204" pitchFamily="18" charset="0"/>
                </a:endParaRPr>
              </a:p>
              <a:p>
                <a:pPr lvl="1">
                  <a:spcBef>
                    <a:spcPts val="1800"/>
                  </a:spcBef>
                  <a:spcAft>
                    <a:spcPts val="1800"/>
                  </a:spcAft>
                  <a:tabLst>
                    <a:tab pos="1433513" algn="l"/>
                    <a:tab pos="2781300" algn="l"/>
                    <a:tab pos="564832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1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GB" sz="180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80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GB" sz="1800" dirty="0"/>
                      <m:t>		</m:t>
                    </m:r>
                  </m:oMath>
                </a14:m>
                <a:endParaRPr lang="en-GB" sz="1800" dirty="0"/>
              </a:p>
              <a:p>
                <a:pPr lvl="1">
                  <a:spcBef>
                    <a:spcPts val="1800"/>
                  </a:spcBef>
                  <a:spcAft>
                    <a:spcPts val="1800"/>
                  </a:spcAft>
                  <a:tabLst>
                    <a:tab pos="1433513" algn="l"/>
                    <a:tab pos="2781300" algn="l"/>
                    <a:tab pos="5648325" algn="l"/>
                  </a:tabLst>
                </a:pP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1800" i="1">
                        <a:latin typeface="Cambria Math" panose="02040503050406030204" pitchFamily="18" charset="0"/>
                      </a:rPr>
                      <m:t>=     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   </m:t>
                    </m:r>
                    <m:d>
                      <m:dPr>
                        <m:begChr m:val="["/>
                        <m:endChr m:val="]"/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800" dirty="0"/>
              </a:p>
              <a:p>
                <a:pPr lvl="1">
                  <a:tabLst>
                    <a:tab pos="3048000" algn="l"/>
                    <a:tab pos="5649913" algn="l"/>
                  </a:tabLst>
                </a:pPr>
                <a:endParaRPr lang="en-GB" sz="1800" dirty="0"/>
              </a:p>
            </p:txBody>
          </p:sp>
        </mc:Choice>
        <mc:Fallback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62486B3A-2598-4827-92D1-B8F0A74064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5999" y="1198154"/>
                <a:ext cx="8200838" cy="5530260"/>
              </a:xfrm>
              <a:blipFill>
                <a:blip r:embed="rId3"/>
                <a:stretch>
                  <a:fillRect l="-520" t="-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>
            <a:extLst>
              <a:ext uri="{FF2B5EF4-FFF2-40B4-BE49-F238E27FC236}">
                <a16:creationId xmlns:a16="http://schemas.microsoft.com/office/drawing/2014/main" id="{18F5B18E-AF6F-49FC-8F85-C468AEFD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00" y="230101"/>
            <a:ext cx="10620000" cy="663742"/>
          </a:xfrm>
        </p:spPr>
        <p:txBody>
          <a:bodyPr/>
          <a:lstStyle/>
          <a:p>
            <a:r>
              <a:rPr lang="en-GB" dirty="0"/>
              <a:t>Neural model specification</a:t>
            </a:r>
            <a:endParaRPr lang="de-DE" dirty="0"/>
          </a:p>
        </p:txBody>
      </p:sp>
      <p:pic>
        <p:nvPicPr>
          <p:cNvPr id="53" name="Grafik 52">
            <a:extLst>
              <a:ext uri="{FF2B5EF4-FFF2-40B4-BE49-F238E27FC236}">
                <a16:creationId xmlns:a16="http://schemas.microsoft.com/office/drawing/2014/main" id="{D28B139B-5616-49B3-BFF9-61471C90D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4888" y="1473760"/>
            <a:ext cx="2587925" cy="4714344"/>
          </a:xfrm>
          <a:prstGeom prst="rect">
            <a:avLst/>
          </a:prstGeom>
        </p:spPr>
      </p:pic>
      <p:sp>
        <p:nvSpPr>
          <p:cNvPr id="54" name="Textfeld 53">
            <a:extLst>
              <a:ext uri="{FF2B5EF4-FFF2-40B4-BE49-F238E27FC236}">
                <a16:creationId xmlns:a16="http://schemas.microsoft.com/office/drawing/2014/main" id="{44F9221F-2C3F-44AA-97C2-9D6D627B3B35}"/>
              </a:ext>
            </a:extLst>
          </p:cNvPr>
          <p:cNvSpPr txBox="1"/>
          <p:nvPr/>
        </p:nvSpPr>
        <p:spPr>
          <a:xfrm>
            <a:off x="9134764" y="6446086"/>
            <a:ext cx="3057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Zeidman</a:t>
            </a:r>
            <a:r>
              <a:rPr lang="de-D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al., 2019a, Neuroimage</a:t>
            </a:r>
          </a:p>
        </p:txBody>
      </p: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2E12F809-C717-4318-9DDB-9FB319F0A247}"/>
              </a:ext>
            </a:extLst>
          </p:cNvPr>
          <p:cNvCxnSpPr>
            <a:cxnSpLocks/>
          </p:cNvCxnSpPr>
          <p:nvPr/>
        </p:nvCxnSpPr>
        <p:spPr>
          <a:xfrm rot="10800000">
            <a:off x="608785" y="5555044"/>
            <a:ext cx="0" cy="61200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A8CFB38D-F7E6-4AF2-B83F-A4E20911E48C}"/>
              </a:ext>
            </a:extLst>
          </p:cNvPr>
          <p:cNvCxnSpPr>
            <a:cxnSpLocks/>
          </p:cNvCxnSpPr>
          <p:nvPr/>
        </p:nvCxnSpPr>
        <p:spPr>
          <a:xfrm rot="10800000">
            <a:off x="608784" y="2723281"/>
            <a:ext cx="0" cy="61200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>
            <a:extLst>
              <a:ext uri="{FF2B5EF4-FFF2-40B4-BE49-F238E27FC236}">
                <a16:creationId xmlns:a16="http://schemas.microsoft.com/office/drawing/2014/main" id="{7B933505-FE5F-4706-AA0C-9817B2B85C5E}"/>
              </a:ext>
            </a:extLst>
          </p:cNvPr>
          <p:cNvCxnSpPr>
            <a:cxnSpLocks/>
          </p:cNvCxnSpPr>
          <p:nvPr/>
        </p:nvCxnSpPr>
        <p:spPr>
          <a:xfrm rot="10800000">
            <a:off x="608785" y="4162539"/>
            <a:ext cx="0" cy="57600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A364915-D01F-42E0-B00A-440BA22C9868}"/>
              </a:ext>
            </a:extLst>
          </p:cNvPr>
          <p:cNvGrpSpPr/>
          <p:nvPr/>
        </p:nvGrpSpPr>
        <p:grpSpPr>
          <a:xfrm>
            <a:off x="1391144" y="1965952"/>
            <a:ext cx="2259358" cy="1740738"/>
            <a:chOff x="1409912" y="1692295"/>
            <a:chExt cx="2259358" cy="1740738"/>
          </a:xfrm>
        </p:grpSpPr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335DB7AF-E5CB-4A9F-9B26-3917B0443AAA}"/>
                </a:ext>
              </a:extLst>
            </p:cNvPr>
            <p:cNvSpPr txBox="1"/>
            <p:nvPr/>
          </p:nvSpPr>
          <p:spPr>
            <a:xfrm>
              <a:off x="2100786" y="1692295"/>
              <a:ext cx="13296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from</a:t>
              </a:r>
              <a:endParaRPr lang="de-DE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018014FC-E923-479E-8CD1-79DFE250A07A}"/>
                </a:ext>
              </a:extLst>
            </p:cNvPr>
            <p:cNvSpPr txBox="1"/>
            <p:nvPr/>
          </p:nvSpPr>
          <p:spPr>
            <a:xfrm>
              <a:off x="1409912" y="2294352"/>
              <a:ext cx="461665" cy="1034217"/>
            </a:xfrm>
            <a:prstGeom prst="rect">
              <a:avLst/>
            </a:prstGeom>
            <a:noFill/>
          </p:spPr>
          <p:txBody>
            <a:bodyPr vert="vert270" wrap="square" rtlCol="0" anchor="ctr">
              <a:spAutoFit/>
            </a:bodyPr>
            <a:lstStyle/>
            <a:p>
              <a:pPr algn="ctr"/>
              <a:r>
                <a:rPr lang="de-DE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to</a:t>
              </a:r>
              <a:endParaRPr lang="de-DE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47DF7215-8562-47C2-8154-82BB16C5724A}"/>
                </a:ext>
              </a:extLst>
            </p:cNvPr>
            <p:cNvSpPr txBox="1"/>
            <p:nvPr/>
          </p:nvSpPr>
          <p:spPr>
            <a:xfrm>
              <a:off x="2044871" y="1965137"/>
              <a:ext cx="16243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R1   R2   R3   R4</a:t>
              </a:r>
            </a:p>
          </p:txBody>
        </p: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36B1E40D-1D20-49ED-9CCF-5F4D37A6E9E6}"/>
                </a:ext>
              </a:extLst>
            </p:cNvPr>
            <p:cNvSpPr txBox="1"/>
            <p:nvPr/>
          </p:nvSpPr>
          <p:spPr>
            <a:xfrm>
              <a:off x="1732385" y="2178587"/>
              <a:ext cx="459841" cy="1254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R1    R2    R3    R4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564BA70-C0CA-4CCD-B0B8-882B2960E6F8}"/>
              </a:ext>
            </a:extLst>
          </p:cNvPr>
          <p:cNvGrpSpPr/>
          <p:nvPr/>
        </p:nvGrpSpPr>
        <p:grpSpPr>
          <a:xfrm>
            <a:off x="6238570" y="1066563"/>
            <a:ext cx="2481449" cy="2683372"/>
            <a:chOff x="6558047" y="909012"/>
            <a:chExt cx="2481449" cy="2683372"/>
          </a:xfrm>
        </p:grpSpPr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5A6D87FC-67C9-429C-9AE8-06B3A8DB489D}"/>
                </a:ext>
              </a:extLst>
            </p:cNvPr>
            <p:cNvGrpSpPr/>
            <p:nvPr/>
          </p:nvGrpSpPr>
          <p:grpSpPr>
            <a:xfrm>
              <a:off x="6639915" y="1230247"/>
              <a:ext cx="2293484" cy="1980821"/>
              <a:chOff x="6455652" y="2304000"/>
              <a:chExt cx="3890990" cy="3360540"/>
            </a:xfrm>
          </p:grpSpPr>
          <p:sp>
            <p:nvSpPr>
              <p:cNvPr id="45" name="Ellipse 24">
                <a:extLst>
                  <a:ext uri="{FF2B5EF4-FFF2-40B4-BE49-F238E27FC236}">
                    <a16:creationId xmlns:a16="http://schemas.microsoft.com/office/drawing/2014/main" id="{B77F4D53-909B-4676-B94D-B47ACDC70FB6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 flipV="1">
                <a:off x="6455652" y="2304000"/>
                <a:ext cx="360000" cy="360000"/>
              </a:xfrm>
              <a:custGeom>
                <a:avLst/>
                <a:gdLst>
                  <a:gd name="connsiteX0" fmla="*/ 0 w 360000"/>
                  <a:gd name="connsiteY0" fmla="*/ 180000 h 360000"/>
                  <a:gd name="connsiteX1" fmla="*/ 180000 w 360000"/>
                  <a:gd name="connsiteY1" fmla="*/ 0 h 360000"/>
                  <a:gd name="connsiteX2" fmla="*/ 360000 w 360000"/>
                  <a:gd name="connsiteY2" fmla="*/ 180000 h 360000"/>
                  <a:gd name="connsiteX3" fmla="*/ 180000 w 360000"/>
                  <a:gd name="connsiteY3" fmla="*/ 360000 h 360000"/>
                  <a:gd name="connsiteX4" fmla="*/ 0 w 360000"/>
                  <a:gd name="connsiteY4" fmla="*/ 180000 h 360000"/>
                  <a:gd name="connsiteX0" fmla="*/ 180000 w 360000"/>
                  <a:gd name="connsiteY0" fmla="*/ 0 h 360000"/>
                  <a:gd name="connsiteX1" fmla="*/ 360000 w 360000"/>
                  <a:gd name="connsiteY1" fmla="*/ 180000 h 360000"/>
                  <a:gd name="connsiteX2" fmla="*/ 180000 w 360000"/>
                  <a:gd name="connsiteY2" fmla="*/ 360000 h 360000"/>
                  <a:gd name="connsiteX3" fmla="*/ 0 w 360000"/>
                  <a:gd name="connsiteY3" fmla="*/ 180000 h 360000"/>
                  <a:gd name="connsiteX4" fmla="*/ 271440 w 360000"/>
                  <a:gd name="connsiteY4" fmla="*/ 91440 h 360000"/>
                  <a:gd name="connsiteX0" fmla="*/ 180000 w 360000"/>
                  <a:gd name="connsiteY0" fmla="*/ 0 h 360000"/>
                  <a:gd name="connsiteX1" fmla="*/ 360000 w 360000"/>
                  <a:gd name="connsiteY1" fmla="*/ 180000 h 360000"/>
                  <a:gd name="connsiteX2" fmla="*/ 180000 w 360000"/>
                  <a:gd name="connsiteY2" fmla="*/ 360000 h 360000"/>
                  <a:gd name="connsiteX3" fmla="*/ 0 w 360000"/>
                  <a:gd name="connsiteY3" fmla="*/ 180000 h 3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0000" h="360000">
                    <a:moveTo>
                      <a:pt x="180000" y="0"/>
                    </a:moveTo>
                    <a:cubicBezTo>
                      <a:pt x="279411" y="0"/>
                      <a:pt x="360000" y="80589"/>
                      <a:pt x="360000" y="180000"/>
                    </a:cubicBezTo>
                    <a:cubicBezTo>
                      <a:pt x="360000" y="279411"/>
                      <a:pt x="279411" y="360000"/>
                      <a:pt x="180000" y="360000"/>
                    </a:cubicBezTo>
                    <a:cubicBezTo>
                      <a:pt x="80589" y="360000"/>
                      <a:pt x="0" y="279411"/>
                      <a:pt x="0" y="180000"/>
                    </a:cubicBezTo>
                  </a:path>
                </a:pathLst>
              </a:custGeom>
              <a:noFill/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" name="Ellipse 24">
                <a:extLst>
                  <a:ext uri="{FF2B5EF4-FFF2-40B4-BE49-F238E27FC236}">
                    <a16:creationId xmlns:a16="http://schemas.microsoft.com/office/drawing/2014/main" id="{8B4B867A-EC4A-4B4D-BE70-78EAF821313E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9986641" y="2304000"/>
                <a:ext cx="360001" cy="360000"/>
              </a:xfrm>
              <a:custGeom>
                <a:avLst/>
                <a:gdLst>
                  <a:gd name="connsiteX0" fmla="*/ 0 w 360000"/>
                  <a:gd name="connsiteY0" fmla="*/ 180000 h 360000"/>
                  <a:gd name="connsiteX1" fmla="*/ 180000 w 360000"/>
                  <a:gd name="connsiteY1" fmla="*/ 0 h 360000"/>
                  <a:gd name="connsiteX2" fmla="*/ 360000 w 360000"/>
                  <a:gd name="connsiteY2" fmla="*/ 180000 h 360000"/>
                  <a:gd name="connsiteX3" fmla="*/ 180000 w 360000"/>
                  <a:gd name="connsiteY3" fmla="*/ 360000 h 360000"/>
                  <a:gd name="connsiteX4" fmla="*/ 0 w 360000"/>
                  <a:gd name="connsiteY4" fmla="*/ 180000 h 360000"/>
                  <a:gd name="connsiteX0" fmla="*/ 180000 w 360000"/>
                  <a:gd name="connsiteY0" fmla="*/ 0 h 360000"/>
                  <a:gd name="connsiteX1" fmla="*/ 360000 w 360000"/>
                  <a:gd name="connsiteY1" fmla="*/ 180000 h 360000"/>
                  <a:gd name="connsiteX2" fmla="*/ 180000 w 360000"/>
                  <a:gd name="connsiteY2" fmla="*/ 360000 h 360000"/>
                  <a:gd name="connsiteX3" fmla="*/ 0 w 360000"/>
                  <a:gd name="connsiteY3" fmla="*/ 180000 h 360000"/>
                  <a:gd name="connsiteX4" fmla="*/ 271440 w 360000"/>
                  <a:gd name="connsiteY4" fmla="*/ 91440 h 360000"/>
                  <a:gd name="connsiteX0" fmla="*/ 180000 w 360000"/>
                  <a:gd name="connsiteY0" fmla="*/ 0 h 360000"/>
                  <a:gd name="connsiteX1" fmla="*/ 360000 w 360000"/>
                  <a:gd name="connsiteY1" fmla="*/ 180000 h 360000"/>
                  <a:gd name="connsiteX2" fmla="*/ 180000 w 360000"/>
                  <a:gd name="connsiteY2" fmla="*/ 360000 h 360000"/>
                  <a:gd name="connsiteX3" fmla="*/ 0 w 360000"/>
                  <a:gd name="connsiteY3" fmla="*/ 180000 h 3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0000" h="360000">
                    <a:moveTo>
                      <a:pt x="180000" y="0"/>
                    </a:moveTo>
                    <a:cubicBezTo>
                      <a:pt x="279411" y="0"/>
                      <a:pt x="360000" y="80589"/>
                      <a:pt x="360000" y="180000"/>
                    </a:cubicBezTo>
                    <a:cubicBezTo>
                      <a:pt x="360000" y="279411"/>
                      <a:pt x="279411" y="360000"/>
                      <a:pt x="180000" y="360000"/>
                    </a:cubicBezTo>
                    <a:cubicBezTo>
                      <a:pt x="80589" y="360000"/>
                      <a:pt x="0" y="279411"/>
                      <a:pt x="0" y="180000"/>
                    </a:cubicBezTo>
                  </a:path>
                </a:pathLst>
              </a:custGeom>
              <a:noFill/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" name="Ellipse 24">
                <a:extLst>
                  <a:ext uri="{FF2B5EF4-FFF2-40B4-BE49-F238E27FC236}">
                    <a16:creationId xmlns:a16="http://schemas.microsoft.com/office/drawing/2014/main" id="{BC14A046-01DD-4E0E-A7C8-3782C74F3AA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6455652" y="5304540"/>
                <a:ext cx="360000" cy="360000"/>
              </a:xfrm>
              <a:custGeom>
                <a:avLst/>
                <a:gdLst>
                  <a:gd name="connsiteX0" fmla="*/ 0 w 360000"/>
                  <a:gd name="connsiteY0" fmla="*/ 180000 h 360000"/>
                  <a:gd name="connsiteX1" fmla="*/ 180000 w 360000"/>
                  <a:gd name="connsiteY1" fmla="*/ 0 h 360000"/>
                  <a:gd name="connsiteX2" fmla="*/ 360000 w 360000"/>
                  <a:gd name="connsiteY2" fmla="*/ 180000 h 360000"/>
                  <a:gd name="connsiteX3" fmla="*/ 180000 w 360000"/>
                  <a:gd name="connsiteY3" fmla="*/ 360000 h 360000"/>
                  <a:gd name="connsiteX4" fmla="*/ 0 w 360000"/>
                  <a:gd name="connsiteY4" fmla="*/ 180000 h 360000"/>
                  <a:gd name="connsiteX0" fmla="*/ 180000 w 360000"/>
                  <a:gd name="connsiteY0" fmla="*/ 0 h 360000"/>
                  <a:gd name="connsiteX1" fmla="*/ 360000 w 360000"/>
                  <a:gd name="connsiteY1" fmla="*/ 180000 h 360000"/>
                  <a:gd name="connsiteX2" fmla="*/ 180000 w 360000"/>
                  <a:gd name="connsiteY2" fmla="*/ 360000 h 360000"/>
                  <a:gd name="connsiteX3" fmla="*/ 0 w 360000"/>
                  <a:gd name="connsiteY3" fmla="*/ 180000 h 360000"/>
                  <a:gd name="connsiteX4" fmla="*/ 271440 w 360000"/>
                  <a:gd name="connsiteY4" fmla="*/ 91440 h 360000"/>
                  <a:gd name="connsiteX0" fmla="*/ 180000 w 360000"/>
                  <a:gd name="connsiteY0" fmla="*/ 0 h 360000"/>
                  <a:gd name="connsiteX1" fmla="*/ 360000 w 360000"/>
                  <a:gd name="connsiteY1" fmla="*/ 180000 h 360000"/>
                  <a:gd name="connsiteX2" fmla="*/ 180000 w 360000"/>
                  <a:gd name="connsiteY2" fmla="*/ 360000 h 360000"/>
                  <a:gd name="connsiteX3" fmla="*/ 0 w 360000"/>
                  <a:gd name="connsiteY3" fmla="*/ 180000 h 3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0000" h="360000">
                    <a:moveTo>
                      <a:pt x="180000" y="0"/>
                    </a:moveTo>
                    <a:cubicBezTo>
                      <a:pt x="279411" y="0"/>
                      <a:pt x="360000" y="80589"/>
                      <a:pt x="360000" y="180000"/>
                    </a:cubicBezTo>
                    <a:cubicBezTo>
                      <a:pt x="360000" y="279411"/>
                      <a:pt x="279411" y="360000"/>
                      <a:pt x="180000" y="360000"/>
                    </a:cubicBezTo>
                    <a:cubicBezTo>
                      <a:pt x="80589" y="360000"/>
                      <a:pt x="0" y="279411"/>
                      <a:pt x="0" y="180000"/>
                    </a:cubicBezTo>
                  </a:path>
                </a:pathLst>
              </a:custGeom>
              <a:noFill/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" name="Ellipse 24">
                <a:extLst>
                  <a:ext uri="{FF2B5EF4-FFF2-40B4-BE49-F238E27FC236}">
                    <a16:creationId xmlns:a16="http://schemas.microsoft.com/office/drawing/2014/main" id="{2E1A84D6-FFCB-4955-B3E0-F3D9B30947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86641" y="5304540"/>
                <a:ext cx="360001" cy="360000"/>
              </a:xfrm>
              <a:custGeom>
                <a:avLst/>
                <a:gdLst>
                  <a:gd name="connsiteX0" fmla="*/ 0 w 360000"/>
                  <a:gd name="connsiteY0" fmla="*/ 180000 h 360000"/>
                  <a:gd name="connsiteX1" fmla="*/ 180000 w 360000"/>
                  <a:gd name="connsiteY1" fmla="*/ 0 h 360000"/>
                  <a:gd name="connsiteX2" fmla="*/ 360000 w 360000"/>
                  <a:gd name="connsiteY2" fmla="*/ 180000 h 360000"/>
                  <a:gd name="connsiteX3" fmla="*/ 180000 w 360000"/>
                  <a:gd name="connsiteY3" fmla="*/ 360000 h 360000"/>
                  <a:gd name="connsiteX4" fmla="*/ 0 w 360000"/>
                  <a:gd name="connsiteY4" fmla="*/ 180000 h 360000"/>
                  <a:gd name="connsiteX0" fmla="*/ 180000 w 360000"/>
                  <a:gd name="connsiteY0" fmla="*/ 0 h 360000"/>
                  <a:gd name="connsiteX1" fmla="*/ 360000 w 360000"/>
                  <a:gd name="connsiteY1" fmla="*/ 180000 h 360000"/>
                  <a:gd name="connsiteX2" fmla="*/ 180000 w 360000"/>
                  <a:gd name="connsiteY2" fmla="*/ 360000 h 360000"/>
                  <a:gd name="connsiteX3" fmla="*/ 0 w 360000"/>
                  <a:gd name="connsiteY3" fmla="*/ 180000 h 360000"/>
                  <a:gd name="connsiteX4" fmla="*/ 271440 w 360000"/>
                  <a:gd name="connsiteY4" fmla="*/ 91440 h 360000"/>
                  <a:gd name="connsiteX0" fmla="*/ 180000 w 360000"/>
                  <a:gd name="connsiteY0" fmla="*/ 0 h 360000"/>
                  <a:gd name="connsiteX1" fmla="*/ 360000 w 360000"/>
                  <a:gd name="connsiteY1" fmla="*/ 180000 h 360000"/>
                  <a:gd name="connsiteX2" fmla="*/ 180000 w 360000"/>
                  <a:gd name="connsiteY2" fmla="*/ 360000 h 360000"/>
                  <a:gd name="connsiteX3" fmla="*/ 0 w 360000"/>
                  <a:gd name="connsiteY3" fmla="*/ 180000 h 3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0000" h="360000">
                    <a:moveTo>
                      <a:pt x="180000" y="0"/>
                    </a:moveTo>
                    <a:cubicBezTo>
                      <a:pt x="279411" y="0"/>
                      <a:pt x="360000" y="80589"/>
                      <a:pt x="360000" y="180000"/>
                    </a:cubicBezTo>
                    <a:cubicBezTo>
                      <a:pt x="360000" y="279411"/>
                      <a:pt x="279411" y="360000"/>
                      <a:pt x="180000" y="360000"/>
                    </a:cubicBezTo>
                    <a:cubicBezTo>
                      <a:pt x="80589" y="360000"/>
                      <a:pt x="0" y="279411"/>
                      <a:pt x="0" y="180000"/>
                    </a:cubicBezTo>
                  </a:path>
                </a:pathLst>
              </a:custGeom>
              <a:noFill/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" name="Group 1">
              <a:extLst>
                <a:ext uri="{FF2B5EF4-FFF2-40B4-BE49-F238E27FC236}">
                  <a16:creationId xmlns:a16="http://schemas.microsoft.com/office/drawing/2014/main" id="{1E341F19-A5E0-4479-B607-E691E137178E}"/>
                </a:ext>
              </a:extLst>
            </p:cNvPr>
            <p:cNvGrpSpPr/>
            <p:nvPr/>
          </p:nvGrpSpPr>
          <p:grpSpPr>
            <a:xfrm>
              <a:off x="6710750" y="1284914"/>
              <a:ext cx="2145811" cy="1867123"/>
              <a:chOff x="3864914" y="2588625"/>
              <a:chExt cx="3640456" cy="3167647"/>
            </a:xfrm>
          </p:grpSpPr>
          <p:sp>
            <p:nvSpPr>
              <p:cNvPr id="5" name="Oval 102">
                <a:extLst>
                  <a:ext uri="{FF2B5EF4-FFF2-40B4-BE49-F238E27FC236}">
                    <a16:creationId xmlns:a16="http://schemas.microsoft.com/office/drawing/2014/main" id="{69E06BAA-E29F-4D80-A34A-EDD6E2B049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25371" y="2588625"/>
                <a:ext cx="1079999" cy="1080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9BAFB5"/>
                </a:solidFill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  <a:latin typeface="Calibri Light" panose="020F0302020204030204" pitchFamily="34" charset="0"/>
                  </a:rPr>
                  <a:t>ROI3</a:t>
                </a:r>
              </a:p>
            </p:txBody>
          </p:sp>
          <p:sp>
            <p:nvSpPr>
              <p:cNvPr id="6" name="Oval 103">
                <a:extLst>
                  <a:ext uri="{FF2B5EF4-FFF2-40B4-BE49-F238E27FC236}">
                    <a16:creationId xmlns:a16="http://schemas.microsoft.com/office/drawing/2014/main" id="{AC15C9C0-8712-4F23-B81F-ED66CDF083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64914" y="2588625"/>
                <a:ext cx="1079999" cy="1080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9BAFB5"/>
                </a:solidFill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  <a:latin typeface="Calibri Light" panose="020F0302020204030204" pitchFamily="34" charset="0"/>
                  </a:rPr>
                  <a:t>ROI1</a:t>
                </a:r>
              </a:p>
            </p:txBody>
          </p:sp>
          <p:grpSp>
            <p:nvGrpSpPr>
              <p:cNvPr id="7" name="Group 104">
                <a:extLst>
                  <a:ext uri="{FF2B5EF4-FFF2-40B4-BE49-F238E27FC236}">
                    <a16:creationId xmlns:a16="http://schemas.microsoft.com/office/drawing/2014/main" id="{B67991FD-035E-43D2-883D-C9FBCA47DE25}"/>
                  </a:ext>
                </a:extLst>
              </p:cNvPr>
              <p:cNvGrpSpPr/>
              <p:nvPr/>
            </p:nvGrpSpPr>
            <p:grpSpPr>
              <a:xfrm>
                <a:off x="4944913" y="3020625"/>
                <a:ext cx="1465813" cy="216000"/>
                <a:chOff x="1799999" y="2592000"/>
                <a:chExt cx="1465813" cy="216000"/>
              </a:xfrm>
            </p:grpSpPr>
            <p:cxnSp>
              <p:nvCxnSpPr>
                <p:cNvPr id="18" name="Straight Connector 105">
                  <a:extLst>
                    <a:ext uri="{FF2B5EF4-FFF2-40B4-BE49-F238E27FC236}">
                      <a16:creationId xmlns:a16="http://schemas.microsoft.com/office/drawing/2014/main" id="{CB51A5E2-5AB6-4884-8D90-88A0241EF98B}"/>
                    </a:ext>
                  </a:extLst>
                </p:cNvPr>
                <p:cNvCxnSpPr/>
                <p:nvPr/>
              </p:nvCxnSpPr>
              <p:spPr>
                <a:xfrm>
                  <a:off x="1800001" y="2592000"/>
                  <a:ext cx="1465811" cy="0"/>
                </a:xfrm>
                <a:prstGeom prst="line">
                  <a:avLst/>
                </a:prstGeom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07">
                  <a:extLst>
                    <a:ext uri="{FF2B5EF4-FFF2-40B4-BE49-F238E27FC236}">
                      <a16:creationId xmlns:a16="http://schemas.microsoft.com/office/drawing/2014/main" id="{3C79EAF6-9DB2-4206-B5F4-42A0410C88E9}"/>
                    </a:ext>
                  </a:extLst>
                </p:cNvPr>
                <p:cNvCxnSpPr/>
                <p:nvPr/>
              </p:nvCxnSpPr>
              <p:spPr>
                <a:xfrm flipV="1">
                  <a:off x="1799999" y="2808000"/>
                  <a:ext cx="1465811" cy="0"/>
                </a:xfrm>
                <a:prstGeom prst="line">
                  <a:avLst/>
                </a:prstGeom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Oval 109">
                <a:extLst>
                  <a:ext uri="{FF2B5EF4-FFF2-40B4-BE49-F238E27FC236}">
                    <a16:creationId xmlns:a16="http://schemas.microsoft.com/office/drawing/2014/main" id="{6C7E84DF-8A28-436A-9173-E7855C2A18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25371" y="4676272"/>
                <a:ext cx="1079999" cy="1080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9BAFB5"/>
                </a:solidFill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  <a:latin typeface="Calibri Light" panose="020F0302020204030204" pitchFamily="34" charset="0"/>
                  </a:rPr>
                  <a:t>ROI4</a:t>
                </a:r>
              </a:p>
            </p:txBody>
          </p:sp>
          <p:sp>
            <p:nvSpPr>
              <p:cNvPr id="9" name="Oval 110">
                <a:extLst>
                  <a:ext uri="{FF2B5EF4-FFF2-40B4-BE49-F238E27FC236}">
                    <a16:creationId xmlns:a16="http://schemas.microsoft.com/office/drawing/2014/main" id="{0B6763A9-8B6C-4CD8-AB02-142596996A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64914" y="4676272"/>
                <a:ext cx="1079999" cy="1080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9BAFB5"/>
                </a:solidFill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  <a:latin typeface="Calibri Light" panose="020F0302020204030204" pitchFamily="34" charset="0"/>
                  </a:rPr>
                  <a:t>ROI2</a:t>
                </a:r>
              </a:p>
            </p:txBody>
          </p:sp>
          <p:grpSp>
            <p:nvGrpSpPr>
              <p:cNvPr id="10" name="Group 116">
                <a:extLst>
                  <a:ext uri="{FF2B5EF4-FFF2-40B4-BE49-F238E27FC236}">
                    <a16:creationId xmlns:a16="http://schemas.microsoft.com/office/drawing/2014/main" id="{14DD8693-3EB6-4E55-A60A-1A0B0951CE73}"/>
                  </a:ext>
                </a:extLst>
              </p:cNvPr>
              <p:cNvGrpSpPr/>
              <p:nvPr/>
            </p:nvGrpSpPr>
            <p:grpSpPr>
              <a:xfrm>
                <a:off x="4296914" y="3668625"/>
                <a:ext cx="216000" cy="1008000"/>
                <a:chOff x="1152000" y="3240000"/>
                <a:chExt cx="216000" cy="1008000"/>
              </a:xfrm>
            </p:grpSpPr>
            <p:cxnSp>
              <p:nvCxnSpPr>
                <p:cNvPr id="16" name="Straight Connector 117">
                  <a:extLst>
                    <a:ext uri="{FF2B5EF4-FFF2-40B4-BE49-F238E27FC236}">
                      <a16:creationId xmlns:a16="http://schemas.microsoft.com/office/drawing/2014/main" id="{8AB2726E-B0D0-4510-BB77-CF496E1FBC01}"/>
                    </a:ext>
                  </a:extLst>
                </p:cNvPr>
                <p:cNvCxnSpPr/>
                <p:nvPr/>
              </p:nvCxnSpPr>
              <p:spPr>
                <a:xfrm flipV="1">
                  <a:off x="1152000" y="3240000"/>
                  <a:ext cx="0" cy="1008000"/>
                </a:xfrm>
                <a:prstGeom prst="line">
                  <a:avLst/>
                </a:prstGeom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18">
                  <a:extLst>
                    <a:ext uri="{FF2B5EF4-FFF2-40B4-BE49-F238E27FC236}">
                      <a16:creationId xmlns:a16="http://schemas.microsoft.com/office/drawing/2014/main" id="{1FA38441-4BDE-4181-905F-6EA37B994742}"/>
                    </a:ext>
                  </a:extLst>
                </p:cNvPr>
                <p:cNvCxnSpPr/>
                <p:nvPr/>
              </p:nvCxnSpPr>
              <p:spPr>
                <a:xfrm rot="10800000" flipV="1">
                  <a:off x="1368000" y="3240000"/>
                  <a:ext cx="0" cy="1008000"/>
                </a:xfrm>
                <a:prstGeom prst="line">
                  <a:avLst/>
                </a:prstGeom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21">
                <a:extLst>
                  <a:ext uri="{FF2B5EF4-FFF2-40B4-BE49-F238E27FC236}">
                    <a16:creationId xmlns:a16="http://schemas.microsoft.com/office/drawing/2014/main" id="{DA33C029-10DA-48C2-9599-3232597695B3}"/>
                  </a:ext>
                </a:extLst>
              </p:cNvPr>
              <p:cNvGrpSpPr/>
              <p:nvPr/>
            </p:nvGrpSpPr>
            <p:grpSpPr>
              <a:xfrm>
                <a:off x="6857369" y="3674292"/>
                <a:ext cx="216001" cy="1008000"/>
                <a:chOff x="3712455" y="3245667"/>
                <a:chExt cx="216001" cy="1008000"/>
              </a:xfrm>
            </p:grpSpPr>
            <p:cxnSp>
              <p:nvCxnSpPr>
                <p:cNvPr id="14" name="Straight Connector 122">
                  <a:extLst>
                    <a:ext uri="{FF2B5EF4-FFF2-40B4-BE49-F238E27FC236}">
                      <a16:creationId xmlns:a16="http://schemas.microsoft.com/office/drawing/2014/main" id="{CEF30A52-A801-4DC3-B9A2-9C061C864B67}"/>
                    </a:ext>
                  </a:extLst>
                </p:cNvPr>
                <p:cNvCxnSpPr/>
                <p:nvPr/>
              </p:nvCxnSpPr>
              <p:spPr>
                <a:xfrm flipV="1">
                  <a:off x="3712455" y="3245667"/>
                  <a:ext cx="0" cy="1008000"/>
                </a:xfrm>
                <a:prstGeom prst="line">
                  <a:avLst/>
                </a:prstGeom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23">
                  <a:extLst>
                    <a:ext uri="{FF2B5EF4-FFF2-40B4-BE49-F238E27FC236}">
                      <a16:creationId xmlns:a16="http://schemas.microsoft.com/office/drawing/2014/main" id="{8CDB0BBF-2206-4A62-8DD4-9BFA1D398CB3}"/>
                    </a:ext>
                  </a:extLst>
                </p:cNvPr>
                <p:cNvCxnSpPr/>
                <p:nvPr/>
              </p:nvCxnSpPr>
              <p:spPr>
                <a:xfrm rot="10800000" flipV="1">
                  <a:off x="3928456" y="3245667"/>
                  <a:ext cx="0" cy="1008000"/>
                </a:xfrm>
                <a:prstGeom prst="line">
                  <a:avLst/>
                </a:prstGeom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" name="Straight Connector 128">
                <a:extLst>
                  <a:ext uri="{FF2B5EF4-FFF2-40B4-BE49-F238E27FC236}">
                    <a16:creationId xmlns:a16="http://schemas.microsoft.com/office/drawing/2014/main" id="{C8062213-8F9A-4387-B79E-A4E8A26CD774}"/>
                  </a:ext>
                </a:extLst>
              </p:cNvPr>
              <p:cNvCxnSpPr/>
              <p:nvPr/>
            </p:nvCxnSpPr>
            <p:spPr>
              <a:xfrm rot="19500000" flipV="1">
                <a:off x="4590366" y="4172624"/>
                <a:ext cx="2198716" cy="0"/>
              </a:xfrm>
              <a:prstGeom prst="line">
                <a:avLst/>
              </a:prstGeom>
              <a:ln w="22225">
                <a:solidFill>
                  <a:schemeClr val="tx1">
                    <a:lumMod val="65000"/>
                    <a:lumOff val="35000"/>
                  </a:schemeClr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34">
                <a:extLst>
                  <a:ext uri="{FF2B5EF4-FFF2-40B4-BE49-F238E27FC236}">
                    <a16:creationId xmlns:a16="http://schemas.microsoft.com/office/drawing/2014/main" id="{DF6DDC99-B65B-4ACB-9AAD-E1BE332D631C}"/>
                  </a:ext>
                </a:extLst>
              </p:cNvPr>
              <p:cNvCxnSpPr/>
              <p:nvPr/>
            </p:nvCxnSpPr>
            <p:spPr>
              <a:xfrm rot="2100000">
                <a:off x="4599344" y="4170183"/>
                <a:ext cx="2198716" cy="0"/>
              </a:xfrm>
              <a:prstGeom prst="straightConnector1">
                <a:avLst/>
              </a:prstGeom>
              <a:ln w="22225">
                <a:solidFill>
                  <a:schemeClr val="tx1">
                    <a:lumMod val="65000"/>
                    <a:lumOff val="3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Gerade Verbindung mit Pfeil 27">
              <a:extLst>
                <a:ext uri="{FF2B5EF4-FFF2-40B4-BE49-F238E27FC236}">
                  <a16:creationId xmlns:a16="http://schemas.microsoft.com/office/drawing/2014/main" id="{E7F83FF8-C0C9-4B28-BCBF-574B9A4253F1}"/>
                </a:ext>
              </a:extLst>
            </p:cNvPr>
            <p:cNvCxnSpPr>
              <a:cxnSpLocks/>
            </p:cNvCxnSpPr>
            <p:nvPr/>
          </p:nvCxnSpPr>
          <p:spPr>
            <a:xfrm rot="1800000" flipH="1">
              <a:off x="7607857" y="1668706"/>
              <a:ext cx="0" cy="360734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mit Pfeil 36">
              <a:extLst>
                <a:ext uri="{FF2B5EF4-FFF2-40B4-BE49-F238E27FC236}">
                  <a16:creationId xmlns:a16="http://schemas.microsoft.com/office/drawing/2014/main" id="{C15DD3C4-B2D1-4F6C-A49D-599101192BCF}"/>
                </a:ext>
              </a:extLst>
            </p:cNvPr>
            <p:cNvCxnSpPr/>
            <p:nvPr/>
          </p:nvCxnSpPr>
          <p:spPr>
            <a:xfrm>
              <a:off x="7028408" y="3210430"/>
              <a:ext cx="0" cy="360734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mit Pfeil 37">
              <a:extLst>
                <a:ext uri="{FF2B5EF4-FFF2-40B4-BE49-F238E27FC236}">
                  <a16:creationId xmlns:a16="http://schemas.microsoft.com/office/drawing/2014/main" id="{12FDEA98-32D8-4E32-AAF6-7FC24621E5B1}"/>
                </a:ext>
              </a:extLst>
            </p:cNvPr>
            <p:cNvCxnSpPr/>
            <p:nvPr/>
          </p:nvCxnSpPr>
          <p:spPr>
            <a:xfrm>
              <a:off x="8538266" y="3210430"/>
              <a:ext cx="0" cy="381954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mit Pfeil 40">
              <a:extLst>
                <a:ext uri="{FF2B5EF4-FFF2-40B4-BE49-F238E27FC236}">
                  <a16:creationId xmlns:a16="http://schemas.microsoft.com/office/drawing/2014/main" id="{D9595C40-C6BA-46B4-8215-BD2F106C8EFA}"/>
                </a:ext>
              </a:extLst>
            </p:cNvPr>
            <p:cNvCxnSpPr>
              <a:cxnSpLocks/>
            </p:cNvCxnSpPr>
            <p:nvPr/>
          </p:nvCxnSpPr>
          <p:spPr>
            <a:xfrm rot="1800000" flipH="1">
              <a:off x="8014559" y="1198154"/>
              <a:ext cx="0" cy="360734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mit Pfeil 41">
              <a:extLst>
                <a:ext uri="{FF2B5EF4-FFF2-40B4-BE49-F238E27FC236}">
                  <a16:creationId xmlns:a16="http://schemas.microsoft.com/office/drawing/2014/main" id="{6F7A35DF-1538-42B3-A063-0EF408448030}"/>
                </a:ext>
              </a:extLst>
            </p:cNvPr>
            <p:cNvCxnSpPr>
              <a:cxnSpLocks/>
            </p:cNvCxnSpPr>
            <p:nvPr/>
          </p:nvCxnSpPr>
          <p:spPr>
            <a:xfrm rot="1800000" flipH="1">
              <a:off x="7676449" y="1321781"/>
              <a:ext cx="0" cy="360734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mit Pfeil 50">
              <a:extLst>
                <a:ext uri="{FF2B5EF4-FFF2-40B4-BE49-F238E27FC236}">
                  <a16:creationId xmlns:a16="http://schemas.microsoft.com/office/drawing/2014/main" id="{B9486E9B-FCD5-4C7D-833B-E04F33FB867B}"/>
                </a:ext>
              </a:extLst>
            </p:cNvPr>
            <p:cNvCxnSpPr>
              <a:cxnSpLocks/>
            </p:cNvCxnSpPr>
            <p:nvPr/>
          </p:nvCxnSpPr>
          <p:spPr>
            <a:xfrm rot="1800000" flipH="1">
              <a:off x="8169414" y="1668706"/>
              <a:ext cx="0" cy="360734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mit Pfeil 40">
              <a:extLst>
                <a:ext uri="{FF2B5EF4-FFF2-40B4-BE49-F238E27FC236}">
                  <a16:creationId xmlns:a16="http://schemas.microsoft.com/office/drawing/2014/main" id="{D3D27E11-6535-4CC5-8CC0-AD6C30A070EC}"/>
                </a:ext>
              </a:extLst>
            </p:cNvPr>
            <p:cNvCxnSpPr>
              <a:cxnSpLocks/>
            </p:cNvCxnSpPr>
            <p:nvPr/>
          </p:nvCxnSpPr>
          <p:spPr>
            <a:xfrm rot="1800000" flipH="1">
              <a:off x="9015267" y="909012"/>
              <a:ext cx="0" cy="360734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mit Pfeil 40">
              <a:extLst>
                <a:ext uri="{FF2B5EF4-FFF2-40B4-BE49-F238E27FC236}">
                  <a16:creationId xmlns:a16="http://schemas.microsoft.com/office/drawing/2014/main" id="{983374DC-8640-4E0D-8F59-FD8F387665D0}"/>
                </a:ext>
              </a:extLst>
            </p:cNvPr>
            <p:cNvCxnSpPr>
              <a:cxnSpLocks/>
            </p:cNvCxnSpPr>
            <p:nvPr/>
          </p:nvCxnSpPr>
          <p:spPr>
            <a:xfrm rot="1800000" flipH="1">
              <a:off x="9039496" y="2715400"/>
              <a:ext cx="0" cy="360734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mit Pfeil 40">
              <a:extLst>
                <a:ext uri="{FF2B5EF4-FFF2-40B4-BE49-F238E27FC236}">
                  <a16:creationId xmlns:a16="http://schemas.microsoft.com/office/drawing/2014/main" id="{1E986F85-78AE-490D-B8E7-A82B3B0BDF4C}"/>
                </a:ext>
              </a:extLst>
            </p:cNvPr>
            <p:cNvCxnSpPr>
              <a:cxnSpLocks/>
            </p:cNvCxnSpPr>
            <p:nvPr/>
          </p:nvCxnSpPr>
          <p:spPr>
            <a:xfrm rot="-1800000" flipH="1">
              <a:off x="6558047" y="909012"/>
              <a:ext cx="0" cy="360734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mit Pfeil 40">
              <a:extLst>
                <a:ext uri="{FF2B5EF4-FFF2-40B4-BE49-F238E27FC236}">
                  <a16:creationId xmlns:a16="http://schemas.microsoft.com/office/drawing/2014/main" id="{D57DF22C-D8AB-4A0A-B123-3F945FBD9765}"/>
                </a:ext>
              </a:extLst>
            </p:cNvPr>
            <p:cNvCxnSpPr>
              <a:cxnSpLocks/>
            </p:cNvCxnSpPr>
            <p:nvPr/>
          </p:nvCxnSpPr>
          <p:spPr>
            <a:xfrm rot="-1800000" flipH="1">
              <a:off x="6561880" y="2768400"/>
              <a:ext cx="0" cy="360734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B975359-566C-A6B8-18DA-A590FB02CE4F}"/>
              </a:ext>
            </a:extLst>
          </p:cNvPr>
          <p:cNvGrpSpPr/>
          <p:nvPr/>
        </p:nvGrpSpPr>
        <p:grpSpPr>
          <a:xfrm>
            <a:off x="1713617" y="3618112"/>
            <a:ext cx="1936885" cy="1467896"/>
            <a:chOff x="1713617" y="3618112"/>
            <a:chExt cx="1936885" cy="1467896"/>
          </a:xfrm>
        </p:grpSpPr>
        <p:sp>
          <p:nvSpPr>
            <p:cNvPr id="22" name="Textfeld 56">
              <a:extLst>
                <a:ext uri="{FF2B5EF4-FFF2-40B4-BE49-F238E27FC236}">
                  <a16:creationId xmlns:a16="http://schemas.microsoft.com/office/drawing/2014/main" id="{2FA9FBAA-4A23-6CB9-9485-6E12E4F84CBD}"/>
                </a:ext>
              </a:extLst>
            </p:cNvPr>
            <p:cNvSpPr txBox="1"/>
            <p:nvPr/>
          </p:nvSpPr>
          <p:spPr>
            <a:xfrm>
              <a:off x="2026103" y="3618112"/>
              <a:ext cx="16243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R1   R2   R3   R4</a:t>
              </a:r>
            </a:p>
          </p:txBody>
        </p:sp>
        <p:sp>
          <p:nvSpPr>
            <p:cNvPr id="23" name="Textfeld 58">
              <a:extLst>
                <a:ext uri="{FF2B5EF4-FFF2-40B4-BE49-F238E27FC236}">
                  <a16:creationId xmlns:a16="http://schemas.microsoft.com/office/drawing/2014/main" id="{34153880-8D5D-BD10-8685-57A740647EB1}"/>
                </a:ext>
              </a:extLst>
            </p:cNvPr>
            <p:cNvSpPr txBox="1"/>
            <p:nvPr/>
          </p:nvSpPr>
          <p:spPr>
            <a:xfrm>
              <a:off x="1713617" y="3831562"/>
              <a:ext cx="459841" cy="1254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R1    R2    R3    R4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A353273-C6EF-9EEB-1EF0-D6543623C142}"/>
              </a:ext>
            </a:extLst>
          </p:cNvPr>
          <p:cNvGrpSpPr/>
          <p:nvPr/>
        </p:nvGrpSpPr>
        <p:grpSpPr>
          <a:xfrm>
            <a:off x="1713617" y="5104760"/>
            <a:ext cx="1861842" cy="1466680"/>
            <a:chOff x="1713617" y="5104760"/>
            <a:chExt cx="1861842" cy="1466680"/>
          </a:xfrm>
        </p:grpSpPr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AD331651-7209-441A-82EA-331F03F2912F}"/>
                </a:ext>
              </a:extLst>
            </p:cNvPr>
            <p:cNvSpPr txBox="1"/>
            <p:nvPr/>
          </p:nvSpPr>
          <p:spPr>
            <a:xfrm>
              <a:off x="1918266" y="5104760"/>
              <a:ext cx="16571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task</a:t>
              </a:r>
              <a:r>
                <a:rPr lang="de-DE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 </a:t>
              </a:r>
              <a:r>
                <a:rPr lang="de-DE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pic</a:t>
              </a:r>
              <a:r>
                <a:rPr lang="de-DE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  </a:t>
              </a:r>
              <a:r>
                <a:rPr lang="de-DE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words</a:t>
              </a:r>
              <a:endParaRPr lang="de-DE" sz="16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4" name="Textfeld 58">
              <a:extLst>
                <a:ext uri="{FF2B5EF4-FFF2-40B4-BE49-F238E27FC236}">
                  <a16:creationId xmlns:a16="http://schemas.microsoft.com/office/drawing/2014/main" id="{D782CB80-17D0-5B6A-216A-9935C1B0008E}"/>
                </a:ext>
              </a:extLst>
            </p:cNvPr>
            <p:cNvSpPr txBox="1"/>
            <p:nvPr/>
          </p:nvSpPr>
          <p:spPr>
            <a:xfrm>
              <a:off x="1713617" y="5316994"/>
              <a:ext cx="459841" cy="1254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R1    R2    R3    R4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82797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dda_ppt_clear_template_UC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da_ppt_clear_template_UCL.pptx" id="{7BD28E99-E4EA-414A-AB4B-DD026C0FBD6C}" vid="{FB83AF0A-2BE6-4DEA-BFEE-748C0581E9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Edda_ppt_clear_template_UCL.pptx</Template>
  <TotalTime>2619</TotalTime>
  <Words>908</Words>
  <Application>Microsoft Office PowerPoint</Application>
  <PresentationFormat>Widescreen</PresentationFormat>
  <Paragraphs>157</Paragraphs>
  <Slides>25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Gill Sans MT</vt:lpstr>
      <vt:lpstr>Wingdings</vt:lpstr>
      <vt:lpstr>Edda_ppt_clear_template_UCL</vt:lpstr>
      <vt:lpstr>Equation</vt:lpstr>
      <vt:lpstr>Introduction to Dynamic Causal Modelling (DCM)</vt:lpstr>
      <vt:lpstr>Learning objectives</vt:lpstr>
      <vt:lpstr>Structural, functional &amp; effective connectivity</vt:lpstr>
      <vt:lpstr>Neural model basics</vt:lpstr>
      <vt:lpstr>Neural model basics</vt:lpstr>
      <vt:lpstr>Task (for demo and practicals)</vt:lpstr>
      <vt:lpstr>Task (for demo and practicals)</vt:lpstr>
      <vt:lpstr>Task (for demo and practicals)</vt:lpstr>
      <vt:lpstr>Neural model specification</vt:lpstr>
      <vt:lpstr>Forward model</vt:lpstr>
      <vt:lpstr>Bayesian inference: forward and inverse model</vt:lpstr>
      <vt:lpstr>Bilinear state equation</vt:lpstr>
      <vt:lpstr>Parameter estimation</vt:lpstr>
      <vt:lpstr>Bayesian model comparison</vt:lpstr>
      <vt:lpstr>Reading</vt:lpstr>
      <vt:lpstr>PowerPoint Presentation</vt:lpstr>
      <vt:lpstr>PowerPoint Presentation</vt:lpstr>
      <vt:lpstr>DCM in SPM</vt:lpstr>
      <vt:lpstr>SPM: Choose SPM.mat</vt:lpstr>
      <vt:lpstr>SPM: Select input from SPM.mat &amp; options</vt:lpstr>
      <vt:lpstr>SPM: fixed connections (A-matrix)</vt:lpstr>
      <vt:lpstr>SPM: driving input and modulators (B- and C-matrices)</vt:lpstr>
      <vt:lpstr>PowerPoint Presentation</vt:lpstr>
      <vt:lpstr>SPM: DCM model</vt:lpstr>
      <vt:lpstr>SPM: DCM estimate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Hyperscanning data analysis</dc:title>
  <dc:creator>Edda Bilek</dc:creator>
  <cp:lastModifiedBy>Edda Bilek</cp:lastModifiedBy>
  <cp:revision>421</cp:revision>
  <cp:lastPrinted>2019-10-18T13:50:11Z</cp:lastPrinted>
  <dcterms:created xsi:type="dcterms:W3CDTF">2019-10-18T10:37:21Z</dcterms:created>
  <dcterms:modified xsi:type="dcterms:W3CDTF">2023-05-17T11:04:51Z</dcterms:modified>
</cp:coreProperties>
</file>