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13" r:id="rId4"/>
    <p:sldId id="321" r:id="rId5"/>
    <p:sldId id="293" r:id="rId6"/>
    <p:sldId id="326" r:id="rId7"/>
    <p:sldId id="318" r:id="rId8"/>
    <p:sldId id="312" r:id="rId9"/>
    <p:sldId id="314" r:id="rId10"/>
    <p:sldId id="316" r:id="rId11"/>
    <p:sldId id="317" r:id="rId12"/>
    <p:sldId id="319" r:id="rId13"/>
    <p:sldId id="320" r:id="rId14"/>
    <p:sldId id="322" r:id="rId15"/>
    <p:sldId id="323" r:id="rId16"/>
    <p:sldId id="325" r:id="rId17"/>
    <p:sldId id="324" r:id="rId18"/>
    <p:sldId id="327" r:id="rId19"/>
    <p:sldId id="328" r:id="rId20"/>
    <p:sldId id="329" r:id="rId21"/>
    <p:sldId id="330" r:id="rId22"/>
    <p:sldId id="332" r:id="rId23"/>
    <p:sldId id="333" r:id="rId24"/>
    <p:sldId id="290" r:id="rId25"/>
    <p:sldId id="289" r:id="rId26"/>
    <p:sldId id="259" r:id="rId27"/>
    <p:sldId id="282" r:id="rId28"/>
    <p:sldId id="291" r:id="rId29"/>
    <p:sldId id="295" r:id="rId30"/>
    <p:sldId id="297" r:id="rId31"/>
    <p:sldId id="299" r:id="rId32"/>
    <p:sldId id="281" r:id="rId33"/>
    <p:sldId id="283" r:id="rId34"/>
    <p:sldId id="284" r:id="rId35"/>
    <p:sldId id="285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02" r:id="rId44"/>
    <p:sldId id="311" r:id="rId45"/>
    <p:sldId id="287" r:id="rId46"/>
    <p:sldId id="294" r:id="rId47"/>
    <p:sldId id="276" r:id="rId48"/>
    <p:sldId id="335" r:id="rId49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13" autoAdjust="0"/>
  </p:normalViewPr>
  <p:slideViewPr>
    <p:cSldViewPr>
      <p:cViewPr varScale="1">
        <p:scale>
          <a:sx n="81" d="100"/>
          <a:sy n="81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FF8A4-EBF4-4AB7-B438-1439B0864FAB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FE423-7E93-4B42-B7B5-F8D01754B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08CD-EE10-44DA-9EC8-E1643FE738DF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AF318-920B-436B-9AA8-C4D92AACF0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DCM comes</a:t>
            </a:r>
            <a:r>
              <a:rPr lang="en-GB" baseline="0" dirty="0" smtClean="0"/>
              <a:t> from General Systems Theory. Brain functions, such as memory, vision or decision making are the result of many interacting parts. Treating the brain as a system allows us to study these “emergent” functions, that can’t be understood by a normal SPM analysis.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Now we move onto the equation that governs DCM. To understand that, we need to know</a:t>
            </a:r>
            <a:r>
              <a:rPr lang="en-GB" baseline="0" dirty="0" smtClean="0"/>
              <a:t> what a dynamic equation is. Here’s a very simple example.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And here’s the result of</a:t>
            </a:r>
            <a:r>
              <a:rPr lang="en-GB" baseline="0" dirty="0" smtClean="0"/>
              <a:t> another dynamic equation, this time “evolving” in space rather than time (to see the equations, see http://en.wikipedia.org/wiki/Lorenz_attractor)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Before continuing</a:t>
            </a:r>
            <a:r>
              <a:rPr lang="en-GB" baseline="0" dirty="0" smtClean="0"/>
              <a:t>, we need to know how a DCM is represented as a matrix.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We’ll start with a simplified version of the DCM dynamic</a:t>
            </a:r>
            <a:r>
              <a:rPr lang="en-GB" baseline="0" dirty="0" smtClean="0"/>
              <a:t> </a:t>
            </a:r>
            <a:r>
              <a:rPr lang="en-GB" dirty="0" smtClean="0"/>
              <a:t>equation. The</a:t>
            </a:r>
            <a:r>
              <a:rPr lang="en-GB" baseline="0" dirty="0" smtClean="0"/>
              <a:t> variable ‘z’ stores which regions are active, represented visually with a red circle. To find out how the activation moves round the network, we’ll use the dynamic equation shown.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Plugging in the numbers</a:t>
            </a:r>
            <a:r>
              <a:rPr lang="en-GB" baseline="0" dirty="0" smtClean="0"/>
              <a:t> tells us that the activation spreads from region 1 to region 2.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same thing visually – activation</a:t>
            </a:r>
            <a:r>
              <a:rPr lang="en-GB" baseline="0" dirty="0" smtClean="0"/>
              <a:t> in this simple model travels from region 1 at </a:t>
            </a:r>
            <a:r>
              <a:rPr lang="en-GB" baseline="0" dirty="0" err="1" smtClean="0"/>
              <a:t>timestep</a:t>
            </a:r>
            <a:r>
              <a:rPr lang="en-GB" baseline="0" dirty="0" smtClean="0"/>
              <a:t> 0 to region 2 at </a:t>
            </a:r>
            <a:r>
              <a:rPr lang="en-GB" baseline="0" dirty="0" err="1" smtClean="0"/>
              <a:t>timestep</a:t>
            </a:r>
            <a:r>
              <a:rPr lang="en-GB" baseline="0" dirty="0" smtClean="0"/>
              <a:t> 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Running</a:t>
            </a:r>
            <a:r>
              <a:rPr lang="en-GB" baseline="0" dirty="0" smtClean="0"/>
              <a:t> the equation again spreads the activity to regions 1 and 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actual DCM</a:t>
            </a:r>
            <a:r>
              <a:rPr lang="en-GB" baseline="0" dirty="0" smtClean="0"/>
              <a:t> state equation is the same as the simple network shown so far (top), with the addition of </a:t>
            </a:r>
            <a:r>
              <a:rPr lang="en-GB" baseline="0" dirty="0" err="1" smtClean="0"/>
              <a:t>modulatory</a:t>
            </a:r>
            <a:r>
              <a:rPr lang="en-GB" baseline="0" dirty="0" smtClean="0"/>
              <a:t> and external inputs.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Over to Laura.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DCM was born out of a simple problem:</a:t>
            </a:r>
          </a:p>
          <a:p>
            <a:endParaRPr lang="en-US" dirty="0" smtClean="0"/>
          </a:p>
          <a:p>
            <a:r>
              <a:rPr lang="en-US" dirty="0" smtClean="0"/>
              <a:t>Cognitive neuroscientists often want to discuss activation in terms of neuronal systems in order to hypothesize about cognitive processes.</a:t>
            </a:r>
          </a:p>
          <a:p>
            <a:endParaRPr lang="en-US" dirty="0" smtClean="0"/>
          </a:p>
          <a:p>
            <a:r>
              <a:rPr lang="en-US" dirty="0" smtClean="0"/>
              <a:t>However imaging techniques do not generate data that relate to neuronal activity in a simple fashion – they give us information about non-linear, or stochastic, correlates of neural activity, such as the BOLD signal in </a:t>
            </a:r>
            <a:r>
              <a:rPr lang="en-US" dirty="0" err="1" smtClean="0"/>
              <a:t>fMRI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Moreover, we know certain properties of neuronal systems – for instance, that activation spreads in a wave-like fashion from some input through a given system. As such it would be useful to discuss directionality of the progression of activation between distributed neuronal populations.</a:t>
            </a:r>
          </a:p>
          <a:p>
            <a:endParaRPr lang="en-US" dirty="0" smtClean="0"/>
          </a:p>
          <a:p>
            <a:r>
              <a:rPr lang="en-US" dirty="0" smtClean="0"/>
              <a:t>DCM attempts to tackle these problems.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86DA29-2521-4A2F-AA86-A2426708AD1B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Unlike the reporting of many</a:t>
            </a:r>
            <a:r>
              <a:rPr lang="en-GB" baseline="0" dirty="0" smtClean="0"/>
              <a:t> papers, a set of regions isn’t enough to make a network. You need to know the connections between the regions.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So, to introduce DCM for </a:t>
            </a:r>
            <a:r>
              <a:rPr lang="en-US" dirty="0" err="1" smtClean="0"/>
              <a:t>fMRI</a:t>
            </a:r>
            <a:r>
              <a:rPr lang="en-US" dirty="0" smtClean="0"/>
              <a:t> briefly:</a:t>
            </a:r>
          </a:p>
          <a:p>
            <a:endParaRPr lang="en-US" dirty="0" smtClean="0"/>
          </a:p>
          <a:p>
            <a:r>
              <a:rPr lang="en-US" dirty="0" smtClean="0"/>
              <a:t>It was first conceived here at UCL by Prof. </a:t>
            </a:r>
            <a:r>
              <a:rPr lang="en-US" dirty="0" err="1" smtClean="0"/>
              <a:t>Friston</a:t>
            </a:r>
            <a:r>
              <a:rPr lang="en-US" dirty="0" smtClean="0"/>
              <a:t> in 2002 and allows for inferences to be made about causal relationships between unobserved neuronal states in coupled neuronal ensembles. </a:t>
            </a:r>
          </a:p>
          <a:p>
            <a:endParaRPr lang="en-US" dirty="0" smtClean="0"/>
          </a:p>
          <a:p>
            <a:r>
              <a:rPr lang="en-US" dirty="0" smtClean="0"/>
              <a:t>This is done using a series of well-informed approximations on observed </a:t>
            </a:r>
            <a:r>
              <a:rPr lang="en-US" dirty="0" err="1" smtClean="0"/>
              <a:t>haemodynamic</a:t>
            </a:r>
            <a:r>
              <a:rPr lang="en-US" dirty="0" smtClean="0"/>
              <a:t> (BOLD) data, which allows us to consider the neuronal states underlying the BOLD signal, as well as the directional (i.e. </a:t>
            </a:r>
            <a:r>
              <a:rPr lang="en-US" i="1" dirty="0" smtClean="0"/>
              <a:t>causal</a:t>
            </a:r>
            <a:r>
              <a:rPr lang="en-US" dirty="0" smtClean="0"/>
              <a:t>) relationships between disparate neural populations, given a certain amount of prior knowledge about these regions and their systematic interactions.</a:t>
            </a:r>
          </a:p>
          <a:p>
            <a:endParaRPr lang="en-US" dirty="0" smtClean="0"/>
          </a:p>
          <a:p>
            <a:r>
              <a:rPr lang="en-US" dirty="0" smtClean="0"/>
              <a:t>Simply put, it allows us to estimate the causal architecture of coupled dynamic systems.</a:t>
            </a:r>
          </a:p>
          <a:p>
            <a:endParaRPr lang="en-US" dirty="0" smtClean="0"/>
          </a:p>
          <a:p>
            <a:r>
              <a:rPr lang="en-US" dirty="0" smtClean="0"/>
              <a:t>There are sibling techniques available for a range of data. This week we discuss DCM for </a:t>
            </a:r>
            <a:r>
              <a:rPr lang="en-US" dirty="0" err="1" smtClean="0"/>
              <a:t>fMRI</a:t>
            </a:r>
            <a:r>
              <a:rPr lang="en-US" dirty="0" smtClean="0"/>
              <a:t>, whilst next week we will be given a talk on DCM for EEG and MEG data.</a:t>
            </a:r>
          </a:p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213217-26AF-47D6-8C55-9B2F98B52103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dirty="0" smtClean="0"/>
              <a:t>Stochastic unless</a:t>
            </a:r>
          </a:p>
          <a:p>
            <a:endParaRPr lang="en-GB" dirty="0" smtClean="0"/>
          </a:p>
          <a:p>
            <a:r>
              <a:rPr lang="en-GB" dirty="0" smtClean="0"/>
              <a:t>Define specific a priori hypothesis as precisely as possible </a:t>
            </a:r>
          </a:p>
          <a:p>
            <a:pPr lvl="1"/>
            <a:r>
              <a:rPr lang="en-GB" dirty="0" smtClean="0"/>
              <a:t>Requires neurological expertise</a:t>
            </a:r>
          </a:p>
          <a:p>
            <a:pPr lvl="1"/>
            <a:r>
              <a:rPr lang="en-GB" dirty="0" smtClean="0"/>
              <a:t>Look for convergent evidence </a:t>
            </a:r>
          </a:p>
          <a:p>
            <a:r>
              <a:rPr lang="en-GB" dirty="0" smtClean="0"/>
              <a:t>Which parameters are most relevant?</a:t>
            </a:r>
          </a:p>
          <a:p>
            <a:pPr lvl="1"/>
            <a:r>
              <a:rPr lang="en-GB" dirty="0" smtClean="0"/>
              <a:t>Intrinsic anatomical connections</a:t>
            </a:r>
          </a:p>
          <a:p>
            <a:pPr lvl="1"/>
            <a:r>
              <a:rPr lang="en-GB" dirty="0" smtClean="0"/>
              <a:t>Changes in effective connectivity/ connection strength?</a:t>
            </a:r>
          </a:p>
          <a:p>
            <a:r>
              <a:rPr lang="en-GB" dirty="0" smtClean="0"/>
              <a:t>Can DCM distinguish between Hypotheses?</a:t>
            </a:r>
          </a:p>
          <a:p>
            <a:endParaRPr lang="en-GB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4187D9-AC35-48F3-BC53-07BB2BF9C8D3}" type="slidenum">
              <a:rPr lang="en-GB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z="1200" dirty="0" smtClean="0"/>
          </a:p>
          <a:p>
            <a:endParaRPr lang="en-GB" sz="1200" dirty="0" smtClean="0"/>
          </a:p>
          <a:p>
            <a:r>
              <a:rPr lang="en-GB" sz="1200" dirty="0" smtClean="0"/>
              <a:t>given prior knowledge re system e.g.:</a:t>
            </a:r>
          </a:p>
          <a:p>
            <a:r>
              <a:rPr lang="en-GB" sz="1200" dirty="0" smtClean="0"/>
              <a:t>A model is a model</a:t>
            </a:r>
          </a:p>
          <a:p>
            <a:r>
              <a:rPr lang="en-GB" sz="1200" dirty="0" smtClean="0"/>
              <a:t>Model should be described clearly in any article.</a:t>
            </a:r>
            <a:endParaRPr lang="en-GB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9D517-24A1-455B-9781-BBBE39EB8ED3}" type="slidenum">
              <a:rPr lang="en-GB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dirty="0" smtClean="0"/>
              <a:t>In addition to comparing specific models, BMS can be used to test quantify the probability that the presence or the absence of a particular connections improves model performance, regardless of any other differences among the models considered.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B4F10E-5FF2-4F2A-A03B-19EC843E9664}" type="slidenum">
              <a:rPr lang="en-GB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CD7977-4721-497B-9281-592C33B2414F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Z are</a:t>
            </a:r>
            <a:r>
              <a:rPr lang="en-GB" baseline="0" dirty="0" smtClean="0"/>
              <a:t> the regions of interest we include in the model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are the connections between regions, averaged over</a:t>
            </a:r>
            <a:r>
              <a:rPr lang="en-GB" baseline="0" dirty="0" smtClean="0"/>
              <a:t> all tasks in our 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  are the </a:t>
            </a:r>
            <a:r>
              <a:rPr lang="en-GB" dirty="0" err="1" smtClean="0"/>
              <a:t>modulatory</a:t>
            </a:r>
            <a:r>
              <a:rPr lang="en-GB" baseline="0" dirty="0" smtClean="0"/>
              <a:t> inputs, which </a:t>
            </a:r>
            <a:r>
              <a:rPr lang="en-GB" baseline="0" dirty="0" err="1" smtClean="0"/>
              <a:t>upregulate</a:t>
            </a:r>
            <a:r>
              <a:rPr lang="en-GB" baseline="0" dirty="0" smtClean="0"/>
              <a:t> or </a:t>
            </a:r>
            <a:r>
              <a:rPr lang="en-GB" baseline="0" dirty="0" err="1" smtClean="0"/>
              <a:t>downregulate</a:t>
            </a:r>
            <a:r>
              <a:rPr lang="en-GB" baseline="0" dirty="0" smtClean="0"/>
              <a:t> the A connections, for example due to attention.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 are the external</a:t>
            </a:r>
            <a:r>
              <a:rPr lang="en-GB" baseline="0" dirty="0" smtClean="0"/>
              <a:t> inputs, for instance the </a:t>
            </a:r>
            <a:r>
              <a:rPr lang="en-GB" baseline="0" dirty="0" err="1" smtClean="0"/>
              <a:t>timeseries</a:t>
            </a:r>
            <a:r>
              <a:rPr lang="en-GB" baseline="0" dirty="0" smtClean="0"/>
              <a:t> of visually presented stimuli. We would usually create a set of models, in each one varying A, B or C according to the hypotheses we wish to 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We</a:t>
            </a:r>
            <a:r>
              <a:rPr lang="en-GB" baseline="0" dirty="0" smtClean="0"/>
              <a:t> combine the neural model (left) with the </a:t>
            </a:r>
            <a:r>
              <a:rPr lang="en-GB" baseline="0" dirty="0" err="1" smtClean="0"/>
              <a:t>haemodynamic</a:t>
            </a:r>
            <a:r>
              <a:rPr lang="en-GB" baseline="0" dirty="0" smtClean="0"/>
              <a:t> model (right) to give…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prediction for each</a:t>
            </a:r>
            <a:r>
              <a:rPr lang="en-GB" baseline="0" dirty="0" smtClean="0"/>
              <a:t> region’s activity, shown here overlaid on the real signal’s </a:t>
            </a:r>
            <a:r>
              <a:rPr lang="en-GB" baseline="0" dirty="0" err="1" smtClean="0"/>
              <a:t>timeseries</a:t>
            </a:r>
            <a:r>
              <a:rPr lang="en-GB" baseline="0" dirty="0" smtClean="0"/>
              <a:t> from the </a:t>
            </a:r>
            <a:r>
              <a:rPr lang="en-GB" baseline="0" dirty="0" err="1" smtClean="0"/>
              <a:t>fMRI</a:t>
            </a:r>
            <a:r>
              <a:rPr lang="en-GB" baseline="0" dirty="0" smtClean="0"/>
              <a:t> scan.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AF318-920B-436B-9AA8-C4D92AACF05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2CF5-CC7A-45AE-8EA9-4A7524B92728}" type="datetimeFigureOut">
              <a:rPr lang="en-US" smtClean="0"/>
              <a:pPr/>
              <a:t>3/9/2011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977E8-DAF6-4346-A035-EEB3141DFA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DCM for </a:t>
            </a:r>
            <a:r>
              <a:rPr lang="en-GB" dirty="0" err="1" smtClean="0"/>
              <a:t>fMRI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Theory &amp;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Peter Zeidman and Laura </a:t>
            </a:r>
            <a:r>
              <a:rPr lang="en-US" dirty="0" err="1" smtClean="0"/>
              <a:t>Madeley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56176" y="1628800"/>
            <a:ext cx="2736304" cy="41764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Neural Model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627784" y="198884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z4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971600" y="342900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355976" y="342900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27784" y="5085184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07704" y="2852936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707904" y="2852936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779912" y="4437112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979712" y="4365104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1772816"/>
            <a:ext cx="115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</a:rPr>
              <a:t>Recipe</a:t>
            </a:r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492896"/>
            <a:ext cx="25922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Z</a:t>
            </a:r>
            <a:r>
              <a:rPr lang="en-GB" sz="2800" dirty="0" smtClean="0">
                <a:solidFill>
                  <a:schemeClr val="bg1"/>
                </a:solidFill>
              </a:rPr>
              <a:t> - Regions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A</a:t>
            </a:r>
            <a:r>
              <a:rPr lang="en-GB" sz="2800" dirty="0" smtClean="0">
                <a:solidFill>
                  <a:schemeClr val="bg1"/>
                </a:solidFill>
              </a:rPr>
              <a:t> - Average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     Connections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B</a:t>
            </a:r>
            <a:r>
              <a:rPr lang="en-GB" sz="2800" dirty="0" smtClean="0">
                <a:solidFill>
                  <a:schemeClr val="bg1"/>
                </a:solidFill>
              </a:rPr>
              <a:t> - </a:t>
            </a:r>
            <a:r>
              <a:rPr lang="en-GB" sz="2800" dirty="0" err="1" smtClean="0">
                <a:solidFill>
                  <a:schemeClr val="bg1"/>
                </a:solidFill>
              </a:rPr>
              <a:t>Modulatory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      Inputs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1547664" y="2420888"/>
            <a:ext cx="504056" cy="504056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1600" y="2060848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Attention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56176" y="1628800"/>
            <a:ext cx="2736304" cy="41764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Neural Model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627784" y="198884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z4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971600" y="342900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355976" y="342900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27784" y="5085184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07704" y="2852936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707904" y="2852936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779912" y="4437112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979712" y="4365104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1772816"/>
            <a:ext cx="115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</a:rPr>
              <a:t>Recipe</a:t>
            </a:r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492896"/>
            <a:ext cx="2592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Z</a:t>
            </a:r>
            <a:r>
              <a:rPr lang="en-GB" sz="2800" dirty="0" smtClean="0">
                <a:solidFill>
                  <a:schemeClr val="bg1"/>
                </a:solidFill>
              </a:rPr>
              <a:t> - Regions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A</a:t>
            </a:r>
            <a:r>
              <a:rPr lang="en-GB" sz="2800" dirty="0" smtClean="0">
                <a:solidFill>
                  <a:schemeClr val="bg1"/>
                </a:solidFill>
              </a:rPr>
              <a:t> - Average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     Connections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B</a:t>
            </a:r>
            <a:r>
              <a:rPr lang="en-GB" sz="2800" dirty="0" smtClean="0">
                <a:solidFill>
                  <a:schemeClr val="bg1"/>
                </a:solidFill>
              </a:rPr>
              <a:t> - </a:t>
            </a:r>
            <a:r>
              <a:rPr lang="en-GB" sz="2800" dirty="0" err="1" smtClean="0">
                <a:solidFill>
                  <a:schemeClr val="bg1"/>
                </a:solidFill>
              </a:rPr>
              <a:t>Modulatory</a:t>
            </a:r>
            <a:endParaRPr lang="en-GB" sz="2800" dirty="0" smtClean="0">
              <a:solidFill>
                <a:schemeClr val="bg1"/>
              </a:solidFill>
            </a:endParaRPr>
          </a:p>
          <a:p>
            <a:r>
              <a:rPr lang="en-GB" sz="2800" dirty="0" smtClean="0">
                <a:solidFill>
                  <a:schemeClr val="bg1"/>
                </a:solidFill>
              </a:rPr>
              <a:t>      Inputs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 - External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     Inputs</a:t>
            </a:r>
            <a:endParaRPr lang="en-GB" sz="2800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1547664" y="2420888"/>
            <a:ext cx="504056" cy="504056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1600" y="2060848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Attention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772594" y="6308526"/>
            <a:ext cx="576064" cy="158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827584" y="1844824"/>
            <a:ext cx="3168352" cy="36724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619672" y="2708920"/>
            <a:ext cx="648072" cy="64807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547664" y="3789040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DCM Overview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195736" y="2348880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043608" y="328498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347864" y="3284984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051720" y="4221088"/>
            <a:ext cx="504056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2771800" y="2780928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2555776" y="3717032"/>
            <a:ext cx="792088" cy="64807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1331640" y="2348880"/>
            <a:ext cx="504056" cy="504056"/>
          </a:xfrm>
          <a:prstGeom prst="straightConnector1">
            <a:avLst/>
          </a:prstGeom>
          <a:ln w="7620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980506" y="5084390"/>
            <a:ext cx="576064" cy="1588"/>
          </a:xfrm>
          <a:prstGeom prst="straightConnector1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91680" y="1412776"/>
            <a:ext cx="147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Neural Model</a:t>
            </a:r>
            <a:endParaRPr lang="en-GB" dirty="0"/>
          </a:p>
        </p:txBody>
      </p:sp>
      <p:sp>
        <p:nvSpPr>
          <p:cNvPr id="30" name="Oval 29"/>
          <p:cNvSpPr/>
          <p:nvPr/>
        </p:nvSpPr>
        <p:spPr>
          <a:xfrm>
            <a:off x="4211960" y="3212976"/>
            <a:ext cx="360040" cy="3600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x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60032" y="1844824"/>
            <a:ext cx="3024336" cy="367240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5220072" y="1412776"/>
            <a:ext cx="23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Haemodynamic</a:t>
            </a:r>
            <a:r>
              <a:rPr lang="en-GB" dirty="0" smtClean="0"/>
              <a:t> Model</a:t>
            </a:r>
            <a:endParaRPr lang="en-GB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27336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8316416" y="321297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=</a:t>
            </a:r>
            <a:endParaRPr lang="en-GB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899592" y="5661248"/>
            <a:ext cx="3024336" cy="10081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Connector 21"/>
          <p:cNvCxnSpPr/>
          <p:nvPr/>
        </p:nvCxnSpPr>
        <p:spPr>
          <a:xfrm rot="5400000" flipH="1" flipV="1">
            <a:off x="899592" y="63093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1115616" y="609329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691680" y="63093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07704" y="652534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2195736" y="63093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411760" y="609329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2699792" y="63093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15816" y="6525344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3203848" y="63093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419872" y="6093296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99592" y="652534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915353" y="5661248"/>
            <a:ext cx="1216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e.g. region 2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DCM Overview</a:t>
            </a:r>
            <a:endParaRPr lang="en-GB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78248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314096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/>
              <a:t>=</a:t>
            </a:r>
            <a:endParaRPr lang="en-GB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43651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Region 2 </a:t>
            </a:r>
            <a:r>
              <a:rPr lang="en-GB" sz="2800" dirty="0" err="1" smtClean="0">
                <a:solidFill>
                  <a:srgbClr val="FFFF00"/>
                </a:solidFill>
              </a:rPr>
              <a:t>Timeseries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Dynamical Systems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 exciting example: interest</a:t>
            </a:r>
          </a:p>
          <a:p>
            <a:r>
              <a:rPr lang="en-GB" dirty="0" smtClean="0"/>
              <a:t>My bank gives me </a:t>
            </a:r>
            <a:r>
              <a:rPr lang="en-GB" dirty="0" smtClean="0">
                <a:solidFill>
                  <a:srgbClr val="FFFF00"/>
                </a:solidFill>
              </a:rPr>
              <a:t>3%</a:t>
            </a:r>
            <a:r>
              <a:rPr lang="en-GB" dirty="0" smtClean="0"/>
              <a:t> interest on savings</a:t>
            </a:r>
          </a:p>
          <a:p>
            <a:r>
              <a:rPr lang="en-GB" dirty="0" smtClean="0"/>
              <a:t>How will it grow?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79712" y="4365104"/>
          <a:ext cx="4654550" cy="792163"/>
        </p:xfrm>
        <a:graphic>
          <a:graphicData uri="http://schemas.openxmlformats.org/presentationml/2006/ole">
            <p:oleObj spid="_x0000_s56324" name="Equation" r:id="rId4" imgW="119376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Dynamical Systems</a:t>
            </a:r>
            <a:endParaRPr lang="en-GB" dirty="0"/>
          </a:p>
        </p:txBody>
      </p:sp>
      <p:pic>
        <p:nvPicPr>
          <p:cNvPr id="71685" name="Picture 5" descr="File:Lorent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412776"/>
            <a:ext cx="5546085" cy="45090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6237312"/>
            <a:ext cx="6542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Lorentz Attractor – A Spatial Dynamical System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>
            <a:off x="6985062" y="4545918"/>
            <a:ext cx="1078532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H="1">
            <a:off x="5508104" y="3715443"/>
            <a:ext cx="1368152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5796136" y="3429000"/>
            <a:ext cx="1368152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Dynamical Systems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solidFill>
                  <a:srgbClr val="FFFF00"/>
                </a:solidFill>
              </a:rPr>
              <a:t>We can represent a network as a matrix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092280" y="3212976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716016" y="3140968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092280" y="515719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915318" y="3212976"/>
          <a:ext cx="2000498" cy="2075415"/>
        </p:xfrm>
        <a:graphic>
          <a:graphicData uri="http://schemas.openxmlformats.org/presentationml/2006/ole">
            <p:oleObj spid="_x0000_s73730" name="Equation" r:id="rId4" imgW="685800" imgH="7110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77104" y="357301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FFFF00"/>
                </a:solidFill>
              </a:rPr>
              <a:t>=</a:t>
            </a:r>
            <a:endParaRPr lang="en-GB" sz="480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3390" y="2843644"/>
            <a:ext cx="67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From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270" y="4005064"/>
            <a:ext cx="39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To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9334" y="5301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FFFF00"/>
                  </a:solidFill>
                </a:ln>
              </a:rPr>
              <a:t>z1</a:t>
            </a:r>
            <a:endParaRPr lang="en-GB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7406" y="5301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FFFF00"/>
                  </a:solidFill>
                </a:ln>
              </a:rPr>
              <a:t>z2</a:t>
            </a:r>
            <a:endParaRPr lang="en-GB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5478" y="530120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n>
                  <a:solidFill>
                    <a:srgbClr val="FFFF00"/>
                  </a:solidFill>
                </a:ln>
              </a:rPr>
              <a:t>z3</a:t>
            </a:r>
            <a:endParaRPr lang="en-GB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6021288"/>
            <a:ext cx="154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(The A-Matrix)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Network Model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99592" y="2060600"/>
          <a:ext cx="2005012" cy="2160588"/>
        </p:xfrm>
        <a:graphic>
          <a:graphicData uri="http://schemas.openxmlformats.org/presentationml/2006/ole">
            <p:oleObj spid="_x0000_s72707" name="Equation" r:id="rId4" imgW="660240" imgH="711000" progId="Equation.3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7254540" y="3249774"/>
            <a:ext cx="107853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>
            <a:off x="5777582" y="2419299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6065614" y="2132856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361758" y="191683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4985494" y="1844824"/>
            <a:ext cx="864096" cy="86409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7361758" y="3861048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195736" y="5301208"/>
            <a:ext cx="4824536" cy="1224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267744" y="5373216"/>
          <a:ext cx="4752528" cy="1027239"/>
        </p:xfrm>
        <a:graphic>
          <a:graphicData uri="http://schemas.openxmlformats.org/presentationml/2006/ole">
            <p:oleObj spid="_x0000_s72708" name="Equation" r:id="rId5" imgW="9396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576" y="1556792"/>
            <a:ext cx="7560840" cy="5112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Network Model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267744" y="2721187"/>
          <a:ext cx="4494213" cy="1027113"/>
        </p:xfrm>
        <a:graphic>
          <a:graphicData uri="http://schemas.openxmlformats.org/presentationml/2006/ole">
            <p:oleObj spid="_x0000_s109570" name="Equation" r:id="rId4" imgW="888840" imgH="203040" progId="Equation.3">
              <p:embed/>
            </p:oleObj>
          </a:graphicData>
        </a:graphic>
      </p:graphicFrame>
      <p:graphicFrame>
        <p:nvGraphicFramePr>
          <p:cNvPr id="109572" name="Content Placeholder 3"/>
          <p:cNvGraphicFramePr>
            <a:graphicFrameLocks noChangeAspect="1"/>
          </p:cNvGraphicFramePr>
          <p:nvPr/>
        </p:nvGraphicFramePr>
        <p:xfrm>
          <a:off x="971600" y="3729448"/>
          <a:ext cx="4451350" cy="2833687"/>
        </p:xfrm>
        <a:graphic>
          <a:graphicData uri="http://schemas.openxmlformats.org/presentationml/2006/ole">
            <p:oleObj spid="_x0000_s109572" name="Equation" r:id="rId5" imgW="1117440" imgH="7110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40152" y="3677304"/>
          <a:ext cx="1512168" cy="2920048"/>
        </p:xfrm>
        <a:graphic>
          <a:graphicData uri="http://schemas.openxmlformats.org/presentationml/2006/ole">
            <p:oleObj spid="_x0000_s109573" name="Equation" r:id="rId6" imgW="368280" imgH="711000" progId="Equation.3">
              <p:embed/>
            </p:oleObj>
          </a:graphicData>
        </a:graphic>
      </p:graphicFrame>
      <p:graphicFrame>
        <p:nvGraphicFramePr>
          <p:cNvPr id="109574" name="Content Placeholder 3"/>
          <p:cNvGraphicFramePr>
            <a:graphicFrameLocks noChangeAspect="1"/>
          </p:cNvGraphicFramePr>
          <p:nvPr/>
        </p:nvGraphicFramePr>
        <p:xfrm>
          <a:off x="2011363" y="1681163"/>
          <a:ext cx="5265737" cy="1027112"/>
        </p:xfrm>
        <a:graphic>
          <a:graphicData uri="http://schemas.openxmlformats.org/presentationml/2006/ole">
            <p:oleObj spid="_x0000_s109574" name="Equation" r:id="rId7" imgW="104112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Network Model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59632" y="4869160"/>
          <a:ext cx="1604074" cy="1728540"/>
        </p:xfrm>
        <a:graphic>
          <a:graphicData uri="http://schemas.openxmlformats.org/presentationml/2006/ole">
            <p:oleObj spid="_x0000_s110595" name="Equation" r:id="rId4" imgW="660240" imgH="711000" progId="Equation.3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808598" y="3105758"/>
            <a:ext cx="107853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>
            <a:off x="1331640" y="2275283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619672" y="1988840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915816" y="1772816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539552" y="1700808"/>
            <a:ext cx="864096" cy="86409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2915816" y="371703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754688" y="4868863"/>
          <a:ext cx="1541462" cy="1728787"/>
        </p:xfrm>
        <a:graphic>
          <a:graphicData uri="http://schemas.openxmlformats.org/presentationml/2006/ole">
            <p:oleObj spid="_x0000_s110596" name="Equation" r:id="rId5" imgW="634680" imgH="71100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>
            <a:off x="7273094" y="3105758"/>
            <a:ext cx="107853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H="1">
            <a:off x="5796136" y="2275283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084168" y="1988840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80312" y="1772816"/>
            <a:ext cx="864096" cy="86409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5004048" y="1700808"/>
            <a:ext cx="864096" cy="86409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7380312" y="371703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Theory</a:t>
            </a:r>
          </a:p>
          <a:p>
            <a:pPr lvl="1"/>
            <a:r>
              <a:rPr lang="en-GB" dirty="0" smtClean="0"/>
              <a:t>Why DCM?</a:t>
            </a:r>
          </a:p>
          <a:p>
            <a:pPr lvl="1"/>
            <a:r>
              <a:rPr lang="en-GB" dirty="0" smtClean="0"/>
              <a:t>What DCM does</a:t>
            </a:r>
          </a:p>
          <a:p>
            <a:pPr lvl="1"/>
            <a:r>
              <a:rPr lang="en-GB" dirty="0" smtClean="0"/>
              <a:t>The State Equation</a:t>
            </a:r>
            <a:br>
              <a:rPr lang="en-GB" dirty="0" smtClean="0"/>
            </a:br>
            <a:endParaRPr lang="en-GB" dirty="0" smtClean="0"/>
          </a:p>
          <a:p>
            <a:r>
              <a:rPr lang="en-GB" sz="2800" dirty="0" smtClean="0"/>
              <a:t>Application</a:t>
            </a:r>
          </a:p>
          <a:p>
            <a:pPr lvl="1"/>
            <a:r>
              <a:rPr lang="en-GB" dirty="0" smtClean="0"/>
              <a:t>Planning DCM studies</a:t>
            </a:r>
          </a:p>
          <a:p>
            <a:pPr lvl="1"/>
            <a:r>
              <a:rPr lang="en-GB" dirty="0" smtClean="0"/>
              <a:t>Hypotheses</a:t>
            </a:r>
          </a:p>
          <a:p>
            <a:pPr lvl="1"/>
            <a:r>
              <a:rPr lang="en-GB" dirty="0" smtClean="0"/>
              <a:t>How to complete in SPM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576" y="1772816"/>
            <a:ext cx="7560840" cy="40324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Network Model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397125" y="1844675"/>
          <a:ext cx="4494213" cy="1027113"/>
        </p:xfrm>
        <a:graphic>
          <a:graphicData uri="http://schemas.openxmlformats.org/presentationml/2006/ole">
            <p:oleObj spid="_x0000_s111618" name="Equation" r:id="rId4" imgW="888840" imgH="203040" progId="Equation.3">
              <p:embed/>
            </p:oleObj>
          </a:graphicData>
        </a:graphic>
      </p:graphicFrame>
      <p:graphicFrame>
        <p:nvGraphicFramePr>
          <p:cNvPr id="109572" name="Content Placeholder 3"/>
          <p:cNvGraphicFramePr>
            <a:graphicFrameLocks noChangeAspect="1"/>
          </p:cNvGraphicFramePr>
          <p:nvPr/>
        </p:nvGraphicFramePr>
        <p:xfrm>
          <a:off x="971600" y="2852936"/>
          <a:ext cx="4451350" cy="2833687"/>
        </p:xfrm>
        <a:graphic>
          <a:graphicData uri="http://schemas.openxmlformats.org/presentationml/2006/ole">
            <p:oleObj spid="_x0000_s111619" name="Equation" r:id="rId5" imgW="1117440" imgH="7110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940152" y="2800792"/>
          <a:ext cx="1512168" cy="2920048"/>
        </p:xfrm>
        <a:graphic>
          <a:graphicData uri="http://schemas.openxmlformats.org/presentationml/2006/ole">
            <p:oleObj spid="_x0000_s111620" name="Equation" r:id="rId6" imgW="36828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Network Model</a:t>
            </a:r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89050" y="4868863"/>
          <a:ext cx="1543050" cy="1728787"/>
        </p:xfrm>
        <a:graphic>
          <a:graphicData uri="http://schemas.openxmlformats.org/presentationml/2006/ole">
            <p:oleObj spid="_x0000_s112642" name="Equation" r:id="rId3" imgW="634680" imgH="711000" progId="Equation.3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2808598" y="3105758"/>
            <a:ext cx="107853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H="1">
            <a:off x="1331640" y="2275283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1619672" y="1988840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39552" y="1700808"/>
            <a:ext cx="864096" cy="864096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2915816" y="3717032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724525" y="4868863"/>
          <a:ext cx="1603375" cy="1728787"/>
        </p:xfrm>
        <a:graphic>
          <a:graphicData uri="http://schemas.openxmlformats.org/presentationml/2006/ole">
            <p:oleObj spid="_x0000_s112643" name="Equation" r:id="rId4" imgW="660240" imgH="71100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>
            <a:off x="7273094" y="3105758"/>
            <a:ext cx="107853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H="1">
            <a:off x="5796136" y="2275283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6084168" y="1988840"/>
            <a:ext cx="1368152" cy="15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80312" y="1772816"/>
            <a:ext cx="864096" cy="864096"/>
          </a:xfrm>
          <a:prstGeom prst="ellips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5004048" y="1700808"/>
            <a:ext cx="864096" cy="86409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7380312" y="3717032"/>
            <a:ext cx="864096" cy="86409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2915816" y="1700808"/>
            <a:ext cx="864096" cy="86409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95736" y="1772816"/>
            <a:ext cx="4824536" cy="122413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Simplified Network Model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267744" y="1844824"/>
          <a:ext cx="4752528" cy="1027239"/>
        </p:xfrm>
        <a:graphic>
          <a:graphicData uri="http://schemas.openxmlformats.org/presentationml/2006/ole">
            <p:oleObj spid="_x0000_s113666" name="Equation" r:id="rId4" imgW="939600" imgH="2030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323528" y="4293096"/>
            <a:ext cx="8352928" cy="144016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Content Placeholder 3"/>
          <p:cNvGraphicFramePr>
            <a:graphicFrameLocks noChangeAspect="1"/>
          </p:cNvGraphicFramePr>
          <p:nvPr/>
        </p:nvGraphicFramePr>
        <p:xfrm>
          <a:off x="683568" y="4365104"/>
          <a:ext cx="7513638" cy="1282700"/>
        </p:xfrm>
        <a:graphic>
          <a:graphicData uri="http://schemas.openxmlformats.org/presentationml/2006/ole">
            <p:oleObj spid="_x0000_s113668" name="Equation" r:id="rId5" imgW="1485720" imgH="2538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99792" y="5877272"/>
            <a:ext cx="3731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The DCM State Equation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4636750" y="3220234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FFFF00"/>
                </a:solidFill>
              </a:rPr>
              <a:t>{</a:t>
            </a:r>
            <a:endParaRPr lang="en-GB" sz="9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5551" y="3284984"/>
            <a:ext cx="2904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solidFill>
                  <a:srgbClr val="FFFF00"/>
                </a:solidFill>
              </a:rPr>
              <a:t>Modulatory</a:t>
            </a:r>
            <a:r>
              <a:rPr lang="en-GB" sz="2800" dirty="0" smtClean="0">
                <a:solidFill>
                  <a:srgbClr val="FFFF00"/>
                </a:solidFill>
              </a:rPr>
              <a:t> Inputs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7445062" y="3220234"/>
            <a:ext cx="5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 smtClean="0">
                <a:solidFill>
                  <a:srgbClr val="FFFF00"/>
                </a:solidFill>
              </a:rPr>
              <a:t>{</a:t>
            </a:r>
            <a:endParaRPr lang="en-GB" sz="96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3284984"/>
            <a:ext cx="2377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External Inputs</a:t>
            </a:r>
            <a:endParaRPr lang="en-GB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7" grpId="0"/>
      <p:bldP spid="18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So Far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Brain is a Dynamical System</a:t>
            </a:r>
          </a:p>
          <a:p>
            <a:r>
              <a:rPr lang="en-GB" dirty="0" smtClean="0"/>
              <a:t>The simple DCM “forward model” predicts neural activity</a:t>
            </a:r>
          </a:p>
          <a:p>
            <a:r>
              <a:rPr lang="en-GB" dirty="0" smtClean="0"/>
              <a:t>The software (SPM) combines it the </a:t>
            </a:r>
            <a:r>
              <a:rPr lang="en-GB" dirty="0" err="1" smtClean="0"/>
              <a:t>haemodynamic</a:t>
            </a:r>
            <a:r>
              <a:rPr lang="en-GB" dirty="0" smtClean="0"/>
              <a:t> model, to predict the </a:t>
            </a:r>
            <a:r>
              <a:rPr lang="en-GB" dirty="0" err="1" smtClean="0"/>
              <a:t>fMRI</a:t>
            </a:r>
            <a:r>
              <a:rPr lang="en-GB" dirty="0" smtClean="0"/>
              <a:t> </a:t>
            </a:r>
            <a:r>
              <a:rPr lang="en-GB" dirty="0" err="1" smtClean="0"/>
              <a:t>timeseries</a:t>
            </a:r>
            <a:endParaRPr lang="en-GB" dirty="0" smtClean="0"/>
          </a:p>
          <a:p>
            <a:r>
              <a:rPr lang="en-GB" dirty="0" smtClean="0"/>
              <a:t>We compare models to choose the one best matching the real </a:t>
            </a:r>
            <a:r>
              <a:rPr lang="en-GB" dirty="0" err="1" smtClean="0"/>
              <a:t>fMRI</a:t>
            </a:r>
            <a:r>
              <a:rPr lang="en-GB" dirty="0" smtClean="0"/>
              <a:t> </a:t>
            </a:r>
            <a:r>
              <a:rPr lang="en-GB" dirty="0" err="1" smtClean="0"/>
              <a:t>timeseries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30200" y="1340768"/>
            <a:ext cx="8489950" cy="482508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2400" dirty="0" smtClean="0"/>
              <a:t>Dynamic Causal </a:t>
            </a:r>
            <a:r>
              <a:rPr lang="en-US" sz="2400" dirty="0" err="1" smtClean="0"/>
              <a:t>Modelling</a:t>
            </a:r>
            <a:r>
              <a:rPr lang="en-US" sz="2400" dirty="0" smtClean="0"/>
              <a:t> (DCM) needed due to a simple problem:</a:t>
            </a:r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sz="2400" dirty="0" smtClean="0"/>
              <a:t>Cognitive neuroscientists want to talk about activation at the level of neuronal systems to hypothesize about cognitive processes</a:t>
            </a:r>
          </a:p>
          <a:p>
            <a:r>
              <a:rPr lang="en-US" sz="2400" dirty="0" smtClean="0"/>
              <a:t>Imaging techniques do not generate data at this level, but give output relating to non-linear correlates e.g. </a:t>
            </a:r>
            <a:r>
              <a:rPr lang="en-US" sz="2400" dirty="0" err="1" smtClean="0"/>
              <a:t>fMRI</a:t>
            </a:r>
            <a:r>
              <a:rPr lang="en-US" sz="2400" dirty="0" smtClean="0"/>
              <a:t> </a:t>
            </a:r>
            <a:r>
              <a:rPr lang="en-US" sz="2400" dirty="0" err="1" smtClean="0"/>
              <a:t>haemodynamic</a:t>
            </a:r>
            <a:r>
              <a:rPr lang="en-US" sz="2400" dirty="0" smtClean="0"/>
              <a:t> response (BOLD signal)</a:t>
            </a:r>
          </a:p>
          <a:p>
            <a:r>
              <a:rPr lang="en-US" sz="2400" dirty="0" smtClean="0"/>
              <a:t>It would be useful to be able to talk about causality in neuronal populations, since we know that signals propagate from some input through a system</a:t>
            </a:r>
          </a:p>
          <a:p>
            <a:r>
              <a:rPr lang="en-US" sz="2400" dirty="0" smtClean="0"/>
              <a:t>DCM attempts to tackle these problems</a:t>
            </a:r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DCM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DCM History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30200" y="1340769"/>
            <a:ext cx="8489950" cy="4331370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Introduced in 2002 for </a:t>
            </a:r>
            <a:r>
              <a:rPr lang="en-GB" sz="2400" dirty="0" err="1" smtClean="0"/>
              <a:t>fMRI</a:t>
            </a:r>
            <a:r>
              <a:rPr lang="en-GB" sz="2400" dirty="0" smtClean="0"/>
              <a:t> data (</a:t>
            </a:r>
            <a:r>
              <a:rPr lang="en-GB" sz="2400" dirty="0" err="1" smtClean="0"/>
              <a:t>Friston</a:t>
            </a:r>
            <a:r>
              <a:rPr lang="en-GB" sz="2400" dirty="0" smtClean="0"/>
              <a:t>, 2002)</a:t>
            </a:r>
          </a:p>
          <a:p>
            <a:r>
              <a:rPr lang="en-GB" sz="2400" dirty="0" smtClean="0"/>
              <a:t>DCM is a generic approach for inferring hidden (unobserved) neuronal states from measured brain activity.</a:t>
            </a:r>
          </a:p>
          <a:p>
            <a:r>
              <a:rPr lang="en-GB" sz="2400" dirty="0" smtClean="0"/>
              <a:t>The mathematical basis and implementation of DCM for </a:t>
            </a:r>
            <a:r>
              <a:rPr lang="en-GB" sz="2400" dirty="0" err="1" smtClean="0"/>
              <a:t>fMRI</a:t>
            </a:r>
            <a:r>
              <a:rPr lang="en-GB" sz="2400" dirty="0" smtClean="0"/>
              <a:t> have since been refined and </a:t>
            </a:r>
            <a:r>
              <a:rPr lang="da-DK" sz="2400" dirty="0" smtClean="0"/>
              <a:t>extended repeatedly.</a:t>
            </a:r>
          </a:p>
          <a:p>
            <a:r>
              <a:rPr lang="en-GB" sz="2400" dirty="0" smtClean="0"/>
              <a:t>DCMs have also been implemented for a range of measurement techniques other than </a:t>
            </a:r>
            <a:r>
              <a:rPr lang="en-GB" sz="2400" dirty="0" err="1" smtClean="0"/>
              <a:t>fMRI</a:t>
            </a:r>
            <a:r>
              <a:rPr lang="en-GB" sz="2400" dirty="0" smtClean="0"/>
              <a:t>, including EEG, MEG (to be presented next week), and LFPs obtained from invasive recordings in humans or animals.</a:t>
            </a:r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do we want from </a:t>
            </a:r>
            <a:r>
              <a:rPr lang="en-GB" sz="3600" dirty="0" err="1" smtClean="0"/>
              <a:t>fMRI</a:t>
            </a:r>
            <a:r>
              <a:rPr lang="en-GB" sz="3600" dirty="0" smtClean="0"/>
              <a:t> studies?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400" dirty="0" smtClean="0"/>
              <a:t>Different Questions re brain function:</a:t>
            </a:r>
          </a:p>
          <a:p>
            <a:pPr>
              <a:buNone/>
            </a:pP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Functional specialisation</a:t>
            </a:r>
          </a:p>
          <a:p>
            <a:pPr lvl="1"/>
            <a:r>
              <a:rPr lang="en-GB" sz="2400" dirty="0" smtClean="0"/>
              <a:t>Where is a stimulus processed?</a:t>
            </a:r>
          </a:p>
          <a:p>
            <a:pPr lvl="1"/>
            <a:r>
              <a:rPr lang="en-GB" sz="2400" dirty="0" smtClean="0"/>
              <a:t>What are regionally specific effects?</a:t>
            </a:r>
          </a:p>
          <a:p>
            <a:pPr lvl="2"/>
            <a:r>
              <a:rPr lang="en-GB" dirty="0" smtClean="0"/>
              <a:t>Normal SPM analysis (GLM) </a:t>
            </a:r>
          </a:p>
          <a:p>
            <a:pPr lvl="2"/>
            <a:endParaRPr lang="en-GB" dirty="0" smtClean="0"/>
          </a:p>
          <a:p>
            <a:pPr>
              <a:buNone/>
            </a:pPr>
            <a:r>
              <a:rPr lang="en-GB" sz="2400" dirty="0" smtClean="0"/>
              <a:t>2. Functional integration</a:t>
            </a:r>
          </a:p>
          <a:p>
            <a:pPr lvl="1"/>
            <a:r>
              <a:rPr lang="en-GB" sz="2400" b="1" dirty="0" smtClean="0"/>
              <a:t>How</a:t>
            </a:r>
            <a:r>
              <a:rPr lang="en-GB" sz="2400" dirty="0" smtClean="0"/>
              <a:t> does the system work?</a:t>
            </a:r>
            <a:endParaRPr lang="en-US" sz="2400" dirty="0" smtClean="0"/>
          </a:p>
          <a:p>
            <a:pPr lvl="1"/>
            <a:r>
              <a:rPr lang="en-GB" sz="2400" dirty="0" smtClean="0"/>
              <a:t>What are inter-regional effects?</a:t>
            </a:r>
          </a:p>
          <a:p>
            <a:pPr lvl="1"/>
            <a:r>
              <a:rPr lang="en-GB" sz="2400" b="1" dirty="0" smtClean="0"/>
              <a:t>How</a:t>
            </a:r>
            <a:r>
              <a:rPr lang="en-GB" sz="2400" dirty="0" smtClean="0"/>
              <a:t> do components of that system interact?</a:t>
            </a:r>
          </a:p>
          <a:p>
            <a:pPr lvl="1"/>
            <a:endParaRPr lang="en-GB" dirty="0" smtClean="0"/>
          </a:p>
        </p:txBody>
      </p:sp>
      <p:pic>
        <p:nvPicPr>
          <p:cNvPr id="4" name="Picture 4" descr="activation_sp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420888"/>
            <a:ext cx="1857037" cy="1489447"/>
          </a:xfrm>
          <a:prstGeom prst="rect">
            <a:avLst/>
          </a:prstGeom>
          <a:noFill/>
        </p:spPr>
      </p:pic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580112" y="4365104"/>
            <a:ext cx="2968625" cy="1117600"/>
            <a:chOff x="1070097" y="1941515"/>
            <a:chExt cx="6391031" cy="2406244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070097" y="2035177"/>
              <a:ext cx="2959100" cy="2106617"/>
              <a:chOff x="945" y="1124"/>
              <a:chExt cx="2019" cy="1327"/>
            </a:xfrm>
          </p:grpSpPr>
          <p:sp>
            <p:nvSpPr>
              <p:cNvPr id="27" name="Oval 6"/>
              <p:cNvSpPr>
                <a:spLocks noChangeArrowheads="1"/>
              </p:cNvSpPr>
              <p:nvPr/>
            </p:nvSpPr>
            <p:spPr bwMode="auto">
              <a:xfrm>
                <a:off x="2120" y="1642"/>
                <a:ext cx="844" cy="286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accent6">
                    <a:lumMod val="10000"/>
                    <a:lumOff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945" y="1592"/>
                <a:ext cx="730" cy="31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accent6">
                    <a:lumMod val="10000"/>
                    <a:lumOff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1491" y="2107"/>
                <a:ext cx="770" cy="34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accent6">
                    <a:lumMod val="10000"/>
                    <a:lumOff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cxnSp>
            <p:nvCxnSpPr>
              <p:cNvPr id="30" name="AutoShape 10"/>
              <p:cNvCxnSpPr>
                <a:cxnSpLocks noChangeShapeType="1"/>
                <a:endCxn id="33" idx="3"/>
              </p:cNvCxnSpPr>
              <p:nvPr/>
            </p:nvCxnSpPr>
            <p:spPr bwMode="auto">
              <a:xfrm rot="5400000" flipH="1" flipV="1">
                <a:off x="1407" y="1294"/>
                <a:ext cx="198" cy="394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50000"/>
                    <a:lumOff val="50000"/>
                  </a:schemeClr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1" name="AutoShape 11"/>
              <p:cNvCxnSpPr>
                <a:cxnSpLocks noChangeShapeType="1"/>
                <a:stCxn id="29" idx="1"/>
              </p:cNvCxnSpPr>
              <p:nvPr/>
            </p:nvCxnSpPr>
            <p:spPr bwMode="auto">
              <a:xfrm rot="16200000" flipV="1">
                <a:off x="1333" y="1887"/>
                <a:ext cx="248" cy="291"/>
              </a:xfrm>
              <a:prstGeom prst="straightConnector1">
                <a:avLst/>
              </a:prstGeom>
              <a:noFill/>
              <a:ln w="12700">
                <a:solidFill>
                  <a:schemeClr val="accent6">
                    <a:lumMod val="50000"/>
                    <a:lumOff val="50000"/>
                  </a:schemeClr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32" name="AutoShape 12"/>
              <p:cNvCxnSpPr>
                <a:cxnSpLocks noChangeShapeType="1"/>
                <a:stCxn id="27" idx="0"/>
                <a:endCxn id="33" idx="5"/>
              </p:cNvCxnSpPr>
              <p:nvPr/>
            </p:nvCxnSpPr>
            <p:spPr bwMode="auto">
              <a:xfrm rot="16200000" flipV="1">
                <a:off x="2295" y="1395"/>
                <a:ext cx="250" cy="245"/>
              </a:xfrm>
              <a:prstGeom prst="straightConnector1">
                <a:avLst/>
              </a:prstGeom>
              <a:noFill/>
              <a:ln w="12700">
                <a:solidFill>
                  <a:schemeClr val="accent2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3" name="Oval 13"/>
              <p:cNvSpPr>
                <a:spLocks noChangeArrowheads="1"/>
              </p:cNvSpPr>
              <p:nvPr/>
            </p:nvSpPr>
            <p:spPr bwMode="auto">
              <a:xfrm>
                <a:off x="1577" y="1145"/>
                <a:ext cx="846" cy="28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accent6">
                    <a:lumMod val="10000"/>
                    <a:lumOff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34" name="Text Box 14"/>
              <p:cNvSpPr txBox="1">
                <a:spLocks noChangeArrowheads="1"/>
              </p:cNvSpPr>
              <p:nvPr/>
            </p:nvSpPr>
            <p:spPr bwMode="auto">
              <a:xfrm>
                <a:off x="2125" y="1574"/>
                <a:ext cx="674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Calibri" charset="0"/>
                  </a:rPr>
                  <a:t>SMA</a:t>
                </a:r>
                <a:endParaRPr lang="en-US" sz="1400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auto">
              <a:xfrm>
                <a:off x="1675" y="1124"/>
                <a:ext cx="676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Calibri" charset="0"/>
                  </a:rPr>
                  <a:t>PMd</a:t>
                </a:r>
                <a:endParaRPr lang="en-US" sz="1400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1617" y="2082"/>
                <a:ext cx="553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Calibri" charset="0"/>
                  </a:rPr>
                  <a:t>M1</a:t>
                </a:r>
                <a:endParaRPr lang="en-US" sz="1400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37" name="Text Box 17"/>
              <p:cNvSpPr txBox="1">
                <a:spLocks noChangeArrowheads="1"/>
              </p:cNvSpPr>
              <p:nvPr/>
            </p:nvSpPr>
            <p:spPr bwMode="auto">
              <a:xfrm>
                <a:off x="1049" y="1548"/>
                <a:ext cx="66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Calibri" charset="0"/>
                  </a:rPr>
                  <a:t>PMv</a:t>
                </a:r>
                <a:endParaRPr lang="en-US" sz="140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 rot="16200000" flipH="1">
              <a:off x="3064201" y="3125838"/>
              <a:ext cx="2406244" cy="37595"/>
            </a:xfrm>
            <a:prstGeom prst="line">
              <a:avLst/>
            </a:prstGeom>
            <a:ln w="12700">
              <a:solidFill>
                <a:schemeClr val="accent5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AutoShape 11"/>
            <p:cNvCxnSpPr>
              <a:cxnSpLocks noChangeShapeType="1"/>
            </p:cNvCxnSpPr>
            <p:nvPr/>
          </p:nvCxnSpPr>
          <p:spPr bwMode="auto">
            <a:xfrm flipV="1">
              <a:off x="2785764" y="3288191"/>
              <a:ext cx="427209" cy="372557"/>
            </a:xfrm>
            <a:prstGeom prst="straightConnector1">
              <a:avLst/>
            </a:prstGeom>
            <a:noFill/>
            <a:ln w="12700">
              <a:solidFill>
                <a:schemeClr val="accent2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4502028" y="1941515"/>
              <a:ext cx="2959100" cy="2200278"/>
              <a:chOff x="947" y="1020"/>
              <a:chExt cx="2019" cy="1386"/>
            </a:xfrm>
          </p:grpSpPr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2122" y="1597"/>
                <a:ext cx="844" cy="291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accent6">
                    <a:lumMod val="10000"/>
                    <a:lumOff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947" y="1621"/>
                <a:ext cx="828" cy="271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accent6">
                    <a:lumMod val="10000"/>
                    <a:lumOff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1492" y="2062"/>
                <a:ext cx="770" cy="344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accent6">
                    <a:lumMod val="10000"/>
                    <a:lumOff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cxnSp>
            <p:nvCxnSpPr>
              <p:cNvPr id="19" name="AutoShape 1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360" y="1271"/>
                <a:ext cx="295" cy="296"/>
              </a:xfrm>
              <a:prstGeom prst="straightConnector1">
                <a:avLst/>
              </a:prstGeom>
              <a:noFill/>
              <a:ln w="12700">
                <a:solidFill>
                  <a:schemeClr val="accent2">
                    <a:lumMod val="50000"/>
                    <a:lumOff val="50000"/>
                  </a:schemeClr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0" name="AutoShape 11"/>
              <p:cNvCxnSpPr>
                <a:cxnSpLocks noChangeShapeType="1"/>
                <a:stCxn id="18" idx="1"/>
                <a:endCxn id="17" idx="4"/>
              </p:cNvCxnSpPr>
              <p:nvPr/>
            </p:nvCxnSpPr>
            <p:spPr bwMode="auto">
              <a:xfrm rot="16200000" flipV="1">
                <a:off x="1369" y="1889"/>
                <a:ext cx="228" cy="243"/>
              </a:xfrm>
              <a:prstGeom prst="straightConnector1">
                <a:avLst/>
              </a:prstGeom>
              <a:noFill/>
              <a:ln w="12700">
                <a:solidFill>
                  <a:schemeClr val="accent2">
                    <a:lumMod val="50000"/>
                    <a:lumOff val="50000"/>
                  </a:schemeClr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21" name="AutoShape 12"/>
              <p:cNvCxnSpPr>
                <a:cxnSpLocks noChangeShapeType="1"/>
                <a:stCxn id="16" idx="0"/>
                <a:endCxn id="22" idx="5"/>
              </p:cNvCxnSpPr>
              <p:nvPr/>
            </p:nvCxnSpPr>
            <p:spPr bwMode="auto">
              <a:xfrm rot="16200000" flipV="1">
                <a:off x="2253" y="1304"/>
                <a:ext cx="293" cy="294"/>
              </a:xfrm>
              <a:prstGeom prst="straightConnector1">
                <a:avLst/>
              </a:prstGeom>
              <a:noFill/>
              <a:ln w="12700">
                <a:solidFill>
                  <a:schemeClr val="accent2">
                    <a:lumMod val="50000"/>
                    <a:lumOff val="50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>
                <a:off x="1532" y="1059"/>
                <a:ext cx="844" cy="286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accent6">
                    <a:lumMod val="10000"/>
                    <a:lumOff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23" name="Text Box 14"/>
              <p:cNvSpPr txBox="1">
                <a:spLocks noChangeArrowheads="1"/>
              </p:cNvSpPr>
              <p:nvPr/>
            </p:nvSpPr>
            <p:spPr bwMode="auto">
              <a:xfrm>
                <a:off x="2215" y="1529"/>
                <a:ext cx="660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400" dirty="0" err="1">
                    <a:solidFill>
                      <a:srgbClr val="000000"/>
                    </a:solidFill>
                    <a:latin typeface="Calibri" pitchFamily="34" charset="0"/>
                    <a:ea typeface="+mn-ea"/>
                  </a:rPr>
                  <a:t>PMv</a:t>
                </a:r>
                <a:endParaRPr lang="en-US" sz="1200" dirty="0">
                  <a:ln>
                    <a:solidFill>
                      <a:srgbClr val="003C50">
                        <a:lumMod val="50000"/>
                        <a:lumOff val="50000"/>
                      </a:srgbClr>
                    </a:solidFill>
                  </a:ln>
                  <a:solidFill>
                    <a:srgbClr val="000000"/>
                  </a:solidFill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24" name="Text Box 15"/>
              <p:cNvSpPr txBox="1">
                <a:spLocks noChangeArrowheads="1"/>
              </p:cNvSpPr>
              <p:nvPr/>
            </p:nvSpPr>
            <p:spPr bwMode="auto">
              <a:xfrm>
                <a:off x="1664" y="1020"/>
                <a:ext cx="676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1400" dirty="0" err="1">
                    <a:solidFill>
                      <a:srgbClr val="000000"/>
                    </a:solidFill>
                    <a:latin typeface="Calibri" pitchFamily="34" charset="0"/>
                    <a:ea typeface="+mn-ea"/>
                  </a:rPr>
                  <a:t>PMd</a:t>
                </a:r>
                <a:endParaRPr lang="en-US" sz="1200" dirty="0">
                  <a:ln>
                    <a:solidFill>
                      <a:srgbClr val="003C50">
                        <a:lumMod val="50000"/>
                        <a:lumOff val="50000"/>
                      </a:srgbClr>
                    </a:solidFill>
                  </a:ln>
                  <a:solidFill>
                    <a:srgbClr val="000000"/>
                  </a:solidFill>
                  <a:latin typeface="Calibri" pitchFamily="34" charset="0"/>
                  <a:ea typeface="+mn-ea"/>
                </a:endParaRPr>
              </a:p>
            </p:txBody>
          </p:sp>
          <p:sp>
            <p:nvSpPr>
              <p:cNvPr id="25" name="Text Box 16"/>
              <p:cNvSpPr txBox="1">
                <a:spLocks noChangeArrowheads="1"/>
              </p:cNvSpPr>
              <p:nvPr/>
            </p:nvSpPr>
            <p:spPr bwMode="auto">
              <a:xfrm>
                <a:off x="1585" y="2037"/>
                <a:ext cx="553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Calibri" charset="0"/>
                  </a:rPr>
                  <a:t>M1</a:t>
                </a:r>
                <a:endParaRPr lang="en-US" sz="1400">
                  <a:solidFill>
                    <a:srgbClr val="000000"/>
                  </a:solidFill>
                  <a:latin typeface="Calibri" charset="0"/>
                </a:endParaRPr>
              </a:p>
            </p:txBody>
          </p:sp>
          <p:sp>
            <p:nvSpPr>
              <p:cNvPr id="26" name="Text Box 17"/>
              <p:cNvSpPr txBox="1">
                <a:spLocks noChangeArrowheads="1"/>
              </p:cNvSpPr>
              <p:nvPr/>
            </p:nvSpPr>
            <p:spPr bwMode="auto">
              <a:xfrm>
                <a:off x="1021" y="1529"/>
                <a:ext cx="674" cy="3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400">
                    <a:solidFill>
                      <a:srgbClr val="000000"/>
                    </a:solidFill>
                    <a:latin typeface="Calibri" charset="0"/>
                  </a:rPr>
                  <a:t>SMA</a:t>
                </a:r>
                <a:endParaRPr lang="en-US" sz="140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  <p:cxnSp>
          <p:nvCxnSpPr>
            <p:cNvPr id="10" name="AutoShape 11"/>
            <p:cNvCxnSpPr>
              <a:cxnSpLocks noChangeShapeType="1"/>
            </p:cNvCxnSpPr>
            <p:nvPr/>
          </p:nvCxnSpPr>
          <p:spPr bwMode="auto">
            <a:xfrm flipV="1">
              <a:off x="6285452" y="3356551"/>
              <a:ext cx="430626" cy="375976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1" name="AutoShape 11"/>
            <p:cNvCxnSpPr>
              <a:cxnSpLocks noChangeShapeType="1"/>
              <a:stCxn id="29" idx="6"/>
              <a:endCxn id="18" idx="2"/>
            </p:cNvCxnSpPr>
            <p:nvPr/>
          </p:nvCxnSpPr>
          <p:spPr bwMode="auto">
            <a:xfrm>
              <a:off x="2997659" y="3865826"/>
              <a:ext cx="2300089" cy="3419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 rot="16200000" flipV="1">
              <a:off x="1955226" y="3045515"/>
              <a:ext cx="1093747" cy="6835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3" name="AutoShape 11"/>
            <p:cNvCxnSpPr>
              <a:cxnSpLocks noChangeShapeType="1"/>
              <a:stCxn id="18" idx="0"/>
              <a:endCxn id="22" idx="4"/>
            </p:cNvCxnSpPr>
            <p:nvPr/>
          </p:nvCxnSpPr>
          <p:spPr bwMode="auto">
            <a:xfrm rot="5400000" flipH="1" flipV="1">
              <a:off x="5352381" y="2970325"/>
              <a:ext cx="1138182" cy="112782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4" name="AutoShape 11"/>
            <p:cNvCxnSpPr>
              <a:cxnSpLocks noChangeShapeType="1"/>
              <a:stCxn id="27" idx="6"/>
              <a:endCxn id="17" idx="2"/>
            </p:cNvCxnSpPr>
            <p:nvPr/>
          </p:nvCxnSpPr>
          <p:spPr bwMode="auto">
            <a:xfrm>
              <a:off x="4029794" y="3083114"/>
              <a:ext cx="471638" cy="27344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5" name="AutoShape 11"/>
            <p:cNvCxnSpPr>
              <a:cxnSpLocks noChangeShapeType="1"/>
            </p:cNvCxnSpPr>
            <p:nvPr/>
          </p:nvCxnSpPr>
          <p:spPr bwMode="auto">
            <a:xfrm>
              <a:off x="3212973" y="2286728"/>
              <a:ext cx="2146293" cy="3419"/>
            </a:xfrm>
            <a:prstGeom prst="straightConnector1">
              <a:avLst/>
            </a:prstGeom>
            <a:noFill/>
            <a:ln w="12700">
              <a:solidFill>
                <a:schemeClr val="accent6">
                  <a:lumMod val="50000"/>
                  <a:lumOff val="50000"/>
                </a:schemeClr>
              </a:solidFill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DCM: Basic idea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DCM allows you to model brain activity at the neuronal level (not directly accessible in </a:t>
            </a:r>
            <a:r>
              <a:rPr lang="en-GB" dirty="0" err="1" smtClean="0"/>
              <a:t>fMRI</a:t>
            </a:r>
            <a:r>
              <a:rPr lang="en-GB" dirty="0" smtClean="0"/>
              <a:t>) using a bilinear state equation. This takes into account the anatomical architecture of the system and the interactions within that architecture under different conditions of stimulus context</a:t>
            </a:r>
          </a:p>
          <a:p>
            <a:endParaRPr lang="en-GB" dirty="0" smtClean="0"/>
          </a:p>
          <a:p>
            <a:r>
              <a:rPr lang="en-GB" dirty="0" smtClean="0"/>
              <a:t>The modelled neuronal dynamics (z) are transformed into area-specific BOLD signals(y) by a hemodynamic forward model (more later)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The aim of DCM is to estimate parameters </a:t>
            </a:r>
            <a:r>
              <a:rPr lang="en-GB" b="1" dirty="0" smtClean="0"/>
              <a:t>at the neuronal level</a:t>
            </a:r>
            <a:r>
              <a:rPr lang="en-GB" dirty="0" smtClean="0"/>
              <a:t> so that the modelled BOLD signals are most similar to the experimentally measured BOLD signals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DCM: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Rules of good practice</a:t>
            </a:r>
            <a:r>
              <a:rPr lang="de-CH" dirty="0" smtClean="0">
                <a:cs typeface="Arial" charset="0"/>
              </a:rPr>
              <a:t> </a:t>
            </a:r>
          </a:p>
          <a:p>
            <a:pPr lvl="1"/>
            <a:r>
              <a:rPr lang="de-CH" dirty="0" smtClean="0">
                <a:cs typeface="Arial" charset="0"/>
              </a:rPr>
              <a:t>10 Simple Rules for DCM (2010). Stephan </a:t>
            </a:r>
            <a:r>
              <a:rPr lang="de-CH" i="1" dirty="0" smtClean="0">
                <a:cs typeface="Arial" charset="0"/>
              </a:rPr>
              <a:t>et al. NeuroImage, 52</a:t>
            </a:r>
            <a:endParaRPr lang="en-GB" dirty="0" smtClean="0"/>
          </a:p>
          <a:p>
            <a:pPr lvl="1"/>
            <a:r>
              <a:rPr lang="en-GB" dirty="0" smtClean="0"/>
              <a:t>Experimental design</a:t>
            </a:r>
          </a:p>
          <a:p>
            <a:pPr lvl="1"/>
            <a:r>
              <a:rPr lang="en-GB" dirty="0" smtClean="0"/>
              <a:t>Model Specification</a:t>
            </a:r>
          </a:p>
          <a:p>
            <a:pPr lvl="1"/>
            <a:r>
              <a:rPr lang="en-GB" dirty="0" smtClean="0"/>
              <a:t>Decision tree</a:t>
            </a:r>
          </a:p>
          <a:p>
            <a:r>
              <a:rPr lang="en-GB" dirty="0" smtClean="0"/>
              <a:t>DCM in SPM</a:t>
            </a:r>
          </a:p>
          <a:p>
            <a:pPr lvl="1"/>
            <a:r>
              <a:rPr lang="en-GB" dirty="0" smtClean="0"/>
              <a:t>Steps within SPM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Example</a:t>
            </a:r>
          </a:p>
          <a:p>
            <a:pPr lvl="2">
              <a:spcBef>
                <a:spcPct val="0"/>
              </a:spcBef>
            </a:pPr>
            <a:r>
              <a:rPr lang="en-GB" dirty="0" smtClean="0"/>
              <a:t>attention to motion in the visual system (</a:t>
            </a:r>
            <a:r>
              <a:rPr lang="en-US" sz="2000" dirty="0" err="1" smtClean="0">
                <a:latin typeface="Arial Unicode MS" pitchFamily="34" charset="-128"/>
              </a:rPr>
              <a:t>B</a:t>
            </a:r>
            <a:r>
              <a:rPr lang="en-US" sz="2000" dirty="0" err="1" smtClean="0">
                <a:latin typeface="Arial Unicode MS" pitchFamily="34" charset="-128"/>
                <a:cs typeface="Times New Roman" pitchFamily="18" charset="0"/>
              </a:rPr>
              <a:t>ü</a:t>
            </a:r>
            <a:r>
              <a:rPr lang="en-US" sz="2000" dirty="0" err="1" smtClean="0">
                <a:latin typeface="Arial Unicode MS" pitchFamily="34" charset="-128"/>
              </a:rPr>
              <a:t>chel</a:t>
            </a:r>
            <a:r>
              <a:rPr lang="en-US" sz="2000" dirty="0" smtClean="0">
                <a:latin typeface="Arial Unicode MS" pitchFamily="34" charset="-128"/>
              </a:rPr>
              <a:t> &amp; </a:t>
            </a:r>
            <a:r>
              <a:rPr lang="en-US" sz="2000" dirty="0" err="1" smtClean="0">
                <a:latin typeface="Arial Unicode MS" pitchFamily="34" charset="-128"/>
              </a:rPr>
              <a:t>Friston</a:t>
            </a:r>
            <a:r>
              <a:rPr lang="en-US" sz="2000" dirty="0" smtClean="0">
                <a:latin typeface="Arial Unicode MS" pitchFamily="34" charset="-128"/>
              </a:rPr>
              <a:t> 1997, </a:t>
            </a:r>
            <a:r>
              <a:rPr lang="en-US" sz="2000" dirty="0" err="1" smtClean="0">
                <a:latin typeface="Arial Unicode MS" pitchFamily="34" charset="-128"/>
              </a:rPr>
              <a:t>Cereb</a:t>
            </a:r>
            <a:r>
              <a:rPr lang="en-US" sz="2000" dirty="0" smtClean="0">
                <a:latin typeface="Arial Unicode MS" pitchFamily="34" charset="-128"/>
              </a:rPr>
              <a:t>. Cortex, </a:t>
            </a:r>
            <a:r>
              <a:rPr lang="en-US" sz="2000" dirty="0" err="1" smtClean="0">
                <a:latin typeface="Arial Unicode MS" pitchFamily="34" charset="-128"/>
              </a:rPr>
              <a:t>B</a:t>
            </a:r>
            <a:r>
              <a:rPr lang="en-US" sz="2000" dirty="0" err="1" smtClean="0">
                <a:latin typeface="Arial Unicode MS" pitchFamily="34" charset="-128"/>
                <a:cs typeface="Times New Roman" pitchFamily="18" charset="0"/>
              </a:rPr>
              <a:t>ü</a:t>
            </a:r>
            <a:r>
              <a:rPr lang="en-US" sz="2000" dirty="0" err="1" smtClean="0">
                <a:latin typeface="Arial Unicode MS" pitchFamily="34" charset="-128"/>
              </a:rPr>
              <a:t>chel</a:t>
            </a:r>
            <a:r>
              <a:rPr lang="en-US" sz="2000" dirty="0" smtClean="0">
                <a:latin typeface="Arial Unicode MS" pitchFamily="34" charset="-128"/>
              </a:rPr>
              <a:t> et al.</a:t>
            </a:r>
            <a:r>
              <a:rPr lang="en-US" sz="2000" i="1" dirty="0" smtClean="0">
                <a:latin typeface="Arial Unicode MS" pitchFamily="34" charset="-128"/>
              </a:rPr>
              <a:t> </a:t>
            </a:r>
            <a:r>
              <a:rPr lang="en-US" sz="2000" dirty="0" smtClean="0">
                <a:latin typeface="Arial Unicode MS" pitchFamily="34" charset="-128"/>
              </a:rPr>
              <a:t>1998, Brain)</a:t>
            </a:r>
            <a:endParaRPr lang="en-GB" dirty="0" smtClean="0"/>
          </a:p>
          <a:p>
            <a:pPr lvl="1"/>
            <a:r>
              <a:rPr lang="en-GB" dirty="0" smtClean="0"/>
              <a:t>http://www.fil.ion.ucl.ac.uk/spm/data/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330200" y="714375"/>
            <a:ext cx="8489950" cy="5715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DCM: Rules of good practice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30200" y="1428750"/>
            <a:ext cx="8489950" cy="4952578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Experimental design</a:t>
            </a:r>
          </a:p>
          <a:p>
            <a:pPr lvl="1"/>
            <a:r>
              <a:rPr lang="en-GB" sz="2000" dirty="0" smtClean="0"/>
              <a:t>DCM is dependent on experimental perturbations</a:t>
            </a:r>
            <a:endParaRPr lang="en-GB" sz="1600" dirty="0" smtClean="0"/>
          </a:p>
          <a:p>
            <a:pPr lvl="1"/>
            <a:r>
              <a:rPr lang="en-GB" sz="2000" dirty="0" smtClean="0"/>
              <a:t>Experimental conditions enter the model as inputs that either drive the local responses or change connection strengths.</a:t>
            </a:r>
          </a:p>
          <a:p>
            <a:pPr lvl="1"/>
            <a:r>
              <a:rPr lang="de-CH" sz="2000" b="1" dirty="0" smtClean="0"/>
              <a:t>If there is no evidence for an experimental effect (no activation detected by a GLM) </a:t>
            </a:r>
            <a:r>
              <a:rPr lang="de-CH" sz="2000" b="1" dirty="0" smtClean="0">
                <a:cs typeface="Arial" charset="0"/>
              </a:rPr>
              <a:t>→ inclusion of this region in a DCM is not meaningful.</a:t>
            </a:r>
          </a:p>
          <a:p>
            <a:pPr lvl="1"/>
            <a:r>
              <a:rPr lang="en-GB" sz="2000" dirty="0" smtClean="0"/>
              <a:t>Use the same optimization strategies for design and data acquisition that apply to conventional GLM of brain activity:</a:t>
            </a:r>
          </a:p>
          <a:p>
            <a:pPr lvl="3"/>
            <a:r>
              <a:rPr lang="en-GB" sz="1800" dirty="0" smtClean="0">
                <a:latin typeface="Arial Unicode MS" charset="0"/>
                <a:cs typeface="Arial" charset="0"/>
              </a:rPr>
              <a:t>preferably multi-factorial (e.g. 2 x 2)</a:t>
            </a:r>
          </a:p>
          <a:p>
            <a:pPr lvl="3"/>
            <a:r>
              <a:rPr lang="en-GB" sz="1800" dirty="0" smtClean="0">
                <a:latin typeface="Arial Unicode MS" charset="0"/>
                <a:cs typeface="Arial" charset="0"/>
              </a:rPr>
              <a:t>one factor that varies the </a:t>
            </a:r>
            <a:r>
              <a:rPr lang="en-GB" sz="1800" u="sng" dirty="0" smtClean="0">
                <a:latin typeface="Arial Unicode MS" charset="0"/>
                <a:cs typeface="Arial" charset="0"/>
              </a:rPr>
              <a:t>driving</a:t>
            </a:r>
            <a:r>
              <a:rPr lang="en-GB" sz="1800" dirty="0" smtClean="0">
                <a:latin typeface="Arial Unicode MS" charset="0"/>
                <a:cs typeface="Arial" charset="0"/>
              </a:rPr>
              <a:t> (sensory) input (</a:t>
            </a:r>
            <a:r>
              <a:rPr lang="en-GB" sz="1800" dirty="0" err="1" smtClean="0">
                <a:latin typeface="Arial Unicode MS" charset="0"/>
                <a:cs typeface="Arial" charset="0"/>
              </a:rPr>
              <a:t>eg</a:t>
            </a:r>
            <a:r>
              <a:rPr lang="en-GB" sz="1800" dirty="0" smtClean="0">
                <a:latin typeface="Arial Unicode MS" charset="0"/>
                <a:cs typeface="Arial" charset="0"/>
              </a:rPr>
              <a:t> static/ moving)</a:t>
            </a:r>
          </a:p>
          <a:p>
            <a:pPr lvl="3"/>
            <a:r>
              <a:rPr lang="en-GB" sz="1800" dirty="0" smtClean="0">
                <a:latin typeface="Arial Unicode MS" charset="0"/>
                <a:cs typeface="Arial" charset="0"/>
              </a:rPr>
              <a:t>one factor that varies the </a:t>
            </a:r>
            <a:r>
              <a:rPr lang="en-GB" sz="1800" u="sng" dirty="0" smtClean="0">
                <a:latin typeface="Arial Unicode MS" charset="0"/>
                <a:cs typeface="Arial" charset="0"/>
              </a:rPr>
              <a:t>contextual</a:t>
            </a:r>
            <a:r>
              <a:rPr lang="en-GB" sz="1800" dirty="0" smtClean="0">
                <a:latin typeface="Arial Unicode MS" charset="0"/>
                <a:cs typeface="Arial" charset="0"/>
              </a:rPr>
              <a:t> input (</a:t>
            </a:r>
            <a:r>
              <a:rPr lang="en-GB" sz="1800" dirty="0" err="1" smtClean="0">
                <a:latin typeface="Arial Unicode MS" charset="0"/>
                <a:cs typeface="Arial" charset="0"/>
              </a:rPr>
              <a:t>eg</a:t>
            </a:r>
            <a:r>
              <a:rPr lang="en-GB" sz="1800" dirty="0" smtClean="0">
                <a:latin typeface="Arial Unicode MS" charset="0"/>
                <a:cs typeface="Arial" charset="0"/>
              </a:rPr>
              <a:t> attention / no attention)</a:t>
            </a:r>
            <a:endParaRPr lang="en-GB" sz="1800" dirty="0" smtClean="0"/>
          </a:p>
          <a:p>
            <a:pPr lvl="1"/>
            <a:endParaRPr lang="de-CH" sz="2000" b="1" dirty="0" smtClean="0">
              <a:solidFill>
                <a:srgbClr val="FF0000"/>
              </a:solidFill>
              <a:cs typeface="Arial" charset="0"/>
            </a:endParaRP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public.kitware.com/ImageVote/media/pollimages/brainnetwork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052736"/>
            <a:ext cx="5544616" cy="510788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4048" y="6381328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tx1">
                    <a:lumMod val="85000"/>
                  </a:schemeClr>
                </a:solidFill>
              </a:rPr>
              <a:t>Source:  http://public.kitware.com/ImageVote/images/17/</a:t>
            </a:r>
            <a:endParaRPr lang="en-GB" sz="1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Brains as Systems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DCM: Rules of good practice II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30200" y="1268760"/>
            <a:ext cx="8489950" cy="5256584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None/>
            </a:pPr>
            <a:r>
              <a:rPr lang="en-GB" sz="2400" b="1" dirty="0" smtClean="0"/>
              <a:t>Defining the model</a:t>
            </a:r>
          </a:p>
          <a:p>
            <a:pPr marL="342900" lvl="1" indent="-342900">
              <a:buNone/>
            </a:pPr>
            <a:r>
              <a:rPr lang="en-GB" sz="2400" b="1" dirty="0" smtClean="0"/>
              <a:t>	</a:t>
            </a:r>
            <a:r>
              <a:rPr lang="en-GB" sz="2400" dirty="0" smtClean="0"/>
              <a:t>Model selection = determine which model, from a set of plausible alternatives, is most useful i.e., represents the best balance between </a:t>
            </a:r>
            <a:r>
              <a:rPr lang="en-GB" sz="2400" b="1" dirty="0" smtClean="0"/>
              <a:t>accuracy and complexity.</a:t>
            </a:r>
          </a:p>
          <a:p>
            <a:pPr marL="342900" lvl="1" indent="-342900">
              <a:buNone/>
            </a:pPr>
            <a:r>
              <a:rPr lang="en-GB" sz="2400" b="1" dirty="0" smtClean="0"/>
              <a:t>So....</a:t>
            </a:r>
            <a:endParaRPr lang="en-GB" sz="2000" dirty="0" smtClean="0"/>
          </a:p>
          <a:p>
            <a:pPr marL="742950" lvl="2" indent="-342900">
              <a:buFontTx/>
              <a:buChar char="•"/>
            </a:pPr>
            <a:r>
              <a:rPr lang="en-GB" sz="1900" dirty="0" smtClean="0"/>
              <a:t>define models that are </a:t>
            </a:r>
            <a:r>
              <a:rPr lang="en-GB" sz="1900" b="1" dirty="0" smtClean="0"/>
              <a:t>plausible</a:t>
            </a:r>
            <a:r>
              <a:rPr lang="en-GB" sz="1900" dirty="0" smtClean="0"/>
              <a:t> &amp; based on </a:t>
            </a:r>
            <a:r>
              <a:rPr lang="en-GB" sz="1900" dirty="0" err="1" smtClean="0"/>
              <a:t>neuroimaging</a:t>
            </a:r>
            <a:r>
              <a:rPr lang="en-GB" sz="1900" dirty="0" smtClean="0"/>
              <a:t>, electrophysiology, TMS, studies</a:t>
            </a:r>
          </a:p>
          <a:p>
            <a:pPr marL="742950" lvl="2" indent="-342900">
              <a:buFontTx/>
              <a:buChar char="•"/>
            </a:pPr>
            <a:r>
              <a:rPr lang="en-GB" sz="1900" dirty="0" smtClean="0"/>
              <a:t>Use anatomical information and computational models to refine DCM</a:t>
            </a:r>
          </a:p>
          <a:p>
            <a:pPr marL="1200150" lvl="3" indent="-342900">
              <a:buFontTx/>
              <a:buChar char="•"/>
            </a:pPr>
            <a:r>
              <a:rPr lang="en-GB" sz="1900" dirty="0" smtClean="0"/>
              <a:t>model definition should be as </a:t>
            </a:r>
            <a:r>
              <a:rPr lang="en-GB" sz="1900" b="1" dirty="0" smtClean="0"/>
              <a:t>transparent</a:t>
            </a:r>
            <a:r>
              <a:rPr lang="en-GB" sz="1900" dirty="0" smtClean="0"/>
              <a:t> and </a:t>
            </a:r>
            <a:r>
              <a:rPr lang="en-GB" sz="1900" b="1" dirty="0" smtClean="0"/>
              <a:t>systematic</a:t>
            </a:r>
            <a:r>
              <a:rPr lang="en-GB" sz="1900" dirty="0" smtClean="0"/>
              <a:t> as possible</a:t>
            </a:r>
          </a:p>
          <a:p>
            <a:pPr lvl="1">
              <a:buFont typeface="Arial" pitchFamily="34" charset="0"/>
              <a:buChar char="•"/>
            </a:pPr>
            <a:r>
              <a:rPr lang="en-GB" sz="1900" dirty="0" smtClean="0"/>
              <a:t>How many plausible model alternatives exist? </a:t>
            </a:r>
          </a:p>
          <a:p>
            <a:pPr lvl="2"/>
            <a:r>
              <a:rPr lang="en-GB" sz="1900" dirty="0" smtClean="0"/>
              <a:t>For small systems it is possible to investigate all possible connectivity architectures. </a:t>
            </a:r>
          </a:p>
          <a:p>
            <a:pPr lvl="2"/>
            <a:r>
              <a:rPr lang="en-GB" sz="1900" dirty="0" smtClean="0"/>
              <a:t>With increasing number of regions and inputs, evaluating all possible models becomes practically impossible very rapidly. </a:t>
            </a:r>
          </a:p>
          <a:p>
            <a:pPr marL="742950" lvl="2" indent="-342900">
              <a:buFontTx/>
              <a:buChar char="•"/>
            </a:pPr>
            <a:r>
              <a:rPr lang="en-GB" sz="1900" dirty="0" smtClean="0"/>
              <a:t>The map is not the territory.....</a:t>
            </a:r>
          </a:p>
          <a:p>
            <a:pPr marL="1200150" lvl="3" indent="-342900">
              <a:buFontTx/>
              <a:buChar char="•"/>
            </a:pPr>
            <a:r>
              <a:rPr lang="en-GB" sz="1900" dirty="0" smtClean="0"/>
              <a:t>Models are caricatures of complex phenomena, enabling testing of underlying mechanisms. </a:t>
            </a:r>
          </a:p>
          <a:p>
            <a:endParaRPr lang="en-GB" sz="2000" dirty="0" smtClean="0"/>
          </a:p>
          <a:p>
            <a:endParaRPr lang="en-GB" sz="2000" b="1" dirty="0" smtClean="0"/>
          </a:p>
          <a:p>
            <a:endParaRPr lang="en-GB" sz="2000" b="1" dirty="0" smtClean="0"/>
          </a:p>
          <a:p>
            <a:endParaRPr lang="en-GB" sz="2000" dirty="0" smtClean="0"/>
          </a:p>
          <a:p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642938"/>
            <a:ext cx="7974012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285750" y="5956300"/>
            <a:ext cx="9001125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Fig. 1. This schematic summarizes the typical sequence of analysis in DCM, depending on the question of interest. Abbreviations: FFX=fixed effects, RFX=random effects, BMS=Bayesian model selection, BPA=Bayesian parameter averaging, BMA=Bayesian model averaging, ANOVA=analysis of variance. </a:t>
            </a:r>
          </a:p>
          <a:p>
            <a:r>
              <a:rPr lang="de-CH" sz="1200" b="1">
                <a:cs typeface="Arial" charset="0"/>
              </a:rPr>
              <a:t>10 Simple Rules for DCM (2010). Stephan </a:t>
            </a:r>
            <a:r>
              <a:rPr lang="de-CH" sz="1200" b="1" i="1">
                <a:cs typeface="Arial" charset="0"/>
              </a:rPr>
              <a:t>et al. NeuroImage 52</a:t>
            </a:r>
            <a:r>
              <a:rPr lang="de-CH" sz="1200" b="1">
                <a:cs typeface="Arial" charset="0"/>
              </a:rPr>
              <a:t>.</a:t>
            </a:r>
          </a:p>
          <a:p>
            <a:endParaRPr lang="en-GB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ChangeArrowheads="1"/>
          </p:cNvSpPr>
          <p:nvPr/>
        </p:nvSpPr>
        <p:spPr bwMode="auto">
          <a:xfrm>
            <a:off x="211667" y="1006476"/>
            <a:ext cx="5594481" cy="5629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Unicode MS" pitchFamily="34" charset="-128"/>
              </a:rPr>
              <a:t>Stimuli</a:t>
            </a:r>
            <a:r>
              <a:rPr lang="en-US" sz="1800" dirty="0">
                <a:latin typeface="Arial Unicode MS" pitchFamily="34" charset="-128"/>
              </a:rPr>
              <a:t>  250 </a:t>
            </a:r>
            <a:r>
              <a:rPr lang="en-US" sz="1800" dirty="0" err="1">
                <a:latin typeface="Arial Unicode MS" pitchFamily="34" charset="-128"/>
              </a:rPr>
              <a:t>radially</a:t>
            </a:r>
            <a:r>
              <a:rPr lang="en-US" sz="1800" dirty="0">
                <a:latin typeface="Arial Unicode MS" pitchFamily="34" charset="-128"/>
              </a:rPr>
              <a:t> moving dots at 4.7 degrees/s</a:t>
            </a:r>
          </a:p>
          <a:p>
            <a:pPr>
              <a:spcBef>
                <a:spcPct val="20000"/>
              </a:spcBef>
            </a:pP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Unicode MS" pitchFamily="34" charset="-128"/>
              </a:rPr>
              <a:t>Pre-Scanning</a:t>
            </a: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 5 x 30s trials with 5 speed changes (reducing to 1%)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Task - detect change in radial velocity</a:t>
            </a:r>
          </a:p>
          <a:p>
            <a:pPr>
              <a:spcBef>
                <a:spcPct val="20000"/>
              </a:spcBef>
            </a:pP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Unicode MS" pitchFamily="34" charset="-128"/>
              </a:rPr>
              <a:t>Scanning</a:t>
            </a:r>
            <a:r>
              <a:rPr lang="en-US" sz="1800" dirty="0">
                <a:solidFill>
                  <a:schemeClr val="tx2"/>
                </a:solidFill>
                <a:latin typeface="Arial Unicode MS" pitchFamily="34" charset="-128"/>
              </a:rPr>
              <a:t> </a:t>
            </a:r>
            <a:r>
              <a:rPr lang="en-US" sz="1800" dirty="0">
                <a:latin typeface="Arial Unicode MS" pitchFamily="34" charset="-128"/>
              </a:rPr>
              <a:t>(no speed changes)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6 normal subjects, 4 x 100 scan sessions;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each session comprising 10 scans of 4 different </a:t>
            </a:r>
            <a:br>
              <a:rPr lang="en-US" sz="1800" dirty="0">
                <a:latin typeface="Arial Unicode MS" pitchFamily="34" charset="-128"/>
              </a:rPr>
            </a:br>
            <a:r>
              <a:rPr lang="en-US" sz="1800" dirty="0">
                <a:latin typeface="Arial Unicode MS" pitchFamily="34" charset="-128"/>
              </a:rPr>
              <a:t>conditions</a:t>
            </a:r>
          </a:p>
          <a:p>
            <a:pPr>
              <a:spcBef>
                <a:spcPct val="20000"/>
              </a:spcBef>
            </a:pP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F A F N F A F N S .................</a:t>
            </a:r>
          </a:p>
          <a:p>
            <a:pPr>
              <a:spcBef>
                <a:spcPct val="20000"/>
              </a:spcBef>
            </a:pPr>
            <a:endParaRPr lang="en-US" sz="1800" dirty="0">
              <a:latin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F - fixation point only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A - motion stimuli with attention (detect changes)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N - motion stimuli without attention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latin typeface="Arial Unicode MS" pitchFamily="34" charset="-128"/>
              </a:rPr>
              <a:t>S - no motion</a:t>
            </a:r>
          </a:p>
        </p:txBody>
      </p:sp>
      <p:sp>
        <p:nvSpPr>
          <p:cNvPr id="968707" name="Rectangle 3"/>
          <p:cNvSpPr>
            <a:spLocks noChangeArrowheads="1"/>
          </p:cNvSpPr>
          <p:nvPr/>
        </p:nvSpPr>
        <p:spPr bwMode="auto">
          <a:xfrm>
            <a:off x="547511" y="150814"/>
            <a:ext cx="275590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708" name="Text Box 4"/>
          <p:cNvSpPr txBox="1">
            <a:spLocks noChangeArrowheads="1"/>
          </p:cNvSpPr>
          <p:nvPr/>
        </p:nvSpPr>
        <p:spPr bwMode="auto">
          <a:xfrm>
            <a:off x="5733345" y="6149976"/>
            <a:ext cx="315983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1400" dirty="0" err="1">
                <a:latin typeface="Arial Unicode MS" pitchFamily="34" charset="-128"/>
              </a:rPr>
              <a:t>B</a:t>
            </a:r>
            <a:r>
              <a:rPr lang="en-US" sz="1400" dirty="0" err="1">
                <a:latin typeface="Arial Unicode MS" pitchFamily="34" charset="-128"/>
                <a:cs typeface="Times New Roman" pitchFamily="18" charset="0"/>
              </a:rPr>
              <a:t>ü</a:t>
            </a:r>
            <a:r>
              <a:rPr lang="en-US" sz="1400" dirty="0" err="1">
                <a:latin typeface="Arial Unicode MS" pitchFamily="34" charset="-128"/>
              </a:rPr>
              <a:t>chel</a:t>
            </a:r>
            <a:r>
              <a:rPr lang="en-US" sz="1400" dirty="0">
                <a:latin typeface="Arial Unicode MS" pitchFamily="34" charset="-128"/>
              </a:rPr>
              <a:t> &amp; </a:t>
            </a:r>
            <a:r>
              <a:rPr lang="en-US" sz="1400" dirty="0" err="1">
                <a:latin typeface="Arial Unicode MS" pitchFamily="34" charset="-128"/>
              </a:rPr>
              <a:t>Friston</a:t>
            </a:r>
            <a:r>
              <a:rPr lang="en-US" sz="1400" dirty="0">
                <a:latin typeface="Arial Unicode MS" pitchFamily="34" charset="-128"/>
              </a:rPr>
              <a:t> 1997, </a:t>
            </a:r>
            <a:r>
              <a:rPr lang="en-US" sz="1400" dirty="0" err="1">
                <a:latin typeface="Arial Unicode MS" pitchFamily="34" charset="-128"/>
              </a:rPr>
              <a:t>Cereb</a:t>
            </a:r>
            <a:r>
              <a:rPr lang="en-US" sz="1400" dirty="0">
                <a:latin typeface="Arial Unicode MS" pitchFamily="34" charset="-128"/>
              </a:rPr>
              <a:t>. Cortex</a:t>
            </a:r>
          </a:p>
          <a:p>
            <a:pPr>
              <a:spcBef>
                <a:spcPct val="0"/>
              </a:spcBef>
            </a:pPr>
            <a:r>
              <a:rPr lang="en-US" sz="1400" dirty="0" err="1">
                <a:latin typeface="Arial Unicode MS" pitchFamily="34" charset="-128"/>
              </a:rPr>
              <a:t>B</a:t>
            </a:r>
            <a:r>
              <a:rPr lang="en-US" sz="1400" dirty="0" err="1">
                <a:latin typeface="Arial Unicode MS" pitchFamily="34" charset="-128"/>
                <a:cs typeface="Times New Roman" pitchFamily="18" charset="0"/>
              </a:rPr>
              <a:t>ü</a:t>
            </a:r>
            <a:r>
              <a:rPr lang="en-US" sz="1400" dirty="0" err="1">
                <a:latin typeface="Arial Unicode MS" pitchFamily="34" charset="-128"/>
              </a:rPr>
              <a:t>chel</a:t>
            </a:r>
            <a:r>
              <a:rPr lang="en-US" sz="1400" dirty="0">
                <a:latin typeface="Arial Unicode MS" pitchFamily="34" charset="-128"/>
              </a:rPr>
              <a:t> et al.</a:t>
            </a:r>
            <a:r>
              <a:rPr lang="en-US" sz="1400" i="1" dirty="0">
                <a:latin typeface="Arial Unicode MS" pitchFamily="34" charset="-128"/>
              </a:rPr>
              <a:t> </a:t>
            </a:r>
            <a:r>
              <a:rPr lang="en-US" sz="1400" dirty="0">
                <a:latin typeface="Arial Unicode MS" pitchFamily="34" charset="-128"/>
              </a:rPr>
              <a:t>1998, Brain</a:t>
            </a:r>
          </a:p>
        </p:txBody>
      </p:sp>
      <p:pic>
        <p:nvPicPr>
          <p:cNvPr id="968709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644901"/>
            <a:ext cx="3616182" cy="2112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68710" name="Rectangle 6"/>
          <p:cNvSpPr>
            <a:spLocks noChangeArrowheads="1"/>
          </p:cNvSpPr>
          <p:nvPr/>
        </p:nvSpPr>
        <p:spPr bwMode="auto">
          <a:xfrm>
            <a:off x="5123745" y="5013326"/>
            <a:ext cx="55303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Arial Unicode MS" pitchFamily="34" charset="-128"/>
              </a:rPr>
              <a:t>V5+</a:t>
            </a:r>
          </a:p>
        </p:txBody>
      </p:sp>
      <p:sp>
        <p:nvSpPr>
          <p:cNvPr id="968711" name="Rectangle 7"/>
          <p:cNvSpPr>
            <a:spLocks noChangeArrowheads="1"/>
          </p:cNvSpPr>
          <p:nvPr/>
        </p:nvSpPr>
        <p:spPr bwMode="auto">
          <a:xfrm>
            <a:off x="5404556" y="4149726"/>
            <a:ext cx="604334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Arial Unicode MS" pitchFamily="34" charset="-128"/>
              </a:rPr>
              <a:t>PPC</a:t>
            </a:r>
          </a:p>
        </p:txBody>
      </p:sp>
      <p:sp>
        <p:nvSpPr>
          <p:cNvPr id="968712" name="Rectangle 8"/>
          <p:cNvSpPr>
            <a:spLocks noChangeArrowheads="1"/>
          </p:cNvSpPr>
          <p:nvPr/>
        </p:nvSpPr>
        <p:spPr bwMode="auto">
          <a:xfrm>
            <a:off x="5102578" y="4365626"/>
            <a:ext cx="56906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0"/>
              </a:spcBef>
            </a:pPr>
            <a:r>
              <a:rPr lang="en-US" sz="1600" b="1">
                <a:solidFill>
                  <a:schemeClr val="bg1"/>
                </a:solidFill>
                <a:latin typeface="Arial Unicode MS" pitchFamily="34" charset="-128"/>
              </a:rPr>
              <a:t>V3A</a:t>
            </a:r>
          </a:p>
        </p:txBody>
      </p:sp>
      <p:sp>
        <p:nvSpPr>
          <p:cNvPr id="968713" name="Text Box 9"/>
          <p:cNvSpPr txBox="1">
            <a:spLocks noChangeArrowheads="1"/>
          </p:cNvSpPr>
          <p:nvPr/>
        </p:nvSpPr>
        <p:spPr bwMode="auto">
          <a:xfrm>
            <a:off x="5803901" y="5805263"/>
            <a:ext cx="258275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dirty="0">
                <a:latin typeface="Arial Unicode MS" pitchFamily="34" charset="-128"/>
              </a:rPr>
              <a:t>Attention – No attention</a:t>
            </a:r>
            <a:endParaRPr lang="en-US" dirty="0">
              <a:latin typeface="Arial Unicode MS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83301" y="1084263"/>
            <a:ext cx="2201333" cy="2273300"/>
            <a:chOff x="4329" y="527"/>
            <a:chExt cx="1560" cy="1432"/>
          </a:xfrm>
        </p:grpSpPr>
        <p:pic>
          <p:nvPicPr>
            <p:cNvPr id="968715" name="Pictur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9" y="527"/>
              <a:ext cx="1560" cy="14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968716" name="Line 12"/>
            <p:cNvSpPr>
              <a:spLocks noChangeShapeType="1"/>
            </p:cNvSpPr>
            <p:nvPr/>
          </p:nvSpPr>
          <p:spPr bwMode="auto">
            <a:xfrm flipH="1">
              <a:off x="4971" y="1243"/>
              <a:ext cx="147" cy="35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717" name="Line 13"/>
            <p:cNvSpPr>
              <a:spLocks noChangeShapeType="1"/>
            </p:cNvSpPr>
            <p:nvPr/>
          </p:nvSpPr>
          <p:spPr bwMode="auto">
            <a:xfrm flipH="1" flipV="1">
              <a:off x="4971" y="873"/>
              <a:ext cx="147" cy="37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718" name="Line 14"/>
            <p:cNvSpPr>
              <a:spLocks noChangeShapeType="1"/>
            </p:cNvSpPr>
            <p:nvPr/>
          </p:nvSpPr>
          <p:spPr bwMode="auto">
            <a:xfrm>
              <a:off x="5118" y="1243"/>
              <a:ext cx="355" cy="4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8719" name="Oval 15"/>
            <p:cNvSpPr>
              <a:spLocks noChangeArrowheads="1"/>
            </p:cNvSpPr>
            <p:nvPr/>
          </p:nvSpPr>
          <p:spPr bwMode="auto">
            <a:xfrm>
              <a:off x="5092" y="1225"/>
              <a:ext cx="45" cy="4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8720" name="Rectangle 16"/>
          <p:cNvSpPr>
            <a:spLocks noChangeArrowheads="1"/>
          </p:cNvSpPr>
          <p:nvPr/>
        </p:nvSpPr>
        <p:spPr bwMode="auto">
          <a:xfrm>
            <a:off x="220134" y="263525"/>
            <a:ext cx="731322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chemeClr val="tx2"/>
                </a:solidFill>
                <a:latin typeface="Arial Unicode MS" pitchFamily="34" charset="-128"/>
              </a:rPr>
              <a:t>Attention to motion in the visual system</a:t>
            </a:r>
            <a:endParaRPr lang="en-US" sz="3200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ChangeArrowheads="1"/>
          </p:cNvSpPr>
          <p:nvPr/>
        </p:nvSpPr>
        <p:spPr bwMode="auto">
          <a:xfrm>
            <a:off x="413456" y="328614"/>
            <a:ext cx="8318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  <a:latin typeface="Arial Unicode MS" pitchFamily="34" charset="-128"/>
              </a:rPr>
              <a:t>Practical steps of a DCM study - I</a:t>
            </a:r>
            <a:endParaRPr lang="en-US" sz="3600" b="1">
              <a:solidFill>
                <a:schemeClr val="tx2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964611" name="Text Box 3"/>
          <p:cNvSpPr txBox="1">
            <a:spLocks noChangeArrowheads="1"/>
          </p:cNvSpPr>
          <p:nvPr/>
        </p:nvSpPr>
        <p:spPr bwMode="auto">
          <a:xfrm>
            <a:off x="347134" y="1052514"/>
            <a:ext cx="844973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400" u="sng" dirty="0" smtClean="0">
                <a:latin typeface="+mj-lt"/>
                <a:cs typeface="Arial" pitchFamily="34" charset="0"/>
              </a:rPr>
              <a:t>Definition of the model</a:t>
            </a:r>
            <a:endParaRPr lang="en-GB" sz="2400" dirty="0" smtClean="0">
              <a:latin typeface="+mj-lt"/>
              <a:cs typeface="Arial" pitchFamily="34" charset="0"/>
            </a:endParaRPr>
          </a:p>
          <a:p>
            <a:pPr marL="914400" lvl="1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b="1" dirty="0" smtClean="0">
                <a:latin typeface="+mj-lt"/>
                <a:cs typeface="Arial" pitchFamily="34" charset="0"/>
              </a:rPr>
              <a:t>Structure</a:t>
            </a:r>
            <a:r>
              <a:rPr lang="en-GB" sz="2400" dirty="0" smtClean="0">
                <a:latin typeface="+mj-lt"/>
                <a:cs typeface="Arial" pitchFamily="34" charset="0"/>
              </a:rPr>
              <a:t>: which areas, </a:t>
            </a:r>
          </a:p>
          <a:p>
            <a:pPr marL="914400" lvl="1" indent="-457200">
              <a:spcBef>
                <a:spcPct val="0"/>
              </a:spcBef>
            </a:pPr>
            <a:r>
              <a:rPr lang="en-GB" sz="2400" dirty="0" smtClean="0">
                <a:latin typeface="+mj-lt"/>
                <a:cs typeface="Arial" pitchFamily="34" charset="0"/>
              </a:rPr>
              <a:t>       connections and inputs?</a:t>
            </a:r>
          </a:p>
          <a:p>
            <a:pPr marL="914400" lvl="1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+mj-lt"/>
                <a:cs typeface="Arial" pitchFamily="34" charset="0"/>
              </a:rPr>
              <a:t>Which parameters represent</a:t>
            </a:r>
            <a:r>
              <a:rPr lang="en-US" sz="2400" dirty="0" smtClean="0">
                <a:latin typeface="+mj-lt"/>
                <a:cs typeface="Arial" pitchFamily="34" charset="0"/>
              </a:rPr>
              <a:t> </a:t>
            </a:r>
          </a:p>
          <a:p>
            <a:pPr marL="914400" lvl="1" indent="-457200">
              <a:spcBef>
                <a:spcPct val="0"/>
              </a:spcBef>
            </a:pPr>
            <a:r>
              <a:rPr lang="en-US" sz="2400" dirty="0" smtClean="0">
                <a:latin typeface="+mj-lt"/>
                <a:cs typeface="Arial" pitchFamily="34" charset="0"/>
              </a:rPr>
              <a:t>       my hypothesis?</a:t>
            </a:r>
          </a:p>
          <a:p>
            <a:pPr marL="914400" lvl="1" indent="-457200">
              <a:spcBef>
                <a:spcPct val="0"/>
              </a:spcBef>
              <a:buFont typeface="Arial" pitchFamily="34" charset="0"/>
              <a:buChar char="•"/>
            </a:pPr>
            <a:r>
              <a:rPr lang="en-GB" sz="2400" dirty="0" smtClean="0">
                <a:latin typeface="+mj-lt"/>
                <a:cs typeface="Arial" pitchFamily="34" charset="0"/>
              </a:rPr>
              <a:t>What are the alternative </a:t>
            </a:r>
          </a:p>
          <a:p>
            <a:pPr marL="914400" lvl="1" indent="-457200">
              <a:spcBef>
                <a:spcPct val="0"/>
              </a:spcBef>
            </a:pPr>
            <a:r>
              <a:rPr lang="en-GB" sz="2400" dirty="0" smtClean="0">
                <a:latin typeface="+mj-lt"/>
                <a:cs typeface="Arial" pitchFamily="34" charset="0"/>
              </a:rPr>
              <a:t>       models to test?</a:t>
            </a:r>
            <a:endParaRPr lang="en-GB" sz="2400" dirty="0" smtClean="0">
              <a:latin typeface="+mj-lt"/>
            </a:endParaRPr>
          </a:p>
          <a:p>
            <a:pPr marL="457200" indent="-457200">
              <a:buFontTx/>
              <a:buAutoNum type="arabicPeriod"/>
            </a:pPr>
            <a:r>
              <a:rPr lang="en-GB" sz="2400" dirty="0" smtClean="0">
                <a:latin typeface="+mj-lt"/>
              </a:rPr>
              <a:t>Defining criteria </a:t>
            </a:r>
            <a:r>
              <a:rPr lang="en-US" sz="2400" dirty="0" smtClean="0">
                <a:latin typeface="+mj-lt"/>
                <a:cs typeface="Arial" charset="0"/>
              </a:rPr>
              <a:t>for </a:t>
            </a:r>
            <a:r>
              <a:rPr lang="en-US" sz="2400" u="sng" dirty="0" smtClean="0">
                <a:latin typeface="+mj-lt"/>
                <a:cs typeface="Arial" charset="0"/>
              </a:rPr>
              <a:t>inference</a:t>
            </a:r>
            <a:r>
              <a:rPr lang="en-US" sz="2400" dirty="0" smtClean="0">
                <a:latin typeface="+mj-lt"/>
                <a:cs typeface="Arial" charset="0"/>
              </a:rPr>
              <a:t>:</a:t>
            </a:r>
          </a:p>
          <a:p>
            <a:pPr marL="914400" lvl="1" indent="-457200"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latin typeface="+mj-lt"/>
                <a:cs typeface="Arial" charset="0"/>
              </a:rPr>
              <a:t>single-subject analysis: stat. threshold? contrast?</a:t>
            </a:r>
          </a:p>
          <a:p>
            <a:pPr marL="914400" lvl="1" indent="-457200"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latin typeface="+mj-lt"/>
                <a:cs typeface="Arial" charset="0"/>
              </a:rPr>
              <a:t>group analysis: which 2</a:t>
            </a:r>
            <a:r>
              <a:rPr lang="en-GB" sz="2400" baseline="30000" dirty="0" smtClean="0">
                <a:latin typeface="+mj-lt"/>
                <a:cs typeface="Arial" charset="0"/>
              </a:rPr>
              <a:t>nd</a:t>
            </a:r>
            <a:r>
              <a:rPr lang="en-GB" sz="2400" dirty="0" smtClean="0">
                <a:latin typeface="+mj-lt"/>
                <a:cs typeface="Arial" charset="0"/>
              </a:rPr>
              <a:t>-level model?</a:t>
            </a:r>
            <a:endParaRPr lang="en-US" sz="2400" dirty="0" smtClean="0">
              <a:latin typeface="+mj-lt"/>
              <a:cs typeface="Arial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en-US" sz="2400" u="sng" dirty="0" smtClean="0">
              <a:latin typeface="+mj-lt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en-US" sz="2400" u="sng" dirty="0" smtClean="0">
                <a:latin typeface="+mj-lt"/>
              </a:rPr>
              <a:t>Conventional </a:t>
            </a:r>
            <a:r>
              <a:rPr lang="en-US" sz="2400" u="sng" dirty="0">
                <a:latin typeface="+mj-lt"/>
              </a:rPr>
              <a:t>SPM analysis </a:t>
            </a:r>
            <a:r>
              <a:rPr lang="en-US" sz="2400" dirty="0">
                <a:latin typeface="+mj-lt"/>
              </a:rPr>
              <a:t>(subject-specific</a:t>
            </a:r>
            <a:r>
              <a:rPr lang="en-US" sz="2400" dirty="0" smtClean="0">
                <a:latin typeface="+mj-lt"/>
                <a:cs typeface="Arial" charset="0"/>
              </a:rPr>
              <a:t>)</a:t>
            </a:r>
            <a:endParaRPr lang="en-US" sz="2400" dirty="0">
              <a:latin typeface="+mj-lt"/>
              <a:cs typeface="Arial" charset="0"/>
            </a:endParaRPr>
          </a:p>
          <a:p>
            <a:pPr marL="914400" lvl="1" indent="-457200">
              <a:spcBef>
                <a:spcPct val="0"/>
              </a:spcBef>
              <a:buFontTx/>
              <a:buChar char="•"/>
            </a:pPr>
            <a:r>
              <a:rPr lang="en-GB" sz="2400" dirty="0">
                <a:latin typeface="+mj-lt"/>
                <a:cs typeface="Arial" charset="0"/>
              </a:rPr>
              <a:t>DCMs </a:t>
            </a:r>
            <a:r>
              <a:rPr lang="en-GB" sz="2400" dirty="0" smtClean="0">
                <a:latin typeface="+mj-lt"/>
                <a:cs typeface="Arial" charset="0"/>
              </a:rPr>
              <a:t>fitted </a:t>
            </a:r>
            <a:r>
              <a:rPr lang="en-GB" sz="2400" dirty="0">
                <a:latin typeface="+mj-lt"/>
                <a:cs typeface="Arial" charset="0"/>
              </a:rPr>
              <a:t>separately for each session </a:t>
            </a:r>
            <a:br>
              <a:rPr lang="en-GB" sz="2400" dirty="0">
                <a:latin typeface="+mj-lt"/>
                <a:cs typeface="Arial" charset="0"/>
              </a:rPr>
            </a:br>
            <a:r>
              <a:rPr lang="en-GB" sz="2400" dirty="0">
                <a:latin typeface="+mj-lt"/>
                <a:cs typeface="Arial" charset="0"/>
              </a:rPr>
              <a:t>→ 	consider concatenation of </a:t>
            </a:r>
            <a:r>
              <a:rPr lang="en-US" sz="2400" dirty="0">
                <a:latin typeface="+mj-lt"/>
                <a:cs typeface="Arial" charset="0"/>
              </a:rPr>
              <a:t>sessions or </a:t>
            </a:r>
            <a:br>
              <a:rPr lang="en-US" sz="2400" dirty="0">
                <a:latin typeface="+mj-lt"/>
                <a:cs typeface="Arial" charset="0"/>
              </a:rPr>
            </a:br>
            <a:r>
              <a:rPr lang="en-US" sz="2400" dirty="0">
                <a:latin typeface="+mj-lt"/>
                <a:cs typeface="Arial" charset="0"/>
              </a:rPr>
              <a:t>	adequate 2</a:t>
            </a:r>
            <a:r>
              <a:rPr lang="en-US" sz="2400" baseline="30000" dirty="0">
                <a:latin typeface="+mj-lt"/>
                <a:cs typeface="Arial" charset="0"/>
              </a:rPr>
              <a:t>nd</a:t>
            </a:r>
            <a:r>
              <a:rPr lang="en-US" sz="2400" dirty="0">
                <a:latin typeface="+mj-lt"/>
                <a:cs typeface="Arial" charset="0"/>
              </a:rPr>
              <a:t> level </a:t>
            </a:r>
            <a:r>
              <a:rPr lang="en-US" sz="2400" dirty="0" smtClean="0">
                <a:latin typeface="+mj-lt"/>
                <a:cs typeface="Arial" charset="0"/>
              </a:rPr>
              <a:t>analysis</a:t>
            </a:r>
            <a:endParaRPr lang="en-US" sz="2400" dirty="0">
              <a:latin typeface="+mj-lt"/>
              <a:cs typeface="Arial" charset="0"/>
            </a:endParaRPr>
          </a:p>
        </p:txBody>
      </p:sp>
      <p:pic>
        <p:nvPicPr>
          <p:cNvPr id="4" name="Picture 68" descr="grip_rend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4797152"/>
            <a:ext cx="928687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 cstate="print"/>
          <a:srcRect l="69757" t="30959" r="7643" b="14474"/>
          <a:stretch>
            <a:fillRect/>
          </a:stretch>
        </p:blipFill>
        <p:spPr bwMode="auto">
          <a:xfrm>
            <a:off x="6948264" y="4869160"/>
            <a:ext cx="769938" cy="11191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2" name="Gruppo 163"/>
          <p:cNvGrpSpPr>
            <a:grpSpLocks/>
          </p:cNvGrpSpPr>
          <p:nvPr/>
        </p:nvGrpSpPr>
        <p:grpSpPr bwMode="auto">
          <a:xfrm>
            <a:off x="5436096" y="1124744"/>
            <a:ext cx="3528392" cy="2727747"/>
            <a:chOff x="3071802" y="1000108"/>
            <a:chExt cx="2857520" cy="3500462"/>
          </a:xfrm>
        </p:grpSpPr>
        <p:sp>
          <p:nvSpPr>
            <p:cNvPr id="33" name="Text Box 80"/>
            <p:cNvSpPr txBox="1">
              <a:spLocks noChangeArrowheads="1"/>
            </p:cNvSpPr>
            <p:nvPr/>
          </p:nvSpPr>
          <p:spPr bwMode="auto">
            <a:xfrm>
              <a:off x="3286116" y="1000108"/>
              <a:ext cx="2441694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u="sng">
                  <a:solidFill>
                    <a:schemeClr val="bg1"/>
                  </a:solidFill>
                  <a:latin typeface="Arial Unicode MS" charset="0"/>
                </a:rPr>
                <a:t>Model 2:</a:t>
              </a:r>
              <a:br>
                <a:rPr lang="en-GB" b="1" u="sng">
                  <a:solidFill>
                    <a:schemeClr val="bg1"/>
                  </a:solidFill>
                  <a:latin typeface="Arial Unicode MS" charset="0"/>
                </a:rPr>
              </a:br>
              <a:r>
                <a:rPr lang="en-GB">
                  <a:solidFill>
                    <a:schemeClr val="bg1"/>
                  </a:solidFill>
                  <a:latin typeface="Arial Unicode MS" charset="0"/>
                </a:rPr>
                <a:t>attentional modulation</a:t>
              </a:r>
              <a:br>
                <a:rPr lang="en-GB">
                  <a:solidFill>
                    <a:schemeClr val="bg1"/>
                  </a:solidFill>
                  <a:latin typeface="Arial Unicode MS" charset="0"/>
                </a:rPr>
              </a:br>
              <a:r>
                <a:rPr lang="en-GB">
                  <a:solidFill>
                    <a:schemeClr val="bg1"/>
                  </a:solidFill>
                  <a:latin typeface="Arial Unicode MS" charset="0"/>
                </a:rPr>
                <a:t>of V1</a:t>
              </a:r>
              <a:r>
                <a:rPr lang="en-GB">
                  <a:solidFill>
                    <a:schemeClr val="bg1"/>
                  </a:solidFill>
                  <a:latin typeface="Arial Unicode MS" charset="0"/>
                  <a:cs typeface="Arial" charset="0"/>
                </a:rPr>
                <a:t>→V5</a:t>
              </a:r>
            </a:p>
          </p:txBody>
        </p:sp>
        <p:grpSp>
          <p:nvGrpSpPr>
            <p:cNvPr id="34" name="Gruppo 85"/>
            <p:cNvGrpSpPr>
              <a:grpSpLocks/>
            </p:cNvGrpSpPr>
            <p:nvPr/>
          </p:nvGrpSpPr>
          <p:grpSpPr bwMode="auto">
            <a:xfrm>
              <a:off x="3071800" y="2000241"/>
              <a:ext cx="2857519" cy="2500328"/>
              <a:chOff x="5286380" y="928670"/>
              <a:chExt cx="2571768" cy="2571768"/>
            </a:xfrm>
          </p:grpSpPr>
          <p:sp>
            <p:nvSpPr>
              <p:cNvPr id="35" name="Oval 2"/>
              <p:cNvSpPr>
                <a:spLocks noChangeArrowheads="1"/>
              </p:cNvSpPr>
              <p:nvPr/>
            </p:nvSpPr>
            <p:spPr bwMode="auto">
              <a:xfrm>
                <a:off x="6082199" y="1684689"/>
                <a:ext cx="462918" cy="64335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" name="Text Box 3"/>
              <p:cNvSpPr txBox="1">
                <a:spLocks noChangeArrowheads="1"/>
              </p:cNvSpPr>
              <p:nvPr/>
            </p:nvSpPr>
            <p:spPr bwMode="auto">
              <a:xfrm>
                <a:off x="6157924" y="1813684"/>
                <a:ext cx="271302" cy="365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rial Unicode MS" pitchFamily="34" charset="-128"/>
                  </a:rPr>
                  <a:t>V1</a:t>
                </a:r>
              </a:p>
            </p:txBody>
          </p:sp>
          <p:sp>
            <p:nvSpPr>
              <p:cNvPr id="37" name="Oval 4"/>
              <p:cNvSpPr>
                <a:spLocks noChangeArrowheads="1"/>
              </p:cNvSpPr>
              <p:nvPr/>
            </p:nvSpPr>
            <p:spPr bwMode="auto">
              <a:xfrm>
                <a:off x="7008035" y="2328039"/>
                <a:ext cx="464347" cy="64335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8" name="Text Box 5"/>
              <p:cNvSpPr txBox="1">
                <a:spLocks noChangeArrowheads="1"/>
              </p:cNvSpPr>
              <p:nvPr/>
            </p:nvSpPr>
            <p:spPr bwMode="auto">
              <a:xfrm>
                <a:off x="7085188" y="2457035"/>
                <a:ext cx="271302" cy="365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rial Unicode MS" pitchFamily="34" charset="-128"/>
                  </a:rPr>
                  <a:t>V5</a:t>
                </a:r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7199489" y="928670"/>
                <a:ext cx="462918" cy="64335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7252804" y="1070987"/>
                <a:ext cx="364773" cy="365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rial Unicode MS" pitchFamily="34" charset="-128"/>
                  </a:rPr>
                  <a:t>PPC</a:t>
                </a:r>
              </a:p>
            </p:txBody>
          </p:sp>
          <p:sp>
            <p:nvSpPr>
              <p:cNvPr id="41" name="Text Box 8"/>
              <p:cNvSpPr txBox="1">
                <a:spLocks noChangeArrowheads="1"/>
              </p:cNvSpPr>
              <p:nvPr/>
            </p:nvSpPr>
            <p:spPr bwMode="auto">
              <a:xfrm>
                <a:off x="5351191" y="2732194"/>
                <a:ext cx="781989" cy="40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 Unicode MS" charset="0"/>
                  </a:rPr>
                  <a:t>Motion</a:t>
                </a:r>
              </a:p>
            </p:txBody>
          </p: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5286380" y="953560"/>
                <a:ext cx="736561" cy="40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 Unicode MS" charset="0"/>
                  </a:rPr>
                  <a:t>Photic</a:t>
                </a:r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5853135" y="3092133"/>
                <a:ext cx="971534" cy="40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 Unicode MS" charset="0"/>
                  </a:rPr>
                  <a:t>Attention</a:t>
                </a:r>
              </a:p>
            </p:txBody>
          </p:sp>
          <p:cxnSp>
            <p:nvCxnSpPr>
              <p:cNvPr id="44" name="AutoShape 11"/>
              <p:cNvCxnSpPr>
                <a:cxnSpLocks noChangeShapeType="1"/>
                <a:stCxn id="35" idx="5"/>
                <a:endCxn id="37" idx="2"/>
              </p:cNvCxnSpPr>
              <p:nvPr/>
            </p:nvCxnSpPr>
            <p:spPr bwMode="auto">
              <a:xfrm rot="16200000" flipH="1">
                <a:off x="6535524" y="2176686"/>
                <a:ext cx="415462" cy="530901"/>
              </a:xfrm>
              <a:prstGeom prst="curvedConnector2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45" name="AutoShape 12"/>
              <p:cNvCxnSpPr>
                <a:cxnSpLocks noChangeShapeType="1"/>
                <a:stCxn id="37" idx="1"/>
                <a:endCxn id="35" idx="6"/>
              </p:cNvCxnSpPr>
              <p:nvPr/>
            </p:nvCxnSpPr>
            <p:spPr bwMode="auto">
              <a:xfrm rot="5400000" flipH="1">
                <a:off x="6603095" y="1948854"/>
                <a:ext cx="415461" cy="530900"/>
              </a:xfrm>
              <a:prstGeom prst="curvedConnector2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46" name="Freeform 13"/>
              <p:cNvSpPr>
                <a:spLocks/>
              </p:cNvSpPr>
              <p:nvPr/>
            </p:nvSpPr>
            <p:spPr bwMode="auto">
              <a:xfrm>
                <a:off x="7065243" y="1535590"/>
                <a:ext cx="252351" cy="869214"/>
              </a:xfrm>
              <a:custGeom>
                <a:avLst/>
                <a:gdLst>
                  <a:gd name="T0" fmla="*/ 2147483647 w 104"/>
                  <a:gd name="T1" fmla="*/ 0 h 384"/>
                  <a:gd name="T2" fmla="*/ 2147483647 w 104"/>
                  <a:gd name="T3" fmla="*/ 2147483647 h 384"/>
                  <a:gd name="T4" fmla="*/ 2147483647 w 104"/>
                  <a:gd name="T5" fmla="*/ 2147483647 h 384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384"/>
                  <a:gd name="T11" fmla="*/ 104 w 104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384">
                    <a:moveTo>
                      <a:pt x="104" y="0"/>
                    </a:moveTo>
                    <a:cubicBezTo>
                      <a:pt x="60" y="88"/>
                      <a:pt x="16" y="176"/>
                      <a:pt x="8" y="240"/>
                    </a:cubicBezTo>
                    <a:cubicBezTo>
                      <a:pt x="0" y="304"/>
                      <a:pt x="28" y="344"/>
                      <a:pt x="56" y="38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 flipV="1">
                <a:off x="7273467" y="1535590"/>
                <a:ext cx="106180" cy="79263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15"/>
              <p:cNvSpPr>
                <a:spLocks noChangeShapeType="1"/>
              </p:cNvSpPr>
              <p:nvPr/>
            </p:nvSpPr>
            <p:spPr bwMode="auto">
              <a:xfrm flipV="1">
                <a:off x="6135822" y="2397146"/>
                <a:ext cx="375078" cy="348451"/>
              </a:xfrm>
              <a:prstGeom prst="line">
                <a:avLst/>
              </a:prstGeom>
              <a:noFill/>
              <a:ln w="9525" cap="rnd">
                <a:solidFill>
                  <a:schemeClr val="bg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9" name="AutoShape 16"/>
              <p:cNvCxnSpPr>
                <a:cxnSpLocks noChangeShapeType="1"/>
                <a:endCxn id="35" idx="1"/>
              </p:cNvCxnSpPr>
              <p:nvPr/>
            </p:nvCxnSpPr>
            <p:spPr bwMode="auto">
              <a:xfrm>
                <a:off x="5809007" y="1372850"/>
                <a:ext cx="340604" cy="40588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0" name="Text Box 18"/>
              <p:cNvSpPr txBox="1">
                <a:spLocks noChangeArrowheads="1"/>
              </p:cNvSpPr>
              <p:nvPr/>
            </p:nvSpPr>
            <p:spPr bwMode="auto">
              <a:xfrm>
                <a:off x="5908293" y="2351196"/>
                <a:ext cx="335299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0.57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51" name="Text Box 19"/>
              <p:cNvSpPr txBox="1">
                <a:spLocks noChangeArrowheads="1"/>
              </p:cNvSpPr>
              <p:nvPr/>
            </p:nvSpPr>
            <p:spPr bwMode="auto">
              <a:xfrm>
                <a:off x="6614323" y="2266955"/>
                <a:ext cx="370923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  <a:latin typeface="Arial Unicode MS" charset="0"/>
                  </a:rPr>
                  <a:t>-0.02</a:t>
                </a:r>
                <a:endParaRPr lang="en-US" sz="1200" dirty="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52" name="Text Box 20"/>
              <p:cNvSpPr txBox="1">
                <a:spLocks noChangeArrowheads="1"/>
              </p:cNvSpPr>
              <p:nvPr/>
            </p:nvSpPr>
            <p:spPr bwMode="auto">
              <a:xfrm>
                <a:off x="6411614" y="1529845"/>
                <a:ext cx="335299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1.36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6850125" y="1328817"/>
                <a:ext cx="335299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0.70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54" name="Text Box 22"/>
              <p:cNvSpPr txBox="1">
                <a:spLocks noChangeArrowheads="1"/>
              </p:cNvSpPr>
              <p:nvPr/>
            </p:nvSpPr>
            <p:spPr bwMode="auto">
              <a:xfrm>
                <a:off x="7398953" y="1501128"/>
                <a:ext cx="459195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0.84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55" name="Line 23"/>
              <p:cNvSpPr>
                <a:spLocks noChangeShapeType="1"/>
              </p:cNvSpPr>
              <p:nvPr/>
            </p:nvSpPr>
            <p:spPr bwMode="auto">
              <a:xfrm flipV="1">
                <a:off x="6367488" y="2565628"/>
                <a:ext cx="375078" cy="348451"/>
              </a:xfrm>
              <a:prstGeom prst="line">
                <a:avLst/>
              </a:prstGeom>
              <a:noFill/>
              <a:ln w="9525" cap="rnd">
                <a:solidFill>
                  <a:schemeClr val="bg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Text Box 24"/>
              <p:cNvSpPr txBox="1">
                <a:spLocks noChangeArrowheads="1"/>
              </p:cNvSpPr>
              <p:nvPr/>
            </p:nvSpPr>
            <p:spPr bwMode="auto">
              <a:xfrm>
                <a:off x="6443331" y="2753255"/>
                <a:ext cx="351920" cy="3656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latin typeface="Arial Unicode MS" charset="0"/>
                  </a:rPr>
                  <a:t>0.23</a:t>
                </a:r>
                <a:endParaRPr lang="en-US" sz="1200" b="1" dirty="0">
                  <a:latin typeface="Arial Unicode MS" charset="0"/>
                </a:endParaRPr>
              </a:p>
            </p:txBody>
          </p:sp>
          <p:sp>
            <p:nvSpPr>
              <p:cNvPr id="57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5786446" y="1285860"/>
                <a:ext cx="6429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0.85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ChangeArrowheads="1"/>
          </p:cNvSpPr>
          <p:nvPr/>
        </p:nvSpPr>
        <p:spPr bwMode="auto">
          <a:xfrm>
            <a:off x="413456" y="328614"/>
            <a:ext cx="8318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  <a:latin typeface="Arial Unicode MS" pitchFamily="34" charset="-128"/>
              </a:rPr>
              <a:t>Practical steps of a DCM study - II</a:t>
            </a:r>
            <a:endParaRPr lang="en-US" sz="36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347134" y="1052514"/>
            <a:ext cx="844973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Tx/>
              <a:buAutoNum type="arabicPeriod" startAt="4"/>
            </a:pPr>
            <a:r>
              <a:rPr lang="en-GB" sz="2400" u="sng" dirty="0">
                <a:cs typeface="Arial" pitchFamily="34" charset="0"/>
              </a:rPr>
              <a:t>Extraction of time series</a:t>
            </a:r>
            <a:r>
              <a:rPr lang="en-GB" sz="2400" dirty="0">
                <a:cs typeface="Arial" pitchFamily="34" charset="0"/>
              </a:rPr>
              <a:t>, e.g. via VOI tool in SPM</a:t>
            </a:r>
          </a:p>
          <a:p>
            <a:pPr marL="914400" lvl="1" indent="-457200">
              <a:spcBef>
                <a:spcPct val="0"/>
              </a:spcBef>
              <a:buFontTx/>
              <a:buChar char="•"/>
            </a:pPr>
            <a:r>
              <a:rPr lang="en-GB" sz="2400" dirty="0" err="1">
                <a:cs typeface="Arial" pitchFamily="34" charset="0"/>
              </a:rPr>
              <a:t>n</a:t>
            </a:r>
            <a:r>
              <a:rPr lang="en-GB" sz="2400" dirty="0" err="1" smtClean="0">
                <a:cs typeface="Arial" pitchFamily="34" charset="0"/>
              </a:rPr>
              <a:t>.b</a:t>
            </a:r>
            <a:r>
              <a:rPr lang="en-GB" sz="2400" dirty="0" smtClean="0">
                <a:cs typeface="Arial" pitchFamily="34" charset="0"/>
              </a:rPr>
              <a:t> anatomical </a:t>
            </a:r>
            <a:r>
              <a:rPr lang="en-GB" sz="2400" dirty="0">
                <a:cs typeface="Arial" pitchFamily="34" charset="0"/>
              </a:rPr>
              <a:t>&amp; functional standardisation </a:t>
            </a:r>
            <a:r>
              <a:rPr lang="en-GB" sz="2400" dirty="0" smtClean="0">
                <a:cs typeface="Arial" pitchFamily="34" charset="0"/>
              </a:rPr>
              <a:t>important for </a:t>
            </a:r>
            <a:r>
              <a:rPr lang="en-GB" sz="2400" dirty="0">
                <a:cs typeface="Arial" pitchFamily="34" charset="0"/>
              </a:rPr>
              <a:t>group </a:t>
            </a:r>
            <a:r>
              <a:rPr lang="en-GB" sz="2400" dirty="0" smtClean="0">
                <a:cs typeface="Arial" pitchFamily="34" charset="0"/>
              </a:rPr>
              <a:t>analyses</a:t>
            </a:r>
          </a:p>
          <a:p>
            <a:pPr marL="914400" lvl="1" indent="-457200">
              <a:spcBef>
                <a:spcPct val="0"/>
              </a:spcBef>
              <a:buFontTx/>
              <a:buChar char="•"/>
            </a:pPr>
            <a:endParaRPr lang="en-GB" sz="2400" dirty="0">
              <a:cs typeface="Arial" pitchFamily="34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en-GB" sz="2400" u="sng" dirty="0" smtClean="0">
                <a:cs typeface="Arial" pitchFamily="34" charset="0"/>
              </a:rPr>
              <a:t>Possible </a:t>
            </a:r>
            <a:r>
              <a:rPr lang="en-GB" sz="2400" u="sng" dirty="0">
                <a:cs typeface="Arial" pitchFamily="34" charset="0"/>
              </a:rPr>
              <a:t>definition of a new design matrix</a:t>
            </a:r>
            <a:r>
              <a:rPr lang="en-GB" sz="2400" dirty="0">
                <a:cs typeface="Arial" pitchFamily="34" charset="0"/>
              </a:rPr>
              <a:t>, if the “normal” design matrix does not represent the inputs appropriately.</a:t>
            </a:r>
            <a:endParaRPr lang="en-US" sz="2400" dirty="0">
              <a:cs typeface="Arial" pitchFamily="34" charset="0"/>
            </a:endParaRPr>
          </a:p>
          <a:p>
            <a:pPr marL="914400" lvl="1" indent="-457200">
              <a:spcBef>
                <a:spcPct val="0"/>
              </a:spcBef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DCM </a:t>
            </a:r>
            <a:r>
              <a:rPr lang="en-US" sz="2400" dirty="0">
                <a:cs typeface="Arial" pitchFamily="34" charset="0"/>
              </a:rPr>
              <a:t>only reads timing information of each input from the design matrix, no parameter estimation </a:t>
            </a:r>
            <a:r>
              <a:rPr lang="en-US" sz="2400" dirty="0" smtClean="0">
                <a:cs typeface="Arial" pitchFamily="34" charset="0"/>
              </a:rPr>
              <a:t>necessary</a:t>
            </a:r>
          </a:p>
          <a:p>
            <a:pPr marL="914400" lvl="1" indent="-457200">
              <a:spcBef>
                <a:spcPct val="0"/>
              </a:spcBef>
              <a:buFontTx/>
              <a:buChar char="•"/>
            </a:pPr>
            <a:endParaRPr lang="en-US" sz="2400" dirty="0">
              <a:cs typeface="Arial" pitchFamily="34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en-GB" sz="2400" u="sng" dirty="0">
                <a:cs typeface="Arial" pitchFamily="34" charset="0"/>
              </a:rPr>
              <a:t>Definition of model</a:t>
            </a:r>
          </a:p>
          <a:p>
            <a:pPr marL="914400" lvl="1" indent="-457200">
              <a:spcBef>
                <a:spcPct val="0"/>
              </a:spcBef>
              <a:buFontTx/>
              <a:buChar char="•"/>
            </a:pPr>
            <a:r>
              <a:rPr lang="en-US" sz="2400" dirty="0">
                <a:cs typeface="Arial" pitchFamily="34" charset="0"/>
              </a:rPr>
              <a:t>via DCM-GUI or directly</a:t>
            </a:r>
            <a:br>
              <a:rPr lang="en-US" sz="2400" dirty="0">
                <a:cs typeface="Arial" pitchFamily="34" charset="0"/>
              </a:rPr>
            </a:br>
            <a:r>
              <a:rPr lang="en-US" sz="2400" dirty="0">
                <a:cs typeface="Arial" pitchFamily="34" charset="0"/>
              </a:rPr>
              <a:t>in MATLAB</a:t>
            </a:r>
          </a:p>
        </p:txBody>
      </p:sp>
      <p:graphicFrame>
        <p:nvGraphicFramePr>
          <p:cNvPr id="965636" name="Object 4"/>
          <p:cNvGraphicFramePr>
            <a:graphicFrameLocks noChangeAspect="1"/>
          </p:cNvGraphicFramePr>
          <p:nvPr/>
        </p:nvGraphicFramePr>
        <p:xfrm>
          <a:off x="6747934" y="4702176"/>
          <a:ext cx="1701800" cy="1800225"/>
        </p:xfrm>
        <a:graphic>
          <a:graphicData uri="http://schemas.openxmlformats.org/presentationml/2006/ole">
            <p:oleObj spid="_x0000_s8194" name="Bitmap Image" r:id="rId3" imgW="4715533" imgH="4439270" progId="PBrush">
              <p:embed/>
            </p:oleObj>
          </a:graphicData>
        </a:graphic>
      </p:graphicFrame>
      <p:graphicFrame>
        <p:nvGraphicFramePr>
          <p:cNvPr id="965637" name="Object 5"/>
          <p:cNvGraphicFramePr>
            <a:graphicFrameLocks noChangeAspect="1"/>
          </p:cNvGraphicFramePr>
          <p:nvPr/>
        </p:nvGraphicFramePr>
        <p:xfrm>
          <a:off x="4636911" y="4702176"/>
          <a:ext cx="1696156" cy="1800225"/>
        </p:xfrm>
        <a:graphic>
          <a:graphicData uri="http://schemas.openxmlformats.org/presentationml/2006/ole">
            <p:oleObj spid="_x0000_s8195" name="Bitmap Image" r:id="rId4" imgW="4704762" imgH="4439270" progId="PBrush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4867" y="1052513"/>
            <a:ext cx="8382000" cy="5256212"/>
          </a:xfrm>
          <a:noFill/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buFontTx/>
              <a:buAutoNum type="arabicPeriod" startAt="7"/>
            </a:pPr>
            <a:r>
              <a:rPr lang="en-GB" sz="2400" u="sng" dirty="0">
                <a:cs typeface="Arial" charset="0"/>
              </a:rPr>
              <a:t>DCM parameter estimation</a:t>
            </a:r>
            <a:endParaRPr lang="en-US" sz="2400" u="sng" dirty="0">
              <a:cs typeface="Arial" charset="0"/>
            </a:endParaRPr>
          </a:p>
          <a:p>
            <a:pPr marL="990600" lvl="1" indent="-533400" eaLnBrk="0" hangingPunct="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GB" sz="2400" dirty="0" smtClean="0">
                <a:cs typeface="Arial" charset="0"/>
              </a:rPr>
              <a:t>Remember models </a:t>
            </a:r>
            <a:r>
              <a:rPr lang="en-GB" sz="2400" dirty="0">
                <a:cs typeface="Arial" charset="0"/>
              </a:rPr>
              <a:t>with many regions </a:t>
            </a:r>
            <a:r>
              <a:rPr lang="en-GB" sz="2400" dirty="0">
                <a:cs typeface="Arial" charset="0"/>
                <a:sym typeface="Symbol" pitchFamily="18" charset="2"/>
              </a:rPr>
              <a:t>&amp; scans </a:t>
            </a:r>
            <a:r>
              <a:rPr lang="en-GB" sz="2400" dirty="0">
                <a:cs typeface="Arial" charset="0"/>
              </a:rPr>
              <a:t>can crash 	MATLAB</a:t>
            </a:r>
            <a:r>
              <a:rPr lang="en-US" sz="2400" dirty="0" smtClean="0">
                <a:cs typeface="Arial" charset="0"/>
              </a:rPr>
              <a:t>!</a:t>
            </a:r>
          </a:p>
          <a:p>
            <a:pPr marL="990600" lvl="1" indent="-533400" eaLnBrk="0" hangingPunct="0">
              <a:lnSpc>
                <a:spcPct val="90000"/>
              </a:lnSpc>
              <a:spcBef>
                <a:spcPct val="0"/>
              </a:spcBef>
              <a:buNone/>
            </a:pPr>
            <a:endParaRPr lang="en-US" sz="2400" dirty="0">
              <a:cs typeface="Arial" charset="0"/>
            </a:endParaRPr>
          </a:p>
          <a:p>
            <a:pPr marL="609600" indent="-609600" eaLnBrk="0" hangingPunct="0">
              <a:lnSpc>
                <a:spcPct val="90000"/>
              </a:lnSpc>
              <a:buFontTx/>
              <a:buAutoNum type="arabicPeriod" startAt="7"/>
            </a:pPr>
            <a:r>
              <a:rPr lang="en-GB" sz="2400" u="sng" dirty="0">
                <a:cs typeface="Arial" charset="0"/>
              </a:rPr>
              <a:t>Model comparison and selection:</a:t>
            </a:r>
          </a:p>
          <a:p>
            <a:pPr marL="990600" lvl="1" indent="-533400" eaLnBrk="0" hangingPunct="0">
              <a:lnSpc>
                <a:spcPct val="90000"/>
              </a:lnSpc>
              <a:buFontTx/>
              <a:buChar char="•"/>
            </a:pPr>
            <a:r>
              <a:rPr lang="en-GB" sz="2400" dirty="0">
                <a:cs typeface="Arial" charset="0"/>
              </a:rPr>
              <a:t>Which of all models considered is the optimal one?</a:t>
            </a:r>
            <a:br>
              <a:rPr lang="en-GB" sz="2400" dirty="0">
                <a:cs typeface="Arial" charset="0"/>
              </a:rPr>
            </a:br>
            <a:r>
              <a:rPr lang="en-GB" sz="2400" dirty="0">
                <a:cs typeface="Arial" charset="0"/>
                <a:sym typeface="Symbol" pitchFamily="18" charset="2"/>
              </a:rPr>
              <a:t> Bayesian model selection </a:t>
            </a:r>
            <a:r>
              <a:rPr lang="en-GB" sz="2400" dirty="0" smtClean="0">
                <a:cs typeface="Arial" charset="0"/>
                <a:sym typeface="Symbol" pitchFamily="18" charset="2"/>
              </a:rPr>
              <a:t>tool</a:t>
            </a:r>
          </a:p>
          <a:p>
            <a:pPr marL="990600" lvl="1" indent="-533400" eaLnBrk="0" hangingPunct="0">
              <a:lnSpc>
                <a:spcPct val="90000"/>
              </a:lnSpc>
              <a:buNone/>
            </a:pPr>
            <a:endParaRPr lang="en-GB" sz="2400" dirty="0">
              <a:cs typeface="Arial" charset="0"/>
              <a:sym typeface="Symbol" pitchFamily="18" charset="2"/>
            </a:endParaRPr>
          </a:p>
          <a:p>
            <a:pPr marL="609600" indent="-609600" eaLnBrk="0" hangingPunct="0">
              <a:lnSpc>
                <a:spcPct val="90000"/>
              </a:lnSpc>
              <a:buFontTx/>
              <a:buAutoNum type="arabicPeriod" startAt="7"/>
            </a:pPr>
            <a:r>
              <a:rPr lang="en-GB" sz="2400" u="sng" dirty="0">
                <a:cs typeface="Arial" charset="0"/>
              </a:rPr>
              <a:t>Testing the hypothesis</a:t>
            </a:r>
            <a:r>
              <a:rPr lang="en-GB" sz="2400" dirty="0">
                <a:cs typeface="Arial" charset="0"/>
              </a:rPr>
              <a:t> </a:t>
            </a:r>
            <a:br>
              <a:rPr lang="en-GB" sz="2400" dirty="0">
                <a:cs typeface="Arial" charset="0"/>
              </a:rPr>
            </a:br>
            <a:r>
              <a:rPr lang="en-GB" sz="2400" dirty="0">
                <a:cs typeface="Arial" charset="0"/>
              </a:rPr>
              <a:t>Statistical test on</a:t>
            </a:r>
            <a:br>
              <a:rPr lang="en-GB" sz="2400" dirty="0">
                <a:cs typeface="Arial" charset="0"/>
              </a:rPr>
            </a:br>
            <a:r>
              <a:rPr lang="en-GB" sz="2400" dirty="0">
                <a:cs typeface="Arial" charset="0"/>
              </a:rPr>
              <a:t>the relevant parameters</a:t>
            </a:r>
            <a:br>
              <a:rPr lang="en-GB" sz="2400" dirty="0">
                <a:cs typeface="Arial" charset="0"/>
              </a:rPr>
            </a:br>
            <a:r>
              <a:rPr lang="en-GB" sz="2400" dirty="0">
                <a:cs typeface="Arial" charset="0"/>
              </a:rPr>
              <a:t>of the optimal model</a:t>
            </a:r>
            <a:r>
              <a:rPr lang="en-GB" sz="2800" dirty="0">
                <a:latin typeface="Arial Unicode MS" pitchFamily="34" charset="-128"/>
                <a:cs typeface="Arial" charset="0"/>
              </a:rPr>
              <a:t/>
            </a:r>
            <a:br>
              <a:rPr lang="en-GB" sz="2800" dirty="0">
                <a:latin typeface="Arial Unicode MS" pitchFamily="34" charset="-128"/>
                <a:cs typeface="Arial" charset="0"/>
              </a:rPr>
            </a:br>
            <a:endParaRPr lang="en-US" sz="2800" dirty="0">
              <a:latin typeface="Arial Unicode MS" pitchFamily="34" charset="-128"/>
            </a:endParaRPr>
          </a:p>
        </p:txBody>
      </p:sp>
      <p:sp>
        <p:nvSpPr>
          <p:cNvPr id="966659" name="Rectangle 3"/>
          <p:cNvSpPr>
            <a:spLocks noChangeArrowheads="1"/>
          </p:cNvSpPr>
          <p:nvPr/>
        </p:nvSpPr>
        <p:spPr bwMode="auto">
          <a:xfrm>
            <a:off x="413456" y="328614"/>
            <a:ext cx="83185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GB" sz="3600" b="1">
                <a:solidFill>
                  <a:schemeClr val="tx2"/>
                </a:solidFill>
                <a:latin typeface="Arial Unicode MS" pitchFamily="34" charset="-128"/>
              </a:rPr>
              <a:t>Practical steps of a DCM study - III</a:t>
            </a:r>
            <a:endParaRPr lang="en-US" sz="3600" b="1">
              <a:solidFill>
                <a:schemeClr val="tx2"/>
              </a:solidFill>
              <a:latin typeface="Arial Unicode MS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27412" y="4364038"/>
            <a:ext cx="4161366" cy="1838325"/>
            <a:chOff x="1743" y="2704"/>
            <a:chExt cx="2949" cy="1158"/>
          </a:xfrm>
        </p:grpSpPr>
        <p:sp>
          <p:nvSpPr>
            <p:cNvPr id="966661" name="Rectangle 5"/>
            <p:cNvSpPr>
              <a:spLocks noChangeArrowheads="1"/>
            </p:cNvSpPr>
            <p:nvPr/>
          </p:nvSpPr>
          <p:spPr bwMode="auto">
            <a:xfrm>
              <a:off x="1743" y="3155"/>
              <a:ext cx="2949" cy="233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966662" name="Object 6"/>
            <p:cNvGraphicFramePr>
              <a:graphicFrameLocks noChangeAspect="1"/>
            </p:cNvGraphicFramePr>
            <p:nvPr/>
          </p:nvGraphicFramePr>
          <p:xfrm>
            <a:off x="1879" y="2704"/>
            <a:ext cx="1260" cy="1158"/>
          </p:xfrm>
          <a:graphic>
            <a:graphicData uri="http://schemas.openxmlformats.org/presentationml/2006/ole">
              <p:oleObj spid="_x0000_s9218" name="Bitmap Image" r:id="rId3" imgW="2000000" imgH="1838095" progId="PBrush">
                <p:embed/>
              </p:oleObj>
            </a:graphicData>
          </a:graphic>
        </p:graphicFrame>
        <p:graphicFrame>
          <p:nvGraphicFramePr>
            <p:cNvPr id="966663" name="Object 7"/>
            <p:cNvGraphicFramePr>
              <a:graphicFrameLocks noChangeAspect="1"/>
            </p:cNvGraphicFramePr>
            <p:nvPr/>
          </p:nvGraphicFramePr>
          <p:xfrm>
            <a:off x="3240" y="2704"/>
            <a:ext cx="1320" cy="1152"/>
          </p:xfrm>
          <a:graphic>
            <a:graphicData uri="http://schemas.openxmlformats.org/presentationml/2006/ole">
              <p:oleObj spid="_x0000_s9219" name="Bitmap Image" r:id="rId4" imgW="2095793" imgH="1828571" progId="PBrush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429250"/>
            <a:ext cx="3500438" cy="1428750"/>
          </a:xfrm>
        </p:spPr>
        <p:txBody>
          <a:bodyPr/>
          <a:lstStyle/>
          <a:p>
            <a:pPr marL="457200" indent="-457200" eaLnBrk="1" hangingPunct="1">
              <a:buFont typeface="Arial" charset="0"/>
              <a:buNone/>
              <a:defRPr/>
            </a:pPr>
            <a:r>
              <a:rPr lang="en-GB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DCM analysis </a:t>
            </a:r>
            <a:r>
              <a:rPr lang="en-GB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regressors</a:t>
            </a:r>
            <a:endParaRPr lang="en-GB" sz="180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 Unicode MS" pitchFamily="34" charset="-128"/>
            </a:endParaRPr>
          </a:p>
          <a:p>
            <a:pPr marL="1371600" lvl="2" indent="-457200" eaLnBrk="1" hangingPunct="1">
              <a:defRPr/>
            </a:pPr>
            <a:r>
              <a:rPr lang="en-GB" sz="1800" dirty="0" smtClean="0">
                <a:solidFill>
                  <a:schemeClr val="bg1"/>
                </a:solidFill>
                <a:latin typeface="Arial Unicode MS" pitchFamily="34" charset="-128"/>
              </a:rPr>
              <a:t>-Vision (</a:t>
            </a:r>
            <a:r>
              <a:rPr lang="en-GB" sz="1800" dirty="0" err="1" smtClean="0">
                <a:solidFill>
                  <a:schemeClr val="bg1"/>
                </a:solidFill>
                <a:latin typeface="Arial Unicode MS" pitchFamily="34" charset="-128"/>
              </a:rPr>
              <a:t>photic</a:t>
            </a:r>
            <a:r>
              <a:rPr lang="en-GB" sz="1800" dirty="0" smtClean="0">
                <a:solidFill>
                  <a:schemeClr val="bg1"/>
                </a:solidFill>
                <a:latin typeface="Arial Unicode MS" pitchFamily="34" charset="-128"/>
              </a:rPr>
              <a:t>)</a:t>
            </a:r>
          </a:p>
          <a:p>
            <a:pPr marL="1371600" lvl="2" indent="-457200" eaLnBrk="1" hangingPunct="1">
              <a:defRPr/>
            </a:pPr>
            <a:r>
              <a:rPr lang="en-GB" sz="1800" dirty="0" smtClean="0">
                <a:solidFill>
                  <a:schemeClr val="bg1"/>
                </a:solidFill>
                <a:latin typeface="Arial Unicode MS" pitchFamily="34" charset="-128"/>
              </a:rPr>
              <a:t>-motion</a:t>
            </a:r>
          </a:p>
          <a:p>
            <a:pPr marL="1371600" lvl="2" indent="-457200" eaLnBrk="1" hangingPunct="1">
              <a:defRPr/>
            </a:pPr>
            <a:r>
              <a:rPr lang="en-GB" sz="1800" dirty="0" smtClean="0">
                <a:solidFill>
                  <a:schemeClr val="bg1"/>
                </a:solidFill>
                <a:latin typeface="Arial Unicode MS" pitchFamily="34" charset="-128"/>
              </a:rPr>
              <a:t>-attention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8600"/>
            <a:ext cx="7858125" cy="785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GB" sz="3600" dirty="0">
                <a:solidFill>
                  <a:srgbClr val="00007A"/>
                </a:solidFill>
                <a:latin typeface="Arial Unicode MS" pitchFamily="34" charset="-128"/>
                <a:ea typeface="+mj-ea"/>
                <a:cs typeface="+mj-cs"/>
              </a:rPr>
              <a:t>Specify design matrix &amp; SPM analysis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357313"/>
            <a:ext cx="34956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0063" y="2357438"/>
            <a:ext cx="4286250" cy="2563812"/>
            <a:chOff x="1104" y="1344"/>
            <a:chExt cx="3168" cy="1680"/>
          </a:xfrm>
        </p:grpSpPr>
        <p:sp>
          <p:nvSpPr>
            <p:cNvPr id="22548" name="Rectangle 5"/>
            <p:cNvSpPr>
              <a:spLocks noChangeArrowheads="1"/>
            </p:cNvSpPr>
            <p:nvPr/>
          </p:nvSpPr>
          <p:spPr bwMode="auto">
            <a:xfrm>
              <a:off x="1104" y="1344"/>
              <a:ext cx="3168" cy="16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549" name="Line 6"/>
            <p:cNvSpPr>
              <a:spLocks noChangeShapeType="1"/>
            </p:cNvSpPr>
            <p:nvPr/>
          </p:nvSpPr>
          <p:spPr bwMode="auto">
            <a:xfrm>
              <a:off x="1872" y="1344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7"/>
            <p:cNvSpPr>
              <a:spLocks noChangeShapeType="1"/>
            </p:cNvSpPr>
            <p:nvPr/>
          </p:nvSpPr>
          <p:spPr bwMode="auto">
            <a:xfrm>
              <a:off x="1104" y="1824"/>
              <a:ext cx="3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8"/>
            <p:cNvSpPr>
              <a:spLocks noChangeShapeType="1"/>
            </p:cNvSpPr>
            <p:nvPr/>
          </p:nvSpPr>
          <p:spPr bwMode="auto">
            <a:xfrm>
              <a:off x="1104" y="2400"/>
              <a:ext cx="3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9"/>
            <p:cNvSpPr>
              <a:spLocks noChangeShapeType="1"/>
            </p:cNvSpPr>
            <p:nvPr/>
          </p:nvSpPr>
          <p:spPr bwMode="auto">
            <a:xfrm>
              <a:off x="3024" y="1344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Text Box 10"/>
            <p:cNvSpPr txBox="1">
              <a:spLocks noChangeArrowheads="1"/>
            </p:cNvSpPr>
            <p:nvPr/>
          </p:nvSpPr>
          <p:spPr bwMode="auto">
            <a:xfrm>
              <a:off x="2112" y="1440"/>
              <a:ext cx="67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86FF0D"/>
                  </a:solidFill>
                  <a:latin typeface="Arial Unicode MS" charset="0"/>
                </a:rPr>
                <a:t>static</a:t>
              </a:r>
            </a:p>
          </p:txBody>
        </p:sp>
        <p:sp>
          <p:nvSpPr>
            <p:cNvPr id="22554" name="Text Box 11"/>
            <p:cNvSpPr txBox="1">
              <a:spLocks noChangeArrowheads="1"/>
            </p:cNvSpPr>
            <p:nvPr/>
          </p:nvSpPr>
          <p:spPr bwMode="auto">
            <a:xfrm>
              <a:off x="3216" y="1440"/>
              <a:ext cx="81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86FF0D"/>
                  </a:solidFill>
                  <a:latin typeface="Arial Unicode MS" charset="0"/>
                </a:rPr>
                <a:t>moving</a:t>
              </a:r>
            </a:p>
          </p:txBody>
        </p:sp>
        <p:sp>
          <p:nvSpPr>
            <p:cNvPr id="22555" name="Text Box 12"/>
            <p:cNvSpPr txBox="1">
              <a:spLocks noChangeArrowheads="1"/>
            </p:cNvSpPr>
            <p:nvPr/>
          </p:nvSpPr>
          <p:spPr bwMode="auto">
            <a:xfrm>
              <a:off x="1152" y="1872"/>
              <a:ext cx="672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C000"/>
                  </a:solidFill>
                  <a:latin typeface="Arial Unicode MS" charset="0"/>
                </a:rPr>
                <a:t>No attent</a:t>
              </a:r>
            </a:p>
          </p:txBody>
        </p:sp>
        <p:sp>
          <p:nvSpPr>
            <p:cNvPr id="22556" name="Text Box 13"/>
            <p:cNvSpPr txBox="1">
              <a:spLocks noChangeArrowheads="1"/>
            </p:cNvSpPr>
            <p:nvPr/>
          </p:nvSpPr>
          <p:spPr bwMode="auto">
            <a:xfrm>
              <a:off x="1152" y="2544"/>
              <a:ext cx="672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solidFill>
                    <a:srgbClr val="FFC000"/>
                  </a:solidFill>
                  <a:latin typeface="Arial Unicode MS" charset="0"/>
                </a:rPr>
                <a:t>Attent.</a:t>
              </a:r>
            </a:p>
          </p:txBody>
        </p:sp>
      </p:grpSp>
      <p:sp>
        <p:nvSpPr>
          <p:cNvPr id="22534" name="Rettangolo 21"/>
          <p:cNvSpPr>
            <a:spLocks noChangeArrowheads="1"/>
          </p:cNvSpPr>
          <p:nvPr/>
        </p:nvSpPr>
        <p:spPr bwMode="auto">
          <a:xfrm>
            <a:off x="1500188" y="1928813"/>
            <a:ext cx="293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GB" sz="2000" u="sng">
                <a:solidFill>
                  <a:srgbClr val="86FF0D"/>
                </a:solidFill>
                <a:latin typeface="Trebuchet MS" charset="0"/>
                <a:cs typeface="Arial" charset="0"/>
              </a:rPr>
              <a:t>Sensory input factor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0" y="2643182"/>
            <a:ext cx="492443" cy="228601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en-GB" sz="2000" u="sng" dirty="0">
                <a:solidFill>
                  <a:srgbClr val="FFC000"/>
                </a:solidFill>
              </a:rPr>
              <a:t>Contextual factor</a:t>
            </a:r>
          </a:p>
        </p:txBody>
      </p:sp>
      <p:sp>
        <p:nvSpPr>
          <p:cNvPr id="22536" name="CasellaDiTesto 23"/>
          <p:cNvSpPr txBox="1">
            <a:spLocks noChangeArrowheads="1"/>
          </p:cNvSpPr>
          <p:nvPr/>
        </p:nvSpPr>
        <p:spPr bwMode="auto">
          <a:xfrm>
            <a:off x="0" y="1357313"/>
            <a:ext cx="2571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u="sng">
                <a:solidFill>
                  <a:schemeClr val="bg1"/>
                </a:solidFill>
              </a:rPr>
              <a:t>Experimental design</a:t>
            </a:r>
          </a:p>
        </p:txBody>
      </p:sp>
      <p:grpSp>
        <p:nvGrpSpPr>
          <p:cNvPr id="5" name="Gruppo 33"/>
          <p:cNvGrpSpPr>
            <a:grpSpLocks/>
          </p:cNvGrpSpPr>
          <p:nvPr/>
        </p:nvGrpSpPr>
        <p:grpSpPr bwMode="auto">
          <a:xfrm>
            <a:off x="1285875" y="2928938"/>
            <a:ext cx="3643313" cy="2438400"/>
            <a:chOff x="1285852" y="2928934"/>
            <a:chExt cx="3643338" cy="2437860"/>
          </a:xfrm>
        </p:grpSpPr>
        <p:sp>
          <p:nvSpPr>
            <p:cNvPr id="22541" name="CasellaDiTesto 16"/>
            <p:cNvSpPr txBox="1">
              <a:spLocks noChangeArrowheads="1"/>
            </p:cNvSpPr>
            <p:nvPr/>
          </p:nvSpPr>
          <p:spPr bwMode="auto">
            <a:xfrm>
              <a:off x="1714480" y="3143199"/>
              <a:ext cx="1285884" cy="58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No motion/ no attention</a:t>
              </a:r>
            </a:p>
          </p:txBody>
        </p:sp>
        <p:sp>
          <p:nvSpPr>
            <p:cNvPr id="22542" name="CasellaDiTesto 17"/>
            <p:cNvSpPr txBox="1">
              <a:spLocks noChangeArrowheads="1"/>
            </p:cNvSpPr>
            <p:nvPr/>
          </p:nvSpPr>
          <p:spPr bwMode="auto">
            <a:xfrm>
              <a:off x="1643042" y="4214524"/>
              <a:ext cx="1285884" cy="58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No motion/ attention</a:t>
              </a:r>
            </a:p>
          </p:txBody>
        </p:sp>
        <p:sp>
          <p:nvSpPr>
            <p:cNvPr id="22543" name="CasellaDiTesto 18"/>
            <p:cNvSpPr txBox="1">
              <a:spLocks noChangeArrowheads="1"/>
            </p:cNvSpPr>
            <p:nvPr/>
          </p:nvSpPr>
          <p:spPr bwMode="auto">
            <a:xfrm>
              <a:off x="3214678" y="3214621"/>
              <a:ext cx="1285884" cy="58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Motion /    no attention</a:t>
              </a:r>
            </a:p>
          </p:txBody>
        </p:sp>
        <p:sp>
          <p:nvSpPr>
            <p:cNvPr id="22544" name="CasellaDiTesto 19"/>
            <p:cNvSpPr txBox="1">
              <a:spLocks noChangeArrowheads="1"/>
            </p:cNvSpPr>
            <p:nvPr/>
          </p:nvSpPr>
          <p:spPr bwMode="auto">
            <a:xfrm>
              <a:off x="3286116" y="4143102"/>
              <a:ext cx="1285884" cy="58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600">
                  <a:solidFill>
                    <a:schemeClr val="bg1"/>
                  </a:solidFill>
                </a:rPr>
                <a:t>Motion / attention</a:t>
              </a:r>
            </a:p>
          </p:txBody>
        </p:sp>
        <p:grpSp>
          <p:nvGrpSpPr>
            <p:cNvPr id="6" name="Gruppo 32"/>
            <p:cNvGrpSpPr>
              <a:grpSpLocks/>
            </p:cNvGrpSpPr>
            <p:nvPr/>
          </p:nvGrpSpPr>
          <p:grpSpPr bwMode="auto">
            <a:xfrm>
              <a:off x="1285852" y="2928934"/>
              <a:ext cx="3643338" cy="2437860"/>
              <a:chOff x="1285852" y="2928934"/>
              <a:chExt cx="3643338" cy="2437860"/>
            </a:xfrm>
          </p:grpSpPr>
          <p:sp>
            <p:nvSpPr>
              <p:cNvPr id="22546" name="CasellaDiTesto 24"/>
              <p:cNvSpPr txBox="1">
                <a:spLocks noChangeArrowheads="1"/>
              </p:cNvSpPr>
              <p:nvPr/>
            </p:nvSpPr>
            <p:spPr bwMode="auto">
              <a:xfrm>
                <a:off x="2214546" y="5000162"/>
                <a:ext cx="2714644" cy="36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>
                    <a:solidFill>
                      <a:schemeClr val="bg1"/>
                    </a:solidFill>
                  </a:rPr>
                  <a:t>Normal SPM regressors</a:t>
                </a:r>
              </a:p>
            </p:txBody>
          </p:sp>
          <p:sp>
            <p:nvSpPr>
              <p:cNvPr id="28" name="Connettore 27"/>
              <p:cNvSpPr/>
              <p:nvPr/>
            </p:nvSpPr>
            <p:spPr>
              <a:xfrm>
                <a:off x="1285852" y="2928934"/>
                <a:ext cx="3500462" cy="2142650"/>
              </a:xfrm>
              <a:prstGeom prst="flowChartConnector">
                <a:avLst/>
              </a:prstGeom>
              <a:noFill/>
              <a:ln w="22225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sp>
        <p:nvSpPr>
          <p:cNvPr id="29" name="CasellaDiTesto 28"/>
          <p:cNvSpPr txBox="1">
            <a:spLocks noChangeArrowheads="1"/>
          </p:cNvSpPr>
          <p:nvPr/>
        </p:nvSpPr>
        <p:spPr bwMode="auto">
          <a:xfrm rot="-5400000">
            <a:off x="5084762" y="2246313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FF0000"/>
                </a:solidFill>
              </a:rPr>
              <a:t>Photic</a:t>
            </a:r>
          </a:p>
        </p:txBody>
      </p:sp>
      <p:sp>
        <p:nvSpPr>
          <p:cNvPr id="8203" name="CasellaDiTesto 30"/>
          <p:cNvSpPr txBox="1">
            <a:spLocks noChangeArrowheads="1"/>
          </p:cNvSpPr>
          <p:nvPr/>
        </p:nvSpPr>
        <p:spPr bwMode="auto">
          <a:xfrm rot="-5400000">
            <a:off x="5581650" y="2252663"/>
            <a:ext cx="100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1">
                <a:solidFill>
                  <a:srgbClr val="FF0000"/>
                </a:solidFill>
              </a:rPr>
              <a:t>Motion</a:t>
            </a:r>
          </a:p>
        </p:txBody>
      </p:sp>
      <p:sp>
        <p:nvSpPr>
          <p:cNvPr id="8204" name="CasellaDiTesto 31"/>
          <p:cNvSpPr txBox="1">
            <a:spLocks noChangeArrowheads="1"/>
          </p:cNvSpPr>
          <p:nvPr/>
        </p:nvSpPr>
        <p:spPr bwMode="auto">
          <a:xfrm rot="-5400000">
            <a:off x="6136481" y="2310607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b="1">
                <a:solidFill>
                  <a:srgbClr val="FF0000"/>
                </a:solidFill>
              </a:rPr>
              <a:t>Attention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29" grpId="0"/>
      <p:bldP spid="8203" grpId="0"/>
      <p:bldP spid="820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762000"/>
          </a:xfrm>
          <a:solidFill>
            <a:schemeClr val="accent1"/>
          </a:solidFill>
        </p:spPr>
        <p:txBody>
          <a:bodyPr wrap="none"/>
          <a:lstStyle/>
          <a:p>
            <a:pPr algn="l" eaLnBrk="1" hangingPunct="1"/>
            <a:r>
              <a:rPr lang="en-GB" sz="3200" dirty="0" smtClean="0">
                <a:solidFill>
                  <a:srgbClr val="002E69"/>
                </a:solidFill>
                <a:latin typeface="Arial Unicode MS" charset="0"/>
              </a:rPr>
              <a:t>Extraction of time series (VOIs definition)</a:t>
            </a:r>
            <a:endParaRPr lang="en-GB" sz="3600" dirty="0" smtClean="0">
              <a:solidFill>
                <a:srgbClr val="002E69"/>
              </a:solidFill>
              <a:latin typeface="Arial Unicode MS" charset="0"/>
            </a:endParaRPr>
          </a:p>
        </p:txBody>
      </p:sp>
      <p:sp>
        <p:nvSpPr>
          <p:cNvPr id="1030" name="Rectangle 6"/>
          <p:cNvSpPr>
            <a:spLocks noGrp="1"/>
          </p:cNvSpPr>
          <p:nvPr>
            <p:ph type="body" idx="1"/>
          </p:nvPr>
        </p:nvSpPr>
        <p:spPr>
          <a:xfrm>
            <a:off x="228600" y="1447800"/>
            <a:ext cx="5410200" cy="5105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1800" dirty="0" smtClean="0"/>
              <a:t>1.</a:t>
            </a:r>
            <a:r>
              <a:rPr lang="en-GB" sz="1800" b="1" dirty="0" smtClean="0">
                <a:solidFill>
                  <a:srgbClr val="FF9933"/>
                </a:solidFill>
                <a:latin typeface="Trebuchet MS" charset="0"/>
              </a:rPr>
              <a:t>	</a:t>
            </a:r>
            <a:r>
              <a:rPr lang="en-GB" sz="1800" dirty="0" smtClean="0"/>
              <a:t>DCM for a single subject analysis (i.e. no 2nd-level analysis intended):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18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1800" dirty="0" smtClean="0"/>
              <a:t>	</a:t>
            </a:r>
            <a:r>
              <a:rPr lang="en-GB" sz="1800" dirty="0" smtClean="0">
                <a:solidFill>
                  <a:schemeClr val="bg1"/>
                </a:solidFill>
              </a:rPr>
              <a:t>determine representative co-ordinates for each brain region from the appropriate contrast (e.g. V1 from “</a:t>
            </a:r>
            <a:r>
              <a:rPr lang="en-GB" sz="1800" dirty="0" err="1" smtClean="0">
                <a:solidFill>
                  <a:schemeClr val="bg1"/>
                </a:solidFill>
              </a:rPr>
              <a:t>photic</a:t>
            </a:r>
            <a:r>
              <a:rPr lang="en-GB" sz="1800" dirty="0" smtClean="0">
                <a:solidFill>
                  <a:schemeClr val="bg1"/>
                </a:solidFill>
              </a:rPr>
              <a:t>” contrast )</a:t>
            </a:r>
            <a:endParaRPr lang="en-GB" sz="18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18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AutoNum type="arabicPeriod" startAt="2"/>
            </a:pPr>
            <a:r>
              <a:rPr lang="en-GB" sz="1800" dirty="0" smtClean="0"/>
              <a:t>Subject specific DCM, but results will eventually be entered into a 2nd-level analysis:</a:t>
            </a:r>
            <a:r>
              <a:rPr lang="en-GB" sz="2400" dirty="0" smtClean="0"/>
              <a:t>	 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	determine group maximum for the area of interest (e.g. from RFX analysis) in the appropriate contrast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	in each subject, jump to local maximum nearest to the group maximum, using the same contrast and a liberal threshold (p&lt;0.05, uncorrected)</a:t>
            </a:r>
            <a:endParaRPr lang="en-GB" sz="1800" dirty="0" smtClean="0">
              <a:solidFill>
                <a:srgbClr val="35B3D1"/>
              </a:solidFill>
              <a:latin typeface="Trebuchet MS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72200" y="1219200"/>
            <a:ext cx="2667000" cy="5638800"/>
            <a:chOff x="3264" y="384"/>
            <a:chExt cx="1632" cy="3726"/>
          </a:xfrm>
        </p:grpSpPr>
        <p:graphicFrame>
          <p:nvGraphicFramePr>
            <p:cNvPr id="7170" name="Object 3"/>
            <p:cNvGraphicFramePr>
              <a:graphicFrameLocks noChangeAspect="1"/>
            </p:cNvGraphicFramePr>
            <p:nvPr/>
          </p:nvGraphicFramePr>
          <p:xfrm>
            <a:off x="3264" y="384"/>
            <a:ext cx="1632" cy="1266"/>
          </p:xfrm>
          <a:graphic>
            <a:graphicData uri="http://schemas.openxmlformats.org/presentationml/2006/ole">
              <p:oleObj spid="_x0000_s41986" name="Bitmap Image" r:id="rId4" imgW="2591162" imgH="2010056" progId="PBrush">
                <p:embed/>
              </p:oleObj>
            </a:graphicData>
          </a:graphic>
        </p:graphicFrame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36" y="1584"/>
              <a:ext cx="1416" cy="2526"/>
              <a:chOff x="3336" y="1584"/>
              <a:chExt cx="1416" cy="2526"/>
            </a:xfrm>
          </p:grpSpPr>
          <p:graphicFrame>
            <p:nvGraphicFramePr>
              <p:cNvPr id="7171" name="Object 5"/>
              <p:cNvGraphicFramePr>
                <a:graphicFrameLocks noChangeAspect="1"/>
              </p:cNvGraphicFramePr>
              <p:nvPr/>
            </p:nvGraphicFramePr>
            <p:xfrm>
              <a:off x="3336" y="1584"/>
              <a:ext cx="1416" cy="996"/>
            </p:xfrm>
            <a:graphic>
              <a:graphicData uri="http://schemas.openxmlformats.org/presentationml/2006/ole">
                <p:oleObj spid="_x0000_s41987" name="Bitmap Image" r:id="rId5" imgW="2247619" imgH="1580952" progId="PBrush">
                  <p:embed/>
                </p:oleObj>
              </a:graphicData>
            </a:graphic>
          </p:graphicFrame>
          <p:graphicFrame>
            <p:nvGraphicFramePr>
              <p:cNvPr id="7172" name="Object 6"/>
              <p:cNvGraphicFramePr>
                <a:graphicFrameLocks noChangeAspect="1"/>
              </p:cNvGraphicFramePr>
              <p:nvPr/>
            </p:nvGraphicFramePr>
            <p:xfrm>
              <a:off x="3360" y="2544"/>
              <a:ext cx="1392" cy="1566"/>
            </p:xfrm>
            <a:graphic>
              <a:graphicData uri="http://schemas.openxmlformats.org/presentationml/2006/ole">
                <p:oleObj spid="_x0000_s41988" name="Bitmap Image" r:id="rId6" imgW="2209524" imgH="2486372" progId="PBrush">
                  <p:embed/>
                </p:oleObj>
              </a:graphicData>
            </a:graphic>
          </p:graphicFrame>
        </p:grpSp>
      </p:grpSp>
      <p:sp>
        <p:nvSpPr>
          <p:cNvPr id="9" name="Ovale 8"/>
          <p:cNvSpPr/>
          <p:nvPr/>
        </p:nvSpPr>
        <p:spPr>
          <a:xfrm>
            <a:off x="142875" y="1071563"/>
            <a:ext cx="5715000" cy="2286000"/>
          </a:xfrm>
          <a:prstGeom prst="ellipse">
            <a:avLst/>
          </a:prstGeom>
          <a:noFill/>
          <a:ln w="25400">
            <a:solidFill>
              <a:srgbClr val="86FF0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229600" cy="762000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GB" sz="3200" smtClean="0">
                <a:solidFill>
                  <a:srgbClr val="002E69"/>
                </a:solidFill>
                <a:latin typeface="Arial Unicode MS" charset="0"/>
              </a:rPr>
              <a:t>VOIs definition: V5</a:t>
            </a:r>
            <a:endParaRPr lang="en-GB" sz="3600" smtClean="0">
              <a:solidFill>
                <a:srgbClr val="002E69"/>
              </a:solidFill>
              <a:latin typeface="Arial Unicode MS" charset="0"/>
            </a:endParaRPr>
          </a:p>
        </p:txBody>
      </p:sp>
      <p:pic>
        <p:nvPicPr>
          <p:cNvPr id="23555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63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rot="10800000">
            <a:off x="3143250" y="3143250"/>
            <a:ext cx="42862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3714750" y="300037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Contrast</a:t>
            </a:r>
          </a:p>
        </p:txBody>
      </p:sp>
      <p:sp>
        <p:nvSpPr>
          <p:cNvPr id="23558" name="CasellaDiTesto 29"/>
          <p:cNvSpPr txBox="1">
            <a:spLocks noChangeArrowheads="1"/>
          </p:cNvSpPr>
          <p:nvPr/>
        </p:nvSpPr>
        <p:spPr bwMode="auto">
          <a:xfrm>
            <a:off x="7215188" y="3429000"/>
            <a:ext cx="1071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608263"/>
            <a:ext cx="2786063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e 3"/>
          <p:cNvSpPr/>
          <p:nvPr/>
        </p:nvSpPr>
        <p:spPr>
          <a:xfrm>
            <a:off x="428625" y="3000375"/>
            <a:ext cx="2571750" cy="285750"/>
          </a:xfrm>
          <a:prstGeom prst="ellipse">
            <a:avLst/>
          </a:prstGeom>
          <a:noFill/>
          <a:ln w="2222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2214563"/>
            <a:ext cx="3733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e 27"/>
          <p:cNvSpPr/>
          <p:nvPr/>
        </p:nvSpPr>
        <p:spPr>
          <a:xfrm>
            <a:off x="1285875" y="5429250"/>
            <a:ext cx="3071813" cy="357188"/>
          </a:xfrm>
          <a:prstGeom prst="ellipse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CasellaDiTesto 30"/>
          <p:cNvSpPr txBox="1">
            <a:spLocks noChangeArrowheads="1"/>
          </p:cNvSpPr>
          <p:nvPr/>
        </p:nvSpPr>
        <p:spPr bwMode="auto">
          <a:xfrm>
            <a:off x="4929188" y="5357813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Co-ordinates</a:t>
            </a:r>
          </a:p>
        </p:txBody>
      </p:sp>
      <p:sp>
        <p:nvSpPr>
          <p:cNvPr id="32" name="Freccia a destra 31"/>
          <p:cNvSpPr/>
          <p:nvPr/>
        </p:nvSpPr>
        <p:spPr>
          <a:xfrm rot="10800000">
            <a:off x="4500563" y="5500688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0" y="2786063"/>
            <a:ext cx="3733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reccia a destra 33"/>
          <p:cNvSpPr/>
          <p:nvPr/>
        </p:nvSpPr>
        <p:spPr>
          <a:xfrm rot="11165085">
            <a:off x="5589588" y="3384550"/>
            <a:ext cx="533400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6286500" y="34290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Name</a:t>
            </a:r>
          </a:p>
        </p:txBody>
      </p:sp>
      <p:pic>
        <p:nvPicPr>
          <p:cNvPr id="8218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3000375"/>
            <a:ext cx="3733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ale 36"/>
          <p:cNvSpPr/>
          <p:nvPr/>
        </p:nvSpPr>
        <p:spPr>
          <a:xfrm>
            <a:off x="4357688" y="3857625"/>
            <a:ext cx="2357437" cy="214313"/>
          </a:xfrm>
          <a:prstGeom prst="ellipse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Freccia a destra 37"/>
          <p:cNvSpPr/>
          <p:nvPr/>
        </p:nvSpPr>
        <p:spPr>
          <a:xfrm rot="18959163">
            <a:off x="5503863" y="4146550"/>
            <a:ext cx="35718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257550"/>
            <a:ext cx="3733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Ovale 38"/>
          <p:cNvSpPr/>
          <p:nvPr/>
        </p:nvSpPr>
        <p:spPr>
          <a:xfrm>
            <a:off x="5429250" y="4286250"/>
            <a:ext cx="1714500" cy="357188"/>
          </a:xfrm>
          <a:prstGeom prst="ellipse">
            <a:avLst/>
          </a:prstGeom>
          <a:noFill/>
          <a:ln w="25400"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28" grpId="0" animBg="1"/>
      <p:bldP spid="31" grpId="0"/>
      <p:bldP spid="32" grpId="0" animBg="1"/>
      <p:bldP spid="34" grpId="0" animBg="1"/>
      <p:bldP spid="36" grpId="0"/>
      <p:bldP spid="37" grpId="0" animBg="1"/>
      <p:bldP spid="3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3788"/>
            <a:ext cx="3357563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229600" cy="762000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GB" sz="3200" smtClean="0">
                <a:solidFill>
                  <a:srgbClr val="002E69"/>
                </a:solidFill>
                <a:latin typeface="Arial Unicode MS" charset="0"/>
              </a:rPr>
              <a:t>Definition of DCM</a:t>
            </a:r>
            <a:endParaRPr lang="en-GB" sz="3600" smtClean="0">
              <a:solidFill>
                <a:srgbClr val="002E69"/>
              </a:solidFill>
              <a:latin typeface="Arial Unicode MS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71563"/>
            <a:ext cx="3357563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ccia a destra 23"/>
          <p:cNvSpPr/>
          <p:nvPr/>
        </p:nvSpPr>
        <p:spPr>
          <a:xfrm rot="19931451" flipH="1">
            <a:off x="2344738" y="2936875"/>
            <a:ext cx="428625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3357563" y="2643188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DCM button</a:t>
            </a:r>
          </a:p>
        </p:txBody>
      </p:sp>
      <p:sp>
        <p:nvSpPr>
          <p:cNvPr id="26" name="Freccia a destra 25"/>
          <p:cNvSpPr/>
          <p:nvPr/>
        </p:nvSpPr>
        <p:spPr>
          <a:xfrm flipH="1">
            <a:off x="571500" y="4929188"/>
            <a:ext cx="4286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" y="1500188"/>
            <a:ext cx="4313238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Freccia a destra 33"/>
          <p:cNvSpPr/>
          <p:nvPr/>
        </p:nvSpPr>
        <p:spPr>
          <a:xfrm rot="13721399">
            <a:off x="2918619" y="2315369"/>
            <a:ext cx="4286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25" y="1928813"/>
            <a:ext cx="32004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e 34"/>
          <p:cNvSpPr/>
          <p:nvPr/>
        </p:nvSpPr>
        <p:spPr>
          <a:xfrm>
            <a:off x="2214563" y="2357438"/>
            <a:ext cx="2286000" cy="357187"/>
          </a:xfrm>
          <a:prstGeom prst="ellipse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CasellaDiTesto 35"/>
          <p:cNvSpPr txBox="1">
            <a:spLocks noChangeArrowheads="1"/>
          </p:cNvSpPr>
          <p:nvPr/>
        </p:nvSpPr>
        <p:spPr bwMode="auto">
          <a:xfrm>
            <a:off x="4500563" y="2214563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name</a:t>
            </a:r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25" y="2143125"/>
            <a:ext cx="471487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Ovale 36"/>
          <p:cNvSpPr/>
          <p:nvPr/>
        </p:nvSpPr>
        <p:spPr>
          <a:xfrm>
            <a:off x="1428750" y="4357688"/>
            <a:ext cx="5357813" cy="1214437"/>
          </a:xfrm>
          <a:prstGeom prst="ellipse">
            <a:avLst/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CasellaDiTesto 37"/>
          <p:cNvSpPr txBox="1">
            <a:spLocks noChangeArrowheads="1"/>
          </p:cNvSpPr>
          <p:nvPr/>
        </p:nvSpPr>
        <p:spPr bwMode="auto">
          <a:xfrm>
            <a:off x="5357813" y="4714875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In order!</a:t>
            </a:r>
          </a:p>
        </p:txBody>
      </p:sp>
      <p:sp>
        <p:nvSpPr>
          <p:cNvPr id="39" name="Freccia in su 38"/>
          <p:cNvSpPr/>
          <p:nvPr/>
        </p:nvSpPr>
        <p:spPr>
          <a:xfrm>
            <a:off x="4643438" y="3357563"/>
            <a:ext cx="214312" cy="2143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CasellaDiTesto 45"/>
          <p:cNvSpPr txBox="1">
            <a:spLocks noChangeArrowheads="1"/>
          </p:cNvSpPr>
          <p:nvPr/>
        </p:nvSpPr>
        <p:spPr bwMode="auto">
          <a:xfrm>
            <a:off x="3857625" y="6143625"/>
            <a:ext cx="250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In Order!!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13" y="2286000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Freccia a destra 32"/>
          <p:cNvSpPr/>
          <p:nvPr/>
        </p:nvSpPr>
        <p:spPr>
          <a:xfrm rot="18228696">
            <a:off x="5106988" y="2963863"/>
            <a:ext cx="4286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50" y="2428875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Freccia a destra 39"/>
          <p:cNvSpPr/>
          <p:nvPr/>
        </p:nvSpPr>
        <p:spPr>
          <a:xfrm rot="18228696">
            <a:off x="5154613" y="3154363"/>
            <a:ext cx="428625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25" y="2571750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Freccia a destra 40"/>
          <p:cNvSpPr/>
          <p:nvPr/>
        </p:nvSpPr>
        <p:spPr>
          <a:xfrm rot="7544547" flipH="1">
            <a:off x="5271294" y="3242469"/>
            <a:ext cx="42862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CasellaDiTesto 49"/>
          <p:cNvSpPr txBox="1">
            <a:spLocks noChangeArrowheads="1"/>
          </p:cNvSpPr>
          <p:nvPr/>
        </p:nvSpPr>
        <p:spPr bwMode="auto">
          <a:xfrm>
            <a:off x="3857625" y="6143625"/>
            <a:ext cx="2500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In Order!!</a:t>
            </a:r>
          </a:p>
        </p:txBody>
      </p:sp>
      <p:pic>
        <p:nvPicPr>
          <p:cNvPr id="5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71938" y="2643188"/>
            <a:ext cx="36131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9125" y="2786063"/>
            <a:ext cx="3357563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Freccia a destra 59"/>
          <p:cNvSpPr/>
          <p:nvPr/>
        </p:nvSpPr>
        <p:spPr>
          <a:xfrm rot="18498007">
            <a:off x="5360194" y="3544094"/>
            <a:ext cx="500063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7688" y="2928938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Freccia a destra 60"/>
          <p:cNvSpPr/>
          <p:nvPr/>
        </p:nvSpPr>
        <p:spPr>
          <a:xfrm rot="17816574">
            <a:off x="5900738" y="3716338"/>
            <a:ext cx="5143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3438" y="3143250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Freccia a destra 61"/>
          <p:cNvSpPr/>
          <p:nvPr/>
        </p:nvSpPr>
        <p:spPr>
          <a:xfrm rot="17964051">
            <a:off x="6619081" y="4096544"/>
            <a:ext cx="428625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7750" y="3214688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10200" y="3448050"/>
            <a:ext cx="3733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34" grpId="0" animBg="1"/>
      <p:bldP spid="35" grpId="0" animBg="1"/>
      <p:bldP spid="36" grpId="0"/>
      <p:bldP spid="37" grpId="0" animBg="1"/>
      <p:bldP spid="38" grpId="0"/>
      <p:bldP spid="38" grpId="1"/>
      <p:bldP spid="39" grpId="0" animBg="1"/>
      <p:bldP spid="46" grpId="0"/>
      <p:bldP spid="46" grpId="1"/>
      <p:bldP spid="33" grpId="0" animBg="1"/>
      <p:bldP spid="40" grpId="0" animBg="1"/>
      <p:bldP spid="41" grpId="0" animBg="1"/>
      <p:bldP spid="50" grpId="0"/>
      <p:bldP spid="60" grpId="0" animBg="1"/>
      <p:bldP spid="61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Brains as Systems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700808"/>
            <a:ext cx="5072066" cy="389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83668" y="5805264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Blobs on Brains do not a network make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0" name="Object 1024"/>
          <p:cNvGraphicFramePr>
            <a:graphicFrameLocks noChangeAspect="1"/>
          </p:cNvGraphicFramePr>
          <p:nvPr/>
        </p:nvGraphicFramePr>
        <p:xfrm>
          <a:off x="2971800" y="3505200"/>
          <a:ext cx="4519613" cy="2574925"/>
        </p:xfrm>
        <a:graphic>
          <a:graphicData uri="http://schemas.openxmlformats.org/presentationml/2006/ole">
            <p:oleObj spid="_x0000_s43010" name="Bitmap Image" r:id="rId3" imgW="5533333" imgH="3153215" progId="PBrush">
              <p:embed/>
            </p:oleObj>
          </a:graphicData>
        </a:graphic>
      </p:graphicFrame>
      <p:graphicFrame>
        <p:nvGraphicFramePr>
          <p:cNvPr id="30721" name="Object 1025"/>
          <p:cNvGraphicFramePr>
            <a:graphicFrameLocks noChangeAspect="1"/>
          </p:cNvGraphicFramePr>
          <p:nvPr/>
        </p:nvGraphicFramePr>
        <p:xfrm>
          <a:off x="304800" y="2971800"/>
          <a:ext cx="1876425" cy="3505200"/>
        </p:xfrm>
        <a:graphic>
          <a:graphicData uri="http://schemas.openxmlformats.org/presentationml/2006/ole">
            <p:oleObj spid="_x0000_s43011" name="Bitmap Image" r:id="rId4" imgW="1876190" imgH="3505689" progId="PBrush">
              <p:embed/>
            </p:oleObj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228600"/>
            <a:ext cx="54864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800">
                <a:solidFill>
                  <a:srgbClr val="FFFF66"/>
                </a:solidFill>
                <a:latin typeface="Arial Unicode MS" pitchFamily="34" charset="-128"/>
              </a:rPr>
              <a:t>  Output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1219200"/>
            <a:ext cx="693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solidFill>
                  <a:schemeClr val="accent2"/>
                </a:solidFill>
                <a:latin typeface="Arial Unicode MS" pitchFamily="34" charset="-128"/>
              </a:rPr>
              <a:t>Average connectivity </a:t>
            </a:r>
            <a:r>
              <a:rPr lang="en-GB" dirty="0">
                <a:solidFill>
                  <a:schemeClr val="accent2"/>
                </a:solidFill>
                <a:latin typeface="Arial Unicode MS" pitchFamily="34" charset="-128"/>
              </a:rPr>
              <a:t>(A)</a:t>
            </a:r>
          </a:p>
        </p:txBody>
      </p:sp>
      <p:graphicFrame>
        <p:nvGraphicFramePr>
          <p:cNvPr id="30722" name="Object 1026"/>
          <p:cNvGraphicFramePr>
            <a:graphicFrameLocks noChangeAspect="1"/>
          </p:cNvGraphicFramePr>
          <p:nvPr/>
        </p:nvGraphicFramePr>
        <p:xfrm>
          <a:off x="5257800" y="1600200"/>
          <a:ext cx="3028950" cy="752475"/>
        </p:xfrm>
        <a:graphic>
          <a:graphicData uri="http://schemas.openxmlformats.org/presentationml/2006/ole">
            <p:oleObj spid="_x0000_s43012" name="Bitmap Image" r:id="rId5" imgW="3029373" imgH="752381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 Unicode MS" pitchFamily="34" charset="-128"/>
              </a:rPr>
              <a:t>Modulation of connections (B)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86401" y="609600"/>
            <a:ext cx="3276601" cy="3371850"/>
            <a:chOff x="3072" y="1248"/>
            <a:chExt cx="2064" cy="2124"/>
          </a:xfrm>
        </p:grpSpPr>
        <p:graphicFrame>
          <p:nvGraphicFramePr>
            <p:cNvPr id="31746" name="Object 1026"/>
            <p:cNvGraphicFramePr>
              <a:graphicFrameLocks noChangeAspect="1"/>
            </p:cNvGraphicFramePr>
            <p:nvPr/>
          </p:nvGraphicFramePr>
          <p:xfrm>
            <a:off x="3072" y="1248"/>
            <a:ext cx="2064" cy="2124"/>
          </p:xfrm>
          <a:graphic>
            <a:graphicData uri="http://schemas.openxmlformats.org/presentationml/2006/ole">
              <p:oleObj spid="_x0000_s44036" name="Bitmap Image" r:id="rId3" imgW="3277057" imgH="3371429" progId="PBrush">
                <p:embed/>
              </p:oleObj>
            </a:graphicData>
          </a:graphic>
        </p:graphicFrame>
        <p:sp>
          <p:nvSpPr>
            <p:cNvPr id="23558" name="Text Box 6"/>
            <p:cNvSpPr txBox="1">
              <a:spLocks noChangeArrowheads="1"/>
            </p:cNvSpPr>
            <p:nvPr/>
          </p:nvSpPr>
          <p:spPr bwMode="auto">
            <a:xfrm>
              <a:off x="3696" y="2688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 Unicode MS" pitchFamily="34" charset="-128"/>
                </a:rPr>
                <a:t>Attention</a:t>
              </a:r>
            </a:p>
          </p:txBody>
        </p:sp>
        <p:sp>
          <p:nvSpPr>
            <p:cNvPr id="23559" name="Text Box 7"/>
            <p:cNvSpPr txBox="1">
              <a:spLocks noChangeArrowheads="1"/>
            </p:cNvSpPr>
            <p:nvPr/>
          </p:nvSpPr>
          <p:spPr bwMode="auto">
            <a:xfrm>
              <a:off x="3696" y="1920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 Unicode MS" pitchFamily="34" charset="-128"/>
                </a:rPr>
                <a:t>Motion</a:t>
              </a:r>
            </a:p>
          </p:txBody>
        </p:sp>
      </p:grpSp>
      <p:graphicFrame>
        <p:nvGraphicFramePr>
          <p:cNvPr id="31744" name="Object 1024"/>
          <p:cNvGraphicFramePr>
            <a:graphicFrameLocks noChangeAspect="1"/>
          </p:cNvGraphicFramePr>
          <p:nvPr/>
        </p:nvGraphicFramePr>
        <p:xfrm>
          <a:off x="304800" y="2971800"/>
          <a:ext cx="1809750" cy="3571875"/>
        </p:xfrm>
        <a:graphic>
          <a:graphicData uri="http://schemas.openxmlformats.org/presentationml/2006/ole">
            <p:oleObj spid="_x0000_s44034" name="Bitmap Image" r:id="rId4" imgW="1809524" imgH="3572374" progId="PBrush">
              <p:embed/>
            </p:oleObj>
          </a:graphicData>
        </a:graphic>
      </p:graphicFrame>
      <p:graphicFrame>
        <p:nvGraphicFramePr>
          <p:cNvPr id="31745" name="Object 1025"/>
          <p:cNvGraphicFramePr>
            <a:graphicFrameLocks noChangeAspect="1"/>
          </p:cNvGraphicFramePr>
          <p:nvPr/>
        </p:nvGraphicFramePr>
        <p:xfrm>
          <a:off x="2590800" y="4343400"/>
          <a:ext cx="4629150" cy="2000250"/>
        </p:xfrm>
        <a:graphic>
          <a:graphicData uri="http://schemas.openxmlformats.org/presentationml/2006/ole">
            <p:oleObj spid="_x0000_s44035" name="Bitmap Image" r:id="rId5" imgW="4629796" imgH="2000000" progId="PBrush">
              <p:embed/>
            </p:oleObj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93096" y="2204864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Arial Unicode MS" pitchFamily="34" charset="-128"/>
              </a:rPr>
              <a:t>Motion</a:t>
            </a:r>
            <a:endParaRPr lang="en-GB" dirty="0">
              <a:latin typeface="Arial Unicode MS" pitchFamily="34" charset="-128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293096" y="3356992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latin typeface="Arial Unicode MS" pitchFamily="34" charset="-128"/>
              </a:rPr>
              <a:t>Attention</a:t>
            </a:r>
            <a:endParaRPr lang="en-GB" dirty="0">
              <a:latin typeface="Arial Unicode MS" pitchFamily="34" charset="-128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293096" y="90872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Arial Unicode MS" pitchFamily="34" charset="-128"/>
              </a:rPr>
              <a:t>Photic</a:t>
            </a:r>
            <a:endParaRPr lang="en-GB" dirty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8" name="Object 1024"/>
          <p:cNvGraphicFramePr>
            <a:graphicFrameLocks noChangeAspect="1"/>
          </p:cNvGraphicFramePr>
          <p:nvPr/>
        </p:nvGraphicFramePr>
        <p:xfrm>
          <a:off x="3962400" y="1676400"/>
          <a:ext cx="2533650" cy="790575"/>
        </p:xfrm>
        <a:graphic>
          <a:graphicData uri="http://schemas.openxmlformats.org/presentationml/2006/ole">
            <p:oleObj spid="_x0000_s45058" name="Bitmap Image" r:id="rId3" imgW="2534004" imgH="790476" progId="PBrush">
              <p:embed/>
            </p:oleObj>
          </a:graphicData>
        </a:graphic>
      </p:graphicFrame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Arial Unicode MS" pitchFamily="34" charset="-128"/>
              </a:rPr>
              <a:t>Input (C)</a:t>
            </a:r>
          </a:p>
        </p:txBody>
      </p:sp>
      <p:graphicFrame>
        <p:nvGraphicFramePr>
          <p:cNvPr id="32769" name="Object 1025"/>
          <p:cNvGraphicFramePr>
            <a:graphicFrameLocks noChangeAspect="1"/>
          </p:cNvGraphicFramePr>
          <p:nvPr/>
        </p:nvGraphicFramePr>
        <p:xfrm>
          <a:off x="3581400" y="3048000"/>
          <a:ext cx="4638675" cy="1866900"/>
        </p:xfrm>
        <a:graphic>
          <a:graphicData uri="http://schemas.openxmlformats.org/presentationml/2006/ole">
            <p:oleObj spid="_x0000_s45059" name="Bitmap Image" r:id="rId4" imgW="4638095" imgH="1867161" progId="PBrush">
              <p:embed/>
            </p:oleObj>
          </a:graphicData>
        </a:graphic>
      </p:graphicFrame>
      <p:graphicFrame>
        <p:nvGraphicFramePr>
          <p:cNvPr id="32770" name="Object 1026"/>
          <p:cNvGraphicFramePr>
            <a:graphicFrameLocks noChangeAspect="1"/>
          </p:cNvGraphicFramePr>
          <p:nvPr/>
        </p:nvGraphicFramePr>
        <p:xfrm>
          <a:off x="152400" y="1524000"/>
          <a:ext cx="2095500" cy="3562350"/>
        </p:xfrm>
        <a:graphic>
          <a:graphicData uri="http://schemas.openxmlformats.org/presentationml/2006/ole">
            <p:oleObj spid="_x0000_s45060" name="Bitmap Image" r:id="rId5" imgW="2095793" imgH="356190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1" name="Rectangle 83"/>
          <p:cNvSpPr>
            <a:spLocks noChangeArrowheads="1"/>
          </p:cNvSpPr>
          <p:nvPr/>
        </p:nvSpPr>
        <p:spPr bwMode="auto">
          <a:xfrm>
            <a:off x="666750" y="115888"/>
            <a:ext cx="7772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Comparison of </a:t>
            </a:r>
            <a:r>
              <a:rPr lang="en-GB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two simple </a:t>
            </a:r>
            <a:r>
              <a:rPr lang="en-GB" sz="3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itchFamily="34" charset="-128"/>
              </a:rPr>
              <a:t>models</a:t>
            </a:r>
            <a:endParaRPr lang="en-US" sz="3200" b="1" dirty="0">
              <a:solidFill>
                <a:schemeClr val="accent3">
                  <a:lumMod val="60000"/>
                  <a:lumOff val="40000"/>
                </a:schemeClr>
              </a:solidFill>
              <a:latin typeface="Arial Unicode MS" pitchFamily="34" charset="-128"/>
            </a:endParaRPr>
          </a:p>
        </p:txBody>
      </p:sp>
      <p:grpSp>
        <p:nvGrpSpPr>
          <p:cNvPr id="6" name="Gruppo 163"/>
          <p:cNvGrpSpPr>
            <a:grpSpLocks/>
          </p:cNvGrpSpPr>
          <p:nvPr/>
        </p:nvGrpSpPr>
        <p:grpSpPr bwMode="auto">
          <a:xfrm>
            <a:off x="4499992" y="1124744"/>
            <a:ext cx="3528392" cy="4608512"/>
            <a:chOff x="3071802" y="1000108"/>
            <a:chExt cx="2857520" cy="3500462"/>
          </a:xfrm>
        </p:grpSpPr>
        <p:sp>
          <p:nvSpPr>
            <p:cNvPr id="37923" name="Text Box 80"/>
            <p:cNvSpPr txBox="1">
              <a:spLocks noChangeArrowheads="1"/>
            </p:cNvSpPr>
            <p:nvPr/>
          </p:nvSpPr>
          <p:spPr bwMode="auto">
            <a:xfrm>
              <a:off x="3286116" y="1000108"/>
              <a:ext cx="1977442" cy="701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u="sng" dirty="0">
                  <a:latin typeface="Arial Unicode MS" charset="0"/>
                </a:rPr>
                <a:t>Model 2:</a:t>
              </a:r>
              <a:br>
                <a:rPr lang="en-GB" b="1" u="sng" dirty="0">
                  <a:latin typeface="Arial Unicode MS" charset="0"/>
                </a:rPr>
              </a:br>
              <a:r>
                <a:rPr lang="en-GB" dirty="0" err="1">
                  <a:latin typeface="Arial Unicode MS" charset="0"/>
                </a:rPr>
                <a:t>attentional</a:t>
              </a:r>
              <a:r>
                <a:rPr lang="en-GB" dirty="0">
                  <a:latin typeface="Arial Unicode MS" charset="0"/>
                </a:rPr>
                <a:t> modulation</a:t>
              </a:r>
              <a:br>
                <a:rPr lang="en-GB" dirty="0">
                  <a:latin typeface="Arial Unicode MS" charset="0"/>
                </a:rPr>
              </a:br>
              <a:r>
                <a:rPr lang="en-GB" dirty="0">
                  <a:latin typeface="Arial Unicode MS" charset="0"/>
                </a:rPr>
                <a:t>of V1</a:t>
              </a:r>
              <a:r>
                <a:rPr lang="en-GB" dirty="0">
                  <a:latin typeface="Arial Unicode MS" charset="0"/>
                  <a:cs typeface="Arial" charset="0"/>
                </a:rPr>
                <a:t>→V5</a:t>
              </a:r>
            </a:p>
          </p:txBody>
        </p:sp>
        <p:grpSp>
          <p:nvGrpSpPr>
            <p:cNvPr id="7" name="Gruppo 85"/>
            <p:cNvGrpSpPr>
              <a:grpSpLocks/>
            </p:cNvGrpSpPr>
            <p:nvPr/>
          </p:nvGrpSpPr>
          <p:grpSpPr bwMode="auto">
            <a:xfrm>
              <a:off x="3071802" y="2000240"/>
              <a:ext cx="2857520" cy="2500330"/>
              <a:chOff x="5286380" y="928670"/>
              <a:chExt cx="2571768" cy="2571768"/>
            </a:xfrm>
          </p:grpSpPr>
          <p:sp>
            <p:nvSpPr>
              <p:cNvPr id="87" name="Oval 2"/>
              <p:cNvSpPr>
                <a:spLocks noChangeArrowheads="1"/>
              </p:cNvSpPr>
              <p:nvPr/>
            </p:nvSpPr>
            <p:spPr bwMode="auto">
              <a:xfrm>
                <a:off x="6082199" y="1684689"/>
                <a:ext cx="462918" cy="64335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88" name="Text Box 3"/>
              <p:cNvSpPr txBox="1">
                <a:spLocks noChangeArrowheads="1"/>
              </p:cNvSpPr>
              <p:nvPr/>
            </p:nvSpPr>
            <p:spPr bwMode="auto">
              <a:xfrm>
                <a:off x="6178626" y="1909331"/>
                <a:ext cx="271302" cy="21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rial Unicode MS" pitchFamily="34" charset="-128"/>
                  </a:rPr>
                  <a:t>V1</a:t>
                </a:r>
              </a:p>
            </p:txBody>
          </p:sp>
          <p:sp>
            <p:nvSpPr>
              <p:cNvPr id="89" name="Oval 4"/>
              <p:cNvSpPr>
                <a:spLocks noChangeArrowheads="1"/>
              </p:cNvSpPr>
              <p:nvPr/>
            </p:nvSpPr>
            <p:spPr bwMode="auto">
              <a:xfrm>
                <a:off x="7008035" y="2328039"/>
                <a:ext cx="464347" cy="64335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0" name="Text Box 5"/>
              <p:cNvSpPr txBox="1">
                <a:spLocks noChangeArrowheads="1"/>
              </p:cNvSpPr>
              <p:nvPr/>
            </p:nvSpPr>
            <p:spPr bwMode="auto">
              <a:xfrm>
                <a:off x="7105890" y="2552681"/>
                <a:ext cx="271302" cy="21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rial Unicode MS" pitchFamily="34" charset="-128"/>
                  </a:rPr>
                  <a:t>V5</a:t>
                </a:r>
              </a:p>
            </p:txBody>
          </p:sp>
          <p:sp>
            <p:nvSpPr>
              <p:cNvPr id="91" name="Oval 6"/>
              <p:cNvSpPr>
                <a:spLocks noChangeArrowheads="1"/>
              </p:cNvSpPr>
              <p:nvPr/>
            </p:nvSpPr>
            <p:spPr bwMode="auto">
              <a:xfrm>
                <a:off x="7199489" y="928670"/>
                <a:ext cx="462918" cy="643350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2" name="Text Box 7"/>
              <p:cNvSpPr txBox="1">
                <a:spLocks noChangeArrowheads="1"/>
              </p:cNvSpPr>
              <p:nvPr/>
            </p:nvSpPr>
            <p:spPr bwMode="auto">
              <a:xfrm>
                <a:off x="7235824" y="1153314"/>
                <a:ext cx="364773" cy="21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bg1"/>
                    </a:solidFill>
                    <a:latin typeface="Arial Unicode MS" pitchFamily="34" charset="-128"/>
                  </a:rPr>
                  <a:t>PPC</a:t>
                </a:r>
              </a:p>
            </p:txBody>
          </p:sp>
          <p:sp>
            <p:nvSpPr>
              <p:cNvPr id="37931" name="Text Box 8"/>
              <p:cNvSpPr txBox="1">
                <a:spLocks noChangeArrowheads="1"/>
              </p:cNvSpPr>
              <p:nvPr/>
            </p:nvSpPr>
            <p:spPr bwMode="auto">
              <a:xfrm>
                <a:off x="5351191" y="2732194"/>
                <a:ext cx="781989" cy="40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 Unicode MS" charset="0"/>
                  </a:rPr>
                  <a:t>Motion</a:t>
                </a:r>
              </a:p>
            </p:txBody>
          </p:sp>
          <p:sp>
            <p:nvSpPr>
              <p:cNvPr id="37932" name="Text Box 9"/>
              <p:cNvSpPr txBox="1">
                <a:spLocks noChangeArrowheads="1"/>
              </p:cNvSpPr>
              <p:nvPr/>
            </p:nvSpPr>
            <p:spPr bwMode="auto">
              <a:xfrm>
                <a:off x="5286380" y="953560"/>
                <a:ext cx="736561" cy="40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 Unicode MS" charset="0"/>
                  </a:rPr>
                  <a:t>Photic</a:t>
                </a:r>
              </a:p>
            </p:txBody>
          </p:sp>
          <p:sp>
            <p:nvSpPr>
              <p:cNvPr id="37933" name="Text Box 10"/>
              <p:cNvSpPr txBox="1">
                <a:spLocks noChangeArrowheads="1"/>
              </p:cNvSpPr>
              <p:nvPr/>
            </p:nvSpPr>
            <p:spPr bwMode="auto">
              <a:xfrm>
                <a:off x="5853135" y="3092133"/>
                <a:ext cx="971534" cy="408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 Unicode MS" charset="0"/>
                  </a:rPr>
                  <a:t>Attention</a:t>
                </a:r>
              </a:p>
            </p:txBody>
          </p:sp>
          <p:cxnSp>
            <p:nvCxnSpPr>
              <p:cNvPr id="37934" name="AutoShape 11"/>
              <p:cNvCxnSpPr>
                <a:cxnSpLocks noChangeShapeType="1"/>
                <a:stCxn id="87" idx="5"/>
                <a:endCxn id="89" idx="2"/>
              </p:cNvCxnSpPr>
              <p:nvPr/>
            </p:nvCxnSpPr>
            <p:spPr bwMode="auto">
              <a:xfrm rot="16200000" flipH="1">
                <a:off x="6535524" y="2176686"/>
                <a:ext cx="415462" cy="530901"/>
              </a:xfrm>
              <a:prstGeom prst="curvedConnector2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935" name="AutoShape 12"/>
              <p:cNvCxnSpPr>
                <a:cxnSpLocks noChangeShapeType="1"/>
                <a:stCxn id="89" idx="1"/>
                <a:endCxn id="87" idx="6"/>
              </p:cNvCxnSpPr>
              <p:nvPr/>
            </p:nvCxnSpPr>
            <p:spPr bwMode="auto">
              <a:xfrm rot="5400000" flipH="1">
                <a:off x="6603095" y="1948854"/>
                <a:ext cx="415461" cy="530900"/>
              </a:xfrm>
              <a:prstGeom prst="curvedConnector2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7936" name="Freeform 13"/>
              <p:cNvSpPr>
                <a:spLocks/>
              </p:cNvSpPr>
              <p:nvPr/>
            </p:nvSpPr>
            <p:spPr bwMode="auto">
              <a:xfrm>
                <a:off x="7065243" y="1535590"/>
                <a:ext cx="252351" cy="869214"/>
              </a:xfrm>
              <a:custGeom>
                <a:avLst/>
                <a:gdLst>
                  <a:gd name="T0" fmla="*/ 2147483647 w 104"/>
                  <a:gd name="T1" fmla="*/ 0 h 384"/>
                  <a:gd name="T2" fmla="*/ 2147483647 w 104"/>
                  <a:gd name="T3" fmla="*/ 2147483647 h 384"/>
                  <a:gd name="T4" fmla="*/ 2147483647 w 104"/>
                  <a:gd name="T5" fmla="*/ 2147483647 h 384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384"/>
                  <a:gd name="T11" fmla="*/ 104 w 104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384">
                    <a:moveTo>
                      <a:pt x="104" y="0"/>
                    </a:moveTo>
                    <a:cubicBezTo>
                      <a:pt x="60" y="88"/>
                      <a:pt x="16" y="176"/>
                      <a:pt x="8" y="240"/>
                    </a:cubicBezTo>
                    <a:cubicBezTo>
                      <a:pt x="0" y="304"/>
                      <a:pt x="28" y="344"/>
                      <a:pt x="56" y="38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7" name="Line 14"/>
              <p:cNvSpPr>
                <a:spLocks noChangeShapeType="1"/>
              </p:cNvSpPr>
              <p:nvPr/>
            </p:nvSpPr>
            <p:spPr bwMode="auto">
              <a:xfrm flipV="1">
                <a:off x="7273467" y="1535590"/>
                <a:ext cx="106180" cy="79263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38" name="Line 15"/>
              <p:cNvSpPr>
                <a:spLocks noChangeShapeType="1"/>
              </p:cNvSpPr>
              <p:nvPr/>
            </p:nvSpPr>
            <p:spPr bwMode="auto">
              <a:xfrm flipV="1">
                <a:off x="6135822" y="2397146"/>
                <a:ext cx="375078" cy="348451"/>
              </a:xfrm>
              <a:prstGeom prst="line">
                <a:avLst/>
              </a:prstGeom>
              <a:noFill/>
              <a:ln w="9525" cap="rnd">
                <a:solidFill>
                  <a:schemeClr val="bg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7939" name="AutoShape 16"/>
              <p:cNvCxnSpPr>
                <a:cxnSpLocks noChangeShapeType="1"/>
                <a:endCxn id="87" idx="1"/>
              </p:cNvCxnSpPr>
              <p:nvPr/>
            </p:nvCxnSpPr>
            <p:spPr bwMode="auto">
              <a:xfrm>
                <a:off x="5809007" y="1372850"/>
                <a:ext cx="340604" cy="405889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7940" name="Text Box 18"/>
              <p:cNvSpPr txBox="1">
                <a:spLocks noChangeArrowheads="1"/>
              </p:cNvSpPr>
              <p:nvPr/>
            </p:nvSpPr>
            <p:spPr bwMode="auto">
              <a:xfrm>
                <a:off x="5908293" y="2351196"/>
                <a:ext cx="335299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0.57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41" name="Text Box 19"/>
              <p:cNvSpPr txBox="1">
                <a:spLocks noChangeArrowheads="1"/>
              </p:cNvSpPr>
              <p:nvPr/>
            </p:nvSpPr>
            <p:spPr bwMode="auto">
              <a:xfrm>
                <a:off x="6614323" y="2266955"/>
                <a:ext cx="370923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dirty="0">
                    <a:solidFill>
                      <a:schemeClr val="bg1"/>
                    </a:solidFill>
                    <a:latin typeface="Arial Unicode MS" charset="0"/>
                  </a:rPr>
                  <a:t>-0.02</a:t>
                </a:r>
                <a:endParaRPr lang="en-US" sz="1200" dirty="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42" name="Text Box 20"/>
              <p:cNvSpPr txBox="1">
                <a:spLocks noChangeArrowheads="1"/>
              </p:cNvSpPr>
              <p:nvPr/>
            </p:nvSpPr>
            <p:spPr bwMode="auto">
              <a:xfrm>
                <a:off x="6411614" y="1529845"/>
                <a:ext cx="335299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1.36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43" name="Text Box 21"/>
              <p:cNvSpPr txBox="1">
                <a:spLocks noChangeArrowheads="1"/>
              </p:cNvSpPr>
              <p:nvPr/>
            </p:nvSpPr>
            <p:spPr bwMode="auto">
              <a:xfrm>
                <a:off x="6850125" y="1328817"/>
                <a:ext cx="335299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0.70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44" name="Text Box 22"/>
              <p:cNvSpPr txBox="1">
                <a:spLocks noChangeArrowheads="1"/>
              </p:cNvSpPr>
              <p:nvPr/>
            </p:nvSpPr>
            <p:spPr bwMode="auto">
              <a:xfrm>
                <a:off x="7398953" y="1501128"/>
                <a:ext cx="459195" cy="188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0.84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45" name="Line 23"/>
              <p:cNvSpPr>
                <a:spLocks noChangeShapeType="1"/>
              </p:cNvSpPr>
              <p:nvPr/>
            </p:nvSpPr>
            <p:spPr bwMode="auto">
              <a:xfrm flipV="1">
                <a:off x="6367488" y="2565628"/>
                <a:ext cx="375078" cy="348451"/>
              </a:xfrm>
              <a:prstGeom prst="line">
                <a:avLst/>
              </a:prstGeom>
              <a:noFill/>
              <a:ln w="9525" cap="rnd">
                <a:solidFill>
                  <a:schemeClr val="bg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6" name="Text Box 24"/>
              <p:cNvSpPr txBox="1">
                <a:spLocks noChangeArrowheads="1"/>
              </p:cNvSpPr>
              <p:nvPr/>
            </p:nvSpPr>
            <p:spPr bwMode="auto">
              <a:xfrm>
                <a:off x="6443331" y="2753255"/>
                <a:ext cx="351920" cy="216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latin typeface="Arial Unicode MS" charset="0"/>
                  </a:rPr>
                  <a:t>0.23</a:t>
                </a:r>
                <a:endParaRPr lang="en-US" sz="1200" b="1" dirty="0">
                  <a:latin typeface="Arial Unicode MS" charset="0"/>
                </a:endParaRPr>
              </a:p>
            </p:txBody>
          </p:sp>
          <p:sp>
            <p:nvSpPr>
              <p:cNvPr id="37947" name="Text Box 17"/>
              <p:cNvSpPr txBox="1">
                <a:spLocks noChangeArrowheads="1"/>
              </p:cNvSpPr>
              <p:nvPr/>
            </p:nvSpPr>
            <p:spPr bwMode="auto">
              <a:xfrm flipH="1">
                <a:off x="5786446" y="1285860"/>
                <a:ext cx="6429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0.85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</p:grpSp>
      </p:grpSp>
      <p:grpSp>
        <p:nvGrpSpPr>
          <p:cNvPr id="8" name="Gruppo 162"/>
          <p:cNvGrpSpPr>
            <a:grpSpLocks/>
          </p:cNvGrpSpPr>
          <p:nvPr/>
        </p:nvGrpSpPr>
        <p:grpSpPr bwMode="auto">
          <a:xfrm>
            <a:off x="611560" y="1196752"/>
            <a:ext cx="3744416" cy="4752527"/>
            <a:chOff x="0" y="1000108"/>
            <a:chExt cx="2786050" cy="3384561"/>
          </a:xfrm>
        </p:grpSpPr>
        <p:sp>
          <p:nvSpPr>
            <p:cNvPr id="37895" name="Text Box 81"/>
            <p:cNvSpPr txBox="1">
              <a:spLocks noChangeArrowheads="1"/>
            </p:cNvSpPr>
            <p:nvPr/>
          </p:nvSpPr>
          <p:spPr bwMode="auto">
            <a:xfrm>
              <a:off x="285720" y="1000108"/>
              <a:ext cx="1816754" cy="6575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u="sng" dirty="0">
                  <a:latin typeface="Arial Unicode MS" charset="0"/>
                </a:rPr>
                <a:t>Model  1:</a:t>
              </a:r>
              <a:br>
                <a:rPr lang="en-GB" b="1" u="sng" dirty="0">
                  <a:latin typeface="Arial Unicode MS" charset="0"/>
                </a:rPr>
              </a:br>
              <a:r>
                <a:rPr lang="en-GB" dirty="0" err="1">
                  <a:latin typeface="Arial Unicode MS" charset="0"/>
                </a:rPr>
                <a:t>attentional</a:t>
              </a:r>
              <a:r>
                <a:rPr lang="en-GB" dirty="0">
                  <a:latin typeface="Arial Unicode MS" charset="0"/>
                </a:rPr>
                <a:t> modulation</a:t>
              </a:r>
              <a:br>
                <a:rPr lang="en-GB" dirty="0">
                  <a:latin typeface="Arial Unicode MS" charset="0"/>
                </a:rPr>
              </a:br>
              <a:r>
                <a:rPr lang="en-GB" dirty="0">
                  <a:latin typeface="Arial Unicode MS" charset="0"/>
                </a:rPr>
                <a:t>of PPC→V5</a:t>
              </a:r>
              <a:endParaRPr lang="en-US" dirty="0">
                <a:latin typeface="Arial Unicode MS" charset="0"/>
              </a:endParaRPr>
            </a:p>
          </p:txBody>
        </p:sp>
        <p:grpSp>
          <p:nvGrpSpPr>
            <p:cNvPr id="9" name="Gruppo 109"/>
            <p:cNvGrpSpPr>
              <a:grpSpLocks/>
            </p:cNvGrpSpPr>
            <p:nvPr/>
          </p:nvGrpSpPr>
          <p:grpSpPr bwMode="auto">
            <a:xfrm>
              <a:off x="142844" y="2000240"/>
              <a:ext cx="2643206" cy="2384429"/>
              <a:chOff x="3971925" y="2171700"/>
              <a:chExt cx="2470574" cy="1884363"/>
            </a:xfrm>
          </p:grpSpPr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4572000" y="2901950"/>
                <a:ext cx="533400" cy="533400"/>
                <a:chOff x="1872" y="960"/>
                <a:chExt cx="336" cy="336"/>
              </a:xfrm>
            </p:grpSpPr>
            <p:sp>
              <p:nvSpPr>
                <p:cNvPr id="134" name="Oval 26"/>
                <p:cNvSpPr>
                  <a:spLocks noChangeArrowheads="1"/>
                </p:cNvSpPr>
                <p:nvPr/>
              </p:nvSpPr>
              <p:spPr bwMode="auto">
                <a:xfrm>
                  <a:off x="1872" y="960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35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942" y="1074"/>
                  <a:ext cx="163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Arial Unicode MS" pitchFamily="34" charset="-128"/>
                    </a:rPr>
                    <a:t>V1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5638800" y="3435350"/>
                <a:ext cx="533400" cy="533400"/>
                <a:chOff x="2544" y="1296"/>
                <a:chExt cx="336" cy="336"/>
              </a:xfrm>
            </p:grpSpPr>
            <p:sp>
              <p:nvSpPr>
                <p:cNvPr id="132" name="Oval 29"/>
                <p:cNvSpPr>
                  <a:spLocks noChangeArrowheads="1"/>
                </p:cNvSpPr>
                <p:nvPr/>
              </p:nvSpPr>
              <p:spPr bwMode="auto">
                <a:xfrm>
                  <a:off x="2544" y="129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33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2614" y="1410"/>
                  <a:ext cx="163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Arial Unicode MS" pitchFamily="34" charset="-128"/>
                    </a:rPr>
                    <a:t>V5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857875" y="2274888"/>
                <a:ext cx="533400" cy="533400"/>
                <a:chOff x="2592" y="576"/>
                <a:chExt cx="336" cy="336"/>
              </a:xfrm>
            </p:grpSpPr>
            <p:sp>
              <p:nvSpPr>
                <p:cNvPr id="130" name="Oval 32"/>
                <p:cNvSpPr>
                  <a:spLocks noChangeArrowheads="1"/>
                </p:cNvSpPr>
                <p:nvPr/>
              </p:nvSpPr>
              <p:spPr bwMode="auto">
                <a:xfrm>
                  <a:off x="2592" y="576"/>
                  <a:ext cx="336" cy="33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3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46" y="690"/>
                  <a:ext cx="219" cy="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200" b="1" dirty="0">
                      <a:solidFill>
                        <a:schemeClr val="bg1"/>
                      </a:solidFill>
                      <a:latin typeface="Arial Unicode MS" pitchFamily="34" charset="-128"/>
                    </a:rPr>
                    <a:t>PPC</a:t>
                  </a:r>
                </a:p>
              </p:txBody>
            </p:sp>
          </p:grpSp>
          <p:sp>
            <p:nvSpPr>
              <p:cNvPr id="37901" name="Text Box 34"/>
              <p:cNvSpPr txBox="1">
                <a:spLocks noChangeArrowheads="1"/>
              </p:cNvSpPr>
              <p:nvPr/>
            </p:nvSpPr>
            <p:spPr bwMode="auto">
              <a:xfrm>
                <a:off x="3971925" y="3719513"/>
                <a:ext cx="793750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 Unicode MS" charset="0"/>
                  </a:rPr>
                  <a:t>Motion</a:t>
                </a:r>
              </a:p>
            </p:txBody>
          </p:sp>
          <p:sp>
            <p:nvSpPr>
              <p:cNvPr id="37902" name="Text Box 36"/>
              <p:cNvSpPr txBox="1">
                <a:spLocks noChangeArrowheads="1"/>
              </p:cNvSpPr>
              <p:nvPr/>
            </p:nvSpPr>
            <p:spPr bwMode="auto">
              <a:xfrm>
                <a:off x="4656138" y="2171700"/>
                <a:ext cx="985837" cy="336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Arial Unicode MS" charset="0"/>
                  </a:rPr>
                  <a:t>Attention</a:t>
                </a:r>
              </a:p>
            </p:txBody>
          </p:sp>
          <p:cxnSp>
            <p:nvCxnSpPr>
              <p:cNvPr id="37903" name="AutoShape 37"/>
              <p:cNvCxnSpPr>
                <a:cxnSpLocks noChangeShapeType="1"/>
                <a:stCxn id="134" idx="5"/>
                <a:endCxn id="132" idx="2"/>
              </p:cNvCxnSpPr>
              <p:nvPr/>
            </p:nvCxnSpPr>
            <p:spPr bwMode="auto">
              <a:xfrm rot="16200000" flipH="1">
                <a:off x="5160963" y="3224213"/>
                <a:ext cx="344487" cy="611187"/>
              </a:xfrm>
              <a:prstGeom prst="curvedConnector2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7904" name="AutoShape 38"/>
              <p:cNvCxnSpPr>
                <a:cxnSpLocks noChangeShapeType="1"/>
                <a:stCxn id="132" idx="1"/>
                <a:endCxn id="134" idx="6"/>
              </p:cNvCxnSpPr>
              <p:nvPr/>
            </p:nvCxnSpPr>
            <p:spPr bwMode="auto">
              <a:xfrm rot="5400000" flipH="1">
                <a:off x="5238750" y="3035300"/>
                <a:ext cx="344488" cy="611188"/>
              </a:xfrm>
              <a:prstGeom prst="curvedConnector2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7905" name="Freeform 39"/>
              <p:cNvSpPr>
                <a:spLocks/>
              </p:cNvSpPr>
              <p:nvPr/>
            </p:nvSpPr>
            <p:spPr bwMode="auto">
              <a:xfrm>
                <a:off x="5687376" y="2858621"/>
                <a:ext cx="275698" cy="682563"/>
              </a:xfrm>
              <a:custGeom>
                <a:avLst/>
                <a:gdLst>
                  <a:gd name="T0" fmla="*/ 2147483647 w 104"/>
                  <a:gd name="T1" fmla="*/ 0 h 384"/>
                  <a:gd name="T2" fmla="*/ 2147483647 w 104"/>
                  <a:gd name="T3" fmla="*/ 2147483647 h 384"/>
                  <a:gd name="T4" fmla="*/ 2147483647 w 104"/>
                  <a:gd name="T5" fmla="*/ 2147483647 h 384"/>
                  <a:gd name="T6" fmla="*/ 0 60000 65536"/>
                  <a:gd name="T7" fmla="*/ 0 60000 65536"/>
                  <a:gd name="T8" fmla="*/ 0 60000 65536"/>
                  <a:gd name="T9" fmla="*/ 0 w 104"/>
                  <a:gd name="T10" fmla="*/ 0 h 384"/>
                  <a:gd name="T11" fmla="*/ 104 w 104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4" h="384">
                    <a:moveTo>
                      <a:pt x="104" y="0"/>
                    </a:moveTo>
                    <a:cubicBezTo>
                      <a:pt x="60" y="88"/>
                      <a:pt x="16" y="176"/>
                      <a:pt x="8" y="240"/>
                    </a:cubicBezTo>
                    <a:cubicBezTo>
                      <a:pt x="0" y="304"/>
                      <a:pt x="28" y="344"/>
                      <a:pt x="56" y="384"/>
                    </a:cubicBez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6" name="Line 40"/>
              <p:cNvSpPr>
                <a:spLocks noChangeShapeType="1"/>
              </p:cNvSpPr>
              <p:nvPr/>
            </p:nvSpPr>
            <p:spPr bwMode="auto">
              <a:xfrm flipV="1">
                <a:off x="5943600" y="2778125"/>
                <a:ext cx="122238" cy="65722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Line 41"/>
              <p:cNvSpPr>
                <a:spLocks noChangeShapeType="1"/>
              </p:cNvSpPr>
              <p:nvPr/>
            </p:nvSpPr>
            <p:spPr bwMode="auto">
              <a:xfrm flipV="1">
                <a:off x="4659313" y="3479800"/>
                <a:ext cx="431800" cy="288925"/>
              </a:xfrm>
              <a:prstGeom prst="line">
                <a:avLst/>
              </a:prstGeom>
              <a:noFill/>
              <a:ln w="9525" cap="rnd">
                <a:solidFill>
                  <a:schemeClr val="bg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37908" name="AutoShape 42"/>
              <p:cNvCxnSpPr>
                <a:cxnSpLocks noChangeShapeType="1"/>
                <a:endCxn id="134" idx="1"/>
              </p:cNvCxnSpPr>
              <p:nvPr/>
            </p:nvCxnSpPr>
            <p:spPr bwMode="auto">
              <a:xfrm>
                <a:off x="4257675" y="2643188"/>
                <a:ext cx="392113" cy="336550"/>
              </a:xfrm>
              <a:prstGeom prst="straightConnector1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7909" name="Line 43"/>
              <p:cNvSpPr>
                <a:spLocks noChangeShapeType="1"/>
              </p:cNvSpPr>
              <p:nvPr/>
            </p:nvSpPr>
            <p:spPr bwMode="auto">
              <a:xfrm>
                <a:off x="5227638" y="2482850"/>
                <a:ext cx="515937" cy="801688"/>
              </a:xfrm>
              <a:prstGeom prst="line">
                <a:avLst/>
              </a:prstGeom>
              <a:noFill/>
              <a:ln w="9525" cap="rnd">
                <a:solidFill>
                  <a:schemeClr val="bg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0" name="Text Box 44"/>
              <p:cNvSpPr txBox="1">
                <a:spLocks noChangeArrowheads="1"/>
              </p:cNvSpPr>
              <p:nvPr/>
            </p:nvSpPr>
            <p:spPr bwMode="auto">
              <a:xfrm>
                <a:off x="4375150" y="2586038"/>
                <a:ext cx="479425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0.86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11" name="Text Box 45"/>
              <p:cNvSpPr txBox="1">
                <a:spLocks noChangeArrowheads="1"/>
              </p:cNvSpPr>
              <p:nvPr/>
            </p:nvSpPr>
            <p:spPr bwMode="auto">
              <a:xfrm>
                <a:off x="4257675" y="3446463"/>
                <a:ext cx="207038" cy="147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0.56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12" name="Text Box 46"/>
              <p:cNvSpPr txBox="1">
                <a:spLocks noChangeArrowheads="1"/>
              </p:cNvSpPr>
              <p:nvPr/>
            </p:nvSpPr>
            <p:spPr bwMode="auto">
              <a:xfrm>
                <a:off x="5114933" y="3457584"/>
                <a:ext cx="530225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-0.02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13" name="Text Box 47"/>
              <p:cNvSpPr txBox="1">
                <a:spLocks noChangeArrowheads="1"/>
              </p:cNvSpPr>
              <p:nvPr/>
            </p:nvSpPr>
            <p:spPr bwMode="auto">
              <a:xfrm>
                <a:off x="5024438" y="2873375"/>
                <a:ext cx="4794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1.42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14" name="Text Box 48"/>
              <p:cNvSpPr txBox="1">
                <a:spLocks noChangeArrowheads="1"/>
              </p:cNvSpPr>
              <p:nvPr/>
            </p:nvSpPr>
            <p:spPr bwMode="auto">
              <a:xfrm>
                <a:off x="5227638" y="2486025"/>
                <a:ext cx="335784" cy="1558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 b="1" dirty="0">
                    <a:latin typeface="Arial Unicode MS" charset="0"/>
                  </a:rPr>
                  <a:t>0.55</a:t>
                </a:r>
                <a:endParaRPr lang="en-US" sz="1200" b="1" dirty="0">
                  <a:latin typeface="Arial Unicode MS" charset="0"/>
                </a:endParaRPr>
              </a:p>
            </p:txBody>
          </p:sp>
          <p:sp>
            <p:nvSpPr>
              <p:cNvPr id="37915" name="Text Box 49"/>
              <p:cNvSpPr txBox="1">
                <a:spLocks noChangeArrowheads="1"/>
              </p:cNvSpPr>
              <p:nvPr/>
            </p:nvSpPr>
            <p:spPr bwMode="auto">
              <a:xfrm>
                <a:off x="5540375" y="2698750"/>
                <a:ext cx="479425" cy="274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0.75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  <p:sp>
            <p:nvSpPr>
              <p:cNvPr id="37916" name="Text Box 50"/>
              <p:cNvSpPr txBox="1">
                <a:spLocks noChangeArrowheads="1"/>
              </p:cNvSpPr>
              <p:nvPr/>
            </p:nvSpPr>
            <p:spPr bwMode="auto">
              <a:xfrm>
                <a:off x="5963074" y="2896784"/>
                <a:ext cx="479425" cy="274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200">
                    <a:solidFill>
                      <a:schemeClr val="bg1"/>
                    </a:solidFill>
                    <a:latin typeface="Arial Unicode MS" charset="0"/>
                  </a:rPr>
                  <a:t>0.89</a:t>
                </a:r>
                <a:endParaRPr lang="en-US" sz="1200">
                  <a:solidFill>
                    <a:schemeClr val="bg1"/>
                  </a:solidFill>
                  <a:latin typeface="Arial Unicode MS" charset="0"/>
                </a:endParaRPr>
              </a:p>
            </p:txBody>
          </p:sp>
        </p:grp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0" y="2143116"/>
              <a:ext cx="818401" cy="396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 Unicode MS" charset="0"/>
                </a:rPr>
                <a:t>Photic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29600" cy="714375"/>
          </a:xfrm>
          <a:solidFill>
            <a:schemeClr val="accent1"/>
          </a:solidFill>
        </p:spPr>
        <p:txBody>
          <a:bodyPr/>
          <a:lstStyle/>
          <a:p>
            <a:pPr algn="l" eaLnBrk="1" hangingPunct="1"/>
            <a:r>
              <a:rPr lang="en-GB" sz="3200" smtClean="0">
                <a:solidFill>
                  <a:srgbClr val="002E69"/>
                </a:solidFill>
                <a:latin typeface="Arial Unicode MS" pitchFamily="34" charset="-128"/>
              </a:rPr>
              <a:t>Models comparison and selection</a:t>
            </a:r>
            <a:endParaRPr lang="en-GB" sz="3600" smtClean="0">
              <a:solidFill>
                <a:srgbClr val="002E69"/>
              </a:solidFill>
              <a:latin typeface="Arial Unicode MS" pitchFamily="34" charset="-128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6500813" y="1571625"/>
            <a:ext cx="2643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Model 2</a:t>
            </a:r>
          </a:p>
          <a:p>
            <a:r>
              <a:rPr lang="en-GB" sz="2400" dirty="0">
                <a:solidFill>
                  <a:schemeClr val="bg1"/>
                </a:solidFill>
              </a:rPr>
              <a:t>better than 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model </a:t>
            </a:r>
            <a:r>
              <a:rPr lang="en-GB" sz="2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75458"/>
            <a:ext cx="3744416" cy="55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SPM: Issues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What you cannot do with BMS</a:t>
            </a:r>
          </a:p>
          <a:p>
            <a:r>
              <a:rPr lang="en-GB" dirty="0" smtClean="0"/>
              <a:t>A DCM is defined for a specific data set. Therefore BMS </a:t>
            </a:r>
            <a:r>
              <a:rPr lang="en-GB" i="1" dirty="0" smtClean="0"/>
              <a:t>cannot be applied to models that are fitted to different data</a:t>
            </a:r>
          </a:p>
          <a:p>
            <a:r>
              <a:rPr lang="en-GB" dirty="0" smtClean="0"/>
              <a:t>Cannot compare models with different numbers of regions, because changing the regions changes the data</a:t>
            </a:r>
          </a:p>
          <a:p>
            <a:r>
              <a:rPr lang="en-GB" dirty="0" smtClean="0"/>
              <a:t>Maximum of </a:t>
            </a:r>
            <a:r>
              <a:rPr lang="en-GB" dirty="0" smtClean="0">
                <a:solidFill>
                  <a:srgbClr val="FFFF00"/>
                </a:solidFill>
              </a:rPr>
              <a:t>8 regions </a:t>
            </a:r>
            <a:r>
              <a:rPr lang="en-GB" dirty="0" smtClean="0"/>
              <a:t>with SPM8</a:t>
            </a:r>
          </a:p>
          <a:p>
            <a:r>
              <a:rPr lang="en-GB" dirty="0" smtClean="0"/>
              <a:t>Designed for sensory-driven studies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0"/>
            <a:ext cx="8229600" cy="6252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dirty="0" smtClean="0">
                <a:latin typeface="Arial Unicode MS" charset="0"/>
                <a:cs typeface="Arial Unicode MS" charset="0"/>
              </a:rPr>
              <a:t>So, DCM….</a:t>
            </a:r>
            <a:endParaRPr lang="en-US" sz="3600" dirty="0" smtClean="0">
              <a:latin typeface="Arial Unicode MS" charset="0"/>
              <a:cs typeface="Arial Unicode MS" charset="0"/>
            </a:endParaRPr>
          </a:p>
        </p:txBody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89743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dirty="0" smtClean="0"/>
              <a:t>enables one to </a:t>
            </a:r>
            <a:r>
              <a:rPr lang="en-GB" sz="2000" b="1" dirty="0" smtClean="0">
                <a:solidFill>
                  <a:srgbClr val="FFFF00"/>
                </a:solidFill>
              </a:rPr>
              <a:t>infer hidden neuronal processes </a:t>
            </a:r>
            <a:r>
              <a:rPr lang="en-GB" sz="2000" dirty="0" smtClean="0"/>
              <a:t>from </a:t>
            </a:r>
            <a:r>
              <a:rPr lang="en-GB" sz="2000" dirty="0" err="1" smtClean="0"/>
              <a:t>fMRI</a:t>
            </a:r>
            <a:r>
              <a:rPr lang="en-GB" sz="2000" dirty="0" smtClean="0"/>
              <a:t> data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de-CH" sz="2000" dirty="0" smtClean="0">
                <a:solidFill>
                  <a:schemeClr val="tx2"/>
                </a:solidFill>
              </a:rPr>
              <a:t>tries to model the same phenomena as a GLM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de-CH" sz="2000" b="1" dirty="0" smtClean="0">
                <a:solidFill>
                  <a:srgbClr val="FFFF00"/>
                </a:solidFill>
              </a:rPr>
              <a:t>explaining experimentally controlled variance</a:t>
            </a:r>
            <a:r>
              <a:rPr lang="de-CH" sz="2000" dirty="0" smtClean="0">
                <a:solidFill>
                  <a:srgbClr val="FFFF00"/>
                </a:solidFill>
              </a:rPr>
              <a:t> </a:t>
            </a:r>
            <a:r>
              <a:rPr lang="de-CH" sz="2000" dirty="0" smtClean="0">
                <a:solidFill>
                  <a:schemeClr val="tx2"/>
                </a:solidFill>
              </a:rPr>
              <a:t>in local responses</a:t>
            </a:r>
          </a:p>
          <a:p>
            <a:pPr lvl="1" eaLnBrk="1" hangingPunct="1">
              <a:lnSpc>
                <a:spcPct val="120000"/>
              </a:lnSpc>
              <a:spcBef>
                <a:spcPct val="40000"/>
              </a:spcBef>
            </a:pPr>
            <a:r>
              <a:rPr lang="de-CH" sz="2000" dirty="0" smtClean="0">
                <a:solidFill>
                  <a:schemeClr val="tx2"/>
                </a:solidFill>
              </a:rPr>
              <a:t>based on connectivity and its modulation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dirty="0" smtClean="0"/>
              <a:t>allows one to </a:t>
            </a:r>
            <a:r>
              <a:rPr lang="en-GB" sz="2000" b="1" dirty="0" smtClean="0">
                <a:solidFill>
                  <a:srgbClr val="FFFF00"/>
                </a:solidFill>
              </a:rPr>
              <a:t>test mechanistic hypotheses </a:t>
            </a:r>
            <a:r>
              <a:rPr lang="en-GB" sz="2000" dirty="0" smtClean="0"/>
              <a:t>about observed effects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de-DE" sz="2000" dirty="0" smtClean="0"/>
              <a:t>is informed by anatomical and physiological principles.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dirty="0" smtClean="0"/>
              <a:t>uses a </a:t>
            </a:r>
            <a:r>
              <a:rPr lang="en-GB" sz="2000" b="1" dirty="0" smtClean="0">
                <a:solidFill>
                  <a:srgbClr val="FFFF00"/>
                </a:solidFill>
              </a:rPr>
              <a:t>Bayesian framework </a:t>
            </a:r>
            <a:r>
              <a:rPr lang="en-GB" sz="2000" dirty="0" smtClean="0"/>
              <a:t>to estimate model parameters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dirty="0" smtClean="0"/>
              <a:t>is a generic approach to modelling experimentally perturbed dynamic systems.</a:t>
            </a:r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de-DE" sz="2000" dirty="0" smtClean="0"/>
              <a:t>provides an observation model for neuroimaging data, e.g. fMRI, M/EEG</a:t>
            </a:r>
            <a:endParaRPr lang="en-GB" sz="2000" dirty="0" smtClean="0"/>
          </a:p>
          <a:p>
            <a:pPr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GB" sz="2000" dirty="0" smtClean="0"/>
              <a:t>Should be planned for early in the experimental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86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References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dirty="0" smtClean="0">
                <a:cs typeface="Arial" charset="0"/>
              </a:rPr>
              <a:t>The first DCM paper: Dynamic Causal Modelling (2003).  Friston </a:t>
            </a:r>
            <a:r>
              <a:rPr lang="de-CH" i="1" dirty="0" smtClean="0">
                <a:cs typeface="Arial" charset="0"/>
              </a:rPr>
              <a:t>et al.</a:t>
            </a:r>
            <a:r>
              <a:rPr lang="de-CH" dirty="0" smtClean="0">
                <a:cs typeface="Arial" charset="0"/>
              </a:rPr>
              <a:t> </a:t>
            </a:r>
            <a:r>
              <a:rPr lang="de-CH" i="1" dirty="0" smtClean="0">
                <a:cs typeface="Arial" charset="0"/>
              </a:rPr>
              <a:t>NeuroImage </a:t>
            </a:r>
            <a:r>
              <a:rPr lang="de-CH" dirty="0" smtClean="0">
                <a:cs typeface="Arial" charset="0"/>
              </a:rPr>
              <a:t>19:1273-1302. 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dirty="0" smtClean="0">
                <a:cs typeface="Arial" charset="0"/>
              </a:rPr>
              <a:t>Physiological validation of DCM for fMRI: Identifying neural drivers with functional MRI: an electrophysiological validation (2008). David </a:t>
            </a:r>
            <a:r>
              <a:rPr lang="de-CH" i="1" dirty="0" smtClean="0">
                <a:cs typeface="Arial" charset="0"/>
              </a:rPr>
              <a:t>et al</a:t>
            </a:r>
            <a:r>
              <a:rPr lang="de-CH" dirty="0" smtClean="0">
                <a:cs typeface="Arial" charset="0"/>
              </a:rPr>
              <a:t>. </a:t>
            </a:r>
            <a:r>
              <a:rPr lang="de-CH" i="1" dirty="0" smtClean="0">
                <a:cs typeface="Arial" charset="0"/>
              </a:rPr>
              <a:t>PLoS Biol. </a:t>
            </a:r>
            <a:r>
              <a:rPr lang="de-CH" dirty="0" smtClean="0">
                <a:cs typeface="Arial" charset="0"/>
              </a:rPr>
              <a:t>6 2683–2697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dirty="0" smtClean="0">
                <a:cs typeface="Arial" charset="0"/>
              </a:rPr>
              <a:t>Hemodynamic model: </a:t>
            </a:r>
            <a:r>
              <a:rPr lang="en-GB" dirty="0" smtClean="0">
                <a:cs typeface="Arial" charset="0"/>
              </a:rPr>
              <a:t>Comparing hemodynamic models with DCM (2007). Stephan </a:t>
            </a:r>
            <a:r>
              <a:rPr lang="en-GB" i="1" dirty="0" smtClean="0">
                <a:cs typeface="Arial" charset="0"/>
              </a:rPr>
              <a:t>et al</a:t>
            </a:r>
            <a:r>
              <a:rPr lang="en-GB" dirty="0" smtClean="0">
                <a:cs typeface="Arial" charset="0"/>
              </a:rPr>
              <a:t>. </a:t>
            </a:r>
            <a:r>
              <a:rPr lang="en-GB" i="1" dirty="0" err="1" smtClean="0">
                <a:cs typeface="Arial" charset="0"/>
              </a:rPr>
              <a:t>NeuroImage</a:t>
            </a:r>
            <a:r>
              <a:rPr lang="en-GB" dirty="0" smtClean="0">
                <a:cs typeface="Arial" charset="0"/>
              </a:rPr>
              <a:t> 38:387-401</a:t>
            </a:r>
            <a:endParaRPr lang="de-CH" dirty="0" smtClean="0">
              <a:cs typeface="Arial" charset="0"/>
            </a:endParaRP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dirty="0" smtClean="0">
                <a:cs typeface="Arial" charset="0"/>
              </a:rPr>
              <a:t>Nonlinear DCMs:Nonlinear Dynamic Causal Models for FMRI (2008). Stephan et al. </a:t>
            </a:r>
            <a:r>
              <a:rPr lang="de-CH" i="1" dirty="0" smtClean="0">
                <a:cs typeface="Arial" charset="0"/>
              </a:rPr>
              <a:t>NeuroImage</a:t>
            </a:r>
            <a:r>
              <a:rPr lang="de-CH" dirty="0" smtClean="0">
                <a:cs typeface="Arial" charset="0"/>
              </a:rPr>
              <a:t> 42:649-662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dirty="0" smtClean="0">
                <a:cs typeface="Arial" charset="0"/>
              </a:rPr>
              <a:t>Two-state model: Dynamic causal modelling for fMRI: A two-state model (2008). Marreiros </a:t>
            </a:r>
            <a:r>
              <a:rPr lang="de-CH" i="1" dirty="0" smtClean="0">
                <a:cs typeface="Arial" charset="0"/>
              </a:rPr>
              <a:t>et al</a:t>
            </a:r>
            <a:r>
              <a:rPr lang="de-CH" dirty="0" smtClean="0">
                <a:cs typeface="Arial" charset="0"/>
              </a:rPr>
              <a:t>. </a:t>
            </a:r>
            <a:r>
              <a:rPr lang="de-CH" i="1" dirty="0" smtClean="0">
                <a:cs typeface="Arial" charset="0"/>
              </a:rPr>
              <a:t>NeuroImage</a:t>
            </a:r>
            <a:r>
              <a:rPr lang="de-CH" dirty="0" smtClean="0">
                <a:cs typeface="Arial" charset="0"/>
              </a:rPr>
              <a:t> 39:269-278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dirty="0" smtClean="0">
                <a:cs typeface="Arial" charset="0"/>
              </a:rPr>
              <a:t>Group Bayesian model comparison: Bayesian model selection for group studies (2009). Stephan </a:t>
            </a:r>
            <a:r>
              <a:rPr lang="de-CH" i="1" dirty="0" smtClean="0">
                <a:cs typeface="Arial" charset="0"/>
              </a:rPr>
              <a:t>et al</a:t>
            </a:r>
            <a:r>
              <a:rPr lang="de-CH" dirty="0" smtClean="0">
                <a:cs typeface="Arial" charset="0"/>
              </a:rPr>
              <a:t>. </a:t>
            </a:r>
            <a:r>
              <a:rPr lang="de-CH" i="1" dirty="0" smtClean="0">
                <a:cs typeface="Arial" charset="0"/>
              </a:rPr>
              <a:t>NeuroImage </a:t>
            </a:r>
            <a:r>
              <a:rPr lang="de-CH" dirty="0" smtClean="0">
                <a:cs typeface="Arial" charset="0"/>
              </a:rPr>
              <a:t>46:1004-10174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de-CH" dirty="0" smtClean="0">
                <a:cs typeface="Arial" charset="0"/>
              </a:rPr>
              <a:t>10 Simple Rules for DCM (2010). Stephan </a:t>
            </a:r>
            <a:r>
              <a:rPr lang="de-CH" i="1" dirty="0" smtClean="0">
                <a:cs typeface="Arial" charset="0"/>
              </a:rPr>
              <a:t>et al. NeuroImage 52</a:t>
            </a:r>
            <a:r>
              <a:rPr lang="de-CH" dirty="0" smtClean="0">
                <a:cs typeface="Arial" charset="0"/>
              </a:rPr>
              <a:t>.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n-GB" dirty="0" smtClean="0">
                <a:cs typeface="Arial" charset="0"/>
              </a:rPr>
              <a:t>Dynamic Causal Modelling: a critical review of the biophysical and statistical foundations. </a:t>
            </a:r>
            <a:r>
              <a:rPr lang="en-GB" dirty="0" err="1" smtClean="0">
                <a:cs typeface="Arial" charset="0"/>
              </a:rPr>
              <a:t>Daunizeau</a:t>
            </a:r>
            <a:r>
              <a:rPr lang="en-GB" dirty="0" smtClean="0">
                <a:cs typeface="Arial" charset="0"/>
              </a:rPr>
              <a:t> </a:t>
            </a:r>
            <a:r>
              <a:rPr lang="en-GB" i="1" dirty="0" smtClean="0">
                <a:cs typeface="Arial" charset="0"/>
              </a:rPr>
              <a:t>et al. </a:t>
            </a:r>
            <a:r>
              <a:rPr lang="en-GB" i="1" dirty="0" err="1" smtClean="0">
                <a:cs typeface="Arial" charset="0"/>
              </a:rPr>
              <a:t>Neuroimage</a:t>
            </a:r>
            <a:r>
              <a:rPr lang="en-GB" i="1" dirty="0" smtClean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(2010), in press</a:t>
            </a:r>
          </a:p>
          <a:p>
            <a:pPr marL="179388" indent="-179388">
              <a:lnSpc>
                <a:spcPct val="120000"/>
              </a:lnSpc>
              <a:spcBef>
                <a:spcPct val="30000"/>
              </a:spcBef>
              <a:buFontTx/>
              <a:buChar char="•"/>
            </a:pPr>
            <a:r>
              <a:rPr lang="es-ES_tradnl" dirty="0" smtClean="0">
                <a:cs typeface="Arial" charset="0"/>
              </a:rPr>
              <a:t>SPM Manual, SMP </a:t>
            </a:r>
            <a:r>
              <a:rPr lang="es-ES_tradnl" dirty="0" err="1" smtClean="0">
                <a:cs typeface="Arial" charset="0"/>
              </a:rPr>
              <a:t>courses</a:t>
            </a:r>
            <a:r>
              <a:rPr lang="es-ES_tradnl" dirty="0" smtClean="0">
                <a:cs typeface="Arial" charset="0"/>
              </a:rPr>
              <a:t> </a:t>
            </a:r>
            <a:r>
              <a:rPr lang="es-ES_tradnl" dirty="0" err="1" smtClean="0">
                <a:cs typeface="Arial" charset="0"/>
              </a:rPr>
              <a:t>slides</a:t>
            </a:r>
            <a:r>
              <a:rPr lang="es-ES_tradnl" dirty="0" smtClean="0">
                <a:cs typeface="Arial" charset="0"/>
              </a:rPr>
              <a:t>, </a:t>
            </a:r>
            <a:r>
              <a:rPr lang="es-ES_tradnl" dirty="0" err="1" smtClean="0">
                <a:cs typeface="Arial" charset="0"/>
              </a:rPr>
              <a:t>last</a:t>
            </a:r>
            <a:r>
              <a:rPr lang="es-ES_tradnl" dirty="0" smtClean="0">
                <a:cs typeface="Arial" charset="0"/>
              </a:rPr>
              <a:t> </a:t>
            </a:r>
            <a:r>
              <a:rPr lang="es-ES_tradnl" dirty="0" err="1" smtClean="0">
                <a:cs typeface="Arial" charset="0"/>
              </a:rPr>
              <a:t>years</a:t>
            </a:r>
            <a:r>
              <a:rPr lang="es-ES_tradnl" dirty="0" smtClean="0">
                <a:cs typeface="Arial" charset="0"/>
              </a:rPr>
              <a:t> </a:t>
            </a:r>
            <a:r>
              <a:rPr lang="es-ES_tradnl" dirty="0" err="1" smtClean="0">
                <a:cs typeface="Arial" charset="0"/>
              </a:rPr>
              <a:t>presentations</a:t>
            </a:r>
            <a:r>
              <a:rPr lang="es-ES_tradnl" dirty="0" smtClean="0">
                <a:cs typeface="Arial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3998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61048"/>
            <a:ext cx="8893684" cy="24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04248" y="2060848"/>
            <a:ext cx="216024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8172466" y="2780862"/>
            <a:ext cx="576064" cy="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6"/>
          </p:cNvCxnSpPr>
          <p:nvPr/>
        </p:nvCxnSpPr>
        <p:spPr>
          <a:xfrm>
            <a:off x="7236296" y="2852936"/>
            <a:ext cx="936104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6"/>
          </p:cNvCxnSpPr>
          <p:nvPr/>
        </p:nvCxnSpPr>
        <p:spPr>
          <a:xfrm flipV="1">
            <a:off x="7236296" y="2348880"/>
            <a:ext cx="936104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948264" y="2708920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16" name="Oval 15"/>
          <p:cNvSpPr/>
          <p:nvPr/>
        </p:nvSpPr>
        <p:spPr>
          <a:xfrm>
            <a:off x="8316416" y="2132856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7" name="Oval 16"/>
          <p:cNvSpPr/>
          <p:nvPr/>
        </p:nvSpPr>
        <p:spPr>
          <a:xfrm>
            <a:off x="8316416" y="3068960"/>
            <a:ext cx="288032" cy="288032"/>
          </a:xfrm>
          <a:prstGeom prst="ellipse">
            <a:avLst/>
          </a:prstGeom>
          <a:solidFill>
            <a:srgbClr val="FF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32240" y="5229200"/>
            <a:ext cx="216024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8100458" y="5896256"/>
            <a:ext cx="576064" cy="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9" idx="6"/>
          </p:cNvCxnSpPr>
          <p:nvPr/>
        </p:nvCxnSpPr>
        <p:spPr>
          <a:xfrm>
            <a:off x="7164288" y="6021288"/>
            <a:ext cx="936104" cy="2880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" idx="6"/>
          </p:cNvCxnSpPr>
          <p:nvPr/>
        </p:nvCxnSpPr>
        <p:spPr>
          <a:xfrm flipV="1">
            <a:off x="7164288" y="5517232"/>
            <a:ext cx="936104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876256" y="5877272"/>
            <a:ext cx="288032" cy="28803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1</a:t>
            </a:r>
            <a:endParaRPr lang="en-GB" b="1" dirty="0"/>
          </a:p>
        </p:txBody>
      </p:sp>
      <p:sp>
        <p:nvSpPr>
          <p:cNvPr id="30" name="Oval 29"/>
          <p:cNvSpPr/>
          <p:nvPr/>
        </p:nvSpPr>
        <p:spPr>
          <a:xfrm>
            <a:off x="8244408" y="5301208"/>
            <a:ext cx="288032" cy="28803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31" name="Oval 30"/>
          <p:cNvSpPr/>
          <p:nvPr/>
        </p:nvSpPr>
        <p:spPr>
          <a:xfrm>
            <a:off x="8244408" y="6237312"/>
            <a:ext cx="288032" cy="288032"/>
          </a:xfrm>
          <a:prstGeom prst="ellipse">
            <a:avLst/>
          </a:prstGeom>
          <a:solidFill>
            <a:srgbClr val="FFCC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3</a:t>
            </a:r>
            <a:endParaRPr lang="en-GB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http://www.scholarpedia.org/wiki/images/thumb/4/4f/Fig_bc.jpg/800px-Fig_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6134100" cy="38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95536" y="5373216"/>
            <a:ext cx="8519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Structural connectivity – the physical structure of the </a:t>
            </a:r>
            <a:r>
              <a:rPr lang="en-US" dirty="0" smtClean="0"/>
              <a:t>brain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Functional connectivity – the likelihood that 2 neuronal populations share associated </a:t>
            </a:r>
            <a:r>
              <a:rPr lang="en-US" dirty="0" smtClean="0"/>
              <a:t>activity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Effective connectivity – a union between structural and functional connectivity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684213" y="346075"/>
            <a:ext cx="7772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de-DE" sz="3200" dirty="0" smtClean="0">
                <a:latin typeface="Arial Unicode MS" charset="0"/>
              </a:rPr>
              <a:t>Taxonomy of Connectivity</a:t>
            </a:r>
            <a:endParaRPr lang="de-DE" sz="3200" dirty="0">
              <a:latin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algn="ctr">
              <a:buNone/>
            </a:pPr>
            <a:r>
              <a:rPr lang="en-GB" dirty="0" smtClean="0"/>
              <a:t>How to infer causality</a:t>
            </a:r>
            <a:br>
              <a:rPr lang="en-GB" dirty="0" smtClean="0"/>
            </a:br>
            <a:r>
              <a:rPr lang="en-GB" dirty="0" smtClean="0"/>
              <a:t>especially with poor temporal resolution?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DCM 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33843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Create a neural model to represent our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Convolve it with a </a:t>
            </a:r>
            <a:r>
              <a:rPr lang="en-GB" dirty="0" err="1" smtClean="0"/>
              <a:t>haemodynamic</a:t>
            </a:r>
            <a:r>
              <a:rPr lang="en-GB" dirty="0" smtClean="0"/>
              <a:t> model to predict real signal from the scanner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Compare models in terms of model fit and complexity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56176" y="1628800"/>
            <a:ext cx="2736304" cy="41764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Neural Model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627784" y="198884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z4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971600" y="342900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355976" y="342900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27784" y="5085184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1772816"/>
            <a:ext cx="115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</a:rPr>
              <a:t>Recipe</a:t>
            </a:r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5242" y="2492896"/>
            <a:ext cx="1766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Z</a:t>
            </a:r>
            <a:r>
              <a:rPr lang="en-GB" sz="2800" dirty="0" smtClean="0">
                <a:solidFill>
                  <a:schemeClr val="bg1"/>
                </a:solidFill>
              </a:rPr>
              <a:t> - Regions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56176" y="1628800"/>
            <a:ext cx="2736304" cy="41764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Neural Model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2627784" y="198884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z4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971600" y="342900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z2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4355976" y="3429000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z3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2627784" y="5085184"/>
            <a:ext cx="864096" cy="86409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z1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907704" y="2852936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707904" y="2852936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779912" y="4437112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979712" y="4365104"/>
            <a:ext cx="576064" cy="576064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48264" y="1772816"/>
            <a:ext cx="1153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smtClean="0">
                <a:solidFill>
                  <a:schemeClr val="bg1"/>
                </a:solidFill>
              </a:rPr>
              <a:t>Recipe</a:t>
            </a:r>
            <a:endParaRPr lang="en-GB" sz="2800" u="sng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492896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Z</a:t>
            </a:r>
            <a:r>
              <a:rPr lang="en-GB" sz="2800" dirty="0" smtClean="0">
                <a:solidFill>
                  <a:schemeClr val="bg1"/>
                </a:solidFill>
              </a:rPr>
              <a:t> - Regions</a:t>
            </a:r>
          </a:p>
          <a:p>
            <a:r>
              <a:rPr lang="en-GB" sz="2800" b="1" dirty="0" smtClean="0">
                <a:solidFill>
                  <a:schemeClr val="bg1"/>
                </a:solidFill>
              </a:rPr>
              <a:t>A</a:t>
            </a:r>
            <a:r>
              <a:rPr lang="en-GB" sz="2800" dirty="0" smtClean="0">
                <a:solidFill>
                  <a:schemeClr val="bg1"/>
                </a:solidFill>
              </a:rPr>
              <a:t> - Average 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      Connections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2520</Words>
  <Application>Microsoft Office PowerPoint</Application>
  <PresentationFormat>On-screen Show (4:3)</PresentationFormat>
  <Paragraphs>460</Paragraphs>
  <Slides>48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Equation</vt:lpstr>
      <vt:lpstr>Bitmap Image</vt:lpstr>
      <vt:lpstr>DCM for fMRI:  Theory &amp; Practice</vt:lpstr>
      <vt:lpstr>Overview</vt:lpstr>
      <vt:lpstr>Brains as Systems</vt:lpstr>
      <vt:lpstr>Brains as Systems</vt:lpstr>
      <vt:lpstr>Slide 5</vt:lpstr>
      <vt:lpstr>The Challenge</vt:lpstr>
      <vt:lpstr>DCM Overview</vt:lpstr>
      <vt:lpstr>The Neural Model</vt:lpstr>
      <vt:lpstr>The Neural Model</vt:lpstr>
      <vt:lpstr>The Neural Model</vt:lpstr>
      <vt:lpstr>The Neural Model</vt:lpstr>
      <vt:lpstr>DCM Overview</vt:lpstr>
      <vt:lpstr>DCM Overview</vt:lpstr>
      <vt:lpstr>Dynamical Systems</vt:lpstr>
      <vt:lpstr>Dynamical Systems</vt:lpstr>
      <vt:lpstr>Dynamical Systems</vt:lpstr>
      <vt:lpstr>Simplified Network Model</vt:lpstr>
      <vt:lpstr>Simplified Network Model</vt:lpstr>
      <vt:lpstr>Simplified Network Model</vt:lpstr>
      <vt:lpstr>Simplified Network Model</vt:lpstr>
      <vt:lpstr>Simplified Network Model</vt:lpstr>
      <vt:lpstr>Simplified Network Model</vt:lpstr>
      <vt:lpstr>Summary So Far</vt:lpstr>
      <vt:lpstr>DCM Motivation</vt:lpstr>
      <vt:lpstr>DCM History</vt:lpstr>
      <vt:lpstr>What do we want from fMRI studies?</vt:lpstr>
      <vt:lpstr>DCM: Basic idea</vt:lpstr>
      <vt:lpstr>DCM: Methods</vt:lpstr>
      <vt:lpstr>DCM: Rules of good practice</vt:lpstr>
      <vt:lpstr>DCM: Rules of good practice II</vt:lpstr>
      <vt:lpstr>Slide 31</vt:lpstr>
      <vt:lpstr>Slide 32</vt:lpstr>
      <vt:lpstr>Slide 33</vt:lpstr>
      <vt:lpstr>Slide 34</vt:lpstr>
      <vt:lpstr>Slide 35</vt:lpstr>
      <vt:lpstr>Slide 36</vt:lpstr>
      <vt:lpstr>Extraction of time series (VOIs definition)</vt:lpstr>
      <vt:lpstr>VOIs definition: V5</vt:lpstr>
      <vt:lpstr>Definition of DCM</vt:lpstr>
      <vt:lpstr>Slide 40</vt:lpstr>
      <vt:lpstr>Slide 41</vt:lpstr>
      <vt:lpstr>Slide 42</vt:lpstr>
      <vt:lpstr>Slide 43</vt:lpstr>
      <vt:lpstr>Models comparison and selection</vt:lpstr>
      <vt:lpstr>SPM: Issues</vt:lpstr>
      <vt:lpstr>So, DCM….</vt:lpstr>
      <vt:lpstr>References 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DCM: Theory &amp; Practice</dc:title>
  <dc:creator>lmadeley</dc:creator>
  <cp:lastModifiedBy>Peter Zeidman</cp:lastModifiedBy>
  <cp:revision>170</cp:revision>
  <dcterms:created xsi:type="dcterms:W3CDTF">2011-03-02T09:27:57Z</dcterms:created>
  <dcterms:modified xsi:type="dcterms:W3CDTF">2011-03-09T17:08:37Z</dcterms:modified>
</cp:coreProperties>
</file>