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61" r:id="rId4"/>
    <p:sldId id="260" r:id="rId5"/>
    <p:sldId id="258" r:id="rId6"/>
    <p:sldId id="262" r:id="rId7"/>
    <p:sldId id="264" r:id="rId8"/>
    <p:sldId id="273" r:id="rId9"/>
    <p:sldId id="270" r:id="rId10"/>
    <p:sldId id="271" r:id="rId11"/>
    <p:sldId id="266" r:id="rId12"/>
    <p:sldId id="269" r:id="rId13"/>
    <p:sldId id="272" r:id="rId14"/>
    <p:sldId id="268"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81" autoAdjust="0"/>
    <p:restoredTop sz="86267" autoAdjust="0"/>
  </p:normalViewPr>
  <p:slideViewPr>
    <p:cSldViewPr snapToGrid="0">
      <p:cViewPr>
        <p:scale>
          <a:sx n="90" d="100"/>
          <a:sy n="90" d="100"/>
        </p:scale>
        <p:origin x="-2232" y="-642"/>
      </p:cViewPr>
      <p:guideLst>
        <p:guide orient="horz" pos="2160"/>
        <p:guide pos="2880"/>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9061E-DD1A-3B4D-B890-AD6E2EFC7136}" type="datetimeFigureOut">
              <a:rPr lang="en-US" smtClean="0"/>
              <a:pPr/>
              <a:t>12/14/2011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96D2B-5323-8543-A441-1FF612497B2B}" type="slidenum">
              <a:rPr lang="en-US" smtClean="0"/>
              <a:pPr/>
              <a:t>‹#›</a:t>
            </a:fld>
            <a:endParaRPr lang="en-US"/>
          </a:p>
        </p:txBody>
      </p:sp>
    </p:spTree>
    <p:extLst>
      <p:ext uri="{BB962C8B-B14F-4D97-AF65-F5344CB8AC3E}">
        <p14:creationId xmlns:p14="http://schemas.microsoft.com/office/powerpoint/2010/main" val="3201700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MRI</a:t>
            </a:r>
            <a:r>
              <a:rPr lang="en-US" sz="1000" baseline="0" dirty="0" smtClean="0"/>
              <a:t> and fMRI are based on a physical  phenomenon, called nuclear magnetic resonance: in which magnetic nuclei in a magnetic field absorb and re-emit electromagnetic radiation.  </a:t>
            </a:r>
          </a:p>
          <a:p>
            <a:r>
              <a:rPr lang="en-US" sz="1000" baseline="0" dirty="0" smtClean="0"/>
              <a:t>Only specific types of nuclei can be detected with nuclear magnetic resonance.</a:t>
            </a:r>
          </a:p>
          <a:p>
            <a:r>
              <a:rPr lang="en-US" sz="1000" baseline="0" dirty="0" smtClean="0"/>
              <a:t>If you can remember chemistry in secondary school: atoms consist of protons, neutrons and electrons. If there is an uneven number of protons or neutrons or both, the nuclei possess a nuclear spin, which is necessary for the nuclei to be visible in NMR. Example for these nuclei are: ….  We will be most interested in hydrogen, as it is highly abundant in the body water and most organic molecules. </a:t>
            </a:r>
          </a:p>
          <a:p>
            <a:endParaRPr lang="en-US" sz="1000" dirty="0"/>
          </a:p>
        </p:txBody>
      </p:sp>
      <p:sp>
        <p:nvSpPr>
          <p:cNvPr id="4" name="Slide Number Placeholder 3"/>
          <p:cNvSpPr>
            <a:spLocks noGrp="1"/>
          </p:cNvSpPr>
          <p:nvPr>
            <p:ph type="sldNum" sz="quarter" idx="10"/>
          </p:nvPr>
        </p:nvSpPr>
        <p:spPr/>
        <p:txBody>
          <a:bodyPr/>
          <a:lstStyle/>
          <a:p>
            <a:fld id="{AA496D2B-5323-8543-A441-1FF612497B2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eaLnBrk="1" hangingPunct="1"/>
            <a:fld id="{75A04D14-4D75-47EB-B9B8-4F9C2E13754D}" type="slidenum">
              <a:rPr lang="de-DE" smtClean="0"/>
              <a:pPr eaLnBrk="1" hangingPunct="1"/>
              <a:t>11</a:t>
            </a:fld>
            <a:endParaRPr lang="de-DE"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Here you can see the T2 recovery curve of different tissue types and the resulting T2 image, and because spins </a:t>
            </a:r>
            <a:r>
              <a:rPr lang="en-GB" dirty="0" err="1" smtClean="0"/>
              <a:t>dephase</a:t>
            </a:r>
            <a:r>
              <a:rPr lang="en-GB" dirty="0" smtClean="0"/>
              <a:t> slower in CSF, CSF has a higher and brighter value in the T2 image while Gray and white matter have a much lower value.</a:t>
            </a:r>
          </a:p>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measure both – T2* is suitable to measure BOLD.</a:t>
            </a:r>
            <a:r>
              <a:rPr lang="en-GB" baseline="0" dirty="0" smtClean="0"/>
              <a:t> </a:t>
            </a:r>
            <a:endParaRPr lang="en-US" dirty="0"/>
          </a:p>
        </p:txBody>
      </p:sp>
      <p:sp>
        <p:nvSpPr>
          <p:cNvPr id="4" name="Slide Number Placeholder 3"/>
          <p:cNvSpPr>
            <a:spLocks noGrp="1"/>
          </p:cNvSpPr>
          <p:nvPr>
            <p:ph type="sldNum" sz="quarter" idx="10"/>
          </p:nvPr>
        </p:nvSpPr>
        <p:spPr/>
        <p:txBody>
          <a:bodyPr/>
          <a:lstStyle/>
          <a:p>
            <a:fld id="{AA496D2B-5323-8543-A441-1FF612497B2B}" type="slidenum">
              <a:rPr lang="en-US" smtClean="0"/>
              <a:pPr/>
              <a:t>12</a:t>
            </a:fld>
            <a:endParaRPr lang="en-US"/>
          </a:p>
        </p:txBody>
      </p:sp>
    </p:spTree>
    <p:extLst>
      <p:ext uri="{BB962C8B-B14F-4D97-AF65-F5344CB8AC3E}">
        <p14:creationId xmlns:p14="http://schemas.microsoft.com/office/powerpoint/2010/main" val="684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eaLnBrk="1" hangingPunct="1"/>
            <a:fld id="{8FDC68E3-1632-4F34-AF6C-F1AFDAFA5643}" type="slidenum">
              <a:rPr lang="de-DE" smtClean="0"/>
              <a:pPr eaLnBrk="1" hangingPunct="1"/>
              <a:t>14</a:t>
            </a:fld>
            <a:endParaRPr lang="de-DE"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More  or less deoxyhemoglobin distorts the signal more or less, but we still measure protons and their T2* decay. T2* is just decaying faster or slower depending on how much deoxyhemoglobin is around!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charset="0"/>
              </a:defRPr>
            </a:lvl1pPr>
            <a:lvl2pPr marL="742950" indent="-285750" defTabSz="919163" eaLnBrk="0" hangingPunct="0">
              <a:defRPr>
                <a:solidFill>
                  <a:schemeClr val="tx1"/>
                </a:solidFill>
                <a:latin typeface="Arial" charset="0"/>
              </a:defRPr>
            </a:lvl2pPr>
            <a:lvl3pPr marL="1143000" indent="-228600" defTabSz="919163" eaLnBrk="0" hangingPunct="0">
              <a:defRPr>
                <a:solidFill>
                  <a:schemeClr val="tx1"/>
                </a:solidFill>
                <a:latin typeface="Arial" charset="0"/>
              </a:defRPr>
            </a:lvl3pPr>
            <a:lvl4pPr marL="1600200" indent="-228600" defTabSz="919163" eaLnBrk="0" hangingPunct="0">
              <a:defRPr>
                <a:solidFill>
                  <a:schemeClr val="tx1"/>
                </a:solidFill>
                <a:latin typeface="Arial" charset="0"/>
              </a:defRPr>
            </a:lvl4pPr>
            <a:lvl5pPr marL="2057400" indent="-228600" defTabSz="919163" eaLnBrk="0" hangingPunct="0">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pPr eaLnBrk="1" hangingPunct="1"/>
            <a:fld id="{961AA20E-4E4E-4818-BE9A-C7F5B64C4FB3}" type="slidenum">
              <a:rPr lang="de-DE" smtClean="0"/>
              <a:pPr eaLnBrk="1" hangingPunct="1"/>
              <a:t>15</a:t>
            </a:fld>
            <a:endParaRPr lang="de-DE"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2254610" y="686174"/>
            <a:ext cx="2348780" cy="3430864"/>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a:p>
            <a:endParaRPr lang="en-GB" smtClean="0"/>
          </a:p>
          <a:p>
            <a:r>
              <a:rPr lang="en-GB" smtClean="0"/>
              <a:t>The unit of energy used in the brain is ATP and this is produced through the metabolism of glucose &amp; oxygen</a:t>
            </a:r>
          </a:p>
          <a:p>
            <a:endParaRPr lang="en-GB" smtClean="0"/>
          </a:p>
          <a:p>
            <a:r>
              <a:rPr lang="en-GB" smtClean="0"/>
              <a:t>This diagram shows us where the energy is then used</a:t>
            </a:r>
          </a:p>
          <a:p>
            <a:endParaRPr lang="en-GB" smtClean="0"/>
          </a:p>
          <a:p>
            <a:r>
              <a:rPr lang="en-GB" smtClean="0"/>
              <a:t>Point out cell body, dendrites, axon, synapses </a:t>
            </a:r>
          </a:p>
          <a:p>
            <a:endParaRPr lang="en-GB" smtClean="0"/>
          </a:p>
          <a:p>
            <a:r>
              <a:rPr lang="en-GB" smtClean="0"/>
              <a:t>Resting  potential- 2%</a:t>
            </a:r>
          </a:p>
          <a:p>
            <a:r>
              <a:rPr lang="en-GB" smtClean="0"/>
              <a:t>Neuron is constantly receiving both excitatory and inhibitory potentials- these are integrated &amp; when a certain threshold of depolarization is reached, an action potential occurs- this uses 10%</a:t>
            </a:r>
          </a:p>
          <a:p>
            <a:r>
              <a:rPr lang="en-GB" smtClean="0"/>
              <a:t>Neurotransmitter e.g. glutamate is released- 7%</a:t>
            </a:r>
          </a:p>
          <a:p>
            <a:r>
              <a:rPr lang="en-GB" smtClean="0"/>
              <a:t>Postsynaptic processes restore balance by recycling the transmitter &amp; restoring ion gradients</a:t>
            </a:r>
          </a:p>
          <a:p>
            <a:r>
              <a:rPr lang="en-GB" smtClean="0"/>
              <a:t>Astrocytes or glial cells- 6%</a:t>
            </a:r>
          </a:p>
          <a:p>
            <a:endParaRPr lang="en-GB" smtClean="0"/>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Here is a picture of the brain’s vasculature</a:t>
            </a:r>
          </a:p>
          <a:p>
            <a:endParaRPr lang="en-GB" smtClean="0"/>
          </a:p>
          <a:p>
            <a:r>
              <a:rPr lang="en-GB" smtClean="0"/>
              <a:t>We are mainly concerned with the capillary networks, as this is where the exchange of glucose &amp; oxygen takes place</a:t>
            </a: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It is currently generally accepted that blood flow is controlled by two processes which occur in the presynaptic neuron:</a:t>
            </a:r>
          </a:p>
          <a:p>
            <a:endParaRPr lang="en-GB" smtClean="0"/>
          </a:p>
          <a:p>
            <a:r>
              <a:rPr lang="en-GB" smtClean="0"/>
              <a:t>Point out neuron, astrocyte and blood vessel in diagram</a:t>
            </a:r>
          </a:p>
          <a:p>
            <a:endParaRPr lang="en-GB" smtClean="0"/>
          </a:p>
          <a:p>
            <a:endParaRPr lang="en-GB" smtClean="0"/>
          </a:p>
          <a:p>
            <a:r>
              <a:rPr lang="en-GB" smtClean="0"/>
              <a:t>SO we are really measuring inputs and intra-cortical processing in the area of interest</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Oxygen is carried by haemoglobin in the blood.</a:t>
            </a:r>
          </a:p>
          <a:p>
            <a:endParaRPr lang="en-GB" smtClean="0"/>
          </a:p>
          <a:p>
            <a:r>
              <a:rPr lang="en-GB" smtClean="0"/>
              <a:t>Here we can see the haemoglobin is made up of proteins and iron ions. At the pulmonary capillaries in the lungs the oxygen attaches to these iron ions. When oxygen is attached, we have oxyhaemoglobin, which is diamagnetic.</a:t>
            </a:r>
          </a:p>
          <a:p>
            <a:endParaRPr lang="en-GB" smtClean="0"/>
          </a:p>
          <a:p>
            <a:r>
              <a:rPr lang="en-GB" smtClean="0"/>
              <a:t>Then the oxygen is dropped off at the cells, and when there is no oxygen attached, we call this deoxyhaemoglobin. This is paramagnetic.</a:t>
            </a:r>
          </a:p>
          <a:p>
            <a:endParaRPr lang="en-GB" smtClean="0"/>
          </a:p>
          <a:p>
            <a:endParaRPr lang="en-GB" smtClean="0"/>
          </a:p>
          <a:p>
            <a:r>
              <a:rPr lang="en-GB" smtClean="0"/>
              <a:t>So </a:t>
            </a:r>
          </a:p>
          <a:p>
            <a:endParaRPr lang="en-GB" smtClean="0"/>
          </a:p>
          <a:p>
            <a:r>
              <a:rPr lang="en-GB" smtClean="0"/>
              <a:t>Oxyhaemoglobin is NOT very magnetic and doesn’t really affect the magnetic field one way or another</a:t>
            </a:r>
          </a:p>
          <a:p>
            <a:endParaRPr lang="en-GB" smtClean="0"/>
          </a:p>
          <a:p>
            <a:r>
              <a:rPr lang="en-GB" smtClean="0"/>
              <a:t>Deoxyhaemoglobin IS magnetic so causes distortions in the magnetic field</a:t>
            </a:r>
          </a:p>
          <a:p>
            <a:endParaRPr lang="en-GB" smtClean="0"/>
          </a:p>
          <a:p>
            <a:r>
              <a:rPr lang="en-GB" smtClean="0"/>
              <a:t>Paramagnetism: is attracted to magnetic field when placed in one (but is not magnetic when outside a field). Large magnetic permeability (?). Unpaired electrons</a:t>
            </a:r>
          </a:p>
          <a:p>
            <a:r>
              <a:rPr lang="en-GB" smtClean="0"/>
              <a:t>Diamagnetism: creates a slightly opposing magnetic field when placed in one. Low magnetic permeability, opposes magnetic field. No unpaired electrons</a:t>
            </a:r>
          </a:p>
          <a:p>
            <a:endParaRPr lang="en-GB" smtClean="0"/>
          </a:p>
          <a:p>
            <a:endParaRPr lang="en-GB" smtClean="0"/>
          </a:p>
          <a:p>
            <a:endParaRPr lang="en-GB"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charset="0"/>
              </a:defRPr>
            </a:lvl1pPr>
            <a:lvl2pPr marL="742950" indent="-285750" defTabSz="919163" eaLnBrk="0" hangingPunct="0">
              <a:defRPr>
                <a:solidFill>
                  <a:schemeClr val="tx1"/>
                </a:solidFill>
                <a:latin typeface="Arial" charset="0"/>
              </a:defRPr>
            </a:lvl2pPr>
            <a:lvl3pPr marL="1143000" indent="-228600" defTabSz="919163" eaLnBrk="0" hangingPunct="0">
              <a:defRPr>
                <a:solidFill>
                  <a:schemeClr val="tx1"/>
                </a:solidFill>
                <a:latin typeface="Arial" charset="0"/>
              </a:defRPr>
            </a:lvl3pPr>
            <a:lvl4pPr marL="1600200" indent="-228600" defTabSz="919163" eaLnBrk="0" hangingPunct="0">
              <a:defRPr>
                <a:solidFill>
                  <a:schemeClr val="tx1"/>
                </a:solidFill>
                <a:latin typeface="Arial" charset="0"/>
              </a:defRPr>
            </a:lvl4pPr>
            <a:lvl5pPr marL="2057400" indent="-228600" defTabSz="919163" eaLnBrk="0" hangingPunct="0">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pPr eaLnBrk="1" hangingPunct="1"/>
            <a:fld id="{BE6B5D8A-5597-4DD1-8A57-6C8411DC6953}" type="slidenum">
              <a:rPr lang="de-DE" smtClean="0"/>
              <a:pPr eaLnBrk="1" hangingPunct="1"/>
              <a:t>20</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smtClean="0"/>
              <a:t>Here the red dots represent haemoglobin and the blue dots represent oxygen. We can see that as the blood flows in, the oxygen is released to be metabolised by the cells</a:t>
            </a:r>
          </a:p>
          <a:p>
            <a:pPr>
              <a:lnSpc>
                <a:spcPct val="90000"/>
              </a:lnSpc>
            </a:pPr>
            <a:r>
              <a:rPr lang="en-GB" smtClean="0"/>
              <a:t>When the brain area is activated, there is an increase in both blood flow and volume, and there is a much greater increase in oxygen supply than that which is actually needed for metabolism. So even though the cells are using more oxygen, there is even more than usual in the blood stream.</a:t>
            </a:r>
          </a:p>
          <a:p>
            <a:pPr>
              <a:lnSpc>
                <a:spcPct val="90000"/>
              </a:lnSpc>
            </a:pPr>
            <a:endParaRPr lang="en-GB" smtClean="0"/>
          </a:p>
          <a:p>
            <a:pPr>
              <a:lnSpc>
                <a:spcPct val="90000"/>
              </a:lnSpc>
            </a:pPr>
            <a:r>
              <a:rPr lang="en-GB" smtClean="0"/>
              <a:t>What we are actuall measuring is changes in magnetic field inhomogeneity caused by the relative amounts of  oxygenated and deoxygenated haemoglobin in the blood stream.</a:t>
            </a:r>
          </a:p>
          <a:p>
            <a:pPr>
              <a:lnSpc>
                <a:spcPct val="90000"/>
              </a:lnSpc>
            </a:pPr>
            <a:endParaRPr lang="en-GB" smtClean="0"/>
          </a:p>
          <a:p>
            <a:pPr>
              <a:lnSpc>
                <a:spcPct val="90000"/>
              </a:lnSpc>
            </a:pPr>
            <a:r>
              <a:rPr lang="en-GB" smtClean="0"/>
              <a:t>More oxyhaemoglobin means less  field inhomogeneity in the magnetic field, a slower T2* contrast decay and a stronger signal.</a:t>
            </a:r>
          </a:p>
          <a:p>
            <a:pPr>
              <a:lnSpc>
                <a:spcPct val="90000"/>
              </a:lnSpc>
            </a:pPr>
            <a:endParaRPr lang="en-GB" smtClean="0"/>
          </a:p>
          <a:p>
            <a:pPr>
              <a:lnSpc>
                <a:spcPct val="90000"/>
              </a:lnSpc>
            </a:pPr>
            <a:r>
              <a:rPr lang="en-GB" smtClean="0"/>
              <a:t>More deoxyhaemoglobin causes greater magnetic field inhomogeneity, the T2* contrast decays quicker and we measure a weaker signal.</a:t>
            </a:r>
          </a:p>
          <a:p>
            <a:pPr>
              <a:lnSpc>
                <a:spcPct val="90000"/>
              </a:lnSpc>
            </a:pPr>
            <a:endParaRPr lang="en-GB" smtClean="0"/>
          </a:p>
          <a:p>
            <a:pPr>
              <a:lnSpc>
                <a:spcPct val="90000"/>
              </a:lnSpc>
            </a:pPr>
            <a:endParaRPr lang="en-GB" smtClean="0"/>
          </a:p>
          <a:p>
            <a:pPr>
              <a:lnSpc>
                <a:spcPct val="90000"/>
              </a:lnSpc>
            </a:pPr>
            <a:r>
              <a:rPr lang="en-GB" smtClean="0"/>
              <a:t>SO a stronger BOLD signal indicates that there is an increased concentration of oxyhaemoglobin, corresponding to a decreased concentration of deoxyhaemoglobin in the blood….so we are  NOT measuring oxygen usage</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charset="0"/>
              </a:defRPr>
            </a:lvl1pPr>
            <a:lvl2pPr marL="742950" indent="-285750" defTabSz="919163" eaLnBrk="0" hangingPunct="0">
              <a:defRPr>
                <a:solidFill>
                  <a:schemeClr val="tx1"/>
                </a:solidFill>
                <a:latin typeface="Arial" charset="0"/>
              </a:defRPr>
            </a:lvl2pPr>
            <a:lvl3pPr marL="1143000" indent="-228600" defTabSz="919163" eaLnBrk="0" hangingPunct="0">
              <a:defRPr>
                <a:solidFill>
                  <a:schemeClr val="tx1"/>
                </a:solidFill>
                <a:latin typeface="Arial" charset="0"/>
              </a:defRPr>
            </a:lvl3pPr>
            <a:lvl4pPr marL="1600200" indent="-228600" defTabSz="919163" eaLnBrk="0" hangingPunct="0">
              <a:defRPr>
                <a:solidFill>
                  <a:schemeClr val="tx1"/>
                </a:solidFill>
                <a:latin typeface="Arial" charset="0"/>
              </a:defRPr>
            </a:lvl4pPr>
            <a:lvl5pPr marL="2057400" indent="-228600" defTabSz="919163" eaLnBrk="0" hangingPunct="0">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pPr eaLnBrk="1" hangingPunct="1"/>
            <a:fld id="{10CD2D64-F993-4A98-B12E-971052D815CC}" type="slidenum">
              <a:rPr lang="de-DE" smtClean="0"/>
              <a:pPr eaLnBrk="1" hangingPunct="1"/>
              <a:t>21</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Experimental task: More oxyhaemoglobin means less  field inhomogeneity in the magnetic field, a slower T2* contrast decay and a stronger signal.</a:t>
            </a:r>
          </a:p>
          <a:p>
            <a:endParaRPr lang="en-GB" smtClean="0"/>
          </a:p>
          <a:p>
            <a:r>
              <a:rPr lang="en-GB" smtClean="0"/>
              <a:t>Control task: More deoxyhaemoglobin causes greater magnetic field inhomogeneity, the T2* contrast decays quicker and we measure a weaker signal.</a:t>
            </a:r>
          </a:p>
          <a:p>
            <a:endParaRPr lang="en-GB"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Nuclei</a:t>
            </a:r>
            <a:r>
              <a:rPr lang="en-US" baseline="0" dirty="0" smtClean="0"/>
              <a:t> that possess a nuclear spin can be  pictured as small rotation magnets, which spin around their own axis. </a:t>
            </a:r>
          </a:p>
          <a:p>
            <a:r>
              <a:rPr lang="en-US" baseline="0" dirty="0" smtClean="0"/>
              <a:t>1H has a nuclear spin of ½ (why this is, would go into to much detail) and the nucleus can exist in two energetically equal states: spin-down or spin-up. As these two states are energetically equal, the nucleus is equally likely to be in either of the two states. This is true if there is no external magnetic field (here called B0). However in the presence of external magnetic field,  the spin aligns with B0. The presence of the external magnetic field, also leads to the two spin states not being energetically even anymore -&gt; the spin up state energetically more better and more stable whereas the spin down state is energetically unfavorable. </a:t>
            </a:r>
          </a:p>
          <a:p>
            <a:r>
              <a:rPr lang="en-US" baseline="0" dirty="0" smtClean="0"/>
              <a:t>In order for the nucleus to get from the spin-up state to the spin-down state, he needs to overcome a energy barrier, which depend on the properties of the each nucleus. This energy can be fed into the system with a pulse in radio frequency, which will help the nucleus to overcome this barrier. And on the level of a single nucleus: this is the basis of NMR.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496D2B-5323-8543-A441-1FF612497B2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Flow refers to the rate; how fast the blood is flowing</a:t>
            </a:r>
          </a:p>
          <a:p>
            <a:endParaRPr lang="en-GB" smtClean="0"/>
          </a:p>
          <a:p>
            <a:r>
              <a:rPr lang="en-GB" smtClean="0"/>
              <a:t>The metabolic rate of oxygen refers to how much oxygen is required</a:t>
            </a:r>
          </a:p>
          <a:p>
            <a:endParaRPr lang="en-GB" smtClean="0"/>
          </a:p>
          <a:p>
            <a:r>
              <a:rPr lang="en-GB" smtClean="0"/>
              <a:t>Volume refers to the amount of blood</a:t>
            </a: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90000"/>
              </a:lnSpc>
            </a:pPr>
            <a:r>
              <a:rPr lang="en-GB" smtClean="0"/>
              <a:t>The HRF reflects the T2* values measured a couple of times in a row (several  RF pulses followed by several measurements </a:t>
            </a:r>
            <a:r>
              <a:rPr lang="en-GB" smtClean="0">
                <a:sym typeface="Wingdings" pitchFamily="2" charset="2"/>
              </a:rPr>
              <a:t> reflects how much ‘oxygen’ was present when measured at 0, 1, 2, 3, ... 25 seconds after stimulus onset</a:t>
            </a:r>
          </a:p>
          <a:p>
            <a:pPr marL="230188" indent="-230188">
              <a:lnSpc>
                <a:spcPct val="90000"/>
              </a:lnSpc>
            </a:pPr>
            <a:endParaRPr lang="en-GB" smtClean="0">
              <a:sym typeface="Wingdings" pitchFamily="2" charset="2"/>
            </a:endParaRPr>
          </a:p>
          <a:p>
            <a:pPr marL="230188" indent="-230188">
              <a:lnSpc>
                <a:spcPct val="90000"/>
              </a:lnSpc>
            </a:pPr>
            <a:r>
              <a:rPr lang="en-GB" smtClean="0">
                <a:sym typeface="Wingdings" pitchFamily="2" charset="2"/>
              </a:rPr>
              <a:t>Remember we are measuring the relative amounts of oxyhaemoglobin and deoxyhaemglobin in the blood stream.</a:t>
            </a:r>
          </a:p>
          <a:p>
            <a:pPr marL="230188" indent="-230188">
              <a:lnSpc>
                <a:spcPct val="90000"/>
              </a:lnSpc>
            </a:pPr>
            <a:endParaRPr lang="en-GB" smtClean="0">
              <a:sym typeface="Wingdings" pitchFamily="2" charset="2"/>
            </a:endParaRPr>
          </a:p>
          <a:p>
            <a:pPr marL="230188" indent="-230188">
              <a:lnSpc>
                <a:spcPct val="90000"/>
              </a:lnSpc>
              <a:buFontTx/>
              <a:buAutoNum type="arabicParenR"/>
            </a:pPr>
            <a:r>
              <a:rPr lang="en-GB" smtClean="0">
                <a:sym typeface="Wingdings" pitchFamily="2" charset="2"/>
              </a:rPr>
              <a:t>The initial dip is caused by oxygen being used from the existing blood supply, leading to an increase in the proportion of deoxyhaemoglobin, and a decreased signal.</a:t>
            </a:r>
          </a:p>
          <a:p>
            <a:pPr marL="230188" indent="-230188">
              <a:lnSpc>
                <a:spcPct val="90000"/>
              </a:lnSpc>
            </a:pPr>
            <a:r>
              <a:rPr lang="en-GB" smtClean="0">
                <a:sym typeface="Wingdings" pitchFamily="2" charset="2"/>
              </a:rPr>
              <a:t>Some people think that this may be the best measure of neuronal activity</a:t>
            </a:r>
          </a:p>
          <a:p>
            <a:pPr marL="230188" indent="-230188">
              <a:lnSpc>
                <a:spcPct val="90000"/>
              </a:lnSpc>
            </a:pPr>
            <a:endParaRPr lang="en-GB" smtClean="0">
              <a:sym typeface="Wingdings" pitchFamily="2" charset="2"/>
            </a:endParaRPr>
          </a:p>
          <a:p>
            <a:pPr marL="230188" indent="-230188">
              <a:lnSpc>
                <a:spcPct val="90000"/>
              </a:lnSpc>
            </a:pPr>
            <a:r>
              <a:rPr lang="en-GB" smtClean="0"/>
              <a:t>2)Blood flow increases, providing more oxyhaemoglobin than is required for oxygen metabolism: this means that even though more oxygen than usual is being used, there is still a greater proportion of oxyhaemoglobin in the blood due to the excessive supply- this leads to an increased signal…SO, again, we are not measuring oxygen use per se, rather we are measuring the decrease in the amount of deoxyhaemoglobin relative to  oxyhaemoglobin in the blood in response to activation.</a:t>
            </a:r>
          </a:p>
          <a:p>
            <a:pPr marL="230188" indent="-230188">
              <a:lnSpc>
                <a:spcPct val="90000"/>
              </a:lnSpc>
            </a:pPr>
            <a:endParaRPr lang="en-GB" smtClean="0"/>
          </a:p>
          <a:p>
            <a:pPr marL="230188" indent="-230188">
              <a:lnSpc>
                <a:spcPct val="90000"/>
              </a:lnSpc>
            </a:pPr>
            <a:r>
              <a:rPr lang="en-GB" smtClean="0"/>
              <a:t>3)After the blood flow has returned to normal, it still takes a while for the volume to decrease again. This leads to another increase in the relative level on deoxyhaemoglobin, and a corresponding decrease in the BOLD signal before return to baseline.</a:t>
            </a:r>
          </a:p>
          <a:p>
            <a:pPr marL="230188" indent="-230188">
              <a:lnSpc>
                <a:spcPct val="90000"/>
              </a:lnSpc>
              <a:buFontTx/>
              <a:buAutoNum type="arabicParenR"/>
            </a:pPr>
            <a:endParaRPr lang="en-GB" smtClean="0"/>
          </a:p>
          <a:p>
            <a:pPr marL="230188" indent="-230188">
              <a:lnSpc>
                <a:spcPct val="90000"/>
              </a:lnSpc>
            </a:pPr>
            <a:endParaRPr lang="en-GB" smtClean="0"/>
          </a:p>
          <a:p>
            <a:pPr marL="230188" indent="-230188">
              <a:lnSpc>
                <a:spcPct val="90000"/>
              </a:lnSpc>
            </a:pPr>
            <a:r>
              <a:rPr lang="en-GB" smtClean="0"/>
              <a:t>Be aware that because the </a:t>
            </a:r>
            <a:r>
              <a:rPr lang="en-US" smtClean="0"/>
              <a:t>fMRI signal is non-linearly dependent on blood flow, the </a:t>
            </a:r>
            <a:r>
              <a:rPr lang="en-US" smtClean="0">
                <a:sym typeface="Wingdings" pitchFamily="2" charset="2"/>
              </a:rPr>
              <a:t>BOLD signal may saturate at high levels of blood flow, because a moderately strong stimulus could give almost maximal BOLD respone not leaving much space for higher signal- like a ceiling effect.</a:t>
            </a:r>
          </a:p>
          <a:p>
            <a:pPr marL="230188" indent="-230188">
              <a:lnSpc>
                <a:spcPct val="90000"/>
              </a:lnSpc>
            </a:pPr>
            <a:endParaRPr lang="en-GB"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charset="0"/>
              </a:defRPr>
            </a:lvl1pPr>
            <a:lvl2pPr marL="742950" indent="-285750" defTabSz="919163" eaLnBrk="0" hangingPunct="0">
              <a:defRPr>
                <a:solidFill>
                  <a:schemeClr val="tx1"/>
                </a:solidFill>
                <a:latin typeface="Arial" charset="0"/>
              </a:defRPr>
            </a:lvl2pPr>
            <a:lvl3pPr marL="1143000" indent="-228600" defTabSz="919163" eaLnBrk="0" hangingPunct="0">
              <a:defRPr>
                <a:solidFill>
                  <a:schemeClr val="tx1"/>
                </a:solidFill>
                <a:latin typeface="Arial" charset="0"/>
              </a:defRPr>
            </a:lvl3pPr>
            <a:lvl4pPr marL="1600200" indent="-228600" defTabSz="919163" eaLnBrk="0" hangingPunct="0">
              <a:defRPr>
                <a:solidFill>
                  <a:schemeClr val="tx1"/>
                </a:solidFill>
                <a:latin typeface="Arial" charset="0"/>
              </a:defRPr>
            </a:lvl4pPr>
            <a:lvl5pPr marL="2057400" indent="-228600" defTabSz="919163" eaLnBrk="0" hangingPunct="0">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pPr eaLnBrk="1" hangingPunct="1"/>
            <a:fld id="{D9A8A187-3273-4749-ADB8-B83EC24B850B}" type="slidenum">
              <a:rPr lang="de-DE" smtClean="0"/>
              <a:pPr eaLnBrk="1" hangingPunct="1"/>
              <a:t>24</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Experimental task: More oxyhaemoglobin means less  field inhomogeneity in the magnetic field, a slower T2* contrast decay and a stronger signal.</a:t>
            </a:r>
          </a:p>
          <a:p>
            <a:endParaRPr lang="en-GB" smtClean="0"/>
          </a:p>
          <a:p>
            <a:r>
              <a:rPr lang="en-GB" smtClean="0"/>
              <a:t>Control task: More deoxyhaemoglobin causes greater magnetic field inhomogeneity, the T2* contrast decays quicker and we measure a weaker signal.</a:t>
            </a:r>
          </a:p>
          <a:p>
            <a:endParaRPr lang="en-GB" smtClean="0"/>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a:p>
            <a:r>
              <a:rPr lang="en-US" smtClean="0"/>
              <a:t>fMRI: simultaneous activity of MANY neurons in a LARGE region of cortex (millimeters) over a LONG period (seconds). We need to ask what component of the neural activity most predicts the fMRI signal?</a:t>
            </a:r>
          </a:p>
          <a:p>
            <a:endParaRPr lang="en-GB" smtClean="0"/>
          </a:p>
          <a:p>
            <a:r>
              <a:rPr lang="en-GB" smtClean="0"/>
              <a:t>There has been much debate around whether we are actually measuring local field potential or firing.</a:t>
            </a:r>
          </a:p>
          <a:p>
            <a:endParaRPr lang="en-GB" smtClean="0"/>
          </a:p>
          <a:p>
            <a:r>
              <a:rPr lang="en-GB" smtClean="0"/>
              <a:t>Subthreshold activity: simultaneous excitation and inhibition that would not result in an action potential but would nevertheless deplete blood oxygen.</a:t>
            </a:r>
          </a:p>
          <a:p>
            <a:endParaRPr lang="en-GB" smtClean="0"/>
          </a:p>
          <a:p>
            <a:r>
              <a:rPr lang="en-GB" smtClean="0"/>
              <a:t>It is generally thought that we are measuring LFP</a:t>
            </a:r>
          </a:p>
          <a:p>
            <a:endParaRPr lang="en-GB" smtClean="0"/>
          </a:p>
          <a:p>
            <a:r>
              <a:rPr lang="en-GB" smtClean="0"/>
              <a:t>This is important for comparisons with animal models because they measure either LFP OR spiking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charset="0"/>
              </a:defRPr>
            </a:lvl1pPr>
            <a:lvl2pPr marL="742950" indent="-285750" defTabSz="919163" eaLnBrk="0" hangingPunct="0">
              <a:defRPr>
                <a:solidFill>
                  <a:schemeClr val="tx1"/>
                </a:solidFill>
                <a:latin typeface="Arial" charset="0"/>
              </a:defRPr>
            </a:lvl2pPr>
            <a:lvl3pPr marL="1143000" indent="-228600" defTabSz="919163" eaLnBrk="0" hangingPunct="0">
              <a:defRPr>
                <a:solidFill>
                  <a:schemeClr val="tx1"/>
                </a:solidFill>
                <a:latin typeface="Arial" charset="0"/>
              </a:defRPr>
            </a:lvl3pPr>
            <a:lvl4pPr marL="1600200" indent="-228600" defTabSz="919163" eaLnBrk="0" hangingPunct="0">
              <a:defRPr>
                <a:solidFill>
                  <a:schemeClr val="tx1"/>
                </a:solidFill>
                <a:latin typeface="Arial" charset="0"/>
              </a:defRPr>
            </a:lvl4pPr>
            <a:lvl5pPr marL="2057400" indent="-228600" defTabSz="919163" eaLnBrk="0" hangingPunct="0">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pPr eaLnBrk="1" hangingPunct="1"/>
            <a:fld id="{5D878074-939C-405F-BE31-6BBE0E29E207}" type="slidenum">
              <a:rPr lang="de-DE" smtClean="0"/>
              <a:pPr eaLnBrk="1" hangingPunct="1"/>
              <a:t>27</a:t>
            </a:fld>
            <a:endParaRPr lang="de-DE"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This diagram shows just how far the distance is between neuronal activity, which is what we are trying to measure, and the intensity of the T2* weighted image we record. (Discuss diagram)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charset="0"/>
              </a:defRPr>
            </a:lvl1pPr>
            <a:lvl2pPr marL="742950" indent="-285750" defTabSz="919163" eaLnBrk="0" hangingPunct="0">
              <a:defRPr>
                <a:solidFill>
                  <a:schemeClr val="tx1"/>
                </a:solidFill>
                <a:latin typeface="Arial" charset="0"/>
              </a:defRPr>
            </a:lvl2pPr>
            <a:lvl3pPr marL="1143000" indent="-228600" defTabSz="919163" eaLnBrk="0" hangingPunct="0">
              <a:defRPr>
                <a:solidFill>
                  <a:schemeClr val="tx1"/>
                </a:solidFill>
                <a:latin typeface="Arial" charset="0"/>
              </a:defRPr>
            </a:lvl3pPr>
            <a:lvl4pPr marL="1600200" indent="-228600" defTabSz="919163" eaLnBrk="0" hangingPunct="0">
              <a:defRPr>
                <a:solidFill>
                  <a:schemeClr val="tx1"/>
                </a:solidFill>
                <a:latin typeface="Arial" charset="0"/>
              </a:defRPr>
            </a:lvl4pPr>
            <a:lvl5pPr marL="2057400" indent="-228600" defTabSz="919163" eaLnBrk="0" hangingPunct="0">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pPr eaLnBrk="1" hangingPunct="1"/>
            <a:fld id="{B88FC72D-A48A-42BF-A1C9-00F77CF2256B}" type="slidenum">
              <a:rPr lang="de-DE" smtClean="0"/>
              <a:pPr eaLnBrk="1" hangingPunct="1"/>
              <a:t>28</a:t>
            </a:fld>
            <a:endParaRPr lang="de-DE"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Miriam and I described how we measure the value of each voxel and what this means in terms of physiology. Hopefully you have gained an understanding of the values that we put into our analysis right from the start, which are used for all the steps to follow.</a:t>
            </a:r>
          </a:p>
          <a:p>
            <a:endParaRPr lang="en-GB" smtClean="0"/>
          </a:p>
          <a:p>
            <a:r>
              <a:rPr lang="en-GB" smtClean="0"/>
              <a:t>I wanted to mention also that what we know about the shape of the haemodynamic function is used in the design matrix, and we will be having a talk in January about Basis Functions which allow us to vary the timing and width of the HRF to reflect differences in onset and duration of stimuli.</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charset="0"/>
              </a:defRPr>
            </a:lvl1pPr>
            <a:lvl2pPr marL="742950" indent="-285750" defTabSz="919163" eaLnBrk="0" hangingPunct="0">
              <a:defRPr>
                <a:solidFill>
                  <a:schemeClr val="tx1"/>
                </a:solidFill>
                <a:latin typeface="Arial" charset="0"/>
              </a:defRPr>
            </a:lvl2pPr>
            <a:lvl3pPr marL="1143000" indent="-228600" defTabSz="919163" eaLnBrk="0" hangingPunct="0">
              <a:defRPr>
                <a:solidFill>
                  <a:schemeClr val="tx1"/>
                </a:solidFill>
                <a:latin typeface="Arial" charset="0"/>
              </a:defRPr>
            </a:lvl3pPr>
            <a:lvl4pPr marL="1600200" indent="-228600" defTabSz="919163" eaLnBrk="0" hangingPunct="0">
              <a:defRPr>
                <a:solidFill>
                  <a:schemeClr val="tx1"/>
                </a:solidFill>
                <a:latin typeface="Arial" charset="0"/>
              </a:defRPr>
            </a:lvl4pPr>
            <a:lvl5pPr marL="2057400" indent="-228600" defTabSz="919163" eaLnBrk="0" hangingPunct="0">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pPr eaLnBrk="1" hangingPunct="1"/>
            <a:fld id="{B7F12B23-CC3C-4C73-89DB-C5EDDBC48B6B}" type="slidenum">
              <a:rPr lang="de-DE" smtClean="0"/>
              <a:pPr eaLnBrk="1" hangingPunct="1"/>
              <a:t>29</a:t>
            </a:fld>
            <a:endParaRPr lang="de-DE"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charset="0"/>
              </a:defRPr>
            </a:lvl1pPr>
            <a:lvl2pPr marL="742950" indent="-285750" defTabSz="919163" eaLnBrk="0" hangingPunct="0">
              <a:defRPr>
                <a:solidFill>
                  <a:schemeClr val="tx1"/>
                </a:solidFill>
                <a:latin typeface="Arial" charset="0"/>
              </a:defRPr>
            </a:lvl2pPr>
            <a:lvl3pPr marL="1143000" indent="-228600" defTabSz="919163" eaLnBrk="0" hangingPunct="0">
              <a:defRPr>
                <a:solidFill>
                  <a:schemeClr val="tx1"/>
                </a:solidFill>
                <a:latin typeface="Arial" charset="0"/>
              </a:defRPr>
            </a:lvl3pPr>
            <a:lvl4pPr marL="1600200" indent="-228600" defTabSz="919163" eaLnBrk="0" hangingPunct="0">
              <a:defRPr>
                <a:solidFill>
                  <a:schemeClr val="tx1"/>
                </a:solidFill>
                <a:latin typeface="Arial" charset="0"/>
              </a:defRPr>
            </a:lvl4pPr>
            <a:lvl5pPr marL="2057400" indent="-228600" defTabSz="919163" eaLnBrk="0" hangingPunct="0">
              <a:defRPr>
                <a:solidFill>
                  <a:schemeClr val="tx1"/>
                </a:solidFill>
                <a:latin typeface="Arial" charset="0"/>
              </a:defRPr>
            </a:lvl5pPr>
            <a:lvl6pPr marL="2514600" indent="-228600" defTabSz="919163" eaLnBrk="0" fontAlgn="base" hangingPunct="0">
              <a:spcBef>
                <a:spcPct val="0"/>
              </a:spcBef>
              <a:spcAft>
                <a:spcPct val="0"/>
              </a:spcAft>
              <a:defRPr>
                <a:solidFill>
                  <a:schemeClr val="tx1"/>
                </a:solidFill>
                <a:latin typeface="Arial" charset="0"/>
              </a:defRPr>
            </a:lvl6pPr>
            <a:lvl7pPr marL="2971800" indent="-228600" defTabSz="919163" eaLnBrk="0" fontAlgn="base" hangingPunct="0">
              <a:spcBef>
                <a:spcPct val="0"/>
              </a:spcBef>
              <a:spcAft>
                <a:spcPct val="0"/>
              </a:spcAft>
              <a:defRPr>
                <a:solidFill>
                  <a:schemeClr val="tx1"/>
                </a:solidFill>
                <a:latin typeface="Arial" charset="0"/>
              </a:defRPr>
            </a:lvl7pPr>
            <a:lvl8pPr marL="3429000" indent="-228600" defTabSz="919163" eaLnBrk="0" fontAlgn="base" hangingPunct="0">
              <a:spcBef>
                <a:spcPct val="0"/>
              </a:spcBef>
              <a:spcAft>
                <a:spcPct val="0"/>
              </a:spcAft>
              <a:defRPr>
                <a:solidFill>
                  <a:schemeClr val="tx1"/>
                </a:solidFill>
                <a:latin typeface="Arial" charset="0"/>
              </a:defRPr>
            </a:lvl8pPr>
            <a:lvl9pPr marL="3886200" indent="-228600" defTabSz="919163" eaLnBrk="0" fontAlgn="base" hangingPunct="0">
              <a:spcBef>
                <a:spcPct val="0"/>
              </a:spcBef>
              <a:spcAft>
                <a:spcPct val="0"/>
              </a:spcAft>
              <a:defRPr>
                <a:solidFill>
                  <a:schemeClr val="tx1"/>
                </a:solidFill>
                <a:latin typeface="Arial" charset="0"/>
              </a:defRPr>
            </a:lvl9pPr>
          </a:lstStyle>
          <a:p>
            <a:pPr eaLnBrk="1" hangingPunct="1"/>
            <a:fld id="{56A43513-08E4-4733-A15D-D03B25132D8D}" type="slidenum">
              <a:rPr lang="de-DE" smtClean="0"/>
              <a:pPr eaLnBrk="1" hangingPunct="1"/>
              <a:t>30</a:t>
            </a:fld>
            <a:endParaRPr lang="de-DE"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last slide demonstrated what happens to a single spin when exposed to an external magnetic field. </a:t>
            </a:r>
          </a:p>
          <a:p>
            <a:r>
              <a:rPr lang="en-US" baseline="0" dirty="0" smtClean="0"/>
              <a:t>If we are looking at an ensemble of spin: in the absence of B0 they are equally likely to be in the spin-up or spin-down state and thus the net magnetization is 0. However in the presence of an B0, the spins get aligned along the axis of the magnetic field. Now there are again two spin states are differ in their energetic level and thus more spins will be in the energetically favorable spin-up state. This leads to an net magnetization of the spins along the axis of the B0. The energy difference between the two spin states, Is proportional to the strength of B0 -&gt; which means, they stronger B0, the more the two spin states differ and the more spins will be in the spin-up state and hence stronger the net magnetization. This is why, we use a very strong magnetic field when scanning!</a:t>
            </a:r>
            <a:endParaRPr lang="en-US" dirty="0"/>
          </a:p>
        </p:txBody>
      </p:sp>
      <p:sp>
        <p:nvSpPr>
          <p:cNvPr id="4" name="Slide Number Placeholder 3"/>
          <p:cNvSpPr>
            <a:spLocks noGrp="1"/>
          </p:cNvSpPr>
          <p:nvPr>
            <p:ph type="sldNum" sz="quarter" idx="10"/>
          </p:nvPr>
        </p:nvSpPr>
        <p:spPr/>
        <p:txBody>
          <a:bodyPr/>
          <a:lstStyle/>
          <a:p>
            <a:fld id="{AA496D2B-5323-8543-A441-1FF612497B2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said earlier, that the spins align along the axis of the B0,</a:t>
            </a:r>
            <a:r>
              <a:rPr lang="en-US" baseline="0" dirty="0" smtClean="0"/>
              <a:t> this wasn’t entirely correct (as you probably have noticed on the pictures): the spins can’t completely align with the axis of B0, which from now on will be the z-axis. While spinning around its own axis, the spins at the same time wobbles about the axis of B0, which means the movement describes a cone shape.  This can be probably best pictured with a spinning </a:t>
            </a:r>
            <a:r>
              <a:rPr lang="en-US" baseline="0" dirty="0" err="1" smtClean="0"/>
              <a:t>dreidle</a:t>
            </a:r>
            <a:r>
              <a:rPr lang="en-US" baseline="0" dirty="0" smtClean="0"/>
              <a:t>. This rotation is called precession. The precession frequency is proportional to the applied field B0. </a:t>
            </a:r>
          </a:p>
          <a:p>
            <a:r>
              <a:rPr lang="en-US" baseline="0" dirty="0" smtClean="0"/>
              <a:t>However, the spins don’t precess in phase around the </a:t>
            </a:r>
            <a:r>
              <a:rPr lang="en-US" baseline="0" dirty="0" err="1" smtClean="0"/>
              <a:t>z</a:t>
            </a:r>
            <a:r>
              <a:rPr lang="en-US" baseline="0" dirty="0" smtClean="0"/>
              <a:t> axis, hence there is no overall </a:t>
            </a:r>
            <a:r>
              <a:rPr lang="en-US" baseline="0" dirty="0" err="1" smtClean="0"/>
              <a:t>x,y</a:t>
            </a:r>
            <a:r>
              <a:rPr lang="en-US" baseline="0" dirty="0" smtClean="0"/>
              <a:t> magnetization of the nuclei!</a:t>
            </a:r>
          </a:p>
          <a:p>
            <a:endParaRPr lang="en-US" baseline="0" dirty="0" smtClean="0"/>
          </a:p>
          <a:p>
            <a:endParaRPr lang="en-US" baseline="0" dirty="0" smtClean="0"/>
          </a:p>
          <a:p>
            <a:endParaRPr lang="en-US" baseline="0" dirty="0" smtClean="0"/>
          </a:p>
          <a:p>
            <a:r>
              <a:rPr lang="en-US" dirty="0" err="1" smtClean="0"/>
              <a:t>Genauer</a:t>
            </a:r>
            <a:r>
              <a:rPr lang="en-US" dirty="0" smtClean="0"/>
              <a:t> : ω0 = </a:t>
            </a:r>
            <a:r>
              <a:rPr lang="en-US" dirty="0" err="1" smtClean="0"/>
              <a:t>γ</a:t>
            </a:r>
            <a:r>
              <a:rPr lang="en-US" dirty="0" smtClean="0"/>
              <a:t> B0.</a:t>
            </a:r>
            <a:endParaRPr lang="en-US" dirty="0"/>
          </a:p>
        </p:txBody>
      </p:sp>
      <p:sp>
        <p:nvSpPr>
          <p:cNvPr id="4" name="Slide Number Placeholder 3"/>
          <p:cNvSpPr>
            <a:spLocks noGrp="1"/>
          </p:cNvSpPr>
          <p:nvPr>
            <p:ph type="sldNum" sz="quarter" idx="10"/>
          </p:nvPr>
        </p:nvSpPr>
        <p:spPr/>
        <p:txBody>
          <a:bodyPr/>
          <a:lstStyle/>
          <a:p>
            <a:fld id="{AA496D2B-5323-8543-A441-1FF612497B2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mentioned earlier, the energy necessary to allow spins to transfer from the spin-up</a:t>
            </a:r>
            <a:r>
              <a:rPr lang="en-US" baseline="0" dirty="0" smtClean="0"/>
              <a:t> to the spin-down state, is in the radiofrequency range (they are called in resonance then). If a radiofrequency pulse is applied, energy is added to the system, which allows the spins to transfer between the spin-up and spin-down state until the spins are equally distributed between both states-&gt; thus there is no net magnetization along the z-axis left. At the same time the RF pulse aligns the phase of the spins. If the RF pulse is applied orthogonal to the magnetic field B0, i.e. in the </a:t>
            </a:r>
            <a:r>
              <a:rPr lang="en-US" baseline="0" dirty="0" err="1" smtClean="0"/>
              <a:t>x/y</a:t>
            </a:r>
            <a:r>
              <a:rPr lang="en-US" baseline="0" dirty="0" smtClean="0"/>
              <a:t> plane -&gt; there will now be net magnetization in the </a:t>
            </a:r>
            <a:r>
              <a:rPr lang="en-US" baseline="0" dirty="0" err="1" smtClean="0"/>
              <a:t>x/y</a:t>
            </a:r>
            <a:r>
              <a:rPr lang="en-US" baseline="0" dirty="0" smtClean="0"/>
              <a:t> plane as the spins are now in phase.</a:t>
            </a:r>
          </a:p>
          <a:p>
            <a:endParaRPr lang="en-US" dirty="0"/>
          </a:p>
        </p:txBody>
      </p:sp>
      <p:sp>
        <p:nvSpPr>
          <p:cNvPr id="4" name="Slide Number Placeholder 3"/>
          <p:cNvSpPr>
            <a:spLocks noGrp="1"/>
          </p:cNvSpPr>
          <p:nvPr>
            <p:ph type="sldNum" sz="quarter" idx="10"/>
          </p:nvPr>
        </p:nvSpPr>
        <p:spPr/>
        <p:txBody>
          <a:bodyPr/>
          <a:lstStyle/>
          <a:p>
            <a:fld id="{AA496D2B-5323-8543-A441-1FF612497B2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type of relaxation is called</a:t>
            </a:r>
            <a:r>
              <a:rPr lang="en-US" baseline="0" dirty="0" smtClean="0"/>
              <a:t> T1 relaxation or longitudinal relaxation – this relaxation takes longer than the T2 relaxation. In the absence of the additional energy provided by the RF pulse, the spins return to their equilibrium distribution between the spin-up and spin-down state which leads to the restoration of a net magnetization along the z-axis. T1 is the time point when 63% of the final net magnetization is reached. Within a field strength of 1.5 Tesla, this can take between 300-2000ms</a:t>
            </a:r>
          </a:p>
          <a:p>
            <a:endParaRPr lang="en-US" baseline="0" dirty="0" smtClean="0"/>
          </a:p>
          <a:p>
            <a:r>
              <a:rPr lang="en-US" baseline="0" dirty="0" smtClean="0"/>
              <a:t>Spin </a:t>
            </a:r>
            <a:r>
              <a:rPr lang="en-US" baseline="0" smtClean="0"/>
              <a:t>lattice relaxation</a:t>
            </a:r>
            <a:endParaRPr lang="en-US" dirty="0"/>
          </a:p>
        </p:txBody>
      </p:sp>
      <p:sp>
        <p:nvSpPr>
          <p:cNvPr id="4" name="Slide Number Placeholder 3"/>
          <p:cNvSpPr>
            <a:spLocks noGrp="1"/>
          </p:cNvSpPr>
          <p:nvPr>
            <p:ph type="sldNum" sz="quarter" idx="10"/>
          </p:nvPr>
        </p:nvSpPr>
        <p:spPr/>
        <p:txBody>
          <a:bodyPr/>
          <a:lstStyle/>
          <a:p>
            <a:fld id="{AA496D2B-5323-8543-A441-1FF612497B2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eaLnBrk="1" hangingPunct="1"/>
            <a:fld id="{7C6AC405-5D95-4900-8113-97E5F5F4DAFD}" type="slidenum">
              <a:rPr lang="de-DE" smtClean="0"/>
              <a:pPr eaLnBrk="1" hangingPunct="1"/>
              <a:t>8</a:t>
            </a:fld>
            <a:endParaRPr lang="de-DE"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Here you can see the T1 recovery curve for different tissue types. So how should different tissue types show up in the image? You can see in this T1 image  that white matter indeed gives us the highest signal, which is shown bright in the image, and CSF a low signal, shown dark in the image. </a:t>
            </a:r>
          </a:p>
          <a:p>
            <a:endParaRPr lang="en-GB" dirty="0" smtClean="0"/>
          </a:p>
          <a:p>
            <a:r>
              <a:rPr lang="en-GB" dirty="0" smtClean="0"/>
              <a:t>Because energy of spins partly given to tissue, T1 depends on the tissue type /environment a lot although we are all the time measuring mainly H20!! (hydrogen) – not measuring different things in different tissues!</a:t>
            </a:r>
          </a:p>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this excited state: there are two types of relaxation: the quicker relaxation is the </a:t>
            </a:r>
            <a:r>
              <a:rPr lang="en-US" baseline="0" dirty="0" err="1" smtClean="0"/>
              <a:t>dephasing</a:t>
            </a:r>
            <a:r>
              <a:rPr lang="en-US" baseline="0" dirty="0" smtClean="0"/>
              <a:t> of the spins within the </a:t>
            </a:r>
            <a:r>
              <a:rPr lang="en-US" baseline="0" dirty="0" err="1" smtClean="0"/>
              <a:t>x-y</a:t>
            </a:r>
            <a:r>
              <a:rPr lang="en-US" baseline="0" dirty="0" smtClean="0"/>
              <a:t> plane. This leads to an exponential decay of the net magnetization in the </a:t>
            </a:r>
            <a:r>
              <a:rPr lang="en-US" baseline="0" dirty="0" err="1" smtClean="0"/>
              <a:t>x-y-plane</a:t>
            </a:r>
            <a:r>
              <a:rPr lang="en-US" baseline="0" dirty="0" smtClean="0"/>
              <a:t>. This relaxation is also called transverse relaxation. The spins are getting out of phase, as their magnetic fields interact with each other (spin-spin interaction), which  modifies the precession rate of the spins. T2 describes the </a:t>
            </a:r>
            <a:r>
              <a:rPr lang="en-US" baseline="0" dirty="0" err="1" smtClean="0"/>
              <a:t>timepoint</a:t>
            </a:r>
            <a:r>
              <a:rPr lang="en-US" baseline="0" dirty="0" smtClean="0"/>
              <a:t> when 63% of the original magnetization is lost. </a:t>
            </a:r>
            <a:endParaRPr lang="en-US" dirty="0"/>
          </a:p>
        </p:txBody>
      </p:sp>
      <p:sp>
        <p:nvSpPr>
          <p:cNvPr id="4" name="Slide Number Placeholder 3"/>
          <p:cNvSpPr>
            <a:spLocks noGrp="1"/>
          </p:cNvSpPr>
          <p:nvPr>
            <p:ph type="sldNum" sz="quarter" idx="10"/>
          </p:nvPr>
        </p:nvSpPr>
        <p:spPr/>
        <p:txBody>
          <a:bodyPr/>
          <a:lstStyle/>
          <a:p>
            <a:fld id="{AA496D2B-5323-8543-A441-1FF612497B2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this excited state: there are two types of relaxation: the quicker relaxation is the </a:t>
            </a:r>
            <a:r>
              <a:rPr lang="en-US" baseline="0" dirty="0" err="1" smtClean="0"/>
              <a:t>dephasing</a:t>
            </a:r>
            <a:r>
              <a:rPr lang="en-US" baseline="0" dirty="0" smtClean="0"/>
              <a:t> of the spins within the </a:t>
            </a:r>
            <a:r>
              <a:rPr lang="en-US" baseline="0" dirty="0" err="1" smtClean="0"/>
              <a:t>x-y</a:t>
            </a:r>
            <a:r>
              <a:rPr lang="en-US" baseline="0" dirty="0" smtClean="0"/>
              <a:t> plane. This leads to an exponential decay of the net magnetization in the </a:t>
            </a:r>
            <a:r>
              <a:rPr lang="en-US" baseline="0" dirty="0" err="1" smtClean="0"/>
              <a:t>x-y-plane</a:t>
            </a:r>
            <a:r>
              <a:rPr lang="en-US" baseline="0" dirty="0" smtClean="0"/>
              <a:t>. This relaxation is also called transverse relaxation. The spins are getting out of phase, as their magnetic fields interact with each other (spin-spin interaction), which  modifies the precession rate of the spins. T2 describes the </a:t>
            </a:r>
            <a:r>
              <a:rPr lang="en-US" baseline="0" dirty="0" err="1" smtClean="0"/>
              <a:t>timepoint</a:t>
            </a:r>
            <a:r>
              <a:rPr lang="en-US" baseline="0" dirty="0" smtClean="0"/>
              <a:t> when 63% of the original magnetization is lost. </a:t>
            </a:r>
            <a:endParaRPr lang="en-US" dirty="0"/>
          </a:p>
        </p:txBody>
      </p:sp>
      <p:sp>
        <p:nvSpPr>
          <p:cNvPr id="4" name="Slide Number Placeholder 3"/>
          <p:cNvSpPr>
            <a:spLocks noGrp="1"/>
          </p:cNvSpPr>
          <p:nvPr>
            <p:ph type="sldNum" sz="quarter" idx="10"/>
          </p:nvPr>
        </p:nvSpPr>
        <p:spPr/>
        <p:txBody>
          <a:bodyPr/>
          <a:lstStyle/>
          <a:p>
            <a:fld id="{AA496D2B-5323-8543-A441-1FF612497B2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A67DE8-1AAD-664D-A938-094E76997591}"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B64F4-2C93-7247-BAD4-1E466274D2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67DE8-1AAD-664D-A938-094E76997591}" type="datetimeFigureOut">
              <a:rPr lang="en-US" smtClean="0"/>
              <a:pPr/>
              <a:t>12/14/2011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B64F4-2C93-7247-BAD4-1E466274D2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png"/><Relationship Id="rId7" Type="http://schemas.openxmlformats.org/officeDocument/2006/relationships/image" Target="../media/image42.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hyperlink" Target="http://cast.fil.ion.ucl.ac.uk/pmwiki/pmwiki.php/Main/HomePage" TargetMode="External"/><Relationship Id="rId3" Type="http://schemas.openxmlformats.org/officeDocument/2006/relationships/hyperlink" Target="http://www.simplyphysics.com/MRI_shockwave.html" TargetMode="External"/><Relationship Id="rId7" Type="http://schemas.openxmlformats.org/officeDocument/2006/relationships/hyperlink" Target="http://www.fil.ion.ucl.ac.uk/mfd/page2/page2.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imaios.com/en/e-Courses/e-MRI" TargetMode="External"/><Relationship Id="rId5" Type="http://schemas.openxmlformats.org/officeDocument/2006/relationships/hyperlink" Target="http://www.revisemri.com/" TargetMode="External"/><Relationship Id="rId4" Type="http://schemas.openxmlformats.org/officeDocument/2006/relationships/hyperlink" Target="http://www.cardiff.ac.uk/biosi/researchsites/emric/basics.html" TargetMode="External"/><Relationship Id="rId9" Type="http://schemas.openxmlformats.org/officeDocument/2006/relationships/hyperlink" Target="http://hfac.gmu.edu/news/fMRIJournalClub/papers_spring_2011/Logothetis2001.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7282" y="1335251"/>
            <a:ext cx="6831996" cy="2677656"/>
          </a:xfrm>
          <a:prstGeom prst="rect">
            <a:avLst/>
          </a:prstGeom>
          <a:noFill/>
        </p:spPr>
        <p:txBody>
          <a:bodyPr wrap="square" rtlCol="0">
            <a:spAutoFit/>
          </a:bodyPr>
          <a:lstStyle/>
          <a:p>
            <a:pPr algn="ctr"/>
            <a:r>
              <a:rPr lang="en-US" sz="4800" dirty="0" smtClean="0"/>
              <a:t>Basis of the BOLD signal</a:t>
            </a:r>
          </a:p>
          <a:p>
            <a:endParaRPr lang="en-GB" sz="4800" dirty="0"/>
          </a:p>
          <a:p>
            <a:pPr algn="ctr"/>
            <a:r>
              <a:rPr lang="en-GB" sz="2400" dirty="0" smtClean="0"/>
              <a:t>Laura Wolf &amp; Peter </a:t>
            </a:r>
            <a:r>
              <a:rPr lang="en-GB" sz="2400" dirty="0" err="1" smtClean="0"/>
              <a:t>Smittenaar</a:t>
            </a:r>
            <a:endParaRPr lang="en-GB" sz="2400" dirty="0" smtClean="0"/>
          </a:p>
          <a:p>
            <a:pPr algn="ctr"/>
            <a:endParaRPr lang="en-GB" sz="2400" dirty="0"/>
          </a:p>
          <a:p>
            <a:pPr algn="ctr"/>
            <a:r>
              <a:rPr lang="en-GB" sz="2400" dirty="0" smtClean="0"/>
              <a:t>Methods for Dummies 2011-12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9"/>
            <a:ext cx="8229600" cy="557520"/>
          </a:xfrm>
        </p:spPr>
        <p:txBody>
          <a:bodyPr>
            <a:normAutofit/>
          </a:bodyPr>
          <a:lstStyle/>
          <a:p>
            <a:r>
              <a:rPr lang="en-US" sz="2300" dirty="0" smtClean="0">
                <a:solidFill>
                  <a:schemeClr val="accent5">
                    <a:lumMod val="75000"/>
                  </a:schemeClr>
                </a:solidFill>
              </a:rPr>
              <a:t>Relaxation – T2 relaxation </a:t>
            </a:r>
            <a:endParaRPr lang="en-US" sz="2300" dirty="0">
              <a:solidFill>
                <a:schemeClr val="accent5">
                  <a:lumMod val="75000"/>
                </a:schemeClr>
              </a:solidFill>
            </a:endParaRPr>
          </a:p>
        </p:txBody>
      </p:sp>
      <p:pic>
        <p:nvPicPr>
          <p:cNvPr id="14" name="Picture 13"/>
          <p:cNvPicPr>
            <a:picLocks noChangeAspect="1"/>
          </p:cNvPicPr>
          <p:nvPr/>
        </p:nvPicPr>
        <p:blipFill>
          <a:blip r:embed="rId3"/>
          <a:stretch>
            <a:fillRect/>
          </a:stretch>
        </p:blipFill>
        <p:spPr>
          <a:xfrm>
            <a:off x="2378337" y="815138"/>
            <a:ext cx="4965700" cy="2908300"/>
          </a:xfrm>
          <a:prstGeom prst="rect">
            <a:avLst/>
          </a:prstGeom>
        </p:spPr>
      </p:pic>
      <p:pic>
        <p:nvPicPr>
          <p:cNvPr id="12" name="Picture 8" descr="inphasesp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60" y="4455539"/>
            <a:ext cx="387985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out_of_phase_sp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021" y="4177360"/>
            <a:ext cx="298291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flipV="1">
            <a:off x="2586892" y="3196492"/>
            <a:ext cx="804985" cy="1187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5548923" y="3048000"/>
            <a:ext cx="703385" cy="1156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89169" y="1609969"/>
            <a:ext cx="2430585" cy="923330"/>
          </a:xfrm>
          <a:prstGeom prst="rect">
            <a:avLst/>
          </a:prstGeom>
          <a:noFill/>
        </p:spPr>
        <p:txBody>
          <a:bodyPr wrap="square" rtlCol="0">
            <a:spAutoFit/>
          </a:bodyPr>
          <a:lstStyle/>
          <a:p>
            <a:r>
              <a:rPr lang="en-GB" dirty="0" smtClean="0"/>
              <a:t>Spin </a:t>
            </a:r>
            <a:r>
              <a:rPr lang="en-GB" dirty="0" err="1" smtClean="0"/>
              <a:t>dephasing</a:t>
            </a:r>
            <a:r>
              <a:rPr lang="en-GB" dirty="0" smtClean="0"/>
              <a:t> leads to signal reduction over a duration called </a:t>
            </a:r>
            <a:r>
              <a:rPr lang="en-GB" i="1" dirty="0" smtClean="0"/>
              <a:t>T2</a:t>
            </a:r>
            <a:r>
              <a:rPr lang="en-GB" dirty="0" smtClean="0"/>
              <a:t>.</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11" descr="akustische Resonanz.jpg"/>
          <p:cNvPicPr>
            <a:picLocks noChangeAspect="1"/>
          </p:cNvPicPr>
          <p:nvPr/>
        </p:nvPicPr>
        <p:blipFill>
          <a:blip r:embed="rId3">
            <a:extLst>
              <a:ext uri="{28A0092B-C50C-407E-A947-70E740481C1C}">
                <a14:useLocalDpi xmlns:a14="http://schemas.microsoft.com/office/drawing/2010/main" val="0"/>
              </a:ext>
            </a:extLst>
          </a:blip>
          <a:srcRect b="16043"/>
          <a:stretch>
            <a:fillRect/>
          </a:stretch>
        </p:blipFill>
        <p:spPr bwMode="auto">
          <a:xfrm>
            <a:off x="428625" y="2097088"/>
            <a:ext cx="4286250" cy="2760662"/>
          </a:xfrm>
          <a:prstGeom prst="rect">
            <a:avLst/>
          </a:prstGeom>
          <a:noFill/>
          <a:ln w="25400">
            <a:solidFill>
              <a:srgbClr val="89A4A7"/>
            </a:solidFill>
            <a:miter lim="800000"/>
            <a:headEnd/>
            <a:tailEnd/>
          </a:ln>
          <a:extLst>
            <a:ext uri="{909E8E84-426E-40DD-AFC4-6F175D3DCCD1}">
              <a14:hiddenFill xmlns:a14="http://schemas.microsoft.com/office/drawing/2010/main">
                <a:solidFill>
                  <a:srgbClr val="FFFFFF"/>
                </a:solidFill>
              </a14:hiddenFill>
            </a:ext>
          </a:extLst>
        </p:spPr>
      </p:pic>
      <p:pic>
        <p:nvPicPr>
          <p:cNvPr id="604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333" y="2063872"/>
            <a:ext cx="3786188"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57188" y="5143500"/>
            <a:ext cx="4500562" cy="1754326"/>
          </a:xfrm>
          <a:prstGeom prst="rect">
            <a:avLst/>
          </a:prstGeom>
        </p:spPr>
        <p:txBody>
          <a:bodyPr>
            <a:spAutoFit/>
          </a:bodyPr>
          <a:lstStyle/>
          <a:p>
            <a:pPr>
              <a:defRPr/>
            </a:pPr>
            <a:r>
              <a:rPr lang="en-GB" kern="0" dirty="0" smtClean="0"/>
              <a:t>T2 is also unique to every tissue. The similar T2 for WM and GM means that both tissues appear similarly in a typical T2 weighted scan.</a:t>
            </a:r>
          </a:p>
          <a:p>
            <a:pPr>
              <a:defRPr/>
            </a:pPr>
            <a:r>
              <a:rPr lang="en-GB" kern="0" dirty="0" smtClean="0"/>
              <a:t>The T2 of CSF is much longer and CSF appears brighter in a T2w scan.</a:t>
            </a:r>
            <a:endParaRPr lang="en-GB" kern="0" baseline="-25000" dirty="0" smtClean="0"/>
          </a:p>
          <a:p>
            <a:pPr>
              <a:defRPr/>
            </a:pPr>
            <a:endParaRPr lang="en-GB" dirty="0"/>
          </a:p>
        </p:txBody>
      </p:sp>
      <p:sp>
        <p:nvSpPr>
          <p:cNvPr id="7" name="Title 1"/>
          <p:cNvSpPr>
            <a:spLocks noGrp="1"/>
          </p:cNvSpPr>
          <p:nvPr>
            <p:ph type="title"/>
          </p:nvPr>
        </p:nvSpPr>
        <p:spPr>
          <a:xfrm>
            <a:off x="457200" y="223839"/>
            <a:ext cx="8229600" cy="557520"/>
          </a:xfrm>
        </p:spPr>
        <p:txBody>
          <a:bodyPr>
            <a:normAutofit/>
          </a:bodyPr>
          <a:lstStyle/>
          <a:p>
            <a:r>
              <a:rPr lang="en-US" sz="2300" dirty="0" smtClean="0">
                <a:solidFill>
                  <a:schemeClr val="accent5">
                    <a:lumMod val="75000"/>
                  </a:schemeClr>
                </a:solidFill>
              </a:rPr>
              <a:t>T2 Image</a:t>
            </a:r>
            <a:endParaRPr lang="en-US" sz="2300" dirty="0">
              <a:solidFill>
                <a:schemeClr val="accent5">
                  <a:lumMod val="75000"/>
                </a:schemeClr>
              </a:solidFill>
            </a:endParaRPr>
          </a:p>
        </p:txBody>
      </p:sp>
    </p:spTree>
    <p:extLst>
      <p:ext uri="{BB962C8B-B14F-4D97-AF65-F5344CB8AC3E}">
        <p14:creationId xmlns:p14="http://schemas.microsoft.com/office/powerpoint/2010/main" val="4098204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13"/>
          <p:cNvSpPr txBox="1">
            <a:spLocks noChangeArrowheads="1"/>
          </p:cNvSpPr>
          <p:nvPr/>
        </p:nvSpPr>
        <p:spPr bwMode="auto">
          <a:xfrm>
            <a:off x="457200" y="1606550"/>
            <a:ext cx="41866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FontTx/>
              <a:buChar char="•"/>
            </a:pPr>
            <a:r>
              <a:rPr lang="en-GB" sz="1600" dirty="0">
                <a:latin typeface="+mn-lt"/>
              </a:rPr>
              <a:t> </a:t>
            </a:r>
            <a:r>
              <a:rPr lang="en-GB" sz="1600" b="1" dirty="0">
                <a:latin typeface="+mn-lt"/>
              </a:rPr>
              <a:t>The </a:t>
            </a:r>
            <a:r>
              <a:rPr lang="en-GB" sz="1600" b="1" i="1" dirty="0">
                <a:latin typeface="+mn-lt"/>
              </a:rPr>
              <a:t>B</a:t>
            </a:r>
            <a:r>
              <a:rPr lang="en-GB" sz="1600" b="1" i="1" baseline="-25000" dirty="0">
                <a:latin typeface="+mn-lt"/>
              </a:rPr>
              <a:t>0</a:t>
            </a:r>
            <a:r>
              <a:rPr lang="en-GB" sz="1600" b="1" dirty="0">
                <a:latin typeface="+mn-lt"/>
              </a:rPr>
              <a:t> field is not homogeneous </a:t>
            </a:r>
            <a:r>
              <a:rPr lang="en-GB" sz="1600" dirty="0">
                <a:latin typeface="+mn-lt"/>
              </a:rPr>
              <a:t>(hardware, susceptibility effects</a:t>
            </a:r>
            <a:r>
              <a:rPr lang="en-GB" sz="1600" dirty="0" smtClean="0">
                <a:latin typeface="+mn-lt"/>
              </a:rPr>
              <a:t>).</a:t>
            </a:r>
          </a:p>
          <a:p>
            <a:pPr eaLnBrk="1" hangingPunct="1">
              <a:spcBef>
                <a:spcPct val="50000"/>
              </a:spcBef>
              <a:buFontTx/>
              <a:buChar char="•"/>
            </a:pPr>
            <a:r>
              <a:rPr lang="en-GB" sz="1600" b="1" dirty="0" smtClean="0">
                <a:latin typeface="+mn-lt"/>
              </a:rPr>
              <a:t> B</a:t>
            </a:r>
            <a:r>
              <a:rPr lang="en-GB" sz="1600" b="1" baseline="-25000" dirty="0" smtClean="0">
                <a:latin typeface="+mn-lt"/>
              </a:rPr>
              <a:t>0</a:t>
            </a:r>
            <a:r>
              <a:rPr lang="en-GB" sz="1600" dirty="0" smtClean="0">
                <a:latin typeface="+mn-lt"/>
              </a:rPr>
              <a:t> </a:t>
            </a:r>
            <a:r>
              <a:rPr lang="en-GB" sz="1600" dirty="0" err="1" smtClean="0">
                <a:latin typeface="+mn-lt"/>
              </a:rPr>
              <a:t>Inhomogeneities</a:t>
            </a:r>
            <a:r>
              <a:rPr lang="en-GB" sz="1600" dirty="0" smtClean="0">
                <a:latin typeface="+mn-lt"/>
              </a:rPr>
              <a:t> add an </a:t>
            </a:r>
            <a:r>
              <a:rPr lang="en-GB" sz="1600" b="1" dirty="0" smtClean="0">
                <a:latin typeface="+mn-lt"/>
              </a:rPr>
              <a:t>extra contribution </a:t>
            </a:r>
            <a:r>
              <a:rPr lang="en-GB" sz="1600" dirty="0" smtClean="0">
                <a:latin typeface="+mn-lt"/>
              </a:rPr>
              <a:t>to spin </a:t>
            </a:r>
            <a:r>
              <a:rPr lang="en-GB" sz="1600" dirty="0" err="1" smtClean="0">
                <a:latin typeface="+mn-lt"/>
              </a:rPr>
              <a:t>dephasing</a:t>
            </a:r>
            <a:r>
              <a:rPr lang="en-GB" sz="1600" dirty="0" smtClean="0">
                <a:latin typeface="+mn-lt"/>
              </a:rPr>
              <a:t> and lead to signal loss:</a:t>
            </a:r>
          </a:p>
          <a:p>
            <a:pPr eaLnBrk="1" hangingPunct="1">
              <a:spcBef>
                <a:spcPct val="50000"/>
              </a:spcBef>
              <a:buFontTx/>
              <a:buChar char="•"/>
            </a:pPr>
            <a:endParaRPr lang="en-GB" sz="1600" b="1" dirty="0">
              <a:latin typeface="+mn-lt"/>
            </a:endParaRPr>
          </a:p>
        </p:txBody>
      </p:sp>
      <p:grpSp>
        <p:nvGrpSpPr>
          <p:cNvPr id="32773" name="Group 22"/>
          <p:cNvGrpSpPr>
            <a:grpSpLocks/>
          </p:cNvGrpSpPr>
          <p:nvPr/>
        </p:nvGrpSpPr>
        <p:grpSpPr bwMode="auto">
          <a:xfrm>
            <a:off x="4705350" y="1570038"/>
            <a:ext cx="4026877" cy="2074862"/>
            <a:chOff x="3211" y="890"/>
            <a:chExt cx="2748" cy="1307"/>
          </a:xfrm>
        </p:grpSpPr>
        <p:pic>
          <p:nvPicPr>
            <p:cNvPr id="32776" name="Picture 19" descr="anatomical"/>
            <p:cNvPicPr>
              <a:picLocks noChangeAspect="1" noChangeArrowheads="1"/>
            </p:cNvPicPr>
            <p:nvPr/>
          </p:nvPicPr>
          <p:blipFill>
            <a:blip r:embed="rId4">
              <a:extLst>
                <a:ext uri="{28A0092B-C50C-407E-A947-70E740481C1C}">
                  <a14:useLocalDpi xmlns:a14="http://schemas.microsoft.com/office/drawing/2010/main" val="0"/>
                </a:ext>
              </a:extLst>
            </a:blip>
            <a:srcRect l="49213" t="5467" r="22145" b="75522"/>
            <a:stretch>
              <a:fillRect/>
            </a:stretch>
          </p:blipFill>
          <p:spPr bwMode="auto">
            <a:xfrm>
              <a:off x="3211" y="913"/>
              <a:ext cx="1320"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0" descr="fieldmap"/>
            <p:cNvPicPr>
              <a:picLocks noChangeAspect="1" noChangeArrowheads="1"/>
            </p:cNvPicPr>
            <p:nvPr/>
          </p:nvPicPr>
          <p:blipFill>
            <a:blip r:embed="rId5">
              <a:extLst>
                <a:ext uri="{28A0092B-C50C-407E-A947-70E740481C1C}">
                  <a14:useLocalDpi xmlns:a14="http://schemas.microsoft.com/office/drawing/2010/main" val="0"/>
                </a:ext>
              </a:extLst>
            </a:blip>
            <a:srcRect l="49213" t="52968" r="19685" b="27338"/>
            <a:stretch>
              <a:fillRect/>
            </a:stretch>
          </p:blipFill>
          <p:spPr bwMode="auto">
            <a:xfrm>
              <a:off x="4526" y="890"/>
              <a:ext cx="1433"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 Box 21"/>
          <p:cNvSpPr txBox="1">
            <a:spLocks noChangeArrowheads="1"/>
          </p:cNvSpPr>
          <p:nvPr/>
        </p:nvSpPr>
        <p:spPr bwMode="auto">
          <a:xfrm>
            <a:off x="187569" y="5466704"/>
            <a:ext cx="3579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FontTx/>
              <a:buChar char="•"/>
            </a:pPr>
            <a:r>
              <a:rPr lang="en-GB" sz="1600" dirty="0" smtClean="0">
                <a:latin typeface="+mn-lt"/>
              </a:rPr>
              <a:t> In </a:t>
            </a:r>
            <a:r>
              <a:rPr lang="en-GB" sz="1600" dirty="0">
                <a:latin typeface="+mn-lt"/>
              </a:rPr>
              <a:t>an inhomogeneous magnetic field the transverse component of the magnetization decays quicker than </a:t>
            </a:r>
            <a:r>
              <a:rPr lang="en-GB" sz="1600" i="1" dirty="0">
                <a:latin typeface="+mn-lt"/>
              </a:rPr>
              <a:t>T</a:t>
            </a:r>
            <a:r>
              <a:rPr lang="en-GB" sz="1600" i="1" baseline="-25000" dirty="0">
                <a:latin typeface="+mn-lt"/>
              </a:rPr>
              <a:t>2</a:t>
            </a:r>
            <a:r>
              <a:rPr lang="en-GB" sz="1600" dirty="0">
                <a:latin typeface="+mn-lt"/>
              </a:rPr>
              <a:t>.</a:t>
            </a:r>
            <a:endParaRPr lang="en-US" sz="1600" i="1" baseline="-25000" dirty="0">
              <a:latin typeface="+mn-lt"/>
            </a:endParaRPr>
          </a:p>
        </p:txBody>
      </p:sp>
      <p:sp>
        <p:nvSpPr>
          <p:cNvPr id="32775" name="Text Box 23"/>
          <p:cNvSpPr txBox="1">
            <a:spLocks noChangeArrowheads="1"/>
          </p:cNvSpPr>
          <p:nvPr/>
        </p:nvSpPr>
        <p:spPr bwMode="auto">
          <a:xfrm>
            <a:off x="7030916" y="3644900"/>
            <a:ext cx="1129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600">
                <a:latin typeface="+mn-lt"/>
              </a:rPr>
              <a:t>B</a:t>
            </a:r>
            <a:r>
              <a:rPr lang="en-GB" sz="1600" baseline="-25000">
                <a:latin typeface="+mn-lt"/>
              </a:rPr>
              <a:t>0</a:t>
            </a:r>
            <a:r>
              <a:rPr lang="en-GB" sz="1600">
                <a:latin typeface="+mn-lt"/>
              </a:rPr>
              <a:t> map</a:t>
            </a:r>
          </a:p>
        </p:txBody>
      </p:sp>
      <p:sp>
        <p:nvSpPr>
          <p:cNvPr id="10" name="Title 1"/>
          <p:cNvSpPr txBox="1">
            <a:spLocks/>
          </p:cNvSpPr>
          <p:nvPr/>
        </p:nvSpPr>
        <p:spPr>
          <a:xfrm>
            <a:off x="457200" y="223839"/>
            <a:ext cx="8229600" cy="5575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accent5">
                    <a:lumMod val="75000"/>
                  </a:schemeClr>
                </a:solidFill>
                <a:latin typeface="+mn-lt"/>
              </a:rPr>
              <a:t>Field Inhomogeneities and T2 </a:t>
            </a:r>
            <a:r>
              <a:rPr lang="en-US" sz="2400" dirty="0" err="1" smtClean="0">
                <a:solidFill>
                  <a:schemeClr val="accent5">
                    <a:lumMod val="75000"/>
                  </a:schemeClr>
                </a:solidFill>
                <a:latin typeface="+mn-lt"/>
              </a:rPr>
              <a:t>vs</a:t>
            </a:r>
            <a:r>
              <a:rPr lang="en-US" sz="2400" dirty="0" smtClean="0">
                <a:solidFill>
                  <a:schemeClr val="accent5">
                    <a:lumMod val="75000"/>
                  </a:schemeClr>
                </a:solidFill>
                <a:latin typeface="+mn-lt"/>
              </a:rPr>
              <a:t> T2*</a:t>
            </a:r>
            <a:endParaRPr lang="en-US" sz="2400" dirty="0">
              <a:solidFill>
                <a:schemeClr val="accent5">
                  <a:lumMod val="75000"/>
                </a:schemeClr>
              </a:solidFill>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78564377"/>
              </p:ext>
            </p:extLst>
          </p:nvPr>
        </p:nvGraphicFramePr>
        <p:xfrm>
          <a:off x="4460257" y="4818507"/>
          <a:ext cx="2662238" cy="1084263"/>
        </p:xfrm>
        <a:graphic>
          <a:graphicData uri="http://schemas.openxmlformats.org/presentationml/2006/ole">
            <mc:AlternateContent xmlns:mc="http://schemas.openxmlformats.org/markup-compatibility/2006">
              <mc:Choice xmlns:v="urn:schemas-microsoft-com:vml" Requires="v">
                <p:oleObj spid="_x0000_s3095" name="Equation" r:id="rId6" imgW="1091726" imgH="444307" progId="Equation.3">
                  <p:embed/>
                </p:oleObj>
              </mc:Choice>
              <mc:Fallback>
                <p:oleObj name="Equation" r:id="rId6" imgW="1091726" imgH="444307"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257" y="4818507"/>
                        <a:ext cx="2662238" cy="108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p:cNvGrpSpPr/>
          <p:nvPr/>
        </p:nvGrpSpPr>
        <p:grpSpPr>
          <a:xfrm>
            <a:off x="4133088" y="5358384"/>
            <a:ext cx="2226564" cy="1364242"/>
            <a:chOff x="2985516" y="5358384"/>
            <a:chExt cx="2226564" cy="1364242"/>
          </a:xfrm>
        </p:grpSpPr>
        <p:sp>
          <p:nvSpPr>
            <p:cNvPr id="4" name="Oval 3"/>
            <p:cNvSpPr/>
            <p:nvPr/>
          </p:nvSpPr>
          <p:spPr>
            <a:xfrm>
              <a:off x="4654296" y="5358384"/>
              <a:ext cx="557784" cy="557784"/>
            </a:xfrm>
            <a:prstGeom prst="ellipse">
              <a:avLst/>
            </a:prstGeom>
            <a:solidFill>
              <a:srgbClr val="FFCC00">
                <a:alpha val="69804"/>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4087368" y="5916168"/>
              <a:ext cx="556436" cy="384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985516" y="6353294"/>
              <a:ext cx="2203704" cy="369332"/>
            </a:xfrm>
            <a:prstGeom prst="rect">
              <a:avLst/>
            </a:prstGeom>
            <a:noFill/>
          </p:spPr>
          <p:txBody>
            <a:bodyPr wrap="square" rtlCol="0">
              <a:spAutoFit/>
            </a:bodyPr>
            <a:lstStyle/>
            <a:p>
              <a:r>
                <a:rPr lang="en-GB" dirty="0" smtClean="0"/>
                <a:t>spin-spin interaction</a:t>
              </a:r>
              <a:endParaRPr lang="en-US" dirty="0"/>
            </a:p>
          </p:txBody>
        </p:sp>
      </p:grpSp>
      <p:grpSp>
        <p:nvGrpSpPr>
          <p:cNvPr id="11" name="Group 10"/>
          <p:cNvGrpSpPr/>
          <p:nvPr/>
        </p:nvGrpSpPr>
        <p:grpSpPr>
          <a:xfrm>
            <a:off x="6541184" y="5358384"/>
            <a:ext cx="2602816" cy="1364242"/>
            <a:chOff x="5393612" y="5358384"/>
            <a:chExt cx="2602816" cy="1364242"/>
          </a:xfrm>
        </p:grpSpPr>
        <p:sp>
          <p:nvSpPr>
            <p:cNvPr id="16" name="Oval 15"/>
            <p:cNvSpPr/>
            <p:nvPr/>
          </p:nvSpPr>
          <p:spPr>
            <a:xfrm>
              <a:off x="5393612" y="5358384"/>
              <a:ext cx="557784" cy="557784"/>
            </a:xfrm>
            <a:prstGeom prst="ellipse">
              <a:avLst/>
            </a:prstGeom>
            <a:solidFill>
              <a:srgbClr val="FFCC00">
                <a:alpha val="69804"/>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5951396" y="5916168"/>
              <a:ext cx="532814" cy="429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792724" y="6353294"/>
              <a:ext cx="2203704" cy="369332"/>
            </a:xfrm>
            <a:prstGeom prst="rect">
              <a:avLst/>
            </a:prstGeom>
            <a:noFill/>
          </p:spPr>
          <p:txBody>
            <a:bodyPr wrap="square" rtlCol="0">
              <a:spAutoFit/>
            </a:bodyPr>
            <a:lstStyle/>
            <a:p>
              <a:r>
                <a:rPr lang="en-GB" dirty="0" err="1" smtClean="0"/>
                <a:t>inhomogeneities</a:t>
              </a:r>
              <a:endParaRPr lang="en-US" dirty="0"/>
            </a:p>
          </p:txBody>
        </p:sp>
      </p:grpSp>
      <p:pic>
        <p:nvPicPr>
          <p:cNvPr id="3084" name="Picture 12"/>
          <p:cNvPicPr>
            <a:picLocks noChangeAspect="1" noChangeArrowheads="1"/>
          </p:cNvPicPr>
          <p:nvPr/>
        </p:nvPicPr>
        <p:blipFill>
          <a:blip r:embed="rId8"/>
          <a:srcRect l="5876" t="66838" r="75000" b="2051"/>
          <a:stretch>
            <a:fillRect/>
          </a:stretch>
        </p:blipFill>
        <p:spPr bwMode="auto">
          <a:xfrm>
            <a:off x="3133969" y="3087077"/>
            <a:ext cx="1398954" cy="1422400"/>
          </a:xfrm>
          <a:prstGeom prst="rect">
            <a:avLst/>
          </a:prstGeom>
          <a:noFill/>
          <a:ln w="9525">
            <a:noFill/>
            <a:miter lim="800000"/>
            <a:headEnd/>
            <a:tailEnd/>
          </a:ln>
        </p:spPr>
      </p:pic>
      <p:pic>
        <p:nvPicPr>
          <p:cNvPr id="19" name="Picture 12"/>
          <p:cNvPicPr>
            <a:picLocks noChangeAspect="1" noChangeArrowheads="1"/>
          </p:cNvPicPr>
          <p:nvPr/>
        </p:nvPicPr>
        <p:blipFill>
          <a:blip r:embed="rId8"/>
          <a:srcRect l="5876" t="22479" r="75000" b="45726"/>
          <a:stretch>
            <a:fillRect/>
          </a:stretch>
        </p:blipFill>
        <p:spPr bwMode="auto">
          <a:xfrm>
            <a:off x="988646" y="3102709"/>
            <a:ext cx="1398954" cy="1453661"/>
          </a:xfrm>
          <a:prstGeom prst="rect">
            <a:avLst/>
          </a:prstGeom>
          <a:noFill/>
          <a:ln w="9525">
            <a:noFill/>
            <a:miter lim="800000"/>
            <a:headEnd/>
            <a:tailEnd/>
          </a:ln>
        </p:spPr>
      </p:pic>
      <p:sp>
        <p:nvSpPr>
          <p:cNvPr id="21" name="Oval 20"/>
          <p:cNvSpPr/>
          <p:nvPr/>
        </p:nvSpPr>
        <p:spPr>
          <a:xfrm>
            <a:off x="1367692" y="3243385"/>
            <a:ext cx="633046" cy="468923"/>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p:cNvSpPr/>
          <p:nvPr/>
        </p:nvSpPr>
        <p:spPr>
          <a:xfrm>
            <a:off x="3497362" y="3247300"/>
            <a:ext cx="633046" cy="468923"/>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TextBox 22"/>
          <p:cNvSpPr txBox="1"/>
          <p:nvPr/>
        </p:nvSpPr>
        <p:spPr>
          <a:xfrm>
            <a:off x="1156668" y="4556372"/>
            <a:ext cx="1172308" cy="369332"/>
          </a:xfrm>
          <a:prstGeom prst="rect">
            <a:avLst/>
          </a:prstGeom>
          <a:noFill/>
        </p:spPr>
        <p:txBody>
          <a:bodyPr wrap="square" rtlCol="0">
            <a:spAutoFit/>
          </a:bodyPr>
          <a:lstStyle/>
          <a:p>
            <a:r>
              <a:rPr lang="en-GB" dirty="0" smtClean="0"/>
              <a:t>EPI image</a:t>
            </a:r>
            <a:endParaRPr lang="en-GB" dirty="0"/>
          </a:p>
        </p:txBody>
      </p:sp>
      <p:sp>
        <p:nvSpPr>
          <p:cNvPr id="25" name="TextBox 24"/>
          <p:cNvSpPr txBox="1"/>
          <p:nvPr/>
        </p:nvSpPr>
        <p:spPr>
          <a:xfrm>
            <a:off x="3368417" y="4556372"/>
            <a:ext cx="1172308" cy="369332"/>
          </a:xfrm>
          <a:prstGeom prst="rect">
            <a:avLst/>
          </a:prstGeom>
          <a:noFill/>
        </p:spPr>
        <p:txBody>
          <a:bodyPr wrap="square" rtlCol="0">
            <a:spAutoFit/>
          </a:bodyPr>
          <a:lstStyle/>
          <a:p>
            <a:r>
              <a:rPr lang="en-GB" dirty="0" smtClean="0"/>
              <a:t>B0 map</a:t>
            </a:r>
            <a:endParaRPr lang="en-GB" dirty="0"/>
          </a:p>
        </p:txBody>
      </p:sp>
    </p:spTree>
    <p:extLst>
      <p:ext uri="{BB962C8B-B14F-4D97-AF65-F5344CB8AC3E}">
        <p14:creationId xmlns:p14="http://schemas.microsoft.com/office/powerpoint/2010/main" val="16112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082040" y="2441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accent5">
                    <a:lumMod val="75000"/>
                  </a:schemeClr>
                </a:solidFill>
                <a:latin typeface="+mn-lt"/>
              </a:rPr>
              <a:t>T2* and BOLD</a:t>
            </a:r>
            <a:endParaRPr lang="en-US" sz="2400" dirty="0">
              <a:solidFill>
                <a:schemeClr val="accent5">
                  <a:lumMod val="75000"/>
                </a:schemeClr>
              </a:solidFill>
              <a:latin typeface="+mn-lt"/>
            </a:endParaRPr>
          </a:p>
        </p:txBody>
      </p:sp>
      <p:sp>
        <p:nvSpPr>
          <p:cNvPr id="5" name="Text Box 13"/>
          <p:cNvSpPr txBox="1">
            <a:spLocks noChangeArrowheads="1"/>
          </p:cNvSpPr>
          <p:nvPr/>
        </p:nvSpPr>
        <p:spPr bwMode="auto">
          <a:xfrm>
            <a:off x="457200" y="1606550"/>
            <a:ext cx="7620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FontTx/>
              <a:buChar char="•"/>
            </a:pPr>
            <a:r>
              <a:rPr lang="en-GB" sz="1600" dirty="0" smtClean="0">
                <a:latin typeface="+mn-lt"/>
              </a:rPr>
              <a:t> Onset of neural activity leads to a local change in B0 (discussed later) and thus to a change in T2* (!but not T2!)</a:t>
            </a:r>
            <a:endParaRPr lang="en-GB" sz="1600" dirty="0">
              <a:latin typeface="+mn-lt"/>
            </a:endParaRPr>
          </a:p>
          <a:p>
            <a:pPr eaLnBrk="1" hangingPunct="1">
              <a:spcBef>
                <a:spcPct val="50000"/>
              </a:spcBef>
              <a:buFontTx/>
              <a:buChar char="•"/>
            </a:pPr>
            <a:endParaRPr lang="en-GB" sz="1600" dirty="0" smtClean="0">
              <a:latin typeface="+mn-lt"/>
            </a:endParaRPr>
          </a:p>
          <a:p>
            <a:pPr eaLnBrk="1" hangingPunct="1">
              <a:spcBef>
                <a:spcPct val="50000"/>
              </a:spcBef>
              <a:buFontTx/>
              <a:buChar char="•"/>
            </a:pPr>
            <a:r>
              <a:rPr lang="en-GB" sz="1600" dirty="0" smtClean="0">
                <a:latin typeface="+mn-lt"/>
              </a:rPr>
              <a:t> Functional imaging therefore requires techniques that are sensitive to T2* (</a:t>
            </a:r>
            <a:r>
              <a:rPr lang="en-GB" sz="1600" i="1" dirty="0" smtClean="0">
                <a:latin typeface="+mn-lt"/>
              </a:rPr>
              <a:t>gradient-echo techniques</a:t>
            </a:r>
            <a:r>
              <a:rPr lang="en-GB" sz="1600" dirty="0" smtClean="0">
                <a:latin typeface="+mn-lt"/>
              </a:rPr>
              <a:t>)</a:t>
            </a:r>
          </a:p>
          <a:p>
            <a:pPr lvl="1" eaLnBrk="1" hangingPunct="1">
              <a:spcBef>
                <a:spcPct val="50000"/>
              </a:spcBef>
              <a:buFontTx/>
              <a:buChar char="•"/>
            </a:pPr>
            <a:r>
              <a:rPr lang="en-GB" sz="1600" dirty="0">
                <a:latin typeface="+mn-lt"/>
              </a:rPr>
              <a:t>The most widespread sequence for fMRI is Echo Planar Imaging (EPI), </a:t>
            </a:r>
            <a:r>
              <a:rPr lang="en-GB" sz="1600" dirty="0" smtClean="0">
                <a:latin typeface="+mn-lt"/>
              </a:rPr>
              <a:t>a </a:t>
            </a:r>
            <a:r>
              <a:rPr lang="en-GB" sz="1600" dirty="0">
                <a:latin typeface="+mn-lt"/>
              </a:rPr>
              <a:t>rapid </a:t>
            </a:r>
            <a:r>
              <a:rPr lang="en-GB" sz="1600" dirty="0" smtClean="0">
                <a:latin typeface="+mn-lt"/>
              </a:rPr>
              <a:t>sequence which enables sampling of </a:t>
            </a:r>
            <a:r>
              <a:rPr lang="en-GB" sz="1600" dirty="0">
                <a:latin typeface="+mn-lt"/>
              </a:rPr>
              <a:t>the BOLD response.</a:t>
            </a:r>
          </a:p>
          <a:p>
            <a:pPr lvl="1" eaLnBrk="1" hangingPunct="1">
              <a:spcBef>
                <a:spcPct val="50000"/>
              </a:spcBef>
              <a:buFontTx/>
              <a:buChar char="•"/>
            </a:pPr>
            <a:r>
              <a:rPr lang="en-GB" sz="1600" dirty="0" smtClean="0">
                <a:latin typeface="+mn-lt"/>
              </a:rPr>
              <a:t>EPI comes with problems: drop-outs where the B0 field is highly inhomogeneous (e.g. OFC)</a:t>
            </a:r>
          </a:p>
          <a:p>
            <a:pPr lvl="1" eaLnBrk="1" hangingPunct="1">
              <a:spcBef>
                <a:spcPct val="50000"/>
              </a:spcBef>
              <a:buFontTx/>
              <a:buChar char="•"/>
            </a:pPr>
            <a:endParaRPr lang="en-GB" sz="1600" dirty="0" smtClean="0">
              <a:latin typeface="+mn-lt"/>
            </a:endParaRPr>
          </a:p>
          <a:p>
            <a:pPr eaLnBrk="1" hangingPunct="1">
              <a:spcBef>
                <a:spcPct val="50000"/>
              </a:spcBef>
              <a:buFontTx/>
              <a:buChar char="•"/>
            </a:pPr>
            <a:r>
              <a:rPr lang="en-GB" sz="1600" dirty="0" smtClean="0">
                <a:latin typeface="+mn-lt"/>
              </a:rPr>
              <a:t> </a:t>
            </a:r>
            <a:r>
              <a:rPr lang="en-GB" sz="1600" dirty="0">
                <a:latin typeface="+mn-lt"/>
              </a:rPr>
              <a:t> T2 </a:t>
            </a:r>
            <a:r>
              <a:rPr lang="en-GB" sz="1600" dirty="0" smtClean="0">
                <a:latin typeface="+mn-lt"/>
              </a:rPr>
              <a:t>sequences are </a:t>
            </a:r>
            <a:r>
              <a:rPr lang="en-GB" sz="1600" dirty="0">
                <a:latin typeface="+mn-lt"/>
              </a:rPr>
              <a:t>hardly used for </a:t>
            </a:r>
            <a:r>
              <a:rPr lang="en-GB" sz="1600" i="1" dirty="0">
                <a:latin typeface="+mn-lt"/>
              </a:rPr>
              <a:t>functional </a:t>
            </a:r>
            <a:r>
              <a:rPr lang="en-GB" sz="1600" i="1" dirty="0" smtClean="0">
                <a:latin typeface="+mn-lt"/>
              </a:rPr>
              <a:t>imaging </a:t>
            </a:r>
            <a:r>
              <a:rPr lang="en-GB" sz="1600" dirty="0" smtClean="0">
                <a:latin typeface="+mn-lt"/>
              </a:rPr>
              <a:t>as they refocus effects due to local B0 </a:t>
            </a:r>
            <a:r>
              <a:rPr lang="en-GB" sz="1600" dirty="0" err="1" smtClean="0">
                <a:latin typeface="+mn-lt"/>
              </a:rPr>
              <a:t>inhomogeneities</a:t>
            </a:r>
            <a:r>
              <a:rPr lang="en-GB" sz="1600" dirty="0" smtClean="0">
                <a:latin typeface="+mn-lt"/>
              </a:rPr>
              <a:t> (‘</a:t>
            </a:r>
            <a:r>
              <a:rPr lang="en-GB" sz="1600" dirty="0">
                <a:latin typeface="+mn-lt"/>
              </a:rPr>
              <a:t>spin </a:t>
            </a:r>
            <a:r>
              <a:rPr lang="en-GB" sz="1600" dirty="0" smtClean="0">
                <a:latin typeface="+mn-lt"/>
              </a:rPr>
              <a:t>echoes’). Mostly used for lesion detection with/without contrast agent.</a:t>
            </a:r>
            <a:endParaRPr lang="en-GB" sz="1600" dirty="0">
              <a:latin typeface="+mn-lt"/>
            </a:endParaRPr>
          </a:p>
          <a:p>
            <a:pPr marL="30163" lvl="1" indent="-30163" eaLnBrk="1" hangingPunct="1">
              <a:spcBef>
                <a:spcPct val="50000"/>
              </a:spcBef>
              <a:buFontTx/>
              <a:buChar char="•"/>
            </a:pPr>
            <a:endParaRPr lang="en-GB" sz="1600" dirty="0" smtClean="0">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919618017"/>
              </p:ext>
            </p:extLst>
          </p:nvPr>
        </p:nvGraphicFramePr>
        <p:xfrm>
          <a:off x="4742815" y="299403"/>
          <a:ext cx="2662238" cy="1084262"/>
        </p:xfrm>
        <a:graphic>
          <a:graphicData uri="http://schemas.openxmlformats.org/presentationml/2006/ole">
            <mc:AlternateContent xmlns:mc="http://schemas.openxmlformats.org/markup-compatibility/2006">
              <mc:Choice xmlns:v="urn:schemas-microsoft-com:vml" Requires="v">
                <p:oleObj spid="_x0000_s4109" name="Equation" r:id="rId3" imgW="1091726" imgH="444307" progId="Equation.3">
                  <p:embed/>
                </p:oleObj>
              </mc:Choice>
              <mc:Fallback>
                <p:oleObj name="Equation" r:id="rId3" imgW="1091726" imgH="444307"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815" y="299403"/>
                        <a:ext cx="266223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281292" y="782270"/>
            <a:ext cx="8643937" cy="4339463"/>
          </a:xfrm>
          <a:prstGeom prst="rect">
            <a:avLst/>
          </a:prstGeom>
        </p:spPr>
        <p:txBody>
          <a:bodyPr/>
          <a:lstStyle/>
          <a:p>
            <a:pPr marL="342900" indent="-342900" eaLnBrk="0" hangingPunct="0">
              <a:spcBef>
                <a:spcPct val="20000"/>
              </a:spcBef>
              <a:buFontTx/>
              <a:buChar char="•"/>
              <a:defRPr/>
            </a:pPr>
            <a:r>
              <a:rPr lang="en-GB" sz="1600" kern="0" dirty="0" smtClean="0"/>
              <a:t>A main field B</a:t>
            </a:r>
            <a:r>
              <a:rPr lang="en-GB" sz="1600" kern="0" baseline="-25000" dirty="0" smtClean="0"/>
              <a:t>0</a:t>
            </a:r>
            <a:r>
              <a:rPr lang="en-GB" sz="1600" kern="0" dirty="0" smtClean="0"/>
              <a:t> causes net magnetisation in protons in the body</a:t>
            </a:r>
          </a:p>
          <a:p>
            <a:pPr marL="342900" indent="-342900" eaLnBrk="0" hangingPunct="0">
              <a:spcBef>
                <a:spcPct val="20000"/>
              </a:spcBef>
              <a:buFontTx/>
              <a:buChar char="•"/>
              <a:defRPr/>
            </a:pPr>
            <a:endParaRPr lang="en-GB" sz="1600" kern="0" dirty="0"/>
          </a:p>
          <a:p>
            <a:pPr marL="342900" indent="-342900" eaLnBrk="0" hangingPunct="0">
              <a:spcBef>
                <a:spcPct val="20000"/>
              </a:spcBef>
              <a:buFontTx/>
              <a:buChar char="•"/>
              <a:defRPr/>
            </a:pPr>
            <a:r>
              <a:rPr lang="en-GB" sz="1600" kern="0" dirty="0" smtClean="0"/>
              <a:t>An RF pulse B</a:t>
            </a:r>
            <a:r>
              <a:rPr lang="en-GB" sz="1600" kern="0" baseline="-25000" dirty="0" smtClean="0"/>
              <a:t>1</a:t>
            </a:r>
            <a:r>
              <a:rPr lang="en-GB" sz="1600" kern="0" dirty="0" smtClean="0"/>
              <a:t> brings magnetisation into the </a:t>
            </a:r>
            <a:r>
              <a:rPr lang="en-GB" sz="1600" kern="0" dirty="0" err="1" smtClean="0"/>
              <a:t>xy</a:t>
            </a:r>
            <a:r>
              <a:rPr lang="en-GB" sz="1600" kern="0" dirty="0" smtClean="0"/>
              <a:t>-plane</a:t>
            </a:r>
          </a:p>
          <a:p>
            <a:pPr marL="342900" indent="-342900" eaLnBrk="0" hangingPunct="0">
              <a:spcBef>
                <a:spcPct val="20000"/>
              </a:spcBef>
              <a:buFontTx/>
              <a:buChar char="•"/>
              <a:defRPr/>
            </a:pPr>
            <a:endParaRPr lang="en-GB" sz="1600" kern="0" dirty="0"/>
          </a:p>
          <a:p>
            <a:pPr marL="342900" indent="-342900" eaLnBrk="0" hangingPunct="0">
              <a:spcBef>
                <a:spcPct val="20000"/>
              </a:spcBef>
              <a:buFontTx/>
              <a:buChar char="•"/>
              <a:defRPr/>
            </a:pPr>
            <a:r>
              <a:rPr lang="en-GB" sz="1600" kern="0" dirty="0" smtClean="0"/>
              <a:t>T1 measures recovery of longitudinal magnetisation. Yields a  good grey-to-white matter contrast and often used for anatomical imaging.</a:t>
            </a:r>
          </a:p>
          <a:p>
            <a:pPr marL="342900" indent="-342900" eaLnBrk="0" hangingPunct="0">
              <a:spcBef>
                <a:spcPct val="20000"/>
              </a:spcBef>
              <a:buFontTx/>
              <a:buChar char="•"/>
              <a:defRPr/>
            </a:pPr>
            <a:endParaRPr lang="en-GB" sz="1600" kern="0" dirty="0"/>
          </a:p>
          <a:p>
            <a:pPr marL="342900" indent="-342900" eaLnBrk="0" hangingPunct="0">
              <a:spcBef>
                <a:spcPct val="20000"/>
              </a:spcBef>
              <a:buFontTx/>
              <a:buChar char="•"/>
              <a:defRPr/>
            </a:pPr>
            <a:r>
              <a:rPr lang="en-GB" sz="1600" kern="0" dirty="0" smtClean="0"/>
              <a:t>T2 measures decay of transverse magnetisation </a:t>
            </a:r>
            <a:r>
              <a:rPr lang="en-GB" sz="1600" i="1" kern="0" dirty="0" smtClean="0"/>
              <a:t>exclusively due to spin-spin interactions. </a:t>
            </a:r>
            <a:r>
              <a:rPr lang="en-GB" sz="1600" kern="0" dirty="0" smtClean="0"/>
              <a:t>T2 similar for GM and WM in healthy tissues. Therefore rarely used in standard anatomical but used to image lesions or when contrast agent is used.</a:t>
            </a:r>
          </a:p>
          <a:p>
            <a:pPr marL="342900" indent="-342900" eaLnBrk="0" hangingPunct="0">
              <a:spcBef>
                <a:spcPct val="20000"/>
              </a:spcBef>
              <a:buFontTx/>
              <a:buChar char="•"/>
              <a:defRPr/>
            </a:pPr>
            <a:endParaRPr lang="en-GB" sz="1600" i="1" kern="0" dirty="0"/>
          </a:p>
          <a:p>
            <a:pPr marL="342900" indent="-342900" eaLnBrk="0" hangingPunct="0">
              <a:spcBef>
                <a:spcPct val="20000"/>
              </a:spcBef>
              <a:buFontTx/>
              <a:buChar char="•"/>
              <a:defRPr/>
            </a:pPr>
            <a:r>
              <a:rPr lang="en-GB" sz="1600" kern="0" dirty="0" smtClean="0"/>
              <a:t>T2* measures decay of transverse magnetisation </a:t>
            </a:r>
            <a:r>
              <a:rPr lang="en-GB" sz="1600" i="1" kern="0" dirty="0" smtClean="0"/>
              <a:t>due to both spin-spin interactions and field </a:t>
            </a:r>
            <a:r>
              <a:rPr lang="en-GB" sz="1600" i="1" kern="0" dirty="0" err="1" smtClean="0"/>
              <a:t>inhomogeneities</a:t>
            </a:r>
            <a:r>
              <a:rPr lang="en-GB" sz="1600" i="1" kern="0" dirty="0" smtClean="0"/>
              <a:t>. </a:t>
            </a:r>
            <a:r>
              <a:rPr lang="en-GB" sz="1600" kern="0" dirty="0" smtClean="0"/>
              <a:t>Extensively used for BOLD imaging (EPI) where a sequence sensitive to field changes is required.</a:t>
            </a:r>
          </a:p>
          <a:p>
            <a:pPr marL="342900" indent="-342900" eaLnBrk="0" hangingPunct="0">
              <a:spcBef>
                <a:spcPct val="20000"/>
              </a:spcBef>
              <a:buFontTx/>
              <a:buChar char="•"/>
              <a:defRPr/>
            </a:pPr>
            <a:endParaRPr lang="en-GB" sz="1600" kern="0" dirty="0"/>
          </a:p>
          <a:p>
            <a:pPr eaLnBrk="0" hangingPunct="0">
              <a:spcBef>
                <a:spcPct val="20000"/>
              </a:spcBef>
              <a:defRPr/>
            </a:pPr>
            <a:endParaRPr lang="en-GB" sz="1600" kern="0" dirty="0" smtClean="0"/>
          </a:p>
        </p:txBody>
      </p:sp>
      <p:sp>
        <p:nvSpPr>
          <p:cNvPr id="29" name="Title 1"/>
          <p:cNvSpPr txBox="1">
            <a:spLocks/>
          </p:cNvSpPr>
          <p:nvPr/>
        </p:nvSpPr>
        <p:spPr>
          <a:xfrm>
            <a:off x="457200" y="223839"/>
            <a:ext cx="8229600" cy="55752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300" dirty="0" smtClean="0">
                <a:solidFill>
                  <a:schemeClr val="accent5">
                    <a:lumMod val="75000"/>
                  </a:schemeClr>
                </a:solidFill>
                <a:latin typeface="+mj-lt"/>
                <a:ea typeface="+mj-ea"/>
                <a:cs typeface="+mj-cs"/>
              </a:rPr>
              <a:t>Summary of MR physics</a:t>
            </a:r>
            <a:endParaRPr kumimoji="0" lang="en-US" sz="2300" b="0" i="0" u="none" strike="noStrike" kern="1200" cap="none" spc="0" normalizeH="0" baseline="0" noProof="0" dirty="0">
              <a:ln>
                <a:noFill/>
              </a:ln>
              <a:solidFill>
                <a:schemeClr val="accent5">
                  <a:lumMod val="75000"/>
                </a:schemeClr>
              </a:solidFill>
              <a:effectLst/>
              <a:uLnTx/>
              <a:uFillTx/>
              <a:latin typeface="+mj-lt"/>
              <a:ea typeface="+mj-ea"/>
              <a:cs typeface="+mj-cs"/>
            </a:endParaRPr>
          </a:p>
        </p:txBody>
      </p:sp>
      <p:pic>
        <p:nvPicPr>
          <p:cNvPr id="4" name="Picture 5" descr="T2depha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250" y="4731117"/>
            <a:ext cx="254476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1depha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187" y="4894752"/>
            <a:ext cx="1878012"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821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0188" y="2857500"/>
            <a:ext cx="6929437" cy="1296988"/>
          </a:xfrm>
        </p:spPr>
        <p:txBody>
          <a:bodyPr rtlCol="0">
            <a:normAutofit fontScale="90000"/>
          </a:bodyPr>
          <a:lstStyle/>
          <a:p>
            <a:pPr eaLnBrk="1" fontAlgn="auto" hangingPunct="1">
              <a:spcAft>
                <a:spcPts val="0"/>
              </a:spcAft>
              <a:defRPr/>
            </a:pPr>
            <a:r>
              <a:rPr lang="en-GB" dirty="0" smtClean="0">
                <a:solidFill>
                  <a:schemeClr val="bg1">
                    <a:lumMod val="65000"/>
                  </a:schemeClr>
                </a:solidFill>
              </a:rPr>
              <a:t>Section 1: Basics of MRI Physics </a:t>
            </a:r>
            <a:r>
              <a:rPr lang="en-GB" dirty="0" smtClean="0"/>
              <a:t>Section 2: What does BOLD reflect?</a:t>
            </a:r>
            <a:br>
              <a:rPr lang="en-GB" dirty="0" smtClean="0"/>
            </a:br>
            <a:endParaRPr lang="en-GB" dirty="0">
              <a:solidFill>
                <a:schemeClr val="bg1">
                  <a:lumMod val="65000"/>
                </a:schemeClr>
              </a:solidFill>
            </a:endParaRPr>
          </a:p>
        </p:txBody>
      </p:sp>
    </p:spTree>
    <p:extLst>
      <p:ext uri="{BB962C8B-B14F-4D97-AF65-F5344CB8AC3E}">
        <p14:creationId xmlns:p14="http://schemas.microsoft.com/office/powerpoint/2010/main" val="264187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spect="1" noChangeArrowheads="1"/>
          </p:cNvSpPr>
          <p:nvPr>
            <p:ph type="title"/>
          </p:nvPr>
        </p:nvSpPr>
        <p:spPr>
          <a:xfrm>
            <a:off x="611188" y="1628775"/>
            <a:ext cx="2728912" cy="3313113"/>
          </a:xfrm>
        </p:spPr>
        <p:txBody>
          <a:bodyPr/>
          <a:lstStyle/>
          <a:p>
            <a:pPr eaLnBrk="1" hangingPunct="1"/>
            <a:r>
              <a:rPr lang="en-GB" sz="4000" smtClean="0"/>
              <a:t>A Typical Neuron</a:t>
            </a:r>
            <a:endParaRPr lang="en-US" sz="4000" smtClean="0"/>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836613"/>
            <a:ext cx="4164012" cy="5861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08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subTitle" idx="4294967295"/>
          </p:nvPr>
        </p:nvSpPr>
        <p:spPr>
          <a:xfrm>
            <a:off x="179388" y="1916113"/>
            <a:ext cx="3887787" cy="3455987"/>
          </a:xfrm>
        </p:spPr>
        <p:txBody>
          <a:bodyPr/>
          <a:lstStyle/>
          <a:p>
            <a:pPr eaLnBrk="1" hangingPunct="1">
              <a:lnSpc>
                <a:spcPct val="90000"/>
              </a:lnSpc>
            </a:pPr>
            <a:endParaRPr lang="en-GB" sz="900" smtClean="0"/>
          </a:p>
          <a:p>
            <a:pPr eaLnBrk="1" hangingPunct="1">
              <a:lnSpc>
                <a:spcPct val="90000"/>
              </a:lnSpc>
            </a:pPr>
            <a:r>
              <a:rPr lang="en-GB" sz="1800" smtClean="0"/>
              <a:t>maintain and restore ion gradients </a:t>
            </a:r>
          </a:p>
          <a:p>
            <a:pPr eaLnBrk="1" hangingPunct="1">
              <a:lnSpc>
                <a:spcPct val="90000"/>
              </a:lnSpc>
            </a:pPr>
            <a:r>
              <a:rPr lang="en-GB" sz="1800" smtClean="0"/>
              <a:t>recycling of neurotransmitters</a:t>
            </a:r>
          </a:p>
          <a:p>
            <a:pPr eaLnBrk="1" hangingPunct="1">
              <a:lnSpc>
                <a:spcPct val="90000"/>
              </a:lnSpc>
            </a:pPr>
            <a:endParaRPr lang="en-US" sz="1800" smtClean="0"/>
          </a:p>
        </p:txBody>
      </p:sp>
      <p:pic>
        <p:nvPicPr>
          <p:cNvPr id="52227" name="Picture 3"/>
          <p:cNvPicPr>
            <a:picLocks noChangeAspect="1"/>
          </p:cNvPicPr>
          <p:nvPr>
            <p:ph type="ctrTitle" idx="4294967295"/>
          </p:nvPr>
        </p:nvPicPr>
        <p:blipFill>
          <a:blip r:embed="rId3">
            <a:extLst>
              <a:ext uri="{28A0092B-C50C-407E-A947-70E740481C1C}">
                <a14:useLocalDpi xmlns:a14="http://schemas.microsoft.com/office/drawing/2010/main" val="0"/>
              </a:ext>
            </a:extLst>
          </a:blip>
          <a:srcRect/>
          <a:stretch>
            <a:fillRect/>
          </a:stretch>
        </p:blipFill>
        <p:spPr>
          <a:xfrm>
            <a:off x="4284663" y="476250"/>
            <a:ext cx="4537075" cy="3679825"/>
          </a:xfrm>
          <a:noFill/>
        </p:spPr>
      </p:pic>
      <p:sp>
        <p:nvSpPr>
          <p:cNvPr id="52228" name="Text Box 4"/>
          <p:cNvSpPr txBox="1">
            <a:spLocks noChangeArrowheads="1"/>
          </p:cNvSpPr>
          <p:nvPr/>
        </p:nvSpPr>
        <p:spPr bwMode="auto">
          <a:xfrm>
            <a:off x="285750" y="857250"/>
            <a:ext cx="254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t>Where does the brain use energy?</a:t>
            </a:r>
            <a:endParaRPr lang="en-US" sz="2000" b="1"/>
          </a:p>
        </p:txBody>
      </p:sp>
      <p:sp>
        <p:nvSpPr>
          <p:cNvPr id="65541" name="Text Box 5"/>
          <p:cNvSpPr txBox="1">
            <a:spLocks noChangeArrowheads="1"/>
          </p:cNvSpPr>
          <p:nvPr/>
        </p:nvSpPr>
        <p:spPr bwMode="auto">
          <a:xfrm>
            <a:off x="4248150" y="4122738"/>
            <a:ext cx="48958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050" dirty="0" smtClean="0"/>
              <a:t>			Atwell &amp; </a:t>
            </a:r>
            <a:r>
              <a:rPr lang="en-GB" sz="1050" dirty="0" err="1" smtClean="0"/>
              <a:t>Iadecola</a:t>
            </a:r>
            <a:r>
              <a:rPr lang="en-GB" sz="1050" dirty="0" smtClean="0"/>
              <a:t>, 2002</a:t>
            </a:r>
          </a:p>
          <a:p>
            <a:pPr eaLnBrk="1" hangingPunct="1">
              <a:defRPr/>
            </a:pPr>
            <a:endParaRPr lang="en-GB" sz="500" dirty="0" smtClean="0"/>
          </a:p>
          <a:p>
            <a:pPr eaLnBrk="1" hangingPunct="1">
              <a:defRPr/>
            </a:pPr>
            <a:r>
              <a:rPr lang="en-GB" sz="1600" dirty="0" smtClean="0">
                <a:solidFill>
                  <a:srgbClr val="FF0000"/>
                </a:solidFill>
              </a:rPr>
              <a:t>ATP</a:t>
            </a:r>
            <a:r>
              <a:rPr lang="en-GB" sz="1600" dirty="0" smtClean="0"/>
              <a:t>: adenosine triphosphate: mainly produced through oxidative glucose metabolism </a:t>
            </a:r>
            <a:endParaRPr lang="en-US" sz="1600" dirty="0" smtClean="0">
              <a:solidFill>
                <a:srgbClr val="FF0000"/>
              </a:solidFill>
            </a:endParaRPr>
          </a:p>
        </p:txBody>
      </p:sp>
    </p:spTree>
    <p:extLst>
      <p:ext uri="{BB962C8B-B14F-4D97-AF65-F5344CB8AC3E}">
        <p14:creationId xmlns:p14="http://schemas.microsoft.com/office/powerpoint/2010/main" val="3193112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341438"/>
            <a:ext cx="2627313" cy="1143000"/>
          </a:xfrm>
        </p:spPr>
        <p:txBody>
          <a:bodyPr rtlCol="0">
            <a:normAutofit fontScale="90000"/>
          </a:bodyPr>
          <a:lstStyle/>
          <a:p>
            <a:pPr eaLnBrk="1" fontAlgn="auto" hangingPunct="1">
              <a:spcAft>
                <a:spcPts val="0"/>
              </a:spcAft>
              <a:defRPr/>
            </a:pPr>
            <a:r>
              <a:rPr lang="en-GB" sz="4000" smtClean="0"/>
              <a:t>How is the energy supplied?</a:t>
            </a:r>
            <a:endParaRPr lang="en-US" sz="4000" smtClean="0"/>
          </a:p>
        </p:txBody>
      </p:sp>
      <p:pic>
        <p:nvPicPr>
          <p:cNvPr id="532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43213" y="842963"/>
            <a:ext cx="6026150" cy="4224337"/>
          </a:xfrm>
          <a:noFill/>
        </p:spPr>
      </p:pic>
      <p:sp>
        <p:nvSpPr>
          <p:cNvPr id="66564" name="Text Box 4"/>
          <p:cNvSpPr txBox="1">
            <a:spLocks noChangeArrowheads="1"/>
          </p:cNvSpPr>
          <p:nvPr/>
        </p:nvSpPr>
        <p:spPr bwMode="auto">
          <a:xfrm>
            <a:off x="539750" y="4868863"/>
            <a:ext cx="8329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000"/>
          </a:p>
          <a:p>
            <a:pPr algn="r" eaLnBrk="1" hangingPunct="1"/>
            <a:r>
              <a:rPr lang="en-US" sz="1000"/>
              <a:t>Zlokovic &amp; Apuzzo, 1998</a:t>
            </a:r>
            <a:endParaRPr lang="en-GB" sz="2000"/>
          </a:p>
          <a:p>
            <a:pPr algn="ctr" eaLnBrk="1" hangingPunct="1"/>
            <a:r>
              <a:rPr lang="en-GB" sz="2000"/>
              <a:t>Capillary networks</a:t>
            </a:r>
          </a:p>
          <a:p>
            <a:pPr algn="ctr" eaLnBrk="1" hangingPunct="1"/>
            <a:r>
              <a:rPr lang="en-GB" sz="2000"/>
              <a:t> supply glucose and oxygen</a:t>
            </a:r>
          </a:p>
        </p:txBody>
      </p:sp>
    </p:spTree>
    <p:extLst>
      <p:ext uri="{BB962C8B-B14F-4D97-AF65-F5344CB8AC3E}">
        <p14:creationId xmlns:p14="http://schemas.microsoft.com/office/powerpoint/2010/main" val="1548624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400" y="476250"/>
            <a:ext cx="3455988" cy="2592388"/>
          </a:xfrm>
        </p:spPr>
        <p:txBody>
          <a:bodyPr/>
          <a:lstStyle/>
          <a:p>
            <a:pPr eaLnBrk="1" hangingPunct="1"/>
            <a:r>
              <a:rPr lang="en-GB" sz="3200" smtClean="0"/>
              <a:t>How is cerebral blood flow controlled?</a:t>
            </a:r>
            <a:endParaRPr lang="en-US" sz="3200" smtClean="0"/>
          </a:p>
        </p:txBody>
      </p:sp>
      <p:pic>
        <p:nvPicPr>
          <p:cNvPr id="5427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836613"/>
            <a:ext cx="565626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p:cNvSpPr txBox="1">
            <a:spLocks noChangeArrowheads="1"/>
          </p:cNvSpPr>
          <p:nvPr/>
        </p:nvSpPr>
        <p:spPr bwMode="auto">
          <a:xfrm>
            <a:off x="468313" y="4437063"/>
            <a:ext cx="8207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sz="2000"/>
              <a:t>‘feed-forward’ control: incoming activity elicits blood flow changes, rather than waiting for resources to be depleted</a:t>
            </a:r>
          </a:p>
          <a:p>
            <a:pPr eaLnBrk="1" hangingPunct="1">
              <a:buFontTx/>
              <a:buChar char="•"/>
            </a:pPr>
            <a:endParaRPr lang="en-GB" sz="2000"/>
          </a:p>
          <a:p>
            <a:pPr eaLnBrk="1" hangingPunct="1">
              <a:buFontTx/>
              <a:buChar char="•"/>
            </a:pPr>
            <a:r>
              <a:rPr lang="en-GB" sz="2000"/>
              <a:t>by-products of neuronal communication e.g. NO</a:t>
            </a:r>
          </a:p>
          <a:p>
            <a:pPr eaLnBrk="1" hangingPunct="1">
              <a:buFontTx/>
              <a:buChar char="•"/>
            </a:pPr>
            <a:endParaRPr lang="en-GB" sz="2000"/>
          </a:p>
          <a:p>
            <a:pPr eaLnBrk="1" hangingPunct="1">
              <a:buFontTx/>
              <a:buChar char="•"/>
            </a:pPr>
            <a:r>
              <a:rPr lang="en-GB" sz="2000"/>
              <a:t>calcium signalling in astrocytes</a:t>
            </a:r>
            <a:endParaRPr lang="en-US" sz="2000"/>
          </a:p>
        </p:txBody>
      </p:sp>
    </p:spTree>
    <p:extLst>
      <p:ext uri="{BB962C8B-B14F-4D97-AF65-F5344CB8AC3E}">
        <p14:creationId xmlns:p14="http://schemas.microsoft.com/office/powerpoint/2010/main" val="1502802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57520"/>
          </a:xfrm>
        </p:spPr>
        <p:txBody>
          <a:bodyPr>
            <a:normAutofit/>
          </a:bodyPr>
          <a:lstStyle/>
          <a:p>
            <a:r>
              <a:rPr lang="en-US" sz="2300" dirty="0" smtClean="0">
                <a:solidFill>
                  <a:schemeClr val="accent5">
                    <a:lumMod val="75000"/>
                  </a:schemeClr>
                </a:solidFill>
              </a:rPr>
              <a:t>Nuclear magnetic resonance (NMR)</a:t>
            </a:r>
            <a:endParaRPr lang="en-US" sz="2300" dirty="0">
              <a:solidFill>
                <a:schemeClr val="accent5">
                  <a:lumMod val="75000"/>
                </a:schemeClr>
              </a:solidFill>
            </a:endParaRPr>
          </a:p>
        </p:txBody>
      </p:sp>
      <p:sp>
        <p:nvSpPr>
          <p:cNvPr id="5" name="TextBox 4"/>
          <p:cNvSpPr txBox="1"/>
          <p:nvPr/>
        </p:nvSpPr>
        <p:spPr>
          <a:xfrm>
            <a:off x="175179" y="1416128"/>
            <a:ext cx="8511621" cy="1754326"/>
          </a:xfrm>
          <a:prstGeom prst="rect">
            <a:avLst/>
          </a:prstGeom>
          <a:noFill/>
        </p:spPr>
        <p:txBody>
          <a:bodyPr wrap="square" rtlCol="0">
            <a:spAutoFit/>
          </a:bodyPr>
          <a:lstStyle/>
          <a:p>
            <a:pPr marL="263525" indent="-263525">
              <a:buFont typeface="Arial"/>
              <a:buChar char="•"/>
            </a:pPr>
            <a:r>
              <a:rPr lang="en-US" dirty="0" smtClean="0"/>
              <a:t> fMRI and MRI are based on NMR</a:t>
            </a:r>
          </a:p>
          <a:p>
            <a:pPr marL="263525" indent="-263525">
              <a:buFont typeface="Arial"/>
              <a:buChar char="•"/>
            </a:pPr>
            <a:endParaRPr lang="en-US" dirty="0" smtClean="0"/>
          </a:p>
          <a:p>
            <a:pPr marL="263525" indent="-263525">
              <a:buFont typeface="Arial"/>
              <a:buChar char="•"/>
            </a:pPr>
            <a:r>
              <a:rPr lang="en-US" dirty="0" smtClean="0"/>
              <a:t> only certain types of nuclei are visible in NMR (</a:t>
            </a:r>
            <a:r>
              <a:rPr lang="en-US" baseline="30000" dirty="0" smtClean="0"/>
              <a:t>1</a:t>
            </a:r>
            <a:r>
              <a:rPr lang="en-US" dirty="0" smtClean="0"/>
              <a:t>H, </a:t>
            </a:r>
            <a:r>
              <a:rPr lang="en-US" baseline="30000" dirty="0" smtClean="0"/>
              <a:t>2</a:t>
            </a:r>
            <a:r>
              <a:rPr lang="en-US" dirty="0" smtClean="0"/>
              <a:t>H, </a:t>
            </a:r>
            <a:r>
              <a:rPr lang="en-US" baseline="30000" dirty="0" smtClean="0"/>
              <a:t>13</a:t>
            </a:r>
            <a:r>
              <a:rPr lang="en-US" dirty="0" smtClean="0"/>
              <a:t>C, </a:t>
            </a:r>
            <a:r>
              <a:rPr lang="en-US" baseline="30000" dirty="0" smtClean="0"/>
              <a:t>15</a:t>
            </a:r>
            <a:r>
              <a:rPr lang="en-US" dirty="0" smtClean="0"/>
              <a:t>N, </a:t>
            </a:r>
            <a:r>
              <a:rPr lang="en-US" baseline="30000" dirty="0" smtClean="0"/>
              <a:t>17</a:t>
            </a:r>
            <a:r>
              <a:rPr lang="en-US" dirty="0" smtClean="0"/>
              <a:t>O…)</a:t>
            </a:r>
          </a:p>
          <a:p>
            <a:pPr marL="263525" indent="-263525">
              <a:buFont typeface="Arial"/>
              <a:buChar char="•"/>
            </a:pPr>
            <a:endParaRPr lang="en-US" dirty="0" smtClean="0"/>
          </a:p>
          <a:p>
            <a:pPr marL="263525" indent="-263525">
              <a:buFont typeface="Arial"/>
              <a:buChar char="•"/>
              <a:tabLst>
                <a:tab pos="87313" algn="l"/>
              </a:tabLst>
            </a:pPr>
            <a:r>
              <a:rPr lang="en-US" dirty="0" smtClean="0"/>
              <a:t> we are most interested in the hydrogen nuclei, due to the high abundance in the body (water)</a:t>
            </a:r>
            <a:endParaRPr lang="en-US" dirty="0"/>
          </a:p>
        </p:txBody>
      </p:sp>
      <p:grpSp>
        <p:nvGrpSpPr>
          <p:cNvPr id="10" name="Group 9"/>
          <p:cNvGrpSpPr/>
          <p:nvPr/>
        </p:nvGrpSpPr>
        <p:grpSpPr>
          <a:xfrm>
            <a:off x="762000" y="3437467"/>
            <a:ext cx="2734733" cy="3149599"/>
            <a:chOff x="762000" y="3437467"/>
            <a:chExt cx="2734733" cy="3149599"/>
          </a:xfrm>
        </p:grpSpPr>
        <p:pic>
          <p:nvPicPr>
            <p:cNvPr id="6" name="Picture 5"/>
            <p:cNvPicPr>
              <a:picLocks noChangeAspect="1"/>
            </p:cNvPicPr>
            <p:nvPr/>
          </p:nvPicPr>
          <p:blipFill>
            <a:blip r:embed="rId3"/>
            <a:stretch>
              <a:fillRect/>
            </a:stretch>
          </p:blipFill>
          <p:spPr>
            <a:xfrm>
              <a:off x="1210733" y="4301066"/>
              <a:ext cx="2286000" cy="2286000"/>
            </a:xfrm>
            <a:prstGeom prst="rect">
              <a:avLst/>
            </a:prstGeom>
          </p:spPr>
        </p:pic>
        <p:sp>
          <p:nvSpPr>
            <p:cNvPr id="7" name="TextBox 6"/>
            <p:cNvSpPr txBox="1"/>
            <p:nvPr/>
          </p:nvSpPr>
          <p:spPr>
            <a:xfrm>
              <a:off x="762000" y="3437467"/>
              <a:ext cx="2370667" cy="923330"/>
            </a:xfrm>
            <a:prstGeom prst="rect">
              <a:avLst/>
            </a:prstGeom>
            <a:noFill/>
          </p:spPr>
          <p:txBody>
            <a:bodyPr wrap="square" rtlCol="0">
              <a:spAutoFit/>
            </a:bodyPr>
            <a:lstStyle/>
            <a:p>
              <a:pPr marL="263525" indent="-263525"/>
              <a:r>
                <a:rPr lang="en-US" b="1" baseline="30000" dirty="0" smtClean="0"/>
                <a:t>1</a:t>
              </a:r>
              <a:r>
                <a:rPr lang="en-US" b="1" dirty="0" smtClean="0"/>
                <a:t>H:</a:t>
              </a:r>
            </a:p>
            <a:p>
              <a:pPr marL="263525" indent="-263525"/>
              <a:r>
                <a:rPr lang="en-US" sz="1700" dirty="0" smtClean="0"/>
                <a:t>1 proton &amp; 1 electron:</a:t>
              </a:r>
            </a:p>
            <a:p>
              <a:pPr marL="263525" indent="-263525"/>
              <a:r>
                <a:rPr lang="en-US" sz="1700" dirty="0" smtClean="0"/>
                <a:t>Nuclear spin = ½ </a:t>
              </a:r>
              <a:endParaRPr lang="en-US" sz="1700" dirty="0"/>
            </a:p>
          </p:txBody>
        </p:sp>
      </p:grpSp>
      <p:grpSp>
        <p:nvGrpSpPr>
          <p:cNvPr id="9" name="Group 8"/>
          <p:cNvGrpSpPr/>
          <p:nvPr/>
        </p:nvGrpSpPr>
        <p:grpSpPr>
          <a:xfrm>
            <a:off x="4758267" y="3318938"/>
            <a:ext cx="3898899" cy="3539062"/>
            <a:chOff x="4758267" y="3318938"/>
            <a:chExt cx="3898899" cy="3539062"/>
          </a:xfrm>
        </p:grpSpPr>
        <p:pic>
          <p:nvPicPr>
            <p:cNvPr id="4" name="Picture 3"/>
            <p:cNvPicPr>
              <a:picLocks noChangeAspect="1"/>
            </p:cNvPicPr>
            <p:nvPr/>
          </p:nvPicPr>
          <p:blipFill>
            <a:blip r:embed="rId4"/>
            <a:srcRect b="12444"/>
            <a:stretch>
              <a:fillRect/>
            </a:stretch>
          </p:blipFill>
          <p:spPr>
            <a:xfrm>
              <a:off x="4995333" y="3641120"/>
              <a:ext cx="3661833" cy="3216880"/>
            </a:xfrm>
            <a:prstGeom prst="rect">
              <a:avLst/>
            </a:prstGeom>
          </p:spPr>
        </p:pic>
        <p:sp>
          <p:nvSpPr>
            <p:cNvPr id="8" name="TextBox 7"/>
            <p:cNvSpPr txBox="1"/>
            <p:nvPr/>
          </p:nvSpPr>
          <p:spPr>
            <a:xfrm>
              <a:off x="4758267" y="3318938"/>
              <a:ext cx="2370667" cy="1154162"/>
            </a:xfrm>
            <a:prstGeom prst="rect">
              <a:avLst/>
            </a:prstGeom>
            <a:noFill/>
          </p:spPr>
          <p:txBody>
            <a:bodyPr wrap="square" rtlCol="0">
              <a:spAutoFit/>
            </a:bodyPr>
            <a:lstStyle/>
            <a:p>
              <a:pPr marL="263525" indent="-263525"/>
              <a:r>
                <a:rPr lang="en-US" b="1" baseline="30000" dirty="0" smtClean="0"/>
                <a:t>2</a:t>
              </a:r>
              <a:r>
                <a:rPr lang="en-US" b="1" dirty="0" smtClean="0"/>
                <a:t>He:</a:t>
              </a:r>
            </a:p>
            <a:p>
              <a:pPr marL="263525" indent="-263525"/>
              <a:r>
                <a:rPr lang="en-US" sz="1700" dirty="0" smtClean="0"/>
                <a:t>2 proton &amp; 2 neutrons &amp;  2 electron:</a:t>
              </a:r>
            </a:p>
            <a:p>
              <a:pPr marL="263525" indent="-263525"/>
              <a:r>
                <a:rPr lang="en-US" sz="1700" dirty="0" smtClean="0"/>
                <a:t>Nuclear spin = 0</a:t>
              </a:r>
              <a:endParaRPr lang="en-US" sz="17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5148263" y="276225"/>
            <a:ext cx="2587625" cy="2587625"/>
          </a:xfrm>
          <a:solidFill>
            <a:schemeClr val="bg1"/>
          </a:solidFill>
        </p:spPr>
      </p:pic>
      <p:sp>
        <p:nvSpPr>
          <p:cNvPr id="67587" name="Text Box 3"/>
          <p:cNvSpPr txBox="1">
            <a:spLocks noChangeArrowheads="1"/>
          </p:cNvSpPr>
          <p:nvPr/>
        </p:nvSpPr>
        <p:spPr bwMode="auto">
          <a:xfrm>
            <a:off x="684213" y="836613"/>
            <a:ext cx="352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3200" dirty="0" smtClean="0">
                <a:latin typeface="+mj-lt"/>
              </a:rPr>
              <a:t>Haemoglobin</a:t>
            </a:r>
            <a:endParaRPr lang="en-US" sz="3200" dirty="0" smtClean="0">
              <a:latin typeface="+mj-lt"/>
            </a:endParaRPr>
          </a:p>
        </p:txBody>
      </p:sp>
      <p:sp>
        <p:nvSpPr>
          <p:cNvPr id="67588" name="Text Box 4"/>
          <p:cNvSpPr txBox="1">
            <a:spLocks noChangeArrowheads="1"/>
          </p:cNvSpPr>
          <p:nvPr/>
        </p:nvSpPr>
        <p:spPr bwMode="auto">
          <a:xfrm>
            <a:off x="387350" y="2924175"/>
            <a:ext cx="83248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GB" sz="900"/>
          </a:p>
          <a:p>
            <a:pPr algn="ctr" eaLnBrk="1" hangingPunct="1"/>
            <a:r>
              <a:rPr lang="en-GB"/>
              <a:t>Oxyhaemoglobin: diamagnetic (no unpaired electrons)</a:t>
            </a:r>
          </a:p>
          <a:p>
            <a:pPr algn="ctr" eaLnBrk="1" hangingPunct="1"/>
            <a:r>
              <a:rPr lang="en-GB"/>
              <a:t>does not cause local inhomogeneities in magnetic field</a:t>
            </a:r>
          </a:p>
          <a:p>
            <a:pPr algn="ctr" eaLnBrk="1" hangingPunct="1"/>
            <a:endParaRPr lang="en-GB"/>
          </a:p>
          <a:p>
            <a:pPr algn="ctr" eaLnBrk="1" hangingPunct="1"/>
            <a:r>
              <a:rPr lang="en-GB"/>
              <a:t>Deoxyhaemoglobin: paramagnetic (unpaired electrons)</a:t>
            </a:r>
          </a:p>
          <a:p>
            <a:pPr algn="ctr" eaLnBrk="1" hangingPunct="1"/>
            <a:r>
              <a:rPr lang="en-US"/>
              <a:t>causes local inhomogeneities</a:t>
            </a:r>
          </a:p>
          <a:p>
            <a:pPr algn="ctr" eaLnBrk="1" hangingPunct="1"/>
            <a:endParaRPr lang="en-US"/>
          </a:p>
          <a:p>
            <a:pPr algn="ctr" eaLnBrk="1" hangingPunct="1"/>
            <a:r>
              <a:rPr lang="en-US"/>
              <a:t>Inhomogeneities cause </a:t>
            </a:r>
            <a:r>
              <a:rPr lang="en-US" b="1"/>
              <a:t>dephasing</a:t>
            </a:r>
            <a:r>
              <a:rPr lang="en-US"/>
              <a:t> of protons in voxel </a:t>
            </a:r>
            <a:r>
              <a:rPr lang="en-US">
                <a:sym typeface="Wingdings" pitchFamily="2" charset="2"/>
              </a:rPr>
              <a:t> lower T2* signal when there is </a:t>
            </a:r>
            <a:r>
              <a:rPr lang="en-US" b="1">
                <a:sym typeface="Wingdings" pitchFamily="2" charset="2"/>
              </a:rPr>
              <a:t>more deoxyhaemoglobin</a:t>
            </a:r>
            <a:endParaRPr lang="en-US" b="1"/>
          </a:p>
        </p:txBody>
      </p:sp>
    </p:spTree>
    <p:extLst>
      <p:ext uri="{BB962C8B-B14F-4D97-AF65-F5344CB8AC3E}">
        <p14:creationId xmlns:p14="http://schemas.microsoft.com/office/powerpoint/2010/main" val="3379606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58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75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0825" y="765175"/>
            <a:ext cx="7561263" cy="2146300"/>
          </a:xfrm>
        </p:spPr>
        <p:txBody>
          <a:bodyPr/>
          <a:lstStyle/>
          <a:p>
            <a:pPr eaLnBrk="1" hangingPunct="1"/>
            <a:r>
              <a:rPr lang="en-GB" sz="3200" smtClean="0"/>
              <a:t>What does BOLD measure?</a:t>
            </a:r>
            <a:br>
              <a:rPr lang="en-GB" sz="3200" smtClean="0"/>
            </a:br>
            <a:r>
              <a:rPr lang="en-GB" sz="3200" u="sng" smtClean="0"/>
              <a:t>B</a:t>
            </a:r>
            <a:r>
              <a:rPr lang="en-GB" sz="3200" smtClean="0"/>
              <a:t>lood </a:t>
            </a:r>
            <a:r>
              <a:rPr lang="en-GB" sz="3200" u="sng" smtClean="0"/>
              <a:t>O</a:t>
            </a:r>
            <a:r>
              <a:rPr lang="en-GB" sz="3200" smtClean="0"/>
              <a:t>xygenation </a:t>
            </a:r>
            <a:r>
              <a:rPr lang="en-GB" sz="3200" u="sng" smtClean="0"/>
              <a:t>L</a:t>
            </a:r>
            <a:r>
              <a:rPr lang="en-GB" sz="3200" smtClean="0"/>
              <a:t>evel </a:t>
            </a:r>
            <a:r>
              <a:rPr lang="en-GB" sz="3200" u="sng" smtClean="0"/>
              <a:t>D</a:t>
            </a:r>
            <a:r>
              <a:rPr lang="en-GB" sz="3200" smtClean="0"/>
              <a:t>ependent</a:t>
            </a:r>
            <a:endParaRPr lang="en-US" sz="3200" smtClean="0"/>
          </a:p>
        </p:txBody>
      </p:sp>
      <p:sp>
        <p:nvSpPr>
          <p:cNvPr id="56323" name="Text Box 3"/>
          <p:cNvSpPr txBox="1">
            <a:spLocks noChangeArrowheads="1"/>
          </p:cNvSpPr>
          <p:nvPr/>
        </p:nvSpPr>
        <p:spPr bwMode="auto">
          <a:xfrm>
            <a:off x="3759200" y="536575"/>
            <a:ext cx="49164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4400"/>
          </a:p>
        </p:txBody>
      </p:sp>
      <p:sp>
        <p:nvSpPr>
          <p:cNvPr id="68613" name="Text Box 5"/>
          <p:cNvSpPr txBox="1">
            <a:spLocks noChangeArrowheads="1"/>
          </p:cNvSpPr>
          <p:nvPr/>
        </p:nvSpPr>
        <p:spPr bwMode="auto">
          <a:xfrm>
            <a:off x="684213" y="2997200"/>
            <a:ext cx="79914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t>Changes in magnetic properties of haemoglobin:</a:t>
            </a:r>
          </a:p>
          <a:p>
            <a:pPr eaLnBrk="1" hangingPunct="1"/>
            <a:endParaRPr lang="en-GB" sz="2000"/>
          </a:p>
          <a:p>
            <a:pPr eaLnBrk="1" hangingPunct="1">
              <a:buFontTx/>
              <a:buChar char="•"/>
            </a:pPr>
            <a:r>
              <a:rPr lang="en-GB" sz="2000"/>
              <a:t> low deoxyhaemoglobin      	increased signal</a:t>
            </a:r>
          </a:p>
          <a:p>
            <a:pPr eaLnBrk="1" hangingPunct="1">
              <a:buFontTx/>
              <a:buChar char="•"/>
            </a:pPr>
            <a:endParaRPr lang="en-GB" sz="2000"/>
          </a:p>
          <a:p>
            <a:pPr eaLnBrk="1" hangingPunct="1">
              <a:buFontTx/>
              <a:buChar char="•"/>
            </a:pPr>
            <a:r>
              <a:rPr lang="en-GB" sz="2000"/>
              <a:t> high deoxyhaemoglobin 	decreased signal</a:t>
            </a:r>
          </a:p>
          <a:p>
            <a:pPr algn="ctr" eaLnBrk="1" hangingPunct="1"/>
            <a:endParaRPr lang="en-GB" sz="2000"/>
          </a:p>
          <a:p>
            <a:pPr eaLnBrk="1" hangingPunct="1"/>
            <a:endParaRPr lang="en-GB" sz="2000"/>
          </a:p>
          <a:p>
            <a:pPr eaLnBrk="1" hangingPunct="1"/>
            <a:r>
              <a:rPr lang="en-GB" sz="2000"/>
              <a:t>SO…we are NOT measuring oxygen usage directly</a:t>
            </a:r>
          </a:p>
          <a:p>
            <a:pPr algn="ctr" eaLnBrk="1" hangingPunct="1"/>
            <a:endParaRPr lang="en-GB" sz="2000"/>
          </a:p>
        </p:txBody>
      </p:sp>
      <p:sp>
        <p:nvSpPr>
          <p:cNvPr id="68614" name="Line 8"/>
          <p:cNvSpPr>
            <a:spLocks noChangeShapeType="1"/>
          </p:cNvSpPr>
          <p:nvPr/>
        </p:nvSpPr>
        <p:spPr bwMode="auto">
          <a:xfrm>
            <a:off x="3851275" y="41497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GB"/>
          </a:p>
        </p:txBody>
      </p:sp>
      <p:sp>
        <p:nvSpPr>
          <p:cNvPr id="68615" name="Line 9"/>
          <p:cNvSpPr>
            <a:spLocks noChangeShapeType="1"/>
          </p:cNvSpPr>
          <p:nvPr/>
        </p:nvSpPr>
        <p:spPr bwMode="auto">
          <a:xfrm>
            <a:off x="3852863" y="47974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Tree>
    <p:extLst>
      <p:ext uri="{BB962C8B-B14F-4D97-AF65-F5344CB8AC3E}">
        <p14:creationId xmlns:p14="http://schemas.microsoft.com/office/powerpoint/2010/main" val="1885344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86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P spid="686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44"/>
          <p:cNvGrpSpPr>
            <a:grpSpLocks/>
          </p:cNvGrpSpPr>
          <p:nvPr/>
        </p:nvGrpSpPr>
        <p:grpSpPr bwMode="auto">
          <a:xfrm>
            <a:off x="1312863" y="500063"/>
            <a:ext cx="6696075" cy="3457575"/>
            <a:chOff x="3600" y="1200"/>
            <a:chExt cx="2064" cy="1584"/>
          </a:xfrm>
        </p:grpSpPr>
        <p:sp>
          <p:nvSpPr>
            <p:cNvPr id="57348" name="Rectangle 19"/>
            <p:cNvSpPr>
              <a:spLocks noChangeArrowheads="1"/>
            </p:cNvSpPr>
            <p:nvPr/>
          </p:nvSpPr>
          <p:spPr bwMode="auto">
            <a:xfrm>
              <a:off x="3643" y="1200"/>
              <a:ext cx="2021" cy="1584"/>
            </a:xfrm>
            <a:prstGeom prst="rect">
              <a:avLst/>
            </a:prstGeom>
            <a:solidFill>
              <a:srgbClr val="000000"/>
            </a:solidFill>
            <a:ln w="9525">
              <a:solidFill>
                <a:schemeClr val="tx1"/>
              </a:solidFill>
              <a:miter lim="800000"/>
              <a:headEnd/>
              <a:tailEnd/>
            </a:ln>
          </p:spPr>
          <p:txBody>
            <a:bodyPr wrap="none" anchor="ctr"/>
            <a:lstStyle/>
            <a:p>
              <a:endParaRPr lang="en-GB"/>
            </a:p>
          </p:txBody>
        </p:sp>
        <p:sp>
          <p:nvSpPr>
            <p:cNvPr id="57349" name="Line 20"/>
            <p:cNvSpPr>
              <a:spLocks noChangeShapeType="1"/>
            </p:cNvSpPr>
            <p:nvPr/>
          </p:nvSpPr>
          <p:spPr bwMode="auto">
            <a:xfrm flipV="1">
              <a:off x="4030" y="1332"/>
              <a:ext cx="1" cy="1144"/>
            </a:xfrm>
            <a:prstGeom prst="line">
              <a:avLst/>
            </a:prstGeom>
            <a:noFill/>
            <a:ln w="38100">
              <a:solidFill>
                <a:srgbClr val="3366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7350" name="Line 21"/>
            <p:cNvSpPr>
              <a:spLocks noChangeShapeType="1"/>
            </p:cNvSpPr>
            <p:nvPr/>
          </p:nvSpPr>
          <p:spPr bwMode="auto">
            <a:xfrm flipV="1">
              <a:off x="4030" y="2475"/>
              <a:ext cx="1376" cy="1"/>
            </a:xfrm>
            <a:prstGeom prst="line">
              <a:avLst/>
            </a:prstGeom>
            <a:noFill/>
            <a:ln w="38100">
              <a:solidFill>
                <a:srgbClr val="3366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7351" name="Text Box 22"/>
            <p:cNvSpPr txBox="1">
              <a:spLocks noChangeArrowheads="1"/>
            </p:cNvSpPr>
            <p:nvPr/>
          </p:nvSpPr>
          <p:spPr bwMode="auto">
            <a:xfrm>
              <a:off x="5113" y="2520"/>
              <a:ext cx="16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3399FF"/>
                  </a:solidFill>
                  <a:latin typeface="Times New Roman" pitchFamily="18" charset="0"/>
                </a:rPr>
                <a:t>time</a:t>
              </a:r>
            </a:p>
          </p:txBody>
        </p:sp>
        <p:sp>
          <p:nvSpPr>
            <p:cNvPr id="57352" name="Text Box 23"/>
            <p:cNvSpPr txBox="1">
              <a:spLocks noChangeArrowheads="1"/>
            </p:cNvSpPr>
            <p:nvPr/>
          </p:nvSpPr>
          <p:spPr bwMode="auto">
            <a:xfrm>
              <a:off x="3600" y="1200"/>
              <a:ext cx="47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3399FF"/>
                  </a:solidFill>
                  <a:latin typeface="Times New Roman" pitchFamily="18" charset="0"/>
                </a:rPr>
                <a:t>M</a:t>
              </a:r>
              <a:r>
                <a:rPr lang="en-US" sz="1600" b="1" baseline="-25000">
                  <a:solidFill>
                    <a:srgbClr val="3399FF"/>
                  </a:solidFill>
                  <a:latin typeface="Times New Roman" pitchFamily="18" charset="0"/>
                </a:rPr>
                <a:t>xy</a:t>
              </a:r>
            </a:p>
            <a:p>
              <a:pPr algn="ctr"/>
              <a:r>
                <a:rPr lang="en-US" sz="1600" b="1">
                  <a:solidFill>
                    <a:srgbClr val="3399FF"/>
                  </a:solidFill>
                  <a:latin typeface="Times New Roman" pitchFamily="18" charset="0"/>
                </a:rPr>
                <a:t>Signal</a:t>
              </a:r>
            </a:p>
          </p:txBody>
        </p:sp>
        <p:sp>
          <p:nvSpPr>
            <p:cNvPr id="57353" name="Text Box 24"/>
            <p:cNvSpPr txBox="1">
              <a:spLocks noChangeArrowheads="1"/>
            </p:cNvSpPr>
            <p:nvPr/>
          </p:nvSpPr>
          <p:spPr bwMode="auto">
            <a:xfrm>
              <a:off x="4030" y="1464"/>
              <a:ext cx="5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3399FF"/>
                  </a:solidFill>
                  <a:latin typeface="Times New Roman" pitchFamily="18" charset="0"/>
                </a:rPr>
                <a:t>M</a:t>
              </a:r>
              <a:r>
                <a:rPr lang="en-US" sz="1600" b="1" baseline="-25000">
                  <a:solidFill>
                    <a:srgbClr val="3399FF"/>
                  </a:solidFill>
                  <a:latin typeface="Times New Roman" pitchFamily="18" charset="0"/>
                </a:rPr>
                <a:t>o </a:t>
              </a:r>
              <a:r>
                <a:rPr lang="en-US" sz="1600" b="1">
                  <a:solidFill>
                    <a:srgbClr val="3399FF"/>
                  </a:solidFill>
                  <a:latin typeface="Times New Roman" pitchFamily="18" charset="0"/>
                </a:rPr>
                <a:t>sin</a:t>
              </a:r>
              <a:r>
                <a:rPr lang="en-US" sz="1600" b="1">
                  <a:solidFill>
                    <a:srgbClr val="3399FF"/>
                  </a:solidFill>
                  <a:latin typeface="Times New Roman" pitchFamily="18" charset="0"/>
                  <a:sym typeface="Symbol" pitchFamily="18" charset="2"/>
                </a:rPr>
                <a:t></a:t>
              </a:r>
              <a:endParaRPr lang="en-US" sz="1600" b="1">
                <a:solidFill>
                  <a:srgbClr val="3399FF"/>
                </a:solidFill>
                <a:latin typeface="Times New Roman" pitchFamily="18" charset="0"/>
              </a:endParaRPr>
            </a:p>
          </p:txBody>
        </p:sp>
        <p:sp>
          <p:nvSpPr>
            <p:cNvPr id="57354" name="Arc 25"/>
            <p:cNvSpPr>
              <a:spLocks/>
            </p:cNvSpPr>
            <p:nvPr/>
          </p:nvSpPr>
          <p:spPr bwMode="auto">
            <a:xfrm flipH="1" flipV="1">
              <a:off x="4030" y="1552"/>
              <a:ext cx="1247" cy="748"/>
            </a:xfrm>
            <a:custGeom>
              <a:avLst/>
              <a:gdLst>
                <a:gd name="T0" fmla="*/ 0 w 21599"/>
                <a:gd name="T1" fmla="*/ 0 h 21555"/>
                <a:gd name="T2" fmla="*/ 0 w 21599"/>
                <a:gd name="T3" fmla="*/ 0 h 21555"/>
                <a:gd name="T4" fmla="*/ 0 w 21599"/>
                <a:gd name="T5" fmla="*/ 0 h 21555"/>
                <a:gd name="T6" fmla="*/ 0 60000 65536"/>
                <a:gd name="T7" fmla="*/ 0 60000 65536"/>
                <a:gd name="T8" fmla="*/ 0 60000 65536"/>
                <a:gd name="T9" fmla="*/ 0 w 21599"/>
                <a:gd name="T10" fmla="*/ 0 h 21555"/>
                <a:gd name="T11" fmla="*/ 21599 w 21599"/>
                <a:gd name="T12" fmla="*/ 21555 h 21555"/>
              </a:gdLst>
              <a:ahLst/>
              <a:cxnLst>
                <a:cxn ang="T6">
                  <a:pos x="T0" y="T1"/>
                </a:cxn>
                <a:cxn ang="T7">
                  <a:pos x="T2" y="T3"/>
                </a:cxn>
                <a:cxn ang="T8">
                  <a:pos x="T4" y="T5"/>
                </a:cxn>
              </a:cxnLst>
              <a:rect l="T9" t="T10" r="T11" b="T12"/>
              <a:pathLst>
                <a:path w="21599" h="21555" fill="none" extrusionOk="0">
                  <a:moveTo>
                    <a:pt x="1397" y="0"/>
                  </a:moveTo>
                  <a:cubicBezTo>
                    <a:pt x="12665" y="731"/>
                    <a:pt x="21468" y="10016"/>
                    <a:pt x="21598" y="21307"/>
                  </a:cubicBezTo>
                </a:path>
                <a:path w="21599" h="21555" stroke="0" extrusionOk="0">
                  <a:moveTo>
                    <a:pt x="1397" y="0"/>
                  </a:moveTo>
                  <a:cubicBezTo>
                    <a:pt x="12665" y="731"/>
                    <a:pt x="21468" y="10016"/>
                    <a:pt x="21598" y="21307"/>
                  </a:cubicBezTo>
                  <a:lnTo>
                    <a:pt x="0" y="21555"/>
                  </a:lnTo>
                  <a:lnTo>
                    <a:pt x="1397" y="0"/>
                  </a:lnTo>
                  <a:close/>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7355" name="Arc 26"/>
            <p:cNvSpPr>
              <a:spLocks/>
            </p:cNvSpPr>
            <p:nvPr/>
          </p:nvSpPr>
          <p:spPr bwMode="auto">
            <a:xfrm flipH="1" flipV="1">
              <a:off x="4030" y="1552"/>
              <a:ext cx="1118" cy="836"/>
            </a:xfrm>
            <a:custGeom>
              <a:avLst/>
              <a:gdLst>
                <a:gd name="T0" fmla="*/ 0 w 21599"/>
                <a:gd name="T1" fmla="*/ 0 h 21548"/>
                <a:gd name="T2" fmla="*/ 0 w 21599"/>
                <a:gd name="T3" fmla="*/ 0 h 21548"/>
                <a:gd name="T4" fmla="*/ 0 w 21599"/>
                <a:gd name="T5" fmla="*/ 0 h 21548"/>
                <a:gd name="T6" fmla="*/ 0 60000 65536"/>
                <a:gd name="T7" fmla="*/ 0 60000 65536"/>
                <a:gd name="T8" fmla="*/ 0 60000 65536"/>
                <a:gd name="T9" fmla="*/ 0 w 21599"/>
                <a:gd name="T10" fmla="*/ 0 h 21548"/>
                <a:gd name="T11" fmla="*/ 21599 w 21599"/>
                <a:gd name="T12" fmla="*/ 21548 h 21548"/>
              </a:gdLst>
              <a:ahLst/>
              <a:cxnLst>
                <a:cxn ang="T6">
                  <a:pos x="T0" y="T1"/>
                </a:cxn>
                <a:cxn ang="T7">
                  <a:pos x="T2" y="T3"/>
                </a:cxn>
                <a:cxn ang="T8">
                  <a:pos x="T4" y="T5"/>
                </a:cxn>
              </a:cxnLst>
              <a:rect l="T9" t="T10" r="T11" b="T12"/>
              <a:pathLst>
                <a:path w="21599" h="21548" fill="none" extrusionOk="0">
                  <a:moveTo>
                    <a:pt x="1499" y="0"/>
                  </a:moveTo>
                  <a:cubicBezTo>
                    <a:pt x="12724" y="781"/>
                    <a:pt x="21469" y="10048"/>
                    <a:pt x="21598" y="21300"/>
                  </a:cubicBezTo>
                </a:path>
                <a:path w="21599" h="21548" stroke="0" extrusionOk="0">
                  <a:moveTo>
                    <a:pt x="1499" y="0"/>
                  </a:moveTo>
                  <a:cubicBezTo>
                    <a:pt x="12724" y="781"/>
                    <a:pt x="21469" y="10048"/>
                    <a:pt x="21598" y="21300"/>
                  </a:cubicBezTo>
                  <a:lnTo>
                    <a:pt x="0" y="21548"/>
                  </a:lnTo>
                  <a:lnTo>
                    <a:pt x="1499" y="0"/>
                  </a:lnTo>
                  <a:close/>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7356" name="Text Box 27"/>
            <p:cNvSpPr txBox="1">
              <a:spLocks noChangeArrowheads="1"/>
            </p:cNvSpPr>
            <p:nvPr/>
          </p:nvSpPr>
          <p:spPr bwMode="auto">
            <a:xfrm>
              <a:off x="4546" y="1640"/>
              <a:ext cx="10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FFFF66"/>
                  </a:solidFill>
                  <a:latin typeface="Times New Roman" pitchFamily="18" charset="0"/>
                </a:rPr>
                <a:t>T</a:t>
              </a:r>
              <a:r>
                <a:rPr lang="en-US" sz="1600" b="1" baseline="-25000">
                  <a:solidFill>
                    <a:srgbClr val="FFFF66"/>
                  </a:solidFill>
                  <a:latin typeface="Times New Roman" pitchFamily="18" charset="0"/>
                </a:rPr>
                <a:t>2</a:t>
              </a:r>
              <a:r>
                <a:rPr lang="en-US" sz="1600" b="1">
                  <a:solidFill>
                    <a:srgbClr val="FFFF66"/>
                  </a:solidFill>
                  <a:latin typeface="Times New Roman" pitchFamily="18" charset="0"/>
                </a:rPr>
                <a:t>* low deoxyhaemoglobin</a:t>
              </a:r>
            </a:p>
          </p:txBody>
        </p:sp>
        <p:sp>
          <p:nvSpPr>
            <p:cNvPr id="57357" name="Line 28"/>
            <p:cNvSpPr>
              <a:spLocks noChangeShapeType="1"/>
            </p:cNvSpPr>
            <p:nvPr/>
          </p:nvSpPr>
          <p:spPr bwMode="auto">
            <a:xfrm flipH="1">
              <a:off x="4331" y="1772"/>
              <a:ext cx="215" cy="220"/>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7358" name="Text Box 29"/>
            <p:cNvSpPr txBox="1">
              <a:spLocks noChangeArrowheads="1"/>
            </p:cNvSpPr>
            <p:nvPr/>
          </p:nvSpPr>
          <p:spPr bwMode="auto">
            <a:xfrm>
              <a:off x="4798" y="1881"/>
              <a:ext cx="8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FF9933"/>
                  </a:solidFill>
                  <a:latin typeface="Times New Roman" pitchFamily="18" charset="0"/>
                </a:rPr>
                <a:t>T</a:t>
              </a:r>
              <a:r>
                <a:rPr lang="en-US" sz="1600" b="1" baseline="-25000">
                  <a:solidFill>
                    <a:srgbClr val="FF9933"/>
                  </a:solidFill>
                  <a:latin typeface="Times New Roman" pitchFamily="18" charset="0"/>
                </a:rPr>
                <a:t>2</a:t>
              </a:r>
              <a:r>
                <a:rPr lang="en-US" sz="1600" b="1">
                  <a:solidFill>
                    <a:srgbClr val="FF9933"/>
                  </a:solidFill>
                  <a:latin typeface="Times New Roman" pitchFamily="18" charset="0"/>
                </a:rPr>
                <a:t>* high deoxyhaemoglobin</a:t>
              </a:r>
            </a:p>
          </p:txBody>
        </p:sp>
        <p:sp>
          <p:nvSpPr>
            <p:cNvPr id="57359" name="Line 30"/>
            <p:cNvSpPr>
              <a:spLocks noChangeShapeType="1"/>
            </p:cNvSpPr>
            <p:nvPr/>
          </p:nvSpPr>
          <p:spPr bwMode="auto">
            <a:xfrm flipH="1">
              <a:off x="4632" y="2036"/>
              <a:ext cx="258" cy="264"/>
            </a:xfrm>
            <a:prstGeom prst="line">
              <a:avLst/>
            </a:prstGeom>
            <a:noFill/>
            <a:ln w="9525">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7360" name="Line 32"/>
            <p:cNvSpPr>
              <a:spLocks noChangeShapeType="1"/>
            </p:cNvSpPr>
            <p:nvPr/>
          </p:nvSpPr>
          <p:spPr bwMode="auto">
            <a:xfrm>
              <a:off x="4503" y="2036"/>
              <a:ext cx="0" cy="52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7361" name="Text Box 33"/>
            <p:cNvSpPr txBox="1">
              <a:spLocks noChangeArrowheads="1"/>
            </p:cNvSpPr>
            <p:nvPr/>
          </p:nvSpPr>
          <p:spPr bwMode="auto">
            <a:xfrm>
              <a:off x="4388" y="2564"/>
              <a:ext cx="26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00FFCC"/>
                  </a:solidFill>
                  <a:latin typeface="Times New Roman" pitchFamily="18" charset="0"/>
                </a:rPr>
                <a:t>TE</a:t>
              </a:r>
              <a:r>
                <a:rPr lang="en-US" sz="1400" b="1" baseline="-25000">
                  <a:solidFill>
                    <a:srgbClr val="00FFCC"/>
                  </a:solidFill>
                  <a:latin typeface="Times New Roman" pitchFamily="18" charset="0"/>
                </a:rPr>
                <a:t>optimum</a:t>
              </a:r>
              <a:endParaRPr lang="en-US" sz="1400" b="1">
                <a:solidFill>
                  <a:srgbClr val="00FFCC"/>
                </a:solidFill>
                <a:latin typeface="Times New Roman" pitchFamily="18" charset="0"/>
              </a:endParaRPr>
            </a:p>
          </p:txBody>
        </p:sp>
        <p:sp>
          <p:nvSpPr>
            <p:cNvPr id="57362" name="Oval 34"/>
            <p:cNvSpPr>
              <a:spLocks noChangeArrowheads="1"/>
            </p:cNvSpPr>
            <p:nvPr/>
          </p:nvSpPr>
          <p:spPr bwMode="auto">
            <a:xfrm>
              <a:off x="4460" y="2212"/>
              <a:ext cx="86" cy="88"/>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57363" name="Oval 35"/>
            <p:cNvSpPr>
              <a:spLocks noChangeArrowheads="1"/>
            </p:cNvSpPr>
            <p:nvPr/>
          </p:nvSpPr>
          <p:spPr bwMode="auto">
            <a:xfrm>
              <a:off x="4460" y="2080"/>
              <a:ext cx="86" cy="88"/>
            </a:xfrm>
            <a:prstGeom prst="ellipse">
              <a:avLst/>
            </a:prstGeom>
            <a:solidFill>
              <a:schemeClr val="accent1"/>
            </a:solidFill>
            <a:ln w="9525">
              <a:solidFill>
                <a:schemeClr val="tx1"/>
              </a:solidFill>
              <a:round/>
              <a:headEnd/>
              <a:tailEnd/>
            </a:ln>
          </p:spPr>
          <p:txBody>
            <a:bodyPr wrap="none" anchor="ctr"/>
            <a:lstStyle/>
            <a:p>
              <a:endParaRPr lang="en-GB"/>
            </a:p>
          </p:txBody>
        </p:sp>
      </p:grpSp>
      <p:sp>
        <p:nvSpPr>
          <p:cNvPr id="3" name="TextBox 2"/>
          <p:cNvSpPr txBox="1">
            <a:spLocks noChangeArrowheads="1"/>
          </p:cNvSpPr>
          <p:nvPr/>
        </p:nvSpPr>
        <p:spPr bwMode="auto">
          <a:xfrm>
            <a:off x="539750" y="4292600"/>
            <a:ext cx="74691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So you might think:</a:t>
            </a:r>
          </a:p>
          <a:p>
            <a:pPr eaLnBrk="1" hangingPunct="1"/>
            <a:r>
              <a:rPr lang="en-GB"/>
              <a:t>Neural activity increase – more oxygen taken from blood – more deoxyhaemoglobin – lower BOLD signal</a:t>
            </a:r>
          </a:p>
          <a:p>
            <a:pPr eaLnBrk="1" hangingPunct="1"/>
            <a:endParaRPr lang="en-GB"/>
          </a:p>
          <a:p>
            <a:pPr eaLnBrk="1" hangingPunct="1"/>
            <a:r>
              <a:rPr lang="en-GB"/>
              <a:t>But you’d be wrong: BOLD goes up with neural activity</a:t>
            </a:r>
          </a:p>
        </p:txBody>
      </p:sp>
    </p:spTree>
    <p:extLst>
      <p:ext uri="{BB962C8B-B14F-4D97-AF65-F5344CB8AC3E}">
        <p14:creationId xmlns:p14="http://schemas.microsoft.com/office/powerpoint/2010/main" val="1520952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107950" y="115888"/>
            <a:ext cx="7920038"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GB" sz="3200"/>
              <a:t>Level of dO</a:t>
            </a:r>
            <a:r>
              <a:rPr lang="en-GB" sz="3200" baseline="-25000"/>
              <a:t>2</a:t>
            </a:r>
            <a:r>
              <a:rPr lang="en-GB" sz="3200"/>
              <a:t>Hb depends on:</a:t>
            </a:r>
          </a:p>
          <a:p>
            <a:pPr algn="ctr"/>
            <a:endParaRPr lang="en-GB" sz="4000" b="1"/>
          </a:p>
          <a:p>
            <a:pPr>
              <a:buFontTx/>
              <a:buChar char="•"/>
            </a:pPr>
            <a:r>
              <a:rPr lang="en-GB" sz="2000"/>
              <a:t> cerebral metabolic rate of oxygen (CMRO</a:t>
            </a:r>
            <a:r>
              <a:rPr lang="en-GB" sz="2000" baseline="-25000"/>
              <a:t>2</a:t>
            </a:r>
            <a:r>
              <a:rPr lang="en-GB" sz="2000"/>
              <a:t>)</a:t>
            </a:r>
          </a:p>
          <a:p>
            <a:pPr lvl="1">
              <a:buFontTx/>
              <a:buChar char="•"/>
            </a:pPr>
            <a:r>
              <a:rPr lang="en-GB" sz="2000"/>
              <a:t> deoxyhaemoglobin up, BOLD down</a:t>
            </a:r>
          </a:p>
          <a:p>
            <a:pPr lvl="1">
              <a:buFontTx/>
              <a:buChar char="•"/>
            </a:pPr>
            <a:endParaRPr lang="en-GB" sz="2000"/>
          </a:p>
          <a:p>
            <a:pPr>
              <a:buFontTx/>
              <a:buChar char="•"/>
            </a:pPr>
            <a:r>
              <a:rPr lang="en-GB" sz="2000"/>
              <a:t> cerebral blood flow</a:t>
            </a:r>
          </a:p>
          <a:p>
            <a:pPr lvl="1">
              <a:buFontTx/>
              <a:buChar char="•"/>
            </a:pPr>
            <a:r>
              <a:rPr lang="en-GB" sz="2000"/>
              <a:t> washes away deoxyhaemoglobin, BOLD up</a:t>
            </a:r>
          </a:p>
          <a:p>
            <a:pPr lvl="1">
              <a:buFontTx/>
              <a:buChar char="•"/>
            </a:pPr>
            <a:endParaRPr lang="en-GB" sz="2000"/>
          </a:p>
          <a:p>
            <a:pPr>
              <a:buFontTx/>
              <a:buChar char="•"/>
            </a:pPr>
            <a:r>
              <a:rPr lang="en-GB" sz="2000"/>
              <a:t> cerebral blood volume</a:t>
            </a:r>
          </a:p>
          <a:p>
            <a:pPr lvl="1">
              <a:buFontTx/>
              <a:buChar char="•"/>
            </a:pPr>
            <a:r>
              <a:rPr lang="en-GB" sz="2000"/>
              <a:t> increases, dO</a:t>
            </a:r>
            <a:r>
              <a:rPr lang="en-GB" sz="2000" baseline="-25000"/>
              <a:t>2</a:t>
            </a:r>
            <a:r>
              <a:rPr lang="en-GB" sz="2000"/>
              <a:t>Hb up, BOLD down</a:t>
            </a:r>
            <a:endParaRPr lang="en-US" sz="2000"/>
          </a:p>
        </p:txBody>
      </p:sp>
      <p:pic>
        <p:nvPicPr>
          <p:cNvPr id="70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803650"/>
            <a:ext cx="2735263"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7299325" y="6581775"/>
            <a:ext cx="181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t>taken from Huettel et al.</a:t>
            </a:r>
          </a:p>
        </p:txBody>
      </p:sp>
      <p:pic>
        <p:nvPicPr>
          <p:cNvPr id="706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763838"/>
            <a:ext cx="4105275"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4046538"/>
            <a:ext cx="56864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808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4">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963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63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963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634">
                                            <p:txEl>
                                              <p:pRg st="9" end="9"/>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837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06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0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932363" y="1306513"/>
            <a:ext cx="3240087" cy="1768475"/>
          </a:xfrm>
          <a:noFill/>
          <a:ln>
            <a:solidFill>
              <a:schemeClr val="accent2"/>
            </a:solidFill>
            <a:miter lim="800000"/>
            <a:headEnd/>
            <a:tailEnd/>
          </a:ln>
        </p:spPr>
      </p:pic>
      <p:sp>
        <p:nvSpPr>
          <p:cNvPr id="59395" name="Text Box 3"/>
          <p:cNvSpPr txBox="1">
            <a:spLocks noChangeArrowheads="1"/>
          </p:cNvSpPr>
          <p:nvPr/>
        </p:nvSpPr>
        <p:spPr bwMode="auto">
          <a:xfrm>
            <a:off x="900113" y="130175"/>
            <a:ext cx="700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t>Haemodynamic Response Function</a:t>
            </a:r>
            <a:endParaRPr lang="en-US" sz="2800" b="1"/>
          </a:p>
        </p:txBody>
      </p:sp>
      <p:sp>
        <p:nvSpPr>
          <p:cNvPr id="70660" name="Text Box 4"/>
          <p:cNvSpPr txBox="1">
            <a:spLocks noChangeArrowheads="1"/>
          </p:cNvSpPr>
          <p:nvPr/>
        </p:nvSpPr>
        <p:spPr bwMode="auto">
          <a:xfrm>
            <a:off x="412750" y="4221163"/>
            <a:ext cx="74152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endParaRPr lang="en-GB" sz="1000" dirty="0" smtClean="0"/>
          </a:p>
          <a:p>
            <a:pPr algn="r" eaLnBrk="1" hangingPunct="1">
              <a:defRPr/>
            </a:pPr>
            <a:endParaRPr lang="en-GB" sz="1000" dirty="0" smtClean="0"/>
          </a:p>
          <a:p>
            <a:pPr eaLnBrk="1" hangingPunct="1">
              <a:buFontTx/>
              <a:buAutoNum type="arabicPeriod"/>
              <a:defRPr/>
            </a:pPr>
            <a:r>
              <a:rPr lang="en-GB" sz="2000" dirty="0" smtClean="0"/>
              <a:t>‘initial dip’</a:t>
            </a:r>
          </a:p>
          <a:p>
            <a:pPr eaLnBrk="1" hangingPunct="1">
              <a:buFontTx/>
              <a:buAutoNum type="arabicPeriod"/>
              <a:defRPr/>
            </a:pPr>
            <a:endParaRPr lang="en-GB" sz="2000" dirty="0" smtClean="0"/>
          </a:p>
          <a:p>
            <a:pPr eaLnBrk="1" hangingPunct="1">
              <a:buFontTx/>
              <a:buAutoNum type="arabicPeriod"/>
              <a:defRPr/>
            </a:pPr>
            <a:r>
              <a:rPr lang="en-GB" sz="2000" dirty="0" smtClean="0"/>
              <a:t>oversupply of oxygenated blood</a:t>
            </a:r>
          </a:p>
          <a:p>
            <a:pPr eaLnBrk="1" hangingPunct="1">
              <a:buFontTx/>
              <a:buAutoNum type="arabicPeriod"/>
              <a:defRPr/>
            </a:pPr>
            <a:endParaRPr lang="en-GB" sz="2000" dirty="0" smtClean="0"/>
          </a:p>
          <a:p>
            <a:pPr eaLnBrk="1" hangingPunct="1">
              <a:buFontTx/>
              <a:buAutoNum type="arabicPeriod"/>
              <a:defRPr/>
            </a:pPr>
            <a:r>
              <a:rPr lang="en-GB" sz="2000" dirty="0" smtClean="0"/>
              <a:t>decrease before return to baseline </a:t>
            </a:r>
            <a:r>
              <a:rPr lang="en-GB" sz="1200" dirty="0" smtClean="0"/>
              <a:t>(CBV stays high longer than CBF)</a:t>
            </a:r>
          </a:p>
          <a:p>
            <a:pPr marL="0" indent="0" eaLnBrk="1" hangingPunct="1">
              <a:defRPr/>
            </a:pPr>
            <a:endParaRPr lang="en-GB" sz="1200" dirty="0" smtClean="0"/>
          </a:p>
        </p:txBody>
      </p:sp>
      <p:pic>
        <p:nvPicPr>
          <p:cNvPr id="593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069975"/>
            <a:ext cx="2751137"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2484438" y="2349500"/>
            <a:ext cx="2951162" cy="431800"/>
          </a:xfrm>
          <a:prstGeom prst="straightConnector1">
            <a:avLst/>
          </a:prstGeom>
          <a:ln w="762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74975" y="1700213"/>
            <a:ext cx="2749550" cy="17287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719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066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387350" y="5516563"/>
            <a:ext cx="8489950" cy="936625"/>
          </a:xfrm>
        </p:spPr>
        <p:txBody>
          <a:bodyPr rtlCol="0">
            <a:noAutofit/>
          </a:bodyPr>
          <a:lstStyle/>
          <a:p>
            <a:pPr eaLnBrk="1" fontAlgn="auto" hangingPunct="1">
              <a:spcAft>
                <a:spcPts val="0"/>
              </a:spcAft>
              <a:defRPr/>
            </a:pPr>
            <a:r>
              <a:rPr lang="en-GB" sz="2200" dirty="0" smtClean="0">
                <a:solidFill>
                  <a:srgbClr val="FFFF00"/>
                </a:solidFill>
                <a:latin typeface="+mn-lt"/>
              </a:rPr>
              <a:t/>
            </a:r>
            <a:br>
              <a:rPr lang="en-GB" sz="2200" dirty="0" smtClean="0">
                <a:solidFill>
                  <a:srgbClr val="FFFF00"/>
                </a:solidFill>
                <a:latin typeface="+mn-lt"/>
              </a:rPr>
            </a:br>
            <a:r>
              <a:rPr lang="en-GB" sz="2200" dirty="0" smtClean="0">
                <a:solidFill>
                  <a:srgbClr val="CCCC00"/>
                </a:solidFill>
                <a:latin typeface="+mn-lt"/>
              </a:rPr>
              <a:t>Task elicits neural activity:</a:t>
            </a:r>
            <a:r>
              <a:rPr lang="en-GB" sz="2200" dirty="0" smtClean="0">
                <a:solidFill>
                  <a:srgbClr val="FFFF00"/>
                </a:solidFill>
                <a:latin typeface="+mn-lt"/>
              </a:rPr>
              <a:t> </a:t>
            </a:r>
            <a:r>
              <a:rPr lang="en-GB" sz="2200" dirty="0" smtClean="0">
                <a:latin typeface="+mn-lt"/>
              </a:rPr>
              <a:t>less </a:t>
            </a:r>
            <a:r>
              <a:rPr lang="en-GB" sz="2200" dirty="0" err="1" smtClean="0">
                <a:latin typeface="+mn-lt"/>
              </a:rPr>
              <a:t>deoxyhaemoglobin</a:t>
            </a:r>
            <a:r>
              <a:rPr lang="en-GB" sz="2200" dirty="0" smtClean="0">
                <a:latin typeface="+mn-lt"/>
              </a:rPr>
              <a:t>; less field inhomogeneity; slower T2* contrast decay; stronger signal at TE</a:t>
            </a:r>
            <a:br>
              <a:rPr lang="en-GB" sz="2200" dirty="0" smtClean="0">
                <a:latin typeface="+mn-lt"/>
              </a:rPr>
            </a:br>
            <a:endParaRPr lang="en-US" sz="2200" dirty="0" smtClean="0">
              <a:latin typeface="+mn-lt"/>
            </a:endParaRPr>
          </a:p>
        </p:txBody>
      </p:sp>
      <p:grpSp>
        <p:nvGrpSpPr>
          <p:cNvPr id="60419" name="Group 44"/>
          <p:cNvGrpSpPr>
            <a:grpSpLocks/>
          </p:cNvGrpSpPr>
          <p:nvPr/>
        </p:nvGrpSpPr>
        <p:grpSpPr bwMode="auto">
          <a:xfrm>
            <a:off x="1331913" y="692150"/>
            <a:ext cx="6696075" cy="3457575"/>
            <a:chOff x="3600" y="1200"/>
            <a:chExt cx="2064" cy="1584"/>
          </a:xfrm>
        </p:grpSpPr>
        <p:sp>
          <p:nvSpPr>
            <p:cNvPr id="60421" name="Rectangle 19"/>
            <p:cNvSpPr>
              <a:spLocks noChangeArrowheads="1"/>
            </p:cNvSpPr>
            <p:nvPr/>
          </p:nvSpPr>
          <p:spPr bwMode="auto">
            <a:xfrm>
              <a:off x="3643" y="1200"/>
              <a:ext cx="2021" cy="1584"/>
            </a:xfrm>
            <a:prstGeom prst="rect">
              <a:avLst/>
            </a:prstGeom>
            <a:solidFill>
              <a:srgbClr val="000000"/>
            </a:solidFill>
            <a:ln w="9525">
              <a:solidFill>
                <a:schemeClr val="tx1"/>
              </a:solidFill>
              <a:miter lim="800000"/>
              <a:headEnd/>
              <a:tailEnd/>
            </a:ln>
          </p:spPr>
          <p:txBody>
            <a:bodyPr wrap="none" anchor="ctr"/>
            <a:lstStyle/>
            <a:p>
              <a:endParaRPr lang="en-GB"/>
            </a:p>
          </p:txBody>
        </p:sp>
        <p:sp>
          <p:nvSpPr>
            <p:cNvPr id="60422" name="Line 20"/>
            <p:cNvSpPr>
              <a:spLocks noChangeShapeType="1"/>
            </p:cNvSpPr>
            <p:nvPr/>
          </p:nvSpPr>
          <p:spPr bwMode="auto">
            <a:xfrm flipV="1">
              <a:off x="4030" y="1332"/>
              <a:ext cx="1" cy="1144"/>
            </a:xfrm>
            <a:prstGeom prst="line">
              <a:avLst/>
            </a:prstGeom>
            <a:noFill/>
            <a:ln w="38100">
              <a:solidFill>
                <a:srgbClr val="3366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0423" name="Line 21"/>
            <p:cNvSpPr>
              <a:spLocks noChangeShapeType="1"/>
            </p:cNvSpPr>
            <p:nvPr/>
          </p:nvSpPr>
          <p:spPr bwMode="auto">
            <a:xfrm flipV="1">
              <a:off x="4030" y="2475"/>
              <a:ext cx="1376" cy="1"/>
            </a:xfrm>
            <a:prstGeom prst="line">
              <a:avLst/>
            </a:prstGeom>
            <a:noFill/>
            <a:ln w="38100">
              <a:solidFill>
                <a:srgbClr val="3366FF"/>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0424" name="Text Box 22"/>
            <p:cNvSpPr txBox="1">
              <a:spLocks noChangeArrowheads="1"/>
            </p:cNvSpPr>
            <p:nvPr/>
          </p:nvSpPr>
          <p:spPr bwMode="auto">
            <a:xfrm>
              <a:off x="5113" y="2520"/>
              <a:ext cx="16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3399FF"/>
                  </a:solidFill>
                  <a:latin typeface="Times New Roman" pitchFamily="18" charset="0"/>
                </a:rPr>
                <a:t>time</a:t>
              </a:r>
            </a:p>
          </p:txBody>
        </p:sp>
        <p:sp>
          <p:nvSpPr>
            <p:cNvPr id="60425" name="Text Box 23"/>
            <p:cNvSpPr txBox="1">
              <a:spLocks noChangeArrowheads="1"/>
            </p:cNvSpPr>
            <p:nvPr/>
          </p:nvSpPr>
          <p:spPr bwMode="auto">
            <a:xfrm>
              <a:off x="3600" y="1200"/>
              <a:ext cx="47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3399FF"/>
                  </a:solidFill>
                  <a:latin typeface="Times New Roman" pitchFamily="18" charset="0"/>
                </a:rPr>
                <a:t>M</a:t>
              </a:r>
              <a:r>
                <a:rPr lang="en-US" sz="1600" b="1" baseline="-25000">
                  <a:solidFill>
                    <a:srgbClr val="3399FF"/>
                  </a:solidFill>
                  <a:latin typeface="Times New Roman" pitchFamily="18" charset="0"/>
                </a:rPr>
                <a:t>xy</a:t>
              </a:r>
            </a:p>
            <a:p>
              <a:pPr algn="ctr"/>
              <a:r>
                <a:rPr lang="en-US" sz="1600" b="1">
                  <a:solidFill>
                    <a:srgbClr val="3399FF"/>
                  </a:solidFill>
                  <a:latin typeface="Times New Roman" pitchFamily="18" charset="0"/>
                </a:rPr>
                <a:t>Signal</a:t>
              </a:r>
            </a:p>
          </p:txBody>
        </p:sp>
        <p:sp>
          <p:nvSpPr>
            <p:cNvPr id="60426" name="Text Box 24"/>
            <p:cNvSpPr txBox="1">
              <a:spLocks noChangeArrowheads="1"/>
            </p:cNvSpPr>
            <p:nvPr/>
          </p:nvSpPr>
          <p:spPr bwMode="auto">
            <a:xfrm>
              <a:off x="4030" y="1464"/>
              <a:ext cx="5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3399FF"/>
                  </a:solidFill>
                  <a:latin typeface="Times New Roman" pitchFamily="18" charset="0"/>
                </a:rPr>
                <a:t>M</a:t>
              </a:r>
              <a:r>
                <a:rPr lang="en-US" sz="1600" b="1" baseline="-25000">
                  <a:solidFill>
                    <a:srgbClr val="3399FF"/>
                  </a:solidFill>
                  <a:latin typeface="Times New Roman" pitchFamily="18" charset="0"/>
                </a:rPr>
                <a:t>o </a:t>
              </a:r>
              <a:r>
                <a:rPr lang="en-US" sz="1600" b="1">
                  <a:solidFill>
                    <a:srgbClr val="3399FF"/>
                  </a:solidFill>
                  <a:latin typeface="Times New Roman" pitchFamily="18" charset="0"/>
                </a:rPr>
                <a:t>sin</a:t>
              </a:r>
              <a:r>
                <a:rPr lang="en-US" sz="1600" b="1">
                  <a:solidFill>
                    <a:srgbClr val="3399FF"/>
                  </a:solidFill>
                  <a:latin typeface="Times New Roman" pitchFamily="18" charset="0"/>
                  <a:sym typeface="Symbol" pitchFamily="18" charset="2"/>
                </a:rPr>
                <a:t></a:t>
              </a:r>
              <a:endParaRPr lang="en-US" sz="1600" b="1">
                <a:solidFill>
                  <a:srgbClr val="3399FF"/>
                </a:solidFill>
                <a:latin typeface="Times New Roman" pitchFamily="18" charset="0"/>
              </a:endParaRPr>
            </a:p>
          </p:txBody>
        </p:sp>
        <p:sp>
          <p:nvSpPr>
            <p:cNvPr id="60427" name="Arc 25"/>
            <p:cNvSpPr>
              <a:spLocks/>
            </p:cNvSpPr>
            <p:nvPr/>
          </p:nvSpPr>
          <p:spPr bwMode="auto">
            <a:xfrm flipH="1" flipV="1">
              <a:off x="4030" y="1552"/>
              <a:ext cx="1247" cy="748"/>
            </a:xfrm>
            <a:custGeom>
              <a:avLst/>
              <a:gdLst>
                <a:gd name="T0" fmla="*/ 0 w 21599"/>
                <a:gd name="T1" fmla="*/ 0 h 21555"/>
                <a:gd name="T2" fmla="*/ 0 w 21599"/>
                <a:gd name="T3" fmla="*/ 0 h 21555"/>
                <a:gd name="T4" fmla="*/ 0 w 21599"/>
                <a:gd name="T5" fmla="*/ 0 h 21555"/>
                <a:gd name="T6" fmla="*/ 0 60000 65536"/>
                <a:gd name="T7" fmla="*/ 0 60000 65536"/>
                <a:gd name="T8" fmla="*/ 0 60000 65536"/>
                <a:gd name="T9" fmla="*/ 0 w 21599"/>
                <a:gd name="T10" fmla="*/ 0 h 21555"/>
                <a:gd name="T11" fmla="*/ 21599 w 21599"/>
                <a:gd name="T12" fmla="*/ 21555 h 21555"/>
              </a:gdLst>
              <a:ahLst/>
              <a:cxnLst>
                <a:cxn ang="T6">
                  <a:pos x="T0" y="T1"/>
                </a:cxn>
                <a:cxn ang="T7">
                  <a:pos x="T2" y="T3"/>
                </a:cxn>
                <a:cxn ang="T8">
                  <a:pos x="T4" y="T5"/>
                </a:cxn>
              </a:cxnLst>
              <a:rect l="T9" t="T10" r="T11" b="T12"/>
              <a:pathLst>
                <a:path w="21599" h="21555" fill="none" extrusionOk="0">
                  <a:moveTo>
                    <a:pt x="1397" y="0"/>
                  </a:moveTo>
                  <a:cubicBezTo>
                    <a:pt x="12665" y="731"/>
                    <a:pt x="21468" y="10016"/>
                    <a:pt x="21598" y="21307"/>
                  </a:cubicBezTo>
                </a:path>
                <a:path w="21599" h="21555" stroke="0" extrusionOk="0">
                  <a:moveTo>
                    <a:pt x="1397" y="0"/>
                  </a:moveTo>
                  <a:cubicBezTo>
                    <a:pt x="12665" y="731"/>
                    <a:pt x="21468" y="10016"/>
                    <a:pt x="21598" y="21307"/>
                  </a:cubicBezTo>
                  <a:lnTo>
                    <a:pt x="0" y="21555"/>
                  </a:lnTo>
                  <a:lnTo>
                    <a:pt x="1397" y="0"/>
                  </a:lnTo>
                  <a:close/>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0428" name="Arc 26"/>
            <p:cNvSpPr>
              <a:spLocks/>
            </p:cNvSpPr>
            <p:nvPr/>
          </p:nvSpPr>
          <p:spPr bwMode="auto">
            <a:xfrm flipH="1" flipV="1">
              <a:off x="4030" y="1552"/>
              <a:ext cx="1118" cy="836"/>
            </a:xfrm>
            <a:custGeom>
              <a:avLst/>
              <a:gdLst>
                <a:gd name="T0" fmla="*/ 0 w 21599"/>
                <a:gd name="T1" fmla="*/ 0 h 21548"/>
                <a:gd name="T2" fmla="*/ 0 w 21599"/>
                <a:gd name="T3" fmla="*/ 0 h 21548"/>
                <a:gd name="T4" fmla="*/ 0 w 21599"/>
                <a:gd name="T5" fmla="*/ 0 h 21548"/>
                <a:gd name="T6" fmla="*/ 0 60000 65536"/>
                <a:gd name="T7" fmla="*/ 0 60000 65536"/>
                <a:gd name="T8" fmla="*/ 0 60000 65536"/>
                <a:gd name="T9" fmla="*/ 0 w 21599"/>
                <a:gd name="T10" fmla="*/ 0 h 21548"/>
                <a:gd name="T11" fmla="*/ 21599 w 21599"/>
                <a:gd name="T12" fmla="*/ 21548 h 21548"/>
              </a:gdLst>
              <a:ahLst/>
              <a:cxnLst>
                <a:cxn ang="T6">
                  <a:pos x="T0" y="T1"/>
                </a:cxn>
                <a:cxn ang="T7">
                  <a:pos x="T2" y="T3"/>
                </a:cxn>
                <a:cxn ang="T8">
                  <a:pos x="T4" y="T5"/>
                </a:cxn>
              </a:cxnLst>
              <a:rect l="T9" t="T10" r="T11" b="T12"/>
              <a:pathLst>
                <a:path w="21599" h="21548" fill="none" extrusionOk="0">
                  <a:moveTo>
                    <a:pt x="1499" y="0"/>
                  </a:moveTo>
                  <a:cubicBezTo>
                    <a:pt x="12724" y="781"/>
                    <a:pt x="21469" y="10048"/>
                    <a:pt x="21598" y="21300"/>
                  </a:cubicBezTo>
                </a:path>
                <a:path w="21599" h="21548" stroke="0" extrusionOk="0">
                  <a:moveTo>
                    <a:pt x="1499" y="0"/>
                  </a:moveTo>
                  <a:cubicBezTo>
                    <a:pt x="12724" y="781"/>
                    <a:pt x="21469" y="10048"/>
                    <a:pt x="21598" y="21300"/>
                  </a:cubicBezTo>
                  <a:lnTo>
                    <a:pt x="0" y="21548"/>
                  </a:lnTo>
                  <a:lnTo>
                    <a:pt x="1499" y="0"/>
                  </a:lnTo>
                  <a:close/>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0429" name="Text Box 27"/>
            <p:cNvSpPr txBox="1">
              <a:spLocks noChangeArrowheads="1"/>
            </p:cNvSpPr>
            <p:nvPr/>
          </p:nvSpPr>
          <p:spPr bwMode="auto">
            <a:xfrm>
              <a:off x="4546" y="1640"/>
              <a:ext cx="5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FFFF00"/>
                  </a:solidFill>
                  <a:latin typeface="Times New Roman" pitchFamily="18" charset="0"/>
                </a:rPr>
                <a:t>T</a:t>
              </a:r>
              <a:r>
                <a:rPr lang="en-US" sz="1600" b="1" baseline="-25000">
                  <a:solidFill>
                    <a:srgbClr val="FFFF00"/>
                  </a:solidFill>
                  <a:latin typeface="Times New Roman" pitchFamily="18" charset="0"/>
                </a:rPr>
                <a:t>2</a:t>
              </a:r>
              <a:r>
                <a:rPr lang="en-US" sz="1600" b="1">
                  <a:solidFill>
                    <a:srgbClr val="FFFF00"/>
                  </a:solidFill>
                  <a:latin typeface="Times New Roman" pitchFamily="18" charset="0"/>
                </a:rPr>
                <a:t>* task</a:t>
              </a:r>
            </a:p>
          </p:txBody>
        </p:sp>
        <p:sp>
          <p:nvSpPr>
            <p:cNvPr id="60430" name="Line 28"/>
            <p:cNvSpPr>
              <a:spLocks noChangeShapeType="1"/>
            </p:cNvSpPr>
            <p:nvPr/>
          </p:nvSpPr>
          <p:spPr bwMode="auto">
            <a:xfrm flipH="1">
              <a:off x="4331" y="1772"/>
              <a:ext cx="215" cy="220"/>
            </a:xfrm>
            <a:prstGeom prst="line">
              <a:avLst/>
            </a:prstGeom>
            <a:noFill/>
            <a:ln w="9525">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0431" name="Text Box 29"/>
            <p:cNvSpPr txBox="1">
              <a:spLocks noChangeArrowheads="1"/>
            </p:cNvSpPr>
            <p:nvPr/>
          </p:nvSpPr>
          <p:spPr bwMode="auto">
            <a:xfrm>
              <a:off x="4804" y="1816"/>
              <a:ext cx="32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FF9933"/>
                  </a:solidFill>
                  <a:latin typeface="Times New Roman" pitchFamily="18" charset="0"/>
                </a:rPr>
                <a:t>T</a:t>
              </a:r>
              <a:r>
                <a:rPr lang="en-US" sz="1600" b="1" baseline="-25000">
                  <a:solidFill>
                    <a:srgbClr val="FF9933"/>
                  </a:solidFill>
                  <a:latin typeface="Times New Roman" pitchFamily="18" charset="0"/>
                </a:rPr>
                <a:t>2</a:t>
              </a:r>
              <a:r>
                <a:rPr lang="en-US" sz="1600" b="1">
                  <a:solidFill>
                    <a:srgbClr val="FF9933"/>
                  </a:solidFill>
                  <a:latin typeface="Times New Roman" pitchFamily="18" charset="0"/>
                </a:rPr>
                <a:t>* control</a:t>
              </a:r>
            </a:p>
          </p:txBody>
        </p:sp>
        <p:sp>
          <p:nvSpPr>
            <p:cNvPr id="60432" name="Line 30"/>
            <p:cNvSpPr>
              <a:spLocks noChangeShapeType="1"/>
            </p:cNvSpPr>
            <p:nvPr/>
          </p:nvSpPr>
          <p:spPr bwMode="auto">
            <a:xfrm flipH="1">
              <a:off x="4632" y="2036"/>
              <a:ext cx="258" cy="264"/>
            </a:xfrm>
            <a:prstGeom prst="line">
              <a:avLst/>
            </a:prstGeom>
            <a:noFill/>
            <a:ln w="9525">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0433" name="Line 32"/>
            <p:cNvSpPr>
              <a:spLocks noChangeShapeType="1"/>
            </p:cNvSpPr>
            <p:nvPr/>
          </p:nvSpPr>
          <p:spPr bwMode="auto">
            <a:xfrm>
              <a:off x="4503" y="2036"/>
              <a:ext cx="0" cy="52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0434" name="Text Box 33"/>
            <p:cNvSpPr txBox="1">
              <a:spLocks noChangeArrowheads="1"/>
            </p:cNvSpPr>
            <p:nvPr/>
          </p:nvSpPr>
          <p:spPr bwMode="auto">
            <a:xfrm>
              <a:off x="4388" y="2564"/>
              <a:ext cx="26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00FFCC"/>
                  </a:solidFill>
                  <a:latin typeface="Times New Roman" pitchFamily="18" charset="0"/>
                </a:rPr>
                <a:t>TE</a:t>
              </a:r>
              <a:r>
                <a:rPr lang="en-US" sz="1400" b="1" baseline="-25000">
                  <a:solidFill>
                    <a:srgbClr val="00FFCC"/>
                  </a:solidFill>
                  <a:latin typeface="Times New Roman" pitchFamily="18" charset="0"/>
                </a:rPr>
                <a:t>optimum</a:t>
              </a:r>
              <a:endParaRPr lang="en-US" sz="1400" b="1">
                <a:solidFill>
                  <a:srgbClr val="00FFCC"/>
                </a:solidFill>
                <a:latin typeface="Times New Roman" pitchFamily="18" charset="0"/>
              </a:endParaRPr>
            </a:p>
          </p:txBody>
        </p:sp>
        <p:sp>
          <p:nvSpPr>
            <p:cNvPr id="60435" name="Oval 34"/>
            <p:cNvSpPr>
              <a:spLocks noChangeArrowheads="1"/>
            </p:cNvSpPr>
            <p:nvPr/>
          </p:nvSpPr>
          <p:spPr bwMode="auto">
            <a:xfrm>
              <a:off x="4460" y="2212"/>
              <a:ext cx="86" cy="88"/>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0436" name="Oval 35"/>
            <p:cNvSpPr>
              <a:spLocks noChangeArrowheads="1"/>
            </p:cNvSpPr>
            <p:nvPr/>
          </p:nvSpPr>
          <p:spPr bwMode="auto">
            <a:xfrm>
              <a:off x="4460" y="2080"/>
              <a:ext cx="86" cy="88"/>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0437" name="AutoShape 36"/>
            <p:cNvSpPr>
              <a:spLocks/>
            </p:cNvSpPr>
            <p:nvPr/>
          </p:nvSpPr>
          <p:spPr bwMode="auto">
            <a:xfrm>
              <a:off x="5191" y="2036"/>
              <a:ext cx="129" cy="352"/>
            </a:xfrm>
            <a:prstGeom prst="rightBrace">
              <a:avLst>
                <a:gd name="adj1" fmla="val 22739"/>
                <a:gd name="adj2" fmla="val 50000"/>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0438" name="Line 37"/>
            <p:cNvSpPr>
              <a:spLocks noChangeShapeType="1"/>
            </p:cNvSpPr>
            <p:nvPr/>
          </p:nvSpPr>
          <p:spPr bwMode="auto">
            <a:xfrm flipH="1">
              <a:off x="4030" y="2124"/>
              <a:ext cx="516" cy="0"/>
            </a:xfrm>
            <a:prstGeom prst="line">
              <a:avLst/>
            </a:prstGeom>
            <a:noFill/>
            <a:ln w="12700">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0439" name="Line 38"/>
            <p:cNvSpPr>
              <a:spLocks noChangeShapeType="1"/>
            </p:cNvSpPr>
            <p:nvPr/>
          </p:nvSpPr>
          <p:spPr bwMode="auto">
            <a:xfrm flipH="1">
              <a:off x="4030" y="2256"/>
              <a:ext cx="516" cy="0"/>
            </a:xfrm>
            <a:prstGeom prst="line">
              <a:avLst/>
            </a:prstGeom>
            <a:noFill/>
            <a:ln w="12700">
              <a:solidFill>
                <a:schemeClr val="accent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0440" name="Text Box 39"/>
            <p:cNvSpPr txBox="1">
              <a:spLocks noChangeArrowheads="1"/>
            </p:cNvSpPr>
            <p:nvPr/>
          </p:nvSpPr>
          <p:spPr bwMode="auto">
            <a:xfrm>
              <a:off x="3643" y="1992"/>
              <a:ext cx="16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00FFCC"/>
                  </a:solidFill>
                  <a:latin typeface="Times New Roman" pitchFamily="18" charset="0"/>
                </a:rPr>
                <a:t>S</a:t>
              </a:r>
              <a:r>
                <a:rPr lang="en-US" sz="1600" b="1" baseline="-25000">
                  <a:solidFill>
                    <a:srgbClr val="00FFCC"/>
                  </a:solidFill>
                  <a:latin typeface="Times New Roman" pitchFamily="18" charset="0"/>
                </a:rPr>
                <a:t>task</a:t>
              </a:r>
              <a:endParaRPr lang="en-US" sz="1600" b="1">
                <a:solidFill>
                  <a:srgbClr val="00FFCC"/>
                </a:solidFill>
                <a:latin typeface="Times New Roman" pitchFamily="18" charset="0"/>
              </a:endParaRPr>
            </a:p>
          </p:txBody>
        </p:sp>
        <p:sp>
          <p:nvSpPr>
            <p:cNvPr id="60441" name="Text Box 40"/>
            <p:cNvSpPr txBox="1">
              <a:spLocks noChangeArrowheads="1"/>
            </p:cNvSpPr>
            <p:nvPr/>
          </p:nvSpPr>
          <p:spPr bwMode="auto">
            <a:xfrm>
              <a:off x="3643" y="2150"/>
              <a:ext cx="2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rgbClr val="00FFCC"/>
                  </a:solidFill>
                  <a:latin typeface="Times New Roman" pitchFamily="18" charset="0"/>
                </a:rPr>
                <a:t>S</a:t>
              </a:r>
              <a:r>
                <a:rPr lang="en-US" sz="1600" b="1" baseline="-25000">
                  <a:solidFill>
                    <a:srgbClr val="00FFCC"/>
                  </a:solidFill>
                  <a:latin typeface="Times New Roman" pitchFamily="18" charset="0"/>
                </a:rPr>
                <a:t>control</a:t>
              </a:r>
              <a:endParaRPr lang="en-US" sz="1600" b="1">
                <a:solidFill>
                  <a:srgbClr val="00FFCC"/>
                </a:solidFill>
                <a:latin typeface="Times New Roman" pitchFamily="18" charset="0"/>
              </a:endParaRPr>
            </a:p>
          </p:txBody>
        </p:sp>
        <p:sp>
          <p:nvSpPr>
            <p:cNvPr id="60442" name="Text Box 41"/>
            <p:cNvSpPr txBox="1">
              <a:spLocks noChangeArrowheads="1"/>
            </p:cNvSpPr>
            <p:nvPr/>
          </p:nvSpPr>
          <p:spPr bwMode="auto">
            <a:xfrm>
              <a:off x="5306" y="2106"/>
              <a:ext cx="1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solidFill>
                    <a:srgbClr val="00FFCC"/>
                  </a:solidFill>
                  <a:latin typeface="Times New Roman" pitchFamily="18" charset="0"/>
                  <a:sym typeface="Symbol" pitchFamily="18" charset="2"/>
                </a:rPr>
                <a:t></a:t>
              </a:r>
              <a:r>
                <a:rPr lang="en-US" sz="1600" b="1">
                  <a:solidFill>
                    <a:srgbClr val="00FFCC"/>
                  </a:solidFill>
                  <a:latin typeface="Times New Roman" pitchFamily="18" charset="0"/>
                </a:rPr>
                <a:t>S</a:t>
              </a:r>
              <a:endParaRPr lang="en-US" sz="1600" b="1" baseline="-25000">
                <a:solidFill>
                  <a:srgbClr val="00FFCC"/>
                </a:solidFill>
                <a:latin typeface="Times New Roman" pitchFamily="18" charset="0"/>
              </a:endParaRPr>
            </a:p>
          </p:txBody>
        </p:sp>
      </p:grpSp>
      <p:sp>
        <p:nvSpPr>
          <p:cNvPr id="367643" name="Text Box 27"/>
          <p:cNvSpPr txBox="1">
            <a:spLocks noChangeArrowheads="1"/>
          </p:cNvSpPr>
          <p:nvPr/>
        </p:nvSpPr>
        <p:spPr bwMode="auto">
          <a:xfrm>
            <a:off x="250825" y="4437063"/>
            <a:ext cx="866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200">
                <a:solidFill>
                  <a:srgbClr val="FF9900"/>
                </a:solidFill>
              </a:rPr>
              <a:t>Control: </a:t>
            </a:r>
            <a:r>
              <a:rPr lang="en-GB" sz="2200"/>
              <a:t>signal decays at a particular rate. At Echo Time (TE) you measure signal</a:t>
            </a:r>
            <a:endParaRPr lang="en-US" sz="2200"/>
          </a:p>
        </p:txBody>
      </p:sp>
    </p:spTree>
    <p:extLst>
      <p:ext uri="{BB962C8B-B14F-4D97-AF65-F5344CB8AC3E}">
        <p14:creationId xmlns:p14="http://schemas.microsoft.com/office/powerpoint/2010/main" val="2498451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7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3213" y="9525"/>
            <a:ext cx="8489950" cy="1296988"/>
          </a:xfrm>
        </p:spPr>
        <p:txBody>
          <a:bodyPr/>
          <a:lstStyle/>
          <a:p>
            <a:pPr eaLnBrk="1" hangingPunct="1"/>
            <a:r>
              <a:rPr lang="en-GB" sz="3600" smtClean="0"/>
              <a:t>What component of neural activity elicits BOLD?</a:t>
            </a:r>
          </a:p>
        </p:txBody>
      </p:sp>
      <p:sp>
        <p:nvSpPr>
          <p:cNvPr id="73731" name="Text Box 5"/>
          <p:cNvSpPr txBox="1">
            <a:spLocks noChangeArrowheads="1"/>
          </p:cNvSpPr>
          <p:nvPr/>
        </p:nvSpPr>
        <p:spPr bwMode="auto">
          <a:xfrm>
            <a:off x="395288" y="1989138"/>
            <a:ext cx="8424862"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dirty="0" smtClean="0"/>
              <a:t>Local Field Potential or Spiking?</a:t>
            </a:r>
          </a:p>
          <a:p>
            <a:pPr eaLnBrk="1" hangingPunct="1">
              <a:spcBef>
                <a:spcPct val="50000"/>
              </a:spcBef>
              <a:defRPr/>
            </a:pPr>
            <a:r>
              <a:rPr lang="en-GB" sz="1600" dirty="0" smtClean="0"/>
              <a:t>LFP: synchronized dendritic currents, averaged over large volume of tissue</a:t>
            </a:r>
          </a:p>
          <a:p>
            <a:pPr eaLnBrk="1" hangingPunct="1">
              <a:spcBef>
                <a:spcPct val="50000"/>
              </a:spcBef>
              <a:defRPr/>
            </a:pPr>
            <a:r>
              <a:rPr lang="en-GB" sz="1600" dirty="0" smtClean="0"/>
              <a:t>BOLD generally considered to reflect LFP, or inputs into an area </a:t>
            </a:r>
            <a:r>
              <a:rPr lang="en-GB" sz="1200" dirty="0" smtClean="0"/>
              <a:t>(</a:t>
            </a:r>
            <a:r>
              <a:rPr lang="en-GB" sz="1200" dirty="0" err="1" smtClean="0"/>
              <a:t>Logothetis</a:t>
            </a:r>
            <a:r>
              <a:rPr lang="en-GB" sz="1200" dirty="0" smtClean="0"/>
              <a:t> et al 2001)</a:t>
            </a:r>
          </a:p>
          <a:p>
            <a:pPr eaLnBrk="1" hangingPunct="1">
              <a:spcBef>
                <a:spcPct val="50000"/>
              </a:spcBef>
              <a:defRPr/>
            </a:pPr>
            <a:endParaRPr lang="en-GB" sz="1200" dirty="0" smtClean="0"/>
          </a:p>
          <a:p>
            <a:pPr eaLnBrk="1" hangingPunct="1">
              <a:spcBef>
                <a:spcPct val="50000"/>
              </a:spcBef>
              <a:defRPr/>
            </a:pPr>
            <a:r>
              <a:rPr lang="en-GB" sz="1600" dirty="0" smtClean="0"/>
              <a:t>LFP not </a:t>
            </a:r>
            <a:r>
              <a:rPr lang="en-GB" sz="1600" i="1" dirty="0" smtClean="0"/>
              <a:t>necessarily </a:t>
            </a:r>
            <a:r>
              <a:rPr lang="en-GB" sz="1600" dirty="0" smtClean="0"/>
              <a:t>correlated with spiking (i.e. output): </a:t>
            </a:r>
            <a:r>
              <a:rPr lang="en-GB" sz="1600" dirty="0" err="1" smtClean="0"/>
              <a:t>subthreshold</a:t>
            </a:r>
            <a:r>
              <a:rPr lang="en-GB" sz="1600" dirty="0" smtClean="0"/>
              <a:t> activity would enhance LFP and BOLD, but not spiking</a:t>
            </a:r>
          </a:p>
          <a:p>
            <a:pPr eaLnBrk="1" hangingPunct="1">
              <a:spcBef>
                <a:spcPct val="50000"/>
              </a:spcBef>
              <a:defRPr/>
            </a:pPr>
            <a:endParaRPr lang="en-GB" sz="1600" dirty="0" smtClean="0"/>
          </a:p>
          <a:p>
            <a:pPr eaLnBrk="1" hangingPunct="1">
              <a:spcBef>
                <a:spcPct val="50000"/>
              </a:spcBef>
              <a:defRPr/>
            </a:pPr>
            <a:r>
              <a:rPr lang="en-GB" sz="1600" dirty="0" smtClean="0"/>
              <a:t>Also possible problems:</a:t>
            </a:r>
          </a:p>
          <a:p>
            <a:pPr eaLnBrk="1" hangingPunct="1">
              <a:spcBef>
                <a:spcPct val="50000"/>
              </a:spcBef>
              <a:defRPr/>
            </a:pPr>
            <a:r>
              <a:rPr lang="en-GB" sz="1600" dirty="0" smtClean="0"/>
              <a:t>- GABA to BOLD (basal ganglia?)</a:t>
            </a:r>
          </a:p>
          <a:p>
            <a:pPr eaLnBrk="1" hangingPunct="1">
              <a:spcBef>
                <a:spcPct val="50000"/>
              </a:spcBef>
              <a:defRPr/>
            </a:pPr>
            <a:r>
              <a:rPr lang="en-GB" sz="1600" dirty="0" smtClean="0"/>
              <a:t>- Comparing activations </a:t>
            </a:r>
            <a:r>
              <a:rPr lang="en-GB" sz="1600" i="1" dirty="0" smtClean="0"/>
              <a:t>between</a:t>
            </a:r>
            <a:r>
              <a:rPr lang="en-GB" sz="1600" dirty="0" smtClean="0"/>
              <a:t> regions (different HRF)</a:t>
            </a:r>
          </a:p>
          <a:p>
            <a:pPr eaLnBrk="1" hangingPunct="1">
              <a:spcBef>
                <a:spcPct val="50000"/>
              </a:spcBef>
              <a:defRPr/>
            </a:pPr>
            <a:r>
              <a:rPr lang="en-GB" sz="1600" dirty="0" smtClean="0"/>
              <a:t>- differences between subjects in BOLD</a:t>
            </a:r>
          </a:p>
          <a:p>
            <a:pPr eaLnBrk="1" hangingPunct="1">
              <a:spcBef>
                <a:spcPct val="50000"/>
              </a:spcBef>
              <a:defRPr/>
            </a:pPr>
            <a:endParaRPr lang="en-GB" sz="1600" dirty="0" smtClean="0"/>
          </a:p>
          <a:p>
            <a:pPr eaLnBrk="1" hangingPunct="1">
              <a:spcBef>
                <a:spcPct val="50000"/>
              </a:spcBef>
              <a:defRPr/>
            </a:pPr>
            <a:r>
              <a:rPr lang="en-GB" sz="1600" dirty="0" smtClean="0"/>
              <a:t>One solution is to fit different versions of the HRF, which is </a:t>
            </a:r>
          </a:p>
          <a:p>
            <a:pPr eaLnBrk="1" hangingPunct="1">
              <a:spcBef>
                <a:spcPct val="50000"/>
              </a:spcBef>
              <a:defRPr/>
            </a:pPr>
            <a:r>
              <a:rPr lang="en-GB" sz="1600" dirty="0" smtClean="0"/>
              <a:t>what SPM can do</a:t>
            </a:r>
          </a:p>
          <a:p>
            <a:pPr marL="285750" indent="-285750" eaLnBrk="1" hangingPunct="1">
              <a:spcBef>
                <a:spcPct val="50000"/>
              </a:spcBef>
              <a:buFontTx/>
              <a:buChar char="-"/>
              <a:defRPr/>
            </a:pPr>
            <a:endParaRPr lang="en-GB" sz="1600" dirty="0" smtClean="0"/>
          </a:p>
        </p:txBody>
      </p:sp>
      <p:pic>
        <p:nvPicPr>
          <p:cNvPr id="4" name="Picture 3" descr="hrf_across_subj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703638"/>
            <a:ext cx="3059112" cy="307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3348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73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373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3731">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3731">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3731">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7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330200" y="908050"/>
            <a:ext cx="8813800" cy="1296988"/>
          </a:xfrm>
          <a:prstGeom prst="rect">
            <a:avLst/>
          </a:prstGeom>
          <a:noFill/>
          <a:ln w="9525">
            <a:noFill/>
            <a:miter lim="800000"/>
            <a:headEnd/>
            <a:tailEnd/>
          </a:ln>
        </p:spPr>
        <p:txBody>
          <a:bodyPr/>
          <a:lstStyle/>
          <a:p>
            <a:pPr eaLnBrk="0" hangingPunct="0">
              <a:defRPr/>
            </a:pPr>
            <a:endParaRPr lang="en-GB" sz="3000" b="1" kern="0" dirty="0">
              <a:solidFill>
                <a:schemeClr val="tx2"/>
              </a:solidFill>
              <a:latin typeface="+mj-lt"/>
              <a:ea typeface="+mj-ea"/>
              <a:cs typeface="+mj-cs"/>
            </a:endParaRPr>
          </a:p>
        </p:txBody>
      </p:sp>
      <p:pic>
        <p:nvPicPr>
          <p:cNvPr id="62467" name="Picture 9"/>
          <p:cNvPicPr>
            <a:picLocks noChangeAspect="1" noChangeArrowheads="1"/>
          </p:cNvPicPr>
          <p:nvPr/>
        </p:nvPicPr>
        <p:blipFill>
          <a:blip r:embed="rId3">
            <a:extLst>
              <a:ext uri="{28A0092B-C50C-407E-A947-70E740481C1C}">
                <a14:useLocalDpi xmlns:a14="http://schemas.microsoft.com/office/drawing/2010/main" val="0"/>
              </a:ext>
            </a:extLst>
          </a:blip>
          <a:srcRect t="1591"/>
          <a:stretch>
            <a:fillRect/>
          </a:stretch>
        </p:blipFill>
        <p:spPr bwMode="auto">
          <a:xfrm>
            <a:off x="285750" y="1357313"/>
            <a:ext cx="54102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itle 3"/>
          <p:cNvSpPr>
            <a:spLocks noGrp="1"/>
          </p:cNvSpPr>
          <p:nvPr>
            <p:ph type="title"/>
          </p:nvPr>
        </p:nvSpPr>
        <p:spPr>
          <a:xfrm>
            <a:off x="179388" y="98425"/>
            <a:ext cx="8813800" cy="1296988"/>
          </a:xfrm>
        </p:spPr>
        <p:txBody>
          <a:bodyPr/>
          <a:lstStyle/>
          <a:p>
            <a:pPr eaLnBrk="1" hangingPunct="1"/>
            <a:r>
              <a:rPr lang="en-GB" sz="3200" smtClean="0"/>
              <a:t>Overview: What are we measuring with BOLD?</a:t>
            </a:r>
          </a:p>
        </p:txBody>
      </p:sp>
      <p:sp>
        <p:nvSpPr>
          <p:cNvPr id="74759" name="Rectangle 6"/>
          <p:cNvSpPr>
            <a:spLocks noChangeArrowheads="1"/>
          </p:cNvSpPr>
          <p:nvPr/>
        </p:nvSpPr>
        <p:spPr bwMode="auto">
          <a:xfrm>
            <a:off x="5435600" y="1700213"/>
            <a:ext cx="3357563" cy="3478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buFont typeface="Symbol" pitchFamily="18" charset="2"/>
              <a:buChar char="Þ"/>
            </a:pPr>
            <a:r>
              <a:rPr lang="en-GB" sz="2000"/>
              <a:t>the inhomogeneities introduced into the magnetic field of the scanner…</a:t>
            </a:r>
          </a:p>
          <a:p>
            <a:pPr algn="ctr"/>
            <a:endParaRPr lang="en-GB" sz="2000"/>
          </a:p>
          <a:p>
            <a:pPr algn="ctr">
              <a:buFont typeface="Symbol" pitchFamily="18" charset="2"/>
              <a:buChar char="Þ"/>
            </a:pPr>
            <a:r>
              <a:rPr lang="en-GB" sz="2000"/>
              <a:t> changing quantity of deoxygenated blood...</a:t>
            </a:r>
          </a:p>
          <a:p>
            <a:pPr algn="ctr">
              <a:buFont typeface="Symbol" pitchFamily="18" charset="2"/>
              <a:buChar char="Þ"/>
            </a:pPr>
            <a:endParaRPr lang="en-GB" sz="2000"/>
          </a:p>
          <a:p>
            <a:pPr algn="ctr">
              <a:buFont typeface="Symbol" pitchFamily="18" charset="2"/>
              <a:buChar char="Þ"/>
            </a:pPr>
            <a:r>
              <a:rPr lang="en-GB" sz="2000"/>
              <a:t>via their effect on the rates of dephasing of hydrogen nuclei</a:t>
            </a:r>
            <a:endParaRPr lang="en-US" sz="2000"/>
          </a:p>
        </p:txBody>
      </p:sp>
    </p:spTree>
    <p:extLst>
      <p:ext uri="{BB962C8B-B14F-4D97-AF65-F5344CB8AC3E}">
        <p14:creationId xmlns:p14="http://schemas.microsoft.com/office/powerpoint/2010/main" val="1664374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330200" y="908050"/>
            <a:ext cx="8813800" cy="1296988"/>
          </a:xfrm>
          <a:prstGeom prst="rect">
            <a:avLst/>
          </a:prstGeom>
          <a:noFill/>
          <a:ln w="9525">
            <a:noFill/>
            <a:miter lim="800000"/>
            <a:headEnd/>
            <a:tailEnd/>
          </a:ln>
        </p:spPr>
        <p:txBody>
          <a:bodyPr/>
          <a:lstStyle/>
          <a:p>
            <a:pPr eaLnBrk="0" hangingPunct="0">
              <a:defRPr/>
            </a:pPr>
            <a:endParaRPr lang="en-GB" sz="3000" b="1" kern="0" dirty="0">
              <a:solidFill>
                <a:schemeClr val="tx2"/>
              </a:solidFill>
              <a:latin typeface="+mj-lt"/>
              <a:ea typeface="+mj-ea"/>
              <a:cs typeface="+mj-cs"/>
            </a:endParaRPr>
          </a:p>
        </p:txBody>
      </p:sp>
      <p:pic>
        <p:nvPicPr>
          <p:cNvPr id="6349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75" y="1501775"/>
            <a:ext cx="260032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3492" name="Picture 3"/>
          <p:cNvPicPr>
            <a:picLocks noChangeArrowheads="1"/>
          </p:cNvPicPr>
          <p:nvPr/>
        </p:nvPicPr>
        <p:blipFill>
          <a:blip r:embed="rId4">
            <a:extLst>
              <a:ext uri="{28A0092B-C50C-407E-A947-70E740481C1C}">
                <a14:useLocalDpi xmlns:a14="http://schemas.microsoft.com/office/drawing/2010/main" val="0"/>
              </a:ext>
            </a:extLst>
          </a:blip>
          <a:srcRect l="69757" t="30959" r="7643" b="14474"/>
          <a:stretch>
            <a:fillRect/>
          </a:stretch>
        </p:blipFill>
        <p:spPr bwMode="auto">
          <a:xfrm>
            <a:off x="4278313" y="1697038"/>
            <a:ext cx="684212"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3493" name="Rectangle 5"/>
          <p:cNvSpPr>
            <a:spLocks noChangeArrowheads="1"/>
          </p:cNvSpPr>
          <p:nvPr/>
        </p:nvSpPr>
        <p:spPr bwMode="auto">
          <a:xfrm>
            <a:off x="1055688" y="4416425"/>
            <a:ext cx="1465262"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 name="Rectangle 6"/>
          <p:cNvSpPr>
            <a:spLocks noChangeArrowheads="1"/>
          </p:cNvSpPr>
          <p:nvPr/>
        </p:nvSpPr>
        <p:spPr bwMode="auto">
          <a:xfrm>
            <a:off x="346075" y="3305175"/>
            <a:ext cx="1331913" cy="3365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dirty="0">
                <a:effectLst>
                  <a:outerShdw blurRad="38100" dist="38100" dir="2700000" algn="tl">
                    <a:srgbClr val="C0C0C0"/>
                  </a:outerShdw>
                </a:effectLst>
                <a:latin typeface="Arial Unicode MS" pitchFamily="34" charset="-128"/>
              </a:rPr>
              <a:t>Realignment</a:t>
            </a:r>
          </a:p>
        </p:txBody>
      </p:sp>
      <p:sp>
        <p:nvSpPr>
          <p:cNvPr id="9" name="Rectangle 7"/>
          <p:cNvSpPr>
            <a:spLocks noChangeArrowheads="1"/>
          </p:cNvSpPr>
          <p:nvPr/>
        </p:nvSpPr>
        <p:spPr bwMode="auto">
          <a:xfrm>
            <a:off x="2063750" y="3305175"/>
            <a:ext cx="1162050" cy="3365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34" charset="-128"/>
              </a:rPr>
              <a:t>Smoothing</a:t>
            </a:r>
          </a:p>
        </p:txBody>
      </p:sp>
      <p:sp>
        <p:nvSpPr>
          <p:cNvPr id="10" name="Rectangle 8"/>
          <p:cNvSpPr>
            <a:spLocks noChangeArrowheads="1"/>
          </p:cNvSpPr>
          <p:nvPr/>
        </p:nvSpPr>
        <p:spPr bwMode="auto">
          <a:xfrm>
            <a:off x="1131888" y="4519613"/>
            <a:ext cx="1435100" cy="3365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34" charset="-128"/>
              </a:rPr>
              <a:t>Normalisation</a:t>
            </a:r>
          </a:p>
        </p:txBody>
      </p:sp>
      <p:sp>
        <p:nvSpPr>
          <p:cNvPr id="11" name="Rectangle 9"/>
          <p:cNvSpPr>
            <a:spLocks noChangeArrowheads="1"/>
          </p:cNvSpPr>
          <p:nvPr/>
        </p:nvSpPr>
        <p:spPr bwMode="auto">
          <a:xfrm>
            <a:off x="3613150" y="3317875"/>
            <a:ext cx="2085975" cy="3365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34" charset="-128"/>
              </a:rPr>
              <a:t>General linear model</a:t>
            </a:r>
          </a:p>
        </p:txBody>
      </p:sp>
      <p:sp>
        <p:nvSpPr>
          <p:cNvPr id="12" name="Rectangle 10"/>
          <p:cNvSpPr>
            <a:spLocks noChangeArrowheads="1"/>
          </p:cNvSpPr>
          <p:nvPr/>
        </p:nvSpPr>
        <p:spPr bwMode="auto">
          <a:xfrm>
            <a:off x="5622925" y="1000125"/>
            <a:ext cx="3521075" cy="363538"/>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dirty="0">
                <a:effectLst>
                  <a:outerShdw blurRad="38100" dist="38100" dir="2700000" algn="tl">
                    <a:srgbClr val="C0C0C0"/>
                  </a:outerShdw>
                </a:effectLst>
                <a:latin typeface="Arial Unicode MS" pitchFamily="34" charset="-128"/>
              </a:rPr>
              <a:t>Statistical parametric map (SPM)</a:t>
            </a:r>
          </a:p>
        </p:txBody>
      </p:sp>
      <p:sp>
        <p:nvSpPr>
          <p:cNvPr id="13" name="Rectangle 11"/>
          <p:cNvSpPr>
            <a:spLocks noChangeArrowheads="1"/>
          </p:cNvSpPr>
          <p:nvPr/>
        </p:nvSpPr>
        <p:spPr bwMode="auto">
          <a:xfrm>
            <a:off x="249238" y="1246188"/>
            <a:ext cx="1997075" cy="3635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dirty="0">
                <a:effectLst>
                  <a:outerShdw blurRad="38100" dist="38100" dir="2700000" algn="tl">
                    <a:srgbClr val="C0C0C0"/>
                  </a:outerShdw>
                </a:effectLst>
                <a:latin typeface="Arial Unicode MS" pitchFamily="34" charset="-128"/>
              </a:rPr>
              <a:t>Image time-series</a:t>
            </a:r>
          </a:p>
        </p:txBody>
      </p:sp>
      <p:sp>
        <p:nvSpPr>
          <p:cNvPr id="14" name="Rectangle 12"/>
          <p:cNvSpPr>
            <a:spLocks noChangeArrowheads="1"/>
          </p:cNvSpPr>
          <p:nvPr/>
        </p:nvSpPr>
        <p:spPr bwMode="auto">
          <a:xfrm>
            <a:off x="3727450" y="6176963"/>
            <a:ext cx="2289175" cy="3635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63501"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81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502" name="Picture 14"/>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3889375" y="4392613"/>
            <a:ext cx="1492250"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3503" name="Picture 1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 y="1676400"/>
            <a:ext cx="11795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3504" name="Rectangle 16"/>
          <p:cNvSpPr>
            <a:spLocks noChangeArrowheads="1"/>
          </p:cNvSpPr>
          <p:nvPr/>
        </p:nvSpPr>
        <p:spPr bwMode="auto">
          <a:xfrm>
            <a:off x="3641725" y="3157538"/>
            <a:ext cx="19891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3505" name="Rectangle 17"/>
          <p:cNvSpPr>
            <a:spLocks noChangeArrowheads="1"/>
          </p:cNvSpPr>
          <p:nvPr/>
        </p:nvSpPr>
        <p:spPr bwMode="auto">
          <a:xfrm>
            <a:off x="36671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3506" name="Rectangle 18"/>
          <p:cNvSpPr>
            <a:spLocks noChangeArrowheads="1"/>
          </p:cNvSpPr>
          <p:nvPr/>
        </p:nvSpPr>
        <p:spPr bwMode="auto">
          <a:xfrm>
            <a:off x="1962150" y="3157538"/>
            <a:ext cx="1341438"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 name="Rectangle 19"/>
          <p:cNvSpPr>
            <a:spLocks noChangeArrowheads="1"/>
          </p:cNvSpPr>
          <p:nvPr/>
        </p:nvSpPr>
        <p:spPr bwMode="auto">
          <a:xfrm>
            <a:off x="3946525" y="1243013"/>
            <a:ext cx="1577975" cy="3635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Design matrix</a:t>
            </a:r>
          </a:p>
        </p:txBody>
      </p:sp>
      <p:pic>
        <p:nvPicPr>
          <p:cNvPr id="63508" name="Picture 2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9038" y="5437188"/>
            <a:ext cx="1262062"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 name="Rectangle 21"/>
          <p:cNvSpPr>
            <a:spLocks noChangeArrowheads="1"/>
          </p:cNvSpPr>
          <p:nvPr/>
        </p:nvSpPr>
        <p:spPr bwMode="auto">
          <a:xfrm>
            <a:off x="2559050" y="5722938"/>
            <a:ext cx="1133475" cy="3635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Template</a:t>
            </a:r>
          </a:p>
        </p:txBody>
      </p:sp>
      <p:sp>
        <p:nvSpPr>
          <p:cNvPr id="24" name="Rectangle 22"/>
          <p:cNvSpPr>
            <a:spLocks noChangeArrowheads="1"/>
          </p:cNvSpPr>
          <p:nvPr/>
        </p:nvSpPr>
        <p:spPr bwMode="auto">
          <a:xfrm>
            <a:off x="2311400" y="1255713"/>
            <a:ext cx="841375" cy="3635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dirty="0">
                <a:effectLst>
                  <a:outerShdw blurRad="38100" dist="38100" dir="2700000" algn="tl">
                    <a:srgbClr val="C0C0C0"/>
                  </a:outerShdw>
                </a:effectLst>
                <a:latin typeface="Arial Unicode MS" pitchFamily="34" charset="-128"/>
              </a:rPr>
              <a:t>Kernel</a:t>
            </a:r>
          </a:p>
        </p:txBody>
      </p:sp>
      <p:sp>
        <p:nvSpPr>
          <p:cNvPr id="63511" name="Line 23"/>
          <p:cNvSpPr>
            <a:spLocks noChangeShapeType="1"/>
          </p:cNvSpPr>
          <p:nvPr/>
        </p:nvSpPr>
        <p:spPr bwMode="auto">
          <a:xfrm>
            <a:off x="97155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12" name="Line 24"/>
          <p:cNvSpPr>
            <a:spLocks noChangeShapeType="1"/>
          </p:cNvSpPr>
          <p:nvPr/>
        </p:nvSpPr>
        <p:spPr bwMode="auto">
          <a:xfrm>
            <a:off x="1644650" y="3503613"/>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13" name="Line 25"/>
          <p:cNvSpPr>
            <a:spLocks noChangeShapeType="1"/>
          </p:cNvSpPr>
          <p:nvPr/>
        </p:nvSpPr>
        <p:spPr bwMode="auto">
          <a:xfrm>
            <a:off x="5630863" y="3505200"/>
            <a:ext cx="4445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14" name="Line 26"/>
          <p:cNvSpPr>
            <a:spLocks noChangeShapeType="1"/>
          </p:cNvSpPr>
          <p:nvPr/>
        </p:nvSpPr>
        <p:spPr bwMode="auto">
          <a:xfrm>
            <a:off x="463550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15" name="Line 27"/>
          <p:cNvSpPr>
            <a:spLocks noChangeShapeType="1"/>
          </p:cNvSpPr>
          <p:nvPr/>
        </p:nvSpPr>
        <p:spPr bwMode="auto">
          <a:xfrm>
            <a:off x="463232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16" name="Line 28"/>
          <p:cNvSpPr>
            <a:spLocks noChangeShapeType="1"/>
          </p:cNvSpPr>
          <p:nvPr/>
        </p:nvSpPr>
        <p:spPr bwMode="auto">
          <a:xfrm>
            <a:off x="2630488"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17" name="Line 29"/>
          <p:cNvSpPr>
            <a:spLocks noChangeShapeType="1"/>
          </p:cNvSpPr>
          <p:nvPr/>
        </p:nvSpPr>
        <p:spPr bwMode="auto">
          <a:xfrm flipV="1">
            <a:off x="177323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18" name="Rectangle 30"/>
          <p:cNvSpPr>
            <a:spLocks noChangeArrowheads="1"/>
          </p:cNvSpPr>
          <p:nvPr/>
        </p:nvSpPr>
        <p:spPr bwMode="auto">
          <a:xfrm>
            <a:off x="6127750" y="4114800"/>
            <a:ext cx="1244600"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 name="Rectangle 31"/>
          <p:cNvSpPr>
            <a:spLocks noChangeArrowheads="1"/>
          </p:cNvSpPr>
          <p:nvPr/>
        </p:nvSpPr>
        <p:spPr bwMode="auto">
          <a:xfrm>
            <a:off x="7643813" y="4138613"/>
            <a:ext cx="1187450" cy="582612"/>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34" charset="-128"/>
              </a:rPr>
              <a:t>Gaussian </a:t>
            </a:r>
          </a:p>
          <a:p>
            <a:pPr algn="ctr" eaLnBrk="0" hangingPunct="0">
              <a:defRPr/>
            </a:pPr>
            <a:r>
              <a:rPr lang="en-US" sz="1600">
                <a:effectLst>
                  <a:outerShdw blurRad="38100" dist="38100" dir="2700000" algn="tl">
                    <a:srgbClr val="C0C0C0"/>
                  </a:outerShdw>
                </a:effectLst>
                <a:latin typeface="Arial Unicode MS" pitchFamily="34" charset="-128"/>
              </a:rPr>
              <a:t>field theory</a:t>
            </a:r>
          </a:p>
        </p:txBody>
      </p:sp>
      <p:sp>
        <p:nvSpPr>
          <p:cNvPr id="63520" name="Line 32"/>
          <p:cNvSpPr>
            <a:spLocks noChangeShapeType="1"/>
          </p:cNvSpPr>
          <p:nvPr/>
        </p:nvSpPr>
        <p:spPr bwMode="auto">
          <a:xfrm>
            <a:off x="6775450"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5" name="Rectangle 33"/>
          <p:cNvSpPr>
            <a:spLocks noChangeArrowheads="1"/>
          </p:cNvSpPr>
          <p:nvPr/>
        </p:nvSpPr>
        <p:spPr bwMode="auto">
          <a:xfrm>
            <a:off x="7559675" y="5656263"/>
            <a:ext cx="1036638" cy="39370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000">
                <a:effectLst>
                  <a:outerShdw blurRad="38100" dist="38100" dir="2700000" algn="tl">
                    <a:srgbClr val="C0C0C0"/>
                  </a:outerShdw>
                </a:effectLst>
                <a:latin typeface="Arial Unicode MS" pitchFamily="34" charset="-128"/>
              </a:rPr>
              <a:t>p &lt;0.05</a:t>
            </a:r>
          </a:p>
        </p:txBody>
      </p:sp>
      <p:sp>
        <p:nvSpPr>
          <p:cNvPr id="36" name="Rectangle 34"/>
          <p:cNvSpPr>
            <a:spLocks noChangeArrowheads="1"/>
          </p:cNvSpPr>
          <p:nvPr/>
        </p:nvSpPr>
        <p:spPr bwMode="auto">
          <a:xfrm>
            <a:off x="6234113" y="4197350"/>
            <a:ext cx="1058862" cy="58261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34" charset="-128"/>
              </a:rPr>
              <a:t>Statistical</a:t>
            </a:r>
          </a:p>
          <a:p>
            <a:pPr eaLnBrk="0" hangingPunct="0">
              <a:defRPr/>
            </a:pPr>
            <a:r>
              <a:rPr lang="en-US" sz="1600">
                <a:effectLst>
                  <a:outerShdw blurRad="38100" dist="38100" dir="2700000" algn="tl">
                    <a:srgbClr val="C0C0C0"/>
                  </a:outerShdw>
                </a:effectLst>
                <a:latin typeface="Arial Unicode MS" pitchFamily="34" charset="-128"/>
              </a:rPr>
              <a:t>inference</a:t>
            </a:r>
          </a:p>
        </p:txBody>
      </p:sp>
      <p:sp>
        <p:nvSpPr>
          <p:cNvPr id="63523" name="Line 35"/>
          <p:cNvSpPr>
            <a:spLocks noChangeShapeType="1"/>
          </p:cNvSpPr>
          <p:nvPr/>
        </p:nvSpPr>
        <p:spPr bwMode="auto">
          <a:xfrm flipH="1">
            <a:off x="7358063"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3524" name="Picture 36"/>
          <p:cNvPicPr>
            <a:picLocks noChangeArrowheads="1"/>
          </p:cNvPicPr>
          <p:nvPr/>
        </p:nvPicPr>
        <p:blipFill>
          <a:blip r:embed="rId3">
            <a:extLst>
              <a:ext uri="{28A0092B-C50C-407E-A947-70E740481C1C}">
                <a14:useLocalDpi xmlns:a14="http://schemas.microsoft.com/office/drawing/2010/main" val="0"/>
              </a:ext>
            </a:extLst>
          </a:blip>
          <a:srcRect l="5832" t="58859" r="69249" b="6488"/>
          <a:stretch>
            <a:fillRect/>
          </a:stretch>
        </p:blipFill>
        <p:spPr bwMode="auto">
          <a:xfrm>
            <a:off x="6240463" y="5410200"/>
            <a:ext cx="104298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3525" name="Line 37"/>
          <p:cNvSpPr>
            <a:spLocks noChangeShapeType="1"/>
          </p:cNvSpPr>
          <p:nvPr/>
        </p:nvSpPr>
        <p:spPr bwMode="auto">
          <a:xfrm>
            <a:off x="6781800" y="4876800"/>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26" name="Line 38"/>
          <p:cNvSpPr>
            <a:spLocks noChangeShapeType="1"/>
          </p:cNvSpPr>
          <p:nvPr/>
        </p:nvSpPr>
        <p:spPr bwMode="auto">
          <a:xfrm>
            <a:off x="1363663" y="3886200"/>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27" name="Line 39"/>
          <p:cNvSpPr>
            <a:spLocks noChangeShapeType="1"/>
          </p:cNvSpPr>
          <p:nvPr/>
        </p:nvSpPr>
        <p:spPr bwMode="auto">
          <a:xfrm>
            <a:off x="2176463" y="3886200"/>
            <a:ext cx="0" cy="5207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63528" name="Line 40"/>
          <p:cNvSpPr>
            <a:spLocks noChangeShapeType="1"/>
          </p:cNvSpPr>
          <p:nvPr/>
        </p:nvSpPr>
        <p:spPr bwMode="auto">
          <a:xfrm>
            <a:off x="3327400" y="3505200"/>
            <a:ext cx="33813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29" name="Line 41"/>
          <p:cNvSpPr>
            <a:spLocks noChangeShapeType="1"/>
          </p:cNvSpPr>
          <p:nvPr/>
        </p:nvSpPr>
        <p:spPr bwMode="auto">
          <a:xfrm flipH="1">
            <a:off x="6743700" y="5926138"/>
            <a:ext cx="833438" cy="37623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3530" name="Title 3"/>
          <p:cNvSpPr>
            <a:spLocks noGrp="1"/>
          </p:cNvSpPr>
          <p:nvPr>
            <p:ph type="title"/>
          </p:nvPr>
        </p:nvSpPr>
        <p:spPr>
          <a:xfrm>
            <a:off x="320675" y="0"/>
            <a:ext cx="8813800" cy="1296988"/>
          </a:xfrm>
        </p:spPr>
        <p:txBody>
          <a:bodyPr/>
          <a:lstStyle/>
          <a:p>
            <a:pPr eaLnBrk="1" hangingPunct="1"/>
            <a:r>
              <a:rPr lang="en-GB" sz="3200" smtClean="0"/>
              <a:t>Where are we?</a:t>
            </a:r>
          </a:p>
        </p:txBody>
      </p:sp>
      <p:sp>
        <p:nvSpPr>
          <p:cNvPr id="46" name="Rectangle 45"/>
          <p:cNvSpPr/>
          <p:nvPr/>
        </p:nvSpPr>
        <p:spPr>
          <a:xfrm>
            <a:off x="214313" y="1571625"/>
            <a:ext cx="1571625" cy="1428750"/>
          </a:xfrm>
          <a:prstGeom prst="rect">
            <a:avLst/>
          </a:prstGeom>
          <a:solidFill>
            <a:srgbClr val="0066FF">
              <a:alpha val="41961"/>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071846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7"/>
          <p:cNvSpPr>
            <a:spLocks noGrp="1"/>
          </p:cNvSpPr>
          <p:nvPr>
            <p:ph type="title"/>
          </p:nvPr>
        </p:nvSpPr>
        <p:spPr/>
        <p:txBody>
          <a:bodyPr/>
          <a:lstStyle/>
          <a:p>
            <a:pPr eaLnBrk="1" hangingPunct="1"/>
            <a:r>
              <a:rPr lang="en-GB" smtClean="0"/>
              <a:t>Thanks to...</a:t>
            </a:r>
          </a:p>
        </p:txBody>
      </p:sp>
      <p:sp>
        <p:nvSpPr>
          <p:cNvPr id="64515" name="Content Placeholder 8"/>
          <p:cNvSpPr>
            <a:spLocks noGrp="1"/>
          </p:cNvSpPr>
          <p:nvPr>
            <p:ph idx="1"/>
          </p:nvPr>
        </p:nvSpPr>
        <p:spPr/>
        <p:txBody>
          <a:bodyPr/>
          <a:lstStyle/>
          <a:p>
            <a:pPr marL="0" indent="0" eaLnBrk="1" hangingPunct="1">
              <a:buFont typeface="Arial" charset="0"/>
              <a:buNone/>
            </a:pPr>
            <a:r>
              <a:rPr lang="en-GB" smtClean="0"/>
              <a:t>Antoine Lutti for lots of input and explanations</a:t>
            </a:r>
          </a:p>
        </p:txBody>
      </p:sp>
    </p:spTree>
    <p:extLst>
      <p:ext uri="{BB962C8B-B14F-4D97-AF65-F5344CB8AC3E}">
        <p14:creationId xmlns:p14="http://schemas.microsoft.com/office/powerpoint/2010/main" val="114514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57520"/>
          </a:xfrm>
        </p:spPr>
        <p:txBody>
          <a:bodyPr>
            <a:normAutofit/>
          </a:bodyPr>
          <a:lstStyle/>
          <a:p>
            <a:r>
              <a:rPr lang="en-US" sz="2300" dirty="0" smtClean="0">
                <a:solidFill>
                  <a:schemeClr val="accent5">
                    <a:lumMod val="75000"/>
                  </a:schemeClr>
                </a:solidFill>
              </a:rPr>
              <a:t>Nuclear spin</a:t>
            </a:r>
            <a:endParaRPr lang="en-US" sz="2300" dirty="0">
              <a:solidFill>
                <a:schemeClr val="accent5">
                  <a:lumMod val="75000"/>
                </a:schemeClr>
              </a:solidFill>
            </a:endParaRPr>
          </a:p>
        </p:txBody>
      </p:sp>
      <p:pic>
        <p:nvPicPr>
          <p:cNvPr id="6" name="Picture 5" descr="akustische Resonanz.jpg"/>
          <p:cNvPicPr>
            <a:picLocks noChangeAspect="1"/>
          </p:cNvPicPr>
          <p:nvPr/>
        </p:nvPicPr>
        <p:blipFill>
          <a:blip r:embed="rId3"/>
          <a:srcRect l="49108"/>
          <a:stretch>
            <a:fillRect/>
          </a:stretch>
        </p:blipFill>
        <p:spPr>
          <a:xfrm rot="20162664">
            <a:off x="821525" y="2109971"/>
            <a:ext cx="1139784" cy="1732511"/>
          </a:xfrm>
          <a:prstGeom prst="rect">
            <a:avLst/>
          </a:prstGeom>
          <a:ln w="25400">
            <a:solidFill>
              <a:srgbClr val="FFFFFF"/>
            </a:solidFill>
          </a:ln>
        </p:spPr>
      </p:pic>
      <p:sp>
        <p:nvSpPr>
          <p:cNvPr id="10" name="Up Arrow 9"/>
          <p:cNvSpPr/>
          <p:nvPr/>
        </p:nvSpPr>
        <p:spPr>
          <a:xfrm>
            <a:off x="4318015" y="2512490"/>
            <a:ext cx="220132" cy="683683"/>
          </a:xfrm>
          <a:prstGeom prst="upArrow">
            <a:avLst/>
          </a:prstGeom>
          <a:solidFill>
            <a:schemeClr val="accent5">
              <a:lumMod val="5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flipV="1">
            <a:off x="4064016" y="2512490"/>
            <a:ext cx="220132" cy="683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flipV="1">
            <a:off x="6350015" y="1574807"/>
            <a:ext cx="220132" cy="683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a:off x="6400815" y="3285073"/>
            <a:ext cx="220132" cy="683683"/>
          </a:xfrm>
          <a:prstGeom prst="upArrow">
            <a:avLst/>
          </a:prstGeom>
          <a:solidFill>
            <a:srgbClr val="215968"/>
          </a:solidFill>
          <a:ln>
            <a:solidFill>
              <a:srgbClr val="21596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18924" y="4758266"/>
            <a:ext cx="5706533" cy="2062103"/>
          </a:xfrm>
          <a:prstGeom prst="rect">
            <a:avLst/>
          </a:prstGeom>
          <a:noFill/>
        </p:spPr>
        <p:txBody>
          <a:bodyPr wrap="square" rtlCol="0">
            <a:spAutoFit/>
          </a:bodyPr>
          <a:lstStyle/>
          <a:p>
            <a:pPr marL="263525" indent="-263525">
              <a:buFont typeface="Arial"/>
              <a:buChar char="•"/>
            </a:pPr>
            <a:r>
              <a:rPr lang="en-US" sz="1600" dirty="0" smtClean="0"/>
              <a:t>Nucleus with a nuclear spin, can be imagined as small rotating magnet</a:t>
            </a:r>
          </a:p>
          <a:p>
            <a:pPr marL="263525" indent="-263525">
              <a:buFont typeface="Arial"/>
              <a:buChar char="•"/>
            </a:pPr>
            <a:r>
              <a:rPr lang="en-US" sz="1600" dirty="0" smtClean="0"/>
              <a:t>In the absence of an external magnetic field (B</a:t>
            </a:r>
            <a:r>
              <a:rPr lang="en-US" sz="1600" baseline="-25000" dirty="0" smtClean="0"/>
              <a:t>0</a:t>
            </a:r>
            <a:r>
              <a:rPr lang="en-US" sz="1600" dirty="0" smtClean="0"/>
              <a:t>), hydrogen can exist in two energetically even spin states: </a:t>
            </a:r>
            <a:r>
              <a:rPr lang="en-US" sz="1600" b="1" dirty="0" smtClean="0"/>
              <a:t>spin-up</a:t>
            </a:r>
            <a:r>
              <a:rPr lang="en-US" sz="1600" dirty="0" smtClean="0"/>
              <a:t> &amp; </a:t>
            </a:r>
            <a:r>
              <a:rPr lang="en-US" sz="1600" b="1" dirty="0" smtClean="0"/>
              <a:t>spin-down</a:t>
            </a:r>
          </a:p>
          <a:p>
            <a:pPr marL="263525" indent="-263525">
              <a:buFont typeface="Arial"/>
              <a:buChar char="•"/>
            </a:pPr>
            <a:r>
              <a:rPr lang="en-US" sz="1600" dirty="0" smtClean="0"/>
              <a:t>In the presence of B0, the spin-up state is </a:t>
            </a:r>
            <a:r>
              <a:rPr lang="en-US" sz="1600" b="1" dirty="0" smtClean="0"/>
              <a:t>energetically </a:t>
            </a:r>
            <a:r>
              <a:rPr lang="en-US" sz="1600" b="1" dirty="0" err="1" smtClean="0"/>
              <a:t>favourable</a:t>
            </a:r>
            <a:r>
              <a:rPr lang="en-US" sz="1600" b="1" dirty="0" smtClean="0"/>
              <a:t> </a:t>
            </a:r>
            <a:r>
              <a:rPr lang="en-US" sz="1600" dirty="0" smtClean="0"/>
              <a:t>and the nucleus is more likely to be in that state</a:t>
            </a:r>
          </a:p>
          <a:p>
            <a:pPr marL="263525" indent="-263525">
              <a:buFont typeface="Arial"/>
              <a:buChar char="•"/>
            </a:pPr>
            <a:r>
              <a:rPr lang="en-US" sz="1600" dirty="0" smtClean="0"/>
              <a:t>Energy in the radiofrequency range of the electromagnetic spectrum can induce spin-flips </a:t>
            </a:r>
            <a:endParaRPr lang="en-US" sz="1600" dirty="0"/>
          </a:p>
        </p:txBody>
      </p:sp>
      <p:grpSp>
        <p:nvGrpSpPr>
          <p:cNvPr id="25" name="Group 24"/>
          <p:cNvGrpSpPr/>
          <p:nvPr/>
        </p:nvGrpSpPr>
        <p:grpSpPr>
          <a:xfrm>
            <a:off x="0" y="0"/>
            <a:ext cx="9144000" cy="2308382"/>
            <a:chOff x="0" y="0"/>
            <a:chExt cx="9144000" cy="2308382"/>
          </a:xfrm>
        </p:grpSpPr>
        <p:pic>
          <p:nvPicPr>
            <p:cNvPr id="20" name="Picture 19"/>
            <p:cNvPicPr>
              <a:picLocks noChangeAspect="1"/>
            </p:cNvPicPr>
            <p:nvPr/>
          </p:nvPicPr>
          <p:blipFill>
            <a:blip r:embed="rId4"/>
            <a:stretch>
              <a:fillRect/>
            </a:stretch>
          </p:blipFill>
          <p:spPr>
            <a:xfrm>
              <a:off x="0" y="0"/>
              <a:ext cx="3031067" cy="2308382"/>
            </a:xfrm>
            <a:prstGeom prst="rect">
              <a:avLst/>
            </a:prstGeom>
          </p:spPr>
        </p:pic>
        <p:pic>
          <p:nvPicPr>
            <p:cNvPr id="24" name="Picture 23"/>
            <p:cNvPicPr>
              <a:picLocks noChangeAspect="1"/>
            </p:cNvPicPr>
            <p:nvPr/>
          </p:nvPicPr>
          <p:blipFill>
            <a:blip r:embed="rId5"/>
            <a:stretch>
              <a:fillRect/>
            </a:stretch>
          </p:blipFill>
          <p:spPr>
            <a:xfrm>
              <a:off x="7689927" y="0"/>
              <a:ext cx="1454073" cy="2184400"/>
            </a:xfrm>
            <a:prstGeom prst="rect">
              <a:avLst/>
            </a:prstGeom>
          </p:spPr>
        </p:pic>
      </p:grpSp>
      <p:grpSp>
        <p:nvGrpSpPr>
          <p:cNvPr id="50" name="Group 49"/>
          <p:cNvGrpSpPr/>
          <p:nvPr/>
        </p:nvGrpSpPr>
        <p:grpSpPr>
          <a:xfrm>
            <a:off x="3649133" y="1481669"/>
            <a:ext cx="2091062" cy="3222545"/>
            <a:chOff x="3649133" y="1481669"/>
            <a:chExt cx="2091062" cy="3222545"/>
          </a:xfrm>
        </p:grpSpPr>
        <p:cxnSp>
          <p:nvCxnSpPr>
            <p:cNvPr id="29" name="Straight Connector 28"/>
            <p:cNvCxnSpPr/>
            <p:nvPr/>
          </p:nvCxnSpPr>
          <p:spPr>
            <a:xfrm rot="16200000" flipH="1">
              <a:off x="2766484" y="2732619"/>
              <a:ext cx="2501900" cy="0"/>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017435" y="3189826"/>
              <a:ext cx="17227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16200000">
              <a:off x="3439788" y="1977392"/>
              <a:ext cx="726468" cy="307777"/>
            </a:xfrm>
            <a:prstGeom prst="rect">
              <a:avLst/>
            </a:prstGeom>
            <a:noFill/>
          </p:spPr>
          <p:txBody>
            <a:bodyPr wrap="square" rtlCol="0">
              <a:spAutoFit/>
            </a:bodyPr>
            <a:lstStyle/>
            <a:p>
              <a:r>
                <a:rPr lang="en-US" sz="1400" dirty="0" smtClean="0"/>
                <a:t>Energy</a:t>
              </a:r>
              <a:endParaRPr lang="en-US" sz="1400" dirty="0"/>
            </a:p>
          </p:txBody>
        </p:sp>
        <p:sp>
          <p:nvSpPr>
            <p:cNvPr id="33" name="TextBox 32"/>
            <p:cNvSpPr txBox="1"/>
            <p:nvPr/>
          </p:nvSpPr>
          <p:spPr>
            <a:xfrm>
              <a:off x="4062208" y="4334882"/>
              <a:ext cx="857221" cy="369332"/>
            </a:xfrm>
            <a:prstGeom prst="rect">
              <a:avLst/>
            </a:prstGeom>
            <a:noFill/>
          </p:spPr>
          <p:txBody>
            <a:bodyPr wrap="square" rtlCol="0">
              <a:spAutoFit/>
            </a:bodyPr>
            <a:lstStyle/>
            <a:p>
              <a:r>
                <a:rPr lang="en-US" dirty="0" smtClean="0"/>
                <a:t>B</a:t>
              </a:r>
              <a:r>
                <a:rPr lang="en-US" baseline="-25000" dirty="0" smtClean="0"/>
                <a:t>0 </a:t>
              </a:r>
              <a:r>
                <a:rPr lang="en-US" dirty="0" smtClean="0"/>
                <a:t>= 0</a:t>
              </a:r>
              <a:endParaRPr lang="en-US" dirty="0"/>
            </a:p>
          </p:txBody>
        </p:sp>
      </p:grpSp>
      <p:grpSp>
        <p:nvGrpSpPr>
          <p:cNvPr id="51" name="Group 50"/>
          <p:cNvGrpSpPr/>
          <p:nvPr/>
        </p:nvGrpSpPr>
        <p:grpSpPr>
          <a:xfrm>
            <a:off x="5666129" y="2319869"/>
            <a:ext cx="1743556" cy="2384345"/>
            <a:chOff x="5666129" y="2319869"/>
            <a:chExt cx="1743556" cy="2384345"/>
          </a:xfrm>
        </p:grpSpPr>
        <p:cxnSp>
          <p:nvCxnSpPr>
            <p:cNvPr id="27" name="Straight Connector 26"/>
            <p:cNvCxnSpPr/>
            <p:nvPr/>
          </p:nvCxnSpPr>
          <p:spPr>
            <a:xfrm rot="16200000" flipH="1">
              <a:off x="5434255" y="3374072"/>
              <a:ext cx="841371" cy="377622"/>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5406743" y="2579256"/>
              <a:ext cx="822328" cy="303556"/>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H="1">
              <a:off x="5969685" y="2319869"/>
              <a:ext cx="144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flipH="1">
              <a:off x="5969685" y="3980397"/>
              <a:ext cx="1440000"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6043752" y="4334882"/>
              <a:ext cx="1238353" cy="369332"/>
            </a:xfrm>
            <a:prstGeom prst="rect">
              <a:avLst/>
            </a:prstGeom>
          </p:spPr>
          <p:txBody>
            <a:bodyPr wrap="square">
              <a:spAutoFit/>
            </a:bodyPr>
            <a:lstStyle/>
            <a:p>
              <a:r>
                <a:rPr lang="en-US" dirty="0" smtClean="0"/>
                <a:t>B</a:t>
              </a:r>
              <a:r>
                <a:rPr lang="en-US" baseline="-25000" dirty="0" smtClean="0"/>
                <a:t>0</a:t>
              </a:r>
              <a:r>
                <a:rPr lang="en-US" dirty="0" smtClean="0"/>
                <a:t> </a:t>
              </a:r>
              <a:r>
                <a:rPr lang="de-DE" dirty="0" smtClean="0"/>
                <a:t>≠</a:t>
              </a:r>
              <a:r>
                <a:rPr lang="en-GB" dirty="0" smtClean="0"/>
                <a:t> 0</a:t>
              </a:r>
              <a:endParaRPr lang="en-US" dirty="0"/>
            </a:p>
          </p:txBody>
        </p:sp>
      </p:grpSp>
      <p:grpSp>
        <p:nvGrpSpPr>
          <p:cNvPr id="3" name="Group 2"/>
          <p:cNvGrpSpPr/>
          <p:nvPr/>
        </p:nvGrpSpPr>
        <p:grpSpPr>
          <a:xfrm>
            <a:off x="417875" y="4030842"/>
            <a:ext cx="1656293" cy="2023390"/>
            <a:chOff x="417875" y="4030842"/>
            <a:chExt cx="1656293" cy="2023390"/>
          </a:xfrm>
        </p:grpSpPr>
        <p:sp>
          <p:nvSpPr>
            <p:cNvPr id="17" name="Up Arrow 16"/>
            <p:cNvSpPr/>
            <p:nvPr/>
          </p:nvSpPr>
          <p:spPr>
            <a:xfrm>
              <a:off x="700287" y="4030842"/>
              <a:ext cx="191709" cy="2023390"/>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akustische Resonanz.jpg"/>
            <p:cNvPicPr>
              <a:picLocks noChangeAspect="1"/>
            </p:cNvPicPr>
            <p:nvPr/>
          </p:nvPicPr>
          <p:blipFill>
            <a:blip r:embed="rId3">
              <a:clrChange>
                <a:clrFrom>
                  <a:srgbClr val="000000"/>
                </a:clrFrom>
                <a:clrTo>
                  <a:srgbClr val="000000">
                    <a:alpha val="0"/>
                  </a:srgbClr>
                </a:clrTo>
              </a:clrChange>
            </a:blip>
            <a:srcRect l="46546" b="5262"/>
            <a:stretch>
              <a:fillRect/>
            </a:stretch>
          </p:blipFill>
          <p:spPr>
            <a:xfrm rot="212663">
              <a:off x="939018" y="4214988"/>
              <a:ext cx="1135150" cy="1556304"/>
            </a:xfrm>
            <a:prstGeom prst="ellipse">
              <a:avLst/>
            </a:prstGeom>
            <a:ln w="25400">
              <a:solidFill>
                <a:srgbClr val="FFFFFF"/>
              </a:solidFill>
            </a:ln>
          </p:spPr>
        </p:pic>
        <p:sp>
          <p:nvSpPr>
            <p:cNvPr id="23" name="TextBox 22"/>
            <p:cNvSpPr txBox="1"/>
            <p:nvPr/>
          </p:nvSpPr>
          <p:spPr>
            <a:xfrm>
              <a:off x="417875" y="4857871"/>
              <a:ext cx="474121" cy="369332"/>
            </a:xfrm>
            <a:prstGeom prst="rect">
              <a:avLst/>
            </a:prstGeom>
            <a:noFill/>
          </p:spPr>
          <p:txBody>
            <a:bodyPr wrap="square" rtlCol="0">
              <a:spAutoFit/>
            </a:bodyPr>
            <a:lstStyle/>
            <a:p>
              <a:r>
                <a:rPr lang="en-US" dirty="0" smtClean="0"/>
                <a:t>B</a:t>
              </a:r>
              <a:r>
                <a:rPr lang="en-US" baseline="-25000" dirty="0" smtClean="0"/>
                <a:t>0</a:t>
              </a:r>
              <a:endParaRPr lang="en-US" baseline="-25000" dirty="0"/>
            </a:p>
          </p:txBody>
        </p:sp>
        <p:sp>
          <p:nvSpPr>
            <p:cNvPr id="18" name="Oval 17"/>
            <p:cNvSpPr/>
            <p:nvPr/>
          </p:nvSpPr>
          <p:spPr>
            <a:xfrm>
              <a:off x="1303889" y="4250614"/>
              <a:ext cx="579024" cy="331611"/>
            </a:xfrm>
            <a:prstGeom prst="ellipse">
              <a:avLst/>
            </a:prstGeom>
            <a:no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7"/>
          <p:cNvSpPr>
            <a:spLocks noGrp="1"/>
          </p:cNvSpPr>
          <p:nvPr>
            <p:ph type="title"/>
          </p:nvPr>
        </p:nvSpPr>
        <p:spPr/>
        <p:txBody>
          <a:bodyPr/>
          <a:lstStyle/>
          <a:p>
            <a:pPr eaLnBrk="1" hangingPunct="1"/>
            <a:r>
              <a:rPr lang="en-GB" smtClean="0"/>
              <a:t>References: </a:t>
            </a:r>
          </a:p>
        </p:txBody>
      </p:sp>
      <p:sp>
        <p:nvSpPr>
          <p:cNvPr id="65539" name="Content Placeholder 8"/>
          <p:cNvSpPr>
            <a:spLocks noGrp="1"/>
          </p:cNvSpPr>
          <p:nvPr>
            <p:ph idx="1"/>
          </p:nvPr>
        </p:nvSpPr>
        <p:spPr>
          <a:xfrm>
            <a:off x="285750" y="1643063"/>
            <a:ext cx="8489950" cy="4594225"/>
          </a:xfrm>
        </p:spPr>
        <p:txBody>
          <a:bodyPr/>
          <a:lstStyle/>
          <a:p>
            <a:pPr eaLnBrk="1" hangingPunct="1">
              <a:buFontTx/>
              <a:buNone/>
            </a:pPr>
            <a:endParaRPr lang="en-GB" sz="2000" smtClean="0">
              <a:hlinkClick r:id="rId3"/>
            </a:endParaRPr>
          </a:p>
          <a:p>
            <a:pPr eaLnBrk="1" hangingPunct="1"/>
            <a:r>
              <a:rPr lang="en-GB" sz="1600" smtClean="0">
                <a:hlinkClick r:id="rId4"/>
              </a:rPr>
              <a:t>http://www.cardiff.ac.uk/biosi/researchsites/emric/basics.html</a:t>
            </a:r>
            <a:endParaRPr lang="en-GB" sz="1600" smtClean="0"/>
          </a:p>
          <a:p>
            <a:pPr eaLnBrk="1" hangingPunct="1"/>
            <a:r>
              <a:rPr lang="en-GB" sz="1600" smtClean="0">
                <a:hlinkClick r:id="rId5"/>
              </a:rPr>
              <a:t>http://www.revisemri.com/</a:t>
            </a:r>
            <a:r>
              <a:rPr lang="en-GB" sz="1600" smtClean="0"/>
              <a:t> (great Q&amp;A)</a:t>
            </a:r>
          </a:p>
          <a:p>
            <a:pPr eaLnBrk="1" hangingPunct="1"/>
            <a:r>
              <a:rPr lang="en-GB" sz="1600" smtClean="0">
                <a:hlinkClick r:id="rId6"/>
              </a:rPr>
              <a:t>http://www.imaios.com/en/e-Courses/e-MRI</a:t>
            </a:r>
            <a:r>
              <a:rPr lang="en-GB" sz="1600" smtClean="0"/>
              <a:t> (animations)</a:t>
            </a:r>
          </a:p>
          <a:p>
            <a:pPr eaLnBrk="1" hangingPunct="1"/>
            <a:r>
              <a:rPr lang="en-GB" sz="1600" smtClean="0"/>
              <a:t>Previous year’s talks </a:t>
            </a:r>
            <a:r>
              <a:rPr lang="en-GB" sz="1600" smtClean="0">
                <a:hlinkClick r:id="rId7"/>
              </a:rPr>
              <a:t>http://www.fil.ion.ucl.ac.uk/mfd/page2/page2.html</a:t>
            </a:r>
            <a:endParaRPr lang="en-GB" sz="1600" smtClean="0"/>
          </a:p>
          <a:p>
            <a:pPr eaLnBrk="1" hangingPunct="1"/>
            <a:r>
              <a:rPr lang="en-GB" sz="1600" smtClean="0"/>
              <a:t>Physic’s Wiki: </a:t>
            </a:r>
            <a:r>
              <a:rPr lang="en-GB" sz="1600" smtClean="0">
                <a:hlinkClick r:id="rId8"/>
              </a:rPr>
              <a:t>http://cast.fil.ion.ucl.ac.uk/pmwiki/pmwiki.php/Main/HomePage</a:t>
            </a:r>
            <a:endParaRPr lang="en-GB" sz="1600" smtClean="0"/>
          </a:p>
          <a:p>
            <a:pPr eaLnBrk="1" hangingPunct="1"/>
            <a:r>
              <a:rPr lang="en-GB" sz="1600" smtClean="0"/>
              <a:t>Huettel et al. Functional magnetic resonance imaging (great textbook)</a:t>
            </a:r>
          </a:p>
          <a:p>
            <a:pPr eaLnBrk="1" hangingPunct="1"/>
            <a:endParaRPr lang="en-GB" sz="1600" smtClean="0"/>
          </a:p>
          <a:p>
            <a:pPr eaLnBrk="1" hangingPunct="1"/>
            <a:r>
              <a:rPr lang="en-GB" sz="1600" smtClean="0"/>
              <a:t>Heeger, D.J. &amp; Ress, D. (2002) What does fMRI tell us about neuronal activity? </a:t>
            </a:r>
            <a:r>
              <a:rPr lang="en-GB" sz="1600" i="1" smtClean="0"/>
              <a:t>Nature</a:t>
            </a:r>
            <a:r>
              <a:rPr lang="en-GB" sz="1600" smtClean="0"/>
              <a:t> 3:142.</a:t>
            </a:r>
          </a:p>
          <a:p>
            <a:pPr eaLnBrk="1" hangingPunct="1"/>
            <a:r>
              <a:rPr lang="en-GB" sz="1600" smtClean="0"/>
              <a:t>Attwell, D. &amp; Iadecola, C. (2002) The neural basis of functional brain imaging signals. </a:t>
            </a:r>
            <a:r>
              <a:rPr lang="en-GB" sz="1600" i="1" smtClean="0"/>
              <a:t>Trends in Neurosciences</a:t>
            </a:r>
            <a:r>
              <a:rPr lang="en-GB" sz="1600" smtClean="0"/>
              <a:t> 25(12):621.</a:t>
            </a:r>
          </a:p>
          <a:p>
            <a:pPr eaLnBrk="1" hangingPunct="1"/>
            <a:r>
              <a:rPr lang="en-GB" sz="1600" smtClean="0"/>
              <a:t>Logothetis et al (2011) Neurophysiological investigation of the basis of the fMRI signal. </a:t>
            </a:r>
            <a:r>
              <a:rPr lang="en-GB" sz="1600" i="1" smtClean="0">
                <a:hlinkClick r:id="rId9"/>
              </a:rPr>
              <a:t>Nature</a:t>
            </a:r>
            <a:r>
              <a:rPr lang="en-GB" sz="1600" smtClean="0"/>
              <a:t> </a:t>
            </a:r>
          </a:p>
          <a:p>
            <a:pPr eaLnBrk="1" hangingPunct="1"/>
            <a:endParaRPr lang="en-GB" sz="1600" smtClean="0"/>
          </a:p>
        </p:txBody>
      </p:sp>
    </p:spTree>
    <p:extLst>
      <p:ext uri="{BB962C8B-B14F-4D97-AF65-F5344CB8AC3E}">
        <p14:creationId xmlns:p14="http://schemas.microsoft.com/office/powerpoint/2010/main" val="1055271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a:stCxn id="18" idx="0"/>
          </p:cNvCxnSpPr>
          <p:nvPr/>
        </p:nvCxnSpPr>
        <p:spPr>
          <a:xfrm rot="16200000" flipH="1">
            <a:off x="3508887" y="2849628"/>
            <a:ext cx="841371" cy="377622"/>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8" idx="0"/>
          </p:cNvCxnSpPr>
          <p:nvPr/>
        </p:nvCxnSpPr>
        <p:spPr>
          <a:xfrm rot="5400000" flipH="1" flipV="1">
            <a:off x="3481375" y="2054812"/>
            <a:ext cx="822328" cy="303556"/>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0"/>
            <a:ext cx="8229600" cy="557520"/>
          </a:xfrm>
        </p:spPr>
        <p:txBody>
          <a:bodyPr>
            <a:normAutofit/>
          </a:bodyPr>
          <a:lstStyle/>
          <a:p>
            <a:r>
              <a:rPr lang="en-US" sz="2300" dirty="0" smtClean="0">
                <a:solidFill>
                  <a:schemeClr val="accent5">
                    <a:lumMod val="75000"/>
                  </a:schemeClr>
                </a:solidFill>
              </a:rPr>
              <a:t>Ensemble of spins</a:t>
            </a:r>
            <a:endParaRPr lang="en-US" sz="2300" dirty="0">
              <a:solidFill>
                <a:schemeClr val="accent5">
                  <a:lumMod val="75000"/>
                </a:schemeClr>
              </a:solidFill>
            </a:endParaRPr>
          </a:p>
        </p:txBody>
      </p:sp>
      <p:sp>
        <p:nvSpPr>
          <p:cNvPr id="7" name="Up Arrow 6"/>
          <p:cNvSpPr/>
          <p:nvPr/>
        </p:nvSpPr>
        <p:spPr>
          <a:xfrm>
            <a:off x="2365440"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flipV="1">
            <a:off x="2220856"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841116" y="2208175"/>
            <a:ext cx="2501900" cy="0"/>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092067" y="2665382"/>
            <a:ext cx="17227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Up Arrow 13"/>
          <p:cNvSpPr/>
          <p:nvPr/>
        </p:nvSpPr>
        <p:spPr>
          <a:xfrm>
            <a:off x="2654608"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a:off x="2943776"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3232944"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a:off x="3522112"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flipV="1">
            <a:off x="3666695"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flipV="1">
            <a:off x="2510024"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flipV="1">
            <a:off x="2799192"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flipV="1">
            <a:off x="3088360"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Up Arrow 21"/>
          <p:cNvSpPr/>
          <p:nvPr/>
        </p:nvSpPr>
        <p:spPr>
          <a:xfrm flipV="1">
            <a:off x="3377528"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22"/>
          <p:cNvSpPr/>
          <p:nvPr/>
        </p:nvSpPr>
        <p:spPr>
          <a:xfrm>
            <a:off x="2076272" y="1970071"/>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rot="16200000">
            <a:off x="1514420" y="1452948"/>
            <a:ext cx="726468" cy="307777"/>
          </a:xfrm>
          <a:prstGeom prst="rect">
            <a:avLst/>
          </a:prstGeom>
          <a:noFill/>
        </p:spPr>
        <p:txBody>
          <a:bodyPr wrap="square" rtlCol="0">
            <a:spAutoFit/>
          </a:bodyPr>
          <a:lstStyle/>
          <a:p>
            <a:r>
              <a:rPr lang="en-US" sz="1400" dirty="0" smtClean="0"/>
              <a:t>Energy</a:t>
            </a:r>
            <a:endParaRPr lang="en-US" sz="1400" dirty="0"/>
          </a:p>
        </p:txBody>
      </p:sp>
      <p:sp>
        <p:nvSpPr>
          <p:cNvPr id="47" name="TextBox 46"/>
          <p:cNvSpPr txBox="1"/>
          <p:nvPr/>
        </p:nvSpPr>
        <p:spPr>
          <a:xfrm>
            <a:off x="2136840" y="3810438"/>
            <a:ext cx="857221" cy="369332"/>
          </a:xfrm>
          <a:prstGeom prst="rect">
            <a:avLst/>
          </a:prstGeom>
          <a:noFill/>
        </p:spPr>
        <p:txBody>
          <a:bodyPr wrap="square" rtlCol="0">
            <a:spAutoFit/>
          </a:bodyPr>
          <a:lstStyle/>
          <a:p>
            <a:r>
              <a:rPr lang="en-US" dirty="0" smtClean="0"/>
              <a:t>B</a:t>
            </a:r>
            <a:r>
              <a:rPr lang="en-US" baseline="-25000" dirty="0" smtClean="0"/>
              <a:t>0 </a:t>
            </a:r>
            <a:r>
              <a:rPr lang="en-US" dirty="0" smtClean="0"/>
              <a:t>= 0</a:t>
            </a:r>
            <a:endParaRPr lang="en-US" dirty="0"/>
          </a:p>
        </p:txBody>
      </p:sp>
      <p:grpSp>
        <p:nvGrpSpPr>
          <p:cNvPr id="52" name="Group 51"/>
          <p:cNvGrpSpPr/>
          <p:nvPr/>
        </p:nvGrpSpPr>
        <p:grpSpPr>
          <a:xfrm>
            <a:off x="4044317" y="1147743"/>
            <a:ext cx="1440000" cy="3032027"/>
            <a:chOff x="2777751" y="1600218"/>
            <a:chExt cx="1440000" cy="3032027"/>
          </a:xfrm>
        </p:grpSpPr>
        <p:cxnSp>
          <p:nvCxnSpPr>
            <p:cNvPr id="12" name="Straight Connector 11"/>
            <p:cNvCxnSpPr/>
            <p:nvPr/>
          </p:nvCxnSpPr>
          <p:spPr>
            <a:xfrm rot="10800000" flipH="1">
              <a:off x="2777751" y="2247900"/>
              <a:ext cx="144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flipH="1">
              <a:off x="2777751" y="3908428"/>
              <a:ext cx="1440000"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Up Arrow 23"/>
            <p:cNvSpPr/>
            <p:nvPr/>
          </p:nvSpPr>
          <p:spPr>
            <a:xfrm>
              <a:off x="3066919" y="3263917"/>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Up Arrow 24"/>
            <p:cNvSpPr/>
            <p:nvPr/>
          </p:nvSpPr>
          <p:spPr>
            <a:xfrm>
              <a:off x="2922335" y="3263917"/>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p:cNvSpPr/>
            <p:nvPr/>
          </p:nvSpPr>
          <p:spPr>
            <a:xfrm>
              <a:off x="3356087" y="3263917"/>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 Arrow 26"/>
            <p:cNvSpPr/>
            <p:nvPr/>
          </p:nvSpPr>
          <p:spPr>
            <a:xfrm>
              <a:off x="3645255" y="3263917"/>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Up Arrow 27"/>
            <p:cNvSpPr/>
            <p:nvPr/>
          </p:nvSpPr>
          <p:spPr>
            <a:xfrm>
              <a:off x="3211503" y="3263917"/>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Up Arrow 28"/>
            <p:cNvSpPr/>
            <p:nvPr/>
          </p:nvSpPr>
          <p:spPr>
            <a:xfrm>
              <a:off x="3500671" y="3263917"/>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Up Arrow 29"/>
            <p:cNvSpPr/>
            <p:nvPr/>
          </p:nvSpPr>
          <p:spPr>
            <a:xfrm>
              <a:off x="2777751" y="3263917"/>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Up Arrow 30"/>
            <p:cNvSpPr/>
            <p:nvPr/>
          </p:nvSpPr>
          <p:spPr>
            <a:xfrm flipV="1">
              <a:off x="3070467" y="1600218"/>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Up Arrow 31"/>
            <p:cNvSpPr/>
            <p:nvPr/>
          </p:nvSpPr>
          <p:spPr>
            <a:xfrm flipV="1">
              <a:off x="3359635" y="1600218"/>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Up Arrow 34"/>
            <p:cNvSpPr/>
            <p:nvPr/>
          </p:nvSpPr>
          <p:spPr>
            <a:xfrm flipV="1">
              <a:off x="3215051" y="1600218"/>
              <a:ext cx="148132" cy="647683"/>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851818" y="4262913"/>
              <a:ext cx="1238353" cy="369332"/>
            </a:xfrm>
            <a:prstGeom prst="rect">
              <a:avLst/>
            </a:prstGeom>
          </p:spPr>
          <p:txBody>
            <a:bodyPr wrap="square">
              <a:spAutoFit/>
            </a:bodyPr>
            <a:lstStyle/>
            <a:p>
              <a:r>
                <a:rPr lang="en-US" dirty="0" smtClean="0"/>
                <a:t>B</a:t>
              </a:r>
              <a:r>
                <a:rPr lang="en-US" baseline="-25000" dirty="0" smtClean="0"/>
                <a:t>0</a:t>
              </a:r>
              <a:r>
                <a:rPr lang="en-US" dirty="0" smtClean="0"/>
                <a:t> </a:t>
              </a:r>
              <a:r>
                <a:rPr lang="de-DE" dirty="0" smtClean="0"/>
                <a:t>≠</a:t>
              </a:r>
              <a:r>
                <a:rPr lang="en-GB" dirty="0" smtClean="0"/>
                <a:t> 0</a:t>
              </a:r>
              <a:endParaRPr lang="en-US" dirty="0"/>
            </a:p>
          </p:txBody>
        </p:sp>
      </p:grpSp>
      <p:sp>
        <p:nvSpPr>
          <p:cNvPr id="56" name="TextBox 55"/>
          <p:cNvSpPr txBox="1"/>
          <p:nvPr/>
        </p:nvSpPr>
        <p:spPr>
          <a:xfrm>
            <a:off x="304801" y="4701563"/>
            <a:ext cx="5706532" cy="1569660"/>
          </a:xfrm>
          <a:prstGeom prst="rect">
            <a:avLst/>
          </a:prstGeom>
          <a:noFill/>
        </p:spPr>
        <p:txBody>
          <a:bodyPr wrap="square" rtlCol="0">
            <a:spAutoFit/>
          </a:bodyPr>
          <a:lstStyle/>
          <a:p>
            <a:pPr marL="263525" indent="-263525">
              <a:buFontTx/>
              <a:buChar char="-"/>
            </a:pPr>
            <a:r>
              <a:rPr lang="en-US" sz="1600" dirty="0" smtClean="0"/>
              <a:t>In a magnetic field  B</a:t>
            </a:r>
            <a:r>
              <a:rPr lang="en-US" sz="1600" baseline="-25000" dirty="0" smtClean="0"/>
              <a:t>0</a:t>
            </a:r>
            <a:r>
              <a:rPr lang="en-US" sz="1600" dirty="0"/>
              <a:t> more spins are in the </a:t>
            </a:r>
            <a:r>
              <a:rPr lang="en-US" sz="1600" dirty="0" smtClean="0"/>
              <a:t>spin-up state. As a result there is a </a:t>
            </a:r>
            <a:r>
              <a:rPr lang="en-US" sz="1600" b="1" dirty="0" smtClean="0"/>
              <a:t>net magnetization detectable in MR</a:t>
            </a:r>
            <a:r>
              <a:rPr lang="en-US" sz="1600" dirty="0" smtClean="0"/>
              <a:t>.</a:t>
            </a:r>
          </a:p>
          <a:p>
            <a:pPr marL="263525" indent="-263525">
              <a:buFontTx/>
              <a:buChar char="-"/>
            </a:pPr>
            <a:r>
              <a:rPr lang="en-US" sz="1600" dirty="0" smtClean="0"/>
              <a:t>The stronger B0 -&gt; </a:t>
            </a:r>
            <a:r>
              <a:rPr lang="en-US" sz="1600" dirty="0"/>
              <a:t>the stronger the net magnetization </a:t>
            </a:r>
            <a:r>
              <a:rPr lang="en-US" sz="1600" dirty="0" smtClean="0"/>
              <a:t>-&gt; </a:t>
            </a:r>
            <a:r>
              <a:rPr lang="en-US" sz="1600" b="1" dirty="0" smtClean="0"/>
              <a:t>the stronger the detected signal</a:t>
            </a:r>
          </a:p>
          <a:p>
            <a:pPr marL="263525" indent="-263525">
              <a:buFontTx/>
              <a:buChar char="-"/>
            </a:pPr>
            <a:r>
              <a:rPr lang="en-US" sz="1600" dirty="0" smtClean="0"/>
              <a:t>High field strengths (in Tesla) yield stronger signals</a:t>
            </a:r>
          </a:p>
          <a:p>
            <a:pPr marL="263525" indent="-263525">
              <a:buFontTx/>
              <a:buChar char="-"/>
            </a:pPr>
            <a:endParaRPr lang="en-US" sz="1600" dirty="0"/>
          </a:p>
        </p:txBody>
      </p:sp>
      <p:cxnSp>
        <p:nvCxnSpPr>
          <p:cNvPr id="4" name="Straight Arrow Connector 3"/>
          <p:cNvCxnSpPr/>
          <p:nvPr/>
        </p:nvCxnSpPr>
        <p:spPr>
          <a:xfrm>
            <a:off x="5473684" y="2494316"/>
            <a:ext cx="632670" cy="0"/>
          </a:xfrm>
          <a:prstGeom prst="straightConnector1">
            <a:avLst/>
          </a:prstGeom>
          <a:ln w="76200" cmpd="db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6648615" y="1606836"/>
            <a:ext cx="0" cy="1528447"/>
          </a:xfrm>
          <a:prstGeom prst="straightConnector1">
            <a:avLst/>
          </a:prstGeom>
          <a:ln w="101600">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819271" y="3455953"/>
            <a:ext cx="1765005" cy="830997"/>
          </a:xfrm>
          <a:prstGeom prst="rect">
            <a:avLst/>
          </a:prstGeom>
          <a:noFill/>
        </p:spPr>
        <p:txBody>
          <a:bodyPr wrap="square" rtlCol="0">
            <a:spAutoFit/>
          </a:bodyPr>
          <a:lstStyle/>
          <a:p>
            <a:pPr algn="ctr"/>
            <a:r>
              <a:rPr lang="en-GB" sz="1600" b="1" dirty="0" smtClean="0"/>
              <a:t>Net magnetization detectable with MR</a:t>
            </a:r>
            <a:endParaRPr lang="en-GB"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4"/>
          <a:srcRect/>
          <a:stretch>
            <a:fillRect/>
          </a:stretch>
        </p:blipFill>
        <p:spPr bwMode="auto">
          <a:xfrm>
            <a:off x="1320800" y="2121427"/>
            <a:ext cx="1585913" cy="1751012"/>
          </a:xfrm>
          <a:prstGeom prst="rect">
            <a:avLst/>
          </a:prstGeom>
          <a:noFill/>
          <a:ln w="9525">
            <a:noFill/>
            <a:miter lim="800000"/>
            <a:headEnd/>
            <a:tailEnd/>
          </a:ln>
        </p:spPr>
      </p:pic>
      <p:grpSp>
        <p:nvGrpSpPr>
          <p:cNvPr id="10" name="Group 9"/>
          <p:cNvGrpSpPr/>
          <p:nvPr/>
        </p:nvGrpSpPr>
        <p:grpSpPr>
          <a:xfrm>
            <a:off x="3496483" y="1441549"/>
            <a:ext cx="3310717" cy="2685948"/>
            <a:chOff x="2361950" y="1130297"/>
            <a:chExt cx="3882217" cy="3149600"/>
          </a:xfrm>
        </p:grpSpPr>
        <p:pic>
          <p:nvPicPr>
            <p:cNvPr id="18" name="Picture 17"/>
            <p:cNvPicPr>
              <a:picLocks noChangeAspect="1"/>
            </p:cNvPicPr>
            <p:nvPr/>
          </p:nvPicPr>
          <p:blipFill>
            <a:blip r:embed="rId5"/>
            <a:srcRect l="48641" b="22621"/>
            <a:stretch>
              <a:fillRect/>
            </a:stretch>
          </p:blipFill>
          <p:spPr>
            <a:xfrm>
              <a:off x="2916766" y="1130297"/>
              <a:ext cx="3327401" cy="3149600"/>
            </a:xfrm>
            <a:prstGeom prst="rect">
              <a:avLst/>
            </a:prstGeom>
          </p:spPr>
        </p:pic>
        <p:sp>
          <p:nvSpPr>
            <p:cNvPr id="19" name="Up Arrow 18"/>
            <p:cNvSpPr/>
            <p:nvPr/>
          </p:nvSpPr>
          <p:spPr>
            <a:xfrm>
              <a:off x="2792449" y="1570923"/>
              <a:ext cx="238617" cy="2518474"/>
            </a:xfrm>
            <a:prstGeom prst="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361950" y="1656777"/>
              <a:ext cx="857221" cy="433087"/>
            </a:xfrm>
            <a:prstGeom prst="rect">
              <a:avLst/>
            </a:prstGeom>
            <a:noFill/>
          </p:spPr>
          <p:txBody>
            <a:bodyPr wrap="square" rtlCol="0">
              <a:spAutoFit/>
            </a:bodyPr>
            <a:lstStyle/>
            <a:p>
              <a:r>
                <a:rPr lang="en-US" dirty="0" smtClean="0"/>
                <a:t>B</a:t>
              </a:r>
              <a:r>
                <a:rPr lang="en-US" baseline="-25000" dirty="0" smtClean="0"/>
                <a:t>0</a:t>
              </a:r>
              <a:endParaRPr lang="en-US" baseline="-25000" dirty="0"/>
            </a:p>
          </p:txBody>
        </p:sp>
      </p:grpSp>
      <p:sp>
        <p:nvSpPr>
          <p:cNvPr id="21" name="Title 1"/>
          <p:cNvSpPr txBox="1">
            <a:spLocks/>
          </p:cNvSpPr>
          <p:nvPr/>
        </p:nvSpPr>
        <p:spPr>
          <a:xfrm>
            <a:off x="643467" y="0"/>
            <a:ext cx="8229600" cy="55752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300" b="0" i="0" u="none" strike="noStrike" kern="1200" cap="none" spc="0" normalizeH="0" baseline="0" noProof="0" dirty="0" smtClean="0">
                <a:ln>
                  <a:noFill/>
                </a:ln>
                <a:solidFill>
                  <a:schemeClr val="accent5">
                    <a:lumMod val="75000"/>
                  </a:schemeClr>
                </a:solidFill>
                <a:effectLst/>
                <a:uLnTx/>
                <a:uFillTx/>
                <a:latin typeface="+mj-lt"/>
                <a:ea typeface="+mj-ea"/>
                <a:cs typeface="+mj-cs"/>
              </a:rPr>
              <a:t>Precession of spins around the </a:t>
            </a:r>
            <a:r>
              <a:rPr lang="en-US" sz="2300" dirty="0" smtClean="0">
                <a:solidFill>
                  <a:schemeClr val="accent5">
                    <a:lumMod val="75000"/>
                  </a:schemeClr>
                </a:solidFill>
                <a:latin typeface="+mj-lt"/>
                <a:ea typeface="+mj-ea"/>
                <a:cs typeface="+mj-cs"/>
              </a:rPr>
              <a:t>z-axis</a:t>
            </a:r>
            <a:endParaRPr kumimoji="0" lang="en-US" sz="2300" b="0" i="0" u="none" strike="noStrike" kern="1200" cap="none" spc="0" normalizeH="0" baseline="0" noProof="0" dirty="0" smtClean="0">
              <a:ln>
                <a:noFill/>
              </a:ln>
              <a:solidFill>
                <a:schemeClr val="accent5">
                  <a:lumMod val="75000"/>
                </a:schemeClr>
              </a:solidFill>
              <a:effectLst/>
              <a:uLnTx/>
              <a:uFillTx/>
              <a:latin typeface="+mj-lt"/>
              <a:ea typeface="+mj-ea"/>
              <a:cs typeface="+mj-cs"/>
            </a:endParaRPr>
          </a:p>
        </p:txBody>
      </p:sp>
      <p:sp>
        <p:nvSpPr>
          <p:cNvPr id="23" name="TextBox 22"/>
          <p:cNvSpPr txBox="1"/>
          <p:nvPr/>
        </p:nvSpPr>
        <p:spPr>
          <a:xfrm>
            <a:off x="271810" y="4429035"/>
            <a:ext cx="8873065" cy="1477328"/>
          </a:xfrm>
          <a:prstGeom prst="rect">
            <a:avLst/>
          </a:prstGeom>
          <a:noFill/>
        </p:spPr>
        <p:txBody>
          <a:bodyPr wrap="square" rtlCol="0">
            <a:spAutoFit/>
          </a:bodyPr>
          <a:lstStyle/>
          <a:p>
            <a:pPr marL="263525" indent="-263525"/>
            <a:r>
              <a:rPr lang="en-US" dirty="0" smtClean="0"/>
              <a:t>The spins</a:t>
            </a:r>
          </a:p>
          <a:p>
            <a:pPr marL="263525" indent="-263525">
              <a:buFont typeface="Arial"/>
              <a:buChar char="•"/>
            </a:pPr>
            <a:r>
              <a:rPr lang="en-US" b="1" dirty="0" err="1" smtClean="0"/>
              <a:t>precess</a:t>
            </a:r>
            <a:r>
              <a:rPr lang="en-US" dirty="0" smtClean="0"/>
              <a:t> around the z-axis</a:t>
            </a:r>
          </a:p>
          <a:p>
            <a:pPr indent="1588">
              <a:buFont typeface="Arial"/>
              <a:buChar char="•"/>
            </a:pPr>
            <a:r>
              <a:rPr lang="en-GB" dirty="0" smtClean="0"/>
              <a:t>    </a:t>
            </a:r>
            <a:r>
              <a:rPr lang="en-GB" dirty="0" smtClean="0">
                <a:latin typeface="Symbol" pitchFamily="18" charset="2"/>
              </a:rPr>
              <a:t>w</a:t>
            </a:r>
            <a:r>
              <a:rPr lang="en-GB" baseline="-25000" dirty="0" smtClean="0"/>
              <a:t>0</a:t>
            </a:r>
            <a:r>
              <a:rPr lang="en-GB" dirty="0" smtClean="0"/>
              <a:t> is </a:t>
            </a:r>
            <a:r>
              <a:rPr lang="en-GB" dirty="0" err="1" smtClean="0"/>
              <a:t>Larmor</a:t>
            </a:r>
            <a:r>
              <a:rPr lang="en-GB" dirty="0" smtClean="0"/>
              <a:t> frequency: precession of nucleus at given magnetic field</a:t>
            </a:r>
          </a:p>
          <a:p>
            <a:pPr marL="263525" indent="-263525">
              <a:buFont typeface="Arial"/>
              <a:buChar char="•"/>
            </a:pPr>
            <a:r>
              <a:rPr lang="el-GR" dirty="0" smtClean="0">
                <a:latin typeface="Times" pitchFamily="18" charset="0"/>
                <a:cs typeface="Times" pitchFamily="18" charset="0"/>
              </a:rPr>
              <a:t>γ</a:t>
            </a:r>
            <a:r>
              <a:rPr lang="en-GB" dirty="0" smtClean="0"/>
              <a:t> is different for each chemical species with nuclear spin </a:t>
            </a:r>
          </a:p>
          <a:p>
            <a:pPr marL="263525" indent="-263525">
              <a:buFont typeface="Arial"/>
              <a:buChar char="•"/>
            </a:pPr>
            <a:r>
              <a:rPr lang="en-GB" dirty="0" err="1"/>
              <a:t>Larmor</a:t>
            </a:r>
            <a:r>
              <a:rPr lang="en-GB" dirty="0"/>
              <a:t> </a:t>
            </a:r>
            <a:r>
              <a:rPr lang="en-GB" dirty="0" smtClean="0"/>
              <a:t>frequency        Magnetic field (B</a:t>
            </a:r>
            <a:r>
              <a:rPr lang="en-GB" baseline="-25000" dirty="0" smtClean="0"/>
              <a:t>0</a:t>
            </a:r>
            <a:r>
              <a:rPr lang="en-GB" dirty="0" smtClean="0"/>
              <a:t>)</a:t>
            </a:r>
            <a:endParaRPr lang="en-US" dirty="0"/>
          </a:p>
        </p:txBody>
      </p:sp>
      <p:sp>
        <p:nvSpPr>
          <p:cNvPr id="24" name="TextBox 23"/>
          <p:cNvSpPr txBox="1"/>
          <p:nvPr/>
        </p:nvSpPr>
        <p:spPr>
          <a:xfrm>
            <a:off x="2028823" y="1727201"/>
            <a:ext cx="1981198" cy="369332"/>
          </a:xfrm>
          <a:prstGeom prst="rect">
            <a:avLst/>
          </a:prstGeom>
          <a:noFill/>
        </p:spPr>
        <p:txBody>
          <a:bodyPr wrap="square" rtlCol="0">
            <a:spAutoFit/>
          </a:bodyPr>
          <a:lstStyle/>
          <a:p>
            <a:pPr marL="263525" indent="-263525"/>
            <a:r>
              <a:rPr lang="en-US" dirty="0" err="1" smtClean="0"/>
              <a:t>z</a:t>
            </a:r>
            <a:endParaRPr lang="en-US" baseline="-25000" dirty="0"/>
          </a:p>
        </p:txBody>
      </p:sp>
      <p:graphicFrame>
        <p:nvGraphicFramePr>
          <p:cNvPr id="2" name="Object 1"/>
          <p:cNvGraphicFramePr>
            <a:graphicFrameLocks noChangeAspect="1"/>
          </p:cNvGraphicFramePr>
          <p:nvPr>
            <p:extLst>
              <p:ext uri="{D42A27DB-BD31-4B8C-83A1-F6EECF244321}">
                <p14:modId xmlns:p14="http://schemas.microsoft.com/office/powerpoint/2010/main" val="404829972"/>
              </p:ext>
            </p:extLst>
          </p:nvPr>
        </p:nvGraphicFramePr>
        <p:xfrm>
          <a:off x="3642065" y="6202363"/>
          <a:ext cx="1844335" cy="474662"/>
        </p:xfrm>
        <a:graphic>
          <a:graphicData uri="http://schemas.openxmlformats.org/presentationml/2006/ole">
            <mc:AlternateContent xmlns:mc="http://schemas.openxmlformats.org/markup-compatibility/2006">
              <mc:Choice xmlns:v="urn:schemas-microsoft-com:vml" Requires="v">
                <p:oleObj spid="_x0000_s1051" name="Equation" r:id="rId6" imgW="889000" imgH="228600" progId="Equation.3">
                  <p:embed/>
                </p:oleObj>
              </mc:Choice>
              <mc:Fallback>
                <p:oleObj name="Equation" r:id="rId6" imgW="889000" imgH="228600" progId="Equation.3">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2065" y="6202363"/>
                        <a:ext cx="1844335"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descr="y \propto x"/>
          <p:cNvPicPr>
            <a:picLocks noChangeAspect="1" noChangeArrowheads="1"/>
          </p:cNvPicPr>
          <p:nvPr/>
        </p:nvPicPr>
        <p:blipFill rotWithShape="1">
          <a:blip r:embed="rId8">
            <a:extLst>
              <a:ext uri="{28A0092B-C50C-407E-A947-70E740481C1C}">
                <a14:useLocalDpi xmlns:a14="http://schemas.microsoft.com/office/drawing/2010/main" val="0"/>
              </a:ext>
            </a:extLst>
          </a:blip>
          <a:srcRect l="26463" r="27878"/>
          <a:stretch/>
        </p:blipFill>
        <p:spPr bwMode="auto">
          <a:xfrm>
            <a:off x="2413499" y="5661248"/>
            <a:ext cx="258618" cy="1566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l="61098" t="13270" b="25404"/>
          <a:stretch>
            <a:fillRect/>
          </a:stretch>
        </p:blipFill>
        <p:spPr>
          <a:xfrm>
            <a:off x="3835932" y="4301067"/>
            <a:ext cx="2886601" cy="2235200"/>
          </a:xfrm>
          <a:prstGeom prst="rect">
            <a:avLst/>
          </a:prstGeom>
        </p:spPr>
      </p:pic>
      <p:sp>
        <p:nvSpPr>
          <p:cNvPr id="2" name="Title 1"/>
          <p:cNvSpPr>
            <a:spLocks noGrp="1"/>
          </p:cNvSpPr>
          <p:nvPr>
            <p:ph type="title"/>
          </p:nvPr>
        </p:nvSpPr>
        <p:spPr>
          <a:xfrm>
            <a:off x="457200" y="223839"/>
            <a:ext cx="8229600" cy="557520"/>
          </a:xfrm>
        </p:spPr>
        <p:txBody>
          <a:bodyPr>
            <a:normAutofit/>
          </a:bodyPr>
          <a:lstStyle/>
          <a:p>
            <a:r>
              <a:rPr lang="en-US" sz="2300" dirty="0" smtClean="0">
                <a:solidFill>
                  <a:schemeClr val="accent5">
                    <a:lumMod val="75000"/>
                  </a:schemeClr>
                </a:solidFill>
              </a:rPr>
              <a:t>Radiofrequency pulse – Excitation!</a:t>
            </a:r>
            <a:endParaRPr lang="en-US" sz="2300" dirty="0">
              <a:solidFill>
                <a:schemeClr val="accent5">
                  <a:lumMod val="75000"/>
                </a:schemeClr>
              </a:solidFill>
            </a:endParaRPr>
          </a:p>
        </p:txBody>
      </p:sp>
      <p:grpSp>
        <p:nvGrpSpPr>
          <p:cNvPr id="47" name="Group 46"/>
          <p:cNvGrpSpPr/>
          <p:nvPr/>
        </p:nvGrpSpPr>
        <p:grpSpPr>
          <a:xfrm>
            <a:off x="1" y="4250266"/>
            <a:ext cx="3538128" cy="2607733"/>
            <a:chOff x="766768" y="3691466"/>
            <a:chExt cx="4296299" cy="3166534"/>
          </a:xfrm>
        </p:grpSpPr>
        <p:pic>
          <p:nvPicPr>
            <p:cNvPr id="7" name="Picture 6"/>
            <p:cNvPicPr>
              <a:picLocks noChangeAspect="1"/>
            </p:cNvPicPr>
            <p:nvPr/>
          </p:nvPicPr>
          <p:blipFill>
            <a:blip r:embed="rId3"/>
            <a:srcRect t="11324" r="40262"/>
            <a:stretch>
              <a:fillRect/>
            </a:stretch>
          </p:blipFill>
          <p:spPr>
            <a:xfrm>
              <a:off x="766768" y="3725333"/>
              <a:ext cx="4296299" cy="3132667"/>
            </a:xfrm>
            <a:prstGeom prst="rect">
              <a:avLst/>
            </a:prstGeom>
          </p:spPr>
        </p:pic>
        <p:sp>
          <p:nvSpPr>
            <p:cNvPr id="9" name="Up Arrow 8"/>
            <p:cNvSpPr/>
            <p:nvPr/>
          </p:nvSpPr>
          <p:spPr>
            <a:xfrm flipH="1">
              <a:off x="2357968" y="3691466"/>
              <a:ext cx="398548" cy="2891364"/>
            </a:xfrm>
            <a:prstGeom prst="upArrow">
              <a:avLst/>
            </a:prstGeom>
            <a:no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flipH="1">
              <a:off x="3119968" y="3691466"/>
              <a:ext cx="398548" cy="2891364"/>
            </a:xfrm>
            <a:prstGeom prst="upArrow">
              <a:avLst/>
            </a:prstGeom>
            <a:no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flipH="1">
              <a:off x="3801535" y="3691466"/>
              <a:ext cx="398548" cy="2891364"/>
            </a:xfrm>
            <a:prstGeom prst="upArrow">
              <a:avLst/>
            </a:prstGeom>
            <a:no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flipH="1">
              <a:off x="4466168" y="3691466"/>
              <a:ext cx="398548" cy="2891364"/>
            </a:xfrm>
            <a:prstGeom prst="upArrow">
              <a:avLst/>
            </a:prstGeom>
            <a:no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1591736" y="3877725"/>
            <a:ext cx="1981198" cy="292388"/>
          </a:xfrm>
          <a:prstGeom prst="rect">
            <a:avLst/>
          </a:prstGeom>
          <a:noFill/>
        </p:spPr>
        <p:txBody>
          <a:bodyPr wrap="square" rtlCol="0">
            <a:spAutoFit/>
          </a:bodyPr>
          <a:lstStyle/>
          <a:p>
            <a:pPr marL="263525" indent="-263525"/>
            <a:r>
              <a:rPr lang="en-US" sz="1300" dirty="0" smtClean="0"/>
              <a:t>Magnetic field B</a:t>
            </a:r>
            <a:r>
              <a:rPr lang="en-US" sz="1300" baseline="-25000" dirty="0" smtClean="0"/>
              <a:t>0</a:t>
            </a:r>
            <a:endParaRPr lang="en-US" sz="1300" baseline="-25000" dirty="0"/>
          </a:p>
        </p:txBody>
      </p:sp>
      <p:sp>
        <p:nvSpPr>
          <p:cNvPr id="14" name="TextBox 13"/>
          <p:cNvSpPr txBox="1"/>
          <p:nvPr/>
        </p:nvSpPr>
        <p:spPr>
          <a:xfrm>
            <a:off x="-272627" y="3877725"/>
            <a:ext cx="2062789" cy="461665"/>
          </a:xfrm>
          <a:prstGeom prst="rect">
            <a:avLst/>
          </a:prstGeom>
          <a:noFill/>
        </p:spPr>
        <p:txBody>
          <a:bodyPr wrap="square" rtlCol="0">
            <a:spAutoFit/>
          </a:bodyPr>
          <a:lstStyle/>
          <a:p>
            <a:pPr marL="263525" indent="-263525" algn="ctr"/>
            <a:r>
              <a:rPr lang="en-US" sz="1200" dirty="0" smtClean="0"/>
              <a:t>Radiofrequency pulse at </a:t>
            </a:r>
            <a:r>
              <a:rPr lang="en-US" sz="1200" dirty="0" err="1" smtClean="0"/>
              <a:t>Larmor</a:t>
            </a:r>
            <a:r>
              <a:rPr lang="en-US" sz="1200" dirty="0" smtClean="0"/>
              <a:t> frequency</a:t>
            </a:r>
            <a:endParaRPr lang="en-US" sz="1200" baseline="-25000" dirty="0"/>
          </a:p>
        </p:txBody>
      </p:sp>
      <p:grpSp>
        <p:nvGrpSpPr>
          <p:cNvPr id="15" name="Group 14"/>
          <p:cNvGrpSpPr/>
          <p:nvPr/>
        </p:nvGrpSpPr>
        <p:grpSpPr>
          <a:xfrm>
            <a:off x="1366201" y="1303867"/>
            <a:ext cx="2054332" cy="2355850"/>
            <a:chOff x="4989935" y="3657600"/>
            <a:chExt cx="2054332" cy="2355850"/>
          </a:xfrm>
        </p:grpSpPr>
        <p:pic>
          <p:nvPicPr>
            <p:cNvPr id="16" name="Picture 15"/>
            <p:cNvPicPr>
              <a:picLocks noChangeAspect="1"/>
            </p:cNvPicPr>
            <p:nvPr/>
          </p:nvPicPr>
          <p:blipFill>
            <a:blip r:embed="rId4">
              <a:lum contrast="3000"/>
            </a:blip>
            <a:srcRect t="9732" r="50546"/>
            <a:stretch>
              <a:fillRect/>
            </a:stretch>
          </p:blipFill>
          <p:spPr>
            <a:xfrm>
              <a:off x="4989935" y="3657600"/>
              <a:ext cx="2054332" cy="2355850"/>
            </a:xfrm>
            <a:prstGeom prst="rect">
              <a:avLst/>
            </a:prstGeom>
          </p:spPr>
        </p:pic>
        <p:sp>
          <p:nvSpPr>
            <p:cNvPr id="22" name="Up Arrow 21"/>
            <p:cNvSpPr/>
            <p:nvPr/>
          </p:nvSpPr>
          <p:spPr>
            <a:xfrm>
              <a:off x="5014949" y="3682999"/>
              <a:ext cx="306351" cy="2222497"/>
            </a:xfrm>
            <a:prstGeom prst="upArrow">
              <a:avLst/>
            </a:prstGeom>
            <a:no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22"/>
            <p:cNvSpPr/>
            <p:nvPr/>
          </p:nvSpPr>
          <p:spPr>
            <a:xfrm>
              <a:off x="5522949" y="3682999"/>
              <a:ext cx="306351" cy="2222497"/>
            </a:xfrm>
            <a:prstGeom prst="upArrow">
              <a:avLst/>
            </a:prstGeom>
            <a:no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p:cNvSpPr/>
            <p:nvPr/>
          </p:nvSpPr>
          <p:spPr>
            <a:xfrm>
              <a:off x="6069049" y="3682999"/>
              <a:ext cx="306351" cy="2222497"/>
            </a:xfrm>
            <a:prstGeom prst="upArrow">
              <a:avLst/>
            </a:prstGeom>
            <a:no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Up Arrow 24"/>
            <p:cNvSpPr/>
            <p:nvPr/>
          </p:nvSpPr>
          <p:spPr>
            <a:xfrm>
              <a:off x="6615149" y="3682999"/>
              <a:ext cx="306351" cy="2222497"/>
            </a:xfrm>
            <a:prstGeom prst="upArrow">
              <a:avLst/>
            </a:prstGeom>
            <a:no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p:cNvSpPr txBox="1"/>
          <p:nvPr/>
        </p:nvSpPr>
        <p:spPr>
          <a:xfrm>
            <a:off x="1320802" y="982132"/>
            <a:ext cx="1981198" cy="292388"/>
          </a:xfrm>
          <a:prstGeom prst="rect">
            <a:avLst/>
          </a:prstGeom>
          <a:noFill/>
        </p:spPr>
        <p:txBody>
          <a:bodyPr wrap="square" rtlCol="0">
            <a:spAutoFit/>
          </a:bodyPr>
          <a:lstStyle/>
          <a:p>
            <a:pPr marL="263525" indent="-263525"/>
            <a:r>
              <a:rPr lang="en-US" sz="1300" dirty="0" smtClean="0"/>
              <a:t>Magnetic field B</a:t>
            </a:r>
            <a:r>
              <a:rPr lang="en-US" sz="1300" baseline="-25000" dirty="0" smtClean="0"/>
              <a:t>0</a:t>
            </a:r>
            <a:endParaRPr lang="en-US" sz="1300" baseline="-25000" dirty="0"/>
          </a:p>
        </p:txBody>
      </p:sp>
      <p:pic>
        <p:nvPicPr>
          <p:cNvPr id="42" name="Picture 41"/>
          <p:cNvPicPr>
            <a:picLocks noChangeAspect="1"/>
          </p:cNvPicPr>
          <p:nvPr/>
        </p:nvPicPr>
        <p:blipFill>
          <a:blip r:embed="rId4">
            <a:lum contrast="3000"/>
          </a:blip>
          <a:srcRect l="50269" t="9732" b="22141"/>
          <a:stretch>
            <a:fillRect/>
          </a:stretch>
        </p:blipFill>
        <p:spPr>
          <a:xfrm>
            <a:off x="3759200" y="1253066"/>
            <a:ext cx="2980266" cy="2564984"/>
          </a:xfrm>
          <a:prstGeom prst="rect">
            <a:avLst/>
          </a:prstGeom>
        </p:spPr>
      </p:pic>
      <p:sp>
        <p:nvSpPr>
          <p:cNvPr id="48" name="TextBox 47"/>
          <p:cNvSpPr txBox="1"/>
          <p:nvPr/>
        </p:nvSpPr>
        <p:spPr>
          <a:xfrm>
            <a:off x="6739468" y="1828800"/>
            <a:ext cx="2404532" cy="4524315"/>
          </a:xfrm>
          <a:prstGeom prst="rect">
            <a:avLst/>
          </a:prstGeom>
          <a:noFill/>
        </p:spPr>
        <p:txBody>
          <a:bodyPr wrap="square" rtlCol="0">
            <a:spAutoFit/>
          </a:bodyPr>
          <a:lstStyle/>
          <a:p>
            <a:pPr marL="263525" indent="-263525"/>
            <a:r>
              <a:rPr lang="en-US" dirty="0" smtClean="0"/>
              <a:t>A 90</a:t>
            </a:r>
            <a:r>
              <a:rPr lang="en-US" baseline="30000" dirty="0" smtClean="0"/>
              <a:t>O</a:t>
            </a:r>
            <a:r>
              <a:rPr lang="en-US" dirty="0" smtClean="0"/>
              <a:t> RF pulse (B</a:t>
            </a:r>
            <a:r>
              <a:rPr lang="en-US" baseline="-25000" dirty="0" smtClean="0"/>
              <a:t>1</a:t>
            </a:r>
            <a:r>
              <a:rPr lang="en-US" dirty="0" smtClean="0"/>
              <a:t>) induces:</a:t>
            </a:r>
          </a:p>
          <a:p>
            <a:pPr marL="263525" indent="-263525"/>
            <a:endParaRPr lang="en-US" dirty="0" smtClean="0"/>
          </a:p>
          <a:p>
            <a:pPr marL="263525" indent="-263525">
              <a:buFont typeface="Arial"/>
              <a:buChar char="•"/>
            </a:pPr>
            <a:r>
              <a:rPr lang="en-US" dirty="0" smtClean="0"/>
              <a:t>Spin-flip between the two states until there is an </a:t>
            </a:r>
            <a:r>
              <a:rPr lang="en-US" b="1" dirty="0" smtClean="0"/>
              <a:t>equal number in both states</a:t>
            </a:r>
            <a:r>
              <a:rPr lang="en-US" dirty="0" smtClean="0"/>
              <a:t> -&gt; no net magnetization  along the z-axis</a:t>
            </a:r>
          </a:p>
          <a:p>
            <a:pPr marL="263525" indent="-263525">
              <a:buFont typeface="Arial"/>
              <a:buChar char="•"/>
            </a:pPr>
            <a:endParaRPr lang="en-US" dirty="0" smtClean="0"/>
          </a:p>
          <a:p>
            <a:pPr marL="263525" indent="-263525">
              <a:buFont typeface="Arial"/>
              <a:buChar char="•"/>
            </a:pPr>
            <a:r>
              <a:rPr lang="en-US" dirty="0" smtClean="0"/>
              <a:t>Spins are aligned in phase -&gt; </a:t>
            </a:r>
            <a:r>
              <a:rPr lang="en-US" b="1" dirty="0" smtClean="0"/>
              <a:t>net magnetization in the </a:t>
            </a:r>
            <a:r>
              <a:rPr lang="en-US" b="1" dirty="0" err="1" smtClean="0"/>
              <a:t>xy</a:t>
            </a:r>
            <a:r>
              <a:rPr lang="en-US" b="1" dirty="0" smtClean="0"/>
              <a:t>-plane</a:t>
            </a:r>
          </a:p>
          <a:p>
            <a:pPr marL="263525" indent="-263525">
              <a:buFontTx/>
              <a:buChar char="-"/>
            </a:pPr>
            <a:endParaRPr lang="en-US" dirty="0"/>
          </a:p>
        </p:txBody>
      </p:sp>
      <p:sp>
        <p:nvSpPr>
          <p:cNvPr id="49" name="TextBox 48"/>
          <p:cNvSpPr txBox="1"/>
          <p:nvPr/>
        </p:nvSpPr>
        <p:spPr>
          <a:xfrm>
            <a:off x="4250267" y="4250266"/>
            <a:ext cx="355599" cy="369332"/>
          </a:xfrm>
          <a:prstGeom prst="rect">
            <a:avLst/>
          </a:prstGeom>
          <a:solidFill>
            <a:srgbClr val="FFFFFF"/>
          </a:solidFill>
        </p:spPr>
        <p:txBody>
          <a:bodyPr wrap="square" rtlCol="0">
            <a:spAutoFit/>
          </a:bodyPr>
          <a:lstStyle/>
          <a:p>
            <a:pPr marL="263525" indent="-263525"/>
            <a:r>
              <a:rPr lang="en-US" dirty="0" err="1" smtClean="0"/>
              <a:t>z</a:t>
            </a:r>
            <a:endParaRPr lang="en-US" dirty="0"/>
          </a:p>
        </p:txBody>
      </p:sp>
      <p:sp>
        <p:nvSpPr>
          <p:cNvPr id="50" name="TextBox 49"/>
          <p:cNvSpPr txBox="1"/>
          <p:nvPr/>
        </p:nvSpPr>
        <p:spPr>
          <a:xfrm>
            <a:off x="6350000" y="5029199"/>
            <a:ext cx="355599" cy="369332"/>
          </a:xfrm>
          <a:prstGeom prst="rect">
            <a:avLst/>
          </a:prstGeom>
          <a:solidFill>
            <a:srgbClr val="FFFFFF"/>
          </a:solidFill>
        </p:spPr>
        <p:txBody>
          <a:bodyPr wrap="square" rtlCol="0">
            <a:spAutoFit/>
          </a:bodyPr>
          <a:lstStyle/>
          <a:p>
            <a:pPr marL="263525" indent="-263525"/>
            <a:r>
              <a:rPr lang="en-US" dirty="0" err="1"/>
              <a:t>y</a:t>
            </a:r>
            <a:endParaRPr lang="en-US" dirty="0"/>
          </a:p>
        </p:txBody>
      </p:sp>
      <p:sp>
        <p:nvSpPr>
          <p:cNvPr id="51" name="TextBox 50"/>
          <p:cNvSpPr txBox="1"/>
          <p:nvPr/>
        </p:nvSpPr>
        <p:spPr>
          <a:xfrm>
            <a:off x="5706533" y="4250266"/>
            <a:ext cx="355599" cy="369332"/>
          </a:xfrm>
          <a:prstGeom prst="rect">
            <a:avLst/>
          </a:prstGeom>
          <a:solidFill>
            <a:srgbClr val="FFFFFF"/>
          </a:solidFill>
        </p:spPr>
        <p:txBody>
          <a:bodyPr wrap="square" rtlCol="0">
            <a:spAutoFit/>
          </a:bodyPr>
          <a:lstStyle/>
          <a:p>
            <a:pPr marL="263525" indent="-263525"/>
            <a:r>
              <a:rPr lang="en-US" dirty="0" err="1" smtClean="0"/>
              <a:t>z</a:t>
            </a:r>
            <a:endParaRPr lang="en-US" dirty="0"/>
          </a:p>
        </p:txBody>
      </p:sp>
      <p:sp>
        <p:nvSpPr>
          <p:cNvPr id="52" name="TextBox 51"/>
          <p:cNvSpPr txBox="1"/>
          <p:nvPr/>
        </p:nvSpPr>
        <p:spPr>
          <a:xfrm>
            <a:off x="4910667" y="5063065"/>
            <a:ext cx="355599" cy="369332"/>
          </a:xfrm>
          <a:prstGeom prst="rect">
            <a:avLst/>
          </a:prstGeom>
          <a:solidFill>
            <a:srgbClr val="FFFFFF"/>
          </a:solidFill>
        </p:spPr>
        <p:txBody>
          <a:bodyPr wrap="square" rtlCol="0">
            <a:spAutoFit/>
          </a:bodyPr>
          <a:lstStyle/>
          <a:p>
            <a:pPr marL="263525" indent="-263525"/>
            <a:r>
              <a:rPr lang="en-US" dirty="0" err="1"/>
              <a: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9"/>
            <a:ext cx="8229600" cy="557520"/>
          </a:xfrm>
        </p:spPr>
        <p:txBody>
          <a:bodyPr>
            <a:normAutofit/>
          </a:bodyPr>
          <a:lstStyle/>
          <a:p>
            <a:r>
              <a:rPr lang="en-US" sz="2300" dirty="0" smtClean="0">
                <a:solidFill>
                  <a:schemeClr val="accent5">
                    <a:lumMod val="75000"/>
                  </a:schemeClr>
                </a:solidFill>
              </a:rPr>
              <a:t>Relaxation – T1 relaxation </a:t>
            </a:r>
            <a:endParaRPr lang="en-US" sz="2300" dirty="0">
              <a:solidFill>
                <a:schemeClr val="accent5">
                  <a:lumMod val="75000"/>
                </a:schemeClr>
              </a:solidFill>
            </a:endParaRPr>
          </a:p>
        </p:txBody>
      </p:sp>
      <p:sp>
        <p:nvSpPr>
          <p:cNvPr id="48" name="TextBox 47"/>
          <p:cNvSpPr txBox="1"/>
          <p:nvPr/>
        </p:nvSpPr>
        <p:spPr>
          <a:xfrm>
            <a:off x="4228123" y="1195754"/>
            <a:ext cx="4704862" cy="2308324"/>
          </a:xfrm>
          <a:prstGeom prst="rect">
            <a:avLst/>
          </a:prstGeom>
          <a:noFill/>
        </p:spPr>
        <p:txBody>
          <a:bodyPr wrap="square" rtlCol="0">
            <a:spAutoFit/>
          </a:bodyPr>
          <a:lstStyle/>
          <a:p>
            <a:pPr marL="263525" indent="-263525"/>
            <a:r>
              <a:rPr lang="en-US" b="1" dirty="0" smtClean="0"/>
              <a:t>T1 relaxation:</a:t>
            </a:r>
          </a:p>
          <a:p>
            <a:pPr marL="263525" indent="-263525">
              <a:buFont typeface="Arial"/>
              <a:buChar char="•"/>
            </a:pPr>
            <a:r>
              <a:rPr lang="en-US" dirty="0" smtClean="0"/>
              <a:t>Return of the spins to the equilibrium state</a:t>
            </a:r>
          </a:p>
          <a:p>
            <a:pPr marL="263525" indent="-263525">
              <a:buFont typeface="Arial"/>
              <a:buChar char="•"/>
            </a:pPr>
            <a:r>
              <a:rPr lang="en-US" dirty="0" smtClean="0"/>
              <a:t>Longitudinal relaxation: regain net magnetization along z-axis</a:t>
            </a:r>
          </a:p>
          <a:p>
            <a:pPr marL="263525" indent="-263525">
              <a:buFont typeface="Arial"/>
              <a:buChar char="•"/>
            </a:pPr>
            <a:r>
              <a:rPr lang="en-US" dirty="0" smtClean="0"/>
              <a:t>Slow</a:t>
            </a:r>
          </a:p>
          <a:p>
            <a:pPr marL="263525" indent="-263525">
              <a:buFont typeface="Arial"/>
              <a:buChar char="•"/>
            </a:pPr>
            <a:r>
              <a:rPr lang="en-US" dirty="0" smtClean="0"/>
              <a:t>Due to spin-lattice interaction, i.e. energy is partly re-emitted in form of heat to the tissue</a:t>
            </a:r>
          </a:p>
          <a:p>
            <a:pPr marL="263525" indent="-263525">
              <a:buFontTx/>
              <a:buChar char="-"/>
            </a:pPr>
            <a:endParaRPr lang="en-US" dirty="0"/>
          </a:p>
        </p:txBody>
      </p:sp>
      <p:pic>
        <p:nvPicPr>
          <p:cNvPr id="16" name="Picture 15"/>
          <p:cNvPicPr>
            <a:picLocks noChangeAspect="1"/>
          </p:cNvPicPr>
          <p:nvPr/>
        </p:nvPicPr>
        <p:blipFill>
          <a:blip r:embed="rId3"/>
          <a:stretch>
            <a:fillRect/>
          </a:stretch>
        </p:blipFill>
        <p:spPr>
          <a:xfrm>
            <a:off x="876625" y="1406768"/>
            <a:ext cx="2674949" cy="1913467"/>
          </a:xfrm>
          <a:prstGeom prst="rect">
            <a:avLst/>
          </a:prstGeom>
        </p:spPr>
      </p:pic>
      <p:pic>
        <p:nvPicPr>
          <p:cNvPr id="17" name="Picture 16"/>
          <p:cNvPicPr>
            <a:picLocks noChangeAspect="1"/>
          </p:cNvPicPr>
          <p:nvPr/>
        </p:nvPicPr>
        <p:blipFill>
          <a:blip r:embed="rId4"/>
          <a:stretch>
            <a:fillRect/>
          </a:stretch>
        </p:blipFill>
        <p:spPr>
          <a:xfrm>
            <a:off x="3841749" y="4178300"/>
            <a:ext cx="4406900" cy="2679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57188" y="1571625"/>
            <a:ext cx="8215312" cy="923330"/>
          </a:xfrm>
          <a:prstGeom prst="rect">
            <a:avLst/>
          </a:prstGeom>
        </p:spPr>
        <p:txBody>
          <a:bodyPr>
            <a:spAutoFit/>
          </a:bodyPr>
          <a:lstStyle/>
          <a:p>
            <a:pPr>
              <a:defRPr/>
            </a:pPr>
            <a:r>
              <a:rPr lang="en-GB" kern="0" dirty="0"/>
              <a:t>T1 is unique to every </a:t>
            </a:r>
            <a:r>
              <a:rPr lang="en-GB" kern="0" dirty="0" smtClean="0"/>
              <a:t>tissue. The different T1 values of white and grey matter is at the origin of the difference in signal (</a:t>
            </a:r>
            <a:r>
              <a:rPr lang="en-GB" i="1" kern="0" dirty="0" smtClean="0"/>
              <a:t>image contrast</a:t>
            </a:r>
            <a:r>
              <a:rPr lang="en-GB" kern="0" dirty="0" smtClean="0"/>
              <a:t>) in MR images (T1w scans).</a:t>
            </a:r>
            <a:endParaRPr lang="en-GB" kern="0" baseline="-25000" dirty="0"/>
          </a:p>
          <a:p>
            <a:pPr>
              <a:defRPr/>
            </a:pPr>
            <a:endParaRPr lang="en-GB" kern="0" dirty="0"/>
          </a:p>
        </p:txBody>
      </p:sp>
      <p:pic>
        <p:nvPicPr>
          <p:cNvPr id="5837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198" y="2500313"/>
            <a:ext cx="36369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7187" y="2286000"/>
            <a:ext cx="5058875" cy="923330"/>
          </a:xfrm>
          <a:prstGeom prst="rect">
            <a:avLst/>
          </a:prstGeom>
        </p:spPr>
        <p:txBody>
          <a:bodyPr wrap="square">
            <a:spAutoFit/>
          </a:bodyPr>
          <a:lstStyle/>
          <a:p>
            <a:pPr>
              <a:buFont typeface="Arial" pitchFamily="34" charset="0"/>
              <a:buChar char="•"/>
              <a:defRPr/>
            </a:pPr>
            <a:r>
              <a:rPr lang="en-GB" kern="0" dirty="0" smtClean="0"/>
              <a:t> The long T1 of </a:t>
            </a:r>
            <a:r>
              <a:rPr lang="en-GB" kern="0" dirty="0"/>
              <a:t>CSF </a:t>
            </a:r>
            <a:r>
              <a:rPr lang="en-GB" kern="0" dirty="0" smtClean="0"/>
              <a:t>means that CSF appears dark.</a:t>
            </a:r>
          </a:p>
          <a:p>
            <a:pPr>
              <a:buFont typeface="Arial" pitchFamily="34" charset="0"/>
              <a:buChar char="•"/>
              <a:defRPr/>
            </a:pPr>
            <a:r>
              <a:rPr lang="en-GB" kern="0" dirty="0" smtClean="0"/>
              <a:t> The short T1 of WM means that WM appears bright.</a:t>
            </a:r>
          </a:p>
        </p:txBody>
      </p:sp>
      <p:sp>
        <p:nvSpPr>
          <p:cNvPr id="8" name="Title 1"/>
          <p:cNvSpPr>
            <a:spLocks noGrp="1"/>
          </p:cNvSpPr>
          <p:nvPr>
            <p:ph type="title"/>
          </p:nvPr>
        </p:nvSpPr>
        <p:spPr>
          <a:xfrm>
            <a:off x="457200" y="223839"/>
            <a:ext cx="8229600" cy="557520"/>
          </a:xfrm>
        </p:spPr>
        <p:txBody>
          <a:bodyPr>
            <a:normAutofit/>
          </a:bodyPr>
          <a:lstStyle/>
          <a:p>
            <a:r>
              <a:rPr lang="en-US" sz="2300" dirty="0" smtClean="0">
                <a:solidFill>
                  <a:schemeClr val="accent5">
                    <a:lumMod val="75000"/>
                  </a:schemeClr>
                </a:solidFill>
              </a:rPr>
              <a:t>T1 Image</a:t>
            </a:r>
            <a:endParaRPr lang="en-US" sz="2300" dirty="0">
              <a:solidFill>
                <a:schemeClr val="accent5">
                  <a:lumMod val="75000"/>
                </a:schemeClr>
              </a:solidFill>
            </a:endParaRPr>
          </a:p>
        </p:txBody>
      </p:sp>
      <p:grpSp>
        <p:nvGrpSpPr>
          <p:cNvPr id="2" name="Group 17"/>
          <p:cNvGrpSpPr>
            <a:grpSpLocks noChangeAspect="1"/>
          </p:cNvGrpSpPr>
          <p:nvPr/>
        </p:nvGrpSpPr>
        <p:grpSpPr bwMode="auto">
          <a:xfrm>
            <a:off x="298206" y="3355438"/>
            <a:ext cx="4721225" cy="3148013"/>
            <a:chOff x="1079" y="828"/>
            <a:chExt cx="3719" cy="2480"/>
          </a:xfrm>
        </p:grpSpPr>
        <p:pic>
          <p:nvPicPr>
            <p:cNvPr id="10" name="Picture 5" descr="invrecovplot"/>
            <p:cNvPicPr>
              <a:picLocks noChangeAspect="1" noChangeArrowheads="1"/>
            </p:cNvPicPr>
            <p:nvPr/>
          </p:nvPicPr>
          <p:blipFill>
            <a:blip r:embed="rId4">
              <a:extLst>
                <a:ext uri="{28A0092B-C50C-407E-A947-70E740481C1C}">
                  <a14:useLocalDpi xmlns:a14="http://schemas.microsoft.com/office/drawing/2010/main" val="0"/>
                </a:ext>
              </a:extLst>
            </a:blip>
            <a:srcRect l="7874" b="6299"/>
            <a:stretch>
              <a:fillRect/>
            </a:stretch>
          </p:blipFill>
          <p:spPr bwMode="auto">
            <a:xfrm>
              <a:off x="1079" y="828"/>
              <a:ext cx="3719" cy="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a:spLocks noChangeAspect="1" noChangeArrowheads="1"/>
            </p:cNvSpPr>
            <p:nvPr/>
          </p:nvSpPr>
          <p:spPr bwMode="auto">
            <a:xfrm>
              <a:off x="1722" y="1293"/>
              <a:ext cx="408" cy="25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de-DE" sz="1400" b="1" dirty="0">
                  <a:solidFill>
                    <a:srgbClr val="FF0000"/>
                  </a:solidFill>
                </a:rPr>
                <a:t>WM</a:t>
              </a:r>
            </a:p>
          </p:txBody>
        </p:sp>
        <p:sp>
          <p:nvSpPr>
            <p:cNvPr id="13" name="Text Box 9"/>
            <p:cNvSpPr txBox="1">
              <a:spLocks noChangeAspect="1" noChangeArrowheads="1"/>
            </p:cNvSpPr>
            <p:nvPr/>
          </p:nvSpPr>
          <p:spPr bwMode="auto">
            <a:xfrm>
              <a:off x="2946" y="1578"/>
              <a:ext cx="385" cy="25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de-DE" sz="1400" b="1">
                  <a:solidFill>
                    <a:schemeClr val="accent2"/>
                  </a:solidFill>
                </a:rPr>
                <a:t>GM</a:t>
              </a:r>
            </a:p>
          </p:txBody>
        </p:sp>
        <p:sp>
          <p:nvSpPr>
            <p:cNvPr id="14" name="Text Box 10"/>
            <p:cNvSpPr txBox="1">
              <a:spLocks noChangeAspect="1" noChangeArrowheads="1"/>
            </p:cNvSpPr>
            <p:nvPr/>
          </p:nvSpPr>
          <p:spPr bwMode="auto">
            <a:xfrm>
              <a:off x="3257" y="2478"/>
              <a:ext cx="441" cy="25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de-DE" sz="1400" b="1">
                  <a:solidFill>
                    <a:srgbClr val="33CC33"/>
                  </a:solidFill>
                </a:rPr>
                <a:t>CSF</a:t>
              </a:r>
            </a:p>
          </p:txBody>
        </p:sp>
      </p:grpSp>
    </p:spTree>
    <p:extLst>
      <p:ext uri="{BB962C8B-B14F-4D97-AF65-F5344CB8AC3E}">
        <p14:creationId xmlns:p14="http://schemas.microsoft.com/office/powerpoint/2010/main" val="760656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9"/>
            <a:ext cx="8229600" cy="557520"/>
          </a:xfrm>
        </p:spPr>
        <p:txBody>
          <a:bodyPr>
            <a:normAutofit/>
          </a:bodyPr>
          <a:lstStyle/>
          <a:p>
            <a:r>
              <a:rPr lang="en-US" sz="2300" dirty="0" smtClean="0">
                <a:solidFill>
                  <a:schemeClr val="accent5">
                    <a:lumMod val="75000"/>
                  </a:schemeClr>
                </a:solidFill>
              </a:rPr>
              <a:t>Relaxation – T2 relaxation </a:t>
            </a:r>
            <a:endParaRPr lang="en-US" sz="2300" dirty="0">
              <a:solidFill>
                <a:schemeClr val="accent5">
                  <a:lumMod val="75000"/>
                </a:schemeClr>
              </a:solidFill>
            </a:endParaRPr>
          </a:p>
        </p:txBody>
      </p:sp>
      <p:sp>
        <p:nvSpPr>
          <p:cNvPr id="48" name="TextBox 47"/>
          <p:cNvSpPr txBox="1"/>
          <p:nvPr/>
        </p:nvSpPr>
        <p:spPr>
          <a:xfrm>
            <a:off x="4994031" y="1269999"/>
            <a:ext cx="4149969" cy="3693319"/>
          </a:xfrm>
          <a:prstGeom prst="rect">
            <a:avLst/>
          </a:prstGeom>
          <a:noFill/>
        </p:spPr>
        <p:txBody>
          <a:bodyPr wrap="square" rtlCol="0">
            <a:spAutoFit/>
          </a:bodyPr>
          <a:lstStyle/>
          <a:p>
            <a:pPr marL="263525" indent="-263525"/>
            <a:r>
              <a:rPr lang="en-US" b="1" dirty="0" smtClean="0"/>
              <a:t>T2 relaxation:</a:t>
            </a:r>
          </a:p>
          <a:p>
            <a:pPr marL="263525" indent="-263525">
              <a:buFont typeface="Arial"/>
              <a:buChar char="•"/>
            </a:pPr>
            <a:r>
              <a:rPr lang="en-US" dirty="0" smtClean="0"/>
              <a:t>Each individual spin is a little ‘magnet’ that creates its own magnetic field.</a:t>
            </a:r>
          </a:p>
          <a:p>
            <a:pPr marL="263525" indent="-263525">
              <a:buFont typeface="Arial"/>
              <a:buChar char="•"/>
            </a:pPr>
            <a:endParaRPr lang="en-US" dirty="0" smtClean="0"/>
          </a:p>
          <a:p>
            <a:pPr marL="263525" indent="-263525">
              <a:buFont typeface="Arial"/>
              <a:buChar char="•"/>
            </a:pPr>
            <a:r>
              <a:rPr lang="en-US" dirty="0" smtClean="0"/>
              <a:t>Each spin therefore experiences a specific field due to the influence of its neighbors: </a:t>
            </a:r>
            <a:r>
              <a:rPr lang="en-GB" b="1" dirty="0" smtClean="0"/>
              <a:t>spin-spin interactions</a:t>
            </a:r>
            <a:endParaRPr lang="en-US" dirty="0"/>
          </a:p>
          <a:p>
            <a:pPr marL="263525" indent="-263525">
              <a:buFont typeface="Arial"/>
              <a:buChar char="•"/>
            </a:pPr>
            <a:endParaRPr lang="en-US" b="1" dirty="0"/>
          </a:p>
          <a:p>
            <a:pPr marL="263525" indent="-263525">
              <a:buFont typeface="Arial"/>
              <a:buChar char="•"/>
            </a:pPr>
            <a:r>
              <a:rPr lang="en-US" dirty="0" smtClean="0"/>
              <a:t>Since spins </a:t>
            </a:r>
            <a:r>
              <a:rPr lang="en-US" dirty="0" err="1" smtClean="0"/>
              <a:t>precess</a:t>
            </a:r>
            <a:r>
              <a:rPr lang="en-US" dirty="0" smtClean="0"/>
              <a:t>  at a frequency given by the local value of the magnetic field, they gradually get out of phase: the </a:t>
            </a:r>
            <a:r>
              <a:rPr lang="en-US" b="1" dirty="0" smtClean="0"/>
              <a:t>detected MR signal is reduced with time due to T2 relaxation</a:t>
            </a:r>
          </a:p>
        </p:txBody>
      </p:sp>
      <p:grpSp>
        <p:nvGrpSpPr>
          <p:cNvPr id="3" name="Group 15"/>
          <p:cNvGrpSpPr>
            <a:grpSpLocks/>
          </p:cNvGrpSpPr>
          <p:nvPr/>
        </p:nvGrpSpPr>
        <p:grpSpPr bwMode="auto">
          <a:xfrm>
            <a:off x="1319784" y="1148556"/>
            <a:ext cx="3313113" cy="4560888"/>
            <a:chOff x="3936" y="1056"/>
            <a:chExt cx="2087" cy="2873"/>
          </a:xfrm>
        </p:grpSpPr>
        <p:pic>
          <p:nvPicPr>
            <p:cNvPr id="16" name="Picture 13" descr="spinspin_inte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 y="1277"/>
              <a:ext cx="1912" cy="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8"/>
            <p:cNvSpPr txBox="1">
              <a:spLocks noChangeArrowheads="1"/>
            </p:cNvSpPr>
            <p:nvPr/>
          </p:nvSpPr>
          <p:spPr bwMode="auto">
            <a:xfrm>
              <a:off x="5796" y="1827"/>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i="1">
                  <a:solidFill>
                    <a:srgbClr val="0066CC"/>
                  </a:solidFill>
                  <a:latin typeface="Times New Roman" pitchFamily="18" charset="0"/>
                </a:rPr>
                <a:t>B</a:t>
              </a:r>
            </a:p>
          </p:txBody>
        </p:sp>
        <p:sp>
          <p:nvSpPr>
            <p:cNvPr id="18" name="Text Box 7"/>
            <p:cNvSpPr txBox="1">
              <a:spLocks noChangeArrowheads="1"/>
            </p:cNvSpPr>
            <p:nvPr/>
          </p:nvSpPr>
          <p:spPr bwMode="auto">
            <a:xfrm>
              <a:off x="5252" y="1056"/>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i="1">
                  <a:solidFill>
                    <a:srgbClr val="00CC99"/>
                  </a:solidFill>
                  <a:latin typeface="Times New Roman" pitchFamily="18" charset="0"/>
                </a:rPr>
                <a:t>B</a:t>
              </a:r>
            </a:p>
          </p:txBody>
        </p:sp>
        <p:sp>
          <p:nvSpPr>
            <p:cNvPr id="19" name="Text Box 6"/>
            <p:cNvSpPr txBox="1">
              <a:spLocks noChangeArrowheads="1"/>
            </p:cNvSpPr>
            <p:nvPr/>
          </p:nvSpPr>
          <p:spPr bwMode="auto">
            <a:xfrm>
              <a:off x="3936" y="1872"/>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i="1">
                  <a:solidFill>
                    <a:srgbClr val="FF0000"/>
                  </a:solidFill>
                  <a:latin typeface="Times New Roman" pitchFamily="18" charset="0"/>
                </a:rPr>
                <a:t>B</a:t>
              </a:r>
            </a:p>
          </p:txBody>
        </p:sp>
        <p:sp>
          <p:nvSpPr>
            <p:cNvPr id="20" name="Text Box 14"/>
            <p:cNvSpPr txBox="1">
              <a:spLocks noChangeArrowheads="1"/>
            </p:cNvSpPr>
            <p:nvPr/>
          </p:nvSpPr>
          <p:spPr bwMode="auto">
            <a:xfrm>
              <a:off x="5524" y="3596"/>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i="1">
                  <a:solidFill>
                    <a:srgbClr val="FF9933"/>
                  </a:solidFill>
                  <a:latin typeface="Times New Roman" pitchFamily="18" charset="0"/>
                </a:rPr>
                <a:t>B</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1643</TotalTime>
  <Words>3978</Words>
  <Application>Microsoft Office PowerPoint</Application>
  <PresentationFormat>On-screen Show (4:3)</PresentationFormat>
  <Paragraphs>374</Paragraphs>
  <Slides>30</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PowerPoint Presentation</vt:lpstr>
      <vt:lpstr>Nuclear magnetic resonance (NMR)</vt:lpstr>
      <vt:lpstr>Nuclear spin</vt:lpstr>
      <vt:lpstr>Ensemble of spins</vt:lpstr>
      <vt:lpstr>PowerPoint Presentation</vt:lpstr>
      <vt:lpstr>Radiofrequency pulse – Excitation!</vt:lpstr>
      <vt:lpstr>Relaxation – T1 relaxation </vt:lpstr>
      <vt:lpstr>T1 Image</vt:lpstr>
      <vt:lpstr>Relaxation – T2 relaxation </vt:lpstr>
      <vt:lpstr>Relaxation – T2 relaxation </vt:lpstr>
      <vt:lpstr>T2 Image</vt:lpstr>
      <vt:lpstr>PowerPoint Presentation</vt:lpstr>
      <vt:lpstr>T2* and BOLD</vt:lpstr>
      <vt:lpstr>PowerPoint Presentation</vt:lpstr>
      <vt:lpstr>Section 1: Basics of MRI Physics Section 2: What does BOLD reflect? </vt:lpstr>
      <vt:lpstr>A Typical Neuron</vt:lpstr>
      <vt:lpstr>PowerPoint Presentation</vt:lpstr>
      <vt:lpstr>How is the energy supplied?</vt:lpstr>
      <vt:lpstr>How is cerebral blood flow controlled?</vt:lpstr>
      <vt:lpstr>PowerPoint Presentation</vt:lpstr>
      <vt:lpstr>What does BOLD measure? Blood Oxygenation Level Dependent</vt:lpstr>
      <vt:lpstr>PowerPoint Presentation</vt:lpstr>
      <vt:lpstr>PowerPoint Presentation</vt:lpstr>
      <vt:lpstr>PowerPoint Presentation</vt:lpstr>
      <vt:lpstr> Task elicits neural activity: less deoxyhaemoglobin; less field inhomogeneity; slower T2* contrast decay; stronger signal at TE </vt:lpstr>
      <vt:lpstr>What component of neural activity elicits BOLD?</vt:lpstr>
      <vt:lpstr>Overview: What are we measuring with BOLD?</vt:lpstr>
      <vt:lpstr>Where are we?</vt:lpstr>
      <vt:lpstr>Thanks to...</vt:lpstr>
      <vt:lpstr>References: </vt:lpstr>
    </vt:vector>
  </TitlesOfParts>
  <Company>LMCB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Wolf</dc:creator>
  <cp:lastModifiedBy>Peter Smittenaar</cp:lastModifiedBy>
  <cp:revision>72</cp:revision>
  <dcterms:created xsi:type="dcterms:W3CDTF">2011-12-08T20:39:17Z</dcterms:created>
  <dcterms:modified xsi:type="dcterms:W3CDTF">2011-12-14T13:00:40Z</dcterms:modified>
</cp:coreProperties>
</file>