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0"/>
  </p:notesMasterIdLst>
  <p:sldIdLst>
    <p:sldId id="256" r:id="rId3"/>
    <p:sldId id="257" r:id="rId4"/>
    <p:sldId id="258" r:id="rId5"/>
    <p:sldId id="282" r:id="rId6"/>
    <p:sldId id="261" r:id="rId7"/>
    <p:sldId id="280" r:id="rId8"/>
    <p:sldId id="263" r:id="rId9"/>
    <p:sldId id="264" r:id="rId10"/>
    <p:sldId id="265" r:id="rId11"/>
    <p:sldId id="266" r:id="rId12"/>
    <p:sldId id="267" r:id="rId13"/>
    <p:sldId id="281" r:id="rId14"/>
    <p:sldId id="268" r:id="rId15"/>
    <p:sldId id="269"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13" autoAdjust="0"/>
    <p:restoredTop sz="69455" autoAdjust="0"/>
  </p:normalViewPr>
  <p:slideViewPr>
    <p:cSldViewPr snapToGrid="0" snapToObjects="1">
      <p:cViewPr>
        <p:scale>
          <a:sx n="97" d="100"/>
          <a:sy n="97" d="100"/>
        </p:scale>
        <p:origin x="-20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emf"/><Relationship Id="rId1" Type="http://schemas.openxmlformats.org/officeDocument/2006/relationships/image" Target="../media/image56.wmf"/><Relationship Id="rId4"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AA364-D429-4D41-BCE0-52064D03E540}" type="datetimeFigureOut">
              <a:rPr lang="en-US" smtClean="0"/>
              <a:t>3/25/2012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9CEC8-E162-0345-8255-ABF4FB0EC032}" type="slidenum">
              <a:rPr lang="en-US" smtClean="0"/>
              <a:t>‹#›</a:t>
            </a:fld>
            <a:endParaRPr lang="en-US"/>
          </a:p>
        </p:txBody>
      </p:sp>
    </p:spTree>
    <p:extLst>
      <p:ext uri="{BB962C8B-B14F-4D97-AF65-F5344CB8AC3E}">
        <p14:creationId xmlns:p14="http://schemas.microsoft.com/office/powerpoint/2010/main" val="36570872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a:t>
            </a:r>
            <a:r>
              <a:rPr lang="en-US" baseline="0" dirty="0" smtClean="0"/>
              <a:t> is not a modular lump with different regions processing information without talking towards one another, and blobs of bran activation working in isolation. DCM says that the brain is a dynamical system with different regions causing activity in other regions, we can use these dynamic causal models in order to describe the brain as a dynamic system</a:t>
            </a:r>
            <a:endParaRPr lang="en-US" dirty="0"/>
          </a:p>
        </p:txBody>
      </p:sp>
      <p:sp>
        <p:nvSpPr>
          <p:cNvPr id="4" name="Slide Number Placeholder 3"/>
          <p:cNvSpPr>
            <a:spLocks noGrp="1"/>
          </p:cNvSpPr>
          <p:nvPr>
            <p:ph type="sldNum" sz="quarter" idx="10"/>
          </p:nvPr>
        </p:nvSpPr>
        <p:spPr/>
        <p:txBody>
          <a:bodyPr/>
          <a:lstStyle/>
          <a:p>
            <a:fld id="{7E99CEC8-E162-0345-8255-ABF4FB0EC032}" type="slidenum">
              <a:rPr lang="en-US" smtClean="0"/>
              <a:t>3</a:t>
            </a:fld>
            <a:endParaRPr lang="en-US"/>
          </a:p>
        </p:txBody>
      </p:sp>
    </p:spTree>
    <p:extLst>
      <p:ext uri="{BB962C8B-B14F-4D97-AF65-F5344CB8AC3E}">
        <p14:creationId xmlns:p14="http://schemas.microsoft.com/office/powerpoint/2010/main" val="1918570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This is the state equation and is what we put into a DCM. we need to know how a DCM is represented as a matrix.</a:t>
            </a:r>
            <a:endParaRPr lang="en-GB" dirty="0" smtClean="0"/>
          </a:p>
          <a:p>
            <a:r>
              <a:rPr lang="en-GB" dirty="0" smtClean="0">
                <a:latin typeface="Times New Roman" charset="0"/>
              </a:rPr>
              <a:t>Perturbing </a:t>
            </a:r>
            <a:r>
              <a:rPr lang="en-GB" dirty="0">
                <a:latin typeface="Times New Roman" charset="0"/>
              </a:rPr>
              <a:t>inputs </a:t>
            </a:r>
            <a:r>
              <a:rPr lang="en-GB" dirty="0">
                <a:latin typeface="Times New Roman" charset="0"/>
                <a:sym typeface="Wingdings" charset="0"/>
              </a:rPr>
              <a:t> in C;</a:t>
            </a:r>
          </a:p>
          <a:p>
            <a:r>
              <a:rPr lang="en-GB" dirty="0">
                <a:latin typeface="Times New Roman" charset="0"/>
                <a:sym typeface="Wingdings" charset="0"/>
              </a:rPr>
              <a:t>Contextual inputs  in B;</a:t>
            </a:r>
          </a:p>
          <a:p>
            <a:r>
              <a:rPr lang="en-GB" dirty="0">
                <a:latin typeface="Times New Roman" charset="0"/>
              </a:rPr>
              <a:t>the modulation of effective connectivity by experimental</a:t>
            </a:r>
          </a:p>
          <a:p>
            <a:r>
              <a:rPr lang="en-GB" dirty="0">
                <a:latin typeface="Times New Roman" charset="0"/>
              </a:rPr>
              <a:t>manipulations. Because </a:t>
            </a:r>
            <a:r>
              <a:rPr lang="en-GB" i="1" dirty="0" err="1">
                <a:latin typeface="Times New Roman" charset="0"/>
              </a:rPr>
              <a:t>Bj</a:t>
            </a:r>
            <a:r>
              <a:rPr lang="en-GB" i="1" dirty="0">
                <a:latin typeface="Times New Roman" charset="0"/>
              </a:rPr>
              <a:t> </a:t>
            </a:r>
            <a:r>
              <a:rPr lang="en-GB" dirty="0">
                <a:latin typeface="Times New Roman" charset="0"/>
              </a:rPr>
              <a:t>are second-order derivatives</a:t>
            </a:r>
          </a:p>
          <a:p>
            <a:r>
              <a:rPr lang="en-GB" dirty="0">
                <a:latin typeface="Times New Roman" charset="0"/>
              </a:rPr>
              <a:t>these terms are referred to as bilinear.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combine the neural model (left) with the </a:t>
            </a:r>
            <a:r>
              <a:rPr lang="en-GB" baseline="0" dirty="0" err="1" smtClean="0"/>
              <a:t>haemodynamic</a:t>
            </a:r>
            <a:r>
              <a:rPr lang="en-GB" baseline="0" dirty="0" smtClean="0"/>
              <a:t> model (right) to give…</a:t>
            </a:r>
            <a:endParaRPr lang="en-GB" dirty="0"/>
          </a:p>
        </p:txBody>
      </p:sp>
      <p:sp>
        <p:nvSpPr>
          <p:cNvPr id="4" name="Slide Number Placeholder 3"/>
          <p:cNvSpPr>
            <a:spLocks noGrp="1"/>
          </p:cNvSpPr>
          <p:nvPr>
            <p:ph type="sldNum" sz="quarter" idx="10"/>
          </p:nvPr>
        </p:nvSpPr>
        <p:spPr/>
        <p:txBody>
          <a:bodyPr/>
          <a:lstStyle/>
          <a:p>
            <a:fld id="{181AF318-920B-436B-9AA8-C4D92AACF05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prediction for each</a:t>
            </a:r>
            <a:r>
              <a:rPr lang="en-GB" baseline="0" dirty="0" smtClean="0"/>
              <a:t> region’s activity, shown here overlaid on the real signal’s </a:t>
            </a:r>
            <a:r>
              <a:rPr lang="en-GB" baseline="0" dirty="0" err="1" smtClean="0"/>
              <a:t>timeseries</a:t>
            </a:r>
            <a:r>
              <a:rPr lang="en-GB" baseline="0" dirty="0" smtClean="0"/>
              <a:t> from the fMRI scan. So that</a:t>
            </a:r>
            <a:r>
              <a:rPr lang="fr-FR" baseline="0" dirty="0" smtClean="0"/>
              <a:t>’</a:t>
            </a:r>
            <a:r>
              <a:rPr lang="en-GB" baseline="0" dirty="0" smtClean="0"/>
              <a:t>s how we do DCM and later on Alex is going to show us how to do this in SPM</a:t>
            </a:r>
            <a:endParaRPr lang="en-GB" dirty="0"/>
          </a:p>
        </p:txBody>
      </p:sp>
      <p:sp>
        <p:nvSpPr>
          <p:cNvPr id="4" name="Slide Number Placeholder 3"/>
          <p:cNvSpPr>
            <a:spLocks noGrp="1"/>
          </p:cNvSpPr>
          <p:nvPr>
            <p:ph type="sldNum" sz="quarter" idx="10"/>
          </p:nvPr>
        </p:nvSpPr>
        <p:spPr/>
        <p:txBody>
          <a:bodyPr/>
          <a:lstStyle/>
          <a:p>
            <a:fld id="{181AF318-920B-436B-9AA8-C4D92AACF05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The hemodynamic model for DCM is much more sophisticated than the HRF in a standard SPM analysis. In all there are 6 hemodynamic parameters, which we are not interested in, but they are important for the model fit. The values of these parameters are determined based on what we know about the biology of the BOLD. Briefly, activity somehow leads to a vasodilatory signal, which induces increased blood flow. This results in local changes in blood volume and deoxyhemoglobin, from which we can predict the BOLD signal. The parameters are computed separately for each area that is modelled, just like the neural parameters, and thus constitute region-specific HRFs!</a:t>
            </a:r>
          </a:p>
          <a:p>
            <a:endParaRPr lang="en-GB">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all I’m Alex</a:t>
            </a:r>
          </a:p>
          <a:p>
            <a:endParaRPr lang="en-US" baseline="0" dirty="0" smtClean="0"/>
          </a:p>
          <a:p>
            <a:r>
              <a:rPr lang="en-US" baseline="0" dirty="0" smtClean="0"/>
              <a:t>I’ll talk about how the theory </a:t>
            </a:r>
            <a:r>
              <a:rPr lang="en-US" baseline="0" dirty="0" err="1" smtClean="0"/>
              <a:t>patricia</a:t>
            </a:r>
            <a:r>
              <a:rPr lang="en-US" baseline="0" dirty="0" smtClean="0"/>
              <a:t> discussed translates into the method and practicalities of DCM. </a:t>
            </a:r>
          </a:p>
          <a:p>
            <a:endParaRPr lang="en-US" baseline="0" dirty="0" smtClean="0"/>
          </a:p>
          <a:p>
            <a:r>
              <a:rPr lang="en-US" baseline="0" dirty="0" smtClean="0"/>
              <a:t>First, I’ll discuss the motivation of DCM and the nature of experimental design in DCM. </a:t>
            </a:r>
          </a:p>
          <a:p>
            <a:endParaRPr lang="en-US" baseline="0" dirty="0" smtClean="0"/>
          </a:p>
          <a:p>
            <a:r>
              <a:rPr lang="en-US" baseline="0" dirty="0" smtClean="0"/>
              <a:t>Second, I’ll briefly show you how to conduct DCM in SPM with a simple example. I’ll go through the basic steps and how to </a:t>
            </a:r>
            <a:r>
              <a:rPr lang="en-US" baseline="0" dirty="0" err="1" smtClean="0"/>
              <a:t>intepret</a:t>
            </a:r>
            <a:r>
              <a:rPr lang="en-US" baseline="0" dirty="0" smtClean="0"/>
              <a:t> some of the results. </a:t>
            </a:r>
          </a:p>
          <a:p>
            <a:endParaRPr lang="en-US" baseline="0" dirty="0" smtClean="0"/>
          </a:p>
          <a:p>
            <a:r>
              <a:rPr lang="en-US" baseline="0" dirty="0" smtClean="0"/>
              <a:t>Lastly, I’ll use the example as a platform to discuss more theoretical </a:t>
            </a:r>
            <a:r>
              <a:rPr lang="en-US" baseline="0" dirty="0" err="1" smtClean="0"/>
              <a:t>conecpts</a:t>
            </a:r>
            <a:r>
              <a:rPr lang="en-US" baseline="0" dirty="0" smtClean="0"/>
              <a:t> such as Bayesian Model Selection, parameter estimation, and group level </a:t>
            </a:r>
            <a:r>
              <a:rPr lang="en-US" baseline="0" dirty="0" err="1" smtClean="0"/>
              <a:t>statisitics</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14488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endParaRPr lang="en-GB" sz="2000" dirty="0" smtClean="0"/>
          </a:p>
          <a:p>
            <a:pPr lvl="1"/>
            <a:r>
              <a:rPr lang="en-GB" sz="2000" dirty="0" smtClean="0"/>
              <a:t>You can </a:t>
            </a:r>
            <a:r>
              <a:rPr lang="en-GB" sz="2000" baseline="0" dirty="0" smtClean="0"/>
              <a:t>apply DCM to any design that is also suitable for the GLM analysis. </a:t>
            </a:r>
          </a:p>
          <a:p>
            <a:pPr lvl="1"/>
            <a:endParaRPr lang="en-GB" sz="2000" baseline="0" dirty="0" smtClean="0"/>
          </a:p>
          <a:p>
            <a:pPr lvl="1"/>
            <a:r>
              <a:rPr lang="en-GB" sz="2000" baseline="0" dirty="0" smtClean="0"/>
              <a:t>Whether using the GLM or DCM, we are simply trying to find an explanation for local BOLD responses. In the GLM, we seek an explanation for activation voxel by voxel </a:t>
            </a:r>
          </a:p>
          <a:p>
            <a:pPr lvl="1"/>
            <a:r>
              <a:rPr lang="en-GB" sz="2000" baseline="0" dirty="0" smtClean="0"/>
              <a:t>as a linear combination of our predictor variables or experimental inputs. In DCM, these inputs don’t act on all voxels – rather we model them as acting directly on specified regions or as modifying the rate by which one regions acts on another via the neural state equation and </a:t>
            </a:r>
            <a:r>
              <a:rPr lang="en-GB" sz="2000" baseline="0" dirty="0" err="1" smtClean="0"/>
              <a:t>heamodynamic</a:t>
            </a:r>
            <a:r>
              <a:rPr lang="en-GB" sz="2000" baseline="0" dirty="0" smtClean="0"/>
              <a:t> model. </a:t>
            </a:r>
          </a:p>
          <a:p>
            <a:pPr lvl="1"/>
            <a:endParaRPr lang="en-GB" sz="2000" baseline="0" dirty="0" smtClean="0"/>
          </a:p>
          <a:p>
            <a:pPr lvl="1"/>
            <a:r>
              <a:rPr lang="en-GB" sz="2000" baseline="0" dirty="0" smtClean="0"/>
              <a:t>DCM is simply a different generative model of how the measured time-series arose, modelled at the neuronal level. </a:t>
            </a:r>
          </a:p>
          <a:p>
            <a:pPr lvl="1"/>
            <a:endParaRPr lang="en-GB" sz="2000" baseline="0" dirty="0" smtClean="0"/>
          </a:p>
          <a:p>
            <a:pPr lvl="1"/>
            <a:r>
              <a:rPr lang="en-GB" sz="2000" baseline="0" dirty="0" smtClean="0"/>
              <a:t>In fact, DCM is specifically motivated by the GLM results. That is, the purpose of deterministic DCM is really to test generative models of how the GLM data arose. </a:t>
            </a:r>
          </a:p>
          <a:p>
            <a:pPr lvl="1"/>
            <a:r>
              <a:rPr lang="en-GB" sz="2000" baseline="0" dirty="0" smtClean="0"/>
              <a:t>As such, there’s no motivation to include a region in the A matrix, if you haven’t found activation in this region in the GLM. The region would simply lack an </a:t>
            </a:r>
            <a:r>
              <a:rPr lang="en-GB" sz="2000" baseline="0" dirty="0" err="1" smtClean="0"/>
              <a:t>explanandum</a:t>
            </a:r>
            <a:r>
              <a:rPr lang="en-GB" sz="2000" baseline="0" dirty="0" smtClean="0"/>
              <a:t>. The exception to this, is stochastic DCM which includes a stochastic component that allows one to account for random neural </a:t>
            </a:r>
            <a:r>
              <a:rPr lang="en-GB" sz="2000" baseline="0" dirty="0" err="1" smtClean="0"/>
              <a:t>fluctations</a:t>
            </a:r>
            <a:r>
              <a:rPr lang="en-GB" sz="2000" baseline="0" dirty="0" smtClean="0"/>
              <a:t> or for variance that is not specifically modelled.  </a:t>
            </a:r>
          </a:p>
          <a:p>
            <a:pPr lvl="1"/>
            <a:endParaRPr lang="en-GB" sz="2000" baseline="0" dirty="0" smtClean="0"/>
          </a:p>
          <a:p>
            <a:pPr lvl="1"/>
            <a:r>
              <a:rPr lang="en-GB" sz="2000" baseline="0" dirty="0" smtClean="0"/>
              <a:t>So, in summary, the regions you include are guided and really, restricted to your GLM results. </a:t>
            </a:r>
          </a:p>
          <a:p>
            <a:pPr lvl="1"/>
            <a:endParaRPr lang="en-GB" sz="2000" baseline="0" dirty="0" smtClean="0"/>
          </a:p>
          <a:p>
            <a:pPr lvl="1"/>
            <a:endParaRPr lang="en-GB" sz="2000" baseline="0" dirty="0" smtClean="0"/>
          </a:p>
          <a:p>
            <a:pPr lvl="1"/>
            <a:endParaRPr lang="en-GB" sz="2000" baseline="0" dirty="0" smtClean="0"/>
          </a:p>
          <a:p>
            <a:pPr lvl="1"/>
            <a:endParaRPr lang="en-GB" sz="2000" baseline="0" dirty="0" smtClean="0"/>
          </a:p>
          <a:p>
            <a:pPr lvl="1"/>
            <a:r>
              <a:rPr lang="en-GB" sz="2000" baseline="0" dirty="0" smtClean="0"/>
              <a:t>why model the lack of an effect. THE GLM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lvl="1"/>
            <a:endParaRPr lang="en-GB" sz="2000" baseline="0" dirty="0" smtClean="0"/>
          </a:p>
          <a:p>
            <a:pPr lvl="1"/>
            <a:endParaRPr lang="en-GB" sz="2000" baseline="0" dirty="0" smtClean="0"/>
          </a:p>
          <a:p>
            <a:pPr lvl="1"/>
            <a:endParaRPr lang="en-GB" sz="2000"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The reason for this, is because DCM is motivated by GLM results. The purpose of DCM is to test generative models of how the GLM data arose. It seeks to explain the GLM results by </a:t>
            </a:r>
            <a:r>
              <a:rPr lang="en-GB" sz="2000" baseline="0" dirty="0" err="1" smtClean="0"/>
              <a:t>modellling</a:t>
            </a:r>
            <a:r>
              <a:rPr lang="en-GB" sz="2000" baseline="0" dirty="0" smtClean="0"/>
              <a:t> experimental perturbation as inputs that act </a:t>
            </a:r>
            <a:r>
              <a:rPr lang="en-GB" sz="2000" baseline="0" dirty="0" err="1" smtClean="0"/>
              <a:t>directlyon</a:t>
            </a:r>
            <a:r>
              <a:rPr lang="en-GB" sz="2000" baseline="0" dirty="0" smtClean="0"/>
              <a:t> on regions implicated in the GLM results or act by modulating the connection between these regions. </a:t>
            </a:r>
          </a:p>
          <a:p>
            <a:pPr lvl="1"/>
            <a:endParaRPr lang="en-GB" sz="2000" baseline="0" dirty="0" smtClean="0"/>
          </a:p>
          <a:p>
            <a:pPr lvl="1"/>
            <a:r>
              <a:rPr lang="en-GB" sz="2000" baseline="0" dirty="0" smtClean="0"/>
              <a:t>The GLM and DCM are simply different generative model that  </a:t>
            </a:r>
          </a:p>
          <a:p>
            <a:pPr lvl="1"/>
            <a:endParaRPr lang="en-GB" sz="2000" baseline="0" dirty="0" smtClean="0"/>
          </a:p>
          <a:p>
            <a:pPr lvl="1"/>
            <a:r>
              <a:rPr lang="en-GB" sz="2000" baseline="0" dirty="0" smtClean="0"/>
              <a:t>What you can model with the GLM you should in principle be able to model with the DCM if you have a good model. DCM tries to do the same thing as the GLM. That is, it tries to find an explanation for local BOLD responses – the difference being that we don’t try to explain this voxel by voxel but for a selected set of regions. In the GLM, we try to explain any activation in these voxels as a linear combination of our predictor variable or inputs. In DCM these inputs do not act on all voxels – they enter some </a:t>
            </a:r>
            <a:r>
              <a:rPr lang="en-GB" sz="2000" baseline="0" dirty="0" err="1" smtClean="0"/>
              <a:t>noeds</a:t>
            </a:r>
            <a:r>
              <a:rPr lang="en-GB" sz="2000" baseline="0" dirty="0" smtClean="0"/>
              <a:t> which have specified connections </a:t>
            </a:r>
          </a:p>
          <a:p>
            <a:pPr lvl="1"/>
            <a:r>
              <a:rPr lang="en-GB" sz="2000" baseline="0" dirty="0" smtClean="0"/>
              <a:t>DCM is simply a different generative model of how the data arose.</a:t>
            </a:r>
          </a:p>
          <a:p>
            <a:pPr lvl="1"/>
            <a:endParaRPr lang="en-GB" sz="2000" baseline="0" dirty="0" smtClean="0"/>
          </a:p>
          <a:p>
            <a:pPr lvl="1"/>
            <a:endParaRPr lang="en-GB" sz="2000" baseline="0" dirty="0" smtClean="0"/>
          </a:p>
          <a:p>
            <a:pPr lvl="1"/>
            <a:r>
              <a:rPr lang="en-GB" sz="2000" baseline="0" dirty="0" smtClean="0"/>
              <a:t>The purpose of DCM is to test multiple models of how the effect shown in the GLM arose. The exception is stochastic DCM, which can be applied to time-series in which you have been unable to find a relationship to experimental manipulations. </a:t>
            </a:r>
            <a:endParaRPr lang="en-GB" sz="2000" dirty="0" smtClean="0"/>
          </a:p>
          <a:p>
            <a:pPr lvl="1"/>
            <a:endParaRPr lang="en-GB" sz="2000" dirty="0" smtClean="0"/>
          </a:p>
          <a:p>
            <a:pPr lvl="1"/>
            <a:r>
              <a:rPr lang="en-GB" sz="2000" dirty="0" err="1" smtClean="0"/>
              <a:t>Sampe</a:t>
            </a:r>
            <a:r>
              <a:rPr lang="en-GB" sz="2000" dirty="0" smtClean="0"/>
              <a:t> optimization </a:t>
            </a:r>
          </a:p>
          <a:p>
            <a:pPr lvl="1"/>
            <a:endParaRPr lang="en-GB" sz="2000" dirty="0" smtClean="0"/>
          </a:p>
          <a:p>
            <a:pPr lvl="1"/>
            <a:r>
              <a:rPr lang="en-GB" sz="2000" dirty="0" smtClean="0"/>
              <a:t>DCM is dependent on experimental perturbations</a:t>
            </a:r>
            <a:endParaRPr lang="en-GB" sz="1600" dirty="0" smtClean="0"/>
          </a:p>
          <a:p>
            <a:pPr lvl="1"/>
            <a:r>
              <a:rPr lang="en-GB" sz="2000" dirty="0" smtClean="0"/>
              <a:t>Experimental conditions enter the model as inputs that either drive the local responses or change connection strengths.</a:t>
            </a:r>
          </a:p>
          <a:p>
            <a:pPr lvl="1"/>
            <a:endParaRPr lang="en-GB" sz="2000" dirty="0" smtClean="0"/>
          </a:p>
          <a:p>
            <a:pPr lvl="1"/>
            <a:endParaRPr lang="en-GB" sz="2000" dirty="0" smtClean="0"/>
          </a:p>
          <a:p>
            <a:pPr lvl="1"/>
            <a:r>
              <a:rPr lang="en-GB" sz="2000" dirty="0" smtClean="0"/>
              <a:t>Use the same optimization strategies for design and data acquisition that apply to conventional GLM of brain activity:</a:t>
            </a:r>
          </a:p>
          <a:p>
            <a:pPr lvl="3"/>
            <a:r>
              <a:rPr lang="en-GB" sz="1800" dirty="0" smtClean="0">
                <a:latin typeface="Arial Unicode MS" charset="0"/>
                <a:cs typeface="Arial" charset="0"/>
              </a:rPr>
              <a:t>preferably multi-factorial (e.g. 2 x 2)</a:t>
            </a:r>
          </a:p>
          <a:p>
            <a:pPr lvl="3"/>
            <a:r>
              <a:rPr lang="en-GB" sz="1800" dirty="0" smtClean="0">
                <a:latin typeface="Arial Unicode MS" charset="0"/>
                <a:cs typeface="Arial" charset="0"/>
              </a:rPr>
              <a:t>one factor that varies the </a:t>
            </a:r>
            <a:r>
              <a:rPr lang="en-GB" sz="1800" u="sng" dirty="0" smtClean="0">
                <a:latin typeface="Arial Unicode MS" charset="0"/>
                <a:cs typeface="Arial" charset="0"/>
              </a:rPr>
              <a:t>driving</a:t>
            </a:r>
            <a:r>
              <a:rPr lang="en-GB" sz="1800" dirty="0" smtClean="0">
                <a:latin typeface="Arial Unicode MS" charset="0"/>
                <a:cs typeface="Arial" charset="0"/>
              </a:rPr>
              <a:t> (sensory) input (</a:t>
            </a:r>
            <a:r>
              <a:rPr lang="en-GB" sz="1800" dirty="0" err="1" smtClean="0">
                <a:latin typeface="Arial Unicode MS" charset="0"/>
                <a:cs typeface="Arial" charset="0"/>
              </a:rPr>
              <a:t>eg</a:t>
            </a:r>
            <a:r>
              <a:rPr lang="en-GB" sz="1800" dirty="0" smtClean="0">
                <a:latin typeface="Arial Unicode MS" charset="0"/>
                <a:cs typeface="Arial" charset="0"/>
              </a:rPr>
              <a:t> static/ moving)</a:t>
            </a:r>
          </a:p>
          <a:p>
            <a:pPr lvl="3"/>
            <a:r>
              <a:rPr lang="en-GB" sz="1800" dirty="0" smtClean="0">
                <a:latin typeface="Arial Unicode MS" charset="0"/>
                <a:cs typeface="Arial" charset="0"/>
              </a:rPr>
              <a:t>one factor that varies the </a:t>
            </a:r>
            <a:r>
              <a:rPr lang="en-GB" sz="1800" u="sng" dirty="0" smtClean="0">
                <a:latin typeface="Arial Unicode MS" charset="0"/>
                <a:cs typeface="Arial" charset="0"/>
              </a:rPr>
              <a:t>contextual</a:t>
            </a:r>
            <a:r>
              <a:rPr lang="en-GB" sz="1800" dirty="0" smtClean="0">
                <a:latin typeface="Arial Unicode MS" charset="0"/>
                <a:cs typeface="Arial" charset="0"/>
              </a:rPr>
              <a:t> input (</a:t>
            </a:r>
            <a:r>
              <a:rPr lang="en-GB" sz="1800" dirty="0" err="1" smtClean="0">
                <a:latin typeface="Arial Unicode MS" charset="0"/>
                <a:cs typeface="Arial" charset="0"/>
              </a:rPr>
              <a:t>eg</a:t>
            </a:r>
            <a:r>
              <a:rPr lang="en-GB" sz="1800" dirty="0" smtClean="0">
                <a:latin typeface="Arial Unicode MS" charset="0"/>
                <a:cs typeface="Arial" charset="0"/>
              </a:rPr>
              <a:t> attention / no attention)</a:t>
            </a:r>
            <a:endParaRPr lang="en-GB" sz="1800" dirty="0" smtClean="0"/>
          </a:p>
          <a:p>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4879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is the case in most GLM studies, a multifactorial design is preferable. The multifactorial design allows one to ask clear questions about the effect of different stimulus and contextual inputs and their interaction, which DCM </a:t>
            </a:r>
            <a:r>
              <a:rPr lang="en-US" baseline="0" dirty="0" err="1" smtClean="0"/>
              <a:t>mightoffer</a:t>
            </a:r>
            <a:r>
              <a:rPr lang="en-US" baseline="0" dirty="0" smtClean="0"/>
              <a:t> a very straightforward explanation. </a:t>
            </a:r>
          </a:p>
          <a:p>
            <a:endParaRPr lang="en-US" baseline="0" dirty="0" smtClean="0"/>
          </a:p>
          <a:p>
            <a:r>
              <a:rPr lang="en-US" baseline="0" dirty="0" smtClean="0"/>
              <a:t>For example, in this two by two factorial design design, you can imagine that you have two stimulus levels – say motion and static that are crossed with two tasks, say attention and no attention. </a:t>
            </a:r>
          </a:p>
          <a:p>
            <a:endParaRPr lang="en-US" baseline="0" dirty="0" smtClean="0"/>
          </a:p>
          <a:p>
            <a:r>
              <a:rPr lang="en-US" baseline="0" dirty="0" smtClean="0"/>
              <a:t>In the GLM, we model each voxel as a linear combination of all four </a:t>
            </a:r>
            <a:r>
              <a:rPr lang="en-US" baseline="0" dirty="0" err="1" smtClean="0"/>
              <a:t>regressors</a:t>
            </a:r>
            <a:r>
              <a:rPr lang="en-US" baseline="0" dirty="0" smtClean="0"/>
              <a:t>, which you can see to the right.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9724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say the GLM shows a main effect of stimulus in z1 and a stimulus x task interaction in z2.</a:t>
            </a:r>
          </a:p>
          <a:p>
            <a:endParaRPr lang="en-US" baseline="0" dirty="0" smtClean="0"/>
          </a:p>
          <a:p>
            <a:endParaRPr lang="en-US" baseline="0" dirty="0" smtClean="0"/>
          </a:p>
          <a:p>
            <a:r>
              <a:rPr lang="en-US" baseline="0" dirty="0" smtClean="0"/>
              <a:t>How might we explain this effect using DCM? Well we can model the stimuli as inputs to z1 and the tasks as modulators of the connection between z1 and z2. So the degree to which the activity in region 1driven by either stimulus causes activity in region 2 depends on which task is performed.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98143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can</a:t>
            </a:r>
            <a:r>
              <a:rPr lang="en-US" baseline="0" dirty="0" smtClean="0"/>
              <a:t> see how this model might explain the GLM results using some simulated data. There is a differential sensitivity to </a:t>
            </a:r>
            <a:r>
              <a:rPr lang="en-US" baseline="0" dirty="0" err="1" smtClean="0"/>
              <a:t>stimuls</a:t>
            </a:r>
            <a:r>
              <a:rPr lang="en-US" baseline="0" dirty="0" smtClean="0"/>
              <a:t> 1 over stimulus 2 in region z1, i.e. the main effect of stimulus in region 1. That differential sensitivity is conveyed to region 2, but the degree to which conveyed depends on the task, with task A providing a stronger facilitation of that interaction. That is, task A positively modulates or gates the connection from region 1 to region 2.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232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a:t>
            </a:r>
            <a:r>
              <a:rPr lang="en-US" baseline="0" dirty="0" smtClean="0"/>
              <a:t> I’ll go through a practical example. </a:t>
            </a:r>
            <a:r>
              <a:rPr lang="en-US" baseline="0" dirty="0" err="1" smtClean="0"/>
              <a:t>I”ve</a:t>
            </a:r>
            <a:r>
              <a:rPr lang="en-US" baseline="0" dirty="0" smtClean="0"/>
              <a:t> summarized seven basic steps for DCM in SPM. As I said, the GLM motivates an explanation or </a:t>
            </a:r>
            <a:r>
              <a:rPr lang="en-US" baseline="0" dirty="0" err="1" smtClean="0"/>
              <a:t>hypohtesis</a:t>
            </a:r>
            <a:r>
              <a:rPr lang="en-US" baseline="0" dirty="0" smtClean="0"/>
              <a:t>, which DCM will model. </a:t>
            </a:r>
          </a:p>
          <a:p>
            <a:r>
              <a:rPr lang="en-US" baseline="0" dirty="0" smtClean="0"/>
              <a:t>Based on these </a:t>
            </a:r>
            <a:r>
              <a:rPr lang="en-US" baseline="0" dirty="0" err="1" smtClean="0"/>
              <a:t>hypohtesies</a:t>
            </a:r>
            <a:r>
              <a:rPr lang="en-US" baseline="0" dirty="0" smtClean="0"/>
              <a:t>, we need to specify the inputs of our models in the design matrix. Following which, we will extract the times series from our regions of interest. Next we can specify the model architecture based on our hypotheses – the </a:t>
            </a:r>
            <a:r>
              <a:rPr lang="en-US" baseline="0" dirty="0" err="1" smtClean="0"/>
              <a:t>modle</a:t>
            </a:r>
            <a:r>
              <a:rPr lang="en-US" baseline="0" dirty="0" smtClean="0"/>
              <a:t> architecture is the location of intrinsic connections, driving and </a:t>
            </a:r>
            <a:r>
              <a:rPr lang="en-US" baseline="0" dirty="0" err="1" smtClean="0"/>
              <a:t>modualtory</a:t>
            </a:r>
            <a:r>
              <a:rPr lang="en-US" baseline="0" dirty="0" smtClean="0"/>
              <a:t> inputs. Once </a:t>
            </a:r>
            <a:r>
              <a:rPr lang="en-US" baseline="0" dirty="0" err="1" smtClean="0"/>
              <a:t>altenrative</a:t>
            </a:r>
            <a:r>
              <a:rPr lang="en-US" baseline="0" dirty="0" smtClean="0"/>
              <a:t> models are specified (with the same regions in each) we can estimate or invert each model. Lastly and perhaps most importantly we can compare relative models in the model space using Bayesian Model selection.</a:t>
            </a:r>
          </a:p>
          <a:p>
            <a:endParaRPr lang="en-US" baseline="0" dirty="0" smtClean="0"/>
          </a:p>
          <a:p>
            <a:endParaRPr lang="en-US" baseline="0" dirty="0" smtClean="0"/>
          </a:p>
          <a:p>
            <a:endParaRPr lang="en-US" baseline="0" dirty="0" smtClean="0"/>
          </a:p>
          <a:p>
            <a:r>
              <a:rPr lang="en-US" baseline="0" dirty="0" smtClean="0"/>
              <a:t> Once you have found the optimal model, you can review specific parameters of the model such as connection strengths. </a:t>
            </a:r>
          </a:p>
          <a:p>
            <a:endParaRPr lang="en-US" baseline="0" dirty="0" smtClean="0"/>
          </a:p>
          <a:p>
            <a:endParaRPr lang="en-US" dirty="0" smtClean="0"/>
          </a:p>
          <a:p>
            <a:r>
              <a:rPr lang="en-US" dirty="0" smtClean="0"/>
              <a:t>In SPM, there are 6 basic steps you</a:t>
            </a:r>
            <a:r>
              <a:rPr lang="en-US" baseline="0" dirty="0" smtClean="0"/>
              <a:t> can follow. The first we have already done – based on our hypotheses, we have specified our inputs, photic, motion, and attention in the design matrix. Then we can extract time series from a defined set of regions of interest. Then we will specify and estimate all models in our model space. We can then compare our models using Bayesian Model Selection.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9666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Explaining</a:t>
            </a:r>
            <a:r>
              <a:rPr lang="en-US" baseline="0" dirty="0" smtClean="0"/>
              <a:t> the findings of the </a:t>
            </a:r>
            <a:r>
              <a:rPr lang="en-US" baseline="0" dirty="0" err="1" smtClean="0"/>
              <a:t>glm</a:t>
            </a:r>
            <a:r>
              <a:rPr lang="en-US" baseline="0" dirty="0" smtClean="0"/>
              <a:t> on the basis of connectivity</a:t>
            </a:r>
            <a:endParaRPr lang="en-US" dirty="0"/>
          </a:p>
        </p:txBody>
      </p:sp>
      <p:sp>
        <p:nvSpPr>
          <p:cNvPr id="4" name="Slide Number Placeholder 3"/>
          <p:cNvSpPr>
            <a:spLocks noGrp="1"/>
          </p:cNvSpPr>
          <p:nvPr>
            <p:ph type="sldNum" sz="quarter" idx="10"/>
          </p:nvPr>
        </p:nvSpPr>
        <p:spPr/>
        <p:txBody>
          <a:bodyPr/>
          <a:lstStyle/>
          <a:p>
            <a:fld id="{7E99CEC8-E162-0345-8255-ABF4FB0EC032}" type="slidenum">
              <a:rPr lang="en-US" smtClean="0"/>
              <a:t>4</a:t>
            </a:fld>
            <a:endParaRPr lang="en-US"/>
          </a:p>
        </p:txBody>
      </p:sp>
    </p:spTree>
    <p:extLst>
      <p:ext uri="{BB962C8B-B14F-4D97-AF65-F5344CB8AC3E}">
        <p14:creationId xmlns:p14="http://schemas.microsoft.com/office/powerpoint/2010/main" val="209440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these steps in mind, I’ll go through an example in the </a:t>
            </a:r>
            <a:r>
              <a:rPr lang="en-US" baseline="0" dirty="0" err="1" smtClean="0"/>
              <a:t>spm</a:t>
            </a:r>
            <a:r>
              <a:rPr lang="en-US" baseline="0" dirty="0" smtClean="0"/>
              <a:t> manual that illustrates more thoroughly how one can test different generative models of GLM results, especially interactions. </a:t>
            </a:r>
          </a:p>
          <a:p>
            <a:endParaRPr lang="en-US" baseline="0" dirty="0" smtClean="0"/>
          </a:p>
          <a:p>
            <a:r>
              <a:rPr lang="en-US" baseline="0" dirty="0" smtClean="0"/>
              <a:t>So this experiment involved attention to motion. It was a factorial design with two different stimulus conditions – static and radial motion </a:t>
            </a:r>
            <a:r>
              <a:rPr lang="en-US" baseline="0" dirty="0" err="1" smtClean="0"/>
              <a:t>corssed</a:t>
            </a:r>
            <a:r>
              <a:rPr lang="en-US" baseline="0" dirty="0" smtClean="0"/>
              <a:t> with two task condition – attention and no attention. It was a block design with a TR=3.2 sec other typical scanning parameters. </a:t>
            </a:r>
          </a:p>
          <a:p>
            <a:endParaRPr lang="en-US" baseline="0" dirty="0" smtClean="0"/>
          </a:p>
          <a:p>
            <a:r>
              <a:rPr lang="en-US" baseline="0" dirty="0" smtClean="0"/>
              <a:t>Just a quick note about TR in DCM – the smallest possible TR is </a:t>
            </a:r>
            <a:r>
              <a:rPr lang="en-US" baseline="0" dirty="0" err="1" smtClean="0"/>
              <a:t>opitmial</a:t>
            </a:r>
            <a:r>
              <a:rPr lang="en-US" baseline="0" dirty="0" smtClean="0"/>
              <a:t> in order to have the greatest temporal resolution., </a:t>
            </a:r>
            <a:endParaRPr lang="en-US" dirty="0" smtClean="0"/>
          </a:p>
          <a:p>
            <a:endParaRPr lang="en-US" dirty="0" smtClean="0"/>
          </a:p>
          <a:p>
            <a:endParaRPr lang="en-US" dirty="0" smtClean="0"/>
          </a:p>
          <a:p>
            <a:endParaRPr lang="en-US" dirty="0" smtClean="0"/>
          </a:p>
          <a:p>
            <a:r>
              <a:rPr lang="en-US" dirty="0" smtClean="0"/>
              <a:t>Typically</a:t>
            </a:r>
            <a:r>
              <a:rPr lang="en-US" baseline="0" dirty="0" smtClean="0"/>
              <a:t> want TR as small as possible to get greatest temporal resolution.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982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baseline="0" dirty="0" smtClean="0"/>
              <a:t>GLM analysis, static dots elicited activity in V1, passive observation of moving dots showed activity in V5 and attention to moving dots showed activity in V5 and SPC, but the activity in V5 was enhanced during attention relative to passive viewing. So again, there is an interaction between stimulus and task in one region, in this case, V5. Also, you can see that activity in V1 and V5  shows a steeper correlation during attention than in no attention, suggesting that there is possibly a stronger interaction between these two regions during attention. </a:t>
            </a:r>
            <a:endParaRPr lang="en-US" dirty="0" smtClean="0"/>
          </a:p>
          <a:p>
            <a:endParaRPr lang="en-US" dirty="0" smtClean="0"/>
          </a:p>
          <a:p>
            <a:r>
              <a:rPr lang="en-US" dirty="0" smtClean="0"/>
              <a:t>SO how can we interpret</a:t>
            </a:r>
            <a:r>
              <a:rPr lang="en-US" baseline="0" dirty="0" smtClean="0"/>
              <a:t> these results </a:t>
            </a:r>
            <a:r>
              <a:rPr lang="en-US" dirty="0" smtClean="0"/>
              <a:t>mechanistically using DCM?</a:t>
            </a:r>
          </a:p>
          <a:p>
            <a:endParaRPr lang="en-US" dirty="0" smtClean="0"/>
          </a:p>
          <a:p>
            <a:r>
              <a:rPr lang="en-US" dirty="0" smtClean="0"/>
              <a:t>Th</a:t>
            </a:r>
            <a:r>
              <a:rPr lang="en-US" baseline="0" dirty="0" smtClean="0"/>
              <a:t>e question motivates several possible models. Is the effect of attention bottom up or top down, </a:t>
            </a:r>
            <a:r>
              <a:rPr lang="en-US" baseline="0" dirty="0" err="1" smtClean="0"/>
              <a:t>etc</a:t>
            </a:r>
            <a:r>
              <a:rPr lang="en-US" baseline="0" dirty="0" smtClean="0"/>
              <a:t>?  We have to think about how we might model driving and modulatory inputs, the regions we want to explore, and the architecture of connectivity between regions. </a:t>
            </a:r>
          </a:p>
          <a:p>
            <a:endParaRPr lang="en-US" baseline="0" dirty="0" smtClean="0"/>
          </a:p>
          <a:p>
            <a:r>
              <a:rPr lang="en-US" baseline="0" dirty="0" smtClean="0"/>
              <a:t> these can be based on </a:t>
            </a:r>
            <a:r>
              <a:rPr lang="en-US" baseline="0" dirty="0" err="1" smtClean="0"/>
              <a:t>previoius</a:t>
            </a:r>
            <a:r>
              <a:rPr lang="en-US" baseline="0" dirty="0" smtClean="0"/>
              <a:t> anatomical work or </a:t>
            </a:r>
            <a:r>
              <a:rPr lang="en-US" baseline="0" dirty="0" err="1" smtClean="0"/>
              <a:t>tms</a:t>
            </a:r>
            <a:r>
              <a:rPr lang="en-US" baseline="0" dirty="0" smtClean="0"/>
              <a:t> studies,.</a:t>
            </a:r>
          </a:p>
          <a:p>
            <a:endParaRPr lang="en-US" baseline="0" dirty="0" smtClean="0"/>
          </a:p>
          <a:p>
            <a:endParaRPr lang="en-US" dirty="0" smtClean="0"/>
          </a:p>
          <a:p>
            <a:endParaRPr lang="en-US" dirty="0" smtClean="0"/>
          </a:p>
          <a:p>
            <a:r>
              <a:rPr lang="en-US" dirty="0" smtClean="0"/>
              <a:t>the increase in activity of area V5 by attention when motion is physically unchanged?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90475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thinking about the conditions and our GLM results, we can model the driving input as all all the condition combined since they all provide visual input and we can model the two task conditions, motion and attention to motion as modulatory inputs. These inputs are implemented as </a:t>
            </a:r>
            <a:r>
              <a:rPr lang="en-US" baseline="0" dirty="0" err="1" smtClean="0"/>
              <a:t>regressors</a:t>
            </a:r>
            <a:r>
              <a:rPr lang="en-US" baseline="0" dirty="0" smtClean="0"/>
              <a:t> in the design matrix.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also helpful to concatenate sessions so you have one continuous time series. </a:t>
            </a:r>
            <a:endParaRPr lang="en-US" dirty="0" smtClean="0"/>
          </a:p>
          <a:p>
            <a:endParaRPr lang="en-US" baseline="0" dirty="0" smtClean="0"/>
          </a:p>
          <a:p>
            <a:endParaRPr lang="en-US" baseline="0" dirty="0" smtClean="0"/>
          </a:p>
          <a:p>
            <a:endParaRPr lang="en-US" baseline="0" dirty="0" smtClean="0"/>
          </a:p>
          <a:p>
            <a:r>
              <a:rPr lang="en-US" baseline="0" dirty="0" smtClean="0"/>
              <a:t> all the conditions as visual driving input and the two task conditions as contextual modulators, motion and attention to motion. These inputs are </a:t>
            </a:r>
            <a:r>
              <a:rPr lang="en-US" baseline="0" dirty="0" err="1" smtClean="0"/>
              <a:t>modelled</a:t>
            </a:r>
            <a:r>
              <a:rPr lang="en-US" baseline="0" dirty="0" smtClean="0"/>
              <a:t> as </a:t>
            </a:r>
            <a:r>
              <a:rPr lang="en-US" baseline="0" dirty="0" err="1" smtClean="0"/>
              <a:t>regressors</a:t>
            </a:r>
            <a:r>
              <a:rPr lang="en-US" baseline="0" dirty="0" smtClean="0"/>
              <a:t> in the design matrix. </a:t>
            </a:r>
          </a:p>
          <a:p>
            <a:endParaRPr lang="en-US" baseline="0" dirty="0" smtClean="0"/>
          </a:p>
          <a:p>
            <a:endParaRPr lang="en-US" dirty="0" smtClean="0"/>
          </a:p>
          <a:p>
            <a:endParaRPr lang="en-US" dirty="0" smtClean="0"/>
          </a:p>
          <a:p>
            <a:endParaRPr lang="en-US" dirty="0" smtClean="0"/>
          </a:p>
          <a:p>
            <a:r>
              <a:rPr lang="en-US" dirty="0" smtClean="0"/>
              <a:t>Helpful to concatenate sessions so you have one continuous time series.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5956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results</a:t>
            </a:r>
            <a:r>
              <a:rPr lang="en-US" baseline="0" dirty="0" smtClean="0"/>
              <a:t> motivate two hypothesis driven models. In the first, attention could modulate the backward connection from SPC to V5 and in the second or forward model attention could modulate the connection between V1 to V5. </a:t>
            </a:r>
          </a:p>
          <a:p>
            <a:endParaRPr lang="en-US" dirty="0" smtClean="0"/>
          </a:p>
          <a:p>
            <a:pPr marL="342900" lvl="1" indent="-342900">
              <a:spcBef>
                <a:spcPct val="20000"/>
              </a:spcBef>
            </a:pPr>
            <a:r>
              <a:rPr lang="en-GB" sz="2000" dirty="0" smtClean="0"/>
              <a:t>One</a:t>
            </a:r>
            <a:r>
              <a:rPr lang="en-GB" sz="2000" baseline="0" dirty="0" smtClean="0"/>
              <a:t> should to d</a:t>
            </a:r>
            <a:r>
              <a:rPr lang="en-GB" sz="2000" dirty="0" smtClean="0"/>
              <a:t>efine sets of models that are 1. hypothesis driven 2.</a:t>
            </a:r>
            <a:r>
              <a:rPr lang="en-GB" sz="2000" baseline="0" dirty="0" smtClean="0"/>
              <a:t> </a:t>
            </a:r>
            <a:r>
              <a:rPr lang="en-GB" sz="2000" baseline="0" dirty="0" err="1" smtClean="0"/>
              <a:t>compatable</a:t>
            </a:r>
            <a:r>
              <a:rPr lang="en-GB" sz="2000" baseline="0" dirty="0" smtClean="0"/>
              <a:t> with GLM results and are restricted to the same regions  3. acknowledge complexity 4.</a:t>
            </a:r>
            <a:r>
              <a:rPr lang="en-GB" sz="2000" dirty="0" smtClean="0"/>
              <a:t> be plausible</a:t>
            </a:r>
            <a:r>
              <a:rPr lang="en-GB" sz="2000" b="0" dirty="0" smtClean="0"/>
              <a:t>, and alternative models should vary in a systematic way, given prior knowledge about the system (e.g. anatomical, electrophysiological</a:t>
            </a:r>
            <a:r>
              <a:rPr lang="en-GB" sz="2000" b="0" baseline="0" dirty="0" smtClean="0"/>
              <a:t> or </a:t>
            </a:r>
            <a:r>
              <a:rPr lang="en-GB" sz="2000" b="0" dirty="0" smtClean="0"/>
              <a:t>TMS</a:t>
            </a:r>
            <a:r>
              <a:rPr lang="en-GB" sz="2000" b="0" baseline="0" dirty="0" smtClean="0"/>
              <a:t> </a:t>
            </a:r>
            <a:r>
              <a:rPr lang="en-GB" sz="2000" b="0" dirty="0" smtClean="0"/>
              <a:t>studies). </a:t>
            </a:r>
          </a:p>
          <a:p>
            <a:pPr marL="342900" lvl="1" indent="-342900">
              <a:spcBef>
                <a:spcPct val="20000"/>
              </a:spcBef>
            </a:pPr>
            <a:endParaRPr lang="en-GB" sz="2000" b="0" dirty="0" smtClean="0"/>
          </a:p>
          <a:p>
            <a:pPr marL="342900" lvl="1" indent="-342900">
              <a:spcBef>
                <a:spcPct val="20000"/>
              </a:spcBef>
            </a:pPr>
            <a:r>
              <a:rPr lang="en-GB" sz="2000" b="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models are hypothesis driven, suggesting either bottom up or top down modulation of attention.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informed by the GLM results and are consistent anatomical connectivity in monkey </a:t>
            </a:r>
            <a:r>
              <a:rPr lang="en-US" baseline="0" dirty="0" err="1" smtClean="0"/>
              <a:t>tractography</a:t>
            </a:r>
            <a:r>
              <a:rPr lang="en-US" baseline="0" dirty="0" smtClean="0"/>
              <a:t>. They are two very simple but plausible models.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however, that DCM allows one to make inferences about changes in effective connection between areas, which do not necessarily correspond to direct anatomical connections but may be via intermediary regions.</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dirty="0" smtClean="0"/>
              <a:t>Model space should</a:t>
            </a:r>
            <a:r>
              <a:rPr lang="en-GB" sz="2000" b="0" baseline="0" dirty="0" smtClean="0"/>
              <a:t> be defined as transparent and systematic manner as possible. </a:t>
            </a:r>
            <a:endParaRPr lang="en-GB" sz="2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000" b="0" dirty="0" smtClean="0">
                <a:sym typeface="Wingdings" charset="0"/>
              </a:rPr>
              <a:t> </a:t>
            </a:r>
            <a:r>
              <a:rPr lang="en-GB" sz="2000" b="0" dirty="0" smtClean="0"/>
              <a:t>Bad models may affect your BMS results (</a:t>
            </a:r>
            <a:r>
              <a:rPr lang="en-GB" b="0" dirty="0" smtClean="0"/>
              <a:t>DCM space = a “relative” space</a:t>
            </a:r>
            <a:r>
              <a:rPr lang="en-GB" sz="2000" b="0" dirty="0" smtClean="0"/>
              <a:t>)!</a:t>
            </a:r>
          </a:p>
          <a:p>
            <a:endParaRPr lang="en-US" dirty="0" smtClean="0"/>
          </a:p>
          <a:p>
            <a:endParaRPr lang="en-US" dirty="0" smtClean="0"/>
          </a:p>
          <a:p>
            <a:endParaRPr lang="en-US" dirty="0" smtClean="0"/>
          </a:p>
          <a:p>
            <a:r>
              <a:rPr lang="en-US" dirty="0" smtClean="0"/>
              <a:t>Hypothesis</a:t>
            </a:r>
            <a:r>
              <a:rPr lang="en-US" baseline="0" dirty="0" smtClean="0"/>
              <a:t> driven models: bottom up and top down modulation </a:t>
            </a:r>
          </a:p>
          <a:p>
            <a:endParaRPr lang="en-US" baseline="0" dirty="0" smtClean="0"/>
          </a:p>
          <a:p>
            <a:r>
              <a:rPr lang="en-US" baseline="0" dirty="0" err="1" smtClean="0"/>
              <a:t>Alternat</a:t>
            </a:r>
            <a:endParaRPr lang="en-US" baseline="0" dirty="0" smtClean="0"/>
          </a:p>
          <a:p>
            <a:endParaRPr lang="en-US" baseline="0" dirty="0" smtClean="0"/>
          </a:p>
          <a:p>
            <a:r>
              <a:rPr lang="en-US" baseline="0" dirty="0" smtClean="0"/>
              <a:t>Two models in our model space. </a:t>
            </a:r>
          </a:p>
          <a:p>
            <a:endParaRPr lang="en-US" baseline="0" dirty="0" smtClean="0"/>
          </a:p>
          <a:p>
            <a:endParaRPr lang="en-US" baseline="0" dirty="0" smtClean="0"/>
          </a:p>
          <a:p>
            <a:r>
              <a:rPr lang="en-US" baseline="0" dirty="0" smtClean="0"/>
              <a:t>DCM is hypothesis driven, not exploratory. </a:t>
            </a:r>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454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spcBef>
                <a:spcPct val="0"/>
              </a:spcBef>
              <a:buFontTx/>
              <a:buChar char="-"/>
            </a:pPr>
            <a:r>
              <a:rPr lang="en-GB" sz="1200" dirty="0" smtClean="0">
                <a:cs typeface="Arial" pitchFamily="34" charset="0"/>
              </a:rPr>
              <a:t>In</a:t>
            </a:r>
            <a:r>
              <a:rPr lang="en-GB" sz="1200" baseline="0" dirty="0" smtClean="0">
                <a:cs typeface="Arial" pitchFamily="34" charset="0"/>
              </a:rPr>
              <a:t> our two models we have defined three regions of interest – V1, V5 and parietal cortex. </a:t>
            </a:r>
          </a:p>
          <a:p>
            <a:pPr marL="342900" indent="-342900">
              <a:spcBef>
                <a:spcPct val="0"/>
              </a:spcBef>
              <a:buFontTx/>
              <a:buChar char="-"/>
            </a:pPr>
            <a:endParaRPr lang="en-GB" sz="1200" baseline="0" dirty="0" smtClean="0">
              <a:cs typeface="Arial" pitchFamily="34" charset="0"/>
            </a:endParaRPr>
          </a:p>
          <a:p>
            <a:pPr marL="0" indent="0">
              <a:spcBef>
                <a:spcPct val="0"/>
              </a:spcBef>
              <a:buFontTx/>
              <a:buNone/>
            </a:pPr>
            <a:r>
              <a:rPr lang="en-GB" sz="1200" baseline="0" dirty="0" smtClean="0">
                <a:cs typeface="Arial" pitchFamily="34" charset="0"/>
              </a:rPr>
              <a:t>We can extract the time series from each region in each subject. In group studies, one wants to ensure that the same regional features are selected from subject to subject. The best way to do this is to operationally define the region in each subject by functional or anatomical criteria.  In this case, we’ll use a motion masked by attention contrast for the V5 VOI. You can type in some pre-selected coordinates at the bottom of the GUI or pick a local maximum within the functionally defined region to specify the </a:t>
            </a:r>
            <a:r>
              <a:rPr lang="en-GB" sz="1200" baseline="0" dirty="0" err="1" smtClean="0">
                <a:cs typeface="Arial" pitchFamily="34" charset="0"/>
              </a:rPr>
              <a:t>center</a:t>
            </a:r>
            <a:r>
              <a:rPr lang="en-GB" sz="1200" baseline="0" dirty="0" smtClean="0">
                <a:cs typeface="Arial" pitchFamily="34" charset="0"/>
              </a:rPr>
              <a:t> of your VOI. You then use the principal </a:t>
            </a:r>
            <a:r>
              <a:rPr lang="en-GB" sz="1200" baseline="0" dirty="0" err="1" smtClean="0">
                <a:cs typeface="Arial" pitchFamily="34" charset="0"/>
              </a:rPr>
              <a:t>egenviariate</a:t>
            </a:r>
            <a:r>
              <a:rPr lang="en-GB" sz="1200" baseline="0" dirty="0" smtClean="0">
                <a:cs typeface="Arial" pitchFamily="34" charset="0"/>
              </a:rPr>
              <a:t> </a:t>
            </a:r>
            <a:r>
              <a:rPr lang="en-GB" sz="1200" baseline="0" dirty="0" err="1" smtClean="0">
                <a:cs typeface="Arial" pitchFamily="34" charset="0"/>
              </a:rPr>
              <a:t>centered</a:t>
            </a:r>
            <a:r>
              <a:rPr lang="en-GB" sz="1200" baseline="0" dirty="0" smtClean="0">
                <a:cs typeface="Arial" pitchFamily="34" charset="0"/>
              </a:rPr>
              <a:t> on this coordinate to extract the time series. You can adjust for the effects of interest (which will mean </a:t>
            </a:r>
            <a:r>
              <a:rPr lang="en-GB" sz="1200" baseline="0" dirty="0" err="1" smtClean="0">
                <a:cs typeface="Arial" pitchFamily="34" charset="0"/>
              </a:rPr>
              <a:t>center</a:t>
            </a:r>
            <a:r>
              <a:rPr lang="en-GB" sz="1200" baseline="0" dirty="0" smtClean="0">
                <a:cs typeface="Arial" pitchFamily="34" charset="0"/>
              </a:rPr>
              <a:t> the time series and remove any variance associated with condition not included in effects of interest contrast. You can then specify how you want to define the space of your VOI – sphere, box, mask, </a:t>
            </a:r>
            <a:r>
              <a:rPr lang="en-GB" sz="1200" baseline="0" dirty="0" err="1" smtClean="0">
                <a:cs typeface="Arial" pitchFamily="34" charset="0"/>
              </a:rPr>
              <a:t>ect</a:t>
            </a:r>
            <a:r>
              <a:rPr lang="en-GB" sz="1200" baseline="0" dirty="0" smtClean="0">
                <a:cs typeface="Arial" pitchFamily="34" charset="0"/>
              </a:rPr>
              <a:t> and then the size of that space. </a:t>
            </a:r>
          </a:p>
          <a:p>
            <a:pPr marL="0" indent="0">
              <a:spcBef>
                <a:spcPct val="0"/>
              </a:spcBef>
              <a:buFontTx/>
              <a:buNone/>
            </a:pPr>
            <a:endParaRPr lang="en-GB" sz="1200" baseline="0" dirty="0" smtClean="0">
              <a:cs typeface="Arial" pitchFamily="34" charset="0"/>
            </a:endParaRPr>
          </a:p>
          <a:p>
            <a:pPr marL="0" indent="0">
              <a:spcBef>
                <a:spcPct val="0"/>
              </a:spcBef>
              <a:buFontTx/>
              <a:buNone/>
            </a:pPr>
            <a:r>
              <a:rPr lang="en-GB" sz="1200" baseline="0" dirty="0" smtClean="0">
                <a:cs typeface="Arial" pitchFamily="34" charset="0"/>
              </a:rPr>
              <a:t>For the VOI you define, SPM will run a principal component analysis and compute the first </a:t>
            </a:r>
            <a:r>
              <a:rPr lang="en-GB" sz="1200" baseline="0" dirty="0" err="1" smtClean="0">
                <a:cs typeface="Arial" pitchFamily="34" charset="0"/>
              </a:rPr>
              <a:t>eigenvariate</a:t>
            </a:r>
            <a:r>
              <a:rPr lang="en-GB" sz="1200" baseline="0" dirty="0" smtClean="0">
                <a:cs typeface="Arial" pitchFamily="34" charset="0"/>
              </a:rPr>
              <a:t> which summarizes the time series from all the voxels included in the VOI.</a:t>
            </a:r>
          </a:p>
          <a:p>
            <a:pPr marL="0" indent="0">
              <a:spcBef>
                <a:spcPct val="0"/>
              </a:spcBef>
              <a:buFontTx/>
              <a:buNone/>
            </a:pPr>
            <a:endParaRPr lang="en-GB" sz="1200" baseline="0" dirty="0" smtClean="0">
              <a:cs typeface="Arial" pitchFamily="34" charset="0"/>
            </a:endParaRPr>
          </a:p>
          <a:p>
            <a:pPr marL="0" indent="0">
              <a:spcBef>
                <a:spcPct val="0"/>
              </a:spcBef>
              <a:buFontTx/>
              <a:buNone/>
            </a:pPr>
            <a:endParaRPr lang="en-GB" sz="1200" baseline="0" dirty="0" smtClean="0">
              <a:cs typeface="Arial" pitchFamily="34" charset="0"/>
            </a:endParaRPr>
          </a:p>
          <a:p>
            <a:pPr marL="0" indent="0">
              <a:spcBef>
                <a:spcPct val="0"/>
              </a:spcBef>
              <a:buFontTx/>
              <a:buNone/>
            </a:pPr>
            <a:endParaRPr lang="en-GB" sz="1200" baseline="0" dirty="0" smtClean="0">
              <a:cs typeface="Arial" pitchFamily="34" charset="0"/>
            </a:endParaRPr>
          </a:p>
          <a:p>
            <a:pPr marL="0" indent="0">
              <a:spcBef>
                <a:spcPct val="0"/>
              </a:spcBef>
              <a:buFontTx/>
              <a:buNone/>
            </a:pPr>
            <a:endParaRPr lang="en-GB" sz="1200" baseline="0" dirty="0" smtClean="0">
              <a:cs typeface="Arial" pitchFamily="34" charset="0"/>
            </a:endParaRPr>
          </a:p>
          <a:p>
            <a:pPr marL="0" indent="0">
              <a:spcBef>
                <a:spcPct val="0"/>
              </a:spcBef>
              <a:buFontTx/>
              <a:buNone/>
            </a:pPr>
            <a:endParaRPr lang="en-GB" sz="1200" baseline="0" dirty="0" smtClean="0">
              <a:cs typeface="Arial" pitchFamily="34" charset="0"/>
            </a:endParaRPr>
          </a:p>
          <a:p>
            <a:pPr marL="0" indent="0">
              <a:spcBef>
                <a:spcPct val="0"/>
              </a:spcBef>
              <a:buFontTx/>
              <a:buNone/>
            </a:pPr>
            <a:endParaRPr lang="en-GB" sz="1200" baseline="0" dirty="0" smtClean="0">
              <a:cs typeface="Arial" pitchFamily="34" charset="0"/>
            </a:endParaRPr>
          </a:p>
          <a:p>
            <a:pPr marL="0" indent="0">
              <a:spcBef>
                <a:spcPct val="0"/>
              </a:spcBef>
              <a:buFontTx/>
              <a:buNone/>
            </a:pPr>
            <a:r>
              <a:rPr lang="en-GB" sz="1200" baseline="0" dirty="0" smtClean="0">
                <a:cs typeface="Arial" pitchFamily="34" charset="0"/>
              </a:rPr>
              <a:t> It will </a:t>
            </a:r>
            <a:r>
              <a:rPr lang="en-GB" sz="1200" baseline="0" dirty="0" err="1" smtClean="0">
                <a:cs typeface="Arial" pitchFamily="34" charset="0"/>
              </a:rPr>
              <a:t>aslo</a:t>
            </a:r>
            <a:r>
              <a:rPr lang="en-GB" sz="1200" baseline="0" dirty="0" smtClean="0">
                <a:cs typeface="Arial" pitchFamily="34" charset="0"/>
              </a:rPr>
              <a:t> tell you how much of the variance from the VOI voxels can be explained. </a:t>
            </a:r>
            <a:endParaRPr lang="en-GB" sz="1200" dirty="0" smtClean="0">
              <a:cs typeface="Arial" pitchFamily="34" charset="0"/>
            </a:endParaRPr>
          </a:p>
          <a:p>
            <a:pPr marL="0" indent="0">
              <a:spcBef>
                <a:spcPct val="0"/>
              </a:spcBef>
              <a:buFontTx/>
              <a:buNone/>
            </a:pPr>
            <a:endParaRPr lang="en-GB" sz="1200" dirty="0" smtClean="0">
              <a:cs typeface="Arial" pitchFamily="34" charset="0"/>
            </a:endParaRPr>
          </a:p>
          <a:p>
            <a:pPr marL="0" indent="0">
              <a:spcBef>
                <a:spcPct val="0"/>
              </a:spcBef>
              <a:buFontTx/>
              <a:buNone/>
            </a:pPr>
            <a:endParaRPr lang="en-GB" sz="1200" dirty="0" smtClean="0">
              <a:cs typeface="Arial" pitchFamily="34" charset="0"/>
            </a:endParaRPr>
          </a:p>
          <a:p>
            <a:pPr marL="0" indent="0">
              <a:spcBef>
                <a:spcPct val="0"/>
              </a:spcBef>
              <a:buFontTx/>
              <a:buNone/>
            </a:pPr>
            <a:r>
              <a:rPr lang="en-GB" sz="1200" dirty="0" smtClean="0">
                <a:cs typeface="Arial" pitchFamily="34" charset="0"/>
              </a:rPr>
              <a:t>Not</a:t>
            </a:r>
            <a:r>
              <a:rPr lang="en-GB" sz="1200" baseline="0" dirty="0" smtClean="0">
                <a:cs typeface="Arial" pitchFamily="34" charset="0"/>
              </a:rPr>
              <a:t> </a:t>
            </a:r>
            <a:r>
              <a:rPr lang="en-GB" sz="1200" baseline="0" dirty="0" err="1" smtClean="0">
                <a:cs typeface="Arial" pitchFamily="34" charset="0"/>
              </a:rPr>
              <a:t>cirucular</a:t>
            </a:r>
            <a:r>
              <a:rPr lang="en-GB" sz="1200" baseline="0" dirty="0" smtClean="0">
                <a:cs typeface="Arial" pitchFamily="34" charset="0"/>
              </a:rPr>
              <a:t> because DCM is not testing whether any of these regions show an experimental effect. Instead DCM is comparing hypotheses about these effects. </a:t>
            </a:r>
            <a:endParaRPr lang="en-GB" sz="1200" dirty="0" smtClean="0">
              <a:cs typeface="Arial" pitchFamily="34" charset="0"/>
            </a:endParaRPr>
          </a:p>
          <a:p>
            <a:pPr marL="342900" indent="-342900">
              <a:spcBef>
                <a:spcPct val="0"/>
              </a:spcBef>
              <a:buFontTx/>
              <a:buChar char="-"/>
            </a:pPr>
            <a:endParaRPr lang="en-GB" sz="1200" dirty="0" smtClean="0">
              <a:cs typeface="Arial" pitchFamily="34" charset="0"/>
            </a:endParaRPr>
          </a:p>
          <a:p>
            <a:pPr marL="342900" indent="-342900">
              <a:spcBef>
                <a:spcPct val="0"/>
              </a:spcBef>
              <a:buFontTx/>
              <a:buChar char="-"/>
            </a:pPr>
            <a:endParaRPr lang="en-GB" sz="1200" dirty="0" smtClean="0">
              <a:cs typeface="Arial" pitchFamily="34" charset="0"/>
            </a:endParaRPr>
          </a:p>
          <a:p>
            <a:pPr marL="342900" indent="-342900">
              <a:spcBef>
                <a:spcPct val="0"/>
              </a:spcBef>
              <a:buFontTx/>
              <a:buChar char="-"/>
            </a:pPr>
            <a:r>
              <a:rPr lang="en-GB" sz="1200" dirty="0" smtClean="0">
                <a:cs typeface="Arial" pitchFamily="34" charset="0"/>
              </a:rPr>
              <a:t>Extract time-series within region of interest using </a:t>
            </a:r>
            <a:r>
              <a:rPr lang="en-GB" sz="1200" dirty="0" err="1" smtClean="0">
                <a:cs typeface="Arial" pitchFamily="34" charset="0"/>
              </a:rPr>
              <a:t>eigenvariate</a:t>
            </a:r>
            <a:r>
              <a:rPr lang="en-GB" sz="1200" dirty="0" smtClean="0">
                <a:cs typeface="Arial" pitchFamily="34" charset="0"/>
              </a:rPr>
              <a:t> button </a:t>
            </a:r>
          </a:p>
          <a:p>
            <a:pPr marL="342900" indent="-342900">
              <a:spcBef>
                <a:spcPct val="0"/>
              </a:spcBef>
              <a:buFontTx/>
              <a:buChar char="-"/>
            </a:pPr>
            <a:endParaRPr lang="en-GB" sz="1200" dirty="0" smtClean="0">
              <a:cs typeface="Arial" pitchFamily="34" charset="0"/>
            </a:endParaRPr>
          </a:p>
          <a:p>
            <a:pPr marL="342900" indent="-342900">
              <a:spcBef>
                <a:spcPct val="0"/>
              </a:spcBef>
              <a:buFontTx/>
              <a:buChar char="-"/>
            </a:pPr>
            <a:r>
              <a:rPr lang="en-GB" sz="1200" dirty="0" smtClean="0">
                <a:cs typeface="Arial" pitchFamily="34" charset="0"/>
              </a:rPr>
              <a:t>What does </a:t>
            </a:r>
            <a:r>
              <a:rPr lang="en-GB" sz="1200" dirty="0" err="1" smtClean="0">
                <a:cs typeface="Arial" pitchFamily="34" charset="0"/>
              </a:rPr>
              <a:t>eigenvariate</a:t>
            </a:r>
            <a:r>
              <a:rPr lang="en-GB" sz="1200" dirty="0" smtClean="0">
                <a:cs typeface="Arial" pitchFamily="34" charset="0"/>
              </a:rPr>
              <a:t> explain ?  EIGENVARIATE!!!!</a:t>
            </a:r>
            <a:r>
              <a:rPr lang="en-GB" sz="1200" baseline="0" dirty="0" smtClean="0">
                <a:cs typeface="Arial" pitchFamily="34" charset="0"/>
              </a:rPr>
              <a:t> Principal component analysis and will extract the sum BOLD activity for all those voxels within </a:t>
            </a:r>
            <a:endParaRPr lang="en-GB" sz="1200" dirty="0" smtClean="0">
              <a:cs typeface="Arial" pitchFamily="34" charset="0"/>
            </a:endParaRPr>
          </a:p>
          <a:p>
            <a:pPr marL="342900" indent="-342900">
              <a:spcBef>
                <a:spcPct val="0"/>
              </a:spcBef>
              <a:buFontTx/>
              <a:buChar char="-"/>
            </a:pPr>
            <a:endParaRPr lang="en-GB" sz="1200" dirty="0" smtClean="0">
              <a:cs typeface="Arial" pitchFamily="34" charset="0"/>
            </a:endParaRPr>
          </a:p>
          <a:p>
            <a:pPr marL="342900" indent="-342900">
              <a:spcBef>
                <a:spcPct val="0"/>
              </a:spcBef>
              <a:buFontTx/>
              <a:buChar char="-"/>
            </a:pPr>
            <a:r>
              <a:rPr lang="en-GB" sz="1200" dirty="0" err="1" smtClean="0">
                <a:cs typeface="Arial" pitchFamily="34" charset="0"/>
              </a:rPr>
              <a:t>n.b</a:t>
            </a:r>
            <a:r>
              <a:rPr lang="en-GB" sz="1200" dirty="0" smtClean="0">
                <a:cs typeface="Arial" pitchFamily="34" charset="0"/>
              </a:rPr>
              <a:t> anatomical &amp; functional standardisation important for group analyses</a:t>
            </a:r>
          </a:p>
          <a:p>
            <a:pPr marL="342900" indent="-342900">
              <a:spcBef>
                <a:spcPct val="0"/>
              </a:spcBef>
              <a:buFontTx/>
              <a:buChar char="-"/>
            </a:pPr>
            <a:endParaRPr lang="en-GB" sz="1200" dirty="0" smtClean="0">
              <a:cs typeface="Arial" pitchFamily="34" charset="0"/>
            </a:endParaRPr>
          </a:p>
          <a:p>
            <a:pPr marL="342900" indent="-342900">
              <a:spcBef>
                <a:spcPct val="0"/>
              </a:spcBef>
              <a:buFontTx/>
              <a:buChar char="-"/>
            </a:pPr>
            <a:r>
              <a:rPr lang="en-GB" sz="1200" dirty="0" smtClean="0">
                <a:cs typeface="Arial" pitchFamily="34" charset="0"/>
              </a:rPr>
              <a:t>How do you chose were to extract the time series.</a:t>
            </a:r>
            <a:r>
              <a:rPr lang="en-GB" sz="1200" baseline="0" dirty="0" smtClean="0">
                <a:cs typeface="Arial" pitchFamily="34" charset="0"/>
              </a:rPr>
              <a:t> </a:t>
            </a:r>
            <a:endParaRPr lang="en-GB" sz="1200" dirty="0" smtClean="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1696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GB" dirty="0" smtClean="0">
                <a:latin typeface="Calibri" charset="0"/>
              </a:rPr>
              <a:t>Slice timing </a:t>
            </a:r>
          </a:p>
          <a:p>
            <a:pPr eaLnBrk="1" hangingPunct="1"/>
            <a:endParaRPr lang="en-GB" dirty="0" smtClean="0">
              <a:latin typeface="Calibri" charset="0"/>
            </a:endParaRPr>
          </a:p>
          <a:p>
            <a:pPr marL="539750" indent="-539750" eaLnBrk="1" hangingPunct="1">
              <a:buFontTx/>
              <a:buChar char="•"/>
            </a:pPr>
            <a:r>
              <a:rPr lang="en-GB" sz="2400" u="sng" dirty="0" smtClean="0">
                <a:latin typeface="Arial Unicode MS" charset="0"/>
                <a:cs typeface="Arial" charset="0"/>
              </a:rPr>
              <a:t>Two potential timing problems in DCM:</a:t>
            </a:r>
          </a:p>
          <a:p>
            <a:pPr marL="1341438" lvl="1" indent="-533400" eaLnBrk="1" hangingPunct="1">
              <a:spcBef>
                <a:spcPct val="20000"/>
              </a:spcBef>
              <a:buFontTx/>
              <a:buAutoNum type="arabicPeriod"/>
            </a:pPr>
            <a:r>
              <a:rPr lang="en-GB" sz="2400" dirty="0" smtClean="0">
                <a:latin typeface="Arial Unicode MS" charset="0"/>
                <a:cs typeface="Arial" charset="0"/>
              </a:rPr>
              <a:t>wrong timing of inputs</a:t>
            </a:r>
          </a:p>
          <a:p>
            <a:pPr marL="1341438" lvl="1" indent="-533400" eaLnBrk="1" hangingPunct="1">
              <a:spcBef>
                <a:spcPct val="20000"/>
              </a:spcBef>
              <a:buFontTx/>
              <a:buAutoNum type="arabicPeriod"/>
            </a:pPr>
            <a:r>
              <a:rPr lang="en-GB" sz="2400" dirty="0" smtClean="0">
                <a:latin typeface="Arial Unicode MS" charset="0"/>
                <a:cs typeface="Arial" charset="0"/>
              </a:rPr>
              <a:t>temporal shift between regional time series because of multi-slice acquisition</a:t>
            </a:r>
          </a:p>
          <a:p>
            <a:pPr eaLnBrk="1" hangingPunct="1"/>
            <a:endParaRPr lang="en-GB" sz="2400" dirty="0" smtClean="0">
              <a:latin typeface="Arial Unicode MS" charset="0"/>
              <a:cs typeface="Arial" charset="0"/>
            </a:endParaRPr>
          </a:p>
          <a:p>
            <a:pPr marL="539750" indent="-539750" eaLnBrk="1" hangingPunct="1">
              <a:buFontTx/>
              <a:buChar char="•"/>
            </a:pPr>
            <a:r>
              <a:rPr lang="en-GB" sz="2400" dirty="0" smtClean="0">
                <a:latin typeface="Arial Unicode MS" charset="0"/>
                <a:cs typeface="Arial" charset="0"/>
              </a:rPr>
              <a:t>DCM is robust against timing errors up to approx. </a:t>
            </a:r>
            <a:r>
              <a:rPr lang="en-US" sz="2400" dirty="0" smtClean="0">
                <a:latin typeface="Arial Unicode MS" charset="0"/>
                <a:cs typeface="Arial" charset="0"/>
              </a:rPr>
              <a:t>± 2 s </a:t>
            </a:r>
          </a:p>
          <a:p>
            <a:pPr eaLnBrk="1" hangingPunct="1"/>
            <a:endParaRPr lang="en-GB" dirty="0" smtClean="0">
              <a:latin typeface="Calibri" charset="0"/>
            </a:endParaRPr>
          </a:p>
          <a:p>
            <a:pPr eaLnBrk="1" hangingPunct="1"/>
            <a:r>
              <a:rPr lang="en-GB" dirty="0" smtClean="0">
                <a:latin typeface="Calibri" charset="0"/>
              </a:rPr>
              <a:t>Regions</a:t>
            </a:r>
            <a:r>
              <a:rPr lang="en-GB" baseline="0" dirty="0" smtClean="0">
                <a:latin typeface="Calibri" charset="0"/>
              </a:rPr>
              <a:t> will be scanned at different times so you can adjust your DCM for this and specify what time each region is scanned, but DCM simulation show that DCM is robust against timing errors up to about plus or minus 2 seconds. You can </a:t>
            </a:r>
            <a:r>
              <a:rPr lang="en-GB" baseline="0" dirty="0" err="1" smtClean="0">
                <a:latin typeface="Calibri" charset="0"/>
              </a:rPr>
              <a:t>difeine</a:t>
            </a:r>
            <a:r>
              <a:rPr lang="en-GB" baseline="0" dirty="0" smtClean="0">
                <a:latin typeface="Calibri" charset="0"/>
              </a:rPr>
              <a:t> a middle term V1 defined at 3.20 V5 at 3.21 and SPC at 3.22</a:t>
            </a:r>
            <a:endParaRPr lang="en-GB" dirty="0" smtClean="0">
              <a:latin typeface="Calibri" charset="0"/>
            </a:endParaRPr>
          </a:p>
          <a:p>
            <a:pPr eaLnBrk="1" hangingPunct="1"/>
            <a:endParaRPr lang="en-GB" dirty="0" smtClean="0">
              <a:latin typeface="Calibri" charset="0"/>
            </a:endParaRPr>
          </a:p>
          <a:p>
            <a:pPr eaLnBrk="1" hangingPunct="1"/>
            <a:endParaRPr lang="en-GB" dirty="0" smtClean="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 </a:t>
            </a:r>
            <a:r>
              <a:rPr lang="en-US" baseline="0" dirty="0" smtClean="0"/>
              <a:t>estimate and invert the specified model. SPM will show output like this while the </a:t>
            </a:r>
            <a:r>
              <a:rPr lang="en-US" baseline="0" dirty="0" err="1" smtClean="0"/>
              <a:t>inverstion</a:t>
            </a:r>
            <a:r>
              <a:rPr lang="en-US" baseline="0" dirty="0" smtClean="0"/>
              <a:t> takes place. On the top you can see the predicted and observed times series for the three regions. using </a:t>
            </a:r>
            <a:r>
              <a:rPr lang="en-US" baseline="0" dirty="0" err="1" smtClean="0"/>
              <a:t>variational</a:t>
            </a:r>
            <a:r>
              <a:rPr lang="en-US" baseline="0" dirty="0" smtClean="0"/>
              <a:t> Bayes, DCM will optimally match the predicted times series to the observed times.  Remember The predicted time series is generated by the integrating the </a:t>
            </a:r>
            <a:r>
              <a:rPr lang="en-US" baseline="0" dirty="0" err="1" smtClean="0"/>
              <a:t>differntial</a:t>
            </a:r>
            <a:r>
              <a:rPr lang="en-US" baseline="0" dirty="0" smtClean="0"/>
              <a:t> equations of the neural state equation and the hemodynamic forward model.  During inversion, you can watch the program go through each iteration, maximizing the negative free energy and minimizing the discrepancy between the observed and predicted time series. DCM will optimize the model until it reaches a threshold in which the difference between on iterative stop and the next is miniscule. </a:t>
            </a:r>
          </a:p>
          <a:p>
            <a:endParaRPr lang="en-US" baseline="0" dirty="0" smtClean="0"/>
          </a:p>
          <a:p>
            <a:r>
              <a:rPr lang="en-US" baseline="0" dirty="0" smtClean="0"/>
              <a:t>On the bottom, you can see the posterior probabilities of the </a:t>
            </a:r>
            <a:r>
              <a:rPr lang="en-US" baseline="0" dirty="0" err="1" smtClean="0"/>
              <a:t>pameters</a:t>
            </a:r>
            <a:r>
              <a:rPr lang="en-US" baseline="0" dirty="0" smtClean="0"/>
              <a:t> which are run through the same optimization scheme. Usually, the neuronal model </a:t>
            </a:r>
            <a:r>
              <a:rPr lang="en-US" baseline="0" dirty="0" err="1" smtClean="0"/>
              <a:t>parmaters</a:t>
            </a:r>
            <a:r>
              <a:rPr lang="en-US" baseline="0" dirty="0" smtClean="0"/>
              <a:t> will be on the left hand side, then the hemodynamic parameters (6 or so for each reach). </a:t>
            </a:r>
          </a:p>
          <a:p>
            <a:endParaRPr lang="en-US" baseline="0" dirty="0" smtClean="0"/>
          </a:p>
          <a:p>
            <a:endParaRPr lang="en-US" baseline="0" dirty="0" smtClean="0"/>
          </a:p>
          <a:p>
            <a:endParaRPr lang="en-US" baseline="0" dirty="0" smtClean="0"/>
          </a:p>
          <a:p>
            <a:r>
              <a:rPr lang="en-US" baseline="0" dirty="0" err="1" smtClean="0"/>
              <a:t>Fitt</a:t>
            </a:r>
            <a:r>
              <a:rPr lang="en-US" baseline="0" dirty="0" smtClean="0"/>
              <a:t> it for every </a:t>
            </a:r>
            <a:r>
              <a:rPr lang="en-US" baseline="0" dirty="0" err="1" smtClean="0"/>
              <a:t>variatianal</a:t>
            </a:r>
            <a:r>
              <a:rPr lang="en-US" baseline="0" dirty="0" smtClean="0"/>
              <a:t> EM step, maximizing the negative free energy (approximation to the model evidence). Trying to optimize this model – </a:t>
            </a:r>
            <a:r>
              <a:rPr lang="en-US" baseline="0" dirty="0" err="1" smtClean="0"/>
              <a:t>fmaximize</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97624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estimated</a:t>
            </a:r>
            <a:r>
              <a:rPr lang="en-US" baseline="0" dirty="0" smtClean="0"/>
              <a:t> the models in you model space, you can perform Bayesian Model Selection, to infer the optimal model relative to other models in your model space. The optimal model is the best fitting yet most parsimonious and generalizable model. </a:t>
            </a:r>
          </a:p>
          <a:p>
            <a:endParaRPr lang="en-US" baseline="0" dirty="0" smtClean="0"/>
          </a:p>
          <a:p>
            <a:endParaRPr lang="en-US" baseline="0" dirty="0" smtClean="0"/>
          </a:p>
          <a:p>
            <a:r>
              <a:rPr lang="en-US" baseline="0" dirty="0" smtClean="0"/>
              <a:t>This is done by computing the model evidence of each model, that is, the probability of the data, signified by gamma given the model(m). This is equivalent to the probability of generating the data from parameters sigma that are randomly sampled from the prior p(m). Because the </a:t>
            </a:r>
            <a:r>
              <a:rPr lang="en-US" baseline="0" dirty="0" err="1" smtClean="0"/>
              <a:t>intergral</a:t>
            </a:r>
            <a:r>
              <a:rPr lang="en-US" baseline="0" dirty="0" smtClean="0"/>
              <a:t> is not analytically solvable, </a:t>
            </a:r>
            <a:r>
              <a:rPr lang="en-US" baseline="0" dirty="0" err="1" smtClean="0"/>
              <a:t>appromations</a:t>
            </a:r>
            <a:r>
              <a:rPr lang="en-US" baseline="0" dirty="0" smtClean="0"/>
              <a:t> are necessary such as negative </a:t>
            </a:r>
            <a:r>
              <a:rPr lang="en-US" baseline="0" dirty="0" err="1" smtClean="0"/>
              <a:t>variational</a:t>
            </a:r>
            <a:r>
              <a:rPr lang="en-US" baseline="0" dirty="0" smtClean="0"/>
              <a:t> free energy or the log evidence. The log evidence nicely represents the key features of Bayesian model selection – the most optimal model is a compromise between accuracy and complexity – providing a measure of </a:t>
            </a:r>
            <a:r>
              <a:rPr lang="en-US" baseline="0" dirty="0" err="1" smtClean="0"/>
              <a:t>generalizablity</a:t>
            </a:r>
            <a:r>
              <a:rPr lang="en-US" baseline="0" dirty="0" smtClean="0"/>
              <a:t>. </a:t>
            </a:r>
          </a:p>
          <a:p>
            <a:endParaRPr lang="en-US" baseline="0" dirty="0" smtClean="0"/>
          </a:p>
          <a:p>
            <a:r>
              <a:rPr lang="en-US" baseline="0" dirty="0" smtClean="0"/>
              <a:t>The Bayes factor, which is simply the ratio of one model evidence to the other o and is an intuitive comparison between two models. The </a:t>
            </a:r>
            <a:r>
              <a:rPr lang="en-US" baseline="0" dirty="0" err="1" smtClean="0"/>
              <a:t>diffence</a:t>
            </a:r>
            <a:r>
              <a:rPr lang="en-US" baseline="0" dirty="0" smtClean="0"/>
              <a:t> in log evidence between two models is an equivalent comparison On the right we can see that the difference in log evidence is about 3 between these two models with model 2, the forward model, being favored. Model 2’s posterior probability is about 95 percent showing strong evidence according to this table from Penny et al., which describes the statistical conventions. So in this case, the Bayes factor is about 3 so we have positive </a:t>
            </a:r>
            <a:r>
              <a:rPr lang="en-US" baseline="0" dirty="0" err="1" smtClean="0"/>
              <a:t>evidenc</a:t>
            </a:r>
            <a:r>
              <a:rPr lang="en-US" baseline="0" dirty="0" smtClean="0"/>
              <a:t> for model 2 over model 1. </a:t>
            </a:r>
          </a:p>
          <a:p>
            <a:endParaRPr lang="en-US" baseline="0" dirty="0" smtClean="0"/>
          </a:p>
          <a:p>
            <a:endParaRPr lang="en-US" baseline="0" dirty="0" smtClean="0"/>
          </a:p>
          <a:p>
            <a:r>
              <a:rPr lang="en-US" baseline="0" dirty="0" smtClean="0"/>
              <a:t>You don’t need to know this but DCM </a:t>
            </a:r>
          </a:p>
          <a:p>
            <a:endParaRPr lang="en-US" baseline="0" dirty="0" smtClean="0"/>
          </a:p>
          <a:p>
            <a:r>
              <a:rPr lang="en-US" baseline="0" dirty="0" smtClean="0"/>
              <a:t>of generating the data signified by gamma and </a:t>
            </a:r>
          </a:p>
          <a:p>
            <a:endParaRPr lang="en-US" baseline="0" dirty="0" smtClean="0"/>
          </a:p>
          <a:p>
            <a:endParaRPr lang="en-US" baseline="0" dirty="0" smtClean="0"/>
          </a:p>
          <a:p>
            <a:r>
              <a:rPr lang="en-US" baseline="0" dirty="0" smtClean="0"/>
              <a:t>the posterior probabilities of the parameters given the data is an optimal combination of prior knowledge and new data, weighted by their relative precision.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Unicode MS" charset="0"/>
                <a:cs typeface="Arial Unicode MS" charset="0"/>
              </a:rPr>
              <a:t>Model evidence:</a:t>
            </a:r>
            <a:r>
              <a:rPr lang="en-US" sz="1200" b="0" dirty="0" smtClean="0">
                <a:latin typeface="Arial Unicode MS" charset="0"/>
                <a:cs typeface="Arial Unicode MS" charset="0"/>
              </a:rPr>
              <a:t> probability of generating data </a:t>
            </a:r>
            <a:r>
              <a:rPr lang="en-US" sz="1200" b="0" i="1" dirty="0" smtClean="0">
                <a:latin typeface="Times New Roman" charset="0"/>
                <a:cs typeface="Arial Unicode MS" charset="0"/>
              </a:rPr>
              <a:t>y</a:t>
            </a:r>
            <a:r>
              <a:rPr lang="en-US" sz="1200" b="0" dirty="0" smtClean="0">
                <a:latin typeface="Arial Unicode MS" charset="0"/>
                <a:cs typeface="Arial Unicode MS" charset="0"/>
              </a:rPr>
              <a:t> from parameters </a:t>
            </a:r>
            <a:r>
              <a:rPr lang="en-US" sz="1200" b="0" i="1" dirty="0" smtClean="0">
                <a:latin typeface="Times New Roman" charset="0"/>
                <a:cs typeface="Arial Unicode MS" charset="0"/>
                <a:sym typeface="Symbol" charset="0"/>
              </a:rPr>
              <a:t></a:t>
            </a:r>
            <a:r>
              <a:rPr lang="en-US" sz="1200" b="0" dirty="0" smtClean="0">
                <a:latin typeface="Arial Unicode MS" charset="0"/>
                <a:cs typeface="Arial Unicode MS" charset="0"/>
                <a:sym typeface="Symbol" charset="0"/>
              </a:rPr>
              <a:t> </a:t>
            </a:r>
            <a:r>
              <a:rPr lang="en-US" sz="1200" b="0" dirty="0" smtClean="0">
                <a:latin typeface="Arial Unicode MS" charset="0"/>
                <a:cs typeface="Arial Unicode MS" charset="0"/>
              </a:rPr>
              <a:t>that are randomly sampled from the prior </a:t>
            </a:r>
            <a:r>
              <a:rPr lang="en-US" sz="1200" b="0" i="1" dirty="0" smtClean="0">
                <a:latin typeface="Times New Roman" charset="0"/>
                <a:cs typeface="Arial Unicode MS" charset="0"/>
              </a:rPr>
              <a:t>p</a:t>
            </a:r>
            <a:r>
              <a:rPr lang="en-US" sz="1200" b="0" dirty="0" smtClean="0">
                <a:latin typeface="Times New Roman" charset="0"/>
                <a:cs typeface="Arial Unicode MS" charset="0"/>
              </a:rPr>
              <a:t>(</a:t>
            </a:r>
            <a:r>
              <a:rPr lang="en-US" sz="1200" b="0" i="1" dirty="0" smtClean="0">
                <a:latin typeface="Times New Roman" charset="0"/>
                <a:cs typeface="Arial Unicode MS" charset="0"/>
              </a:rPr>
              <a:t>m</a:t>
            </a:r>
            <a:r>
              <a:rPr lang="en-US" sz="1200" b="0" dirty="0" smtClean="0">
                <a:latin typeface="Times New Roman" charset="0"/>
                <a:cs typeface="Arial Unicode MS" charset="0"/>
              </a:rPr>
              <a:t>)</a:t>
            </a:r>
            <a:r>
              <a:rPr lang="en-US" sz="1200" b="0" dirty="0" smtClean="0">
                <a:latin typeface="Arial Unicode MS" charset="0"/>
                <a:cs typeface="Arial Unicode MS" charset="0"/>
              </a:rPr>
              <a: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Arial Unicode MS" pitchFamily="34" charset="-128"/>
              </a:rPr>
              <a:t>The “posterior” probability of the parameters given the data is an optimal combination of prior knowledge and new data, weighted by their relative precision.</a:t>
            </a:r>
            <a:endParaRPr lang="en-US" sz="1200" b="0" dirty="0" smtClean="0">
              <a:latin typeface="Arial Unicode MS" pitchFamily="34" charset="-128"/>
            </a:endParaRPr>
          </a:p>
          <a:p>
            <a:endParaRPr lang="en-US" dirty="0" smtClean="0"/>
          </a:p>
          <a:p>
            <a:endParaRPr lang="en-US" dirty="0" smtClean="0"/>
          </a:p>
          <a:p>
            <a:endParaRPr lang="en-US" dirty="0" smtClean="0"/>
          </a:p>
          <a:p>
            <a:r>
              <a:rPr lang="en-US" dirty="0" smtClean="0"/>
              <a:t>Some</a:t>
            </a:r>
            <a:r>
              <a:rPr lang="en-US" baseline="0" dirty="0" smtClean="0"/>
              <a:t> things that restrict you. You can test for families of models, </a:t>
            </a:r>
            <a:endParaRPr lang="en-US" dirty="0" smtClean="0"/>
          </a:p>
          <a:p>
            <a:endParaRPr lang="en-US" dirty="0" smtClean="0"/>
          </a:p>
          <a:p>
            <a:endParaRPr lang="en-US" dirty="0" smtClean="0"/>
          </a:p>
          <a:p>
            <a:r>
              <a:rPr lang="en-US" dirty="0" smtClean="0"/>
              <a:t>Bayesian Model Selection</a:t>
            </a:r>
            <a:r>
              <a:rPr lang="en-US" baseline="0" dirty="0" smtClean="0"/>
              <a:t> </a:t>
            </a:r>
            <a:endParaRPr lang="en-US" dirty="0" smtClean="0"/>
          </a:p>
          <a:p>
            <a:endParaRPr lang="en-US" dirty="0" smtClean="0"/>
          </a:p>
          <a:p>
            <a:endParaRPr lang="en-US" dirty="0" smtClean="0"/>
          </a:p>
          <a:p>
            <a:r>
              <a:rPr lang="en-US" dirty="0" smtClean="0"/>
              <a:t>Look at parameter</a:t>
            </a:r>
            <a:r>
              <a:rPr lang="en-US" baseline="0" dirty="0" smtClean="0"/>
              <a:t> estimates after model comparison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40742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Times New Roman" charset="0"/>
              </a:rPr>
              <a:t>Although</a:t>
            </a:r>
            <a:r>
              <a:rPr lang="en-GB" baseline="0" dirty="0" smtClean="0">
                <a:latin typeface="Times New Roman" charset="0"/>
              </a:rPr>
              <a:t> we already gone over this during the Bayesian talk, I just wanted to remind you that BMS selects the most optimal model based on a compromise between model fit and model </a:t>
            </a:r>
            <a:r>
              <a:rPr lang="en-GB" baseline="0" dirty="0" err="1" smtClean="0">
                <a:latin typeface="Times New Roman" charset="0"/>
              </a:rPr>
              <a:t>coplexity</a:t>
            </a:r>
            <a:r>
              <a:rPr lang="en-GB" baseline="0" dirty="0" smtClean="0">
                <a:latin typeface="Times New Roman" charset="0"/>
              </a:rPr>
              <a:t>, selecting the most generalizable model. In this case, the middle one is optimal because it is generalizable, while the first is parsimonious but is not </a:t>
            </a:r>
            <a:r>
              <a:rPr lang="en-GB" baseline="0" dirty="0" err="1" smtClean="0">
                <a:latin typeface="Times New Roman" charset="0"/>
              </a:rPr>
              <a:t>genralizable</a:t>
            </a:r>
            <a:r>
              <a:rPr lang="en-GB" baseline="0" dirty="0" smtClean="0">
                <a:latin typeface="Times New Roman" charset="0"/>
              </a:rPr>
              <a:t> and the third is the most accurate, but it is not generalizable. </a:t>
            </a:r>
          </a:p>
          <a:p>
            <a:endParaRPr lang="en-GB" baseline="0" dirty="0" smtClean="0">
              <a:latin typeface="Times New Roman" charset="0"/>
            </a:endParaRPr>
          </a:p>
          <a:p>
            <a:r>
              <a:rPr lang="en-GB" baseline="0" dirty="0" smtClean="0">
                <a:latin typeface="Times New Roman" charset="0"/>
              </a:rPr>
              <a:t>Remember that all models are wrong, but some are useful. It’s important to bear in mind for DCM. That is, even if you have individual models that fit poorly, BMS model selection can still be informative by selecting the best out of the options. </a:t>
            </a:r>
          </a:p>
          <a:p>
            <a:endParaRPr lang="en-GB" baseline="0" dirty="0" smtClean="0">
              <a:latin typeface="Times New Roman" charset="0"/>
            </a:endParaRPr>
          </a:p>
          <a:p>
            <a:r>
              <a:rPr lang="en-GB" baseline="0" dirty="0" smtClean="0">
                <a:latin typeface="Times New Roman" charset="0"/>
              </a:rPr>
              <a:t>You can also compare families of models, </a:t>
            </a:r>
            <a:r>
              <a:rPr lang="en-GB" baseline="0" dirty="0" err="1" smtClean="0">
                <a:latin typeface="Times New Roman" charset="0"/>
              </a:rPr>
              <a:t>partioning</a:t>
            </a:r>
            <a:r>
              <a:rPr lang="en-GB" baseline="0" dirty="0" smtClean="0">
                <a:latin typeface="Times New Roman" charset="0"/>
              </a:rPr>
              <a:t> the model space into models grouped by collective features and now recently you can compare a large amount of models using a Savage dickey density </a:t>
            </a:r>
            <a:r>
              <a:rPr lang="en-GB" baseline="0" dirty="0" err="1" smtClean="0">
                <a:latin typeface="Times New Roman" charset="0"/>
              </a:rPr>
              <a:t>rationand</a:t>
            </a:r>
            <a:r>
              <a:rPr lang="en-GB" baseline="0" dirty="0" smtClean="0">
                <a:latin typeface="Times New Roman" charset="0"/>
              </a:rPr>
              <a:t> computationally efficient way to compare models following the inversion of a master model. </a:t>
            </a:r>
          </a:p>
          <a:p>
            <a:endParaRPr lang="en-GB" baseline="0" dirty="0" smtClean="0">
              <a:latin typeface="Times New Roman" charset="0"/>
            </a:endParaRPr>
          </a:p>
          <a:p>
            <a:r>
              <a:rPr lang="en-GB" baseline="0" dirty="0" smtClean="0">
                <a:latin typeface="Times New Roman" charset="0"/>
              </a:rPr>
              <a:t>Lastly, you can only perform a comparison between models with the same data – that is models that include the same regions. </a:t>
            </a:r>
          </a:p>
          <a:p>
            <a:endParaRPr lang="en-GB" baseline="0" dirty="0" smtClean="0">
              <a:latin typeface="Times New Roman" charset="0"/>
            </a:endParaRPr>
          </a:p>
          <a:p>
            <a:endParaRPr lang="en-GB" baseline="0" dirty="0" smtClean="0">
              <a:latin typeface="Times New Roman" charset="0"/>
            </a:endParaRPr>
          </a:p>
          <a:p>
            <a:endParaRPr lang="en-GB" baseline="0" dirty="0" smtClean="0">
              <a:latin typeface="Times New Roman" charset="0"/>
            </a:endParaRPr>
          </a:p>
          <a:p>
            <a:r>
              <a:rPr lang="en-GB" baseline="0" dirty="0" smtClean="0">
                <a:latin typeface="Times New Roman" charset="0"/>
              </a:rPr>
              <a:t>–  the purpose of DCM is simply to select the best model out </a:t>
            </a:r>
            <a:r>
              <a:rPr lang="en-GB" baseline="0" dirty="0" err="1" smtClean="0">
                <a:latin typeface="Times New Roman" charset="0"/>
              </a:rPr>
              <a:t>af</a:t>
            </a:r>
            <a:r>
              <a:rPr lang="en-GB" baseline="0" dirty="0" smtClean="0">
                <a:latin typeface="Times New Roman" charset="0"/>
              </a:rPr>
              <a:t> a set of given hypotheses about the functional architecture of the system</a:t>
            </a:r>
          </a:p>
          <a:p>
            <a:r>
              <a:rPr lang="en-GB" baseline="0" dirty="0" smtClean="0">
                <a:latin typeface="Times New Roman" charset="0"/>
              </a:rPr>
              <a:t>You can also make </a:t>
            </a:r>
            <a:endParaRPr lang="en-GB" dirty="0" smtClean="0">
              <a:latin typeface="Times New Roman" charset="0"/>
            </a:endParaRPr>
          </a:p>
          <a:p>
            <a:endParaRPr lang="en-GB" dirty="0" smtClean="0">
              <a:latin typeface="Times New Roman" charset="0"/>
            </a:endParaRPr>
          </a:p>
          <a:p>
            <a:endParaRPr lang="en-GB" dirty="0" smtClean="0">
              <a:latin typeface="Times New Roman" charset="0"/>
            </a:endParaRPr>
          </a:p>
          <a:p>
            <a:r>
              <a:rPr lang="en-GB" dirty="0" smtClean="0">
                <a:latin typeface="Times New Roman" charset="0"/>
              </a:rPr>
              <a:t>Ask </a:t>
            </a:r>
            <a:r>
              <a:rPr lang="en-GB" dirty="0">
                <a:latin typeface="Times New Roman" charset="0"/>
              </a:rPr>
              <a:t>the question using the same Bayesian procedure about the posterior p(y/m)</a:t>
            </a:r>
            <a:r>
              <a:rPr lang="en-GB" dirty="0" smtClean="0">
                <a:latin typeface="Times New Roman" charset="0"/>
              </a:rPr>
              <a:t>…</a:t>
            </a:r>
          </a:p>
          <a:p>
            <a:endParaRPr lang="en-GB" dirty="0" smtClean="0">
              <a:latin typeface="Times New Roman" charset="0"/>
            </a:endParaRPr>
          </a:p>
          <a:p>
            <a:r>
              <a:rPr lang="en-GB" dirty="0" err="1" smtClean="0">
                <a:latin typeface="Times New Roman" charset="0"/>
              </a:rPr>
              <a:t>Noothing</a:t>
            </a:r>
            <a:r>
              <a:rPr lang="en-GB" baseline="0" dirty="0" smtClean="0">
                <a:latin typeface="Times New Roman" charset="0"/>
              </a:rPr>
              <a:t> to say about true model – all models are false, but some are useful. </a:t>
            </a:r>
          </a:p>
          <a:p>
            <a:endParaRPr lang="en-GB" baseline="0" dirty="0" smtClean="0">
              <a:latin typeface="Times New Roman" charset="0"/>
            </a:endParaRPr>
          </a:p>
          <a:p>
            <a:endParaRPr lang="en-GB" dirty="0" smtClean="0">
              <a:latin typeface="Times New Roman" charset="0"/>
            </a:endParaRPr>
          </a:p>
          <a:p>
            <a:endParaRPr lang="en-GB" dirty="0" smtClean="0">
              <a:latin typeface="Times New Roman" charset="0"/>
            </a:endParaRPr>
          </a:p>
          <a:p>
            <a:endParaRPr lang="en-GB" dirty="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So typically, after selecting the best model,</a:t>
            </a:r>
            <a:r>
              <a:rPr lang="en-US" baseline="0" dirty="0" smtClean="0"/>
              <a:t> you can examine the parameter estimates, </a:t>
            </a:r>
            <a:r>
              <a:rPr lang="en-US" baseline="0" dirty="0" err="1" smtClean="0"/>
              <a:t>i.e</a:t>
            </a:r>
            <a:r>
              <a:rPr lang="en-US" baseline="0" dirty="0" smtClean="0"/>
              <a:t>, the connection strengths.</a:t>
            </a:r>
          </a:p>
          <a:p>
            <a:endParaRPr lang="en-US" baseline="0" dirty="0" smtClean="0"/>
          </a:p>
          <a:p>
            <a:r>
              <a:rPr lang="en-US" sz="1200" kern="1200" dirty="0" smtClean="0">
                <a:solidFill>
                  <a:schemeClr val="tx1"/>
                </a:solidFill>
                <a:effectLst/>
                <a:latin typeface="+mn-lt"/>
                <a:ea typeface="+mn-ea"/>
                <a:cs typeface="+mn-cs"/>
              </a:rPr>
              <a:t>Again using </a:t>
            </a:r>
            <a:r>
              <a:rPr lang="en-US" sz="1200" kern="1200" dirty="0" err="1" smtClean="0">
                <a:solidFill>
                  <a:schemeClr val="tx1"/>
                </a:solidFill>
                <a:effectLst/>
                <a:latin typeface="+mn-lt"/>
                <a:ea typeface="+mn-ea"/>
                <a:cs typeface="+mn-cs"/>
              </a:rPr>
              <a:t>variational</a:t>
            </a:r>
            <a:r>
              <a:rPr lang="en-US" sz="1200" kern="1200" dirty="0" smtClean="0">
                <a:solidFill>
                  <a:schemeClr val="tx1"/>
                </a:solidFill>
                <a:effectLst/>
                <a:latin typeface="+mn-lt"/>
                <a:ea typeface="+mn-ea"/>
                <a:cs typeface="+mn-cs"/>
              </a:rPr>
              <a:t> Bayes and biophysical priors, the parameters of the model are estimated such that they optimally match the measured BOLD time series. This Bayesian approach approximates posterior distributions of the parameter estimates, which are characterized by a mean, i.e., the maximum </a:t>
            </a:r>
            <a:r>
              <a:rPr lang="en-US" sz="1200" i="1" kern="1200" dirty="0" smtClean="0">
                <a:solidFill>
                  <a:schemeClr val="tx1"/>
                </a:solidFill>
                <a:effectLst/>
                <a:latin typeface="+mn-lt"/>
                <a:ea typeface="+mn-ea"/>
                <a:cs typeface="+mn-cs"/>
              </a:rPr>
              <a:t>a posteriori</a:t>
            </a:r>
            <a:r>
              <a:rPr lang="en-US" sz="1200" kern="1200" dirty="0" smtClean="0">
                <a:solidFill>
                  <a:schemeClr val="tx1"/>
                </a:solidFill>
                <a:effectLst/>
                <a:latin typeface="+mn-lt"/>
                <a:ea typeface="+mn-ea"/>
                <a:cs typeface="+mn-cs"/>
              </a:rPr>
              <a:t> (MAP) estimate, and a covariance (Stephan and </a:t>
            </a:r>
            <a:r>
              <a:rPr lang="en-US" sz="1200" kern="1200" dirty="0" err="1" smtClean="0">
                <a:solidFill>
                  <a:schemeClr val="tx1"/>
                </a:solidFill>
                <a:effectLst/>
                <a:latin typeface="+mn-lt"/>
                <a:ea typeface="+mn-ea"/>
                <a:cs typeface="+mn-cs"/>
              </a:rPr>
              <a:t>Friston</a:t>
            </a:r>
            <a:r>
              <a:rPr lang="en-US" sz="1200" kern="1200" dirty="0" smtClean="0">
                <a:solidFill>
                  <a:schemeClr val="tx1"/>
                </a:solidFill>
                <a:effectLst/>
                <a:latin typeface="+mn-lt"/>
                <a:ea typeface="+mn-ea"/>
                <a:cs typeface="+mn-cs"/>
              </a:rPr>
              <a:t> 2010). Assuming the posterior distribution to be Gaussian, one can calculate the probability that an estimate is significantly different from a chosen value by calculating the area under the curve beyond that chosen threshold, in this case zero.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 can see these estimates of connection strength here as well as their posterior probability. The connection strengths are expressed in Hertz. They can be </a:t>
            </a:r>
            <a:r>
              <a:rPr lang="en-US" sz="1200" kern="1200" baseline="0" dirty="0" err="1" smtClean="0">
                <a:solidFill>
                  <a:schemeClr val="tx1"/>
                </a:solidFill>
                <a:effectLst/>
                <a:latin typeface="+mn-lt"/>
                <a:ea typeface="+mn-ea"/>
                <a:cs typeface="+mn-cs"/>
              </a:rPr>
              <a:t>coneptualized</a:t>
            </a:r>
            <a:r>
              <a:rPr lang="en-US" sz="1200" kern="1200" baseline="0" dirty="0" smtClean="0">
                <a:solidFill>
                  <a:schemeClr val="tx1"/>
                </a:solidFill>
                <a:effectLst/>
                <a:latin typeface="+mn-lt"/>
                <a:ea typeface="+mn-ea"/>
                <a:cs typeface="+mn-cs"/>
              </a:rPr>
              <a:t> as rate constants, </a:t>
            </a:r>
            <a:r>
              <a:rPr lang="en-US" sz="1200" kern="1200" baseline="0" dirty="0" err="1" smtClean="0">
                <a:solidFill>
                  <a:schemeClr val="tx1"/>
                </a:solidFill>
                <a:effectLst/>
                <a:latin typeface="+mn-lt"/>
                <a:ea typeface="+mn-ea"/>
                <a:cs typeface="+mn-cs"/>
              </a:rPr>
              <a:t>epxressing</a:t>
            </a:r>
            <a:r>
              <a:rPr lang="en-US" sz="1200" kern="1200" baseline="0" dirty="0" smtClean="0">
                <a:solidFill>
                  <a:schemeClr val="tx1"/>
                </a:solidFill>
                <a:effectLst/>
                <a:latin typeface="+mn-lt"/>
                <a:ea typeface="+mn-ea"/>
                <a:cs typeface="+mn-cs"/>
              </a:rPr>
              <a:t> the rate of change in one region relative to another. A connection strength of .50 from V1 to V5 demonstrates that every unit increase in activity in V1 per second, causes a corresponding 50% increase in activity in V5. Since the parameter estimate during attention is 1.5, you can conceptualize attention as increasing the connection strength between V1 and V5 by nearly 200%.</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The estimates are thought to reflect fast synaptic changes in membrane excitability or synaptic </a:t>
            </a:r>
            <a:r>
              <a:rPr lang="en-US" sz="1200" kern="1200" baseline="0" dirty="0" err="1" smtClean="0">
                <a:solidFill>
                  <a:schemeClr val="tx1"/>
                </a:solidFill>
                <a:effectLst/>
                <a:latin typeface="+mn-lt"/>
                <a:ea typeface="+mn-ea"/>
                <a:cs typeface="+mn-cs"/>
              </a:rPr>
              <a:t>placiticity</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Using the cumulative normal distribution, one can test whether an estimate is significantly different from a given threshold</a:t>
            </a:r>
          </a:p>
          <a:p>
            <a:r>
              <a:rPr lang="en-US" sz="1200" kern="1200" dirty="0" smtClean="0">
                <a:solidFill>
                  <a:schemeClr val="tx1"/>
                </a:solidFill>
                <a:effectLst/>
                <a:latin typeface="+mn-lt"/>
                <a:ea typeface="+mn-ea"/>
                <a:cs typeface="+mn-cs"/>
              </a:rPr>
              <a:t> which is typically zero or the expected half-life of a modulatory parameter</a:t>
            </a:r>
          </a:p>
          <a:p>
            <a:endParaRPr lang="en-US" baseline="0" dirty="0" smtClean="0"/>
          </a:p>
          <a:p>
            <a:endParaRPr lang="en-US" baseline="0" dirty="0" smtClean="0"/>
          </a:p>
          <a:p>
            <a:endParaRPr lang="en-US" baseline="0" dirty="0" smtClean="0"/>
          </a:p>
          <a:p>
            <a:pPr marL="342900" indent="-342900" eaLnBrk="1" hangingPunct="1">
              <a:lnSpc>
                <a:spcPct val="90000"/>
              </a:lnSpc>
              <a:buFontTx/>
              <a:buChar char="•"/>
            </a:pPr>
            <a:r>
              <a:rPr lang="en-GB" sz="1200" dirty="0" smtClean="0">
                <a:latin typeface="Arial Unicode MS" charset="0"/>
              </a:rPr>
              <a:t>Bayesian parameter estimation </a:t>
            </a:r>
            <a:r>
              <a:rPr lang="en-US" sz="1200" dirty="0" smtClean="0">
                <a:latin typeface="Arial Unicode MS" charset="0"/>
                <a:cs typeface="Arial" charset="0"/>
              </a:rPr>
              <a:t>in DCM: Gaussian </a:t>
            </a:r>
            <a:r>
              <a:rPr lang="en-GB" sz="1200" dirty="0" smtClean="0">
                <a:latin typeface="Arial Unicode MS" charset="0"/>
              </a:rPr>
              <a:t>assumptions about the posterior distributions of the parameters</a:t>
            </a:r>
          </a:p>
          <a:p>
            <a:pPr marL="342900" indent="-342900" eaLnBrk="1" hangingPunct="1">
              <a:lnSpc>
                <a:spcPct val="90000"/>
              </a:lnSpc>
              <a:buFontTx/>
              <a:buChar char="•"/>
            </a:pPr>
            <a:r>
              <a:rPr lang="en-GB" sz="1200" dirty="0" smtClean="0">
                <a:latin typeface="Arial Unicode MS" charset="0"/>
              </a:rPr>
              <a:t>Use of the c</a:t>
            </a:r>
            <a:r>
              <a:rPr lang="en-US" sz="1200" dirty="0" err="1" smtClean="0">
                <a:latin typeface="Arial Unicode MS" charset="0"/>
                <a:cs typeface="Arial" charset="0"/>
              </a:rPr>
              <a:t>umulative</a:t>
            </a:r>
            <a:r>
              <a:rPr lang="en-US" sz="1200" dirty="0" smtClean="0">
                <a:latin typeface="Arial Unicode MS" charset="0"/>
                <a:cs typeface="Arial" charset="0"/>
              </a:rPr>
              <a:t> normal distribution to test the probability by which a certain parameter (or contrast of parameters </a:t>
            </a:r>
            <a:r>
              <a:rPr lang="en-GB" sz="1200" dirty="0" err="1" smtClean="0">
                <a:latin typeface="Arial Unicode MS" charset="0"/>
              </a:rPr>
              <a:t>c</a:t>
            </a:r>
            <a:r>
              <a:rPr lang="en-GB" sz="1200" baseline="30000" dirty="0" err="1" smtClean="0">
                <a:latin typeface="Arial Unicode MS" charset="0"/>
              </a:rPr>
              <a:t>T</a:t>
            </a:r>
            <a:r>
              <a:rPr lang="en-GB" sz="1200" baseline="30000" dirty="0" smtClean="0">
                <a:latin typeface="Arial Unicode MS" charset="0"/>
              </a:rPr>
              <a:t> </a:t>
            </a:r>
            <a:r>
              <a:rPr lang="el-GR" sz="1200" dirty="0" smtClean="0">
                <a:latin typeface="Arial Unicode MS" charset="0"/>
                <a:cs typeface="Times New Roman" charset="0"/>
              </a:rPr>
              <a:t>η</a:t>
            </a:r>
            <a:r>
              <a:rPr lang="el-GR" sz="1200" baseline="-25000" dirty="0" smtClean="0">
                <a:latin typeface="Arial Unicode MS" charset="0"/>
                <a:cs typeface="Times New Roman" charset="0"/>
              </a:rPr>
              <a:t>θ</a:t>
            </a:r>
            <a:r>
              <a:rPr lang="en-GB" sz="1200" baseline="-25000" dirty="0" smtClean="0">
                <a:latin typeface="Arial Unicode MS" charset="0"/>
                <a:cs typeface="Times New Roman" charset="0"/>
              </a:rPr>
              <a:t>|y</a:t>
            </a:r>
            <a:r>
              <a:rPr lang="en-US" sz="1200" dirty="0" smtClean="0">
                <a:latin typeface="Arial Unicode MS" charset="0"/>
                <a:cs typeface="Arial" charset="0"/>
              </a:rPr>
              <a:t>) is above a chosen threshold </a:t>
            </a:r>
            <a:r>
              <a:rPr lang="el-GR" sz="1200" dirty="0" smtClean="0">
                <a:latin typeface="Arial Unicode MS" charset="0"/>
                <a:cs typeface="Times New Roman" charset="0"/>
              </a:rPr>
              <a:t>γ</a:t>
            </a:r>
            <a:r>
              <a:rPr lang="en-GB" sz="1200" dirty="0" smtClean="0">
                <a:latin typeface="Arial Unicode MS" charset="0"/>
                <a:cs typeface="Arial" charset="0"/>
              </a:rPr>
              <a:t>:</a:t>
            </a:r>
            <a:br>
              <a:rPr lang="en-GB" sz="1200" dirty="0" smtClean="0">
                <a:latin typeface="Arial Unicode MS" charset="0"/>
                <a:cs typeface="Arial" charset="0"/>
              </a:rPr>
            </a:br>
            <a:endParaRPr lang="en-GB" sz="1200" dirty="0" smtClean="0">
              <a:latin typeface="Arial Unicode MS" charset="0"/>
              <a:cs typeface="Arial" charset="0"/>
            </a:endParaRPr>
          </a:p>
          <a:p>
            <a:pPr marL="342900" indent="-342900" eaLnBrk="1" hangingPunct="1">
              <a:lnSpc>
                <a:spcPct val="90000"/>
              </a:lnSpc>
              <a:buFontTx/>
              <a:buChar char="•"/>
            </a:pPr>
            <a:endParaRPr lang="en-GB" sz="1200" dirty="0" smtClean="0">
              <a:latin typeface="Arial Unicode MS" charset="0"/>
              <a:cs typeface="Arial" charset="0"/>
            </a:endParaRPr>
          </a:p>
          <a:p>
            <a:pPr marL="342900" indent="-342900" eaLnBrk="1" hangingPunct="1">
              <a:lnSpc>
                <a:spcPct val="90000"/>
              </a:lnSpc>
              <a:buFontTx/>
              <a:buChar char="•"/>
            </a:pPr>
            <a:endParaRPr lang="en-GB" sz="1200" dirty="0" smtClean="0">
              <a:latin typeface="Arial Unicode MS" charset="0"/>
              <a:cs typeface="Arial" charset="0"/>
            </a:endParaRPr>
          </a:p>
          <a:p>
            <a:pPr marL="342900" indent="-342900" eaLnBrk="1" hangingPunct="1">
              <a:lnSpc>
                <a:spcPct val="90000"/>
              </a:lnSpc>
              <a:spcBef>
                <a:spcPct val="250000"/>
              </a:spcBef>
              <a:buFontTx/>
              <a:buChar char="•"/>
            </a:pPr>
            <a:r>
              <a:rPr lang="el-GR" sz="1200" dirty="0" smtClean="0">
                <a:latin typeface="Arial Unicode MS" charset="0"/>
                <a:cs typeface="Times New Roman" charset="0"/>
              </a:rPr>
              <a:t>γ</a:t>
            </a:r>
            <a:r>
              <a:rPr lang="en-GB" sz="1200" dirty="0" smtClean="0">
                <a:latin typeface="Arial Unicode MS" charset="0"/>
                <a:cs typeface="Arial" charset="0"/>
              </a:rPr>
              <a:t> can be chosen as zero ("does the effect exist?") or as a function of the expected half life </a:t>
            </a:r>
            <a:r>
              <a:rPr lang="el-GR" sz="1200" dirty="0" smtClean="0">
                <a:latin typeface="Arial Unicode MS" charset="0"/>
                <a:cs typeface="Times New Roman" charset="0"/>
              </a:rPr>
              <a:t>τ</a:t>
            </a:r>
            <a:r>
              <a:rPr lang="en-GB" sz="1200" dirty="0" smtClean="0">
                <a:latin typeface="Arial Unicode MS" charset="0"/>
                <a:cs typeface="Arial" charset="0"/>
              </a:rPr>
              <a:t> of the neural process</a:t>
            </a:r>
            <a:r>
              <a:rPr lang="en-US" sz="1200" dirty="0" smtClean="0">
                <a:latin typeface="Arial Unicode MS" charset="0"/>
                <a:cs typeface="Arial" charset="0"/>
              </a:rPr>
              <a:t>: </a:t>
            </a:r>
            <a:r>
              <a:rPr lang="el-GR" sz="1200" dirty="0" smtClean="0">
                <a:latin typeface="Arial Unicode MS" charset="0"/>
                <a:cs typeface="Times New Roman" charset="0"/>
              </a:rPr>
              <a:t>γ</a:t>
            </a:r>
            <a:r>
              <a:rPr lang="en-US" sz="1200" dirty="0" smtClean="0">
                <a:latin typeface="Arial Unicode MS" charset="0"/>
                <a:cs typeface="Times New Roman" charset="0"/>
              </a:rPr>
              <a:t> </a:t>
            </a:r>
            <a:r>
              <a:rPr lang="en-GB" sz="1200" dirty="0" smtClean="0">
                <a:latin typeface="Arial Unicode MS" charset="0"/>
                <a:cs typeface="Arial" charset="0"/>
              </a:rPr>
              <a:t>= </a:t>
            </a:r>
            <a:r>
              <a:rPr lang="en-GB" sz="1200" dirty="0" err="1" smtClean="0">
                <a:latin typeface="Arial Unicode MS" charset="0"/>
                <a:cs typeface="Arial" charset="0"/>
              </a:rPr>
              <a:t>ln</a:t>
            </a:r>
            <a:r>
              <a:rPr lang="en-GB" sz="1200" dirty="0" smtClean="0">
                <a:latin typeface="Arial Unicode MS" charset="0"/>
                <a:cs typeface="Arial" charset="0"/>
              </a:rPr>
              <a:t> 2</a:t>
            </a:r>
            <a:r>
              <a:rPr lang="en-US" sz="1200" dirty="0" smtClean="0">
                <a:latin typeface="Arial Unicode MS" charset="0"/>
                <a:cs typeface="Arial" charset="0"/>
              </a:rPr>
              <a:t> / </a:t>
            </a:r>
            <a:r>
              <a:rPr lang="el-GR" sz="1200" dirty="0" smtClean="0">
                <a:latin typeface="Arial Unicode MS" charset="0"/>
                <a:cs typeface="Times New Roman" charset="0"/>
              </a:rPr>
              <a:t>τ</a:t>
            </a:r>
            <a:r>
              <a:rPr lang="en-US" sz="1200" dirty="0" smtClean="0">
                <a:latin typeface="Arial Unicode MS" charset="0"/>
                <a:cs typeface="Times New Roman" charset="0"/>
              </a:rPr>
              <a:t> </a:t>
            </a:r>
          </a:p>
          <a:p>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9655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Probability data was not acquired</a:t>
            </a:r>
            <a:r>
              <a:rPr lang="en-US" baseline="0" dirty="0" smtClean="0"/>
              <a:t> by chance, test probability of data against probability of null hypothesis</a:t>
            </a:r>
          </a:p>
          <a:p>
            <a:r>
              <a:rPr lang="en-US" baseline="0" dirty="0" smtClean="0"/>
              <a:t>Bayesian you test the probability of the model given the data. So model evidence is model fit- model complexity. Ockham's razor applies, we pick the most parsimonious model that explains the most data. Bayesian is also good as we can interpret null findings. </a:t>
            </a:r>
          </a:p>
          <a:p>
            <a:r>
              <a:rPr lang="en-US" baseline="0" dirty="0" smtClean="0"/>
              <a:t>Functional connectivity: </a:t>
            </a:r>
            <a:r>
              <a:rPr lang="en-GB" dirty="0" smtClean="0">
                <a:latin typeface="Times New Roman" charset="0"/>
              </a:rPr>
              <a:t>So this is something that is specific to a particular point in time, but is not directional, they are simply correlations (hence the bidirectional errors</a:t>
            </a:r>
            <a:endParaRPr lang="en-US" baseline="0" dirty="0" smtClean="0"/>
          </a:p>
          <a:p>
            <a:r>
              <a:rPr lang="en-US" baseline="0" dirty="0" smtClean="0"/>
              <a:t>PPI: again not directional, just correlating</a:t>
            </a:r>
          </a:p>
          <a:p>
            <a:r>
              <a:rPr lang="en-US" baseline="0" dirty="0" smtClean="0"/>
              <a:t>SEM: not very good for fMRI data</a:t>
            </a:r>
          </a:p>
          <a:p>
            <a:r>
              <a:rPr lang="en-US" baseline="0" dirty="0" smtClean="0"/>
              <a:t>DCM:</a:t>
            </a:r>
          </a:p>
        </p:txBody>
      </p:sp>
      <p:sp>
        <p:nvSpPr>
          <p:cNvPr id="4" name="Slide Number Placeholder 3"/>
          <p:cNvSpPr>
            <a:spLocks noGrp="1"/>
          </p:cNvSpPr>
          <p:nvPr>
            <p:ph type="sldNum" sz="quarter" idx="10"/>
          </p:nvPr>
        </p:nvSpPr>
        <p:spPr/>
        <p:txBody>
          <a:bodyPr/>
          <a:lstStyle/>
          <a:p>
            <a:fld id="{7E99CEC8-E162-0345-8255-ABF4FB0EC032}" type="slidenum">
              <a:rPr lang="en-US" smtClean="0"/>
              <a:t>5</a:t>
            </a:fld>
            <a:endParaRPr lang="en-US"/>
          </a:p>
        </p:txBody>
      </p:sp>
    </p:spTree>
    <p:extLst>
      <p:ext uri="{BB962C8B-B14F-4D97-AF65-F5344CB8AC3E}">
        <p14:creationId xmlns:p14="http://schemas.microsoft.com/office/powerpoint/2010/main" val="77817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One can also examine these parameter estimates at the group level, just as one can examine contrast images at the 2</a:t>
            </a:r>
            <a:r>
              <a:rPr lang="en-US" baseline="30000" dirty="0" smtClean="0"/>
              <a:t>nd</a:t>
            </a:r>
            <a:r>
              <a:rPr lang="en-US" dirty="0" smtClean="0"/>
              <a:t> level in the GLM. As</a:t>
            </a:r>
            <a:r>
              <a:rPr lang="en-US" baseline="0" dirty="0" smtClean="0"/>
              <a:t> in the GLM you have tow choices – Fixed effects and Random effects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fixed effects one assumes that the optimal model is the same for each subject in the population. In Fixed effects you can used Bayesian parameter averaging – that is, you can use the posterior from one subject as the prior for the next and this </a:t>
            </a:r>
            <a:r>
              <a:rPr lang="en-US" baseline="0" dirty="0" err="1" smtClean="0"/>
              <a:t>comunicative</a:t>
            </a:r>
            <a:r>
              <a:rPr lang="en-US" baseline="0" dirty="0" smtClean="0"/>
              <a:t> – the order </a:t>
            </a:r>
            <a:r>
              <a:rPr lang="en-US" baseline="0" dirty="0" err="1" smtClean="0"/>
              <a:t>doesn</a:t>
            </a:r>
            <a:r>
              <a:rPr lang="fr-FR" baseline="0" dirty="0" smtClean="0"/>
              <a:t>’</a:t>
            </a:r>
            <a:r>
              <a:rPr lang="en-US" baseline="0" dirty="0" smtClean="0"/>
              <a:t>t matter. In Bayesian model comparison with fixed effects – one simply can calculate a group Bayes factor </a:t>
            </a:r>
            <a:r>
              <a:rPr lang="en-US" baseline="0" dirty="0" err="1" smtClean="0"/>
              <a:t>wcich</a:t>
            </a:r>
            <a:r>
              <a:rPr lang="en-US" baseline="0" dirty="0" smtClean="0"/>
              <a:t> is simply product of the Bayes factors of each subject or one can equivalently look at the sum of the log evidences for each subject.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 random effects analysis, you assume that optimal models vary across subjects – this will usually be the case for complex tasks where different strategies are adopted. Here you take parameters of interest and harvest them for each subject and plug them into a 2</a:t>
            </a:r>
            <a:r>
              <a:rPr lang="en-US" baseline="30000" dirty="0" smtClean="0"/>
              <a:t>nd</a:t>
            </a:r>
            <a:r>
              <a:rPr lang="en-US" baseline="0" dirty="0" smtClean="0"/>
              <a:t> level test such as a t-test or ANOVA (multiple sessions per subject).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Fixed effects – can’t make inferences</a:t>
            </a:r>
            <a:r>
              <a:rPr lang="en-US" baseline="0" dirty="0" smtClean="0"/>
              <a:t> about the population – only takes into account </a:t>
            </a:r>
            <a:r>
              <a:rPr lang="en-US" baseline="0" dirty="0" err="1" smtClean="0"/>
              <a:t>wihtin</a:t>
            </a:r>
            <a:r>
              <a:rPr lang="en-US" baseline="0" dirty="0" smtClean="0"/>
              <a:t> subject </a:t>
            </a:r>
            <a:r>
              <a:rPr lang="en-US" baseline="0" dirty="0" err="1" smtClean="0"/>
              <a:t>variablity</a:t>
            </a:r>
            <a:r>
              <a:rPr lang="en-US" baseline="0" dirty="0" smtClean="0"/>
              <a:t>. Random effects takes into account both within and between subject variability. </a:t>
            </a:r>
            <a:endParaRPr lang="en-US" dirty="0" smtClean="0"/>
          </a:p>
          <a:p>
            <a:endParaRPr lang="en-US" dirty="0" smtClean="0"/>
          </a:p>
          <a:p>
            <a:endParaRPr lang="en-US" dirty="0" smtClean="0"/>
          </a:p>
          <a:p>
            <a:r>
              <a:rPr lang="en-US" dirty="0" smtClean="0"/>
              <a:t>Same choice as in GLM analysis for fixed effects</a:t>
            </a:r>
            <a:r>
              <a:rPr lang="en-US" baseline="0" dirty="0" smtClean="0"/>
              <a:t> or random effects. </a:t>
            </a:r>
          </a:p>
          <a:p>
            <a:endParaRPr lang="en-US" baseline="0" dirty="0" smtClean="0"/>
          </a:p>
          <a:p>
            <a:endParaRPr lang="en-US" baseline="0" dirty="0" smtClean="0"/>
          </a:p>
          <a:p>
            <a:r>
              <a:rPr lang="en-US" baseline="0" dirty="0" smtClean="0"/>
              <a:t>In Random Effects, you can adopt a </a:t>
            </a:r>
            <a:r>
              <a:rPr lang="en-US" baseline="0" dirty="0" err="1" smtClean="0"/>
              <a:t>frequentestist</a:t>
            </a:r>
            <a:r>
              <a:rPr lang="en-US" baseline="0" dirty="0" smtClean="0"/>
              <a:t> </a:t>
            </a:r>
            <a:r>
              <a:rPr lang="en-US" baseline="0" dirty="0" err="1" smtClean="0"/>
              <a:t>perpsective</a:t>
            </a:r>
            <a:r>
              <a:rPr lang="en-US" baseline="0" dirty="0" smtClean="0"/>
              <a:t>. Similar to Take contrasts up to 2</a:t>
            </a:r>
            <a:r>
              <a:rPr lang="en-US" baseline="30000" dirty="0" smtClean="0"/>
              <a:t>nd</a:t>
            </a:r>
            <a:r>
              <a:rPr lang="en-US" baseline="0" dirty="0" smtClean="0"/>
              <a:t> level. </a:t>
            </a:r>
          </a:p>
          <a:p>
            <a:r>
              <a:rPr lang="en-US" baseline="0" dirty="0" smtClean="0"/>
              <a:t>But remember that these parameter estimates depend on the model you have chose. </a:t>
            </a:r>
            <a:endParaRPr lang="en-US" dirty="0" smtClean="0"/>
          </a:p>
          <a:p>
            <a:endParaRPr lang="en-US" dirty="0" smtClean="0"/>
          </a:p>
          <a:p>
            <a:endParaRPr lang="en-US" dirty="0" smtClean="0"/>
          </a:p>
          <a:p>
            <a:endParaRPr lang="en-US" dirty="0" smtClean="0"/>
          </a:p>
          <a:p>
            <a:endParaRPr lang="en-US" dirty="0" smtClean="0"/>
          </a:p>
          <a:p>
            <a:r>
              <a:rPr lang="en-US" dirty="0" smtClean="0"/>
              <a:t>One can also plug these</a:t>
            </a:r>
            <a:r>
              <a:rPr lang="en-US" baseline="0" dirty="0" smtClean="0"/>
              <a:t> parameters into a group level analysis. If you assume </a:t>
            </a:r>
          </a:p>
          <a:p>
            <a:endParaRPr lang="en-US" baseline="0" dirty="0" smtClean="0"/>
          </a:p>
          <a:p>
            <a:r>
              <a:rPr lang="en-US" baseline="0" dirty="0" smtClean="0"/>
              <a:t>Good for simple low-level models</a:t>
            </a:r>
          </a:p>
          <a:p>
            <a:endParaRPr lang="en-US" baseline="0" dirty="0" smtClean="0"/>
          </a:p>
          <a:p>
            <a:endParaRPr lang="en-US" baseline="0" dirty="0" smtClean="0"/>
          </a:p>
          <a:p>
            <a:endParaRPr lang="en-US" baseline="0" dirty="0" smtClean="0"/>
          </a:p>
          <a:p>
            <a:endParaRPr lang="en-US" dirty="0" smtClean="0"/>
          </a:p>
          <a:p>
            <a:r>
              <a:rPr lang="en-US" dirty="0" err="1" smtClean="0"/>
              <a:t>Variational</a:t>
            </a:r>
            <a:r>
              <a:rPr lang="en-US" dirty="0" smtClean="0"/>
              <a:t> EM under Laplace approximation</a:t>
            </a:r>
            <a:r>
              <a:rPr lang="en-US" baseline="0" dirty="0" smtClean="0"/>
              <a:t> </a:t>
            </a:r>
          </a:p>
          <a:p>
            <a:endParaRPr lang="en-US" baseline="0" dirty="0" smtClean="0"/>
          </a:p>
          <a:p>
            <a:r>
              <a:rPr lang="en-US" baseline="0" dirty="0" smtClean="0"/>
              <a:t>Posterior distribution for each parameter with a </a:t>
            </a:r>
            <a:r>
              <a:rPr lang="en-US" baseline="0" dirty="0" err="1" smtClean="0"/>
              <a:t>Guassusiam</a:t>
            </a:r>
            <a:r>
              <a:rPr lang="en-US" baseline="0" dirty="0" smtClean="0"/>
              <a:t> assumption.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51972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Here is a nice flowchart about the level of inference in DCM, show a kind of </a:t>
            </a:r>
            <a:r>
              <a:rPr lang="en-US" baseline="0" dirty="0" err="1" smtClean="0"/>
              <a:t>heiarchy</a:t>
            </a:r>
            <a:r>
              <a:rPr lang="en-US" baseline="0" dirty="0" smtClean="0"/>
              <a:t> of </a:t>
            </a:r>
            <a:r>
              <a:rPr lang="en-US" baseline="0" dirty="0" err="1" smtClean="0"/>
              <a:t>infererence</a:t>
            </a:r>
            <a:r>
              <a:rPr lang="en-US" baseline="0" dirty="0" smtClean="0"/>
              <a:t>. </a:t>
            </a:r>
          </a:p>
          <a:p>
            <a:endParaRPr lang="en-US" baseline="0" dirty="0" smtClean="0"/>
          </a:p>
          <a:p>
            <a:endParaRPr lang="en-US" baseline="0" dirty="0" smtClean="0"/>
          </a:p>
          <a:p>
            <a:r>
              <a:rPr lang="en-US" baseline="0" dirty="0" smtClean="0"/>
              <a:t>showing that one typically decides whether you need inference on model space or just the model </a:t>
            </a:r>
            <a:r>
              <a:rPr lang="en-US" baseline="0" dirty="0" err="1" smtClean="0"/>
              <a:t>paramters</a:t>
            </a:r>
            <a:r>
              <a:rPr lang="en-US" baseline="0" dirty="0" smtClean="0"/>
              <a:t>. When you have competing models, one typically selects and optimal model first and then reviews that model’s parameters using fixed effects or random effects at each level. </a:t>
            </a:r>
          </a:p>
          <a:p>
            <a:endParaRPr lang="en-US" baseline="0" dirty="0" smtClean="0"/>
          </a:p>
          <a:p>
            <a:endParaRPr lang="en-US" baseline="0" dirty="0" smtClean="0"/>
          </a:p>
          <a:p>
            <a:endParaRPr lang="en-US" baseline="0" dirty="0" smtClean="0"/>
          </a:p>
          <a:p>
            <a:r>
              <a:rPr lang="en-US" baseline="0" dirty="0" smtClean="0"/>
              <a:t>Notice that parameter estimation come at the end of the and model selection has a primary role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66064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Reiterates</a:t>
            </a:r>
            <a:r>
              <a:rPr lang="en-US" baseline="0" dirty="0" smtClean="0"/>
              <a:t> the 7 basic step I talked about earlier.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100451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DCM provides</a:t>
            </a:r>
            <a:r>
              <a:rPr lang="en-US" baseline="0" dirty="0" smtClean="0"/>
              <a:t> a model of how </a:t>
            </a:r>
            <a:endParaRPr lang="en-US" dirty="0"/>
          </a:p>
        </p:txBody>
      </p:sp>
      <p:sp>
        <p:nvSpPr>
          <p:cNvPr id="4" name="Slide Number Placeholder 3"/>
          <p:cNvSpPr>
            <a:spLocks noGrp="1"/>
          </p:cNvSpPr>
          <p:nvPr>
            <p:ph type="sldNum" sz="quarter" idx="10"/>
          </p:nvPr>
        </p:nvSpPr>
        <p:spPr/>
        <p:txBody>
          <a:bodyPr/>
          <a:lstStyle/>
          <a:p>
            <a:fld id="{181AF318-920B-436B-9AA8-C4D92AACF05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7349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They are defined by five key features. First, DCMs are dynamic, using (linear or nonlinear) differential equations for describing (hidden) neuronal</a:t>
            </a:r>
          </a:p>
          <a:p>
            <a:r>
              <a:rPr lang="en-GB" dirty="0" smtClean="0">
                <a:latin typeface="Times New Roman" charset="0"/>
              </a:rPr>
              <a:t>dynamics. Second, they are causal in the sense of control theory, that is, they describe how dynamics in one neuronal population cause</a:t>
            </a:r>
          </a:p>
          <a:p>
            <a:r>
              <a:rPr lang="en-GB" dirty="0" smtClean="0">
                <a:latin typeface="Times New Roman" charset="0"/>
              </a:rPr>
              <a:t>dynamics in another and how these interactions are modulated by experimental manipulations or endogenous brain activity. Third,</a:t>
            </a:r>
          </a:p>
          <a:p>
            <a:r>
              <a:rPr lang="en-GB" dirty="0" smtClean="0">
                <a:latin typeface="Times New Roman" charset="0"/>
              </a:rPr>
              <a:t>DCMs strive for neurophysiological interpretability. Fourth, they use a biophysically motivated and parameterized forward model to link</a:t>
            </a:r>
          </a:p>
          <a:p>
            <a:r>
              <a:rPr lang="en-GB" dirty="0" smtClean="0">
                <a:latin typeface="Times New Roman" charset="0"/>
              </a:rPr>
              <a:t>the </a:t>
            </a:r>
            <a:r>
              <a:rPr lang="en-GB" dirty="0" err="1" smtClean="0">
                <a:latin typeface="Times New Roman" charset="0"/>
              </a:rPr>
              <a:t>modeled</a:t>
            </a:r>
            <a:r>
              <a:rPr lang="en-GB" dirty="0" smtClean="0">
                <a:latin typeface="Times New Roman" charset="0"/>
              </a:rPr>
              <a:t> neuronal dynamics to specific features of measured data (for example, regional hemodynamic time series in fMRI or spectral</a:t>
            </a:r>
          </a:p>
          <a:p>
            <a:r>
              <a:rPr lang="en-GB" dirty="0" smtClean="0">
                <a:latin typeface="Times New Roman" charset="0"/>
              </a:rPr>
              <a:t>densities of electrophysiological data). Fifth, DCMs are Bayesian in all aspects.</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7E99CEC8-E162-0345-8255-ABF4FB0EC032}" type="slidenum">
              <a:rPr lang="en-US" smtClean="0"/>
              <a:t>6</a:t>
            </a:fld>
            <a:endParaRPr lang="en-US"/>
          </a:p>
        </p:txBody>
      </p:sp>
    </p:spTree>
    <p:extLst>
      <p:ext uri="{BB962C8B-B14F-4D97-AF65-F5344CB8AC3E}">
        <p14:creationId xmlns:p14="http://schemas.microsoft.com/office/powerpoint/2010/main" val="267010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Going</a:t>
            </a:r>
            <a:r>
              <a:rPr lang="en-US" baseline="0" dirty="0" smtClean="0"/>
              <a:t> back to the equation, the model evidence is the fit of a model for our data minus the model complexity. So if there are two models and one explains the same but with fewer connections that is the one we select.</a:t>
            </a:r>
            <a:endParaRPr lang="en-US" dirty="0"/>
          </a:p>
        </p:txBody>
      </p:sp>
      <p:sp>
        <p:nvSpPr>
          <p:cNvPr id="4" name="Slide Number Placeholder 3"/>
          <p:cNvSpPr>
            <a:spLocks noGrp="1"/>
          </p:cNvSpPr>
          <p:nvPr>
            <p:ph type="sldNum" sz="quarter" idx="10"/>
          </p:nvPr>
        </p:nvSpPr>
        <p:spPr/>
        <p:txBody>
          <a:bodyPr/>
          <a:lstStyle/>
          <a:p>
            <a:fld id="{7E99CEC8-E162-0345-8255-ABF4FB0EC032}" type="slidenum">
              <a:rPr lang="en-US" smtClean="0"/>
              <a:t>7</a:t>
            </a:fld>
            <a:endParaRPr lang="en-US"/>
          </a:p>
        </p:txBody>
      </p:sp>
    </p:spTree>
    <p:extLst>
      <p:ext uri="{BB962C8B-B14F-4D97-AF65-F5344CB8AC3E}">
        <p14:creationId xmlns:p14="http://schemas.microsoft.com/office/powerpoint/2010/main" val="103394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Z are</a:t>
            </a:r>
            <a:r>
              <a:rPr lang="en-GB" baseline="0" dirty="0" smtClean="0"/>
              <a:t> the regions of interest we include in the model</a:t>
            </a:r>
            <a:endParaRPr lang="en-GB" dirty="0"/>
          </a:p>
        </p:txBody>
      </p:sp>
      <p:sp>
        <p:nvSpPr>
          <p:cNvPr id="4" name="Slide Number Placeholder 3"/>
          <p:cNvSpPr>
            <a:spLocks noGrp="1"/>
          </p:cNvSpPr>
          <p:nvPr>
            <p:ph type="sldNum" sz="quarter" idx="10"/>
          </p:nvPr>
        </p:nvSpPr>
        <p:spPr/>
        <p:txBody>
          <a:bodyPr/>
          <a:lstStyle/>
          <a:p>
            <a:fld id="{181AF318-920B-436B-9AA8-C4D92AACF05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are the connections between regions, averaged over</a:t>
            </a:r>
            <a:r>
              <a:rPr lang="en-GB" baseline="0" dirty="0" smtClean="0"/>
              <a:t> all tasks in our study</a:t>
            </a:r>
            <a:endParaRPr lang="en-GB" dirty="0"/>
          </a:p>
        </p:txBody>
      </p:sp>
      <p:sp>
        <p:nvSpPr>
          <p:cNvPr id="4" name="Slide Number Placeholder 3"/>
          <p:cNvSpPr>
            <a:spLocks noGrp="1"/>
          </p:cNvSpPr>
          <p:nvPr>
            <p:ph type="sldNum" sz="quarter" idx="10"/>
          </p:nvPr>
        </p:nvSpPr>
        <p:spPr/>
        <p:txBody>
          <a:bodyPr/>
          <a:lstStyle/>
          <a:p>
            <a:fld id="{181AF318-920B-436B-9AA8-C4D92AACF05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  are the </a:t>
            </a:r>
            <a:r>
              <a:rPr lang="en-GB" dirty="0" err="1" smtClean="0"/>
              <a:t>modulatory</a:t>
            </a:r>
            <a:r>
              <a:rPr lang="en-GB" baseline="0" dirty="0" smtClean="0"/>
              <a:t> inputs, which </a:t>
            </a:r>
            <a:r>
              <a:rPr lang="en-GB" baseline="0" dirty="0" err="1" smtClean="0"/>
              <a:t>upregulate</a:t>
            </a:r>
            <a:r>
              <a:rPr lang="en-GB" baseline="0" dirty="0" smtClean="0"/>
              <a:t> or </a:t>
            </a:r>
            <a:r>
              <a:rPr lang="en-GB" baseline="0" dirty="0" err="1" smtClean="0"/>
              <a:t>downregulate</a:t>
            </a:r>
            <a:r>
              <a:rPr lang="en-GB" baseline="0" dirty="0" smtClean="0"/>
              <a:t> the A connections, for example due to attention.</a:t>
            </a:r>
            <a:endParaRPr lang="en-GB" dirty="0"/>
          </a:p>
        </p:txBody>
      </p:sp>
      <p:sp>
        <p:nvSpPr>
          <p:cNvPr id="4" name="Slide Number Placeholder 3"/>
          <p:cNvSpPr>
            <a:spLocks noGrp="1"/>
          </p:cNvSpPr>
          <p:nvPr>
            <p:ph type="sldNum" sz="quarter" idx="10"/>
          </p:nvPr>
        </p:nvSpPr>
        <p:spPr/>
        <p:txBody>
          <a:bodyPr/>
          <a:lstStyle/>
          <a:p>
            <a:fld id="{181AF318-920B-436B-9AA8-C4D92AACF05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 are the external</a:t>
            </a:r>
            <a:r>
              <a:rPr lang="en-GB" baseline="0" dirty="0" smtClean="0"/>
              <a:t> inputs, for instance the visually presented stimuli, conditions in our study. We would usually create a set of models, in each one varying A, B or C according to the hypotheses we wish to test.</a:t>
            </a:r>
            <a:endParaRPr lang="en-GB" dirty="0"/>
          </a:p>
        </p:txBody>
      </p:sp>
      <p:sp>
        <p:nvSpPr>
          <p:cNvPr id="4" name="Slide Number Placeholder 3"/>
          <p:cNvSpPr>
            <a:spLocks noGrp="1"/>
          </p:cNvSpPr>
          <p:nvPr>
            <p:ph type="sldNum" sz="quarter" idx="10"/>
          </p:nvPr>
        </p:nvSpPr>
        <p:spPr/>
        <p:txBody>
          <a:bodyPr/>
          <a:lstStyle/>
          <a:p>
            <a:fld id="{181AF318-920B-436B-9AA8-C4D92AACF05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p:txBody>
          <a:bodyPr/>
          <a:lstStyle/>
          <a:p>
            <a:fld id="{E46E7EA1-1E95-9347-94D4-E9B9674317B2}" type="datetimeFigureOut">
              <a:rPr lang="en-US" smtClean="0"/>
              <a:t>3/25/2012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124276E-54F2-4348-803B-70C36373DBB2}"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E46E7EA1-1E95-9347-94D4-E9B9674317B2}" type="datetimeFigureOut">
              <a:rPr lang="en-US" smtClean="0"/>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276E-54F2-4348-803B-70C36373DBB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124276E-54F2-4348-803B-70C36373DBB2}"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E46E7EA1-1E95-9347-94D4-E9B9674317B2}" type="datetimeFigureOut">
              <a:rPr lang="en-US" smtClean="0"/>
              <a:t>3/25/2012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564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39135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5168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422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633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11403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744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758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E46E7EA1-1E95-9347-94D4-E9B9674317B2}" type="datetimeFigureOut">
              <a:rPr lang="en-US" smtClean="0"/>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124276E-54F2-4348-803B-70C36373DBB2}"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11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77405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32CF5-CC7A-45AE-8EA9-4A7524B92728}" type="datetimeFigureOut">
              <a:rPr lang="en-US" smtClean="0">
                <a:solidFill>
                  <a:prstClr val="white">
                    <a:tint val="75000"/>
                  </a:prstClr>
                </a:solidFill>
              </a:rPr>
              <a:pPr/>
              <a:t>3/25/2012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2E977E8-DAF6-4346-A035-EEB3141DFA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6693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46E7EA1-1E95-9347-94D4-E9B9674317B2}" type="datetimeFigureOut">
              <a:rPr lang="en-US" smtClean="0"/>
              <a:t>3/25/2012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124276E-54F2-4348-803B-70C36373DBB2}"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GB"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46E7EA1-1E95-9347-94D4-E9B9674317B2}" type="datetimeFigureOut">
              <a:rPr lang="en-US" smtClean="0"/>
              <a:t>3/25/2012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4276E-54F2-4348-803B-70C36373DBB2}"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7" name="Date Placeholder 6"/>
          <p:cNvSpPr>
            <a:spLocks noGrp="1"/>
          </p:cNvSpPr>
          <p:nvPr>
            <p:ph type="dt" sz="half" idx="10"/>
          </p:nvPr>
        </p:nvSpPr>
        <p:spPr/>
        <p:txBody>
          <a:bodyPr/>
          <a:lstStyle/>
          <a:p>
            <a:fld id="{E46E7EA1-1E95-9347-94D4-E9B9674317B2}" type="datetimeFigureOut">
              <a:rPr lang="en-US" smtClean="0"/>
              <a:t>3/25/2012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124276E-54F2-4348-803B-70C36373DBB2}" type="slidenum">
              <a:rPr lang="en-US" smtClean="0"/>
              <a:t>‹#›</a:t>
            </a:fld>
            <a:endParaRPr lang="en-US"/>
          </a:p>
        </p:txBody>
      </p:sp>
      <p:sp>
        <p:nvSpPr>
          <p:cNvPr id="23" name="Title 22"/>
          <p:cNvSpPr>
            <a:spLocks noGrp="1"/>
          </p:cNvSpPr>
          <p:nvPr>
            <p:ph type="title"/>
          </p:nvPr>
        </p:nvSpPr>
        <p:spPr/>
        <p:txBody>
          <a:bodyPr rtlCol="0" anchor="b" anchorCtr="0"/>
          <a:lstStyle/>
          <a:p>
            <a:r>
              <a:rPr kumimoji="0" lang="en-GB"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E46E7EA1-1E95-9347-94D4-E9B9674317B2}" type="datetimeFigureOut">
              <a:rPr lang="en-US" smtClean="0"/>
              <a:t>3/25/2012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124276E-54F2-4348-803B-70C36373DB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6E7EA1-1E95-9347-94D4-E9B9674317B2}" type="datetimeFigureOut">
              <a:rPr lang="en-US" smtClean="0"/>
              <a:t>3/25/2012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124276E-54F2-4348-803B-70C36373DB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124276E-54F2-4348-803B-70C36373DBB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46E7EA1-1E95-9347-94D4-E9B9674317B2}" type="datetimeFigureOut">
              <a:rPr lang="en-US" smtClean="0"/>
              <a:t>3/25/2012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124276E-54F2-4348-803B-70C36373DBB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GB"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46E7EA1-1E95-9347-94D4-E9B9674317B2}" type="datetimeFigureOut">
              <a:rPr lang="en-US" smtClean="0"/>
              <a:t>3/25/2012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46E7EA1-1E95-9347-94D4-E9B9674317B2}" type="datetimeFigureOut">
              <a:rPr lang="en-US" smtClean="0"/>
              <a:t>3/25/2012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124276E-54F2-4348-803B-70C36373DBB2}"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8132CF5-CC7A-45AE-8EA9-4A7524B92728}" type="datetimeFigureOut">
              <a:rPr lang="en-US" smtClean="0">
                <a:solidFill>
                  <a:prstClr val="white">
                    <a:tint val="75000"/>
                  </a:prstClr>
                </a:solidFill>
              </a:rPr>
              <a:pPr defTabSz="914400"/>
              <a:t>3/25/2012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E977E8-DAF6-4346-A035-EEB3141DFA50}"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542469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18" Type="http://schemas.openxmlformats.org/officeDocument/2006/relationships/image" Target="../media/image13.wmf"/><Relationship Id="rId26" Type="http://schemas.openxmlformats.org/officeDocument/2006/relationships/image" Target="../media/image19.png"/><Relationship Id="rId3" Type="http://schemas.openxmlformats.org/officeDocument/2006/relationships/notesSlide" Target="../notesSlides/notesSlide13.xml"/><Relationship Id="rId21" Type="http://schemas.openxmlformats.org/officeDocument/2006/relationships/oleObject" Target="../embeddings/oleObject11.bin"/><Relationship Id="rId7" Type="http://schemas.openxmlformats.org/officeDocument/2006/relationships/image" Target="../media/image8.wmf"/><Relationship Id="rId12" Type="http://schemas.openxmlformats.org/officeDocument/2006/relationships/image" Target="../media/image10.wmf"/><Relationship Id="rId17" Type="http://schemas.openxmlformats.org/officeDocument/2006/relationships/oleObject" Target="../embeddings/oleObject9.bin"/><Relationship Id="rId25" Type="http://schemas.openxmlformats.org/officeDocument/2006/relationships/image" Target="../media/image16.wmf"/><Relationship Id="rId2" Type="http://schemas.openxmlformats.org/officeDocument/2006/relationships/slideLayout" Target="../slideLayouts/slideLayout7.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6.bin"/><Relationship Id="rId24" Type="http://schemas.openxmlformats.org/officeDocument/2006/relationships/oleObject" Target="../embeddings/oleObject13.bin"/><Relationship Id="rId32" Type="http://schemas.openxmlformats.org/officeDocument/2006/relationships/image" Target="../media/image18.wmf"/><Relationship Id="rId5" Type="http://schemas.openxmlformats.org/officeDocument/2006/relationships/image" Target="../media/image7.wmf"/><Relationship Id="rId15" Type="http://schemas.openxmlformats.org/officeDocument/2006/relationships/oleObject" Target="../embeddings/oleObject8.bin"/><Relationship Id="rId23" Type="http://schemas.openxmlformats.org/officeDocument/2006/relationships/oleObject" Target="../embeddings/oleObject12.bin"/><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oleObject" Target="../embeddings/oleObject10.bin"/><Relationship Id="rId31" Type="http://schemas.openxmlformats.org/officeDocument/2006/relationships/oleObject" Target="../embeddings/oleObject16.bin"/><Relationship Id="rId4" Type="http://schemas.openxmlformats.org/officeDocument/2006/relationships/oleObject" Target="../embeddings/oleObject2.bin"/><Relationship Id="rId9" Type="http://schemas.openxmlformats.org/officeDocument/2006/relationships/image" Target="../media/image9.wmf"/><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image" Target="../media/image20.png"/><Relationship Id="rId30"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emf"/><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emf"/><Relationship Id="rId17" Type="http://schemas.openxmlformats.org/officeDocument/2006/relationships/image" Target="../media/image53.png"/><Relationship Id="rId2" Type="http://schemas.openxmlformats.org/officeDocument/2006/relationships/notesSlide" Target="../notesSlides/notesSlide25.xml"/><Relationship Id="rId16"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emf"/><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5.emf"/></Relationships>
</file>

<file path=ppt/slides/_rels/slide29.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image" Target="../media/image59.wmf"/><Relationship Id="rId3" Type="http://schemas.openxmlformats.org/officeDocument/2006/relationships/notesSlide" Target="../notesSlides/notesSlide27.xml"/><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56.wmf"/><Relationship Id="rId11" Type="http://schemas.openxmlformats.org/officeDocument/2006/relationships/image" Target="../media/image30.emf"/><Relationship Id="rId5" Type="http://schemas.openxmlformats.org/officeDocument/2006/relationships/oleObject" Target="../embeddings/oleObject17.bin"/><Relationship Id="rId10" Type="http://schemas.openxmlformats.org/officeDocument/2006/relationships/image" Target="../media/image58.wmf"/><Relationship Id="rId4" Type="http://schemas.openxmlformats.org/officeDocument/2006/relationships/image" Target="../media/image60.png"/><Relationship Id="rId9"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Theory and practice</a:t>
            </a:r>
            <a:endParaRPr lang="en-US" dirty="0"/>
          </a:p>
        </p:txBody>
      </p:sp>
      <p:sp>
        <p:nvSpPr>
          <p:cNvPr id="2" name="Title 1"/>
          <p:cNvSpPr>
            <a:spLocks noGrp="1"/>
          </p:cNvSpPr>
          <p:nvPr>
            <p:ph type="ctrTitle"/>
          </p:nvPr>
        </p:nvSpPr>
        <p:spPr/>
        <p:txBody>
          <a:bodyPr/>
          <a:lstStyle/>
          <a:p>
            <a:r>
              <a:rPr lang="en-US" dirty="0" smtClean="0"/>
              <a:t>Dynamic Causal </a:t>
            </a:r>
            <a:r>
              <a:rPr lang="en-US" dirty="0" err="1" smtClean="0"/>
              <a:t>Modelling</a:t>
            </a:r>
            <a:endParaRPr lang="en-US" dirty="0"/>
          </a:p>
        </p:txBody>
      </p:sp>
      <p:sp>
        <p:nvSpPr>
          <p:cNvPr id="4" name="TextBox 3"/>
          <p:cNvSpPr txBox="1"/>
          <p:nvPr/>
        </p:nvSpPr>
        <p:spPr>
          <a:xfrm>
            <a:off x="1772282" y="3991632"/>
            <a:ext cx="5540127" cy="369332"/>
          </a:xfrm>
          <a:prstGeom prst="rect">
            <a:avLst/>
          </a:prstGeom>
          <a:noFill/>
        </p:spPr>
        <p:txBody>
          <a:bodyPr wrap="square" rtlCol="0">
            <a:spAutoFit/>
          </a:bodyPr>
          <a:lstStyle/>
          <a:p>
            <a:pPr algn="ctr"/>
            <a:r>
              <a:rPr lang="en-US" dirty="0" smtClean="0"/>
              <a:t>Patricia Lockwood and Alex </a:t>
            </a:r>
            <a:r>
              <a:rPr lang="en-US" dirty="0" err="1" smtClean="0"/>
              <a:t>Moscicki</a:t>
            </a:r>
            <a:r>
              <a:rPr lang="en-US" dirty="0" smtClean="0"/>
              <a:t> </a:t>
            </a:r>
            <a:endParaRPr lang="en-US" dirty="0"/>
          </a:p>
        </p:txBody>
      </p:sp>
    </p:spTree>
    <p:extLst>
      <p:ext uri="{BB962C8B-B14F-4D97-AF65-F5344CB8AC3E}">
        <p14:creationId xmlns:p14="http://schemas.microsoft.com/office/powerpoint/2010/main" val="223576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56176" y="1628800"/>
            <a:ext cx="2736304" cy="41764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The Neural Model</a:t>
            </a:r>
            <a:endParaRPr lang="en-GB" dirty="0"/>
          </a:p>
        </p:txBody>
      </p:sp>
      <p:sp>
        <p:nvSpPr>
          <p:cNvPr id="5" name="Oval 4"/>
          <p:cNvSpPr/>
          <p:nvPr/>
        </p:nvSpPr>
        <p:spPr>
          <a:xfrm>
            <a:off x="2627784" y="198884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z4</a:t>
            </a:r>
            <a:endParaRPr lang="en-GB" dirty="0"/>
          </a:p>
        </p:txBody>
      </p:sp>
      <p:sp>
        <p:nvSpPr>
          <p:cNvPr id="6" name="Oval 5"/>
          <p:cNvSpPr/>
          <p:nvPr/>
        </p:nvSpPr>
        <p:spPr>
          <a:xfrm>
            <a:off x="971600"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z2</a:t>
            </a:r>
            <a:endParaRPr lang="en-GB" dirty="0"/>
          </a:p>
        </p:txBody>
      </p:sp>
      <p:sp>
        <p:nvSpPr>
          <p:cNvPr id="7" name="Oval 6"/>
          <p:cNvSpPr/>
          <p:nvPr/>
        </p:nvSpPr>
        <p:spPr>
          <a:xfrm>
            <a:off x="4355976"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z3</a:t>
            </a:r>
            <a:endParaRPr lang="en-GB" dirty="0"/>
          </a:p>
        </p:txBody>
      </p:sp>
      <p:sp>
        <p:nvSpPr>
          <p:cNvPr id="8" name="Oval 7"/>
          <p:cNvSpPr/>
          <p:nvPr/>
        </p:nvSpPr>
        <p:spPr>
          <a:xfrm>
            <a:off x="2627784" y="5085184"/>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z1</a:t>
            </a:r>
            <a:endParaRPr lang="en-GB" dirty="0"/>
          </a:p>
        </p:txBody>
      </p:sp>
      <p:cxnSp>
        <p:nvCxnSpPr>
          <p:cNvPr id="10" name="Straight Arrow Connector 9"/>
          <p:cNvCxnSpPr/>
          <p:nvPr/>
        </p:nvCxnSpPr>
        <p:spPr>
          <a:xfrm rot="5400000">
            <a:off x="1907704" y="2852936"/>
            <a:ext cx="576064" cy="5760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3707904" y="2852936"/>
            <a:ext cx="576064" cy="576064"/>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779912" y="4437112"/>
            <a:ext cx="576064" cy="576064"/>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1979712" y="4365104"/>
            <a:ext cx="576064" cy="5760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48264" y="1772816"/>
            <a:ext cx="1153008" cy="523220"/>
          </a:xfrm>
          <a:prstGeom prst="rect">
            <a:avLst/>
          </a:prstGeom>
          <a:noFill/>
        </p:spPr>
        <p:txBody>
          <a:bodyPr wrap="none" rtlCol="0">
            <a:spAutoFit/>
          </a:bodyPr>
          <a:lstStyle/>
          <a:p>
            <a:r>
              <a:rPr lang="en-GB" sz="2800" u="sng" dirty="0" smtClean="0">
                <a:solidFill>
                  <a:schemeClr val="bg1"/>
                </a:solidFill>
              </a:rPr>
              <a:t>Recipe</a:t>
            </a:r>
            <a:endParaRPr lang="en-GB" sz="2800" u="sng" dirty="0">
              <a:solidFill>
                <a:schemeClr val="bg1"/>
              </a:solidFill>
            </a:endParaRPr>
          </a:p>
        </p:txBody>
      </p:sp>
      <p:sp>
        <p:nvSpPr>
          <p:cNvPr id="16" name="TextBox 15"/>
          <p:cNvSpPr txBox="1"/>
          <p:nvPr/>
        </p:nvSpPr>
        <p:spPr>
          <a:xfrm>
            <a:off x="6228183" y="2492896"/>
            <a:ext cx="2772777" cy="2246769"/>
          </a:xfrm>
          <a:prstGeom prst="rect">
            <a:avLst/>
          </a:prstGeom>
          <a:noFill/>
        </p:spPr>
        <p:txBody>
          <a:bodyPr wrap="square" rtlCol="0">
            <a:spAutoFit/>
          </a:bodyPr>
          <a:lstStyle/>
          <a:p>
            <a:r>
              <a:rPr lang="en-GB" sz="2800" b="1" dirty="0" smtClean="0">
                <a:solidFill>
                  <a:schemeClr val="bg1"/>
                </a:solidFill>
              </a:rPr>
              <a:t>Z</a:t>
            </a:r>
            <a:r>
              <a:rPr lang="en-GB" sz="2800" dirty="0" smtClean="0">
                <a:solidFill>
                  <a:schemeClr val="bg1"/>
                </a:solidFill>
              </a:rPr>
              <a:t> - Regions</a:t>
            </a:r>
          </a:p>
          <a:p>
            <a:r>
              <a:rPr lang="en-GB" sz="2800" b="1" dirty="0" smtClean="0">
                <a:solidFill>
                  <a:schemeClr val="bg1"/>
                </a:solidFill>
              </a:rPr>
              <a:t>A</a:t>
            </a:r>
            <a:r>
              <a:rPr lang="en-GB" sz="2800" dirty="0" smtClean="0">
                <a:solidFill>
                  <a:schemeClr val="bg1"/>
                </a:solidFill>
              </a:rPr>
              <a:t> - Average </a:t>
            </a:r>
          </a:p>
          <a:p>
            <a:r>
              <a:rPr lang="en-GB" sz="2800" dirty="0" smtClean="0">
                <a:solidFill>
                  <a:schemeClr val="bg1"/>
                </a:solidFill>
              </a:rPr>
              <a:t>connections</a:t>
            </a:r>
          </a:p>
          <a:p>
            <a:r>
              <a:rPr lang="en-GB" sz="2800" b="1" dirty="0" smtClean="0">
                <a:solidFill>
                  <a:schemeClr val="bg1"/>
                </a:solidFill>
              </a:rPr>
              <a:t>B</a:t>
            </a:r>
            <a:r>
              <a:rPr lang="en-GB" sz="2800" dirty="0" smtClean="0">
                <a:solidFill>
                  <a:schemeClr val="bg1"/>
                </a:solidFill>
              </a:rPr>
              <a:t> - Modulatory</a:t>
            </a:r>
          </a:p>
          <a:p>
            <a:r>
              <a:rPr lang="en-GB" sz="2800" dirty="0" smtClean="0">
                <a:solidFill>
                  <a:schemeClr val="bg1"/>
                </a:solidFill>
              </a:rPr>
              <a:t>      Inputs</a:t>
            </a:r>
            <a:endParaRPr lang="en-GB" sz="2800" dirty="0">
              <a:solidFill>
                <a:schemeClr val="bg1"/>
              </a:solidFill>
            </a:endParaRPr>
          </a:p>
        </p:txBody>
      </p:sp>
      <p:cxnSp>
        <p:nvCxnSpPr>
          <p:cNvPr id="19" name="Straight Arrow Connector 18"/>
          <p:cNvCxnSpPr/>
          <p:nvPr/>
        </p:nvCxnSpPr>
        <p:spPr>
          <a:xfrm rot="16200000" flipH="1">
            <a:off x="1547664" y="2420888"/>
            <a:ext cx="504056" cy="504056"/>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71600" y="2060848"/>
            <a:ext cx="1068626" cy="369332"/>
          </a:xfrm>
          <a:prstGeom prst="rect">
            <a:avLst/>
          </a:prstGeom>
          <a:noFill/>
        </p:spPr>
        <p:txBody>
          <a:bodyPr wrap="none" rtlCol="0">
            <a:spAutoFit/>
          </a:bodyPr>
          <a:lstStyle/>
          <a:p>
            <a:r>
              <a:rPr lang="en-GB" dirty="0" smtClean="0">
                <a:solidFill>
                  <a:srgbClr val="FFFF00"/>
                </a:solidFill>
              </a:rPr>
              <a:t>Attention</a:t>
            </a:r>
            <a:endParaRPr lang="en-GB" dirty="0">
              <a:solidFill>
                <a:srgbClr val="FFFF00"/>
              </a:solidFill>
            </a:endParaRPr>
          </a:p>
        </p:txBody>
      </p:sp>
    </p:spTree>
    <p:extLst>
      <p:ext uri="{BB962C8B-B14F-4D97-AF65-F5344CB8AC3E}">
        <p14:creationId xmlns:p14="http://schemas.microsoft.com/office/powerpoint/2010/main" val="265490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56176" y="1628800"/>
            <a:ext cx="2736304" cy="41764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 name="Title 3"/>
          <p:cNvSpPr>
            <a:spLocks noGrp="1"/>
          </p:cNvSpPr>
          <p:nvPr>
            <p:ph type="title"/>
          </p:nvPr>
        </p:nvSpPr>
        <p:spPr/>
        <p:txBody>
          <a:bodyPr/>
          <a:lstStyle/>
          <a:p>
            <a:r>
              <a:rPr lang="en-GB" dirty="0" smtClean="0"/>
              <a:t>The Neural Model</a:t>
            </a:r>
            <a:endParaRPr lang="en-GB" dirty="0"/>
          </a:p>
        </p:txBody>
      </p:sp>
      <p:sp>
        <p:nvSpPr>
          <p:cNvPr id="5" name="Oval 4"/>
          <p:cNvSpPr/>
          <p:nvPr/>
        </p:nvSpPr>
        <p:spPr>
          <a:xfrm>
            <a:off x="2627784" y="198884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z4</a:t>
            </a:r>
            <a:endParaRPr lang="en-GB" dirty="0"/>
          </a:p>
        </p:txBody>
      </p:sp>
      <p:sp>
        <p:nvSpPr>
          <p:cNvPr id="6" name="Oval 5"/>
          <p:cNvSpPr/>
          <p:nvPr/>
        </p:nvSpPr>
        <p:spPr>
          <a:xfrm>
            <a:off x="971600"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z2</a:t>
            </a:r>
            <a:endParaRPr lang="en-GB" dirty="0"/>
          </a:p>
        </p:txBody>
      </p:sp>
      <p:sp>
        <p:nvSpPr>
          <p:cNvPr id="7" name="Oval 6"/>
          <p:cNvSpPr/>
          <p:nvPr/>
        </p:nvSpPr>
        <p:spPr>
          <a:xfrm>
            <a:off x="4355976"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z3</a:t>
            </a:r>
            <a:endParaRPr lang="en-GB" dirty="0"/>
          </a:p>
        </p:txBody>
      </p:sp>
      <p:sp>
        <p:nvSpPr>
          <p:cNvPr id="8" name="Oval 7"/>
          <p:cNvSpPr/>
          <p:nvPr/>
        </p:nvSpPr>
        <p:spPr>
          <a:xfrm>
            <a:off x="2627784" y="5085184"/>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z1</a:t>
            </a:r>
            <a:endParaRPr lang="en-GB" dirty="0"/>
          </a:p>
        </p:txBody>
      </p:sp>
      <p:cxnSp>
        <p:nvCxnSpPr>
          <p:cNvPr id="10" name="Straight Arrow Connector 9"/>
          <p:cNvCxnSpPr/>
          <p:nvPr/>
        </p:nvCxnSpPr>
        <p:spPr>
          <a:xfrm rot="5400000">
            <a:off x="1907704" y="2852936"/>
            <a:ext cx="576064" cy="5760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3707904" y="2852936"/>
            <a:ext cx="576064" cy="576064"/>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779912" y="4437112"/>
            <a:ext cx="576064" cy="576064"/>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1979712" y="4365104"/>
            <a:ext cx="576064" cy="5760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48264" y="1772816"/>
            <a:ext cx="1153008" cy="523220"/>
          </a:xfrm>
          <a:prstGeom prst="rect">
            <a:avLst/>
          </a:prstGeom>
          <a:noFill/>
        </p:spPr>
        <p:txBody>
          <a:bodyPr wrap="none" rtlCol="0">
            <a:spAutoFit/>
          </a:bodyPr>
          <a:lstStyle/>
          <a:p>
            <a:r>
              <a:rPr lang="en-GB" sz="2800" u="sng" dirty="0" smtClean="0">
                <a:solidFill>
                  <a:schemeClr val="bg1"/>
                </a:solidFill>
              </a:rPr>
              <a:t>Recipe</a:t>
            </a:r>
            <a:endParaRPr lang="en-GB" sz="2800" u="sng" dirty="0">
              <a:solidFill>
                <a:schemeClr val="bg1"/>
              </a:solidFill>
            </a:endParaRPr>
          </a:p>
        </p:txBody>
      </p:sp>
      <p:sp>
        <p:nvSpPr>
          <p:cNvPr id="16" name="TextBox 15"/>
          <p:cNvSpPr txBox="1"/>
          <p:nvPr/>
        </p:nvSpPr>
        <p:spPr>
          <a:xfrm>
            <a:off x="6228184" y="2492896"/>
            <a:ext cx="2592288" cy="2739211"/>
          </a:xfrm>
          <a:prstGeom prst="rect">
            <a:avLst/>
          </a:prstGeom>
          <a:noFill/>
        </p:spPr>
        <p:txBody>
          <a:bodyPr wrap="square" rtlCol="0">
            <a:spAutoFit/>
          </a:bodyPr>
          <a:lstStyle/>
          <a:p>
            <a:r>
              <a:rPr lang="en-GB" sz="2400" b="1" dirty="0" smtClean="0">
                <a:solidFill>
                  <a:schemeClr val="bg1"/>
                </a:solidFill>
              </a:rPr>
              <a:t>Z</a:t>
            </a:r>
            <a:r>
              <a:rPr lang="en-GB" sz="2400" dirty="0" smtClean="0">
                <a:solidFill>
                  <a:schemeClr val="bg1"/>
                </a:solidFill>
              </a:rPr>
              <a:t> - Regions</a:t>
            </a:r>
          </a:p>
          <a:p>
            <a:r>
              <a:rPr lang="en-GB" sz="2400" b="1" dirty="0" smtClean="0">
                <a:solidFill>
                  <a:schemeClr val="bg1"/>
                </a:solidFill>
              </a:rPr>
              <a:t>A</a:t>
            </a:r>
            <a:r>
              <a:rPr lang="en-GB" sz="2400" dirty="0" smtClean="0">
                <a:solidFill>
                  <a:schemeClr val="bg1"/>
                </a:solidFill>
              </a:rPr>
              <a:t> - Average </a:t>
            </a:r>
          </a:p>
          <a:p>
            <a:r>
              <a:rPr lang="en-GB" sz="2400" dirty="0" smtClean="0">
                <a:solidFill>
                  <a:schemeClr val="bg1"/>
                </a:solidFill>
              </a:rPr>
              <a:t>      Connections</a:t>
            </a:r>
          </a:p>
          <a:p>
            <a:r>
              <a:rPr lang="en-GB" sz="2400" b="1" dirty="0" smtClean="0">
                <a:solidFill>
                  <a:schemeClr val="bg1"/>
                </a:solidFill>
              </a:rPr>
              <a:t>B</a:t>
            </a:r>
            <a:r>
              <a:rPr lang="en-GB" sz="2400" dirty="0" smtClean="0">
                <a:solidFill>
                  <a:schemeClr val="bg1"/>
                </a:solidFill>
              </a:rPr>
              <a:t> - </a:t>
            </a:r>
            <a:r>
              <a:rPr lang="en-GB" sz="2400" dirty="0" err="1" smtClean="0">
                <a:solidFill>
                  <a:schemeClr val="bg1"/>
                </a:solidFill>
              </a:rPr>
              <a:t>Modulatory</a:t>
            </a:r>
            <a:endParaRPr lang="en-GB" sz="2400" dirty="0" smtClean="0">
              <a:solidFill>
                <a:schemeClr val="bg1"/>
              </a:solidFill>
            </a:endParaRPr>
          </a:p>
          <a:p>
            <a:r>
              <a:rPr lang="en-GB" sz="2400" dirty="0" smtClean="0">
                <a:solidFill>
                  <a:schemeClr val="bg1"/>
                </a:solidFill>
              </a:rPr>
              <a:t>      Inputs</a:t>
            </a:r>
          </a:p>
          <a:p>
            <a:r>
              <a:rPr lang="en-GB" sz="2400" b="1" dirty="0" smtClean="0">
                <a:solidFill>
                  <a:schemeClr val="bg1"/>
                </a:solidFill>
              </a:rPr>
              <a:t>C</a:t>
            </a:r>
            <a:r>
              <a:rPr lang="en-GB" sz="2400" dirty="0" smtClean="0">
                <a:solidFill>
                  <a:schemeClr val="bg1"/>
                </a:solidFill>
              </a:rPr>
              <a:t> - External</a:t>
            </a:r>
          </a:p>
          <a:p>
            <a:r>
              <a:rPr lang="en-GB" sz="2400" dirty="0" smtClean="0">
                <a:solidFill>
                  <a:schemeClr val="bg1"/>
                </a:solidFill>
              </a:rPr>
              <a:t>      Inputs</a:t>
            </a:r>
            <a:endParaRPr lang="en-GB" sz="2400" dirty="0">
              <a:solidFill>
                <a:schemeClr val="bg1"/>
              </a:solidFill>
            </a:endParaRPr>
          </a:p>
        </p:txBody>
      </p:sp>
      <p:cxnSp>
        <p:nvCxnSpPr>
          <p:cNvPr id="19" name="Straight Arrow Connector 18"/>
          <p:cNvCxnSpPr/>
          <p:nvPr/>
        </p:nvCxnSpPr>
        <p:spPr>
          <a:xfrm rot="16200000" flipH="1">
            <a:off x="1547664" y="2420888"/>
            <a:ext cx="504056" cy="504056"/>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71600" y="2060848"/>
            <a:ext cx="1068626" cy="369332"/>
          </a:xfrm>
          <a:prstGeom prst="rect">
            <a:avLst/>
          </a:prstGeom>
          <a:noFill/>
        </p:spPr>
        <p:txBody>
          <a:bodyPr wrap="none" rtlCol="0">
            <a:spAutoFit/>
          </a:bodyPr>
          <a:lstStyle/>
          <a:p>
            <a:r>
              <a:rPr lang="en-GB" dirty="0" smtClean="0">
                <a:solidFill>
                  <a:srgbClr val="FFFF00"/>
                </a:solidFill>
              </a:rPr>
              <a:t>Attention</a:t>
            </a:r>
            <a:endParaRPr lang="en-GB" dirty="0">
              <a:solidFill>
                <a:srgbClr val="FFFF00"/>
              </a:solidFill>
            </a:endParaRPr>
          </a:p>
        </p:txBody>
      </p:sp>
      <p:cxnSp>
        <p:nvCxnSpPr>
          <p:cNvPr id="17" name="Straight Arrow Connector 16"/>
          <p:cNvCxnSpPr/>
          <p:nvPr/>
        </p:nvCxnSpPr>
        <p:spPr>
          <a:xfrm rot="5400000" flipH="1" flipV="1">
            <a:off x="2772594" y="6308526"/>
            <a:ext cx="576064" cy="1588"/>
          </a:xfrm>
          <a:prstGeom prst="straightConnector1">
            <a:avLst/>
          </a:prstGeom>
          <a:ln w="571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244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603956" y="1566864"/>
            <a:ext cx="804333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n-GB" sz="2000">
                <a:solidFill>
                  <a:srgbClr val="3333FF"/>
                </a:solidFill>
              </a:rPr>
              <a:t>“C”, the direct or driving effects:</a:t>
            </a:r>
          </a:p>
          <a:p>
            <a:pPr eaLnBrk="1" hangingPunct="1"/>
            <a:r>
              <a:rPr lang="en-GB" sz="2000" b="0"/>
              <a:t>- extrinsic influences of inputs on neuronal activity.</a:t>
            </a:r>
          </a:p>
          <a:p>
            <a:pPr eaLnBrk="1" hangingPunct="1"/>
            <a:endParaRPr lang="en-GB" sz="2000"/>
          </a:p>
          <a:p>
            <a:pPr eaLnBrk="1" hangingPunct="1"/>
            <a:r>
              <a:rPr lang="en-GB" sz="2000">
                <a:solidFill>
                  <a:srgbClr val="009900"/>
                </a:solidFill>
              </a:rPr>
              <a:t>“A”, the endogenous coupling or the latent connectivity:</a:t>
            </a:r>
          </a:p>
          <a:p>
            <a:pPr eaLnBrk="1" hangingPunct="1"/>
            <a:r>
              <a:rPr lang="en-GB" sz="2000" b="0"/>
              <a:t>- fixed or intrinsic effective connectivity;</a:t>
            </a:r>
          </a:p>
          <a:p>
            <a:pPr eaLnBrk="1" hangingPunct="1">
              <a:buFontTx/>
              <a:buChar char="-"/>
            </a:pPr>
            <a:r>
              <a:rPr lang="en-GB" sz="2000" b="0"/>
              <a:t> first order connectivity among the regions in the absence of input;</a:t>
            </a:r>
          </a:p>
          <a:p>
            <a:pPr eaLnBrk="1" hangingPunct="1">
              <a:buFontTx/>
              <a:buChar char="-"/>
            </a:pPr>
            <a:r>
              <a:rPr lang="en-GB" sz="2000" b="0"/>
              <a:t> average/baseline connectivity in the system (DCM10/DCM8). </a:t>
            </a:r>
          </a:p>
          <a:p>
            <a:pPr eaLnBrk="1" hangingPunct="1"/>
            <a:endParaRPr lang="en-GB" sz="2000"/>
          </a:p>
          <a:p>
            <a:pPr eaLnBrk="1" hangingPunct="1"/>
            <a:r>
              <a:rPr lang="en-GB" sz="2000">
                <a:solidFill>
                  <a:srgbClr val="FF0000"/>
                </a:solidFill>
              </a:rPr>
              <a:t>“B”, the bilinear term, modulatory effects, or the induced connectivity:</a:t>
            </a:r>
          </a:p>
          <a:p>
            <a:pPr eaLnBrk="1" hangingPunct="1">
              <a:buFontTx/>
              <a:buChar char="-"/>
            </a:pPr>
            <a:r>
              <a:rPr lang="en-GB" sz="2000" b="0"/>
              <a:t> context-dependent change in connectivity;</a:t>
            </a:r>
          </a:p>
          <a:p>
            <a:pPr eaLnBrk="1" hangingPunct="1"/>
            <a:r>
              <a:rPr lang="en-GB" sz="2000" b="0"/>
              <a:t>- eq. a second-order interaction between the input and activity in a source region when causing a response in a target region.</a:t>
            </a:r>
          </a:p>
          <a:p>
            <a:pPr eaLnBrk="1" hangingPunct="1"/>
            <a:endParaRPr lang="en-GB" sz="2000" b="0"/>
          </a:p>
        </p:txBody>
      </p:sp>
      <p:sp>
        <p:nvSpPr>
          <p:cNvPr id="7172" name="Text Box 6"/>
          <p:cNvSpPr txBox="1">
            <a:spLocks noChangeArrowheads="1"/>
          </p:cNvSpPr>
          <p:nvPr/>
        </p:nvSpPr>
        <p:spPr bwMode="auto">
          <a:xfrm>
            <a:off x="1058333" y="5507039"/>
            <a:ext cx="576297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n-GB" sz="1800" u="sng"/>
              <a:t>[Units]:</a:t>
            </a:r>
            <a:r>
              <a:rPr lang="en-GB" sz="1800"/>
              <a:t>  rates, [Hz];</a:t>
            </a:r>
          </a:p>
          <a:p>
            <a:pPr eaLnBrk="1" hangingPunct="1"/>
            <a:r>
              <a:rPr lang="en-GB" sz="1800"/>
              <a:t>Strong connection = an effect that is influenced quickly or with a small time constant.</a:t>
            </a:r>
          </a:p>
        </p:txBody>
      </p:sp>
      <p:grpSp>
        <p:nvGrpSpPr>
          <p:cNvPr id="7173" name="Group 12"/>
          <p:cNvGrpSpPr>
            <a:grpSpLocks/>
          </p:cNvGrpSpPr>
          <p:nvPr/>
        </p:nvGrpSpPr>
        <p:grpSpPr bwMode="auto">
          <a:xfrm>
            <a:off x="2301523" y="166688"/>
            <a:ext cx="4183944" cy="1408112"/>
            <a:chOff x="1631" y="255"/>
            <a:chExt cx="2965" cy="887"/>
          </a:xfrm>
        </p:grpSpPr>
        <p:graphicFrame>
          <p:nvGraphicFramePr>
            <p:cNvPr id="7170" name="Object 2"/>
            <p:cNvGraphicFramePr>
              <a:graphicFrameLocks noChangeAspect="1"/>
            </p:cNvGraphicFramePr>
            <p:nvPr/>
          </p:nvGraphicFramePr>
          <p:xfrm>
            <a:off x="1631" y="255"/>
            <a:ext cx="2965" cy="887"/>
          </p:xfrm>
          <a:graphic>
            <a:graphicData uri="http://schemas.openxmlformats.org/presentationml/2006/ole">
              <mc:AlternateContent xmlns:mc="http://schemas.openxmlformats.org/markup-compatibility/2006">
                <mc:Choice xmlns:v="urn:schemas-microsoft-com:vml" Requires="v">
                  <p:oleObj spid="_x0000_s1039" name="Equation" r:id="rId4" imgW="1485720" imgH="444240" progId="Equation.3">
                    <p:embed/>
                  </p:oleObj>
                </mc:Choice>
                <mc:Fallback>
                  <p:oleObj name="Equation" r:id="rId4" imgW="1485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255"/>
                          <a:ext cx="2965" cy="8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74" name="Oval 9"/>
            <p:cNvSpPr>
              <a:spLocks noChangeArrowheads="1"/>
            </p:cNvSpPr>
            <p:nvPr/>
          </p:nvSpPr>
          <p:spPr bwMode="auto">
            <a:xfrm>
              <a:off x="4164" y="432"/>
              <a:ext cx="252" cy="516"/>
            </a:xfrm>
            <a:prstGeom prst="ellipse">
              <a:avLst/>
            </a:prstGeom>
            <a:noFill/>
            <a:ln w="285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75" name="Oval 10"/>
            <p:cNvSpPr>
              <a:spLocks noChangeArrowheads="1"/>
            </p:cNvSpPr>
            <p:nvPr/>
          </p:nvSpPr>
          <p:spPr bwMode="auto">
            <a:xfrm>
              <a:off x="2206" y="436"/>
              <a:ext cx="252" cy="516"/>
            </a:xfrm>
            <a:prstGeom prst="ellipse">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76" name="Oval 11"/>
            <p:cNvSpPr>
              <a:spLocks noChangeArrowheads="1"/>
            </p:cNvSpPr>
            <p:nvPr/>
          </p:nvSpPr>
          <p:spPr bwMode="auto">
            <a:xfrm>
              <a:off x="3316" y="430"/>
              <a:ext cx="252" cy="5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Tree>
    <p:extLst>
      <p:ext uri="{BB962C8B-B14F-4D97-AF65-F5344CB8AC3E}">
        <p14:creationId xmlns:p14="http://schemas.microsoft.com/office/powerpoint/2010/main" val="3947788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84388" y="1597442"/>
            <a:ext cx="3168352" cy="3672408"/>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rot="5400000">
            <a:off x="1619672" y="2708920"/>
            <a:ext cx="648072" cy="648072"/>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1547664" y="3789040"/>
            <a:ext cx="576064" cy="5760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GB" dirty="0" smtClean="0"/>
              <a:t>DCM Overview</a:t>
            </a:r>
            <a:endParaRPr lang="en-GB" dirty="0"/>
          </a:p>
        </p:txBody>
      </p:sp>
      <p:sp>
        <p:nvSpPr>
          <p:cNvPr id="5" name="Oval 4"/>
          <p:cNvSpPr/>
          <p:nvPr/>
        </p:nvSpPr>
        <p:spPr>
          <a:xfrm>
            <a:off x="2195736" y="2348880"/>
            <a:ext cx="504056" cy="5040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4</a:t>
            </a:r>
            <a:endParaRPr lang="en-GB" dirty="0"/>
          </a:p>
        </p:txBody>
      </p:sp>
      <p:sp>
        <p:nvSpPr>
          <p:cNvPr id="6" name="Oval 5"/>
          <p:cNvSpPr/>
          <p:nvPr/>
        </p:nvSpPr>
        <p:spPr>
          <a:xfrm>
            <a:off x="1043608" y="3284984"/>
            <a:ext cx="504056" cy="5040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2</a:t>
            </a:r>
            <a:endParaRPr lang="en-GB" dirty="0"/>
          </a:p>
        </p:txBody>
      </p:sp>
      <p:sp>
        <p:nvSpPr>
          <p:cNvPr id="7" name="Oval 6"/>
          <p:cNvSpPr/>
          <p:nvPr/>
        </p:nvSpPr>
        <p:spPr>
          <a:xfrm>
            <a:off x="3347864" y="3284984"/>
            <a:ext cx="504056" cy="5040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3</a:t>
            </a:r>
            <a:endParaRPr lang="en-GB" dirty="0"/>
          </a:p>
        </p:txBody>
      </p:sp>
      <p:sp>
        <p:nvSpPr>
          <p:cNvPr id="8" name="Oval 7"/>
          <p:cNvSpPr/>
          <p:nvPr/>
        </p:nvSpPr>
        <p:spPr>
          <a:xfrm>
            <a:off x="2051720" y="4221088"/>
            <a:ext cx="504056" cy="5040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1</a:t>
            </a:r>
            <a:endParaRPr lang="en-GB" dirty="0"/>
          </a:p>
        </p:txBody>
      </p:sp>
      <p:cxnSp>
        <p:nvCxnSpPr>
          <p:cNvPr id="11" name="Straight Arrow Connector 10"/>
          <p:cNvCxnSpPr/>
          <p:nvPr/>
        </p:nvCxnSpPr>
        <p:spPr>
          <a:xfrm rot="16200000" flipV="1">
            <a:off x="2771800" y="2780928"/>
            <a:ext cx="576064" cy="576064"/>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2555776" y="3717032"/>
            <a:ext cx="792088" cy="6480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331640" y="2348880"/>
            <a:ext cx="504056" cy="504056"/>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980506" y="5084390"/>
            <a:ext cx="576064" cy="1588"/>
          </a:xfrm>
          <a:prstGeom prst="straightConnector1">
            <a:avLst/>
          </a:prstGeom>
          <a:ln w="571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91680" y="1228110"/>
            <a:ext cx="1471941" cy="369332"/>
          </a:xfrm>
          <a:prstGeom prst="rect">
            <a:avLst/>
          </a:prstGeom>
          <a:noFill/>
        </p:spPr>
        <p:txBody>
          <a:bodyPr wrap="none" rtlCol="0">
            <a:spAutoFit/>
          </a:bodyPr>
          <a:lstStyle/>
          <a:p>
            <a:r>
              <a:rPr lang="en-GB" dirty="0" smtClean="0"/>
              <a:t>Neural Model</a:t>
            </a:r>
            <a:endParaRPr lang="en-GB" dirty="0"/>
          </a:p>
        </p:txBody>
      </p:sp>
      <p:sp>
        <p:nvSpPr>
          <p:cNvPr id="30" name="Oval 29"/>
          <p:cNvSpPr/>
          <p:nvPr/>
        </p:nvSpPr>
        <p:spPr>
          <a:xfrm>
            <a:off x="4211960" y="3212976"/>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x</a:t>
            </a:r>
            <a:endParaRPr lang="en-GB" sz="2400" b="1" dirty="0">
              <a:solidFill>
                <a:schemeClr val="tx1"/>
              </a:solidFill>
            </a:endParaRPr>
          </a:p>
        </p:txBody>
      </p:sp>
      <p:sp>
        <p:nvSpPr>
          <p:cNvPr id="31" name="Rectangle 30"/>
          <p:cNvSpPr/>
          <p:nvPr/>
        </p:nvSpPr>
        <p:spPr>
          <a:xfrm>
            <a:off x="4860032" y="1619600"/>
            <a:ext cx="3024336" cy="3672408"/>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5220072" y="1287081"/>
            <a:ext cx="2316660" cy="369332"/>
          </a:xfrm>
          <a:prstGeom prst="rect">
            <a:avLst/>
          </a:prstGeom>
          <a:noFill/>
        </p:spPr>
        <p:txBody>
          <a:bodyPr wrap="none" rtlCol="0">
            <a:spAutoFit/>
          </a:bodyPr>
          <a:lstStyle/>
          <a:p>
            <a:r>
              <a:rPr lang="en-GB" dirty="0" err="1" smtClean="0"/>
              <a:t>Haemodynamic</a:t>
            </a:r>
            <a:r>
              <a:rPr lang="en-GB" dirty="0" smtClean="0"/>
              <a:t> Model</a:t>
            </a:r>
            <a:endParaRPr lang="en-GB" dirty="0"/>
          </a:p>
        </p:txBody>
      </p:sp>
      <p:pic>
        <p:nvPicPr>
          <p:cNvPr id="54275" name="Picture 3"/>
          <p:cNvPicPr>
            <a:picLocks noChangeAspect="1" noChangeArrowheads="1"/>
          </p:cNvPicPr>
          <p:nvPr/>
        </p:nvPicPr>
        <p:blipFill>
          <a:blip r:embed="rId3" cstate="print"/>
          <a:srcRect/>
          <a:stretch>
            <a:fillRect/>
          </a:stretch>
        </p:blipFill>
        <p:spPr bwMode="auto">
          <a:xfrm>
            <a:off x="5004048" y="2132856"/>
            <a:ext cx="2733675" cy="2867025"/>
          </a:xfrm>
          <a:prstGeom prst="rect">
            <a:avLst/>
          </a:prstGeom>
          <a:noFill/>
          <a:ln w="9525">
            <a:noFill/>
            <a:miter lim="800000"/>
            <a:headEnd/>
            <a:tailEnd/>
          </a:ln>
        </p:spPr>
      </p:pic>
      <p:sp>
        <p:nvSpPr>
          <p:cNvPr id="33" name="TextBox 32"/>
          <p:cNvSpPr txBox="1"/>
          <p:nvPr/>
        </p:nvSpPr>
        <p:spPr>
          <a:xfrm>
            <a:off x="8316416" y="3212976"/>
            <a:ext cx="389850" cy="584775"/>
          </a:xfrm>
          <a:prstGeom prst="rect">
            <a:avLst/>
          </a:prstGeom>
          <a:noFill/>
        </p:spPr>
        <p:txBody>
          <a:bodyPr wrap="none" rtlCol="0">
            <a:spAutoFit/>
          </a:bodyPr>
          <a:lstStyle/>
          <a:p>
            <a:r>
              <a:rPr lang="en-GB" sz="3200" b="1" dirty="0" smtClean="0"/>
              <a:t>=</a:t>
            </a:r>
            <a:endParaRPr lang="en-GB" sz="3200" b="1" dirty="0"/>
          </a:p>
        </p:txBody>
      </p:sp>
      <p:sp>
        <p:nvSpPr>
          <p:cNvPr id="20" name="Rectangle 19"/>
          <p:cNvSpPr/>
          <p:nvPr/>
        </p:nvSpPr>
        <p:spPr>
          <a:xfrm>
            <a:off x="795515" y="5284281"/>
            <a:ext cx="3024336" cy="1008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827584" y="5753140"/>
            <a:ext cx="3024336" cy="432048"/>
            <a:chOff x="899592" y="6093296"/>
            <a:chExt cx="3024336" cy="432048"/>
          </a:xfrm>
        </p:grpSpPr>
        <p:cxnSp>
          <p:nvCxnSpPr>
            <p:cNvPr id="22" name="Straight Connector 21"/>
            <p:cNvCxnSpPr/>
            <p:nvPr/>
          </p:nvCxnSpPr>
          <p:spPr>
            <a:xfrm rot="5400000" flipH="1" flipV="1">
              <a:off x="899592" y="6309320"/>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1115616" y="6093296"/>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1691680" y="6309320"/>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07704" y="6525344"/>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195736" y="6309320"/>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11760" y="609329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2699792" y="6309320"/>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15816" y="6525344"/>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203848" y="6309320"/>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19872" y="609329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99592" y="6525344"/>
              <a:ext cx="21602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705810" y="5373216"/>
            <a:ext cx="1216487" cy="338554"/>
          </a:xfrm>
          <a:prstGeom prst="rect">
            <a:avLst/>
          </a:prstGeom>
          <a:noFill/>
        </p:spPr>
        <p:txBody>
          <a:bodyPr wrap="none" rtlCol="0">
            <a:spAutoFit/>
          </a:bodyPr>
          <a:lstStyle/>
          <a:p>
            <a:r>
              <a:rPr lang="en-GB" sz="1600" dirty="0" smtClean="0">
                <a:solidFill>
                  <a:schemeClr val="bg1"/>
                </a:solidFill>
              </a:rPr>
              <a:t>e.g. region 2</a:t>
            </a:r>
            <a:endParaRPr lang="en-GB" sz="1600" dirty="0">
              <a:solidFill>
                <a:schemeClr val="bg1"/>
              </a:solidFill>
            </a:endParaRPr>
          </a:p>
        </p:txBody>
      </p:sp>
    </p:spTree>
    <p:extLst>
      <p:ext uri="{BB962C8B-B14F-4D97-AF65-F5344CB8AC3E}">
        <p14:creationId xmlns:p14="http://schemas.microsoft.com/office/powerpoint/2010/main" val="3888505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Overview</a:t>
            </a:r>
            <a:endParaRPr lang="en-GB" dirty="0"/>
          </a:p>
        </p:txBody>
      </p:sp>
      <p:pic>
        <p:nvPicPr>
          <p:cNvPr id="55298" name="Picture 2"/>
          <p:cNvPicPr>
            <a:picLocks noChangeAspect="1" noChangeArrowheads="1"/>
          </p:cNvPicPr>
          <p:nvPr/>
        </p:nvPicPr>
        <p:blipFill>
          <a:blip r:embed="rId3" cstate="print"/>
          <a:srcRect/>
          <a:stretch>
            <a:fillRect/>
          </a:stretch>
        </p:blipFill>
        <p:spPr bwMode="auto">
          <a:xfrm>
            <a:off x="971600" y="2780928"/>
            <a:ext cx="7824869" cy="1440160"/>
          </a:xfrm>
          <a:prstGeom prst="rect">
            <a:avLst/>
          </a:prstGeom>
          <a:noFill/>
          <a:ln w="9525">
            <a:noFill/>
            <a:miter lim="800000"/>
            <a:headEnd/>
            <a:tailEnd/>
          </a:ln>
        </p:spPr>
      </p:pic>
      <p:sp>
        <p:nvSpPr>
          <p:cNvPr id="4" name="TextBox 3"/>
          <p:cNvSpPr txBox="1"/>
          <p:nvPr/>
        </p:nvSpPr>
        <p:spPr>
          <a:xfrm>
            <a:off x="251520" y="3140968"/>
            <a:ext cx="389850" cy="584775"/>
          </a:xfrm>
          <a:prstGeom prst="rect">
            <a:avLst/>
          </a:prstGeom>
          <a:noFill/>
        </p:spPr>
        <p:txBody>
          <a:bodyPr wrap="none" rtlCol="0">
            <a:spAutoFit/>
          </a:bodyPr>
          <a:lstStyle/>
          <a:p>
            <a:r>
              <a:rPr lang="en-GB" sz="3200" b="1" dirty="0" smtClean="0"/>
              <a:t>=</a:t>
            </a:r>
            <a:endParaRPr lang="en-GB" sz="3200" b="1" dirty="0"/>
          </a:p>
        </p:txBody>
      </p:sp>
      <p:sp>
        <p:nvSpPr>
          <p:cNvPr id="5" name="TextBox 4"/>
          <p:cNvSpPr txBox="1"/>
          <p:nvPr/>
        </p:nvSpPr>
        <p:spPr>
          <a:xfrm>
            <a:off x="3347864" y="4365104"/>
            <a:ext cx="3168352" cy="954107"/>
          </a:xfrm>
          <a:prstGeom prst="rect">
            <a:avLst/>
          </a:prstGeom>
          <a:noFill/>
        </p:spPr>
        <p:txBody>
          <a:bodyPr wrap="square" rtlCol="0">
            <a:spAutoFit/>
          </a:bodyPr>
          <a:lstStyle/>
          <a:p>
            <a:pPr algn="ctr"/>
            <a:r>
              <a:rPr lang="en-GB" sz="2800" dirty="0" smtClean="0">
                <a:solidFill>
                  <a:srgbClr val="000000"/>
                </a:solidFill>
              </a:rPr>
              <a:t>Region 2 </a:t>
            </a:r>
            <a:r>
              <a:rPr lang="en-GB" sz="2800" dirty="0" err="1" smtClean="0">
                <a:solidFill>
                  <a:srgbClr val="000000"/>
                </a:solidFill>
              </a:rPr>
              <a:t>Timeseries</a:t>
            </a:r>
            <a:endParaRPr lang="en-GB" sz="2800" dirty="0">
              <a:solidFill>
                <a:srgbClr val="000000"/>
              </a:solidFill>
            </a:endParaRPr>
          </a:p>
        </p:txBody>
      </p:sp>
    </p:spTree>
    <p:extLst>
      <p:ext uri="{BB962C8B-B14F-4D97-AF65-F5344CB8AC3E}">
        <p14:creationId xmlns:p14="http://schemas.microsoft.com/office/powerpoint/2010/main" val="1414526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1" name="Rectangle 2"/>
          <p:cNvSpPr>
            <a:spLocks noChangeArrowheads="1"/>
          </p:cNvSpPr>
          <p:nvPr/>
        </p:nvSpPr>
        <p:spPr bwMode="auto">
          <a:xfrm>
            <a:off x="3969456" y="5416550"/>
            <a:ext cx="3251200" cy="1295400"/>
          </a:xfrm>
          <a:prstGeom prst="rect">
            <a:avLst/>
          </a:prstGeom>
          <a:solidFill>
            <a:srgbClr val="808080"/>
          </a:solidFill>
          <a:ln w="19050">
            <a:solidFill>
              <a:schemeClr val="tx1"/>
            </a:solidFill>
            <a:miter lim="800000"/>
            <a:headEnd/>
            <a:tailEnd/>
          </a:ln>
        </p:spPr>
        <p:txBody>
          <a:bodyPr wrap="none" anchor="ctr"/>
          <a:lstStyle/>
          <a:p>
            <a:endParaRPr lang="en-GB"/>
          </a:p>
        </p:txBody>
      </p:sp>
      <p:sp>
        <p:nvSpPr>
          <p:cNvPr id="11282" name="Rectangle 3"/>
          <p:cNvSpPr>
            <a:spLocks noChangeArrowheads="1"/>
          </p:cNvSpPr>
          <p:nvPr/>
        </p:nvSpPr>
        <p:spPr bwMode="auto">
          <a:xfrm>
            <a:off x="3537656" y="1844675"/>
            <a:ext cx="4064000" cy="3322638"/>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graphicFrame>
        <p:nvGraphicFramePr>
          <p:cNvPr id="11266" name="Object 4"/>
          <p:cNvGraphicFramePr>
            <a:graphicFrameLocks noChangeAspect="1"/>
          </p:cNvGraphicFramePr>
          <p:nvPr/>
        </p:nvGraphicFramePr>
        <p:xfrm>
          <a:off x="5016501" y="2798764"/>
          <a:ext cx="1099255" cy="433387"/>
        </p:xfrm>
        <a:graphic>
          <a:graphicData uri="http://schemas.openxmlformats.org/presentationml/2006/ole">
            <mc:AlternateContent xmlns:mc="http://schemas.openxmlformats.org/markup-compatibility/2006">
              <mc:Choice xmlns:v="urn:schemas-microsoft-com:vml" Requires="v">
                <p:oleObj spid="_x0000_s22697" name="Equation" r:id="rId4" imgW="1231560" imgH="431640" progId="Equation.3">
                  <p:embed/>
                </p:oleObj>
              </mc:Choice>
              <mc:Fallback>
                <p:oleObj name="Equation" r:id="rId4" imgW="12315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1" y="2798764"/>
                        <a:ext cx="1099255" cy="433387"/>
                      </a:xfrm>
                      <a:prstGeom prst="rect">
                        <a:avLst/>
                      </a:prstGeom>
                      <a:solidFill>
                        <a:schemeClr val="bg1"/>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5446889" y="2509838"/>
          <a:ext cx="105834" cy="146050"/>
        </p:xfrm>
        <a:graphic>
          <a:graphicData uri="http://schemas.openxmlformats.org/presentationml/2006/ole">
            <mc:AlternateContent xmlns:mc="http://schemas.openxmlformats.org/markup-compatibility/2006">
              <mc:Choice xmlns:v="urn:schemas-microsoft-com:vml" Requires="v">
                <p:oleObj spid="_x0000_s22698" name="Equation" r:id="rId6" imgW="114120" imgH="139680" progId="Equation.3">
                  <p:embed/>
                </p:oleObj>
              </mc:Choice>
              <mc:Fallback>
                <p:oleObj name="Equation" r:id="rId6" imgW="114120" imgH="139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889" y="2509838"/>
                        <a:ext cx="105834" cy="146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4789311" y="4543425"/>
          <a:ext cx="91723" cy="128588"/>
        </p:xfrm>
        <a:graphic>
          <a:graphicData uri="http://schemas.openxmlformats.org/presentationml/2006/ole">
            <mc:AlternateContent xmlns:mc="http://schemas.openxmlformats.org/markup-compatibility/2006">
              <mc:Choice xmlns:v="urn:schemas-microsoft-com:vml" Requires="v">
                <p:oleObj spid="_x0000_s22699" name="Equation" r:id="rId8" imgW="114120" imgH="139680" progId="Equation.3">
                  <p:embed/>
                </p:oleObj>
              </mc:Choice>
              <mc:Fallback>
                <p:oleObj name="Equation" r:id="rId8" imgW="114120" imgH="1396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9311" y="4543425"/>
                        <a:ext cx="91723" cy="12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1283" name="AutoShape 7"/>
          <p:cNvCxnSpPr>
            <a:cxnSpLocks noChangeShapeType="1"/>
          </p:cNvCxnSpPr>
          <p:nvPr/>
        </p:nvCxnSpPr>
        <p:spPr bwMode="auto">
          <a:xfrm rot="5400000">
            <a:off x="4779169" y="3236648"/>
            <a:ext cx="792163" cy="783167"/>
          </a:xfrm>
          <a:prstGeom prst="bentConnector3">
            <a:avLst>
              <a:gd name="adj1" fmla="val 49898"/>
            </a:avLst>
          </a:prstGeom>
          <a:noFill/>
          <a:ln w="31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284" name="AutoShape 8"/>
          <p:cNvCxnSpPr>
            <a:cxnSpLocks noChangeShapeType="1"/>
          </p:cNvCxnSpPr>
          <p:nvPr/>
        </p:nvCxnSpPr>
        <p:spPr bwMode="auto">
          <a:xfrm rot="16200000" flipH="1">
            <a:off x="5575036" y="3223949"/>
            <a:ext cx="792163" cy="808566"/>
          </a:xfrm>
          <a:prstGeom prst="bentConnector3">
            <a:avLst>
              <a:gd name="adj1" fmla="val 49898"/>
            </a:avLst>
          </a:prstGeom>
          <a:noFill/>
          <a:ln w="317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1285" name="Text Box 9"/>
          <p:cNvSpPr txBox="1">
            <a:spLocks noChangeArrowheads="1"/>
          </p:cNvSpPr>
          <p:nvPr/>
        </p:nvSpPr>
        <p:spPr bwMode="auto">
          <a:xfrm>
            <a:off x="5865990" y="269875"/>
            <a:ext cx="732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r>
              <a:rPr lang="en-US" b="0"/>
              <a:t>inputs</a:t>
            </a:r>
          </a:p>
        </p:txBody>
      </p:sp>
      <p:cxnSp>
        <p:nvCxnSpPr>
          <p:cNvPr id="11286" name="AutoShape 10"/>
          <p:cNvCxnSpPr>
            <a:cxnSpLocks noChangeShapeType="1"/>
          </p:cNvCxnSpPr>
          <p:nvPr/>
        </p:nvCxnSpPr>
        <p:spPr bwMode="auto">
          <a:xfrm rot="16200000" flipH="1">
            <a:off x="4720344" y="4517849"/>
            <a:ext cx="936625" cy="80997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11269" name="Object 11"/>
          <p:cNvGraphicFramePr>
            <a:graphicFrameLocks noChangeAspect="1"/>
          </p:cNvGraphicFramePr>
          <p:nvPr/>
        </p:nvGraphicFramePr>
        <p:xfrm>
          <a:off x="5401733" y="4111625"/>
          <a:ext cx="91723" cy="128588"/>
        </p:xfrm>
        <a:graphic>
          <a:graphicData uri="http://schemas.openxmlformats.org/presentationml/2006/ole">
            <mc:AlternateContent xmlns:mc="http://schemas.openxmlformats.org/markup-compatibility/2006">
              <mc:Choice xmlns:v="urn:schemas-microsoft-com:vml" Requires="v">
                <p:oleObj spid="_x0000_s22700" name="Equation" r:id="rId10" imgW="114120" imgH="139680" progId="Equation.3">
                  <p:embed/>
                </p:oleObj>
              </mc:Choice>
              <mc:Fallback>
                <p:oleObj name="Equation" r:id="rId10" imgW="114120" imgH="1396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733" y="4111625"/>
                        <a:ext cx="91723" cy="12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70" name="Object 12"/>
          <p:cNvGraphicFramePr>
            <a:graphicFrameLocks noChangeAspect="1"/>
          </p:cNvGraphicFramePr>
          <p:nvPr/>
        </p:nvGraphicFramePr>
        <p:xfrm>
          <a:off x="6457244" y="4313239"/>
          <a:ext cx="101600" cy="149225"/>
        </p:xfrm>
        <a:graphic>
          <a:graphicData uri="http://schemas.openxmlformats.org/presentationml/2006/ole">
            <mc:AlternateContent xmlns:mc="http://schemas.openxmlformats.org/markup-compatibility/2006">
              <mc:Choice xmlns:v="urn:schemas-microsoft-com:vml" Requires="v">
                <p:oleObj spid="_x0000_s22701" name="Equation" r:id="rId11" imgW="126720" imgH="164880" progId="Equation.3">
                  <p:embed/>
                </p:oleObj>
              </mc:Choice>
              <mc:Fallback>
                <p:oleObj name="Equation" r:id="rId11" imgW="12672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7244" y="4313239"/>
                        <a:ext cx="1016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71" name="Object 13"/>
          <p:cNvGraphicFramePr>
            <a:graphicFrameLocks noChangeAspect="1"/>
          </p:cNvGraphicFramePr>
          <p:nvPr/>
        </p:nvGraphicFramePr>
        <p:xfrm>
          <a:off x="5623279" y="4024313"/>
          <a:ext cx="1502833" cy="430212"/>
        </p:xfrm>
        <a:graphic>
          <a:graphicData uri="http://schemas.openxmlformats.org/presentationml/2006/ole">
            <mc:AlternateContent xmlns:mc="http://schemas.openxmlformats.org/markup-compatibility/2006">
              <mc:Choice xmlns:v="urn:schemas-microsoft-com:vml" Requires="v">
                <p:oleObj spid="_x0000_s22702" name="Equation" r:id="rId13" imgW="1688760" imgH="431640" progId="Equation.3">
                  <p:embed/>
                </p:oleObj>
              </mc:Choice>
              <mc:Fallback>
                <p:oleObj name="Equation" r:id="rId13" imgW="168876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3279" y="4024313"/>
                        <a:ext cx="1502833" cy="430212"/>
                      </a:xfrm>
                      <a:prstGeom prst="rect">
                        <a:avLst/>
                      </a:prstGeom>
                      <a:solidFill>
                        <a:srgbClr val="B2B2B2"/>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72" name="Object 14"/>
          <p:cNvGraphicFramePr>
            <a:graphicFrameLocks noChangeAspect="1"/>
          </p:cNvGraphicFramePr>
          <p:nvPr/>
        </p:nvGraphicFramePr>
        <p:xfrm>
          <a:off x="4344812" y="4024313"/>
          <a:ext cx="877711" cy="430212"/>
        </p:xfrm>
        <a:graphic>
          <a:graphicData uri="http://schemas.openxmlformats.org/presentationml/2006/ole">
            <mc:AlternateContent xmlns:mc="http://schemas.openxmlformats.org/markup-compatibility/2006">
              <mc:Choice xmlns:v="urn:schemas-microsoft-com:vml" Requires="v">
                <p:oleObj spid="_x0000_s22703" name="Equation" r:id="rId15" imgW="990360" imgH="431640" progId="Equation.3">
                  <p:embed/>
                </p:oleObj>
              </mc:Choice>
              <mc:Fallback>
                <p:oleObj name="Equation" r:id="rId15" imgW="99036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4812" y="4024313"/>
                        <a:ext cx="877711" cy="430212"/>
                      </a:xfrm>
                      <a:prstGeom prst="rect">
                        <a:avLst/>
                      </a:prstGeom>
                      <a:solidFill>
                        <a:srgbClr val="B2B2B2"/>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1287" name="AutoShape 15"/>
          <p:cNvCxnSpPr>
            <a:cxnSpLocks noChangeShapeType="1"/>
          </p:cNvCxnSpPr>
          <p:nvPr/>
        </p:nvCxnSpPr>
        <p:spPr bwMode="auto">
          <a:xfrm rot="5400000">
            <a:off x="5514799" y="4530549"/>
            <a:ext cx="936625" cy="78457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288" name="AutoShape 16"/>
          <p:cNvCxnSpPr>
            <a:cxnSpLocks noChangeShapeType="1"/>
          </p:cNvCxnSpPr>
          <p:nvPr/>
        </p:nvCxnSpPr>
        <p:spPr bwMode="auto">
          <a:xfrm>
            <a:off x="5222522" y="4240213"/>
            <a:ext cx="400756"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289" name="AutoShape 17"/>
          <p:cNvCxnSpPr>
            <a:cxnSpLocks noChangeShapeType="1"/>
          </p:cNvCxnSpPr>
          <p:nvPr/>
        </p:nvCxnSpPr>
        <p:spPr bwMode="auto">
          <a:xfrm rot="16200000" flipV="1">
            <a:off x="4457083" y="4127942"/>
            <a:ext cx="214312" cy="438855"/>
          </a:xfrm>
          <a:prstGeom prst="bentConnector4">
            <a:avLst>
              <a:gd name="adj1" fmla="val -105926"/>
              <a:gd name="adj2" fmla="val 14630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290" name="AutoShape 18"/>
          <p:cNvCxnSpPr>
            <a:cxnSpLocks noChangeShapeType="1"/>
          </p:cNvCxnSpPr>
          <p:nvPr/>
        </p:nvCxnSpPr>
        <p:spPr bwMode="auto">
          <a:xfrm rot="10800000">
            <a:off x="5010856" y="2211388"/>
            <a:ext cx="5644" cy="804862"/>
          </a:xfrm>
          <a:prstGeom prst="bentConnector3">
            <a:avLst>
              <a:gd name="adj1" fmla="val 370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11273" name="Object 19"/>
          <p:cNvGraphicFramePr>
            <a:graphicFrameLocks noChangeAspect="1"/>
          </p:cNvGraphicFramePr>
          <p:nvPr/>
        </p:nvGraphicFramePr>
        <p:xfrm>
          <a:off x="4614333" y="2468563"/>
          <a:ext cx="142523" cy="214312"/>
        </p:xfrm>
        <a:graphic>
          <a:graphicData uri="http://schemas.openxmlformats.org/presentationml/2006/ole">
            <mc:AlternateContent xmlns:mc="http://schemas.openxmlformats.org/markup-compatibility/2006">
              <mc:Choice xmlns:v="urn:schemas-microsoft-com:vml" Requires="v">
                <p:oleObj spid="_x0000_s22704" name="Equation" r:id="rId17" imgW="152280" imgH="203040" progId="Equation.3">
                  <p:embed/>
                </p:oleObj>
              </mc:Choice>
              <mc:Fallback>
                <p:oleObj name="Equation" r:id="rId17" imgW="15228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14333" y="2468563"/>
                        <a:ext cx="142523"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1291" name="AutoShape 20"/>
          <p:cNvCxnSpPr>
            <a:cxnSpLocks noChangeShapeType="1"/>
          </p:cNvCxnSpPr>
          <p:nvPr/>
        </p:nvCxnSpPr>
        <p:spPr bwMode="auto">
          <a:xfrm rot="5400000" flipH="1" flipV="1">
            <a:off x="5737490" y="2037910"/>
            <a:ext cx="204787" cy="551744"/>
          </a:xfrm>
          <a:prstGeom prst="bentConnector4">
            <a:avLst>
              <a:gd name="adj1" fmla="val -111630"/>
              <a:gd name="adj2" fmla="val 13657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11274" name="Object 21"/>
          <p:cNvGraphicFramePr>
            <a:graphicFrameLocks noChangeAspect="1"/>
          </p:cNvGraphicFramePr>
          <p:nvPr/>
        </p:nvGraphicFramePr>
        <p:xfrm>
          <a:off x="6263923" y="4527551"/>
          <a:ext cx="103011" cy="150813"/>
        </p:xfrm>
        <a:graphic>
          <a:graphicData uri="http://schemas.openxmlformats.org/presentationml/2006/ole">
            <mc:AlternateContent xmlns:mc="http://schemas.openxmlformats.org/markup-compatibility/2006">
              <mc:Choice xmlns:v="urn:schemas-microsoft-com:vml" Requires="v">
                <p:oleObj spid="_x0000_s22705" name="Equation" r:id="rId19" imgW="126720" imgH="164880" progId="Equation.3">
                  <p:embed/>
                </p:oleObj>
              </mc:Choice>
              <mc:Fallback>
                <p:oleObj name="Equation" r:id="rId19" imgW="126720" imgH="1648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63923" y="4527551"/>
                        <a:ext cx="103011"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1292" name="AutoShape 22"/>
          <p:cNvCxnSpPr>
            <a:cxnSpLocks noChangeShapeType="1"/>
          </p:cNvCxnSpPr>
          <p:nvPr/>
        </p:nvCxnSpPr>
        <p:spPr bwMode="auto">
          <a:xfrm rot="16200000" flipH="1">
            <a:off x="5372806" y="1815394"/>
            <a:ext cx="381000" cy="141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11275" name="Object 23"/>
          <p:cNvGraphicFramePr>
            <a:graphicFrameLocks noChangeAspect="1"/>
          </p:cNvGraphicFramePr>
          <p:nvPr/>
        </p:nvGraphicFramePr>
        <p:xfrm>
          <a:off x="5010856" y="2006601"/>
          <a:ext cx="1104900" cy="409575"/>
        </p:xfrm>
        <a:graphic>
          <a:graphicData uri="http://schemas.openxmlformats.org/presentationml/2006/ole">
            <mc:AlternateContent xmlns:mc="http://schemas.openxmlformats.org/markup-compatibility/2006">
              <mc:Choice xmlns:v="urn:schemas-microsoft-com:vml" Requires="v">
                <p:oleObj spid="_x0000_s22706" name="Equation" r:id="rId21" imgW="1244520" imgH="406080" progId="Equation.3">
                  <p:embed/>
                </p:oleObj>
              </mc:Choice>
              <mc:Fallback>
                <p:oleObj name="Equation" r:id="rId21" imgW="1244520" imgH="4060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10856" y="2006601"/>
                        <a:ext cx="1104900" cy="409575"/>
                      </a:xfrm>
                      <a:prstGeom prst="rect">
                        <a:avLst/>
                      </a:prstGeom>
                      <a:solidFill>
                        <a:schemeClr val="bg1"/>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1293" name="AutoShape 24"/>
          <p:cNvCxnSpPr>
            <a:cxnSpLocks noChangeShapeType="1"/>
          </p:cNvCxnSpPr>
          <p:nvPr/>
        </p:nvCxnSpPr>
        <p:spPr bwMode="auto">
          <a:xfrm rot="5400000" flipH="1" flipV="1">
            <a:off x="6643600" y="3972014"/>
            <a:ext cx="214312" cy="750711"/>
          </a:xfrm>
          <a:prstGeom prst="bentConnector4">
            <a:avLst>
              <a:gd name="adj1" fmla="val -105926"/>
              <a:gd name="adj2" fmla="val 12688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294" name="Text Box 25"/>
          <p:cNvSpPr txBox="1">
            <a:spLocks noChangeArrowheads="1"/>
          </p:cNvSpPr>
          <p:nvPr/>
        </p:nvSpPr>
        <p:spPr bwMode="auto">
          <a:xfrm>
            <a:off x="5425723" y="244476"/>
            <a:ext cx="367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n-GB" sz="1800" b="0" i="1"/>
              <a:t>u</a:t>
            </a:r>
            <a:endParaRPr lang="en-US" sz="1800" b="0" i="1"/>
          </a:p>
        </p:txBody>
      </p:sp>
      <p:graphicFrame>
        <p:nvGraphicFramePr>
          <p:cNvPr id="11276" name="Object 26"/>
          <p:cNvGraphicFramePr>
            <a:graphicFrameLocks noChangeAspect="1"/>
          </p:cNvGraphicFramePr>
          <p:nvPr/>
        </p:nvGraphicFramePr>
        <p:xfrm>
          <a:off x="6335889" y="2354264"/>
          <a:ext cx="107244" cy="147637"/>
        </p:xfrm>
        <a:graphic>
          <a:graphicData uri="http://schemas.openxmlformats.org/presentationml/2006/ole">
            <mc:AlternateContent xmlns:mc="http://schemas.openxmlformats.org/markup-compatibility/2006">
              <mc:Choice xmlns:v="urn:schemas-microsoft-com:vml" Requires="v">
                <p:oleObj spid="_x0000_s22707" name="Equation" r:id="rId23" imgW="114120" imgH="139680" progId="Equation.3">
                  <p:embed/>
                </p:oleObj>
              </mc:Choice>
              <mc:Fallback>
                <p:oleObj name="Equation" r:id="rId23" imgW="114120" imgH="139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5889" y="2354264"/>
                        <a:ext cx="107244"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1295" name="AutoShape 27"/>
          <p:cNvCxnSpPr>
            <a:cxnSpLocks noChangeShapeType="1"/>
          </p:cNvCxnSpPr>
          <p:nvPr/>
        </p:nvCxnSpPr>
        <p:spPr bwMode="auto">
          <a:xfrm rot="16200000" flipH="1">
            <a:off x="5374129" y="2606058"/>
            <a:ext cx="382588" cy="2822"/>
          </a:xfrm>
          <a:prstGeom prst="bentConnector3">
            <a:avLst>
              <a:gd name="adj1" fmla="val 4979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11277" name="Object 28"/>
          <p:cNvGraphicFramePr>
            <a:graphicFrameLocks noChangeAspect="1"/>
          </p:cNvGraphicFramePr>
          <p:nvPr/>
        </p:nvGraphicFramePr>
        <p:xfrm>
          <a:off x="4704645" y="1082676"/>
          <a:ext cx="1714500" cy="542925"/>
        </p:xfrm>
        <a:graphic>
          <a:graphicData uri="http://schemas.openxmlformats.org/presentationml/2006/ole">
            <mc:AlternateContent xmlns:mc="http://schemas.openxmlformats.org/markup-compatibility/2006">
              <mc:Choice xmlns:v="urn:schemas-microsoft-com:vml" Requires="v">
                <p:oleObj spid="_x0000_s22708" name="Equation" r:id="rId24" imgW="1714320" imgH="482400" progId="Equation.3">
                  <p:embed/>
                </p:oleObj>
              </mc:Choice>
              <mc:Fallback>
                <p:oleObj name="Equation" r:id="rId24" imgW="1714320" imgH="4824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04645" y="1082676"/>
                        <a:ext cx="1714500" cy="54292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1296" name="Group 29"/>
          <p:cNvGrpSpPr>
            <a:grpSpLocks/>
          </p:cNvGrpSpPr>
          <p:nvPr/>
        </p:nvGrpSpPr>
        <p:grpSpPr bwMode="auto">
          <a:xfrm>
            <a:off x="3944056" y="228601"/>
            <a:ext cx="1515533" cy="674688"/>
            <a:chOff x="4104" y="432"/>
            <a:chExt cx="1074" cy="425"/>
          </a:xfrm>
        </p:grpSpPr>
        <p:sp>
          <p:nvSpPr>
            <p:cNvPr id="11309" name="Text Box 30"/>
            <p:cNvSpPr txBox="1">
              <a:spLocks noChangeArrowheads="1"/>
            </p:cNvSpPr>
            <p:nvPr/>
          </p:nvSpPr>
          <p:spPr bwMode="auto">
            <a:xfrm>
              <a:off x="5017" y="683"/>
              <a:ext cx="16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r>
                <a:rPr lang="en-US" sz="1200" b="0"/>
                <a:t>t</a:t>
              </a:r>
            </a:p>
          </p:txBody>
        </p:sp>
        <p:pic>
          <p:nvPicPr>
            <p:cNvPr id="11310" name="Picture 31" descr="inputs_ER"/>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04" y="432"/>
              <a:ext cx="93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1" name="Line 32"/>
            <p:cNvSpPr>
              <a:spLocks noChangeShapeType="1"/>
            </p:cNvSpPr>
            <p:nvPr/>
          </p:nvSpPr>
          <p:spPr bwMode="auto">
            <a:xfrm flipV="1">
              <a:off x="4152" y="768"/>
              <a:ext cx="8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1297" name="Picture 33"/>
          <p:cNvPicPr>
            <a:picLocks noChangeAspect="1" noChangeArrowheads="1"/>
          </p:cNvPicPr>
          <p:nvPr/>
        </p:nvPicPr>
        <p:blipFill>
          <a:blip r:embed="rId27">
            <a:grayscl/>
            <a:biLevel thresh="50000"/>
            <a:extLst>
              <a:ext uri="{28A0092B-C50C-407E-A947-70E740481C1C}">
                <a14:useLocalDpi xmlns:a14="http://schemas.microsoft.com/office/drawing/2010/main" val="0"/>
              </a:ext>
            </a:extLst>
          </a:blip>
          <a:srcRect/>
          <a:stretch>
            <a:fillRect/>
          </a:stretch>
        </p:blipFill>
        <p:spPr bwMode="auto">
          <a:xfrm>
            <a:off x="7601656" y="5333849"/>
            <a:ext cx="920044"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6517923" y="1203325"/>
            <a:ext cx="2101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r>
              <a:rPr lang="en-US" b="0"/>
              <a:t>neural state equation</a:t>
            </a:r>
          </a:p>
        </p:txBody>
      </p:sp>
      <p:graphicFrame>
        <p:nvGraphicFramePr>
          <p:cNvPr id="11278" name="Object 35"/>
          <p:cNvGraphicFramePr>
            <a:graphicFrameLocks noChangeAspect="1"/>
          </p:cNvGraphicFramePr>
          <p:nvPr/>
        </p:nvGraphicFramePr>
        <p:xfrm>
          <a:off x="4181123" y="5500688"/>
          <a:ext cx="2826455" cy="1192212"/>
        </p:xfrm>
        <a:graphic>
          <a:graphicData uri="http://schemas.openxmlformats.org/presentationml/2006/ole">
            <mc:AlternateContent xmlns:mc="http://schemas.openxmlformats.org/markup-compatibility/2006">
              <mc:Choice xmlns:v="urn:schemas-microsoft-com:vml" Requires="v">
                <p:oleObj spid="_x0000_s22709" name="Equation" r:id="rId28" imgW="3047760" imgH="1143000" progId="Equation.3">
                  <p:embed/>
                </p:oleObj>
              </mc:Choice>
              <mc:Fallback>
                <p:oleObj name="Equation" r:id="rId28" imgW="3047760" imgH="11430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81123" y="5500688"/>
                        <a:ext cx="2826455" cy="1192212"/>
                      </a:xfrm>
                      <a:prstGeom prst="rect">
                        <a:avLst/>
                      </a:prstGeom>
                      <a:solidFill>
                        <a:srgbClr val="808080"/>
                      </a:solidFill>
                      <a:ln>
                        <a:noFill/>
                      </a:ln>
                      <a:extLst>
                        <a:ext uri="{91240B29-F687-4F45-9708-019B960494DF}">
                          <a14:hiddenLine xmlns:a14="http://schemas.microsoft.com/office/drawing/2010/main" w="28575">
                            <a:solidFill>
                              <a:schemeClr val="tx1"/>
                            </a:solidFill>
                            <a:miter lim="800000"/>
                            <a:headEnd/>
                            <a:tailEnd/>
                          </a14:hiddenLine>
                        </a:ext>
                      </a:extLst>
                    </p:spPr>
                  </p:pic>
                </p:oleObj>
              </mc:Fallback>
            </mc:AlternateContent>
          </a:graphicData>
        </a:graphic>
      </p:graphicFrame>
      <p:sp>
        <p:nvSpPr>
          <p:cNvPr id="11299" name="Text Box 36"/>
          <p:cNvSpPr txBox="1">
            <a:spLocks noChangeArrowheads="1"/>
          </p:cNvSpPr>
          <p:nvPr/>
        </p:nvSpPr>
        <p:spPr bwMode="auto">
          <a:xfrm>
            <a:off x="7601656" y="3092451"/>
            <a:ext cx="155786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r>
              <a:rPr lang="en-GB" b="0"/>
              <a:t>hemodynamic state equations</a:t>
            </a:r>
            <a:endParaRPr lang="en-US" b="0"/>
          </a:p>
        </p:txBody>
      </p:sp>
      <p:cxnSp>
        <p:nvCxnSpPr>
          <p:cNvPr id="11300" name="AutoShape 37"/>
          <p:cNvCxnSpPr>
            <a:cxnSpLocks noChangeShapeType="1"/>
            <a:stCxn id="11294" idx="2"/>
          </p:cNvCxnSpPr>
          <p:nvPr/>
        </p:nvCxnSpPr>
        <p:spPr bwMode="auto">
          <a:xfrm rot="5400000">
            <a:off x="5351591" y="824817"/>
            <a:ext cx="468867" cy="4684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11279" name="Object 38"/>
          <p:cNvGraphicFramePr>
            <a:graphicFrameLocks noChangeAspect="1"/>
          </p:cNvGraphicFramePr>
          <p:nvPr/>
        </p:nvGraphicFramePr>
        <p:xfrm>
          <a:off x="5411612" y="3344863"/>
          <a:ext cx="142522" cy="214312"/>
        </p:xfrm>
        <a:graphic>
          <a:graphicData uri="http://schemas.openxmlformats.org/presentationml/2006/ole">
            <mc:AlternateContent xmlns:mc="http://schemas.openxmlformats.org/markup-compatibility/2006">
              <mc:Choice xmlns:v="urn:schemas-microsoft-com:vml" Requires="v">
                <p:oleObj spid="_x0000_s22710" name="Equation" r:id="rId30" imgW="152280" imgH="203040" progId="Equation.3">
                  <p:embed/>
                </p:oleObj>
              </mc:Choice>
              <mc:Fallback>
                <p:oleObj name="Equation" r:id="rId30" imgW="15228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1612" y="3344863"/>
                        <a:ext cx="142522"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301" name="Text Box 39"/>
          <p:cNvSpPr txBox="1">
            <a:spLocks noChangeArrowheads="1"/>
          </p:cNvSpPr>
          <p:nvPr/>
        </p:nvSpPr>
        <p:spPr bwMode="auto">
          <a:xfrm>
            <a:off x="4724399" y="3559175"/>
            <a:ext cx="135466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r"/>
            <a:r>
              <a:rPr lang="en-GB" b="0" dirty="0">
                <a:solidFill>
                  <a:srgbClr val="5F5F5F"/>
                </a:solidFill>
              </a:rPr>
              <a:t>Balloon model</a:t>
            </a:r>
            <a:endParaRPr lang="en-US" b="0" dirty="0">
              <a:solidFill>
                <a:srgbClr val="5F5F5F"/>
              </a:solidFill>
            </a:endParaRPr>
          </a:p>
        </p:txBody>
      </p:sp>
      <p:sp>
        <p:nvSpPr>
          <p:cNvPr id="11302" name="Text Box 40"/>
          <p:cNvSpPr txBox="1">
            <a:spLocks noChangeArrowheads="1"/>
          </p:cNvSpPr>
          <p:nvPr/>
        </p:nvSpPr>
        <p:spPr bwMode="auto">
          <a:xfrm>
            <a:off x="5544256" y="6073776"/>
            <a:ext cx="176106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r>
              <a:rPr lang="en-GB" b="0">
                <a:solidFill>
                  <a:schemeClr val="bg1"/>
                </a:solidFill>
              </a:rPr>
              <a:t>BOLD signal change equation</a:t>
            </a:r>
            <a:endParaRPr lang="en-US" b="0">
              <a:solidFill>
                <a:schemeClr val="bg1"/>
              </a:solidFill>
            </a:endParaRPr>
          </a:p>
        </p:txBody>
      </p:sp>
      <p:graphicFrame>
        <p:nvGraphicFramePr>
          <p:cNvPr id="2052137" name="Object 41"/>
          <p:cNvGraphicFramePr>
            <a:graphicFrameLocks noChangeAspect="1"/>
          </p:cNvGraphicFramePr>
          <p:nvPr>
            <p:extLst>
              <p:ext uri="{D42A27DB-BD31-4B8C-83A1-F6EECF244321}">
                <p14:modId xmlns:p14="http://schemas.microsoft.com/office/powerpoint/2010/main" val="3313539928"/>
              </p:ext>
            </p:extLst>
          </p:nvPr>
        </p:nvGraphicFramePr>
        <p:xfrm>
          <a:off x="299155" y="2020946"/>
          <a:ext cx="3042356" cy="615950"/>
        </p:xfrm>
        <a:graphic>
          <a:graphicData uri="http://schemas.openxmlformats.org/presentationml/2006/ole">
            <mc:AlternateContent xmlns:mc="http://schemas.openxmlformats.org/markup-compatibility/2006">
              <mc:Choice xmlns:v="urn:schemas-microsoft-com:vml" Requires="v">
                <p:oleObj spid="_x0000_s22711" name="Equation" r:id="rId31" imgW="1269720" imgH="228600" progId="Equation.3">
                  <p:embed/>
                </p:oleObj>
              </mc:Choice>
              <mc:Fallback>
                <p:oleObj name="Equation" r:id="rId31" imgW="126972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9155" y="2020946"/>
                        <a:ext cx="3042356" cy="615950"/>
                      </a:xfrm>
                      <a:prstGeom prst="rect">
                        <a:avLst/>
                      </a:prstGeom>
                      <a:solidFill>
                        <a:schemeClr val="bg1"/>
                      </a:solidFill>
                      <a:ln w="9525">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2052138" name="Text Box 42"/>
          <p:cNvSpPr txBox="1">
            <a:spLocks noChangeArrowheads="1"/>
          </p:cNvSpPr>
          <p:nvPr/>
        </p:nvSpPr>
        <p:spPr bwMode="auto">
          <a:xfrm>
            <a:off x="467078" y="2779714"/>
            <a:ext cx="307057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spcBef>
                <a:spcPct val="50000"/>
              </a:spcBef>
            </a:pPr>
            <a:r>
              <a:rPr lang="en-US" sz="2000" b="0">
                <a:latin typeface="Arial Unicode MS" charset="0"/>
                <a:cs typeface="Arial" charset="0"/>
              </a:rPr>
              <a:t>important for model fitting, but of no interest for statistical inference</a:t>
            </a:r>
          </a:p>
        </p:txBody>
      </p:sp>
      <p:sp>
        <p:nvSpPr>
          <p:cNvPr id="2052139" name="Line 43"/>
          <p:cNvSpPr>
            <a:spLocks noChangeShapeType="1"/>
          </p:cNvSpPr>
          <p:nvPr/>
        </p:nvSpPr>
        <p:spPr bwMode="auto">
          <a:xfrm>
            <a:off x="1619956" y="2599533"/>
            <a:ext cx="0" cy="3603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140" name="Rectangle 44"/>
          <p:cNvSpPr>
            <a:spLocks noChangeArrowheads="1"/>
          </p:cNvSpPr>
          <p:nvPr/>
        </p:nvSpPr>
        <p:spPr bwMode="auto">
          <a:xfrm>
            <a:off x="150990" y="1268414"/>
            <a:ext cx="3409244"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0"/>
              </a:spcBef>
              <a:buFontTx/>
              <a:buChar char="•"/>
              <a:tabLst>
                <a:tab pos="1081088" algn="l"/>
              </a:tabLst>
            </a:pPr>
            <a:r>
              <a:rPr lang="en-GB" sz="2000" b="0">
                <a:latin typeface="Arial Unicode MS" charset="0"/>
              </a:rPr>
              <a:t>6 h</a:t>
            </a:r>
            <a:r>
              <a:rPr lang="en-US" sz="2000" b="0">
                <a:latin typeface="Arial Unicode MS" charset="0"/>
                <a:cs typeface="Arial" charset="0"/>
              </a:rPr>
              <a:t>e</a:t>
            </a:r>
            <a:r>
              <a:rPr lang="en-GB" sz="2000" b="0">
                <a:latin typeface="Arial Unicode MS" charset="0"/>
              </a:rPr>
              <a:t>modynamic parameters:</a:t>
            </a:r>
          </a:p>
        </p:txBody>
      </p:sp>
      <p:sp>
        <p:nvSpPr>
          <p:cNvPr id="2052141" name="Rectangle 45"/>
          <p:cNvSpPr>
            <a:spLocks noChangeArrowheads="1"/>
          </p:cNvSpPr>
          <p:nvPr/>
        </p:nvSpPr>
        <p:spPr bwMode="auto">
          <a:xfrm>
            <a:off x="150990" y="3998913"/>
            <a:ext cx="340642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0"/>
              </a:spcBef>
              <a:buFontTx/>
              <a:buChar char="•"/>
              <a:tabLst>
                <a:tab pos="1081088" algn="l"/>
              </a:tabLst>
            </a:pPr>
            <a:r>
              <a:rPr lang="en-GB" sz="2000" b="0">
                <a:latin typeface="Arial Unicode MS" charset="0"/>
              </a:rPr>
              <a:t>Empirically determined</a:t>
            </a:r>
            <a:br>
              <a:rPr lang="en-GB" sz="2000" b="0">
                <a:latin typeface="Arial Unicode MS" charset="0"/>
              </a:rPr>
            </a:br>
            <a:r>
              <a:rPr lang="en-GB" sz="2000" b="0" i="1">
                <a:latin typeface="Arial Unicode MS" charset="0"/>
              </a:rPr>
              <a:t>a priori</a:t>
            </a:r>
            <a:r>
              <a:rPr lang="en-GB" sz="2000" b="0">
                <a:latin typeface="Arial Unicode MS" charset="0"/>
              </a:rPr>
              <a:t> distributions.</a:t>
            </a:r>
          </a:p>
          <a:p>
            <a:pPr marL="342900" indent="-342900">
              <a:spcBef>
                <a:spcPct val="80000"/>
              </a:spcBef>
              <a:buFontTx/>
              <a:buChar char="•"/>
              <a:tabLst>
                <a:tab pos="1081088" algn="l"/>
              </a:tabLst>
            </a:pPr>
            <a:r>
              <a:rPr lang="en-GB" sz="2000" b="0">
                <a:latin typeface="Arial Unicode MS" charset="0"/>
              </a:rPr>
              <a:t>A</a:t>
            </a:r>
            <a:r>
              <a:rPr lang="en-US" sz="2000" b="0">
                <a:latin typeface="Arial Unicode MS" charset="0"/>
              </a:rPr>
              <a:t>rea-specific estimates </a:t>
            </a:r>
            <a:br>
              <a:rPr lang="en-US" sz="2000" b="0">
                <a:latin typeface="Arial Unicode MS" charset="0"/>
              </a:rPr>
            </a:br>
            <a:r>
              <a:rPr lang="en-US" sz="2000" b="0">
                <a:latin typeface="Arial Unicode MS" charset="0"/>
              </a:rPr>
              <a:t>(like neural parameters)</a:t>
            </a:r>
            <a:br>
              <a:rPr lang="en-US" sz="2000" b="0">
                <a:latin typeface="Arial Unicode MS" charset="0"/>
              </a:rPr>
            </a:br>
            <a:r>
              <a:rPr lang="en-US" sz="2000" b="0">
                <a:latin typeface="Arial Unicode MS" charset="0"/>
                <a:sym typeface="Symbol" charset="0"/>
              </a:rPr>
              <a:t> </a:t>
            </a:r>
            <a:r>
              <a:rPr lang="en-US" sz="2000" u="sng">
                <a:solidFill>
                  <a:srgbClr val="FF0000"/>
                </a:solidFill>
                <a:latin typeface="Arial Unicode MS" charset="0"/>
                <a:sym typeface="Symbol" charset="0"/>
              </a:rPr>
              <a:t>region-specific</a:t>
            </a:r>
            <a:r>
              <a:rPr lang="en-US" sz="2000" b="0">
                <a:solidFill>
                  <a:srgbClr val="FF0000"/>
                </a:solidFill>
                <a:latin typeface="Arial Unicode MS" charset="0"/>
                <a:sym typeface="Symbol" charset="0"/>
              </a:rPr>
              <a:t> HRFs</a:t>
            </a:r>
            <a:r>
              <a:rPr lang="en-US" sz="2000" b="0">
                <a:latin typeface="Arial Unicode MS" charset="0"/>
                <a:sym typeface="Symbol" charset="0"/>
              </a:rPr>
              <a:t>!</a:t>
            </a:r>
          </a:p>
        </p:txBody>
      </p:sp>
      <p:sp>
        <p:nvSpPr>
          <p:cNvPr id="11307" name="Rectangle 46"/>
          <p:cNvSpPr>
            <a:spLocks noChangeArrowheads="1"/>
          </p:cNvSpPr>
          <p:nvPr/>
        </p:nvSpPr>
        <p:spPr bwMode="auto">
          <a:xfrm>
            <a:off x="163690" y="449263"/>
            <a:ext cx="36491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GB" sz="2400">
                <a:latin typeface="Arial Unicode MS" charset="0"/>
              </a:rPr>
              <a:t>The he</a:t>
            </a:r>
            <a:r>
              <a:rPr lang="en-US" sz="2400">
                <a:latin typeface="Arial Unicode MS" charset="0"/>
                <a:cs typeface="Arial" charset="0"/>
              </a:rPr>
              <a:t>modynamic model</a:t>
            </a:r>
          </a:p>
        </p:txBody>
      </p:sp>
      <p:sp>
        <p:nvSpPr>
          <p:cNvPr id="11308" name="Text Box 47"/>
          <p:cNvSpPr txBox="1">
            <a:spLocks noChangeArrowheads="1"/>
          </p:cNvSpPr>
          <p:nvPr/>
        </p:nvSpPr>
        <p:spPr bwMode="auto">
          <a:xfrm>
            <a:off x="708378" y="5921704"/>
            <a:ext cx="3002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r>
              <a:rPr lang="de-DE" sz="1400" dirty="0">
                <a:latin typeface="Times New Roman" charset="0"/>
              </a:rPr>
              <a:t>[</a:t>
            </a:r>
            <a:r>
              <a:rPr lang="de-DE" sz="1400" dirty="0" err="1">
                <a:latin typeface="Times New Roman" charset="0"/>
              </a:rPr>
              <a:t>Friston</a:t>
            </a:r>
            <a:r>
              <a:rPr lang="de-DE" sz="1400" dirty="0">
                <a:latin typeface="Times New Roman" charset="0"/>
              </a:rPr>
              <a:t> et al. 2003, </a:t>
            </a:r>
            <a:r>
              <a:rPr lang="de-DE" sz="1400" i="1" dirty="0" err="1">
                <a:latin typeface="Times New Roman" charset="0"/>
              </a:rPr>
              <a:t>NeuroImage</a:t>
            </a:r>
            <a:r>
              <a:rPr lang="de-DE" sz="1400" dirty="0">
                <a:latin typeface="Times New Roman" charset="0"/>
              </a:rPr>
              <a:t>]</a:t>
            </a:r>
          </a:p>
          <a:p>
            <a:r>
              <a:rPr lang="de-DE" sz="1400" dirty="0">
                <a:latin typeface="Times New Roman" charset="0"/>
              </a:rPr>
              <a:t>[Stephan et al. 2007, </a:t>
            </a:r>
            <a:r>
              <a:rPr lang="de-DE" sz="1400" i="1" dirty="0" err="1">
                <a:latin typeface="Times New Roman" charset="0"/>
              </a:rPr>
              <a:t>NeuroImage</a:t>
            </a:r>
            <a:r>
              <a:rPr lang="de-DE" sz="1400" dirty="0">
                <a:latin typeface="Times New Roman" charset="0"/>
              </a:rPr>
              <a:t>]</a:t>
            </a:r>
            <a:endParaRPr lang="en-US" sz="1400" dirty="0">
              <a:latin typeface="Times New Roman" charset="0"/>
            </a:endParaRPr>
          </a:p>
        </p:txBody>
      </p:sp>
    </p:spTree>
    <p:extLst>
      <p:ext uri="{BB962C8B-B14F-4D97-AF65-F5344CB8AC3E}">
        <p14:creationId xmlns:p14="http://schemas.microsoft.com/office/powerpoint/2010/main" val="3696704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21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213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52141">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521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138" grpId="0"/>
      <p:bldP spid="2052139" grpId="0" animBg="1"/>
      <p:bldP spid="20521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636"/>
            <a:ext cx="8229600" cy="1143000"/>
          </a:xfrm>
        </p:spPr>
        <p:txBody>
          <a:bodyPr/>
          <a:lstStyle/>
          <a:p>
            <a:r>
              <a:rPr lang="en-US" dirty="0" smtClean="0"/>
              <a:t>DCM: Methods and Practice</a:t>
            </a:r>
            <a:endParaRPr lang="en-US" dirty="0"/>
          </a:p>
        </p:txBody>
      </p:sp>
      <p:sp>
        <p:nvSpPr>
          <p:cNvPr id="3" name="Content Placeholder 2"/>
          <p:cNvSpPr>
            <a:spLocks noGrp="1"/>
          </p:cNvSpPr>
          <p:nvPr>
            <p:ph idx="1"/>
          </p:nvPr>
        </p:nvSpPr>
        <p:spPr>
          <a:xfrm>
            <a:off x="251520" y="980728"/>
            <a:ext cx="8892480" cy="5400600"/>
          </a:xfrm>
        </p:spPr>
        <p:txBody>
          <a:bodyPr>
            <a:normAutofit fontScale="92500" lnSpcReduction="20000"/>
          </a:bodyPr>
          <a:lstStyle/>
          <a:p>
            <a:pPr marL="0" indent="0">
              <a:buNone/>
            </a:pPr>
            <a:endParaRPr lang="en-US" dirty="0" smtClean="0"/>
          </a:p>
          <a:p>
            <a:r>
              <a:rPr lang="en-US" dirty="0" smtClean="0"/>
              <a:t>Experimental Design and Motivation</a:t>
            </a:r>
          </a:p>
          <a:p>
            <a:pPr lvl="1"/>
            <a:r>
              <a:rPr lang="en-US" dirty="0"/>
              <a:t>Simulated data </a:t>
            </a:r>
          </a:p>
          <a:p>
            <a:pPr lvl="1"/>
            <a:endParaRPr lang="en-US" dirty="0" smtClean="0"/>
          </a:p>
          <a:p>
            <a:r>
              <a:rPr lang="en-US" dirty="0" smtClean="0"/>
              <a:t>How to conduct DCM in SPM</a:t>
            </a:r>
          </a:p>
          <a:p>
            <a:pPr lvl="1"/>
            <a:r>
              <a:rPr lang="en-US" dirty="0" smtClean="0"/>
              <a:t>A practical example and guide </a:t>
            </a:r>
          </a:p>
          <a:p>
            <a:pPr lvl="1"/>
            <a:r>
              <a:rPr lang="en-US" dirty="0" smtClean="0"/>
              <a:t>Basic steps</a:t>
            </a:r>
          </a:p>
          <a:p>
            <a:pPr lvl="1"/>
            <a:r>
              <a:rPr lang="en-US" dirty="0" smtClean="0"/>
              <a:t>Interpreting results </a:t>
            </a:r>
          </a:p>
          <a:p>
            <a:endParaRPr lang="en-US" dirty="0" smtClean="0"/>
          </a:p>
          <a:p>
            <a:r>
              <a:rPr lang="en-US" dirty="0" smtClean="0"/>
              <a:t>Bayesian Model Selection </a:t>
            </a:r>
          </a:p>
          <a:p>
            <a:endParaRPr lang="en-US" dirty="0"/>
          </a:p>
          <a:p>
            <a:r>
              <a:rPr lang="en-US" dirty="0" smtClean="0"/>
              <a:t>Parameter estimates and group level statistics </a:t>
            </a:r>
          </a:p>
        </p:txBody>
      </p:sp>
    </p:spTree>
    <p:extLst>
      <p:ext uri="{BB962C8B-B14F-4D97-AF65-F5344CB8AC3E}">
        <p14:creationId xmlns:p14="http://schemas.microsoft.com/office/powerpoint/2010/main" val="1807913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rmAutofit fontScale="90000"/>
          </a:bodyPr>
          <a:lstStyle/>
          <a:p>
            <a:r>
              <a:rPr lang="en-US" dirty="0" smtClean="0"/>
              <a:t>Experimental Design and Motivation</a:t>
            </a:r>
            <a:endParaRPr lang="en-US" dirty="0"/>
          </a:p>
        </p:txBody>
      </p:sp>
      <p:sp>
        <p:nvSpPr>
          <p:cNvPr id="3" name="Content Placeholder 2"/>
          <p:cNvSpPr>
            <a:spLocks noGrp="1"/>
          </p:cNvSpPr>
          <p:nvPr>
            <p:ph idx="1"/>
          </p:nvPr>
        </p:nvSpPr>
        <p:spPr>
          <a:xfrm>
            <a:off x="-252536" y="1124744"/>
            <a:ext cx="8856984" cy="5616624"/>
          </a:xfrm>
        </p:spPr>
        <p:txBody>
          <a:bodyPr>
            <a:normAutofit/>
          </a:bodyPr>
          <a:lstStyle/>
          <a:p>
            <a:pPr lvl="1"/>
            <a:r>
              <a:rPr lang="en-GB" dirty="0" smtClean="0"/>
              <a:t>Can apply DCM to any design used in a GLM analysis </a:t>
            </a:r>
          </a:p>
          <a:p>
            <a:pPr lvl="1"/>
            <a:endParaRPr lang="en-GB" dirty="0"/>
          </a:p>
          <a:p>
            <a:pPr lvl="1"/>
            <a:r>
              <a:rPr lang="en-GB" dirty="0" smtClean="0"/>
              <a:t>If the GLM does not detect activation in a given region, there is no motivation to include this region in a (deterministic) DCM </a:t>
            </a:r>
          </a:p>
          <a:p>
            <a:pPr lvl="1"/>
            <a:endParaRPr lang="en-GB" dirty="0"/>
          </a:p>
          <a:p>
            <a:pPr lvl="1"/>
            <a:r>
              <a:rPr lang="en-GB" dirty="0" smtClean="0"/>
              <a:t>Deterministic DCM tests</a:t>
            </a:r>
          </a:p>
          <a:p>
            <a:pPr marL="457200" lvl="1" indent="0">
              <a:buNone/>
            </a:pPr>
            <a:r>
              <a:rPr lang="en-GB" dirty="0" smtClean="0"/>
              <a:t>    generative models of </a:t>
            </a:r>
          </a:p>
          <a:p>
            <a:pPr marL="457200" lvl="1" indent="0">
              <a:buNone/>
            </a:pPr>
            <a:r>
              <a:rPr lang="en-GB" dirty="0" smtClean="0"/>
              <a:t>    how the GLM data arose </a:t>
            </a:r>
          </a:p>
          <a:p>
            <a:pPr lvl="1"/>
            <a:endParaRPr lang="en-GB" sz="2400" dirty="0"/>
          </a:p>
          <a:p>
            <a:pPr lvl="1"/>
            <a:endParaRPr lang="en-GB" sz="2200" dirty="0"/>
          </a:p>
          <a:p>
            <a:pPr lvl="1"/>
            <a:endParaRPr lang="de-CH" sz="2000" b="1" dirty="0" smtClean="0"/>
          </a:p>
          <a:p>
            <a:pPr lvl="1"/>
            <a:endParaRPr lang="de-CH" sz="2000" b="1" dirty="0"/>
          </a:p>
          <a:p>
            <a:pPr lvl="1"/>
            <a:endParaRPr lang="de-CH" sz="2000" b="1" dirty="0" smtClean="0"/>
          </a:p>
          <a:p>
            <a:pPr lvl="1"/>
            <a:endParaRPr lang="de-CH" sz="2000" b="1" dirty="0"/>
          </a:p>
          <a:p>
            <a:endParaRPr lang="en-US" dirty="0"/>
          </a:p>
        </p:txBody>
      </p:sp>
      <p:pic>
        <p:nvPicPr>
          <p:cNvPr id="4" name="Picture 3"/>
          <p:cNvPicPr>
            <a:picLocks noChangeAspect="1"/>
          </p:cNvPicPr>
          <p:nvPr/>
        </p:nvPicPr>
        <p:blipFill rotWithShape="1">
          <a:blip r:embed="rId3"/>
          <a:srcRect l="2743" t="10773" b="20736"/>
          <a:stretch/>
        </p:blipFill>
        <p:spPr>
          <a:xfrm>
            <a:off x="5004047" y="3645024"/>
            <a:ext cx="3591069" cy="2698108"/>
          </a:xfrm>
          <a:prstGeom prst="rect">
            <a:avLst/>
          </a:prstGeom>
        </p:spPr>
      </p:pic>
    </p:spTree>
    <p:extLst>
      <p:ext uri="{BB962C8B-B14F-4D97-AF65-F5344CB8AC3E}">
        <p14:creationId xmlns:p14="http://schemas.microsoft.com/office/powerpoint/2010/main" val="794658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lstStyle/>
          <a:p>
            <a:r>
              <a:rPr lang="en-US" dirty="0" smtClean="0"/>
              <a:t>Multifactorial Design</a:t>
            </a:r>
            <a:endParaRPr lang="en-US" dirty="0"/>
          </a:p>
        </p:txBody>
      </p:sp>
      <p:sp>
        <p:nvSpPr>
          <p:cNvPr id="3" name="Content Placeholder 2"/>
          <p:cNvSpPr>
            <a:spLocks noGrp="1"/>
          </p:cNvSpPr>
          <p:nvPr>
            <p:ph idx="1"/>
          </p:nvPr>
        </p:nvSpPr>
        <p:spPr>
          <a:xfrm>
            <a:off x="29505" y="3429000"/>
            <a:ext cx="8229600" cy="4525963"/>
          </a:xfrm>
        </p:spPr>
        <p:txBody>
          <a:bodyPr/>
          <a:lstStyle/>
          <a:p>
            <a:pPr marL="1371600" lvl="3" indent="0">
              <a:buNone/>
            </a:pPr>
            <a:endParaRPr lang="en-GB" sz="2200" dirty="0" smtClean="0">
              <a:latin typeface="Arial Unicode MS" charset="0"/>
              <a:cs typeface="Arial" charset="0"/>
            </a:endParaRPr>
          </a:p>
          <a:p>
            <a:endParaRPr lang="en-US" dirty="0"/>
          </a:p>
        </p:txBody>
      </p:sp>
      <p:pic>
        <p:nvPicPr>
          <p:cNvPr id="4" name="Picture 3"/>
          <p:cNvPicPr>
            <a:picLocks noChangeAspect="1"/>
          </p:cNvPicPr>
          <p:nvPr/>
        </p:nvPicPr>
        <p:blipFill>
          <a:blip r:embed="rId3"/>
          <a:stretch>
            <a:fillRect/>
          </a:stretch>
        </p:blipFill>
        <p:spPr>
          <a:xfrm>
            <a:off x="-22338" y="3356992"/>
            <a:ext cx="9146735" cy="3096344"/>
          </a:xfrm>
          <a:prstGeom prst="rect">
            <a:avLst/>
          </a:prstGeom>
        </p:spPr>
      </p:pic>
      <p:sp>
        <p:nvSpPr>
          <p:cNvPr id="5" name="TextBox 4"/>
          <p:cNvSpPr txBox="1"/>
          <p:nvPr/>
        </p:nvSpPr>
        <p:spPr>
          <a:xfrm>
            <a:off x="0" y="1052736"/>
            <a:ext cx="7776864" cy="2000548"/>
          </a:xfrm>
          <a:prstGeom prst="rect">
            <a:avLst/>
          </a:prstGeom>
          <a:noFill/>
        </p:spPr>
        <p:txBody>
          <a:bodyPr wrap="square" rtlCol="0">
            <a:spAutoFit/>
          </a:bodyPr>
          <a:lstStyle/>
          <a:p>
            <a:pPr defTabSz="914400"/>
            <a:r>
              <a:rPr lang="en-US" sz="2800" dirty="0" smtClean="0">
                <a:solidFill>
                  <a:prstClr val="white"/>
                </a:solidFill>
              </a:rPr>
              <a:t>2x2 Design:</a:t>
            </a:r>
          </a:p>
          <a:p>
            <a:pPr marL="342900" indent="-342900" defTabSz="914400">
              <a:buFont typeface="Arial"/>
              <a:buChar char="•"/>
            </a:pPr>
            <a:r>
              <a:rPr lang="en-US" sz="2400" dirty="0" smtClean="0">
                <a:solidFill>
                  <a:prstClr val="white"/>
                </a:solidFill>
              </a:rPr>
              <a:t>One factor that varies the driving (sensory) input (e.g. static or motion)</a:t>
            </a:r>
          </a:p>
          <a:p>
            <a:pPr marL="342900" indent="-342900" defTabSz="914400">
              <a:buFont typeface="Arial"/>
              <a:buChar char="•"/>
            </a:pPr>
            <a:r>
              <a:rPr lang="en-US" sz="2400" dirty="0" smtClean="0">
                <a:solidFill>
                  <a:prstClr val="white"/>
                </a:solidFill>
              </a:rPr>
              <a:t>One factor that varies the contextual or task input (e.g. attention vs. no attention)</a:t>
            </a:r>
            <a:endParaRPr lang="en-US" sz="2400" dirty="0">
              <a:solidFill>
                <a:prstClr val="white"/>
              </a:solidFill>
            </a:endParaRPr>
          </a:p>
        </p:txBody>
      </p:sp>
      <p:sp>
        <p:nvSpPr>
          <p:cNvPr id="6" name="TextBox 5"/>
          <p:cNvSpPr txBox="1"/>
          <p:nvPr/>
        </p:nvSpPr>
        <p:spPr>
          <a:xfrm>
            <a:off x="2411760" y="6534387"/>
            <a:ext cx="8568952" cy="338554"/>
          </a:xfrm>
          <a:prstGeom prst="rect">
            <a:avLst/>
          </a:prstGeom>
          <a:noFill/>
        </p:spPr>
        <p:txBody>
          <a:bodyPr wrap="square" rtlCol="0">
            <a:spAutoFit/>
          </a:bodyPr>
          <a:lstStyle/>
          <a:p>
            <a:pPr defTabSz="914400"/>
            <a:r>
              <a:rPr lang="en-US" sz="1600" dirty="0" smtClean="0">
                <a:solidFill>
                  <a:prstClr val="white"/>
                </a:solidFill>
              </a:rPr>
              <a:t>Stephan, K. DCM for fMRI (</a:t>
            </a:r>
            <a:r>
              <a:rPr lang="en-US" sz="1600" dirty="0" err="1" smtClean="0">
                <a:solidFill>
                  <a:prstClr val="white"/>
                </a:solidFill>
              </a:rPr>
              <a:t>powerpoint</a:t>
            </a:r>
            <a:r>
              <a:rPr lang="en-US" sz="1600" dirty="0" smtClean="0">
                <a:solidFill>
                  <a:prstClr val="white"/>
                </a:solidFill>
              </a:rPr>
              <a:t> presentation). SPM Course, May 13, 2011</a:t>
            </a:r>
            <a:endParaRPr lang="en-US" sz="1600" dirty="0">
              <a:solidFill>
                <a:prstClr val="white"/>
              </a:solidFill>
            </a:endParaRPr>
          </a:p>
        </p:txBody>
      </p:sp>
    </p:spTree>
    <p:extLst>
      <p:ext uri="{BB962C8B-B14F-4D97-AF65-F5344CB8AC3E}">
        <p14:creationId xmlns:p14="http://schemas.microsoft.com/office/powerpoint/2010/main" val="289098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US" dirty="0" smtClean="0"/>
              <a:t>Modeling interactions</a:t>
            </a:r>
            <a:endParaRPr lang="en-US" dirty="0"/>
          </a:p>
        </p:txBody>
      </p:sp>
      <p:pic>
        <p:nvPicPr>
          <p:cNvPr id="5" name="Picture 4"/>
          <p:cNvPicPr>
            <a:picLocks noChangeAspect="1"/>
          </p:cNvPicPr>
          <p:nvPr/>
        </p:nvPicPr>
        <p:blipFill>
          <a:blip r:embed="rId3"/>
          <a:stretch>
            <a:fillRect/>
          </a:stretch>
        </p:blipFill>
        <p:spPr>
          <a:xfrm>
            <a:off x="2123728" y="3645024"/>
            <a:ext cx="5400600" cy="2725074"/>
          </a:xfrm>
          <a:prstGeom prst="rect">
            <a:avLst/>
          </a:prstGeom>
        </p:spPr>
      </p:pic>
      <p:sp>
        <p:nvSpPr>
          <p:cNvPr id="7" name="TextBox 6"/>
          <p:cNvSpPr txBox="1"/>
          <p:nvPr/>
        </p:nvSpPr>
        <p:spPr>
          <a:xfrm>
            <a:off x="323528" y="1412776"/>
            <a:ext cx="8820472" cy="2062103"/>
          </a:xfrm>
          <a:prstGeom prst="rect">
            <a:avLst/>
          </a:prstGeom>
          <a:noFill/>
        </p:spPr>
        <p:txBody>
          <a:bodyPr wrap="square" rtlCol="0">
            <a:spAutoFit/>
          </a:bodyPr>
          <a:lstStyle/>
          <a:p>
            <a:pPr defTabSz="914400"/>
            <a:r>
              <a:rPr lang="en-US" sz="3200" dirty="0" smtClean="0">
                <a:solidFill>
                  <a:prstClr val="white"/>
                </a:solidFill>
              </a:rPr>
              <a:t>The GLM analysis shows a main effect of stimulus in region Z1 and a stimulus x task interaction in Z2</a:t>
            </a:r>
          </a:p>
          <a:p>
            <a:pPr defTabSz="914400"/>
            <a:endParaRPr lang="en-US" sz="3200" dirty="0">
              <a:solidFill>
                <a:prstClr val="white"/>
              </a:solidFill>
            </a:endParaRPr>
          </a:p>
          <a:p>
            <a:pPr defTabSz="914400"/>
            <a:r>
              <a:rPr lang="en-US" sz="3200" dirty="0" smtClean="0">
                <a:solidFill>
                  <a:prstClr val="white"/>
                </a:solidFill>
              </a:rPr>
              <a:t>How might we model this using DCM? </a:t>
            </a:r>
            <a:endParaRPr lang="en-US" sz="3200" dirty="0">
              <a:solidFill>
                <a:prstClr val="white"/>
              </a:solidFill>
            </a:endParaRPr>
          </a:p>
        </p:txBody>
      </p:sp>
    </p:spTree>
    <p:extLst>
      <p:ext uri="{BB962C8B-B14F-4D97-AF65-F5344CB8AC3E}">
        <p14:creationId xmlns:p14="http://schemas.microsoft.com/office/powerpoint/2010/main" val="2248443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GB" sz="2800" dirty="0"/>
              <a:t>Theory</a:t>
            </a:r>
          </a:p>
          <a:p>
            <a:pPr lvl="1"/>
            <a:r>
              <a:rPr lang="en-GB" b="1" dirty="0"/>
              <a:t>Why DCM?</a:t>
            </a:r>
          </a:p>
          <a:p>
            <a:pPr lvl="1"/>
            <a:r>
              <a:rPr lang="en-GB" b="1" dirty="0"/>
              <a:t>What DCM does</a:t>
            </a:r>
          </a:p>
          <a:p>
            <a:pPr lvl="1"/>
            <a:r>
              <a:rPr lang="en-GB" b="1" dirty="0"/>
              <a:t>The State Equation</a:t>
            </a:r>
            <a:r>
              <a:rPr lang="en-GB" dirty="0"/>
              <a:t/>
            </a:r>
            <a:br>
              <a:rPr lang="en-GB" dirty="0"/>
            </a:br>
            <a:endParaRPr lang="en-GB" dirty="0"/>
          </a:p>
          <a:p>
            <a:r>
              <a:rPr lang="en-GB" sz="2800" dirty="0"/>
              <a:t>Application</a:t>
            </a:r>
          </a:p>
          <a:p>
            <a:pPr lvl="1"/>
            <a:r>
              <a:rPr lang="en-GB" dirty="0"/>
              <a:t>Planning DCM studies</a:t>
            </a:r>
          </a:p>
          <a:p>
            <a:pPr lvl="1"/>
            <a:r>
              <a:rPr lang="en-GB" dirty="0"/>
              <a:t>Hypotheses</a:t>
            </a:r>
          </a:p>
          <a:p>
            <a:pPr lvl="1"/>
            <a:r>
              <a:rPr lang="en-GB" dirty="0"/>
              <a:t>How to complete in SPM</a:t>
            </a:r>
          </a:p>
          <a:p>
            <a:endParaRPr lang="en-US" dirty="0"/>
          </a:p>
        </p:txBody>
      </p:sp>
    </p:spTree>
    <p:extLst>
      <p:ext uri="{BB962C8B-B14F-4D97-AF65-F5344CB8AC3E}">
        <p14:creationId xmlns:p14="http://schemas.microsoft.com/office/powerpoint/2010/main" val="4068880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5416"/>
            <a:ext cx="8229600" cy="1143000"/>
          </a:xfrm>
        </p:spPr>
        <p:txBody>
          <a:bodyPr/>
          <a:lstStyle/>
          <a:p>
            <a:r>
              <a:rPr lang="en-US" dirty="0" smtClean="0"/>
              <a:t>Simulated data</a:t>
            </a:r>
            <a:endParaRPr lang="en-US" dirty="0"/>
          </a:p>
        </p:txBody>
      </p:sp>
      <p:pic>
        <p:nvPicPr>
          <p:cNvPr id="4" name="Content Placeholder 3"/>
          <p:cNvPicPr>
            <a:picLocks noGrp="1" noChangeAspect="1"/>
          </p:cNvPicPr>
          <p:nvPr>
            <p:ph idx="1"/>
          </p:nvPr>
        </p:nvPicPr>
        <p:blipFill rotWithShape="1">
          <a:blip r:embed="rId3"/>
          <a:srcRect l="1727" t="4490" r="-801" b="2896"/>
          <a:stretch/>
        </p:blipFill>
        <p:spPr>
          <a:xfrm>
            <a:off x="3817445" y="1124744"/>
            <a:ext cx="5326555" cy="5427107"/>
          </a:xfrm>
        </p:spPr>
      </p:pic>
      <p:pic>
        <p:nvPicPr>
          <p:cNvPr id="5" name="Picture 4"/>
          <p:cNvPicPr>
            <a:picLocks noChangeAspect="1"/>
          </p:cNvPicPr>
          <p:nvPr/>
        </p:nvPicPr>
        <p:blipFill>
          <a:blip r:embed="rId4"/>
          <a:stretch>
            <a:fillRect/>
          </a:stretch>
        </p:blipFill>
        <p:spPr>
          <a:xfrm>
            <a:off x="24123" y="980728"/>
            <a:ext cx="3810885" cy="3096344"/>
          </a:xfrm>
          <a:prstGeom prst="rect">
            <a:avLst/>
          </a:prstGeom>
        </p:spPr>
      </p:pic>
      <p:sp>
        <p:nvSpPr>
          <p:cNvPr id="7" name="TextBox 6"/>
          <p:cNvSpPr txBox="1"/>
          <p:nvPr/>
        </p:nvSpPr>
        <p:spPr>
          <a:xfrm>
            <a:off x="4283968" y="3645024"/>
            <a:ext cx="864096" cy="369332"/>
          </a:xfrm>
          <a:prstGeom prst="rect">
            <a:avLst/>
          </a:prstGeom>
          <a:noFill/>
        </p:spPr>
        <p:txBody>
          <a:bodyPr wrap="square" rtlCol="0">
            <a:spAutoFit/>
          </a:bodyPr>
          <a:lstStyle/>
          <a:p>
            <a:pPr defTabSz="914400"/>
            <a:r>
              <a:rPr lang="en-US" dirty="0" smtClean="0">
                <a:solidFill>
                  <a:srgbClr val="000000"/>
                </a:solidFill>
              </a:rPr>
              <a:t>Task A</a:t>
            </a:r>
            <a:endParaRPr lang="en-US" dirty="0">
              <a:solidFill>
                <a:srgbClr val="000000"/>
              </a:solidFill>
            </a:endParaRPr>
          </a:p>
        </p:txBody>
      </p:sp>
      <p:sp>
        <p:nvSpPr>
          <p:cNvPr id="8" name="TextBox 7"/>
          <p:cNvSpPr txBox="1"/>
          <p:nvPr/>
        </p:nvSpPr>
        <p:spPr>
          <a:xfrm>
            <a:off x="5436096" y="3645024"/>
            <a:ext cx="864096" cy="369332"/>
          </a:xfrm>
          <a:prstGeom prst="rect">
            <a:avLst/>
          </a:prstGeom>
          <a:noFill/>
        </p:spPr>
        <p:txBody>
          <a:bodyPr wrap="square" rtlCol="0">
            <a:spAutoFit/>
          </a:bodyPr>
          <a:lstStyle/>
          <a:p>
            <a:pPr defTabSz="914400"/>
            <a:r>
              <a:rPr lang="en-US" dirty="0" smtClean="0">
                <a:solidFill>
                  <a:srgbClr val="000000"/>
                </a:solidFill>
              </a:rPr>
              <a:t>Task B</a:t>
            </a:r>
            <a:endParaRPr lang="en-US" dirty="0">
              <a:solidFill>
                <a:srgbClr val="000000"/>
              </a:solidFill>
            </a:endParaRPr>
          </a:p>
        </p:txBody>
      </p:sp>
      <p:sp>
        <p:nvSpPr>
          <p:cNvPr id="9" name="TextBox 8"/>
          <p:cNvSpPr txBox="1"/>
          <p:nvPr/>
        </p:nvSpPr>
        <p:spPr>
          <a:xfrm>
            <a:off x="2267744" y="6519446"/>
            <a:ext cx="8568952" cy="338554"/>
          </a:xfrm>
          <a:prstGeom prst="rect">
            <a:avLst/>
          </a:prstGeom>
          <a:noFill/>
        </p:spPr>
        <p:txBody>
          <a:bodyPr wrap="square" rtlCol="0">
            <a:spAutoFit/>
          </a:bodyPr>
          <a:lstStyle/>
          <a:p>
            <a:pPr defTabSz="914400"/>
            <a:r>
              <a:rPr lang="en-US" sz="1600" dirty="0" smtClean="0">
                <a:solidFill>
                  <a:prstClr val="white"/>
                </a:solidFill>
              </a:rPr>
              <a:t>Stephan, K. DCM for fMRI (</a:t>
            </a:r>
            <a:r>
              <a:rPr lang="en-US" sz="1600" dirty="0" err="1" smtClean="0">
                <a:solidFill>
                  <a:prstClr val="white"/>
                </a:solidFill>
              </a:rPr>
              <a:t>powerpoint</a:t>
            </a:r>
            <a:r>
              <a:rPr lang="en-US" sz="1600" dirty="0" smtClean="0">
                <a:solidFill>
                  <a:prstClr val="white"/>
                </a:solidFill>
              </a:rPr>
              <a:t> presentation). SPM Course, May 13, 2011</a:t>
            </a:r>
            <a:endParaRPr lang="en-US" sz="1600" dirty="0">
              <a:solidFill>
                <a:prstClr val="white"/>
              </a:solidFill>
            </a:endParaRPr>
          </a:p>
        </p:txBody>
      </p:sp>
    </p:spTree>
    <p:extLst>
      <p:ext uri="{BB962C8B-B14F-4D97-AF65-F5344CB8AC3E}">
        <p14:creationId xmlns:p14="http://schemas.microsoft.com/office/powerpoint/2010/main" val="268729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0"/>
            <a:ext cx="8856984" cy="6741368"/>
          </a:xfrm>
          <a:prstGeom prst="rect">
            <a:avLst/>
          </a:prstGeom>
          <a:noFill/>
        </p:spPr>
        <p:txBody>
          <a:bodyPr wrap="square" rtlCol="0">
            <a:spAutoFit/>
          </a:bodyPr>
          <a:lstStyle/>
          <a:p>
            <a:pPr defTabSz="914400"/>
            <a:r>
              <a:rPr lang="en-US" sz="3600" b="1" u="sng" dirty="0" smtClean="0">
                <a:solidFill>
                  <a:prstClr val="white"/>
                </a:solidFill>
              </a:rPr>
              <a:t>DCM Practical Steps:</a:t>
            </a:r>
          </a:p>
          <a:p>
            <a:pPr defTabSz="914400"/>
            <a:endParaRPr lang="en-US" sz="2600" dirty="0" smtClean="0">
              <a:solidFill>
                <a:prstClr val="white"/>
              </a:solidFill>
            </a:endParaRPr>
          </a:p>
          <a:p>
            <a:pPr marL="342900" indent="-342900" defTabSz="914400">
              <a:buFontTx/>
              <a:buAutoNum type="arabicPeriod"/>
            </a:pPr>
            <a:r>
              <a:rPr lang="en-US" sz="2600" dirty="0" smtClean="0">
                <a:solidFill>
                  <a:prstClr val="white"/>
                </a:solidFill>
              </a:rPr>
              <a:t>Seek an explanation for the GLM results </a:t>
            </a:r>
          </a:p>
          <a:p>
            <a:pPr marL="342900" indent="-342900" defTabSz="914400">
              <a:buFontTx/>
              <a:buAutoNum type="arabicPeriod"/>
            </a:pPr>
            <a:endParaRPr lang="en-US" sz="2600" dirty="0">
              <a:solidFill>
                <a:prstClr val="white"/>
              </a:solidFill>
            </a:endParaRPr>
          </a:p>
          <a:p>
            <a:pPr marL="342900" indent="-342900" defTabSz="914400">
              <a:buFontTx/>
              <a:buAutoNum type="arabicPeriod"/>
            </a:pPr>
            <a:r>
              <a:rPr lang="en-US" sz="2600" dirty="0">
                <a:solidFill>
                  <a:prstClr val="white"/>
                </a:solidFill>
              </a:rPr>
              <a:t>Specify inputs in design matrix </a:t>
            </a:r>
          </a:p>
          <a:p>
            <a:pPr marL="342900" indent="-342900" defTabSz="914400">
              <a:buFontTx/>
              <a:buAutoNum type="arabicPeriod"/>
            </a:pPr>
            <a:endParaRPr lang="en-US" sz="2600" dirty="0" smtClean="0">
              <a:solidFill>
                <a:prstClr val="white"/>
              </a:solidFill>
            </a:endParaRPr>
          </a:p>
          <a:p>
            <a:pPr marL="342900" indent="-342900" defTabSz="914400">
              <a:buFontTx/>
              <a:buAutoNum type="arabicPeriod"/>
            </a:pPr>
            <a:r>
              <a:rPr lang="en-US" sz="2600" dirty="0" smtClean="0">
                <a:solidFill>
                  <a:prstClr val="white"/>
                </a:solidFill>
              </a:rPr>
              <a:t>Extract time series from regions of interest </a:t>
            </a:r>
          </a:p>
          <a:p>
            <a:pPr marL="342900" indent="-342900" defTabSz="914400">
              <a:buFontTx/>
              <a:buAutoNum type="arabicPeriod"/>
            </a:pPr>
            <a:endParaRPr lang="en-US" sz="2600" dirty="0">
              <a:solidFill>
                <a:prstClr val="white"/>
              </a:solidFill>
            </a:endParaRPr>
          </a:p>
          <a:p>
            <a:pPr marL="342900" indent="-342900" defTabSz="914400">
              <a:buFontTx/>
              <a:buAutoNum type="arabicPeriod"/>
            </a:pPr>
            <a:r>
              <a:rPr lang="en-US" sz="2600" dirty="0" smtClean="0">
                <a:solidFill>
                  <a:prstClr val="white"/>
                </a:solidFill>
              </a:rPr>
              <a:t>Specify model architecture (hypothesis driven)</a:t>
            </a:r>
          </a:p>
          <a:p>
            <a:pPr marL="342900" indent="-342900" defTabSz="914400">
              <a:buFontTx/>
              <a:buAutoNum type="arabicPeriod"/>
            </a:pPr>
            <a:endParaRPr lang="en-US" sz="2600" dirty="0">
              <a:solidFill>
                <a:prstClr val="white"/>
              </a:solidFill>
            </a:endParaRPr>
          </a:p>
          <a:p>
            <a:pPr marL="342900" indent="-342900" defTabSz="914400">
              <a:buFontTx/>
              <a:buAutoNum type="arabicPeriod"/>
            </a:pPr>
            <a:r>
              <a:rPr lang="en-US" sz="2600" dirty="0" smtClean="0">
                <a:solidFill>
                  <a:prstClr val="white"/>
                </a:solidFill>
              </a:rPr>
              <a:t>Estimate the model</a:t>
            </a:r>
          </a:p>
          <a:p>
            <a:pPr defTabSz="914400"/>
            <a:endParaRPr lang="en-US" sz="2600" dirty="0">
              <a:solidFill>
                <a:prstClr val="white"/>
              </a:solidFill>
            </a:endParaRPr>
          </a:p>
          <a:p>
            <a:pPr marL="342900" indent="-342900" defTabSz="914400">
              <a:buFontTx/>
              <a:buAutoNum type="arabicPeriod"/>
            </a:pPr>
            <a:r>
              <a:rPr lang="en-US" sz="2600" dirty="0" smtClean="0">
                <a:solidFill>
                  <a:prstClr val="white"/>
                </a:solidFill>
              </a:rPr>
              <a:t>Repeat steps 2 and 3 for all models in model space</a:t>
            </a:r>
          </a:p>
          <a:p>
            <a:pPr marL="342900" indent="-342900" defTabSz="914400">
              <a:buFontTx/>
              <a:buAutoNum type="arabicPeriod"/>
            </a:pPr>
            <a:endParaRPr lang="en-US" sz="2600" dirty="0">
              <a:solidFill>
                <a:prstClr val="white"/>
              </a:solidFill>
            </a:endParaRPr>
          </a:p>
          <a:p>
            <a:pPr marL="342900" indent="-342900" defTabSz="914400">
              <a:buFontTx/>
              <a:buAutoNum type="arabicPeriod"/>
            </a:pPr>
            <a:r>
              <a:rPr lang="en-US" sz="2600" dirty="0" smtClean="0">
                <a:solidFill>
                  <a:prstClr val="white"/>
                </a:solidFill>
              </a:rPr>
              <a:t>Compare models using Bayesian Model </a:t>
            </a:r>
            <a:r>
              <a:rPr lang="en-US" sz="2600" dirty="0">
                <a:solidFill>
                  <a:prstClr val="white"/>
                </a:solidFill>
              </a:rPr>
              <a:t>S</a:t>
            </a:r>
            <a:r>
              <a:rPr lang="en-US" sz="2600" dirty="0" smtClean="0">
                <a:solidFill>
                  <a:prstClr val="white"/>
                </a:solidFill>
              </a:rPr>
              <a:t>election (single subject and group level) </a:t>
            </a:r>
            <a:endParaRPr lang="en-US" sz="2600" dirty="0">
              <a:solidFill>
                <a:prstClr val="white"/>
              </a:solidFill>
            </a:endParaRPr>
          </a:p>
        </p:txBody>
      </p:sp>
    </p:spTree>
    <p:extLst>
      <p:ext uri="{BB962C8B-B14F-4D97-AF65-F5344CB8AC3E}">
        <p14:creationId xmlns:p14="http://schemas.microsoft.com/office/powerpoint/2010/main" val="3703806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ChangeArrowheads="1"/>
          </p:cNvSpPr>
          <p:nvPr/>
        </p:nvSpPr>
        <p:spPr bwMode="auto">
          <a:xfrm>
            <a:off x="323528" y="1268760"/>
            <a:ext cx="4499992" cy="4829527"/>
          </a:xfrm>
          <a:prstGeom prst="rect">
            <a:avLst/>
          </a:prstGeom>
          <a:noFill/>
          <a:ln w="12700">
            <a:noFill/>
            <a:miter lim="800000"/>
            <a:headEnd/>
            <a:tailEnd/>
          </a:ln>
          <a:effectLst/>
        </p:spPr>
        <p:txBody>
          <a:bodyPr wrap="square" lIns="90488" tIns="44450" rIns="90488" bIns="44450">
            <a:spAutoFit/>
          </a:bodyPr>
          <a:lstStyle/>
          <a:p>
            <a:pPr defTabSz="914400">
              <a:spcBef>
                <a:spcPct val="20000"/>
              </a:spcBef>
            </a:pPr>
            <a:r>
              <a:rPr lang="en-US" sz="2000" b="1" u="sng" dirty="0">
                <a:solidFill>
                  <a:srgbClr val="000000"/>
                </a:solidFill>
                <a:latin typeface="Arial Unicode MS" pitchFamily="34" charset="-128"/>
              </a:rPr>
              <a:t>Stimuli</a:t>
            </a:r>
            <a:r>
              <a:rPr lang="en-US" sz="2000" b="1" dirty="0">
                <a:solidFill>
                  <a:prstClr val="white"/>
                </a:solidFill>
                <a:latin typeface="Arial Unicode MS" pitchFamily="34" charset="-128"/>
              </a:rPr>
              <a:t>  250 radially moving </a:t>
            </a:r>
            <a:r>
              <a:rPr lang="en-US" sz="2000" b="1" dirty="0" smtClean="0">
                <a:solidFill>
                  <a:prstClr val="white"/>
                </a:solidFill>
                <a:latin typeface="Arial Unicode MS" pitchFamily="34" charset="-128"/>
              </a:rPr>
              <a:t>dots</a:t>
            </a:r>
          </a:p>
          <a:p>
            <a:pPr defTabSz="914400">
              <a:spcBef>
                <a:spcPct val="20000"/>
              </a:spcBef>
            </a:pPr>
            <a:endParaRPr lang="en-US" sz="2000" dirty="0" smtClean="0">
              <a:solidFill>
                <a:srgbClr val="000000"/>
              </a:solidFill>
              <a:latin typeface="Arial Unicode MS" pitchFamily="34" charset="-128"/>
            </a:endParaRPr>
          </a:p>
          <a:p>
            <a:pPr defTabSz="914400">
              <a:spcBef>
                <a:spcPct val="20000"/>
              </a:spcBef>
            </a:pPr>
            <a:r>
              <a:rPr lang="en-US" sz="2000" b="1" u="sng" dirty="0" smtClean="0">
                <a:solidFill>
                  <a:srgbClr val="000000"/>
                </a:solidFill>
                <a:latin typeface="Arial Unicode MS" pitchFamily="34" charset="-128"/>
              </a:rPr>
              <a:t>4 Conditions</a:t>
            </a:r>
          </a:p>
          <a:p>
            <a:pPr defTabSz="914400">
              <a:spcBef>
                <a:spcPct val="20000"/>
              </a:spcBef>
            </a:pPr>
            <a:r>
              <a:rPr lang="en-US" sz="2000" dirty="0" smtClean="0">
                <a:solidFill>
                  <a:prstClr val="white"/>
                </a:solidFill>
                <a:latin typeface="Arial Unicode MS" pitchFamily="34" charset="-128"/>
              </a:rPr>
              <a:t>- fixation only</a:t>
            </a:r>
          </a:p>
          <a:p>
            <a:pPr defTabSz="914400">
              <a:spcBef>
                <a:spcPct val="20000"/>
              </a:spcBef>
            </a:pPr>
            <a:r>
              <a:rPr lang="en-US" sz="2000" dirty="0" smtClean="0">
                <a:solidFill>
                  <a:prstClr val="white"/>
                </a:solidFill>
                <a:latin typeface="Arial Unicode MS" pitchFamily="34" charset="-128"/>
              </a:rPr>
              <a:t>-observe static dots</a:t>
            </a:r>
          </a:p>
          <a:p>
            <a:pPr defTabSz="914400">
              <a:spcBef>
                <a:spcPct val="20000"/>
              </a:spcBef>
            </a:pPr>
            <a:r>
              <a:rPr lang="en-US" sz="2000" dirty="0" smtClean="0">
                <a:solidFill>
                  <a:prstClr val="white"/>
                </a:solidFill>
                <a:latin typeface="Arial Unicode MS" pitchFamily="34" charset="-128"/>
              </a:rPr>
              <a:t>-observe moving dots </a:t>
            </a:r>
          </a:p>
          <a:p>
            <a:pPr defTabSz="914400">
              <a:spcBef>
                <a:spcPct val="20000"/>
              </a:spcBef>
            </a:pPr>
            <a:r>
              <a:rPr lang="en-US" sz="2000" dirty="0" smtClean="0">
                <a:solidFill>
                  <a:prstClr val="white"/>
                </a:solidFill>
                <a:latin typeface="Arial Unicode MS" pitchFamily="34" charset="-128"/>
              </a:rPr>
              <a:t>-task (attention to) moving dots </a:t>
            </a:r>
            <a:endParaRPr lang="en-US" sz="2000" dirty="0">
              <a:solidFill>
                <a:prstClr val="white"/>
              </a:solidFill>
              <a:latin typeface="Arial Unicode MS" pitchFamily="34" charset="-128"/>
            </a:endParaRPr>
          </a:p>
          <a:p>
            <a:pPr defTabSz="914400">
              <a:spcBef>
                <a:spcPct val="20000"/>
              </a:spcBef>
            </a:pPr>
            <a:endParaRPr lang="en-US" sz="2000" dirty="0" smtClean="0">
              <a:solidFill>
                <a:prstClr val="white"/>
              </a:solidFill>
              <a:latin typeface="Arial Unicode MS" pitchFamily="34" charset="-128"/>
            </a:endParaRPr>
          </a:p>
          <a:p>
            <a:pPr defTabSz="914400">
              <a:spcBef>
                <a:spcPct val="20000"/>
              </a:spcBef>
            </a:pPr>
            <a:endParaRPr lang="en-US" sz="2000" dirty="0">
              <a:solidFill>
                <a:prstClr val="white"/>
              </a:solidFill>
              <a:latin typeface="Arial Unicode MS" pitchFamily="34" charset="-128"/>
            </a:endParaRPr>
          </a:p>
          <a:p>
            <a:pPr defTabSz="914400">
              <a:spcBef>
                <a:spcPct val="20000"/>
              </a:spcBef>
            </a:pPr>
            <a:r>
              <a:rPr lang="en-US" sz="2000" b="1" u="sng" dirty="0" smtClean="0">
                <a:solidFill>
                  <a:srgbClr val="000000"/>
                </a:solidFill>
                <a:latin typeface="Arial Unicode MS" pitchFamily="34" charset="-128"/>
              </a:rPr>
              <a:t>Parameters:</a:t>
            </a:r>
          </a:p>
          <a:p>
            <a:pPr defTabSz="914400">
              <a:spcBef>
                <a:spcPct val="20000"/>
              </a:spcBef>
            </a:pPr>
            <a:r>
              <a:rPr lang="en-US" sz="2000" dirty="0" smtClean="0">
                <a:solidFill>
                  <a:prstClr val="white"/>
                </a:solidFill>
                <a:latin typeface="Arial Unicode MS" pitchFamily="34" charset="-128"/>
              </a:rPr>
              <a:t>-   blocks of 10 scans</a:t>
            </a:r>
          </a:p>
          <a:p>
            <a:pPr marL="285750" indent="-285750" defTabSz="914400">
              <a:spcBef>
                <a:spcPct val="20000"/>
              </a:spcBef>
              <a:buFontTx/>
              <a:buChar char="-"/>
            </a:pPr>
            <a:r>
              <a:rPr lang="en-US" sz="2000" dirty="0" smtClean="0">
                <a:solidFill>
                  <a:prstClr val="white"/>
                </a:solidFill>
                <a:latin typeface="Arial Unicode MS" pitchFamily="34" charset="-128"/>
              </a:rPr>
              <a:t>360 scans total </a:t>
            </a:r>
          </a:p>
          <a:p>
            <a:pPr marL="285750" indent="-285750" defTabSz="914400">
              <a:spcBef>
                <a:spcPct val="20000"/>
              </a:spcBef>
              <a:buFontTx/>
              <a:buChar char="-"/>
            </a:pPr>
            <a:r>
              <a:rPr lang="en-US" sz="2000" dirty="0" smtClean="0">
                <a:solidFill>
                  <a:prstClr val="white"/>
                </a:solidFill>
                <a:latin typeface="Arial Unicode MS" pitchFamily="34" charset="-128"/>
              </a:rPr>
              <a:t>TR= 3.2 seconds </a:t>
            </a:r>
            <a:endParaRPr lang="en-US" sz="2000" dirty="0">
              <a:solidFill>
                <a:prstClr val="white"/>
              </a:solidFill>
              <a:latin typeface="Arial Unicode MS" pitchFamily="34" charset="-128"/>
            </a:endParaRPr>
          </a:p>
        </p:txBody>
      </p:sp>
      <p:sp>
        <p:nvSpPr>
          <p:cNvPr id="968707" name="Rectangle 3"/>
          <p:cNvSpPr>
            <a:spLocks noChangeArrowheads="1"/>
          </p:cNvSpPr>
          <p:nvPr/>
        </p:nvSpPr>
        <p:spPr bwMode="auto">
          <a:xfrm>
            <a:off x="547511" y="150814"/>
            <a:ext cx="2755900" cy="579437"/>
          </a:xfrm>
          <a:prstGeom prst="rect">
            <a:avLst/>
          </a:prstGeom>
          <a:noFill/>
          <a:ln w="12700">
            <a:noFill/>
            <a:miter lim="800000"/>
            <a:headEnd/>
            <a:tailEnd/>
          </a:ln>
          <a:effectLst/>
        </p:spPr>
        <p:txBody>
          <a:bodyPr wrap="none" anchor="ctr"/>
          <a:lstStyle/>
          <a:p>
            <a:pPr defTabSz="914400"/>
            <a:endParaRPr lang="en-US">
              <a:solidFill>
                <a:prstClr val="white"/>
              </a:solidFill>
            </a:endParaRPr>
          </a:p>
        </p:txBody>
      </p:sp>
      <p:grpSp>
        <p:nvGrpSpPr>
          <p:cNvPr id="2" name="Group 10"/>
          <p:cNvGrpSpPr>
            <a:grpSpLocks/>
          </p:cNvGrpSpPr>
          <p:nvPr/>
        </p:nvGrpSpPr>
        <p:grpSpPr bwMode="auto">
          <a:xfrm>
            <a:off x="5220072" y="980728"/>
            <a:ext cx="2520280" cy="2273300"/>
            <a:chOff x="4329" y="527"/>
            <a:chExt cx="1560" cy="1432"/>
          </a:xfrm>
        </p:grpSpPr>
        <p:pic>
          <p:nvPicPr>
            <p:cNvPr id="968715" name="Picture 11"/>
            <p:cNvPicPr>
              <a:picLocks noChangeArrowheads="1"/>
            </p:cNvPicPr>
            <p:nvPr/>
          </p:nvPicPr>
          <p:blipFill>
            <a:blip r:embed="rId3" cstate="print"/>
            <a:srcRect/>
            <a:stretch>
              <a:fillRect/>
            </a:stretch>
          </p:blipFill>
          <p:spPr bwMode="auto">
            <a:xfrm>
              <a:off x="4329" y="527"/>
              <a:ext cx="1560" cy="1432"/>
            </a:xfrm>
            <a:prstGeom prst="rect">
              <a:avLst/>
            </a:prstGeom>
            <a:noFill/>
            <a:ln w="12700">
              <a:solidFill>
                <a:schemeClr val="tx1"/>
              </a:solidFill>
              <a:miter lim="800000"/>
              <a:headEnd/>
              <a:tailEnd/>
            </a:ln>
            <a:effectLst/>
          </p:spPr>
        </p:pic>
        <p:sp>
          <p:nvSpPr>
            <p:cNvPr id="968716" name="Line 12"/>
            <p:cNvSpPr>
              <a:spLocks noChangeShapeType="1"/>
            </p:cNvSpPr>
            <p:nvPr/>
          </p:nvSpPr>
          <p:spPr bwMode="auto">
            <a:xfrm flipH="1">
              <a:off x="4971" y="1243"/>
              <a:ext cx="147" cy="353"/>
            </a:xfrm>
            <a:prstGeom prst="line">
              <a:avLst/>
            </a:prstGeom>
            <a:noFill/>
            <a:ln w="25400">
              <a:solidFill>
                <a:schemeClr val="accent1"/>
              </a:solidFill>
              <a:round/>
              <a:headEnd/>
              <a:tailEnd type="triangle" w="med" len="med"/>
            </a:ln>
            <a:effectLst/>
          </p:spPr>
          <p:txBody>
            <a:bodyPr wrap="none" anchor="ctr"/>
            <a:lstStyle/>
            <a:p>
              <a:pPr defTabSz="914400"/>
              <a:endParaRPr lang="en-US">
                <a:solidFill>
                  <a:prstClr val="white"/>
                </a:solidFill>
              </a:endParaRPr>
            </a:p>
          </p:txBody>
        </p:sp>
        <p:sp>
          <p:nvSpPr>
            <p:cNvPr id="968717" name="Line 13"/>
            <p:cNvSpPr>
              <a:spLocks noChangeShapeType="1"/>
            </p:cNvSpPr>
            <p:nvPr/>
          </p:nvSpPr>
          <p:spPr bwMode="auto">
            <a:xfrm flipH="1" flipV="1">
              <a:off x="4971" y="873"/>
              <a:ext cx="147" cy="370"/>
            </a:xfrm>
            <a:prstGeom prst="line">
              <a:avLst/>
            </a:prstGeom>
            <a:noFill/>
            <a:ln w="25400">
              <a:solidFill>
                <a:schemeClr val="accent1"/>
              </a:solidFill>
              <a:round/>
              <a:headEnd/>
              <a:tailEnd type="triangle" w="med" len="med"/>
            </a:ln>
            <a:effectLst/>
          </p:spPr>
          <p:txBody>
            <a:bodyPr wrap="none" anchor="ctr"/>
            <a:lstStyle/>
            <a:p>
              <a:pPr defTabSz="914400"/>
              <a:endParaRPr lang="en-US">
                <a:solidFill>
                  <a:prstClr val="white"/>
                </a:solidFill>
              </a:endParaRPr>
            </a:p>
          </p:txBody>
        </p:sp>
        <p:sp>
          <p:nvSpPr>
            <p:cNvPr id="968718" name="Line 14"/>
            <p:cNvSpPr>
              <a:spLocks noChangeShapeType="1"/>
            </p:cNvSpPr>
            <p:nvPr/>
          </p:nvSpPr>
          <p:spPr bwMode="auto">
            <a:xfrm>
              <a:off x="5118" y="1243"/>
              <a:ext cx="355" cy="4"/>
            </a:xfrm>
            <a:prstGeom prst="line">
              <a:avLst/>
            </a:prstGeom>
            <a:noFill/>
            <a:ln w="25400">
              <a:solidFill>
                <a:schemeClr val="accent1"/>
              </a:solidFill>
              <a:round/>
              <a:headEnd/>
              <a:tailEnd type="triangle" w="med" len="med"/>
            </a:ln>
            <a:effectLst/>
          </p:spPr>
          <p:txBody>
            <a:bodyPr wrap="none" anchor="ctr"/>
            <a:lstStyle/>
            <a:p>
              <a:pPr defTabSz="914400"/>
              <a:endParaRPr lang="en-US">
                <a:solidFill>
                  <a:prstClr val="white"/>
                </a:solidFill>
              </a:endParaRPr>
            </a:p>
          </p:txBody>
        </p:sp>
        <p:sp>
          <p:nvSpPr>
            <p:cNvPr id="968719" name="Oval 15"/>
            <p:cNvSpPr>
              <a:spLocks noChangeArrowheads="1"/>
            </p:cNvSpPr>
            <p:nvPr/>
          </p:nvSpPr>
          <p:spPr bwMode="auto">
            <a:xfrm>
              <a:off x="5092" y="1225"/>
              <a:ext cx="45" cy="45"/>
            </a:xfrm>
            <a:prstGeom prst="ellipse">
              <a:avLst/>
            </a:prstGeom>
            <a:solidFill>
              <a:schemeClr val="hlink"/>
            </a:solidFill>
            <a:ln w="9525">
              <a:solidFill>
                <a:schemeClr val="hlink"/>
              </a:solidFill>
              <a:round/>
              <a:headEnd/>
              <a:tailEnd/>
            </a:ln>
            <a:effectLst/>
          </p:spPr>
          <p:txBody>
            <a:bodyPr wrap="none" anchor="ctr"/>
            <a:lstStyle/>
            <a:p>
              <a:pPr defTabSz="914400"/>
              <a:endParaRPr lang="en-US">
                <a:solidFill>
                  <a:prstClr val="white"/>
                </a:solidFill>
              </a:endParaRPr>
            </a:p>
          </p:txBody>
        </p:sp>
      </p:grpSp>
      <p:sp>
        <p:nvSpPr>
          <p:cNvPr id="968720" name="Rectangle 16"/>
          <p:cNvSpPr>
            <a:spLocks noChangeArrowheads="1"/>
          </p:cNvSpPr>
          <p:nvPr/>
        </p:nvSpPr>
        <p:spPr bwMode="auto">
          <a:xfrm>
            <a:off x="0" y="260648"/>
            <a:ext cx="7314021" cy="584776"/>
          </a:xfrm>
          <a:prstGeom prst="rect">
            <a:avLst/>
          </a:prstGeom>
          <a:noFill/>
          <a:ln w="9525" algn="ctr">
            <a:noFill/>
            <a:miter lim="800000"/>
            <a:headEnd/>
            <a:tailEnd/>
          </a:ln>
          <a:effectLst/>
        </p:spPr>
        <p:txBody>
          <a:bodyPr wrap="none">
            <a:spAutoFit/>
          </a:bodyPr>
          <a:lstStyle/>
          <a:p>
            <a:pPr defTabSz="914400">
              <a:spcBef>
                <a:spcPct val="20000"/>
              </a:spcBef>
            </a:pPr>
            <a:r>
              <a:rPr lang="en-US" sz="3200" b="1" dirty="0" smtClean="0">
                <a:solidFill>
                  <a:srgbClr val="000000"/>
                </a:solidFill>
                <a:latin typeface="Arial Unicode MS" pitchFamily="34" charset="-128"/>
              </a:rPr>
              <a:t>Attention </a:t>
            </a:r>
            <a:r>
              <a:rPr lang="en-US" sz="3200" b="1" dirty="0">
                <a:solidFill>
                  <a:srgbClr val="000000"/>
                </a:solidFill>
                <a:latin typeface="Arial Unicode MS" pitchFamily="34" charset="-128"/>
              </a:rPr>
              <a:t>to motion in the visual system</a:t>
            </a:r>
            <a:endParaRPr lang="en-US" sz="3200" dirty="0">
              <a:solidFill>
                <a:srgbClr val="000000"/>
              </a:solidFill>
              <a:latin typeface="Arial Unicode MS" pitchFamily="34" charset="-128"/>
            </a:endParaRPr>
          </a:p>
        </p:txBody>
      </p:sp>
      <p:grpSp>
        <p:nvGrpSpPr>
          <p:cNvPr id="17" name="Group 4"/>
          <p:cNvGrpSpPr>
            <a:grpSpLocks/>
          </p:cNvGrpSpPr>
          <p:nvPr/>
        </p:nvGrpSpPr>
        <p:grpSpPr bwMode="auto">
          <a:xfrm>
            <a:off x="4211960" y="3861048"/>
            <a:ext cx="4286250" cy="2563812"/>
            <a:chOff x="1104" y="1344"/>
            <a:chExt cx="3168" cy="1680"/>
          </a:xfrm>
        </p:grpSpPr>
        <p:sp>
          <p:nvSpPr>
            <p:cNvPr id="18" name="Rectangle 5"/>
            <p:cNvSpPr>
              <a:spLocks noChangeArrowheads="1"/>
            </p:cNvSpPr>
            <p:nvPr/>
          </p:nvSpPr>
          <p:spPr bwMode="auto">
            <a:xfrm>
              <a:off x="1104" y="1344"/>
              <a:ext cx="3168" cy="1680"/>
            </a:xfrm>
            <a:prstGeom prst="rect">
              <a:avLst/>
            </a:prstGeom>
            <a:noFill/>
            <a:ln w="38100">
              <a:solidFill>
                <a:schemeClr val="tx1"/>
              </a:solidFill>
              <a:miter lim="800000"/>
              <a:headEnd/>
              <a:tailEnd/>
            </a:ln>
          </p:spPr>
          <p:txBody>
            <a:bodyPr wrap="none" anchor="ctr"/>
            <a:lstStyle/>
            <a:p>
              <a:pPr defTabSz="914400"/>
              <a:endParaRPr lang="en-GB">
                <a:solidFill>
                  <a:prstClr val="white"/>
                </a:solidFill>
              </a:endParaRPr>
            </a:p>
          </p:txBody>
        </p:sp>
        <p:sp>
          <p:nvSpPr>
            <p:cNvPr id="19" name="Line 6"/>
            <p:cNvSpPr>
              <a:spLocks noChangeShapeType="1"/>
            </p:cNvSpPr>
            <p:nvPr/>
          </p:nvSpPr>
          <p:spPr bwMode="auto">
            <a:xfrm>
              <a:off x="1872" y="1344"/>
              <a:ext cx="0" cy="1680"/>
            </a:xfrm>
            <a:prstGeom prst="line">
              <a:avLst/>
            </a:prstGeom>
            <a:noFill/>
            <a:ln w="38100">
              <a:solidFill>
                <a:schemeClr val="tx1"/>
              </a:solidFill>
              <a:round/>
              <a:headEnd/>
              <a:tailEnd/>
            </a:ln>
          </p:spPr>
          <p:txBody>
            <a:bodyPr/>
            <a:lstStyle/>
            <a:p>
              <a:pPr defTabSz="914400"/>
              <a:endParaRPr lang="en-US">
                <a:solidFill>
                  <a:prstClr val="white"/>
                </a:solidFill>
              </a:endParaRPr>
            </a:p>
          </p:txBody>
        </p:sp>
        <p:sp>
          <p:nvSpPr>
            <p:cNvPr id="20" name="Line 7"/>
            <p:cNvSpPr>
              <a:spLocks noChangeShapeType="1"/>
            </p:cNvSpPr>
            <p:nvPr/>
          </p:nvSpPr>
          <p:spPr bwMode="auto">
            <a:xfrm>
              <a:off x="1104" y="1824"/>
              <a:ext cx="3168" cy="0"/>
            </a:xfrm>
            <a:prstGeom prst="line">
              <a:avLst/>
            </a:prstGeom>
            <a:noFill/>
            <a:ln w="38100">
              <a:solidFill>
                <a:schemeClr val="tx1"/>
              </a:solidFill>
              <a:round/>
              <a:headEnd/>
              <a:tailEnd/>
            </a:ln>
          </p:spPr>
          <p:txBody>
            <a:bodyPr/>
            <a:lstStyle/>
            <a:p>
              <a:pPr defTabSz="914400"/>
              <a:endParaRPr lang="en-US">
                <a:solidFill>
                  <a:prstClr val="white"/>
                </a:solidFill>
              </a:endParaRPr>
            </a:p>
          </p:txBody>
        </p:sp>
        <p:sp>
          <p:nvSpPr>
            <p:cNvPr id="21" name="Line 8"/>
            <p:cNvSpPr>
              <a:spLocks noChangeShapeType="1"/>
            </p:cNvSpPr>
            <p:nvPr/>
          </p:nvSpPr>
          <p:spPr bwMode="auto">
            <a:xfrm>
              <a:off x="1104" y="2400"/>
              <a:ext cx="3168" cy="0"/>
            </a:xfrm>
            <a:prstGeom prst="line">
              <a:avLst/>
            </a:prstGeom>
            <a:noFill/>
            <a:ln w="38100">
              <a:solidFill>
                <a:schemeClr val="tx1"/>
              </a:solidFill>
              <a:prstDash val="sysDot"/>
              <a:round/>
              <a:headEnd/>
              <a:tailEnd/>
            </a:ln>
          </p:spPr>
          <p:txBody>
            <a:bodyPr/>
            <a:lstStyle/>
            <a:p>
              <a:pPr defTabSz="914400"/>
              <a:endParaRPr lang="en-US">
                <a:solidFill>
                  <a:prstClr val="white"/>
                </a:solidFill>
              </a:endParaRPr>
            </a:p>
          </p:txBody>
        </p:sp>
        <p:sp>
          <p:nvSpPr>
            <p:cNvPr id="22" name="Line 9"/>
            <p:cNvSpPr>
              <a:spLocks noChangeShapeType="1"/>
            </p:cNvSpPr>
            <p:nvPr/>
          </p:nvSpPr>
          <p:spPr bwMode="auto">
            <a:xfrm>
              <a:off x="3024" y="1344"/>
              <a:ext cx="0" cy="1680"/>
            </a:xfrm>
            <a:prstGeom prst="line">
              <a:avLst/>
            </a:prstGeom>
            <a:noFill/>
            <a:ln w="38100">
              <a:solidFill>
                <a:schemeClr val="tx1"/>
              </a:solidFill>
              <a:prstDash val="sysDot"/>
              <a:round/>
              <a:headEnd/>
              <a:tailEnd/>
            </a:ln>
          </p:spPr>
          <p:txBody>
            <a:bodyPr/>
            <a:lstStyle/>
            <a:p>
              <a:pPr defTabSz="914400"/>
              <a:endParaRPr lang="en-US">
                <a:solidFill>
                  <a:prstClr val="white"/>
                </a:solidFill>
              </a:endParaRPr>
            </a:p>
          </p:txBody>
        </p:sp>
        <p:sp>
          <p:nvSpPr>
            <p:cNvPr id="23" name="Text Box 10"/>
            <p:cNvSpPr txBox="1">
              <a:spLocks noChangeArrowheads="1"/>
            </p:cNvSpPr>
            <p:nvPr/>
          </p:nvSpPr>
          <p:spPr bwMode="auto">
            <a:xfrm>
              <a:off x="2112" y="1440"/>
              <a:ext cx="672" cy="240"/>
            </a:xfrm>
            <a:prstGeom prst="rect">
              <a:avLst/>
            </a:prstGeom>
            <a:noFill/>
            <a:ln w="9525">
              <a:noFill/>
              <a:miter lim="800000"/>
              <a:headEnd/>
              <a:tailEnd/>
            </a:ln>
          </p:spPr>
          <p:txBody>
            <a:bodyPr>
              <a:spAutoFit/>
            </a:bodyPr>
            <a:lstStyle/>
            <a:p>
              <a:pPr defTabSz="914400">
                <a:spcBef>
                  <a:spcPct val="50000"/>
                </a:spcBef>
              </a:pPr>
              <a:r>
                <a:rPr lang="en-GB" dirty="0">
                  <a:solidFill>
                    <a:srgbClr val="000000"/>
                  </a:solidFill>
                  <a:latin typeface="Arial Unicode MS" charset="0"/>
                </a:rPr>
                <a:t>static</a:t>
              </a:r>
            </a:p>
          </p:txBody>
        </p:sp>
        <p:sp>
          <p:nvSpPr>
            <p:cNvPr id="24" name="Text Box 11"/>
            <p:cNvSpPr txBox="1">
              <a:spLocks noChangeArrowheads="1"/>
            </p:cNvSpPr>
            <p:nvPr/>
          </p:nvSpPr>
          <p:spPr bwMode="auto">
            <a:xfrm>
              <a:off x="3216" y="1440"/>
              <a:ext cx="815" cy="240"/>
            </a:xfrm>
            <a:prstGeom prst="rect">
              <a:avLst/>
            </a:prstGeom>
            <a:noFill/>
            <a:ln w="9525">
              <a:noFill/>
              <a:miter lim="800000"/>
              <a:headEnd/>
              <a:tailEnd/>
            </a:ln>
          </p:spPr>
          <p:txBody>
            <a:bodyPr>
              <a:spAutoFit/>
            </a:bodyPr>
            <a:lstStyle/>
            <a:p>
              <a:pPr defTabSz="914400">
                <a:spcBef>
                  <a:spcPct val="50000"/>
                </a:spcBef>
              </a:pPr>
              <a:r>
                <a:rPr lang="en-GB" dirty="0" smtClean="0">
                  <a:solidFill>
                    <a:srgbClr val="000000"/>
                  </a:solidFill>
                  <a:latin typeface="Arial Unicode MS" charset="0"/>
                </a:rPr>
                <a:t>motion</a:t>
              </a:r>
              <a:endParaRPr lang="en-GB" dirty="0">
                <a:solidFill>
                  <a:srgbClr val="000000"/>
                </a:solidFill>
                <a:latin typeface="Arial Unicode MS" charset="0"/>
              </a:endParaRPr>
            </a:p>
          </p:txBody>
        </p:sp>
        <p:sp>
          <p:nvSpPr>
            <p:cNvPr id="25" name="Text Box 12"/>
            <p:cNvSpPr txBox="1">
              <a:spLocks noChangeArrowheads="1"/>
            </p:cNvSpPr>
            <p:nvPr/>
          </p:nvSpPr>
          <p:spPr bwMode="auto">
            <a:xfrm>
              <a:off x="1152" y="1872"/>
              <a:ext cx="672" cy="421"/>
            </a:xfrm>
            <a:prstGeom prst="rect">
              <a:avLst/>
            </a:prstGeom>
            <a:noFill/>
            <a:ln w="9525">
              <a:noFill/>
              <a:miter lim="800000"/>
              <a:headEnd/>
              <a:tailEnd/>
            </a:ln>
          </p:spPr>
          <p:txBody>
            <a:bodyPr>
              <a:spAutoFit/>
            </a:bodyPr>
            <a:lstStyle/>
            <a:p>
              <a:pPr defTabSz="914400">
                <a:spcBef>
                  <a:spcPct val="50000"/>
                </a:spcBef>
              </a:pPr>
              <a:r>
                <a:rPr lang="en-GB" dirty="0">
                  <a:solidFill>
                    <a:srgbClr val="000000"/>
                  </a:solidFill>
                  <a:latin typeface="Arial Unicode MS" charset="0"/>
                </a:rPr>
                <a:t>No </a:t>
              </a:r>
              <a:r>
                <a:rPr lang="en-GB" dirty="0" err="1">
                  <a:solidFill>
                    <a:srgbClr val="000000"/>
                  </a:solidFill>
                  <a:latin typeface="Arial Unicode MS" charset="0"/>
                </a:rPr>
                <a:t>attent</a:t>
              </a:r>
              <a:endParaRPr lang="en-GB" dirty="0">
                <a:solidFill>
                  <a:srgbClr val="000000"/>
                </a:solidFill>
                <a:latin typeface="Arial Unicode MS" charset="0"/>
              </a:endParaRPr>
            </a:p>
          </p:txBody>
        </p:sp>
        <p:sp>
          <p:nvSpPr>
            <p:cNvPr id="26" name="Text Box 13"/>
            <p:cNvSpPr txBox="1">
              <a:spLocks noChangeArrowheads="1"/>
            </p:cNvSpPr>
            <p:nvPr/>
          </p:nvSpPr>
          <p:spPr bwMode="auto">
            <a:xfrm>
              <a:off x="1152" y="2544"/>
              <a:ext cx="672" cy="241"/>
            </a:xfrm>
            <a:prstGeom prst="rect">
              <a:avLst/>
            </a:prstGeom>
            <a:noFill/>
            <a:ln w="9525">
              <a:noFill/>
              <a:miter lim="800000"/>
              <a:headEnd/>
              <a:tailEnd/>
            </a:ln>
          </p:spPr>
          <p:txBody>
            <a:bodyPr>
              <a:spAutoFit/>
            </a:bodyPr>
            <a:lstStyle/>
            <a:p>
              <a:pPr defTabSz="914400">
                <a:spcBef>
                  <a:spcPct val="50000"/>
                </a:spcBef>
              </a:pPr>
              <a:r>
                <a:rPr lang="en-GB" dirty="0" err="1">
                  <a:solidFill>
                    <a:srgbClr val="000000"/>
                  </a:solidFill>
                  <a:latin typeface="Arial Unicode MS" charset="0"/>
                </a:rPr>
                <a:t>Attent</a:t>
              </a:r>
              <a:r>
                <a:rPr lang="en-GB" dirty="0">
                  <a:solidFill>
                    <a:srgbClr val="000000"/>
                  </a:solidFill>
                  <a:latin typeface="Arial Unicode MS" charset="0"/>
                </a:rPr>
                <a:t>.</a:t>
              </a:r>
            </a:p>
          </p:txBody>
        </p:sp>
      </p:grpSp>
      <p:sp>
        <p:nvSpPr>
          <p:cNvPr id="27" name="CasellaDiTesto 22"/>
          <p:cNvSpPr txBox="1"/>
          <p:nvPr/>
        </p:nvSpPr>
        <p:spPr>
          <a:xfrm>
            <a:off x="3711897" y="3930768"/>
            <a:ext cx="492443" cy="2286016"/>
          </a:xfrm>
          <a:prstGeom prst="rect">
            <a:avLst/>
          </a:prstGeom>
          <a:noFill/>
        </p:spPr>
        <p:txBody>
          <a:bodyPr vert="vert270">
            <a:spAutoFit/>
          </a:bodyPr>
          <a:lstStyle/>
          <a:p>
            <a:pPr defTabSz="914400">
              <a:defRPr/>
            </a:pPr>
            <a:r>
              <a:rPr lang="en-GB" sz="2000" u="sng" dirty="0">
                <a:solidFill>
                  <a:srgbClr val="000000"/>
                </a:solidFill>
              </a:rPr>
              <a:t>Contextual factor</a:t>
            </a:r>
          </a:p>
        </p:txBody>
      </p:sp>
      <p:grpSp>
        <p:nvGrpSpPr>
          <p:cNvPr id="28" name="Gruppo 33"/>
          <p:cNvGrpSpPr>
            <a:grpSpLocks/>
          </p:cNvGrpSpPr>
          <p:nvPr/>
        </p:nvGrpSpPr>
        <p:grpSpPr bwMode="auto">
          <a:xfrm>
            <a:off x="5364088" y="4653135"/>
            <a:ext cx="2928938" cy="1581150"/>
            <a:chOff x="1643042" y="3143199"/>
            <a:chExt cx="2928958" cy="1580800"/>
          </a:xfrm>
        </p:grpSpPr>
        <p:sp>
          <p:nvSpPr>
            <p:cNvPr id="29" name="CasellaDiTesto 16"/>
            <p:cNvSpPr txBox="1">
              <a:spLocks noChangeArrowheads="1"/>
            </p:cNvSpPr>
            <p:nvPr/>
          </p:nvSpPr>
          <p:spPr bwMode="auto">
            <a:xfrm>
              <a:off x="1714480" y="3143199"/>
              <a:ext cx="1285884" cy="338479"/>
            </a:xfrm>
            <a:prstGeom prst="rect">
              <a:avLst/>
            </a:prstGeom>
            <a:noFill/>
            <a:ln w="9525">
              <a:noFill/>
              <a:miter lim="800000"/>
              <a:headEnd/>
              <a:tailEnd/>
            </a:ln>
          </p:spPr>
          <p:txBody>
            <a:bodyPr>
              <a:spAutoFit/>
            </a:bodyPr>
            <a:lstStyle/>
            <a:p>
              <a:pPr defTabSz="914400"/>
              <a:endParaRPr lang="en-GB" sz="1600" dirty="0">
                <a:solidFill>
                  <a:prstClr val="black"/>
                </a:solidFill>
              </a:endParaRPr>
            </a:p>
          </p:txBody>
        </p:sp>
        <p:sp>
          <p:nvSpPr>
            <p:cNvPr id="30" name="CasellaDiTesto 17"/>
            <p:cNvSpPr txBox="1">
              <a:spLocks noChangeArrowheads="1"/>
            </p:cNvSpPr>
            <p:nvPr/>
          </p:nvSpPr>
          <p:spPr bwMode="auto">
            <a:xfrm>
              <a:off x="1643042" y="3287184"/>
              <a:ext cx="1285884" cy="580896"/>
            </a:xfrm>
            <a:prstGeom prst="rect">
              <a:avLst/>
            </a:prstGeom>
            <a:noFill/>
            <a:ln w="9525">
              <a:noFill/>
              <a:miter lim="800000"/>
              <a:headEnd/>
              <a:tailEnd/>
            </a:ln>
          </p:spPr>
          <p:txBody>
            <a:bodyPr>
              <a:spAutoFit/>
            </a:bodyPr>
            <a:lstStyle/>
            <a:p>
              <a:pPr defTabSz="914400"/>
              <a:r>
                <a:rPr lang="en-GB" sz="1600" dirty="0">
                  <a:solidFill>
                    <a:prstClr val="black"/>
                  </a:solidFill>
                </a:rPr>
                <a:t>No motion/ attention</a:t>
              </a:r>
            </a:p>
          </p:txBody>
        </p:sp>
        <p:sp>
          <p:nvSpPr>
            <p:cNvPr id="31" name="CasellaDiTesto 18"/>
            <p:cNvSpPr txBox="1">
              <a:spLocks noChangeArrowheads="1"/>
            </p:cNvSpPr>
            <p:nvPr/>
          </p:nvSpPr>
          <p:spPr bwMode="auto">
            <a:xfrm>
              <a:off x="3214678" y="3214621"/>
              <a:ext cx="1285884" cy="580896"/>
            </a:xfrm>
            <a:prstGeom prst="rect">
              <a:avLst/>
            </a:prstGeom>
            <a:noFill/>
            <a:ln w="9525">
              <a:noFill/>
              <a:miter lim="800000"/>
              <a:headEnd/>
              <a:tailEnd/>
            </a:ln>
          </p:spPr>
          <p:txBody>
            <a:bodyPr>
              <a:spAutoFit/>
            </a:bodyPr>
            <a:lstStyle/>
            <a:p>
              <a:pPr defTabSz="914400"/>
              <a:r>
                <a:rPr lang="en-GB" sz="1600" dirty="0">
                  <a:solidFill>
                    <a:prstClr val="black"/>
                  </a:solidFill>
                </a:rPr>
                <a:t>Motion /    no attention</a:t>
              </a:r>
            </a:p>
          </p:txBody>
        </p:sp>
        <p:sp>
          <p:nvSpPr>
            <p:cNvPr id="32" name="CasellaDiTesto 19"/>
            <p:cNvSpPr txBox="1">
              <a:spLocks noChangeArrowheads="1"/>
            </p:cNvSpPr>
            <p:nvPr/>
          </p:nvSpPr>
          <p:spPr bwMode="auto">
            <a:xfrm>
              <a:off x="3286116" y="4143102"/>
              <a:ext cx="1285884" cy="580897"/>
            </a:xfrm>
            <a:prstGeom prst="rect">
              <a:avLst/>
            </a:prstGeom>
            <a:noFill/>
            <a:ln w="9525">
              <a:noFill/>
              <a:miter lim="800000"/>
              <a:headEnd/>
              <a:tailEnd/>
            </a:ln>
          </p:spPr>
          <p:txBody>
            <a:bodyPr>
              <a:spAutoFit/>
            </a:bodyPr>
            <a:lstStyle/>
            <a:p>
              <a:pPr defTabSz="914400"/>
              <a:r>
                <a:rPr lang="en-GB" sz="1600">
                  <a:solidFill>
                    <a:prstClr val="black"/>
                  </a:solidFill>
                </a:rPr>
                <a:t>Motion / attention</a:t>
              </a:r>
            </a:p>
          </p:txBody>
        </p:sp>
      </p:grpSp>
      <p:sp>
        <p:nvSpPr>
          <p:cNvPr id="3" name="TextBox 2"/>
          <p:cNvSpPr txBox="1"/>
          <p:nvPr/>
        </p:nvSpPr>
        <p:spPr>
          <a:xfrm>
            <a:off x="4932040" y="3429000"/>
            <a:ext cx="3240360" cy="400110"/>
          </a:xfrm>
          <a:prstGeom prst="rect">
            <a:avLst/>
          </a:prstGeom>
          <a:noFill/>
        </p:spPr>
        <p:txBody>
          <a:bodyPr wrap="square" rtlCol="0">
            <a:spAutoFit/>
          </a:bodyPr>
          <a:lstStyle/>
          <a:p>
            <a:pPr algn="ctr" defTabSz="914400"/>
            <a:r>
              <a:rPr lang="en-US" sz="2000" u="sng" dirty="0" smtClean="0">
                <a:solidFill>
                  <a:srgbClr val="000000"/>
                </a:solidFill>
              </a:rPr>
              <a:t>Sensory</a:t>
            </a:r>
            <a:r>
              <a:rPr lang="en-US" u="sng" dirty="0" smtClean="0">
                <a:solidFill>
                  <a:srgbClr val="000000"/>
                </a:solidFill>
              </a:rPr>
              <a:t> input</a:t>
            </a:r>
            <a:endParaRPr lang="en-US" u="sng" dirty="0">
              <a:solidFill>
                <a:srgbClr val="000000"/>
              </a:solidFill>
            </a:endParaRPr>
          </a:p>
        </p:txBody>
      </p:sp>
      <p:sp>
        <p:nvSpPr>
          <p:cNvPr id="4" name="TextBox 3"/>
          <p:cNvSpPr txBox="1"/>
          <p:nvPr/>
        </p:nvSpPr>
        <p:spPr>
          <a:xfrm>
            <a:off x="7092280" y="6488668"/>
            <a:ext cx="2520280" cy="369332"/>
          </a:xfrm>
          <a:prstGeom prst="rect">
            <a:avLst/>
          </a:prstGeom>
          <a:noFill/>
        </p:spPr>
        <p:txBody>
          <a:bodyPr wrap="square" rtlCol="0">
            <a:spAutoFit/>
          </a:bodyPr>
          <a:lstStyle/>
          <a:p>
            <a:pPr defTabSz="914400"/>
            <a:r>
              <a:rPr lang="en-US" dirty="0" smtClean="0">
                <a:solidFill>
                  <a:prstClr val="white"/>
                </a:solidFill>
              </a:rPr>
              <a:t>SPM Manual (2011)</a:t>
            </a:r>
            <a:endParaRPr lang="en-US" dirty="0">
              <a:solidFill>
                <a:prstClr val="white"/>
              </a:solidFill>
            </a:endParaRPr>
          </a:p>
        </p:txBody>
      </p:sp>
    </p:spTree>
    <p:extLst>
      <p:ext uri="{BB962C8B-B14F-4D97-AF65-F5344CB8AC3E}">
        <p14:creationId xmlns:p14="http://schemas.microsoft.com/office/powerpoint/2010/main" val="2766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963680" y="6165304"/>
            <a:ext cx="3159839" cy="523220"/>
          </a:xfrm>
          <a:prstGeom prst="rect">
            <a:avLst/>
          </a:prstGeom>
          <a:noFill/>
          <a:ln w="12700">
            <a:noFill/>
            <a:miter lim="800000"/>
            <a:headEnd/>
            <a:tailEnd/>
          </a:ln>
          <a:effectLst/>
        </p:spPr>
        <p:txBody>
          <a:bodyPr wrap="none">
            <a:spAutoFit/>
          </a:bodyPr>
          <a:lstStyle/>
          <a:p>
            <a:pPr defTabSz="914400">
              <a:spcBef>
                <a:spcPct val="0"/>
              </a:spcBef>
            </a:pPr>
            <a:r>
              <a:rPr lang="en-US" sz="1400" dirty="0" err="1">
                <a:solidFill>
                  <a:prstClr val="white"/>
                </a:solidFill>
                <a:latin typeface="Arial Unicode MS" pitchFamily="34" charset="-128"/>
              </a:rPr>
              <a:t>B</a:t>
            </a:r>
            <a:r>
              <a:rPr lang="en-US" sz="1400" dirty="0" err="1">
                <a:solidFill>
                  <a:prstClr val="white"/>
                </a:solidFill>
                <a:latin typeface="Arial Unicode MS" pitchFamily="34" charset="-128"/>
                <a:cs typeface="Times New Roman" pitchFamily="18" charset="0"/>
              </a:rPr>
              <a:t>ü</a:t>
            </a:r>
            <a:r>
              <a:rPr lang="en-US" sz="1400" dirty="0" err="1">
                <a:solidFill>
                  <a:prstClr val="white"/>
                </a:solidFill>
                <a:latin typeface="Arial Unicode MS" pitchFamily="34" charset="-128"/>
              </a:rPr>
              <a:t>chel</a:t>
            </a:r>
            <a:r>
              <a:rPr lang="en-US" sz="1400" dirty="0">
                <a:solidFill>
                  <a:prstClr val="white"/>
                </a:solidFill>
                <a:latin typeface="Arial Unicode MS" pitchFamily="34" charset="-128"/>
              </a:rPr>
              <a:t> &amp; </a:t>
            </a:r>
            <a:r>
              <a:rPr lang="en-US" sz="1400" dirty="0" err="1">
                <a:solidFill>
                  <a:prstClr val="white"/>
                </a:solidFill>
                <a:latin typeface="Arial Unicode MS" pitchFamily="34" charset="-128"/>
              </a:rPr>
              <a:t>Friston</a:t>
            </a:r>
            <a:r>
              <a:rPr lang="en-US" sz="1400" dirty="0">
                <a:solidFill>
                  <a:prstClr val="white"/>
                </a:solidFill>
                <a:latin typeface="Arial Unicode MS" pitchFamily="34" charset="-128"/>
              </a:rPr>
              <a:t> 1997, </a:t>
            </a:r>
            <a:r>
              <a:rPr lang="en-US" sz="1400" dirty="0" err="1">
                <a:solidFill>
                  <a:prstClr val="white"/>
                </a:solidFill>
                <a:latin typeface="Arial Unicode MS" pitchFamily="34" charset="-128"/>
              </a:rPr>
              <a:t>Cereb</a:t>
            </a:r>
            <a:r>
              <a:rPr lang="en-US" sz="1400" dirty="0">
                <a:solidFill>
                  <a:prstClr val="white"/>
                </a:solidFill>
                <a:latin typeface="Arial Unicode MS" pitchFamily="34" charset="-128"/>
              </a:rPr>
              <a:t>. Cortex</a:t>
            </a:r>
          </a:p>
          <a:p>
            <a:pPr defTabSz="914400">
              <a:spcBef>
                <a:spcPct val="0"/>
              </a:spcBef>
            </a:pPr>
            <a:r>
              <a:rPr lang="en-US" sz="1400" dirty="0" err="1">
                <a:solidFill>
                  <a:prstClr val="white"/>
                </a:solidFill>
                <a:latin typeface="Arial Unicode MS" pitchFamily="34" charset="-128"/>
              </a:rPr>
              <a:t>B</a:t>
            </a:r>
            <a:r>
              <a:rPr lang="en-US" sz="1400" dirty="0" err="1">
                <a:solidFill>
                  <a:prstClr val="white"/>
                </a:solidFill>
                <a:latin typeface="Arial Unicode MS" pitchFamily="34" charset="-128"/>
                <a:cs typeface="Times New Roman" pitchFamily="18" charset="0"/>
              </a:rPr>
              <a:t>ü</a:t>
            </a:r>
            <a:r>
              <a:rPr lang="en-US" sz="1400" dirty="0" err="1">
                <a:solidFill>
                  <a:prstClr val="white"/>
                </a:solidFill>
                <a:latin typeface="Arial Unicode MS" pitchFamily="34" charset="-128"/>
              </a:rPr>
              <a:t>chel</a:t>
            </a:r>
            <a:r>
              <a:rPr lang="en-US" sz="1400" dirty="0">
                <a:solidFill>
                  <a:prstClr val="white"/>
                </a:solidFill>
                <a:latin typeface="Arial Unicode MS" pitchFamily="34" charset="-128"/>
              </a:rPr>
              <a:t> et al.</a:t>
            </a:r>
            <a:r>
              <a:rPr lang="en-US" sz="1400" i="1" dirty="0">
                <a:solidFill>
                  <a:prstClr val="white"/>
                </a:solidFill>
                <a:latin typeface="Arial Unicode MS" pitchFamily="34" charset="-128"/>
              </a:rPr>
              <a:t> </a:t>
            </a:r>
            <a:r>
              <a:rPr lang="en-US" sz="1400" dirty="0">
                <a:solidFill>
                  <a:prstClr val="white"/>
                </a:solidFill>
                <a:latin typeface="Arial Unicode MS" pitchFamily="34" charset="-128"/>
              </a:rPr>
              <a:t>1998, Brain</a:t>
            </a:r>
          </a:p>
        </p:txBody>
      </p:sp>
      <p:pic>
        <p:nvPicPr>
          <p:cNvPr id="3" name="Picture 5"/>
          <p:cNvPicPr>
            <a:picLocks noChangeArrowheads="1"/>
          </p:cNvPicPr>
          <p:nvPr/>
        </p:nvPicPr>
        <p:blipFill>
          <a:blip r:embed="rId3" cstate="print"/>
          <a:srcRect/>
          <a:stretch>
            <a:fillRect/>
          </a:stretch>
        </p:blipFill>
        <p:spPr bwMode="auto">
          <a:xfrm>
            <a:off x="4211960" y="620688"/>
            <a:ext cx="4550845" cy="2473003"/>
          </a:xfrm>
          <a:prstGeom prst="rect">
            <a:avLst/>
          </a:prstGeom>
          <a:noFill/>
          <a:ln w="12700">
            <a:noFill/>
            <a:miter lim="800000"/>
            <a:headEnd/>
            <a:tailEnd/>
          </a:ln>
          <a:effectLst/>
        </p:spPr>
      </p:pic>
      <p:sp>
        <p:nvSpPr>
          <p:cNvPr id="4" name="Rectangle 6"/>
          <p:cNvSpPr>
            <a:spLocks noChangeArrowheads="1"/>
          </p:cNvSpPr>
          <p:nvPr/>
        </p:nvSpPr>
        <p:spPr bwMode="auto">
          <a:xfrm>
            <a:off x="4255748" y="2636912"/>
            <a:ext cx="496456" cy="397545"/>
          </a:xfrm>
          <a:prstGeom prst="rect">
            <a:avLst/>
          </a:prstGeom>
          <a:noFill/>
          <a:ln w="12700">
            <a:noFill/>
            <a:miter lim="800000"/>
            <a:headEnd/>
            <a:tailEnd/>
          </a:ln>
          <a:effectLst/>
        </p:spPr>
        <p:txBody>
          <a:bodyPr wrap="none" lIns="90488" tIns="44450" rIns="90488" bIns="44450">
            <a:spAutoFit/>
          </a:bodyPr>
          <a:lstStyle/>
          <a:p>
            <a:pPr defTabSz="914400">
              <a:spcBef>
                <a:spcPct val="0"/>
              </a:spcBef>
            </a:pPr>
            <a:r>
              <a:rPr lang="en-US" sz="2000" b="1" dirty="0" smtClean="0">
                <a:solidFill>
                  <a:srgbClr val="FF0000"/>
                </a:solidFill>
                <a:latin typeface="Arial Unicode MS" pitchFamily="34" charset="-128"/>
              </a:rPr>
              <a:t>V5</a:t>
            </a:r>
            <a:endParaRPr lang="en-US" sz="2000" b="1" dirty="0">
              <a:solidFill>
                <a:srgbClr val="FF0000"/>
              </a:solidFill>
              <a:latin typeface="Arial Unicode MS" pitchFamily="34" charset="-128"/>
            </a:endParaRPr>
          </a:p>
        </p:txBody>
      </p:sp>
      <p:sp>
        <p:nvSpPr>
          <p:cNvPr id="5" name="Rectangle 7"/>
          <p:cNvSpPr>
            <a:spLocks noChangeArrowheads="1"/>
          </p:cNvSpPr>
          <p:nvPr/>
        </p:nvSpPr>
        <p:spPr bwMode="auto">
          <a:xfrm>
            <a:off x="4183740" y="620688"/>
            <a:ext cx="710106" cy="397545"/>
          </a:xfrm>
          <a:prstGeom prst="rect">
            <a:avLst/>
          </a:prstGeom>
          <a:noFill/>
          <a:ln w="12700">
            <a:noFill/>
            <a:miter lim="800000"/>
            <a:headEnd/>
            <a:tailEnd/>
          </a:ln>
          <a:effectLst/>
        </p:spPr>
        <p:txBody>
          <a:bodyPr wrap="none" lIns="90488" tIns="44450" rIns="90488" bIns="44450">
            <a:spAutoFit/>
          </a:bodyPr>
          <a:lstStyle/>
          <a:p>
            <a:pPr defTabSz="914400">
              <a:spcBef>
                <a:spcPct val="0"/>
              </a:spcBef>
            </a:pPr>
            <a:r>
              <a:rPr lang="en-US" sz="2000" b="1" dirty="0">
                <a:solidFill>
                  <a:srgbClr val="FF0000"/>
                </a:solidFill>
                <a:latin typeface="Arial Unicode MS" pitchFamily="34" charset="-128"/>
              </a:rPr>
              <a:t>PPC</a:t>
            </a:r>
            <a:endParaRPr lang="en-US" sz="1600" b="1" dirty="0">
              <a:solidFill>
                <a:srgbClr val="FF0000"/>
              </a:solidFill>
              <a:latin typeface="Arial Unicode MS" pitchFamily="34" charset="-128"/>
            </a:endParaRPr>
          </a:p>
        </p:txBody>
      </p:sp>
      <p:sp>
        <p:nvSpPr>
          <p:cNvPr id="6" name="Text Box 9"/>
          <p:cNvSpPr txBox="1">
            <a:spLocks noChangeArrowheads="1"/>
          </p:cNvSpPr>
          <p:nvPr/>
        </p:nvSpPr>
        <p:spPr bwMode="auto">
          <a:xfrm>
            <a:off x="5004048" y="188640"/>
            <a:ext cx="3312368" cy="400110"/>
          </a:xfrm>
          <a:prstGeom prst="rect">
            <a:avLst/>
          </a:prstGeom>
          <a:noFill/>
          <a:ln w="9525" algn="ctr">
            <a:noFill/>
            <a:miter lim="800000"/>
            <a:headEnd/>
            <a:tailEnd/>
          </a:ln>
          <a:effectLst/>
        </p:spPr>
        <p:txBody>
          <a:bodyPr wrap="square">
            <a:spAutoFit/>
          </a:bodyPr>
          <a:lstStyle/>
          <a:p>
            <a:pPr defTabSz="914400"/>
            <a:r>
              <a:rPr lang="en-GB" sz="2000" dirty="0">
                <a:solidFill>
                  <a:prstClr val="white"/>
                </a:solidFill>
                <a:latin typeface="Arial Unicode MS" pitchFamily="34" charset="-128"/>
              </a:rPr>
              <a:t>Attention – No attention</a:t>
            </a:r>
            <a:endParaRPr lang="en-US" sz="2000" dirty="0">
              <a:solidFill>
                <a:prstClr val="white"/>
              </a:solidFill>
              <a:latin typeface="Arial Unicode MS" pitchFamily="34" charset="-128"/>
            </a:endParaRPr>
          </a:p>
        </p:txBody>
      </p:sp>
      <p:sp>
        <p:nvSpPr>
          <p:cNvPr id="8" name="TextBox 7"/>
          <p:cNvSpPr txBox="1"/>
          <p:nvPr/>
        </p:nvSpPr>
        <p:spPr>
          <a:xfrm>
            <a:off x="-1476672" y="116632"/>
            <a:ext cx="6408712" cy="646331"/>
          </a:xfrm>
          <a:prstGeom prst="rect">
            <a:avLst/>
          </a:prstGeom>
          <a:noFill/>
        </p:spPr>
        <p:txBody>
          <a:bodyPr wrap="square" rtlCol="0">
            <a:spAutoFit/>
          </a:bodyPr>
          <a:lstStyle/>
          <a:p>
            <a:pPr algn="ctr" defTabSz="914400"/>
            <a:r>
              <a:rPr lang="en-US" sz="3600" b="1" dirty="0" smtClean="0">
                <a:solidFill>
                  <a:srgbClr val="000000"/>
                </a:solidFill>
              </a:rPr>
              <a:t>GLM Results </a:t>
            </a:r>
            <a:endParaRPr lang="en-US" sz="3600" b="1" dirty="0">
              <a:solidFill>
                <a:srgbClr val="000000"/>
              </a:solidFill>
            </a:endParaRPr>
          </a:p>
        </p:txBody>
      </p:sp>
      <p:sp>
        <p:nvSpPr>
          <p:cNvPr id="9" name="TextBox 8"/>
          <p:cNvSpPr txBox="1"/>
          <p:nvPr/>
        </p:nvSpPr>
        <p:spPr>
          <a:xfrm>
            <a:off x="0" y="3501008"/>
            <a:ext cx="3960440" cy="1815882"/>
          </a:xfrm>
          <a:prstGeom prst="rect">
            <a:avLst/>
          </a:prstGeom>
          <a:noFill/>
        </p:spPr>
        <p:txBody>
          <a:bodyPr wrap="square" rtlCol="0">
            <a:spAutoFit/>
          </a:bodyPr>
          <a:lstStyle/>
          <a:p>
            <a:pPr marL="285750" indent="-285750" defTabSz="914400">
              <a:buFont typeface="Arial"/>
              <a:buChar char="•"/>
            </a:pPr>
            <a:r>
              <a:rPr lang="en-US" sz="2800" dirty="0" smtClean="0">
                <a:solidFill>
                  <a:prstClr val="white"/>
                </a:solidFill>
              </a:rPr>
              <a:t>GLM analysis showed that motion activated V5, but that attention enhanced this activity. </a:t>
            </a:r>
          </a:p>
        </p:txBody>
      </p:sp>
      <p:cxnSp>
        <p:nvCxnSpPr>
          <p:cNvPr id="13" name="Straight Arrow Connector 12"/>
          <p:cNvCxnSpPr/>
          <p:nvPr/>
        </p:nvCxnSpPr>
        <p:spPr>
          <a:xfrm flipV="1">
            <a:off x="4471772" y="2204864"/>
            <a:ext cx="288032" cy="432048"/>
          </a:xfrm>
          <a:prstGeom prst="straightConnector1">
            <a:avLst/>
          </a:prstGeom>
          <a:ln w="57150" cmpd="sng">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4831812" y="836712"/>
            <a:ext cx="216024" cy="288032"/>
          </a:xfrm>
          <a:prstGeom prst="straightConnector1">
            <a:avLst/>
          </a:prstGeom>
          <a:ln w="57150" cmpd="sng">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0" y="908720"/>
            <a:ext cx="8352928" cy="2246769"/>
          </a:xfrm>
          <a:prstGeom prst="rect">
            <a:avLst/>
          </a:prstGeom>
          <a:noFill/>
        </p:spPr>
        <p:txBody>
          <a:bodyPr wrap="square" rtlCol="0">
            <a:spAutoFit/>
          </a:bodyPr>
          <a:lstStyle/>
          <a:p>
            <a:pPr defTabSz="914400"/>
            <a:r>
              <a:rPr lang="en-US" sz="2800" dirty="0" smtClean="0">
                <a:solidFill>
                  <a:prstClr val="white"/>
                </a:solidFill>
              </a:rPr>
              <a:t>-fixation only – baseline </a:t>
            </a:r>
          </a:p>
          <a:p>
            <a:pPr defTabSz="914400"/>
            <a:r>
              <a:rPr lang="en-US" sz="2800" dirty="0" smtClean="0">
                <a:solidFill>
                  <a:prstClr val="white"/>
                </a:solidFill>
              </a:rPr>
              <a:t>-observe static dots </a:t>
            </a:r>
            <a:r>
              <a:rPr lang="en-US" sz="2800" dirty="0" smtClean="0">
                <a:solidFill>
                  <a:prstClr val="white"/>
                </a:solidFill>
                <a:sym typeface="Wingdings"/>
              </a:rPr>
              <a:t> V1</a:t>
            </a:r>
          </a:p>
          <a:p>
            <a:pPr defTabSz="914400"/>
            <a:r>
              <a:rPr lang="en-US" sz="2800" dirty="0" smtClean="0">
                <a:solidFill>
                  <a:prstClr val="white"/>
                </a:solidFill>
                <a:sym typeface="Wingdings"/>
              </a:rPr>
              <a:t>-observe moving dots  V5</a:t>
            </a:r>
          </a:p>
          <a:p>
            <a:pPr defTabSz="914400"/>
            <a:r>
              <a:rPr lang="en-US" sz="2800" dirty="0" smtClean="0">
                <a:solidFill>
                  <a:prstClr val="white"/>
                </a:solidFill>
                <a:sym typeface="Wingdings"/>
              </a:rPr>
              <a:t>-attention to moving dots</a:t>
            </a:r>
          </a:p>
          <a:p>
            <a:pPr defTabSz="914400"/>
            <a:r>
              <a:rPr lang="en-US" sz="2800" dirty="0">
                <a:solidFill>
                  <a:prstClr val="white"/>
                </a:solidFill>
                <a:sym typeface="Wingdings"/>
              </a:rPr>
              <a:t>	</a:t>
            </a:r>
            <a:r>
              <a:rPr lang="en-US" sz="2800" dirty="0" smtClean="0">
                <a:solidFill>
                  <a:prstClr val="white"/>
                </a:solidFill>
                <a:sym typeface="Wingdings"/>
              </a:rPr>
              <a:t> V5 + SPC</a:t>
            </a:r>
            <a:endParaRPr lang="en-US" sz="2800" dirty="0" smtClean="0">
              <a:solidFill>
                <a:prstClr val="white"/>
              </a:solidFill>
            </a:endParaRPr>
          </a:p>
        </p:txBody>
      </p:sp>
      <p:grpSp>
        <p:nvGrpSpPr>
          <p:cNvPr id="31" name="Group 6"/>
          <p:cNvGrpSpPr>
            <a:grpSpLocks/>
          </p:cNvGrpSpPr>
          <p:nvPr/>
        </p:nvGrpSpPr>
        <p:grpSpPr bwMode="auto">
          <a:xfrm>
            <a:off x="4211960" y="3356992"/>
            <a:ext cx="4608512" cy="2304256"/>
            <a:chOff x="2966" y="2194"/>
            <a:chExt cx="2938" cy="1824"/>
          </a:xfrm>
        </p:grpSpPr>
        <p:pic>
          <p:nvPicPr>
            <p:cNvPr id="32" name="Picture 7"/>
            <p:cNvPicPr>
              <a:picLocks noChangeArrowheads="1"/>
            </p:cNvPicPr>
            <p:nvPr/>
          </p:nvPicPr>
          <p:blipFill rotWithShape="1">
            <a:blip r:embed="rId4">
              <a:extLst>
                <a:ext uri="{28A0092B-C50C-407E-A947-70E740481C1C}">
                  <a14:useLocalDpi xmlns:a14="http://schemas.microsoft.com/office/drawing/2010/main" val="0"/>
                </a:ext>
              </a:extLst>
            </a:blip>
            <a:srcRect t="48959"/>
            <a:stretch/>
          </p:blipFill>
          <p:spPr bwMode="auto">
            <a:xfrm>
              <a:off x="3024" y="2194"/>
              <a:ext cx="2880"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 name="Rectangle 8"/>
            <p:cNvSpPr>
              <a:spLocks noChangeArrowheads="1"/>
            </p:cNvSpPr>
            <p:nvPr/>
          </p:nvSpPr>
          <p:spPr bwMode="auto">
            <a:xfrm>
              <a:off x="4407" y="2530"/>
              <a:ext cx="66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914400">
                <a:spcBef>
                  <a:spcPct val="0"/>
                </a:spcBef>
              </a:pPr>
              <a:r>
                <a:rPr lang="en-GB" dirty="0">
                  <a:solidFill>
                    <a:srgbClr val="1F497D"/>
                  </a:solidFill>
                  <a:latin typeface="Arial Unicode MS" charset="0"/>
                </a:rPr>
                <a:t>attention</a:t>
              </a:r>
            </a:p>
          </p:txBody>
        </p:sp>
        <p:sp>
          <p:nvSpPr>
            <p:cNvPr id="34" name="Rectangle 9"/>
            <p:cNvSpPr>
              <a:spLocks noChangeArrowheads="1"/>
            </p:cNvSpPr>
            <p:nvPr/>
          </p:nvSpPr>
          <p:spPr bwMode="auto">
            <a:xfrm>
              <a:off x="4839" y="3154"/>
              <a:ext cx="86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914400">
                <a:spcBef>
                  <a:spcPct val="0"/>
                </a:spcBef>
              </a:pPr>
              <a:r>
                <a:rPr lang="en-GB">
                  <a:solidFill>
                    <a:srgbClr val="1F497D"/>
                  </a:solidFill>
                  <a:latin typeface="Arial Unicode MS" charset="0"/>
                </a:rPr>
                <a:t>no attention</a:t>
              </a:r>
            </a:p>
          </p:txBody>
        </p:sp>
        <p:sp>
          <p:nvSpPr>
            <p:cNvPr id="35" name="Rectangle 10"/>
            <p:cNvSpPr>
              <a:spLocks noChangeArrowheads="1"/>
            </p:cNvSpPr>
            <p:nvPr/>
          </p:nvSpPr>
          <p:spPr bwMode="auto">
            <a:xfrm>
              <a:off x="3947" y="3754"/>
              <a:ext cx="111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914400">
                <a:spcBef>
                  <a:spcPct val="0"/>
                </a:spcBef>
              </a:pPr>
              <a:r>
                <a:rPr lang="en-GB" dirty="0">
                  <a:solidFill>
                    <a:srgbClr val="1F497D"/>
                  </a:solidFill>
                  <a:latin typeface="Arial Unicode MS" charset="0"/>
                </a:rPr>
                <a:t>V1 activity</a:t>
              </a:r>
            </a:p>
          </p:txBody>
        </p:sp>
        <p:sp>
          <p:nvSpPr>
            <p:cNvPr id="36" name="Rectangle 11"/>
            <p:cNvSpPr>
              <a:spLocks noChangeArrowheads="1"/>
            </p:cNvSpPr>
            <p:nvPr/>
          </p:nvSpPr>
          <p:spPr bwMode="auto">
            <a:xfrm rot="16200000">
              <a:off x="2696" y="3026"/>
              <a:ext cx="77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defTabSz="914400">
                <a:spcBef>
                  <a:spcPct val="0"/>
                </a:spcBef>
              </a:pPr>
              <a:r>
                <a:rPr lang="en-GB" dirty="0">
                  <a:solidFill>
                    <a:srgbClr val="1F497D"/>
                  </a:solidFill>
                  <a:latin typeface="Arial Unicode MS" charset="0"/>
                </a:rPr>
                <a:t>V5 activity</a:t>
              </a:r>
            </a:p>
          </p:txBody>
        </p:sp>
      </p:grpSp>
    </p:spTree>
    <p:extLst>
      <p:ext uri="{BB962C8B-B14F-4D97-AF65-F5344CB8AC3E}">
        <p14:creationId xmlns:p14="http://schemas.microsoft.com/office/powerpoint/2010/main" val="4069814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5220072" y="1124744"/>
            <a:ext cx="3495675" cy="5353050"/>
          </a:xfrm>
          <a:prstGeom prst="rect">
            <a:avLst/>
          </a:prstGeom>
          <a:noFill/>
          <a:ln w="9525">
            <a:noFill/>
            <a:miter lim="800000"/>
            <a:headEnd/>
            <a:tailEnd/>
          </a:ln>
        </p:spPr>
      </p:pic>
      <p:sp>
        <p:nvSpPr>
          <p:cNvPr id="6" name="CasellaDiTesto 30"/>
          <p:cNvSpPr txBox="1">
            <a:spLocks noChangeArrowheads="1"/>
          </p:cNvSpPr>
          <p:nvPr/>
        </p:nvSpPr>
        <p:spPr bwMode="auto">
          <a:xfrm rot="16200000">
            <a:off x="5742657" y="2005607"/>
            <a:ext cx="1000125" cy="304800"/>
          </a:xfrm>
          <a:prstGeom prst="rect">
            <a:avLst/>
          </a:prstGeom>
          <a:noFill/>
          <a:ln w="9525">
            <a:noFill/>
            <a:miter lim="800000"/>
            <a:headEnd/>
            <a:tailEnd/>
          </a:ln>
        </p:spPr>
        <p:txBody>
          <a:bodyPr>
            <a:spAutoFit/>
          </a:bodyPr>
          <a:lstStyle/>
          <a:p>
            <a:pPr defTabSz="914400"/>
            <a:r>
              <a:rPr lang="en-GB" sz="1400" b="1" dirty="0">
                <a:solidFill>
                  <a:srgbClr val="FF0000"/>
                </a:solidFill>
              </a:rPr>
              <a:t>Motion</a:t>
            </a:r>
          </a:p>
        </p:txBody>
      </p:sp>
      <p:sp>
        <p:nvSpPr>
          <p:cNvPr id="7" name="CasellaDiTesto 31"/>
          <p:cNvSpPr txBox="1">
            <a:spLocks noChangeArrowheads="1"/>
          </p:cNvSpPr>
          <p:nvPr/>
        </p:nvSpPr>
        <p:spPr bwMode="auto">
          <a:xfrm rot="16200000">
            <a:off x="6297488" y="2063551"/>
            <a:ext cx="1000125" cy="274638"/>
          </a:xfrm>
          <a:prstGeom prst="rect">
            <a:avLst/>
          </a:prstGeom>
          <a:noFill/>
          <a:ln w="9525">
            <a:noFill/>
            <a:miter lim="800000"/>
            <a:headEnd/>
            <a:tailEnd/>
          </a:ln>
        </p:spPr>
        <p:txBody>
          <a:bodyPr>
            <a:spAutoFit/>
          </a:bodyPr>
          <a:lstStyle/>
          <a:p>
            <a:pPr defTabSz="914400"/>
            <a:r>
              <a:rPr lang="en-GB" sz="1200" b="1" dirty="0">
                <a:solidFill>
                  <a:srgbClr val="FF0000"/>
                </a:solidFill>
              </a:rPr>
              <a:t>Attention</a:t>
            </a:r>
          </a:p>
        </p:txBody>
      </p:sp>
      <p:sp>
        <p:nvSpPr>
          <p:cNvPr id="5" name="CasellaDiTesto 28"/>
          <p:cNvSpPr txBox="1">
            <a:spLocks noChangeArrowheads="1"/>
          </p:cNvSpPr>
          <p:nvPr/>
        </p:nvSpPr>
        <p:spPr bwMode="auto">
          <a:xfrm rot="16200000">
            <a:off x="5245769" y="1999257"/>
            <a:ext cx="1000125" cy="304800"/>
          </a:xfrm>
          <a:prstGeom prst="rect">
            <a:avLst/>
          </a:prstGeom>
          <a:noFill/>
          <a:ln w="9525">
            <a:noFill/>
            <a:miter lim="800000"/>
            <a:headEnd/>
            <a:tailEnd/>
          </a:ln>
        </p:spPr>
        <p:txBody>
          <a:bodyPr>
            <a:spAutoFit/>
          </a:bodyPr>
          <a:lstStyle/>
          <a:p>
            <a:pPr defTabSz="914400"/>
            <a:r>
              <a:rPr lang="en-GB" sz="1400" b="1">
                <a:solidFill>
                  <a:srgbClr val="FF0000"/>
                </a:solidFill>
              </a:rPr>
              <a:t>Photic</a:t>
            </a:r>
          </a:p>
        </p:txBody>
      </p:sp>
      <p:sp>
        <p:nvSpPr>
          <p:cNvPr id="2" name="TextBox 1"/>
          <p:cNvSpPr txBox="1"/>
          <p:nvPr/>
        </p:nvSpPr>
        <p:spPr>
          <a:xfrm>
            <a:off x="251520" y="188640"/>
            <a:ext cx="7992888" cy="584776"/>
          </a:xfrm>
          <a:prstGeom prst="rect">
            <a:avLst/>
          </a:prstGeom>
          <a:noFill/>
        </p:spPr>
        <p:txBody>
          <a:bodyPr wrap="square" rtlCol="0">
            <a:spAutoFit/>
          </a:bodyPr>
          <a:lstStyle/>
          <a:p>
            <a:pPr defTabSz="914400"/>
            <a:r>
              <a:rPr lang="en-US" sz="3200" dirty="0" smtClean="0">
                <a:solidFill>
                  <a:prstClr val="white"/>
                </a:solidFill>
              </a:rPr>
              <a:t>Modeling inputs in DCM analysis</a:t>
            </a:r>
            <a:endParaRPr lang="en-US" sz="3200" dirty="0">
              <a:solidFill>
                <a:prstClr val="white"/>
              </a:solidFill>
            </a:endParaRPr>
          </a:p>
        </p:txBody>
      </p:sp>
      <p:sp>
        <p:nvSpPr>
          <p:cNvPr id="3" name="TextBox 2"/>
          <p:cNvSpPr txBox="1"/>
          <p:nvPr/>
        </p:nvSpPr>
        <p:spPr>
          <a:xfrm>
            <a:off x="251520" y="1412776"/>
            <a:ext cx="4680520" cy="4154983"/>
          </a:xfrm>
          <a:prstGeom prst="rect">
            <a:avLst/>
          </a:prstGeom>
          <a:noFill/>
        </p:spPr>
        <p:txBody>
          <a:bodyPr wrap="square" rtlCol="0">
            <a:spAutoFit/>
          </a:bodyPr>
          <a:lstStyle/>
          <a:p>
            <a:pPr defTabSz="914400"/>
            <a:r>
              <a:rPr lang="en-US" sz="2400" dirty="0" smtClean="0">
                <a:solidFill>
                  <a:prstClr val="white"/>
                </a:solidFill>
              </a:rPr>
              <a:t>Specify </a:t>
            </a:r>
            <a:r>
              <a:rPr lang="en-US" sz="2400" dirty="0" err="1">
                <a:solidFill>
                  <a:prstClr val="white"/>
                </a:solidFill>
              </a:rPr>
              <a:t>r</a:t>
            </a:r>
            <a:r>
              <a:rPr lang="en-US" sz="2400" dirty="0" err="1" smtClean="0">
                <a:solidFill>
                  <a:prstClr val="white"/>
                </a:solidFill>
              </a:rPr>
              <a:t>egressors</a:t>
            </a:r>
            <a:r>
              <a:rPr lang="en-US" sz="2400" dirty="0" smtClean="0">
                <a:solidFill>
                  <a:prstClr val="white"/>
                </a:solidFill>
              </a:rPr>
              <a:t> for DCM as driving inputs and modulators:</a:t>
            </a:r>
            <a:endParaRPr lang="en-US" sz="2400" dirty="0">
              <a:solidFill>
                <a:prstClr val="white"/>
              </a:solidFill>
            </a:endParaRPr>
          </a:p>
          <a:p>
            <a:pPr defTabSz="914400"/>
            <a:endParaRPr lang="en-US" sz="2400" dirty="0" smtClean="0">
              <a:solidFill>
                <a:prstClr val="white"/>
              </a:solidFill>
            </a:endParaRPr>
          </a:p>
          <a:p>
            <a:pPr defTabSz="914400"/>
            <a:r>
              <a:rPr lang="en-US" sz="2400" u="sng" dirty="0" smtClean="0">
                <a:solidFill>
                  <a:prstClr val="white"/>
                </a:solidFill>
              </a:rPr>
              <a:t>Driving input</a:t>
            </a:r>
          </a:p>
          <a:p>
            <a:pPr marL="342900" indent="-342900" defTabSz="914400">
              <a:buFont typeface="Arial"/>
              <a:buChar char="•"/>
            </a:pPr>
            <a:r>
              <a:rPr lang="en-US" sz="2400" dirty="0" smtClean="0">
                <a:solidFill>
                  <a:prstClr val="white"/>
                </a:solidFill>
              </a:rPr>
              <a:t>Photic: all visual input – static+ motion+ attention to motion</a:t>
            </a:r>
          </a:p>
          <a:p>
            <a:pPr defTabSz="914400"/>
            <a:endParaRPr lang="en-US" sz="2400" dirty="0" smtClean="0">
              <a:solidFill>
                <a:prstClr val="white"/>
              </a:solidFill>
            </a:endParaRPr>
          </a:p>
          <a:p>
            <a:pPr defTabSz="914400"/>
            <a:r>
              <a:rPr lang="en-US" sz="2400" u="sng" dirty="0" smtClean="0">
                <a:solidFill>
                  <a:prstClr val="white"/>
                </a:solidFill>
              </a:rPr>
              <a:t>Modulatory input</a:t>
            </a:r>
            <a:endParaRPr lang="en-US" sz="2400" u="sng" dirty="0">
              <a:solidFill>
                <a:prstClr val="white"/>
              </a:solidFill>
            </a:endParaRPr>
          </a:p>
          <a:p>
            <a:pPr marL="342900" indent="-342900" defTabSz="914400">
              <a:buFont typeface="Arial"/>
              <a:buChar char="•"/>
            </a:pPr>
            <a:r>
              <a:rPr lang="en-US" sz="2400" dirty="0" smtClean="0">
                <a:solidFill>
                  <a:prstClr val="white"/>
                </a:solidFill>
              </a:rPr>
              <a:t>Motion</a:t>
            </a:r>
            <a:endParaRPr lang="en-US" sz="2400" dirty="0">
              <a:solidFill>
                <a:prstClr val="white"/>
              </a:solidFill>
            </a:endParaRPr>
          </a:p>
          <a:p>
            <a:pPr marL="342900" indent="-342900" defTabSz="914400">
              <a:buFont typeface="Arial"/>
              <a:buChar char="•"/>
            </a:pPr>
            <a:r>
              <a:rPr lang="en-US" sz="2400" dirty="0" smtClean="0">
                <a:solidFill>
                  <a:prstClr val="white"/>
                </a:solidFill>
              </a:rPr>
              <a:t>Attention</a:t>
            </a:r>
          </a:p>
          <a:p>
            <a:pPr defTabSz="914400"/>
            <a:endParaRPr lang="en-US" sz="2400" dirty="0">
              <a:solidFill>
                <a:prstClr val="white"/>
              </a:solidFill>
            </a:endParaRPr>
          </a:p>
        </p:txBody>
      </p:sp>
    </p:spTree>
    <p:extLst>
      <p:ext uri="{BB962C8B-B14F-4D97-AF65-F5344CB8AC3E}">
        <p14:creationId xmlns:p14="http://schemas.microsoft.com/office/powerpoint/2010/main" val="246564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51488" t="34518" r="-1488" b="9443"/>
          <a:stretch/>
        </p:blipFill>
        <p:spPr>
          <a:xfrm>
            <a:off x="0" y="2204864"/>
            <a:ext cx="4518164" cy="3500859"/>
          </a:xfrm>
          <a:prstGeom prst="rect">
            <a:avLst/>
          </a:prstGeom>
        </p:spPr>
      </p:pic>
      <p:pic>
        <p:nvPicPr>
          <p:cNvPr id="3" name="Picture 2"/>
          <p:cNvPicPr>
            <a:picLocks noChangeAspect="1"/>
          </p:cNvPicPr>
          <p:nvPr/>
        </p:nvPicPr>
        <p:blipFill rotWithShape="1">
          <a:blip r:embed="rId3"/>
          <a:srcRect l="1421" t="36212" r="47959" b="12128"/>
          <a:stretch/>
        </p:blipFill>
        <p:spPr>
          <a:xfrm>
            <a:off x="4860032" y="1988840"/>
            <a:ext cx="4574274" cy="3227295"/>
          </a:xfrm>
          <a:prstGeom prst="rect">
            <a:avLst/>
          </a:prstGeom>
        </p:spPr>
      </p:pic>
      <p:pic>
        <p:nvPicPr>
          <p:cNvPr id="4" name="Picture 20" descr="input2"/>
          <p:cNvPicPr>
            <a:picLocks noChangeAspect="1" noChangeArrowheads="1"/>
          </p:cNvPicPr>
          <p:nvPr/>
        </p:nvPicPr>
        <p:blipFill>
          <a:blip r:embed="rId4" cstate="print"/>
          <a:srcRect l="8136" t="67027" r="8598" b="7562"/>
          <a:stretch>
            <a:fillRect/>
          </a:stretch>
        </p:blipFill>
        <p:spPr bwMode="auto">
          <a:xfrm>
            <a:off x="1475656" y="2060848"/>
            <a:ext cx="1415227" cy="499492"/>
          </a:xfrm>
          <a:prstGeom prst="rect">
            <a:avLst/>
          </a:prstGeom>
          <a:noFill/>
          <a:ln w="9525">
            <a:noFill/>
            <a:miter lim="800000"/>
            <a:headEnd/>
            <a:tailEnd/>
          </a:ln>
        </p:spPr>
      </p:pic>
      <p:sp>
        <p:nvSpPr>
          <p:cNvPr id="5" name="Text Box 27"/>
          <p:cNvSpPr txBox="1">
            <a:spLocks noChangeArrowheads="1"/>
          </p:cNvSpPr>
          <p:nvPr/>
        </p:nvSpPr>
        <p:spPr bwMode="auto">
          <a:xfrm>
            <a:off x="395536" y="5661248"/>
            <a:ext cx="635000" cy="244475"/>
          </a:xfrm>
          <a:prstGeom prst="rect">
            <a:avLst/>
          </a:prstGeom>
          <a:noFill/>
          <a:ln w="9525">
            <a:noFill/>
            <a:miter lim="800000"/>
            <a:headEnd/>
            <a:tailEnd/>
          </a:ln>
        </p:spPr>
        <p:txBody>
          <a:bodyPr wrap="none">
            <a:spAutoFit/>
          </a:bodyPr>
          <a:lstStyle/>
          <a:p>
            <a:pPr defTabSz="914400"/>
            <a:r>
              <a:rPr lang="en-GB" sz="1000" dirty="0">
                <a:solidFill>
                  <a:prstClr val="white"/>
                </a:solidFill>
                <a:latin typeface="Arial" charset="0"/>
              </a:rPr>
              <a:t>Time [s]</a:t>
            </a:r>
            <a:endParaRPr lang="en-US" sz="1000" dirty="0">
              <a:solidFill>
                <a:prstClr val="white"/>
              </a:solidFill>
              <a:latin typeface="Arial" charset="0"/>
            </a:endParaRPr>
          </a:p>
        </p:txBody>
      </p:sp>
      <p:pic>
        <p:nvPicPr>
          <p:cNvPr id="11" name="Picture 21" descr="input2"/>
          <p:cNvPicPr>
            <a:picLocks noChangeAspect="1" noChangeArrowheads="1"/>
          </p:cNvPicPr>
          <p:nvPr/>
        </p:nvPicPr>
        <p:blipFill>
          <a:blip r:embed="rId5" cstate="print"/>
          <a:srcRect l="7617" t="37254" r="7732" b="37935"/>
          <a:stretch>
            <a:fillRect/>
          </a:stretch>
        </p:blipFill>
        <p:spPr bwMode="auto">
          <a:xfrm>
            <a:off x="395536" y="5157192"/>
            <a:ext cx="1368152" cy="463534"/>
          </a:xfrm>
          <a:prstGeom prst="rect">
            <a:avLst/>
          </a:prstGeom>
          <a:noFill/>
          <a:ln w="9525">
            <a:noFill/>
            <a:miter lim="800000"/>
            <a:headEnd/>
            <a:tailEnd/>
          </a:ln>
        </p:spPr>
      </p:pic>
      <p:pic>
        <p:nvPicPr>
          <p:cNvPr id="12" name="Picture 19" descr="input2"/>
          <p:cNvPicPr>
            <a:picLocks noChangeAspect="1" noChangeArrowheads="1"/>
          </p:cNvPicPr>
          <p:nvPr/>
        </p:nvPicPr>
        <p:blipFill>
          <a:blip r:embed="rId6" cstate="print"/>
          <a:srcRect l="8020" t="7202" r="9521" b="67348"/>
          <a:stretch>
            <a:fillRect/>
          </a:stretch>
        </p:blipFill>
        <p:spPr bwMode="auto">
          <a:xfrm>
            <a:off x="12667" y="2276872"/>
            <a:ext cx="1224136" cy="436326"/>
          </a:xfrm>
          <a:prstGeom prst="rect">
            <a:avLst/>
          </a:prstGeom>
          <a:noFill/>
          <a:ln w="9525">
            <a:noFill/>
            <a:miter lim="800000"/>
            <a:headEnd/>
            <a:tailEnd/>
          </a:ln>
        </p:spPr>
      </p:pic>
      <p:sp>
        <p:nvSpPr>
          <p:cNvPr id="13" name="TextBox 12"/>
          <p:cNvSpPr txBox="1"/>
          <p:nvPr/>
        </p:nvSpPr>
        <p:spPr>
          <a:xfrm>
            <a:off x="395536" y="188640"/>
            <a:ext cx="8064896" cy="584776"/>
          </a:xfrm>
          <a:prstGeom prst="rect">
            <a:avLst/>
          </a:prstGeom>
          <a:noFill/>
        </p:spPr>
        <p:txBody>
          <a:bodyPr wrap="square" rtlCol="0">
            <a:spAutoFit/>
          </a:bodyPr>
          <a:lstStyle/>
          <a:p>
            <a:pPr defTabSz="914400"/>
            <a:r>
              <a:rPr lang="en-US" sz="3200" dirty="0" smtClean="0">
                <a:solidFill>
                  <a:prstClr val="white"/>
                </a:solidFill>
              </a:rPr>
              <a:t>Alternate Dynamic Causal Models</a:t>
            </a:r>
            <a:endParaRPr lang="en-US" sz="3200" dirty="0">
              <a:solidFill>
                <a:prstClr val="white"/>
              </a:solidFill>
            </a:endParaRPr>
          </a:p>
        </p:txBody>
      </p:sp>
      <p:sp>
        <p:nvSpPr>
          <p:cNvPr id="16" name="TextBox 15"/>
          <p:cNvSpPr txBox="1"/>
          <p:nvPr/>
        </p:nvSpPr>
        <p:spPr>
          <a:xfrm>
            <a:off x="5580112" y="1340768"/>
            <a:ext cx="3312368" cy="523220"/>
          </a:xfrm>
          <a:prstGeom prst="rect">
            <a:avLst/>
          </a:prstGeom>
          <a:noFill/>
        </p:spPr>
        <p:txBody>
          <a:bodyPr wrap="square" rtlCol="0">
            <a:spAutoFit/>
          </a:bodyPr>
          <a:lstStyle/>
          <a:p>
            <a:pPr defTabSz="914400"/>
            <a:r>
              <a:rPr lang="en-US" sz="2800" u="sng" dirty="0" smtClean="0">
                <a:solidFill>
                  <a:prstClr val="white"/>
                </a:solidFill>
              </a:rPr>
              <a:t>Model 2 (forward):</a:t>
            </a:r>
            <a:endParaRPr lang="en-US" sz="2800" u="sng" dirty="0">
              <a:solidFill>
                <a:prstClr val="white"/>
              </a:solidFill>
            </a:endParaRPr>
          </a:p>
        </p:txBody>
      </p:sp>
      <p:sp>
        <p:nvSpPr>
          <p:cNvPr id="17" name="TextBox 16"/>
          <p:cNvSpPr txBox="1"/>
          <p:nvPr/>
        </p:nvSpPr>
        <p:spPr>
          <a:xfrm>
            <a:off x="323528" y="1340768"/>
            <a:ext cx="3312368" cy="523220"/>
          </a:xfrm>
          <a:prstGeom prst="rect">
            <a:avLst/>
          </a:prstGeom>
          <a:noFill/>
        </p:spPr>
        <p:txBody>
          <a:bodyPr wrap="square" rtlCol="0">
            <a:spAutoFit/>
          </a:bodyPr>
          <a:lstStyle/>
          <a:p>
            <a:pPr defTabSz="914400"/>
            <a:r>
              <a:rPr lang="en-US" sz="2800" u="sng" dirty="0" smtClean="0">
                <a:solidFill>
                  <a:prstClr val="white"/>
                </a:solidFill>
              </a:rPr>
              <a:t>Model 1 (backward): </a:t>
            </a:r>
            <a:endParaRPr lang="en-US" sz="2800" u="sng" dirty="0">
              <a:solidFill>
                <a:prstClr val="white"/>
              </a:solidFill>
            </a:endParaRPr>
          </a:p>
        </p:txBody>
      </p:sp>
      <p:sp>
        <p:nvSpPr>
          <p:cNvPr id="18" name="Text Box 7"/>
          <p:cNvSpPr txBox="1">
            <a:spLocks noChangeArrowheads="1"/>
          </p:cNvSpPr>
          <p:nvPr/>
        </p:nvSpPr>
        <p:spPr bwMode="auto">
          <a:xfrm>
            <a:off x="0" y="5949280"/>
            <a:ext cx="88874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defTabSz="914400" eaLnBrk="1" hangingPunct="1"/>
            <a:r>
              <a:rPr lang="en-GB" sz="2000" u="sng" dirty="0" smtClean="0">
                <a:solidFill>
                  <a:srgbClr val="FFFFFF"/>
                </a:solidFill>
              </a:rPr>
              <a:t>Defining models:</a:t>
            </a:r>
            <a:r>
              <a:rPr lang="en-GB" sz="2000" dirty="0" smtClean="0">
                <a:solidFill>
                  <a:srgbClr val="FFFFFF"/>
                </a:solidFill>
              </a:rPr>
              <a:t> Hypothesis driven // Compatibility </a:t>
            </a:r>
            <a:r>
              <a:rPr lang="en-GB" sz="2000" dirty="0">
                <a:solidFill>
                  <a:srgbClr val="FFFFFF"/>
                </a:solidFill>
              </a:rPr>
              <a:t>// </a:t>
            </a:r>
            <a:r>
              <a:rPr lang="en-GB" sz="2000" dirty="0" smtClean="0">
                <a:solidFill>
                  <a:srgbClr val="FFFFFF"/>
                </a:solidFill>
              </a:rPr>
              <a:t>Size /</a:t>
            </a:r>
            <a:r>
              <a:rPr lang="en-GB" sz="2000" dirty="0">
                <a:solidFill>
                  <a:srgbClr val="FFFFFF"/>
                </a:solidFill>
              </a:rPr>
              <a:t>/ Plausibility.</a:t>
            </a:r>
          </a:p>
        </p:txBody>
      </p:sp>
      <p:sp>
        <p:nvSpPr>
          <p:cNvPr id="19" name="Rectangle 6"/>
          <p:cNvSpPr>
            <a:spLocks noChangeArrowheads="1"/>
          </p:cNvSpPr>
          <p:nvPr/>
        </p:nvSpPr>
        <p:spPr bwMode="auto">
          <a:xfrm>
            <a:off x="251520" y="6237312"/>
            <a:ext cx="69313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spcBef>
                <a:spcPct val="80000"/>
              </a:spcBef>
            </a:pPr>
            <a:r>
              <a:rPr lang="en-GB" sz="1400" dirty="0" smtClean="0">
                <a:solidFill>
                  <a:srgbClr val="CC0066"/>
                </a:solidFill>
                <a:latin typeface="Times New Roman" charset="0"/>
              </a:rPr>
              <a:t>[</a:t>
            </a:r>
            <a:r>
              <a:rPr lang="en-GB" sz="1400" dirty="0" err="1" smtClean="0">
                <a:solidFill>
                  <a:srgbClr val="CC0066"/>
                </a:solidFill>
                <a:latin typeface="Times New Roman" charset="0"/>
              </a:rPr>
              <a:t>Seghier</a:t>
            </a:r>
            <a:r>
              <a:rPr lang="en-GB" sz="1400" dirty="0" smtClean="0">
                <a:solidFill>
                  <a:srgbClr val="CC0066"/>
                </a:solidFill>
                <a:latin typeface="Times New Roman" charset="0"/>
              </a:rPr>
              <a:t> (</a:t>
            </a:r>
            <a:r>
              <a:rPr lang="en-GB" sz="1400" dirty="0" err="1" smtClean="0">
                <a:solidFill>
                  <a:srgbClr val="CC0066"/>
                </a:solidFill>
                <a:latin typeface="Times New Roman" charset="0"/>
              </a:rPr>
              <a:t>powerpoint</a:t>
            </a:r>
            <a:r>
              <a:rPr lang="en-GB" sz="1400" dirty="0" smtClean="0">
                <a:solidFill>
                  <a:srgbClr val="CC0066"/>
                </a:solidFill>
                <a:latin typeface="Times New Roman" charset="0"/>
              </a:rPr>
              <a:t> pres.) ICN SPM Course, 2011; </a:t>
            </a:r>
            <a:r>
              <a:rPr lang="en-GB" sz="1400" dirty="0" err="1" smtClean="0">
                <a:solidFill>
                  <a:srgbClr val="CC0066"/>
                </a:solidFill>
                <a:latin typeface="Times New Roman" charset="0"/>
              </a:rPr>
              <a:t>Seghier</a:t>
            </a:r>
            <a:r>
              <a:rPr lang="en-GB" sz="1400" dirty="0" smtClean="0">
                <a:solidFill>
                  <a:srgbClr val="CC0066"/>
                </a:solidFill>
                <a:latin typeface="Times New Roman" charset="0"/>
              </a:rPr>
              <a:t> </a:t>
            </a:r>
            <a:r>
              <a:rPr lang="en-GB" sz="1400" dirty="0">
                <a:solidFill>
                  <a:srgbClr val="CC0066"/>
                </a:solidFill>
                <a:latin typeface="Times New Roman" charset="0"/>
              </a:rPr>
              <a:t>et al. 2010, </a:t>
            </a:r>
            <a:r>
              <a:rPr lang="en-GB" sz="1400" i="1" dirty="0">
                <a:solidFill>
                  <a:srgbClr val="CC0066"/>
                </a:solidFill>
                <a:latin typeface="Times New Roman" charset="0"/>
              </a:rPr>
              <a:t>Front </a:t>
            </a:r>
            <a:r>
              <a:rPr lang="en-GB" sz="1400" i="1" dirty="0" err="1">
                <a:solidFill>
                  <a:srgbClr val="CC0066"/>
                </a:solidFill>
                <a:latin typeface="Times New Roman" charset="0"/>
              </a:rPr>
              <a:t>Syst</a:t>
            </a:r>
            <a:r>
              <a:rPr lang="en-GB" sz="1400" i="1" dirty="0">
                <a:solidFill>
                  <a:srgbClr val="CC0066"/>
                </a:solidFill>
                <a:latin typeface="Times New Roman" charset="0"/>
              </a:rPr>
              <a:t> </a:t>
            </a:r>
            <a:r>
              <a:rPr lang="en-GB" sz="1400" i="1" dirty="0" err="1">
                <a:solidFill>
                  <a:srgbClr val="CC0066"/>
                </a:solidFill>
                <a:latin typeface="Times New Roman" charset="0"/>
              </a:rPr>
              <a:t>Neurosci</a:t>
            </a:r>
            <a:r>
              <a:rPr lang="en-GB" sz="1400" dirty="0">
                <a:solidFill>
                  <a:srgbClr val="CC0066"/>
                </a:solidFill>
                <a:latin typeface="Times New Roman" charset="0"/>
              </a:rPr>
              <a:t>]</a:t>
            </a:r>
            <a:endParaRPr lang="de-DE" sz="1400" dirty="0">
              <a:solidFill>
                <a:srgbClr val="CC0066"/>
              </a:solidFill>
              <a:latin typeface="Times New Roman" charset="0"/>
            </a:endParaRPr>
          </a:p>
        </p:txBody>
      </p:sp>
    </p:spTree>
    <p:extLst>
      <p:ext uri="{BB962C8B-B14F-4D97-AF65-F5344CB8AC3E}">
        <p14:creationId xmlns:p14="http://schemas.microsoft.com/office/powerpoint/2010/main" val="4146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8229600" cy="1143000"/>
          </a:xfrm>
        </p:spPr>
        <p:txBody>
          <a:bodyPr>
            <a:normAutofit/>
          </a:bodyPr>
          <a:lstStyle/>
          <a:p>
            <a:r>
              <a:rPr lang="en-GB" sz="3200" dirty="0" smtClean="0">
                <a:solidFill>
                  <a:srgbClr val="002E69"/>
                </a:solidFill>
                <a:latin typeface="Arial Unicode MS" charset="0"/>
              </a:rPr>
              <a:t>Defining VOIs: time series extraction</a:t>
            </a:r>
            <a:endParaRPr lang="en-US" sz="3200" dirty="0"/>
          </a:p>
        </p:txBody>
      </p:sp>
      <p:pic>
        <p:nvPicPr>
          <p:cNvPr id="5" name="Picture 3"/>
          <p:cNvPicPr>
            <a:picLocks noChangeAspect="1" noChangeArrowheads="1"/>
          </p:cNvPicPr>
          <p:nvPr/>
        </p:nvPicPr>
        <p:blipFill>
          <a:blip r:embed="rId3" cstate="print"/>
          <a:srcRect/>
          <a:stretch>
            <a:fillRect/>
          </a:stretch>
        </p:blipFill>
        <p:spPr bwMode="auto">
          <a:xfrm>
            <a:off x="0" y="1124744"/>
            <a:ext cx="3493344" cy="5328592"/>
          </a:xfrm>
          <a:prstGeom prst="rect">
            <a:avLst/>
          </a:prstGeom>
          <a:noFill/>
          <a:ln w="9525">
            <a:noFill/>
            <a:miter lim="800000"/>
            <a:headEnd/>
            <a:tailEnd/>
          </a:ln>
        </p:spPr>
      </p:pic>
      <p:pic>
        <p:nvPicPr>
          <p:cNvPr id="6" name="Picture 25"/>
          <p:cNvPicPr>
            <a:picLocks noChangeAspect="1" noChangeArrowheads="1"/>
          </p:cNvPicPr>
          <p:nvPr/>
        </p:nvPicPr>
        <p:blipFill>
          <a:blip r:embed="rId4" cstate="print"/>
          <a:srcRect/>
          <a:stretch>
            <a:fillRect/>
          </a:stretch>
        </p:blipFill>
        <p:spPr bwMode="auto">
          <a:xfrm>
            <a:off x="3635896" y="1070738"/>
            <a:ext cx="2520280" cy="2430270"/>
          </a:xfrm>
          <a:prstGeom prst="rect">
            <a:avLst/>
          </a:prstGeom>
          <a:noFill/>
          <a:ln w="9525">
            <a:noFill/>
            <a:miter lim="800000"/>
            <a:headEnd/>
            <a:tailEnd/>
          </a:ln>
        </p:spPr>
      </p:pic>
      <p:pic>
        <p:nvPicPr>
          <p:cNvPr id="7" name="Picture 26"/>
          <p:cNvPicPr>
            <a:picLocks noChangeAspect="1" noChangeArrowheads="1"/>
          </p:cNvPicPr>
          <p:nvPr/>
        </p:nvPicPr>
        <p:blipFill>
          <a:blip r:embed="rId5" cstate="print"/>
          <a:srcRect/>
          <a:stretch>
            <a:fillRect/>
          </a:stretch>
        </p:blipFill>
        <p:spPr bwMode="auto">
          <a:xfrm>
            <a:off x="6372200" y="1052736"/>
            <a:ext cx="2592288" cy="2499706"/>
          </a:xfrm>
          <a:prstGeom prst="rect">
            <a:avLst/>
          </a:prstGeom>
          <a:noFill/>
          <a:ln w="9525">
            <a:noFill/>
            <a:miter lim="800000"/>
            <a:headEnd/>
            <a:tailEnd/>
          </a:ln>
        </p:spPr>
      </p:pic>
      <p:pic>
        <p:nvPicPr>
          <p:cNvPr id="8" name="Picture 27"/>
          <p:cNvPicPr>
            <a:picLocks noChangeAspect="1" noChangeArrowheads="1"/>
          </p:cNvPicPr>
          <p:nvPr/>
        </p:nvPicPr>
        <p:blipFill>
          <a:blip r:embed="rId6" cstate="print"/>
          <a:srcRect/>
          <a:stretch>
            <a:fillRect/>
          </a:stretch>
        </p:blipFill>
        <p:spPr bwMode="auto">
          <a:xfrm>
            <a:off x="3707904" y="3861048"/>
            <a:ext cx="2762973" cy="2664296"/>
          </a:xfrm>
          <a:prstGeom prst="rect">
            <a:avLst/>
          </a:prstGeom>
          <a:noFill/>
          <a:ln w="9525">
            <a:noFill/>
            <a:miter lim="800000"/>
            <a:headEnd/>
            <a:tailEnd/>
          </a:ln>
        </p:spPr>
      </p:pic>
      <p:sp>
        <p:nvSpPr>
          <p:cNvPr id="11" name="Ovale 3"/>
          <p:cNvSpPr/>
          <p:nvPr/>
        </p:nvSpPr>
        <p:spPr>
          <a:xfrm>
            <a:off x="4139952" y="2492896"/>
            <a:ext cx="1119039" cy="289173"/>
          </a:xfrm>
          <a:prstGeom prst="ellipse">
            <a:avLst/>
          </a:prstGeom>
          <a:noFill/>
          <a:ln w="22225" cmpd="sng">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cxnSp>
        <p:nvCxnSpPr>
          <p:cNvPr id="16" name="Straight Arrow Connector 15"/>
          <p:cNvCxnSpPr/>
          <p:nvPr/>
        </p:nvCxnSpPr>
        <p:spPr>
          <a:xfrm flipH="1">
            <a:off x="5940152" y="3429000"/>
            <a:ext cx="432048" cy="432048"/>
          </a:xfrm>
          <a:prstGeom prst="straightConnector1">
            <a:avLst/>
          </a:prstGeom>
          <a:ln w="57150" cmpd="sng">
            <a:solidFill>
              <a:srgbClr val="BBE0E3"/>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940152" y="2204864"/>
            <a:ext cx="576064" cy="0"/>
          </a:xfrm>
          <a:prstGeom prst="straightConnector1">
            <a:avLst/>
          </a:prstGeom>
          <a:ln w="57150" cmpd="sng">
            <a:solidFill>
              <a:srgbClr val="BBE0E3"/>
            </a:solidFill>
            <a:tailEnd type="arrow"/>
          </a:ln>
        </p:spPr>
        <p:style>
          <a:lnRef idx="2">
            <a:schemeClr val="accent1"/>
          </a:lnRef>
          <a:fillRef idx="0">
            <a:schemeClr val="accent1"/>
          </a:fillRef>
          <a:effectRef idx="1">
            <a:schemeClr val="accent1"/>
          </a:effectRef>
          <a:fontRef idx="minor">
            <a:schemeClr val="tx1"/>
          </a:fontRef>
        </p:style>
      </p:cxnSp>
      <p:pic>
        <p:nvPicPr>
          <p:cNvPr id="48" name="Picture 47" descr="Untitled.png"/>
          <p:cNvPicPr>
            <a:picLocks noChangeAspect="1"/>
          </p:cNvPicPr>
          <p:nvPr/>
        </p:nvPicPr>
        <p:blipFill rotWithShape="1">
          <a:blip r:embed="rId7">
            <a:extLst>
              <a:ext uri="{28A0092B-C50C-407E-A947-70E740481C1C}">
                <a14:useLocalDpi xmlns:a14="http://schemas.microsoft.com/office/drawing/2010/main" val="0"/>
              </a:ext>
            </a:extLst>
          </a:blip>
          <a:srcRect l="-13510" t="13003" r="26508"/>
          <a:stretch/>
        </p:blipFill>
        <p:spPr>
          <a:xfrm>
            <a:off x="6156176" y="4365104"/>
            <a:ext cx="2754716" cy="1800200"/>
          </a:xfrm>
          <a:prstGeom prst="rect">
            <a:avLst/>
          </a:prstGeom>
        </p:spPr>
      </p:pic>
      <p:sp>
        <p:nvSpPr>
          <p:cNvPr id="49" name="TextBox 48"/>
          <p:cNvSpPr txBox="1"/>
          <p:nvPr/>
        </p:nvSpPr>
        <p:spPr>
          <a:xfrm>
            <a:off x="7236296" y="3861048"/>
            <a:ext cx="1296144" cy="369332"/>
          </a:xfrm>
          <a:prstGeom prst="rect">
            <a:avLst/>
          </a:prstGeom>
          <a:noFill/>
        </p:spPr>
        <p:txBody>
          <a:bodyPr wrap="square" rtlCol="0">
            <a:spAutoFit/>
          </a:bodyPr>
          <a:lstStyle/>
          <a:p>
            <a:pPr defTabSz="914400"/>
            <a:r>
              <a:rPr lang="en-US" dirty="0" smtClean="0">
                <a:solidFill>
                  <a:prstClr val="white"/>
                </a:solidFill>
              </a:rPr>
              <a:t>Transverse</a:t>
            </a:r>
            <a:endParaRPr lang="en-US" dirty="0">
              <a:solidFill>
                <a:prstClr val="white"/>
              </a:solidFill>
            </a:endParaRPr>
          </a:p>
        </p:txBody>
      </p:sp>
      <p:sp>
        <p:nvSpPr>
          <p:cNvPr id="50" name="TextBox 49"/>
          <p:cNvSpPr txBox="1"/>
          <p:nvPr/>
        </p:nvSpPr>
        <p:spPr>
          <a:xfrm>
            <a:off x="15570" y="764704"/>
            <a:ext cx="1944216" cy="369332"/>
          </a:xfrm>
          <a:prstGeom prst="rect">
            <a:avLst/>
          </a:prstGeom>
          <a:noFill/>
        </p:spPr>
        <p:txBody>
          <a:bodyPr wrap="square" rtlCol="0">
            <a:spAutoFit/>
          </a:bodyPr>
          <a:lstStyle/>
          <a:p>
            <a:pPr defTabSz="914400"/>
            <a:r>
              <a:rPr lang="en-US" dirty="0" smtClean="0">
                <a:solidFill>
                  <a:prstClr val="white"/>
                </a:solidFill>
              </a:rPr>
              <a:t>V5 VOI</a:t>
            </a:r>
            <a:endParaRPr lang="en-US" dirty="0">
              <a:solidFill>
                <a:prstClr val="white"/>
              </a:solidFill>
            </a:endParaRPr>
          </a:p>
        </p:txBody>
      </p:sp>
    </p:spTree>
    <p:extLst>
      <p:ext uri="{BB962C8B-B14F-4D97-AF65-F5344CB8AC3E}">
        <p14:creationId xmlns:p14="http://schemas.microsoft.com/office/powerpoint/2010/main" val="3137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0" y="1093788"/>
            <a:ext cx="3357563" cy="5764212"/>
          </a:xfrm>
          <a:prstGeom prst="rect">
            <a:avLst/>
          </a:prstGeom>
          <a:noFill/>
          <a:ln w="9525">
            <a:noFill/>
            <a:miter lim="800000"/>
            <a:headEnd/>
            <a:tailEnd/>
          </a:ln>
        </p:spPr>
      </p:pic>
      <p:pic>
        <p:nvPicPr>
          <p:cNvPr id="24580" name="Picture 2"/>
          <p:cNvPicPr>
            <a:picLocks noChangeAspect="1" noChangeArrowheads="1"/>
          </p:cNvPicPr>
          <p:nvPr/>
        </p:nvPicPr>
        <p:blipFill>
          <a:blip r:embed="rId4" cstate="print"/>
          <a:srcRect/>
          <a:stretch>
            <a:fillRect/>
          </a:stretch>
        </p:blipFill>
        <p:spPr bwMode="auto">
          <a:xfrm>
            <a:off x="0" y="1071563"/>
            <a:ext cx="3357563" cy="3494087"/>
          </a:xfrm>
          <a:prstGeom prst="rect">
            <a:avLst/>
          </a:prstGeom>
          <a:noFill/>
          <a:ln w="9525">
            <a:noFill/>
            <a:miter lim="800000"/>
            <a:headEnd/>
            <a:tailEnd/>
          </a:ln>
        </p:spPr>
      </p:pic>
      <p:sp>
        <p:nvSpPr>
          <p:cNvPr id="24" name="Freccia a destra 23"/>
          <p:cNvSpPr/>
          <p:nvPr/>
        </p:nvSpPr>
        <p:spPr>
          <a:xfrm rot="19931451" flipH="1">
            <a:off x="2344738" y="2936875"/>
            <a:ext cx="42862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sp>
        <p:nvSpPr>
          <p:cNvPr id="25" name="CasellaDiTesto 24"/>
          <p:cNvSpPr txBox="1">
            <a:spLocks noChangeArrowheads="1"/>
          </p:cNvSpPr>
          <p:nvPr/>
        </p:nvSpPr>
        <p:spPr bwMode="auto">
          <a:xfrm>
            <a:off x="3357563" y="2643188"/>
            <a:ext cx="2214562" cy="369887"/>
          </a:xfrm>
          <a:prstGeom prst="rect">
            <a:avLst/>
          </a:prstGeom>
          <a:noFill/>
          <a:ln w="9525">
            <a:noFill/>
            <a:miter lim="800000"/>
            <a:headEnd/>
            <a:tailEnd/>
          </a:ln>
        </p:spPr>
        <p:txBody>
          <a:bodyPr>
            <a:spAutoFit/>
          </a:bodyPr>
          <a:lstStyle/>
          <a:p>
            <a:pPr defTabSz="914400"/>
            <a:r>
              <a:rPr lang="en-GB">
                <a:solidFill>
                  <a:prstClr val="black"/>
                </a:solidFill>
              </a:rPr>
              <a:t>DCM button</a:t>
            </a:r>
          </a:p>
        </p:txBody>
      </p:sp>
      <p:sp>
        <p:nvSpPr>
          <p:cNvPr id="26" name="Freccia a destra 25"/>
          <p:cNvSpPr/>
          <p:nvPr/>
        </p:nvSpPr>
        <p:spPr>
          <a:xfrm flipH="1">
            <a:off x="571500" y="4929188"/>
            <a:ext cx="42862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33797" name="Picture 5"/>
          <p:cNvPicPr>
            <a:picLocks noChangeAspect="1" noChangeArrowheads="1"/>
          </p:cNvPicPr>
          <p:nvPr/>
        </p:nvPicPr>
        <p:blipFill>
          <a:blip r:embed="rId5" cstate="print"/>
          <a:srcRect/>
          <a:stretch>
            <a:fillRect/>
          </a:stretch>
        </p:blipFill>
        <p:spPr bwMode="auto">
          <a:xfrm>
            <a:off x="428625" y="1500188"/>
            <a:ext cx="4313238" cy="3448050"/>
          </a:xfrm>
          <a:prstGeom prst="rect">
            <a:avLst/>
          </a:prstGeom>
          <a:noFill/>
          <a:ln w="9525">
            <a:noFill/>
            <a:miter lim="800000"/>
            <a:headEnd/>
            <a:tailEnd/>
          </a:ln>
        </p:spPr>
      </p:pic>
      <p:sp>
        <p:nvSpPr>
          <p:cNvPr id="34" name="Freccia a destra 33"/>
          <p:cNvSpPr/>
          <p:nvPr/>
        </p:nvSpPr>
        <p:spPr>
          <a:xfrm rot="13721399">
            <a:off x="2918619" y="2315369"/>
            <a:ext cx="42862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33798" name="Picture 6"/>
          <p:cNvPicPr>
            <a:picLocks noChangeAspect="1" noChangeArrowheads="1"/>
          </p:cNvPicPr>
          <p:nvPr/>
        </p:nvPicPr>
        <p:blipFill>
          <a:blip r:embed="rId6" cstate="print"/>
          <a:srcRect/>
          <a:stretch>
            <a:fillRect/>
          </a:stretch>
        </p:blipFill>
        <p:spPr bwMode="auto">
          <a:xfrm>
            <a:off x="1571625" y="1928813"/>
            <a:ext cx="3200400" cy="3409950"/>
          </a:xfrm>
          <a:prstGeom prst="rect">
            <a:avLst/>
          </a:prstGeom>
          <a:noFill/>
          <a:ln w="9525">
            <a:noFill/>
            <a:miter lim="800000"/>
            <a:headEnd/>
            <a:tailEnd/>
          </a:ln>
        </p:spPr>
      </p:pic>
      <p:sp>
        <p:nvSpPr>
          <p:cNvPr id="35" name="Ovale 34"/>
          <p:cNvSpPr/>
          <p:nvPr/>
        </p:nvSpPr>
        <p:spPr>
          <a:xfrm>
            <a:off x="2214563" y="2357438"/>
            <a:ext cx="2286000" cy="357187"/>
          </a:xfrm>
          <a:prstGeom prst="ellipse">
            <a:avLst/>
          </a:prstGeom>
          <a:noFill/>
          <a:ln w="2540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sp>
        <p:nvSpPr>
          <p:cNvPr id="36" name="CasellaDiTesto 35"/>
          <p:cNvSpPr txBox="1">
            <a:spLocks noChangeArrowheads="1"/>
          </p:cNvSpPr>
          <p:nvPr/>
        </p:nvSpPr>
        <p:spPr bwMode="auto">
          <a:xfrm>
            <a:off x="4500563" y="2214563"/>
            <a:ext cx="1285875" cy="369887"/>
          </a:xfrm>
          <a:prstGeom prst="rect">
            <a:avLst/>
          </a:prstGeom>
          <a:noFill/>
          <a:ln w="9525">
            <a:noFill/>
            <a:miter lim="800000"/>
            <a:headEnd/>
            <a:tailEnd/>
          </a:ln>
        </p:spPr>
        <p:txBody>
          <a:bodyPr>
            <a:spAutoFit/>
          </a:bodyPr>
          <a:lstStyle/>
          <a:p>
            <a:pPr defTabSz="914400"/>
            <a:r>
              <a:rPr lang="en-GB">
                <a:solidFill>
                  <a:prstClr val="black"/>
                </a:solidFill>
              </a:rPr>
              <a:t>name</a:t>
            </a:r>
          </a:p>
        </p:txBody>
      </p:sp>
      <p:pic>
        <p:nvPicPr>
          <p:cNvPr id="33799" name="Picture 7"/>
          <p:cNvPicPr>
            <a:picLocks noChangeAspect="1" noChangeArrowheads="1"/>
          </p:cNvPicPr>
          <p:nvPr/>
        </p:nvPicPr>
        <p:blipFill>
          <a:blip r:embed="rId7" cstate="print"/>
          <a:srcRect/>
          <a:stretch>
            <a:fillRect/>
          </a:stretch>
        </p:blipFill>
        <p:spPr bwMode="auto">
          <a:xfrm>
            <a:off x="1571625" y="2143125"/>
            <a:ext cx="4714875" cy="3748088"/>
          </a:xfrm>
          <a:prstGeom prst="rect">
            <a:avLst/>
          </a:prstGeom>
          <a:noFill/>
          <a:ln w="9525">
            <a:noFill/>
            <a:miter lim="800000"/>
            <a:headEnd/>
            <a:tailEnd/>
          </a:ln>
        </p:spPr>
      </p:pic>
      <p:sp>
        <p:nvSpPr>
          <p:cNvPr id="37" name="Ovale 36"/>
          <p:cNvSpPr/>
          <p:nvPr/>
        </p:nvSpPr>
        <p:spPr>
          <a:xfrm>
            <a:off x="1428750" y="4357688"/>
            <a:ext cx="5357813" cy="1214437"/>
          </a:xfrm>
          <a:prstGeom prst="ellipse">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sp>
        <p:nvSpPr>
          <p:cNvPr id="38" name="CasellaDiTesto 37"/>
          <p:cNvSpPr txBox="1">
            <a:spLocks noChangeArrowheads="1"/>
          </p:cNvSpPr>
          <p:nvPr/>
        </p:nvSpPr>
        <p:spPr bwMode="auto">
          <a:xfrm>
            <a:off x="5357813" y="4714875"/>
            <a:ext cx="1214437" cy="369888"/>
          </a:xfrm>
          <a:prstGeom prst="rect">
            <a:avLst/>
          </a:prstGeom>
          <a:noFill/>
          <a:ln w="9525">
            <a:noFill/>
            <a:miter lim="800000"/>
            <a:headEnd/>
            <a:tailEnd/>
          </a:ln>
        </p:spPr>
        <p:txBody>
          <a:bodyPr>
            <a:spAutoFit/>
          </a:bodyPr>
          <a:lstStyle/>
          <a:p>
            <a:pPr defTabSz="914400"/>
            <a:r>
              <a:rPr lang="en-GB">
                <a:solidFill>
                  <a:prstClr val="black"/>
                </a:solidFill>
              </a:rPr>
              <a:t>In order!</a:t>
            </a:r>
          </a:p>
        </p:txBody>
      </p:sp>
      <p:sp>
        <p:nvSpPr>
          <p:cNvPr id="39" name="Freccia in su 38"/>
          <p:cNvSpPr/>
          <p:nvPr/>
        </p:nvSpPr>
        <p:spPr>
          <a:xfrm>
            <a:off x="4643438" y="3357563"/>
            <a:ext cx="214312" cy="2143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sp>
        <p:nvSpPr>
          <p:cNvPr id="46" name="CasellaDiTesto 45"/>
          <p:cNvSpPr txBox="1">
            <a:spLocks noChangeArrowheads="1"/>
          </p:cNvSpPr>
          <p:nvPr/>
        </p:nvSpPr>
        <p:spPr bwMode="auto">
          <a:xfrm>
            <a:off x="3857625" y="6143625"/>
            <a:ext cx="2500313" cy="461963"/>
          </a:xfrm>
          <a:prstGeom prst="rect">
            <a:avLst/>
          </a:prstGeom>
          <a:noFill/>
          <a:ln w="9525">
            <a:noFill/>
            <a:miter lim="800000"/>
            <a:headEnd/>
            <a:tailEnd/>
          </a:ln>
        </p:spPr>
        <p:txBody>
          <a:bodyPr>
            <a:spAutoFit/>
          </a:bodyPr>
          <a:lstStyle/>
          <a:p>
            <a:pPr defTabSz="914400"/>
            <a:r>
              <a:rPr lang="en-GB" sz="2400">
                <a:solidFill>
                  <a:prstClr val="black"/>
                </a:solidFill>
              </a:rPr>
              <a:t>In Order!!</a:t>
            </a:r>
          </a:p>
        </p:txBody>
      </p:sp>
      <p:pic>
        <p:nvPicPr>
          <p:cNvPr id="47106" name="Picture 2"/>
          <p:cNvPicPr>
            <a:picLocks noChangeAspect="1" noChangeArrowheads="1"/>
          </p:cNvPicPr>
          <p:nvPr/>
        </p:nvPicPr>
        <p:blipFill>
          <a:blip r:embed="rId8" cstate="print"/>
          <a:srcRect/>
          <a:stretch>
            <a:fillRect/>
          </a:stretch>
        </p:blipFill>
        <p:spPr bwMode="auto">
          <a:xfrm>
            <a:off x="3071813" y="2286000"/>
            <a:ext cx="3733800" cy="3409950"/>
          </a:xfrm>
          <a:prstGeom prst="rect">
            <a:avLst/>
          </a:prstGeom>
          <a:noFill/>
          <a:ln w="9525">
            <a:noFill/>
            <a:miter lim="800000"/>
            <a:headEnd/>
            <a:tailEnd/>
          </a:ln>
        </p:spPr>
      </p:pic>
      <p:sp>
        <p:nvSpPr>
          <p:cNvPr id="33" name="Freccia a destra 32"/>
          <p:cNvSpPr/>
          <p:nvPr/>
        </p:nvSpPr>
        <p:spPr>
          <a:xfrm rot="18228696">
            <a:off x="5106988" y="2963863"/>
            <a:ext cx="42862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7107" name="Picture 3"/>
          <p:cNvPicPr>
            <a:picLocks noChangeAspect="1" noChangeArrowheads="1"/>
          </p:cNvPicPr>
          <p:nvPr/>
        </p:nvPicPr>
        <p:blipFill>
          <a:blip r:embed="rId9" cstate="print"/>
          <a:srcRect/>
          <a:stretch>
            <a:fillRect/>
          </a:stretch>
        </p:blipFill>
        <p:spPr bwMode="auto">
          <a:xfrm>
            <a:off x="3143250" y="2428875"/>
            <a:ext cx="3733800" cy="3409950"/>
          </a:xfrm>
          <a:prstGeom prst="rect">
            <a:avLst/>
          </a:prstGeom>
          <a:noFill/>
          <a:ln w="9525">
            <a:noFill/>
            <a:miter lim="800000"/>
            <a:headEnd/>
            <a:tailEnd/>
          </a:ln>
        </p:spPr>
      </p:pic>
      <p:sp>
        <p:nvSpPr>
          <p:cNvPr id="40" name="Freccia a destra 39"/>
          <p:cNvSpPr/>
          <p:nvPr/>
        </p:nvSpPr>
        <p:spPr>
          <a:xfrm rot="18228696">
            <a:off x="5154613" y="3154363"/>
            <a:ext cx="42862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7108" name="Picture 4"/>
          <p:cNvPicPr>
            <a:picLocks noChangeAspect="1" noChangeArrowheads="1"/>
          </p:cNvPicPr>
          <p:nvPr/>
        </p:nvPicPr>
        <p:blipFill>
          <a:blip r:embed="rId10" cstate="print"/>
          <a:srcRect/>
          <a:stretch>
            <a:fillRect/>
          </a:stretch>
        </p:blipFill>
        <p:spPr bwMode="auto">
          <a:xfrm>
            <a:off x="3286125" y="2571750"/>
            <a:ext cx="3733800" cy="3409950"/>
          </a:xfrm>
          <a:prstGeom prst="rect">
            <a:avLst/>
          </a:prstGeom>
          <a:noFill/>
          <a:ln w="9525">
            <a:noFill/>
            <a:miter lim="800000"/>
            <a:headEnd/>
            <a:tailEnd/>
          </a:ln>
        </p:spPr>
      </p:pic>
      <p:sp>
        <p:nvSpPr>
          <p:cNvPr id="41" name="Freccia a destra 40"/>
          <p:cNvSpPr/>
          <p:nvPr/>
        </p:nvSpPr>
        <p:spPr>
          <a:xfrm rot="7544547" flipH="1">
            <a:off x="5271294" y="3242469"/>
            <a:ext cx="42862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sp>
        <p:nvSpPr>
          <p:cNvPr id="50" name="CasellaDiTesto 49"/>
          <p:cNvSpPr txBox="1">
            <a:spLocks noChangeArrowheads="1"/>
          </p:cNvSpPr>
          <p:nvPr/>
        </p:nvSpPr>
        <p:spPr bwMode="auto">
          <a:xfrm>
            <a:off x="3857625" y="6143625"/>
            <a:ext cx="2500313" cy="461963"/>
          </a:xfrm>
          <a:prstGeom prst="rect">
            <a:avLst/>
          </a:prstGeom>
          <a:noFill/>
          <a:ln w="9525">
            <a:noFill/>
            <a:miter lim="800000"/>
            <a:headEnd/>
            <a:tailEnd/>
          </a:ln>
        </p:spPr>
        <p:txBody>
          <a:bodyPr>
            <a:spAutoFit/>
          </a:bodyPr>
          <a:lstStyle/>
          <a:p>
            <a:pPr defTabSz="914400"/>
            <a:r>
              <a:rPr lang="en-GB" sz="2400">
                <a:solidFill>
                  <a:prstClr val="black"/>
                </a:solidFill>
              </a:rPr>
              <a:t>In Order!!</a:t>
            </a:r>
          </a:p>
        </p:txBody>
      </p:sp>
      <p:pic>
        <p:nvPicPr>
          <p:cNvPr id="45" name="Picture 44"/>
          <p:cNvPicPr>
            <a:picLocks noChangeAspect="1"/>
          </p:cNvPicPr>
          <p:nvPr/>
        </p:nvPicPr>
        <p:blipFill>
          <a:blip r:embed="rId11"/>
          <a:stretch>
            <a:fillRect/>
          </a:stretch>
        </p:blipFill>
        <p:spPr>
          <a:xfrm>
            <a:off x="3851920" y="2636912"/>
            <a:ext cx="3618136" cy="3672408"/>
          </a:xfrm>
          <a:prstGeom prst="rect">
            <a:avLst/>
          </a:prstGeom>
        </p:spPr>
      </p:pic>
      <p:pic>
        <p:nvPicPr>
          <p:cNvPr id="44" name="Picture 43"/>
          <p:cNvPicPr>
            <a:picLocks noChangeAspect="1"/>
          </p:cNvPicPr>
          <p:nvPr/>
        </p:nvPicPr>
        <p:blipFill>
          <a:blip r:embed="rId12"/>
          <a:stretch>
            <a:fillRect/>
          </a:stretch>
        </p:blipFill>
        <p:spPr>
          <a:xfrm>
            <a:off x="4283968" y="2636912"/>
            <a:ext cx="3564923" cy="3672408"/>
          </a:xfrm>
          <a:prstGeom prst="rect">
            <a:avLst/>
          </a:prstGeom>
        </p:spPr>
      </p:pic>
      <p:pic>
        <p:nvPicPr>
          <p:cNvPr id="43" name="Picture 42"/>
          <p:cNvPicPr>
            <a:picLocks noChangeAspect="1"/>
          </p:cNvPicPr>
          <p:nvPr/>
        </p:nvPicPr>
        <p:blipFill>
          <a:blip r:embed="rId13"/>
          <a:stretch>
            <a:fillRect/>
          </a:stretch>
        </p:blipFill>
        <p:spPr>
          <a:xfrm>
            <a:off x="4572000" y="2708920"/>
            <a:ext cx="3672408" cy="3745856"/>
          </a:xfrm>
          <a:prstGeom prst="rect">
            <a:avLst/>
          </a:prstGeom>
        </p:spPr>
      </p:pic>
      <p:pic>
        <p:nvPicPr>
          <p:cNvPr id="42" name="Picture 41"/>
          <p:cNvPicPr>
            <a:picLocks noChangeAspect="1"/>
          </p:cNvPicPr>
          <p:nvPr/>
        </p:nvPicPr>
        <p:blipFill>
          <a:blip r:embed="rId14"/>
          <a:stretch>
            <a:fillRect/>
          </a:stretch>
        </p:blipFill>
        <p:spPr>
          <a:xfrm>
            <a:off x="5076056" y="2708920"/>
            <a:ext cx="3744416" cy="3819304"/>
          </a:xfrm>
          <a:prstGeom prst="rect">
            <a:avLst/>
          </a:prstGeom>
        </p:spPr>
      </p:pic>
      <p:pic>
        <p:nvPicPr>
          <p:cNvPr id="47112" name="Picture 8"/>
          <p:cNvPicPr>
            <a:picLocks noChangeAspect="1" noChangeArrowheads="1"/>
          </p:cNvPicPr>
          <p:nvPr/>
        </p:nvPicPr>
        <p:blipFill>
          <a:blip r:embed="rId15" cstate="print"/>
          <a:srcRect/>
          <a:stretch>
            <a:fillRect/>
          </a:stretch>
        </p:blipFill>
        <p:spPr bwMode="auto">
          <a:xfrm>
            <a:off x="5410200" y="2708920"/>
            <a:ext cx="3733800" cy="3409950"/>
          </a:xfrm>
          <a:prstGeom prst="rect">
            <a:avLst/>
          </a:prstGeom>
          <a:noFill/>
          <a:ln w="9525">
            <a:noFill/>
            <a:miter lim="800000"/>
            <a:headEnd/>
            <a:tailEnd/>
          </a:ln>
        </p:spPr>
      </p:pic>
      <p:pic>
        <p:nvPicPr>
          <p:cNvPr id="47113" name="Picture 9"/>
          <p:cNvPicPr>
            <a:picLocks noChangeAspect="1" noChangeArrowheads="1"/>
          </p:cNvPicPr>
          <p:nvPr/>
        </p:nvPicPr>
        <p:blipFill>
          <a:blip r:embed="rId16" cstate="print"/>
          <a:srcRect/>
          <a:stretch>
            <a:fillRect/>
          </a:stretch>
        </p:blipFill>
        <p:spPr bwMode="auto">
          <a:xfrm>
            <a:off x="5652120" y="2780928"/>
            <a:ext cx="3733800" cy="3409950"/>
          </a:xfrm>
          <a:prstGeom prst="rect">
            <a:avLst/>
          </a:prstGeom>
          <a:noFill/>
          <a:ln w="9525">
            <a:noFill/>
            <a:miter lim="800000"/>
            <a:headEnd/>
            <a:tailEnd/>
          </a:ln>
        </p:spPr>
      </p:pic>
      <p:sp>
        <p:nvSpPr>
          <p:cNvPr id="24579" name="Rectangle 2"/>
          <p:cNvSpPr>
            <a:spLocks noGrp="1" noChangeArrowheads="1"/>
          </p:cNvSpPr>
          <p:nvPr>
            <p:ph type="title"/>
          </p:nvPr>
        </p:nvSpPr>
        <p:spPr>
          <a:xfrm>
            <a:off x="0" y="214313"/>
            <a:ext cx="8229600" cy="762000"/>
          </a:xfrm>
          <a:solidFill>
            <a:schemeClr val="accent1"/>
          </a:solidFill>
        </p:spPr>
        <p:txBody>
          <a:bodyPr/>
          <a:lstStyle/>
          <a:p>
            <a:pPr algn="l" eaLnBrk="1" hangingPunct="1"/>
            <a:r>
              <a:rPr lang="en-GB" sz="3200" dirty="0" smtClean="0">
                <a:solidFill>
                  <a:srgbClr val="002E69"/>
                </a:solidFill>
                <a:latin typeface="Arial Unicode MS" charset="0"/>
              </a:rPr>
              <a:t>Specifying the model </a:t>
            </a:r>
            <a:endParaRPr lang="en-GB" sz="3600" dirty="0" smtClean="0">
              <a:solidFill>
                <a:srgbClr val="002E69"/>
              </a:solidFill>
              <a:latin typeface="Arial Unicode MS" charset="0"/>
            </a:endParaRPr>
          </a:p>
        </p:txBody>
      </p:sp>
      <p:sp>
        <p:nvSpPr>
          <p:cNvPr id="2" name="TextBox 1"/>
          <p:cNvSpPr txBox="1"/>
          <p:nvPr/>
        </p:nvSpPr>
        <p:spPr>
          <a:xfrm>
            <a:off x="3425345" y="-802154"/>
            <a:ext cx="184666" cy="369332"/>
          </a:xfrm>
          <a:prstGeom prst="rect">
            <a:avLst/>
          </a:prstGeom>
          <a:noFill/>
        </p:spPr>
        <p:txBody>
          <a:bodyPr wrap="none" rtlCol="0">
            <a:spAutoFit/>
          </a:bodyPr>
          <a:lstStyle/>
          <a:p>
            <a:pPr defTabSz="914400"/>
            <a:endParaRPr lang="en-US" dirty="0">
              <a:solidFill>
                <a:prstClr val="white"/>
              </a:solidFill>
            </a:endParaRPr>
          </a:p>
        </p:txBody>
      </p:sp>
      <p:sp>
        <p:nvSpPr>
          <p:cNvPr id="47" name="Rectangle 2"/>
          <p:cNvSpPr>
            <a:spLocks noChangeArrowheads="1"/>
          </p:cNvSpPr>
          <p:nvPr/>
        </p:nvSpPr>
        <p:spPr bwMode="auto">
          <a:xfrm>
            <a:off x="-9690543" y="1696145"/>
            <a:ext cx="93583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lgn="ctr" defTabSz="914400">
              <a:spcBef>
                <a:spcPct val="0"/>
              </a:spcBef>
            </a:pPr>
            <a:r>
              <a:rPr lang="en-GB" sz="3600" b="1">
                <a:solidFill>
                  <a:srgbClr val="EEECE1"/>
                </a:solidFill>
                <a:latin typeface="Arial Unicode MS" charset="0"/>
              </a:rPr>
              <a:t>Timing problems at long TRs</a:t>
            </a:r>
            <a:endParaRPr lang="en-US" sz="3600" b="1">
              <a:solidFill>
                <a:srgbClr val="EEECE1"/>
              </a:solidFill>
              <a:latin typeface="Arial Unicode MS" charset="0"/>
              <a:cs typeface="Arial" charset="0"/>
            </a:endParaRPr>
          </a:p>
        </p:txBody>
      </p:sp>
      <p:pic>
        <p:nvPicPr>
          <p:cNvPr id="48" name="Picture 5" descr="noActivations_rend_sagLef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4431" y="2420045"/>
            <a:ext cx="3155950" cy="25193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 name="Line 6"/>
          <p:cNvSpPr>
            <a:spLocks noChangeShapeType="1"/>
          </p:cNvSpPr>
          <p:nvPr/>
        </p:nvSpPr>
        <p:spPr bwMode="auto">
          <a:xfrm>
            <a:off x="-4046981" y="26375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51" name="Line 7"/>
          <p:cNvSpPr>
            <a:spLocks noChangeShapeType="1"/>
          </p:cNvSpPr>
          <p:nvPr/>
        </p:nvSpPr>
        <p:spPr bwMode="auto">
          <a:xfrm>
            <a:off x="-4046981" y="28534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52" name="Line 8"/>
          <p:cNvSpPr>
            <a:spLocks noChangeShapeType="1"/>
          </p:cNvSpPr>
          <p:nvPr/>
        </p:nvSpPr>
        <p:spPr bwMode="auto">
          <a:xfrm>
            <a:off x="-4046981" y="30693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53" name="Line 9"/>
          <p:cNvSpPr>
            <a:spLocks noChangeShapeType="1"/>
          </p:cNvSpPr>
          <p:nvPr/>
        </p:nvSpPr>
        <p:spPr bwMode="auto">
          <a:xfrm>
            <a:off x="-4046981" y="32852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54" name="Line 10"/>
          <p:cNvSpPr>
            <a:spLocks noChangeShapeType="1"/>
          </p:cNvSpPr>
          <p:nvPr/>
        </p:nvSpPr>
        <p:spPr bwMode="auto">
          <a:xfrm>
            <a:off x="-4046981" y="35011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55" name="Line 11"/>
          <p:cNvSpPr>
            <a:spLocks noChangeShapeType="1"/>
          </p:cNvSpPr>
          <p:nvPr/>
        </p:nvSpPr>
        <p:spPr bwMode="auto">
          <a:xfrm>
            <a:off x="-4046981" y="37170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56" name="Line 12"/>
          <p:cNvSpPr>
            <a:spLocks noChangeShapeType="1"/>
          </p:cNvSpPr>
          <p:nvPr/>
        </p:nvSpPr>
        <p:spPr bwMode="auto">
          <a:xfrm>
            <a:off x="-4046981" y="39329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58" name="Line 13"/>
          <p:cNvSpPr>
            <a:spLocks noChangeShapeType="1"/>
          </p:cNvSpPr>
          <p:nvPr/>
        </p:nvSpPr>
        <p:spPr bwMode="auto">
          <a:xfrm>
            <a:off x="-4046981" y="41488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63" name="Line 14"/>
          <p:cNvSpPr>
            <a:spLocks noChangeShapeType="1"/>
          </p:cNvSpPr>
          <p:nvPr/>
        </p:nvSpPr>
        <p:spPr bwMode="auto">
          <a:xfrm>
            <a:off x="-4046981" y="4364732"/>
            <a:ext cx="33099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64" name="Oval 15"/>
          <p:cNvSpPr>
            <a:spLocks noChangeArrowheads="1"/>
          </p:cNvSpPr>
          <p:nvPr/>
        </p:nvSpPr>
        <p:spPr bwMode="auto">
          <a:xfrm>
            <a:off x="-1456181" y="3717032"/>
            <a:ext cx="215900" cy="215900"/>
          </a:xfrm>
          <a:prstGeom prst="ellipse">
            <a:avLst/>
          </a:prstGeom>
          <a:solidFill>
            <a:schemeClr val="hlink"/>
          </a:solidFill>
          <a:ln w="19050">
            <a:solidFill>
              <a:schemeClr val="hlink"/>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en-US">
              <a:solidFill>
                <a:prstClr val="white"/>
              </a:solidFill>
            </a:endParaRPr>
          </a:p>
        </p:txBody>
      </p:sp>
      <p:sp>
        <p:nvSpPr>
          <p:cNvPr id="65" name="Oval 16"/>
          <p:cNvSpPr>
            <a:spLocks noChangeArrowheads="1"/>
          </p:cNvSpPr>
          <p:nvPr/>
        </p:nvSpPr>
        <p:spPr bwMode="auto">
          <a:xfrm>
            <a:off x="-1816543" y="2816920"/>
            <a:ext cx="215900" cy="215900"/>
          </a:xfrm>
          <a:prstGeom prst="ellipse">
            <a:avLst/>
          </a:prstGeom>
          <a:solidFill>
            <a:schemeClr val="hlink"/>
          </a:solidFill>
          <a:ln w="19050">
            <a:solidFill>
              <a:schemeClr val="hlink"/>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en-US">
              <a:solidFill>
                <a:prstClr val="white"/>
              </a:solidFill>
            </a:endParaRPr>
          </a:p>
        </p:txBody>
      </p:sp>
      <p:sp>
        <p:nvSpPr>
          <p:cNvPr id="66" name="Line 17"/>
          <p:cNvSpPr>
            <a:spLocks noChangeShapeType="1"/>
          </p:cNvSpPr>
          <p:nvPr/>
        </p:nvSpPr>
        <p:spPr bwMode="auto">
          <a:xfrm>
            <a:off x="-521143" y="3788470"/>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67" name="Line 18"/>
          <p:cNvSpPr>
            <a:spLocks noChangeShapeType="1"/>
          </p:cNvSpPr>
          <p:nvPr/>
        </p:nvSpPr>
        <p:spPr bwMode="auto">
          <a:xfrm>
            <a:off x="-594168" y="3788470"/>
            <a:ext cx="730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68" name="Line 19"/>
          <p:cNvSpPr>
            <a:spLocks noChangeShapeType="1"/>
          </p:cNvSpPr>
          <p:nvPr/>
        </p:nvSpPr>
        <p:spPr bwMode="auto">
          <a:xfrm>
            <a:off x="-592581" y="4364732"/>
            <a:ext cx="746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69" name="Line 20"/>
          <p:cNvSpPr>
            <a:spLocks noChangeShapeType="1"/>
          </p:cNvSpPr>
          <p:nvPr/>
        </p:nvSpPr>
        <p:spPr bwMode="auto">
          <a:xfrm flipH="1">
            <a:off x="-522731" y="2853432"/>
            <a:ext cx="1588" cy="86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70" name="Line 21"/>
          <p:cNvSpPr>
            <a:spLocks noChangeShapeType="1"/>
          </p:cNvSpPr>
          <p:nvPr/>
        </p:nvSpPr>
        <p:spPr bwMode="auto">
          <a:xfrm>
            <a:off x="-595756" y="2853432"/>
            <a:ext cx="730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71" name="Line 22"/>
          <p:cNvSpPr>
            <a:spLocks noChangeShapeType="1"/>
          </p:cNvSpPr>
          <p:nvPr/>
        </p:nvSpPr>
        <p:spPr bwMode="auto">
          <a:xfrm>
            <a:off x="-594168" y="3717032"/>
            <a:ext cx="730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72" name="Text Box 23"/>
          <p:cNvSpPr txBox="1">
            <a:spLocks noChangeArrowheads="1"/>
          </p:cNvSpPr>
          <p:nvPr/>
        </p:nvSpPr>
        <p:spPr bwMode="auto">
          <a:xfrm>
            <a:off x="-468756" y="381228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a:spcBef>
                <a:spcPct val="0"/>
              </a:spcBef>
            </a:pPr>
            <a:r>
              <a:rPr lang="en-GB" sz="2400">
                <a:solidFill>
                  <a:prstClr val="white"/>
                </a:solidFill>
                <a:latin typeface="Arial Unicode MS" charset="0"/>
              </a:rPr>
              <a:t>1</a:t>
            </a:r>
            <a:endParaRPr lang="en-US" sz="2400">
              <a:solidFill>
                <a:prstClr val="white"/>
              </a:solidFill>
              <a:latin typeface="Arial Unicode MS" charset="0"/>
            </a:endParaRPr>
          </a:p>
        </p:txBody>
      </p:sp>
      <p:sp>
        <p:nvSpPr>
          <p:cNvPr id="73" name="Text Box 24"/>
          <p:cNvSpPr txBox="1">
            <a:spLocks noChangeArrowheads="1"/>
          </p:cNvSpPr>
          <p:nvPr/>
        </p:nvSpPr>
        <p:spPr bwMode="auto">
          <a:xfrm>
            <a:off x="-470343" y="307409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a:spcBef>
                <a:spcPct val="0"/>
              </a:spcBef>
            </a:pPr>
            <a:r>
              <a:rPr lang="en-GB" sz="2400">
                <a:solidFill>
                  <a:prstClr val="white"/>
                </a:solidFill>
                <a:latin typeface="Arial Unicode MS" charset="0"/>
              </a:rPr>
              <a:t>2</a:t>
            </a:r>
            <a:endParaRPr lang="en-US" sz="2400">
              <a:solidFill>
                <a:prstClr val="white"/>
              </a:solidFill>
              <a:latin typeface="Arial Unicode MS" charset="0"/>
            </a:endParaRPr>
          </a:p>
        </p:txBody>
      </p:sp>
      <p:sp>
        <p:nvSpPr>
          <p:cNvPr id="74" name="Line 25"/>
          <p:cNvSpPr>
            <a:spLocks noChangeShapeType="1"/>
          </p:cNvSpPr>
          <p:nvPr/>
        </p:nvSpPr>
        <p:spPr bwMode="auto">
          <a:xfrm>
            <a:off x="-4289868" y="2493070"/>
            <a:ext cx="0" cy="194468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75" name="Text Box 26"/>
          <p:cNvSpPr txBox="1">
            <a:spLocks noChangeArrowheads="1"/>
          </p:cNvSpPr>
          <p:nvPr/>
        </p:nvSpPr>
        <p:spPr bwMode="auto">
          <a:xfrm rot="16200000">
            <a:off x="-5263006" y="3267770"/>
            <a:ext cx="1603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a:spcBef>
                <a:spcPct val="0"/>
              </a:spcBef>
            </a:pPr>
            <a:r>
              <a:rPr lang="en-GB" sz="1600">
                <a:solidFill>
                  <a:prstClr val="white"/>
                </a:solidFill>
                <a:latin typeface="Arial Unicode MS" charset="0"/>
              </a:rPr>
              <a:t>slice acquisition</a:t>
            </a:r>
            <a:endParaRPr lang="en-US" sz="1600">
              <a:solidFill>
                <a:prstClr val="white"/>
              </a:solidFill>
              <a:latin typeface="Arial Unicode MS" charset="0"/>
            </a:endParaRPr>
          </a:p>
        </p:txBody>
      </p:sp>
      <p:sp>
        <p:nvSpPr>
          <p:cNvPr id="76" name="Text Box 27"/>
          <p:cNvSpPr txBox="1">
            <a:spLocks noChangeArrowheads="1"/>
          </p:cNvSpPr>
          <p:nvPr/>
        </p:nvSpPr>
        <p:spPr bwMode="auto">
          <a:xfrm>
            <a:off x="-689418" y="4583807"/>
            <a:ext cx="701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a:spcBef>
                <a:spcPct val="0"/>
              </a:spcBef>
            </a:pPr>
            <a:r>
              <a:rPr lang="en-GB" sz="1600">
                <a:solidFill>
                  <a:prstClr val="white"/>
                </a:solidFill>
                <a:latin typeface="Arial Unicode MS" charset="0"/>
              </a:rPr>
              <a:t>visual</a:t>
            </a:r>
            <a:br>
              <a:rPr lang="en-GB" sz="1600">
                <a:solidFill>
                  <a:prstClr val="white"/>
                </a:solidFill>
                <a:latin typeface="Arial Unicode MS" charset="0"/>
              </a:rPr>
            </a:br>
            <a:r>
              <a:rPr lang="en-GB" sz="1600">
                <a:solidFill>
                  <a:prstClr val="white"/>
                </a:solidFill>
                <a:latin typeface="Arial Unicode MS" charset="0"/>
              </a:rPr>
              <a:t>input</a:t>
            </a:r>
            <a:endParaRPr lang="en-US" sz="1600">
              <a:solidFill>
                <a:prstClr val="white"/>
              </a:solidFill>
              <a:latin typeface="Arial Unicode MS" charset="0"/>
            </a:endParaRPr>
          </a:p>
        </p:txBody>
      </p:sp>
      <p:sp>
        <p:nvSpPr>
          <p:cNvPr id="77" name="Line 28"/>
          <p:cNvSpPr>
            <a:spLocks noChangeShapeType="1"/>
          </p:cNvSpPr>
          <p:nvPr/>
        </p:nvSpPr>
        <p:spPr bwMode="auto">
          <a:xfrm flipH="1" flipV="1">
            <a:off x="-1340293" y="3932932"/>
            <a:ext cx="722312"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78" name="Line 29"/>
          <p:cNvSpPr>
            <a:spLocks noChangeShapeType="1"/>
          </p:cNvSpPr>
          <p:nvPr/>
        </p:nvSpPr>
        <p:spPr bwMode="auto">
          <a:xfrm flipH="1" flipV="1">
            <a:off x="-1627631" y="3067745"/>
            <a:ext cx="215900" cy="6492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79" name="Rectangle 3"/>
          <p:cNvSpPr>
            <a:spLocks noChangeArrowheads="1"/>
          </p:cNvSpPr>
          <p:nvPr/>
        </p:nvSpPr>
        <p:spPr bwMode="auto">
          <a:xfrm>
            <a:off x="-9469560" y="2348880"/>
            <a:ext cx="5253038"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539750" indent="-539750" defTabSz="914400">
              <a:buFontTx/>
              <a:buChar char="•"/>
            </a:pPr>
            <a:r>
              <a:rPr lang="en-GB" sz="2400" u="sng" dirty="0">
                <a:solidFill>
                  <a:prstClr val="white"/>
                </a:solidFill>
                <a:latin typeface="Arial Unicode MS" charset="0"/>
                <a:cs typeface="Arial" charset="0"/>
              </a:rPr>
              <a:t>Two potential timing problems in DCM:</a:t>
            </a:r>
          </a:p>
          <a:p>
            <a:pPr marL="1341438" lvl="1" indent="-533400" defTabSz="914400">
              <a:spcBef>
                <a:spcPct val="20000"/>
              </a:spcBef>
              <a:buFontTx/>
              <a:buAutoNum type="arabicPeriod"/>
            </a:pPr>
            <a:r>
              <a:rPr lang="en-GB" sz="2400" dirty="0">
                <a:solidFill>
                  <a:prstClr val="white"/>
                </a:solidFill>
                <a:latin typeface="Arial Unicode MS" charset="0"/>
                <a:cs typeface="Arial" charset="0"/>
              </a:rPr>
              <a:t>wrong timing of inputs</a:t>
            </a:r>
          </a:p>
          <a:p>
            <a:pPr marL="1341438" lvl="1" indent="-533400" defTabSz="914400">
              <a:spcBef>
                <a:spcPct val="20000"/>
              </a:spcBef>
              <a:buFontTx/>
              <a:buAutoNum type="arabicPeriod"/>
            </a:pPr>
            <a:r>
              <a:rPr lang="en-GB" sz="2400" dirty="0">
                <a:solidFill>
                  <a:prstClr val="white"/>
                </a:solidFill>
                <a:latin typeface="Arial Unicode MS" charset="0"/>
                <a:cs typeface="Arial" charset="0"/>
              </a:rPr>
              <a:t>temporal shift between regional time series because of multi-slice acquisition</a:t>
            </a:r>
          </a:p>
        </p:txBody>
      </p:sp>
      <p:sp>
        <p:nvSpPr>
          <p:cNvPr id="80" name="Rectangle 4"/>
          <p:cNvSpPr>
            <a:spLocks noChangeArrowheads="1"/>
          </p:cNvSpPr>
          <p:nvPr/>
        </p:nvSpPr>
        <p:spPr bwMode="auto">
          <a:xfrm>
            <a:off x="-9901608" y="5013176"/>
            <a:ext cx="9361488"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539750" indent="-539750" defTabSz="914400">
              <a:buFontTx/>
              <a:buChar char="•"/>
            </a:pPr>
            <a:r>
              <a:rPr lang="en-GB" sz="2400" dirty="0">
                <a:solidFill>
                  <a:prstClr val="white"/>
                </a:solidFill>
                <a:latin typeface="Arial Unicode MS" charset="0"/>
                <a:cs typeface="Arial" charset="0"/>
              </a:rPr>
              <a:t>DCM is robust against timing errors up to approx. </a:t>
            </a:r>
            <a:r>
              <a:rPr lang="en-US" sz="2400" dirty="0">
                <a:solidFill>
                  <a:prstClr val="white"/>
                </a:solidFill>
                <a:latin typeface="Arial Unicode MS" charset="0"/>
                <a:cs typeface="Arial" charset="0"/>
              </a:rPr>
              <a:t>± 1 s </a:t>
            </a:r>
          </a:p>
          <a:p>
            <a:pPr marL="1341438" lvl="1" indent="-533400" defTabSz="914400">
              <a:spcBef>
                <a:spcPct val="20000"/>
              </a:spcBef>
              <a:buFontTx/>
              <a:buChar char="–"/>
            </a:pPr>
            <a:r>
              <a:rPr lang="en-US" sz="2400" dirty="0">
                <a:solidFill>
                  <a:prstClr val="white"/>
                </a:solidFill>
                <a:latin typeface="Arial Unicode MS" charset="0"/>
                <a:cs typeface="Arial" charset="0"/>
              </a:rPr>
              <a:t>compensatory changes of </a:t>
            </a:r>
            <a:r>
              <a:rPr lang="el-GR" sz="2400" i="1" dirty="0">
                <a:solidFill>
                  <a:prstClr val="white"/>
                </a:solidFill>
                <a:latin typeface="Arial Unicode MS" charset="0"/>
                <a:cs typeface="Times New Roman" charset="0"/>
              </a:rPr>
              <a:t>σ</a:t>
            </a:r>
            <a:r>
              <a:rPr lang="en-GB" sz="2400" dirty="0">
                <a:solidFill>
                  <a:prstClr val="white"/>
                </a:solidFill>
                <a:latin typeface="Arial Unicode MS" charset="0"/>
                <a:cs typeface="Arial" charset="0"/>
              </a:rPr>
              <a:t> and </a:t>
            </a:r>
            <a:r>
              <a:rPr lang="el-GR" sz="2400" i="1" dirty="0">
                <a:solidFill>
                  <a:prstClr val="white"/>
                </a:solidFill>
                <a:latin typeface="Arial Unicode MS" charset="0"/>
                <a:cs typeface="Times New Roman" charset="0"/>
              </a:rPr>
              <a:t>θ</a:t>
            </a:r>
            <a:r>
              <a:rPr lang="en-GB" sz="2400" i="1" baseline="30000" dirty="0">
                <a:solidFill>
                  <a:prstClr val="white"/>
                </a:solidFill>
                <a:latin typeface="Arial Unicode MS" charset="0"/>
                <a:cs typeface="Times New Roman" charset="0"/>
              </a:rPr>
              <a:t>h</a:t>
            </a:r>
            <a:endParaRPr lang="en-US" sz="2400" i="1" baseline="30000" dirty="0">
              <a:solidFill>
                <a:prstClr val="white"/>
              </a:solidFill>
              <a:latin typeface="Arial Unicode MS" charset="0"/>
              <a:cs typeface="Arial" charset="0"/>
            </a:endParaRPr>
          </a:p>
          <a:p>
            <a:pPr marL="539750" indent="-539750" defTabSz="914400">
              <a:spcBef>
                <a:spcPct val="20000"/>
              </a:spcBef>
              <a:buFontTx/>
              <a:buChar char="•"/>
            </a:pPr>
            <a:r>
              <a:rPr lang="en-GB" sz="2400" u="sng" dirty="0">
                <a:solidFill>
                  <a:prstClr val="white"/>
                </a:solidFill>
                <a:latin typeface="Arial Unicode MS" charset="0"/>
                <a:cs typeface="Arial" charset="0"/>
              </a:rPr>
              <a:t>Possible corrections</a:t>
            </a:r>
            <a:r>
              <a:rPr lang="en-US" sz="2400" u="sng" dirty="0">
                <a:solidFill>
                  <a:prstClr val="white"/>
                </a:solidFill>
                <a:latin typeface="Arial Unicode MS" charset="0"/>
                <a:cs typeface="Arial" charset="0"/>
              </a:rPr>
              <a:t>:</a:t>
            </a:r>
          </a:p>
          <a:p>
            <a:pPr marL="1341438" lvl="1" indent="-533400" defTabSz="914400">
              <a:spcBef>
                <a:spcPct val="20000"/>
              </a:spcBef>
              <a:buFontTx/>
              <a:buChar char="–"/>
            </a:pPr>
            <a:r>
              <a:rPr lang="en-GB" sz="2400" dirty="0">
                <a:solidFill>
                  <a:prstClr val="white"/>
                </a:solidFill>
                <a:latin typeface="Arial Unicode MS" charset="0"/>
                <a:cs typeface="Arial" charset="0"/>
              </a:rPr>
              <a:t>slice-timing (not for long TRs)</a:t>
            </a:r>
          </a:p>
          <a:p>
            <a:pPr marL="1341438" lvl="1" indent="-533400" defTabSz="914400">
              <a:spcBef>
                <a:spcPct val="20000"/>
              </a:spcBef>
              <a:buFontTx/>
              <a:buChar char="–"/>
            </a:pPr>
            <a:r>
              <a:rPr lang="en-GB" sz="2400" dirty="0">
                <a:solidFill>
                  <a:prstClr val="white"/>
                </a:solidFill>
                <a:latin typeface="Arial Unicode MS" charset="0"/>
                <a:cs typeface="Arial" charset="0"/>
              </a:rPr>
              <a:t>restriction of the </a:t>
            </a:r>
            <a:r>
              <a:rPr lang="en-US" sz="2400" dirty="0">
                <a:solidFill>
                  <a:prstClr val="white"/>
                </a:solidFill>
                <a:latin typeface="Arial Unicode MS" charset="0"/>
                <a:cs typeface="Arial" charset="0"/>
              </a:rPr>
              <a:t>model to </a:t>
            </a:r>
            <a:r>
              <a:rPr lang="en-US" sz="2400" dirty="0" err="1">
                <a:solidFill>
                  <a:prstClr val="white"/>
                </a:solidFill>
                <a:latin typeface="Arial Unicode MS" charset="0"/>
                <a:cs typeface="Arial" charset="0"/>
              </a:rPr>
              <a:t>neighbouring</a:t>
            </a:r>
            <a:r>
              <a:rPr lang="en-US" sz="2400" dirty="0">
                <a:solidFill>
                  <a:prstClr val="white"/>
                </a:solidFill>
                <a:latin typeface="Arial Unicode MS" charset="0"/>
                <a:cs typeface="Arial" charset="0"/>
              </a:rPr>
              <a:t> regions</a:t>
            </a:r>
          </a:p>
          <a:p>
            <a:pPr marL="1341438" lvl="1" indent="-533400" defTabSz="914400">
              <a:spcBef>
                <a:spcPct val="20000"/>
              </a:spcBef>
              <a:buFontTx/>
              <a:buChar char="–"/>
            </a:pPr>
            <a:r>
              <a:rPr lang="en-US" sz="2400" dirty="0">
                <a:solidFill>
                  <a:prstClr val="white"/>
                </a:solidFill>
                <a:latin typeface="Arial Unicode MS" charset="0"/>
                <a:cs typeface="Arial" charset="0"/>
              </a:rPr>
              <a:t>in both cases: adjust temporal reference bin in SPM defaults (</a:t>
            </a:r>
            <a:r>
              <a:rPr lang="en-US" sz="2400" dirty="0">
                <a:solidFill>
                  <a:prstClr val="white"/>
                </a:solidFill>
                <a:latin typeface="Arial Unicode MS" charset="0"/>
              </a:rPr>
              <a:t>defaults.stats.fmri.t0</a:t>
            </a:r>
            <a:r>
              <a:rPr lang="en-US" sz="2400" dirty="0" smtClean="0">
                <a:solidFill>
                  <a:prstClr val="white"/>
                </a:solidFill>
                <a:latin typeface="Arial Unicode MS" charset="0"/>
                <a:cs typeface="Arial" charset="0"/>
              </a:rPr>
              <a:t>)</a:t>
            </a:r>
          </a:p>
          <a:p>
            <a:pPr marL="1341438" lvl="1" indent="-533400" defTabSz="914400">
              <a:spcBef>
                <a:spcPct val="20000"/>
              </a:spcBef>
              <a:buFontTx/>
              <a:buChar char="–"/>
            </a:pPr>
            <a:r>
              <a:rPr lang="en-US" sz="2400" dirty="0" smtClean="0">
                <a:solidFill>
                  <a:prstClr val="white"/>
                </a:solidFill>
                <a:latin typeface="Arial Unicode MS" charset="0"/>
                <a:cs typeface="Arial" charset="0"/>
              </a:rPr>
              <a:t>Short TRs are better </a:t>
            </a:r>
            <a:endParaRPr lang="en-US" sz="2400" dirty="0">
              <a:solidFill>
                <a:prstClr val="white"/>
              </a:solidFill>
              <a:latin typeface="Arial Unicode MS" charset="0"/>
              <a:cs typeface="Arial" charset="0"/>
            </a:endParaRPr>
          </a:p>
        </p:txBody>
      </p:sp>
    </p:spTree>
    <p:extLst>
      <p:ext uri="{BB962C8B-B14F-4D97-AF65-F5344CB8AC3E}">
        <p14:creationId xmlns:p14="http://schemas.microsoft.com/office/powerpoint/2010/main" val="35377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797"/>
                                        </p:tgtEl>
                                        <p:attrNameLst>
                                          <p:attrName>style.visibility</p:attrName>
                                        </p:attrNameLst>
                                      </p:cBhvr>
                                      <p:to>
                                        <p:strVal val="visible"/>
                                      </p:to>
                                    </p:set>
                                    <p:animEffect transition="in" filter="fade">
                                      <p:cBhvr>
                                        <p:cTn id="21" dur="500"/>
                                        <p:tgtEl>
                                          <p:spTgt spid="3379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798"/>
                                        </p:tgtEl>
                                        <p:attrNameLst>
                                          <p:attrName>style.visibility</p:attrName>
                                        </p:attrNameLst>
                                      </p:cBhvr>
                                      <p:to>
                                        <p:strVal val="visible"/>
                                      </p:to>
                                    </p:set>
                                    <p:animEffect transition="in" filter="fade">
                                      <p:cBhvr>
                                        <p:cTn id="30" dur="500"/>
                                        <p:tgtEl>
                                          <p:spTgt spid="3379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9"/>
                                        </p:tgtEl>
                                        <p:attrNameLst>
                                          <p:attrName>style.visibility</p:attrName>
                                        </p:attrNameLst>
                                      </p:cBhvr>
                                      <p:to>
                                        <p:strVal val="visible"/>
                                      </p:to>
                                    </p:set>
                                    <p:animEffect transition="in" filter="fade">
                                      <p:cBhvr>
                                        <p:cTn id="42" dur="500"/>
                                        <p:tgtEl>
                                          <p:spTgt spid="3379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8"/>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106"/>
                                        </p:tgtEl>
                                        <p:attrNameLst>
                                          <p:attrName>style.visibility</p:attrName>
                                        </p:attrNameLst>
                                      </p:cBhvr>
                                      <p:to>
                                        <p:strVal val="visible"/>
                                      </p:to>
                                    </p:set>
                                    <p:animEffect transition="in" filter="fade">
                                      <p:cBhvr>
                                        <p:cTn id="70" dur="500"/>
                                        <p:tgtEl>
                                          <p:spTgt spid="4710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7107"/>
                                        </p:tgtEl>
                                        <p:attrNameLst>
                                          <p:attrName>style.visibility</p:attrName>
                                        </p:attrNameLst>
                                      </p:cBhvr>
                                      <p:to>
                                        <p:strVal val="visible"/>
                                      </p:to>
                                    </p:set>
                                    <p:animEffect transition="in" filter="fade">
                                      <p:cBhvr>
                                        <p:cTn id="78" dur="500"/>
                                        <p:tgtEl>
                                          <p:spTgt spid="4710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7108"/>
                                        </p:tgtEl>
                                        <p:attrNameLst>
                                          <p:attrName>style.visibility</p:attrName>
                                        </p:attrNameLst>
                                      </p:cBhvr>
                                      <p:to>
                                        <p:strVal val="visible"/>
                                      </p:to>
                                    </p:set>
                                    <p:animEffect transition="in" filter="fade">
                                      <p:cBhvr>
                                        <p:cTn id="86" dur="500"/>
                                        <p:tgtEl>
                                          <p:spTgt spid="4710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7112"/>
                                        </p:tgtEl>
                                        <p:attrNameLst>
                                          <p:attrName>style.visibility</p:attrName>
                                        </p:attrNameLst>
                                      </p:cBhvr>
                                      <p:to>
                                        <p:strVal val="visible"/>
                                      </p:to>
                                    </p:set>
                                    <p:animEffect transition="in" filter="fade">
                                      <p:cBhvr>
                                        <p:cTn id="114" dur="500"/>
                                        <p:tgtEl>
                                          <p:spTgt spid="4711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7113"/>
                                        </p:tgtEl>
                                        <p:attrNameLst>
                                          <p:attrName>style.visibility</p:attrName>
                                        </p:attrNameLst>
                                      </p:cBhvr>
                                      <p:to>
                                        <p:strVal val="visible"/>
                                      </p:to>
                                    </p:set>
                                    <p:animEffect transition="in" filter="fade">
                                      <p:cBhvr>
                                        <p:cTn id="119"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4" grpId="0" animBg="1"/>
      <p:bldP spid="35" grpId="0" animBg="1"/>
      <p:bldP spid="36" grpId="0"/>
      <p:bldP spid="37" grpId="0" animBg="1"/>
      <p:bldP spid="38" grpId="0"/>
      <p:bldP spid="38" grpId="1"/>
      <p:bldP spid="39" grpId="0" animBg="1"/>
      <p:bldP spid="46" grpId="0"/>
      <p:bldP spid="46" grpId="1"/>
      <p:bldP spid="33" grpId="0" animBg="1"/>
      <p:bldP spid="40" grpId="0" animBg="1"/>
      <p:bldP spid="41" grpId="0" animBg="1"/>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25959" y="667668"/>
            <a:ext cx="6279444" cy="4678363"/>
          </a:xfrm>
          <a:prstGeom prst="rect">
            <a:avLst/>
          </a:prstGeom>
          <a:noFill/>
          <a:ln w="9525" algn="ctr">
            <a:noFill/>
            <a:miter lim="800000"/>
            <a:headEnd/>
            <a:tailEnd/>
          </a:ln>
        </p:spPr>
      </p:pic>
      <p:sp>
        <p:nvSpPr>
          <p:cNvPr id="48131" name="Line 3"/>
          <p:cNvSpPr>
            <a:spLocks noChangeShapeType="1"/>
          </p:cNvSpPr>
          <p:nvPr/>
        </p:nvSpPr>
        <p:spPr bwMode="auto">
          <a:xfrm>
            <a:off x="6414058" y="1362992"/>
            <a:ext cx="203200" cy="0"/>
          </a:xfrm>
          <a:prstGeom prst="line">
            <a:avLst/>
          </a:prstGeom>
          <a:noFill/>
          <a:ln w="38100">
            <a:solidFill>
              <a:srgbClr val="333399"/>
            </a:solidFill>
            <a:round/>
            <a:headEnd/>
            <a:tailEnd/>
          </a:ln>
        </p:spPr>
        <p:txBody>
          <a:bodyPr/>
          <a:lstStyle/>
          <a:p>
            <a:pPr defTabSz="914400"/>
            <a:endParaRPr lang="en-US">
              <a:solidFill>
                <a:srgbClr val="000000"/>
              </a:solidFill>
            </a:endParaRPr>
          </a:p>
        </p:txBody>
      </p:sp>
      <p:sp>
        <p:nvSpPr>
          <p:cNvPr id="48132" name="Line 4"/>
          <p:cNvSpPr>
            <a:spLocks noChangeShapeType="1"/>
          </p:cNvSpPr>
          <p:nvPr/>
        </p:nvSpPr>
        <p:spPr bwMode="auto">
          <a:xfrm>
            <a:off x="6414058" y="1667792"/>
            <a:ext cx="203200" cy="0"/>
          </a:xfrm>
          <a:prstGeom prst="line">
            <a:avLst/>
          </a:prstGeom>
          <a:noFill/>
          <a:ln w="38100">
            <a:solidFill>
              <a:srgbClr val="008000"/>
            </a:solidFill>
            <a:round/>
            <a:headEnd/>
            <a:tailEnd/>
          </a:ln>
        </p:spPr>
        <p:txBody>
          <a:bodyPr/>
          <a:lstStyle/>
          <a:p>
            <a:pPr defTabSz="914400"/>
            <a:endParaRPr lang="en-US">
              <a:solidFill>
                <a:srgbClr val="000000"/>
              </a:solidFill>
            </a:endParaRPr>
          </a:p>
        </p:txBody>
      </p:sp>
      <p:sp>
        <p:nvSpPr>
          <p:cNvPr id="48133" name="Line 5"/>
          <p:cNvSpPr>
            <a:spLocks noChangeShapeType="1"/>
          </p:cNvSpPr>
          <p:nvPr/>
        </p:nvSpPr>
        <p:spPr bwMode="auto">
          <a:xfrm>
            <a:off x="6414058" y="1972592"/>
            <a:ext cx="203200" cy="0"/>
          </a:xfrm>
          <a:prstGeom prst="line">
            <a:avLst/>
          </a:prstGeom>
          <a:noFill/>
          <a:ln w="38100">
            <a:solidFill>
              <a:srgbClr val="FF0000"/>
            </a:solidFill>
            <a:round/>
            <a:headEnd/>
            <a:tailEnd/>
          </a:ln>
        </p:spPr>
        <p:txBody>
          <a:bodyPr/>
          <a:lstStyle/>
          <a:p>
            <a:pPr defTabSz="914400"/>
            <a:endParaRPr lang="en-US">
              <a:solidFill>
                <a:srgbClr val="000000"/>
              </a:solidFill>
            </a:endParaRPr>
          </a:p>
        </p:txBody>
      </p:sp>
      <p:sp>
        <p:nvSpPr>
          <p:cNvPr id="48134" name="Text Box 6"/>
          <p:cNvSpPr txBox="1">
            <a:spLocks noChangeArrowheads="1"/>
          </p:cNvSpPr>
          <p:nvPr/>
        </p:nvSpPr>
        <p:spPr bwMode="auto">
          <a:xfrm>
            <a:off x="6622903" y="1148680"/>
            <a:ext cx="432630" cy="369332"/>
          </a:xfrm>
          <a:prstGeom prst="rect">
            <a:avLst/>
          </a:prstGeom>
          <a:noFill/>
          <a:ln w="9525">
            <a:noFill/>
            <a:miter lim="800000"/>
            <a:headEnd/>
            <a:tailEnd/>
          </a:ln>
        </p:spPr>
        <p:txBody>
          <a:bodyPr wrap="none">
            <a:spAutoFit/>
          </a:bodyPr>
          <a:lstStyle/>
          <a:p>
            <a:pPr defTabSz="914400" eaLnBrk="0" hangingPunct="0"/>
            <a:r>
              <a:rPr lang="en-GB">
                <a:solidFill>
                  <a:srgbClr val="000000"/>
                </a:solidFill>
              </a:rPr>
              <a:t>V1</a:t>
            </a:r>
            <a:endParaRPr lang="en-US">
              <a:solidFill>
                <a:srgbClr val="000000"/>
              </a:solidFill>
            </a:endParaRPr>
          </a:p>
        </p:txBody>
      </p:sp>
      <p:sp>
        <p:nvSpPr>
          <p:cNvPr id="48135" name="Text Box 7"/>
          <p:cNvSpPr txBox="1">
            <a:spLocks noChangeArrowheads="1"/>
          </p:cNvSpPr>
          <p:nvPr/>
        </p:nvSpPr>
        <p:spPr bwMode="auto">
          <a:xfrm>
            <a:off x="6617259" y="1486818"/>
            <a:ext cx="432630" cy="369332"/>
          </a:xfrm>
          <a:prstGeom prst="rect">
            <a:avLst/>
          </a:prstGeom>
          <a:noFill/>
          <a:ln w="9525">
            <a:noFill/>
            <a:miter lim="800000"/>
            <a:headEnd/>
            <a:tailEnd/>
          </a:ln>
        </p:spPr>
        <p:txBody>
          <a:bodyPr wrap="none">
            <a:spAutoFit/>
          </a:bodyPr>
          <a:lstStyle/>
          <a:p>
            <a:pPr defTabSz="914400" eaLnBrk="0" hangingPunct="0"/>
            <a:r>
              <a:rPr lang="en-GB">
                <a:solidFill>
                  <a:srgbClr val="000000"/>
                </a:solidFill>
              </a:rPr>
              <a:t>V5</a:t>
            </a:r>
            <a:endParaRPr lang="en-US">
              <a:solidFill>
                <a:srgbClr val="000000"/>
              </a:solidFill>
            </a:endParaRPr>
          </a:p>
        </p:txBody>
      </p:sp>
      <p:sp>
        <p:nvSpPr>
          <p:cNvPr id="48136" name="Text Box 8"/>
          <p:cNvSpPr txBox="1">
            <a:spLocks noChangeArrowheads="1"/>
          </p:cNvSpPr>
          <p:nvPr/>
        </p:nvSpPr>
        <p:spPr bwMode="auto">
          <a:xfrm>
            <a:off x="6617258" y="1791618"/>
            <a:ext cx="556563" cy="369332"/>
          </a:xfrm>
          <a:prstGeom prst="rect">
            <a:avLst/>
          </a:prstGeom>
          <a:noFill/>
          <a:ln w="9525">
            <a:noFill/>
            <a:miter lim="800000"/>
            <a:headEnd/>
            <a:tailEnd/>
          </a:ln>
        </p:spPr>
        <p:txBody>
          <a:bodyPr wrap="none">
            <a:spAutoFit/>
          </a:bodyPr>
          <a:lstStyle/>
          <a:p>
            <a:pPr defTabSz="914400" eaLnBrk="0" hangingPunct="0"/>
            <a:r>
              <a:rPr lang="en-GB">
                <a:solidFill>
                  <a:srgbClr val="000000"/>
                </a:solidFill>
              </a:rPr>
              <a:t>PPC</a:t>
            </a:r>
            <a:endParaRPr lang="en-US">
              <a:solidFill>
                <a:srgbClr val="000000"/>
              </a:solidFill>
            </a:endParaRPr>
          </a:p>
        </p:txBody>
      </p:sp>
      <p:sp>
        <p:nvSpPr>
          <p:cNvPr id="48137" name="Line 9"/>
          <p:cNvSpPr>
            <a:spLocks noChangeShapeType="1"/>
          </p:cNvSpPr>
          <p:nvPr/>
        </p:nvSpPr>
        <p:spPr bwMode="auto">
          <a:xfrm>
            <a:off x="6414058" y="2748880"/>
            <a:ext cx="203200" cy="0"/>
          </a:xfrm>
          <a:prstGeom prst="line">
            <a:avLst/>
          </a:prstGeom>
          <a:noFill/>
          <a:ln w="28575">
            <a:solidFill>
              <a:srgbClr val="000000"/>
            </a:solidFill>
            <a:prstDash val="sysDot"/>
            <a:round/>
            <a:headEnd/>
            <a:tailEnd/>
          </a:ln>
        </p:spPr>
        <p:txBody>
          <a:bodyPr/>
          <a:lstStyle/>
          <a:p>
            <a:pPr defTabSz="914400"/>
            <a:endParaRPr lang="en-US">
              <a:solidFill>
                <a:srgbClr val="000000"/>
              </a:solidFill>
            </a:endParaRPr>
          </a:p>
        </p:txBody>
      </p:sp>
      <p:sp>
        <p:nvSpPr>
          <p:cNvPr id="48138" name="Text Box 10"/>
          <p:cNvSpPr txBox="1">
            <a:spLocks noChangeArrowheads="1"/>
          </p:cNvSpPr>
          <p:nvPr/>
        </p:nvSpPr>
        <p:spPr bwMode="auto">
          <a:xfrm>
            <a:off x="6588224" y="2564904"/>
            <a:ext cx="1053669" cy="369332"/>
          </a:xfrm>
          <a:prstGeom prst="rect">
            <a:avLst/>
          </a:prstGeom>
          <a:noFill/>
          <a:ln w="9525">
            <a:noFill/>
            <a:miter lim="800000"/>
            <a:headEnd/>
            <a:tailEnd/>
          </a:ln>
        </p:spPr>
        <p:txBody>
          <a:bodyPr wrap="none">
            <a:spAutoFit/>
          </a:bodyPr>
          <a:lstStyle/>
          <a:p>
            <a:pPr defTabSz="914400" eaLnBrk="0" hangingPunct="0"/>
            <a:r>
              <a:rPr lang="en-GB">
                <a:solidFill>
                  <a:srgbClr val="000000"/>
                </a:solidFill>
              </a:rPr>
              <a:t>observed</a:t>
            </a:r>
            <a:endParaRPr lang="en-US">
              <a:solidFill>
                <a:srgbClr val="000000"/>
              </a:solidFill>
            </a:endParaRPr>
          </a:p>
        </p:txBody>
      </p:sp>
      <p:sp>
        <p:nvSpPr>
          <p:cNvPr id="48139" name="Line 11"/>
          <p:cNvSpPr>
            <a:spLocks noChangeShapeType="1"/>
          </p:cNvSpPr>
          <p:nvPr/>
        </p:nvSpPr>
        <p:spPr bwMode="auto">
          <a:xfrm>
            <a:off x="6414058" y="3031455"/>
            <a:ext cx="203200" cy="0"/>
          </a:xfrm>
          <a:prstGeom prst="line">
            <a:avLst/>
          </a:prstGeom>
          <a:noFill/>
          <a:ln w="38100">
            <a:solidFill>
              <a:srgbClr val="000000"/>
            </a:solidFill>
            <a:round/>
            <a:headEnd/>
            <a:tailEnd/>
          </a:ln>
        </p:spPr>
        <p:txBody>
          <a:bodyPr/>
          <a:lstStyle/>
          <a:p>
            <a:pPr defTabSz="914400"/>
            <a:endParaRPr lang="en-US">
              <a:solidFill>
                <a:srgbClr val="000000"/>
              </a:solidFill>
            </a:endParaRPr>
          </a:p>
        </p:txBody>
      </p:sp>
      <p:sp>
        <p:nvSpPr>
          <p:cNvPr id="48140" name="Text Box 12"/>
          <p:cNvSpPr txBox="1">
            <a:spLocks noChangeArrowheads="1"/>
          </p:cNvSpPr>
          <p:nvPr/>
        </p:nvSpPr>
        <p:spPr bwMode="auto">
          <a:xfrm>
            <a:off x="6617259" y="2839368"/>
            <a:ext cx="689386" cy="369332"/>
          </a:xfrm>
          <a:prstGeom prst="rect">
            <a:avLst/>
          </a:prstGeom>
          <a:noFill/>
          <a:ln w="9525">
            <a:noFill/>
            <a:miter lim="800000"/>
            <a:headEnd/>
            <a:tailEnd/>
          </a:ln>
        </p:spPr>
        <p:txBody>
          <a:bodyPr wrap="none">
            <a:spAutoFit/>
          </a:bodyPr>
          <a:lstStyle/>
          <a:p>
            <a:pPr defTabSz="914400" eaLnBrk="0" hangingPunct="0"/>
            <a:r>
              <a:rPr lang="en-GB">
                <a:solidFill>
                  <a:srgbClr val="000000"/>
                </a:solidFill>
              </a:rPr>
              <a:t>fitted</a:t>
            </a:r>
            <a:endParaRPr lang="en-US">
              <a:solidFill>
                <a:srgbClr val="000000"/>
              </a:solidFill>
            </a:endParaRPr>
          </a:p>
        </p:txBody>
      </p:sp>
      <p:sp>
        <p:nvSpPr>
          <p:cNvPr id="1836045" name="Text Box 13"/>
          <p:cNvSpPr txBox="1">
            <a:spLocks noChangeArrowheads="1"/>
          </p:cNvSpPr>
          <p:nvPr/>
        </p:nvSpPr>
        <p:spPr bwMode="auto">
          <a:xfrm>
            <a:off x="1187624" y="24287"/>
            <a:ext cx="1113631" cy="646331"/>
          </a:xfrm>
          <a:prstGeom prst="rect">
            <a:avLst/>
          </a:prstGeom>
          <a:noFill/>
          <a:ln w="9525">
            <a:noFill/>
            <a:miter lim="800000"/>
            <a:headEnd/>
            <a:tailEnd/>
          </a:ln>
        </p:spPr>
        <p:txBody>
          <a:bodyPr wrap="none">
            <a:spAutoFit/>
          </a:bodyPr>
          <a:lstStyle/>
          <a:p>
            <a:pPr defTabSz="914400" eaLnBrk="0" hangingPunct="0"/>
            <a:r>
              <a:rPr lang="en-GB" dirty="0" smtClean="0">
                <a:solidFill>
                  <a:srgbClr val="008000"/>
                </a:solidFill>
              </a:rPr>
              <a:t>Attention </a:t>
            </a:r>
          </a:p>
          <a:p>
            <a:pPr defTabSz="914400" eaLnBrk="0" hangingPunct="0"/>
            <a:r>
              <a:rPr lang="en-GB" dirty="0" smtClean="0">
                <a:solidFill>
                  <a:srgbClr val="008000"/>
                </a:solidFill>
              </a:rPr>
              <a:t>to motion </a:t>
            </a:r>
            <a:endParaRPr lang="en-US" dirty="0">
              <a:solidFill>
                <a:srgbClr val="008000"/>
              </a:solidFill>
            </a:endParaRPr>
          </a:p>
        </p:txBody>
      </p:sp>
      <p:sp>
        <p:nvSpPr>
          <p:cNvPr id="1836046" name="Text Box 14"/>
          <p:cNvSpPr txBox="1">
            <a:spLocks noChangeArrowheads="1"/>
          </p:cNvSpPr>
          <p:nvPr/>
        </p:nvSpPr>
        <p:spPr bwMode="auto">
          <a:xfrm>
            <a:off x="2388158" y="-8608"/>
            <a:ext cx="1344576" cy="646331"/>
          </a:xfrm>
          <a:prstGeom prst="rect">
            <a:avLst/>
          </a:prstGeom>
          <a:noFill/>
          <a:ln w="9525">
            <a:noFill/>
            <a:miter lim="800000"/>
            <a:headEnd/>
            <a:tailEnd/>
          </a:ln>
        </p:spPr>
        <p:txBody>
          <a:bodyPr wrap="none">
            <a:spAutoFit/>
          </a:bodyPr>
          <a:lstStyle/>
          <a:p>
            <a:pPr defTabSz="914400" eaLnBrk="0" hangingPunct="0"/>
            <a:r>
              <a:rPr lang="en-GB" dirty="0" smtClean="0">
                <a:solidFill>
                  <a:srgbClr val="008000"/>
                </a:solidFill>
              </a:rPr>
              <a:t>Motion &amp;</a:t>
            </a:r>
            <a:endParaRPr lang="en-GB" dirty="0">
              <a:solidFill>
                <a:srgbClr val="008000"/>
              </a:solidFill>
            </a:endParaRPr>
          </a:p>
          <a:p>
            <a:pPr defTabSz="914400" eaLnBrk="0" hangingPunct="0"/>
            <a:r>
              <a:rPr lang="en-GB" dirty="0">
                <a:solidFill>
                  <a:srgbClr val="008000"/>
                </a:solidFill>
              </a:rPr>
              <a:t>no attention</a:t>
            </a:r>
            <a:endParaRPr lang="en-US" dirty="0">
              <a:solidFill>
                <a:srgbClr val="008000"/>
              </a:solidFill>
            </a:endParaRPr>
          </a:p>
        </p:txBody>
      </p:sp>
      <p:sp>
        <p:nvSpPr>
          <p:cNvPr id="1836047" name="Line 15"/>
          <p:cNvSpPr>
            <a:spLocks noChangeShapeType="1"/>
          </p:cNvSpPr>
          <p:nvPr/>
        </p:nvSpPr>
        <p:spPr bwMode="auto">
          <a:xfrm>
            <a:off x="1815247" y="631156"/>
            <a:ext cx="807156" cy="852487"/>
          </a:xfrm>
          <a:prstGeom prst="line">
            <a:avLst/>
          </a:prstGeom>
          <a:noFill/>
          <a:ln w="28575">
            <a:solidFill>
              <a:srgbClr val="008000"/>
            </a:solidFill>
            <a:round/>
            <a:headEnd/>
            <a:tailEnd type="triangle" w="med" len="med"/>
          </a:ln>
        </p:spPr>
        <p:txBody>
          <a:bodyPr/>
          <a:lstStyle/>
          <a:p>
            <a:pPr defTabSz="914400"/>
            <a:endParaRPr lang="en-US">
              <a:solidFill>
                <a:srgbClr val="000000"/>
              </a:solidFill>
            </a:endParaRPr>
          </a:p>
        </p:txBody>
      </p:sp>
      <p:sp>
        <p:nvSpPr>
          <p:cNvPr id="1836048" name="Line 16"/>
          <p:cNvSpPr>
            <a:spLocks noChangeShapeType="1"/>
          </p:cNvSpPr>
          <p:nvPr/>
        </p:nvSpPr>
        <p:spPr bwMode="auto">
          <a:xfrm flipH="1">
            <a:off x="2893336" y="631156"/>
            <a:ext cx="142523" cy="1462087"/>
          </a:xfrm>
          <a:prstGeom prst="line">
            <a:avLst/>
          </a:prstGeom>
          <a:noFill/>
          <a:ln w="28575">
            <a:solidFill>
              <a:srgbClr val="008000"/>
            </a:solidFill>
            <a:round/>
            <a:headEnd/>
            <a:tailEnd type="triangle" w="med" len="med"/>
          </a:ln>
        </p:spPr>
        <p:txBody>
          <a:bodyPr/>
          <a:lstStyle/>
          <a:p>
            <a:pPr defTabSz="914400"/>
            <a:endParaRPr lang="en-US">
              <a:solidFill>
                <a:srgbClr val="000000"/>
              </a:solidFill>
            </a:endParaRPr>
          </a:p>
        </p:txBody>
      </p:sp>
      <p:sp>
        <p:nvSpPr>
          <p:cNvPr id="1836049" name="Text Box 17"/>
          <p:cNvSpPr txBox="1">
            <a:spLocks noChangeArrowheads="1"/>
          </p:cNvSpPr>
          <p:nvPr/>
        </p:nvSpPr>
        <p:spPr bwMode="auto">
          <a:xfrm>
            <a:off x="3638402" y="-16545"/>
            <a:ext cx="689048" cy="646331"/>
          </a:xfrm>
          <a:prstGeom prst="rect">
            <a:avLst/>
          </a:prstGeom>
          <a:noFill/>
          <a:ln w="9525">
            <a:noFill/>
            <a:miter lim="800000"/>
            <a:headEnd/>
            <a:tailEnd/>
          </a:ln>
        </p:spPr>
        <p:txBody>
          <a:bodyPr wrap="none">
            <a:spAutoFit/>
          </a:bodyPr>
          <a:lstStyle/>
          <a:p>
            <a:pPr defTabSz="914400" eaLnBrk="0" hangingPunct="0"/>
            <a:r>
              <a:rPr lang="en-GB" dirty="0">
                <a:solidFill>
                  <a:srgbClr val="008000"/>
                </a:solidFill>
              </a:rPr>
              <a:t>static </a:t>
            </a:r>
          </a:p>
          <a:p>
            <a:pPr defTabSz="914400" eaLnBrk="0" hangingPunct="0"/>
            <a:r>
              <a:rPr lang="en-GB" dirty="0">
                <a:solidFill>
                  <a:srgbClr val="008000"/>
                </a:solidFill>
              </a:rPr>
              <a:t>dots</a:t>
            </a:r>
            <a:endParaRPr lang="en-US" dirty="0">
              <a:solidFill>
                <a:srgbClr val="008000"/>
              </a:solidFill>
            </a:endParaRPr>
          </a:p>
        </p:txBody>
      </p:sp>
      <p:sp>
        <p:nvSpPr>
          <p:cNvPr id="1836050" name="Line 18"/>
          <p:cNvSpPr>
            <a:spLocks noChangeShapeType="1"/>
          </p:cNvSpPr>
          <p:nvPr/>
        </p:nvSpPr>
        <p:spPr bwMode="auto">
          <a:xfrm flipH="1">
            <a:off x="3028803" y="569242"/>
            <a:ext cx="677333" cy="2590800"/>
          </a:xfrm>
          <a:prstGeom prst="line">
            <a:avLst/>
          </a:prstGeom>
          <a:noFill/>
          <a:ln w="28575">
            <a:solidFill>
              <a:srgbClr val="008000"/>
            </a:solidFill>
            <a:round/>
            <a:headEnd/>
            <a:tailEnd type="triangle" w="med" len="med"/>
          </a:ln>
        </p:spPr>
        <p:txBody>
          <a:bodyPr/>
          <a:lstStyle/>
          <a:p>
            <a:pPr defTabSz="914400"/>
            <a:endParaRPr lang="en-US">
              <a:solidFill>
                <a:srgbClr val="000000"/>
              </a:solidFill>
            </a:endParaRPr>
          </a:p>
        </p:txBody>
      </p:sp>
      <p:pic>
        <p:nvPicPr>
          <p:cNvPr id="2" name="Picture 1"/>
          <p:cNvPicPr>
            <a:picLocks noChangeAspect="1"/>
          </p:cNvPicPr>
          <p:nvPr/>
        </p:nvPicPr>
        <p:blipFill rotWithShape="1">
          <a:blip r:embed="rId4"/>
          <a:srcRect t="53066"/>
          <a:stretch/>
        </p:blipFill>
        <p:spPr>
          <a:xfrm>
            <a:off x="4760809" y="3791109"/>
            <a:ext cx="4382104" cy="3066891"/>
          </a:xfrm>
          <a:prstGeom prst="rect">
            <a:avLst/>
          </a:prstGeom>
        </p:spPr>
      </p:pic>
      <p:sp>
        <p:nvSpPr>
          <p:cNvPr id="3" name="TextBox 2"/>
          <p:cNvSpPr txBox="1"/>
          <p:nvPr/>
        </p:nvSpPr>
        <p:spPr>
          <a:xfrm>
            <a:off x="5580112" y="0"/>
            <a:ext cx="3384376" cy="523220"/>
          </a:xfrm>
          <a:prstGeom prst="rect">
            <a:avLst/>
          </a:prstGeom>
          <a:noFill/>
        </p:spPr>
        <p:txBody>
          <a:bodyPr wrap="square" rtlCol="0">
            <a:spAutoFit/>
          </a:bodyPr>
          <a:lstStyle/>
          <a:p>
            <a:pPr defTabSz="914400"/>
            <a:r>
              <a:rPr lang="en-US" sz="2800" u="sng" dirty="0" smtClean="0">
                <a:solidFill>
                  <a:prstClr val="white"/>
                </a:solidFill>
              </a:rPr>
              <a:t>Estimate the model</a:t>
            </a:r>
            <a:endParaRPr lang="en-US" sz="2800" u="sng" dirty="0">
              <a:solidFill>
                <a:prstClr val="white"/>
              </a:solidFill>
            </a:endParaRPr>
          </a:p>
        </p:txBody>
      </p:sp>
    </p:spTree>
    <p:extLst>
      <p:ext uri="{BB962C8B-B14F-4D97-AF65-F5344CB8AC3E}">
        <p14:creationId xmlns:p14="http://schemas.microsoft.com/office/powerpoint/2010/main" val="401905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6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6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6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6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6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6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5" grpId="0"/>
      <p:bldP spid="1836046" grpId="0"/>
      <p:bldP spid="1836047" grpId="0" animBg="1"/>
      <p:bldP spid="1836048" grpId="0" animBg="1"/>
      <p:bldP spid="1836049" grpId="0"/>
      <p:bldP spid="18360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4" cstate="print"/>
          <a:srcRect l="14449" t="6106" r="17252" b="5532"/>
          <a:stretch/>
        </p:blipFill>
        <p:spPr bwMode="auto">
          <a:xfrm>
            <a:off x="5580112" y="-8487"/>
            <a:ext cx="3402644" cy="6554756"/>
          </a:xfrm>
          <a:prstGeom prst="rect">
            <a:avLst/>
          </a:prstGeom>
          <a:noFill/>
          <a:ln w="9525">
            <a:noFill/>
            <a:miter lim="800000"/>
            <a:headEnd/>
            <a:tailEnd/>
          </a:ln>
        </p:spPr>
      </p:pic>
      <p:sp>
        <p:nvSpPr>
          <p:cNvPr id="34821" name="Rectangle 2"/>
          <p:cNvSpPr>
            <a:spLocks noGrp="1" noChangeArrowheads="1"/>
          </p:cNvSpPr>
          <p:nvPr>
            <p:ph type="title"/>
          </p:nvPr>
        </p:nvSpPr>
        <p:spPr>
          <a:xfrm>
            <a:off x="0" y="0"/>
            <a:ext cx="4788024" cy="1008112"/>
          </a:xfrm>
          <a:solidFill>
            <a:schemeClr val="accent1"/>
          </a:solidFill>
        </p:spPr>
        <p:txBody>
          <a:bodyPr>
            <a:normAutofit fontScale="90000"/>
          </a:bodyPr>
          <a:lstStyle/>
          <a:p>
            <a:pPr algn="l" eaLnBrk="1" hangingPunct="1"/>
            <a:r>
              <a:rPr lang="en-GB" sz="3200" dirty="0" smtClean="0">
                <a:solidFill>
                  <a:srgbClr val="002E69"/>
                </a:solidFill>
                <a:latin typeface="Arial Unicode MS" pitchFamily="34" charset="-128"/>
              </a:rPr>
              <a:t>Bayesian Model Comparison</a:t>
            </a:r>
            <a:endParaRPr lang="en-GB" sz="3600" dirty="0" smtClean="0">
              <a:solidFill>
                <a:srgbClr val="002E69"/>
              </a:solidFill>
              <a:latin typeface="Arial Unicode MS" pitchFamily="34" charset="-128"/>
            </a:endParaRPr>
          </a:p>
        </p:txBody>
      </p:sp>
      <p:pic>
        <p:nvPicPr>
          <p:cNvPr id="5" name="Picture 2"/>
          <p:cNvPicPr>
            <a:picLocks noChangeAspect="1" noChangeArrowheads="1"/>
          </p:cNvPicPr>
          <p:nvPr/>
        </p:nvPicPr>
        <p:blipFill>
          <a:blip r:embed="rId4" cstate="print"/>
          <a:srcRect/>
          <a:stretch>
            <a:fillRect/>
          </a:stretch>
        </p:blipFill>
        <p:spPr bwMode="auto">
          <a:xfrm>
            <a:off x="-3276872" y="908720"/>
            <a:ext cx="3168352" cy="4717688"/>
          </a:xfrm>
          <a:prstGeom prst="rect">
            <a:avLst/>
          </a:prstGeom>
          <a:noFill/>
          <a:ln w="9525">
            <a:noFill/>
            <a:miter lim="800000"/>
            <a:headEnd/>
            <a:tailEnd/>
          </a:ln>
        </p:spPr>
      </p:pic>
      <p:sp>
        <p:nvSpPr>
          <p:cNvPr id="6" name="Rectangle 3"/>
          <p:cNvSpPr txBox="1">
            <a:spLocks noChangeArrowheads="1"/>
          </p:cNvSpPr>
          <p:nvPr/>
        </p:nvSpPr>
        <p:spPr>
          <a:xfrm>
            <a:off x="0" y="1052736"/>
            <a:ext cx="4499992" cy="5472112"/>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230000"/>
              </a:spcBef>
              <a:buFontTx/>
              <a:buNone/>
            </a:pPr>
            <a:r>
              <a:rPr lang="en-GB" sz="2400" dirty="0" smtClean="0">
                <a:solidFill>
                  <a:prstClr val="white"/>
                </a:solidFill>
                <a:latin typeface="Arial Unicode MS" charset="0"/>
              </a:rPr>
              <a:t>Model evidence:</a:t>
            </a:r>
          </a:p>
          <a:p>
            <a:pPr marL="0" indent="0">
              <a:lnSpc>
                <a:spcPct val="90000"/>
              </a:lnSpc>
              <a:spcBef>
                <a:spcPct val="230000"/>
              </a:spcBef>
              <a:buFontTx/>
              <a:buNone/>
            </a:pPr>
            <a:r>
              <a:rPr lang="en-GB" sz="2400" dirty="0" smtClean="0">
                <a:solidFill>
                  <a:prstClr val="white"/>
                </a:solidFill>
                <a:latin typeface="Arial Unicode MS" charset="0"/>
              </a:rPr>
              <a:t>The log model evidence can be represented as:</a:t>
            </a:r>
          </a:p>
          <a:p>
            <a:pPr marL="0" indent="0">
              <a:lnSpc>
                <a:spcPct val="90000"/>
              </a:lnSpc>
              <a:spcBef>
                <a:spcPct val="230000"/>
              </a:spcBef>
              <a:buFontTx/>
              <a:buNone/>
            </a:pPr>
            <a:r>
              <a:rPr lang="en-GB" sz="2400" dirty="0" smtClean="0">
                <a:solidFill>
                  <a:prstClr val="white"/>
                </a:solidFill>
                <a:latin typeface="Arial Unicode MS" charset="0"/>
              </a:rPr>
              <a:t>Bayes factor:</a:t>
            </a:r>
            <a:endParaRPr lang="en-US" sz="2400" dirty="0">
              <a:solidFill>
                <a:prstClr val="white"/>
              </a:solidFill>
              <a:latin typeface="Arial Unicode MS" charset="0"/>
            </a:endParaRPr>
          </a:p>
        </p:txBody>
      </p:sp>
      <p:graphicFrame>
        <p:nvGraphicFramePr>
          <p:cNvPr id="12" name="Object 9"/>
          <p:cNvGraphicFramePr>
            <a:graphicFrameLocks noChangeAspect="1"/>
          </p:cNvGraphicFramePr>
          <p:nvPr>
            <p:extLst>
              <p:ext uri="{D42A27DB-BD31-4B8C-83A1-F6EECF244321}">
                <p14:modId xmlns:p14="http://schemas.microsoft.com/office/powerpoint/2010/main" val="1089001027"/>
              </p:ext>
            </p:extLst>
          </p:nvPr>
        </p:nvGraphicFramePr>
        <p:xfrm>
          <a:off x="323528" y="1484784"/>
          <a:ext cx="3433234" cy="558800"/>
        </p:xfrm>
        <a:graphic>
          <a:graphicData uri="http://schemas.openxmlformats.org/presentationml/2006/ole">
            <mc:AlternateContent xmlns:mc="http://schemas.openxmlformats.org/markup-compatibility/2006">
              <mc:Choice xmlns:v="urn:schemas-microsoft-com:vml" Requires="v">
                <p:oleObj spid="_x0000_s23554" name="Equation" r:id="rId5" imgW="2171520" imgH="279360" progId="Equation.3">
                  <p:embed/>
                </p:oleObj>
              </mc:Choice>
              <mc:Fallback>
                <p:oleObj name="Equation" r:id="rId5" imgW="217152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484784"/>
                        <a:ext cx="3433234" cy="558800"/>
                      </a:xfrm>
                      <a:prstGeom prst="rect">
                        <a:avLst/>
                      </a:prstGeom>
                      <a:noFill/>
                      <a:ln>
                        <a:noFill/>
                      </a:ln>
                      <a:effectLst/>
                    </p:spPr>
                  </p:pic>
                </p:oleObj>
              </mc:Fallback>
            </mc:AlternateContent>
          </a:graphicData>
        </a:graphic>
      </p:graphicFrame>
      <p:graphicFrame>
        <p:nvGraphicFramePr>
          <p:cNvPr id="13" name="Object 10"/>
          <p:cNvGraphicFramePr>
            <a:graphicFrameLocks noChangeAspect="1"/>
          </p:cNvGraphicFramePr>
          <p:nvPr>
            <p:extLst>
              <p:ext uri="{D42A27DB-BD31-4B8C-83A1-F6EECF244321}">
                <p14:modId xmlns:p14="http://schemas.microsoft.com/office/powerpoint/2010/main" val="1583588327"/>
              </p:ext>
            </p:extLst>
          </p:nvPr>
        </p:nvGraphicFramePr>
        <p:xfrm>
          <a:off x="899592" y="2924944"/>
          <a:ext cx="3319462" cy="863600"/>
        </p:xfrm>
        <a:graphic>
          <a:graphicData uri="http://schemas.openxmlformats.org/presentationml/2006/ole">
            <mc:AlternateContent xmlns:mc="http://schemas.openxmlformats.org/markup-compatibility/2006">
              <mc:Choice xmlns:v="urn:schemas-microsoft-com:vml" Requires="v">
                <p:oleObj spid="_x0000_s23555" name="Equation" r:id="rId7" imgW="1752600" imgH="431800" progId="Equation.3">
                  <p:embed/>
                </p:oleObj>
              </mc:Choice>
              <mc:Fallback>
                <p:oleObj name="Equation" r:id="rId7" imgW="1752600" imgH="431800" progId="Equation.3">
                  <p:embed/>
                  <p:pic>
                    <p:nvPicPr>
                      <p:cNvPr id="0" name=""/>
                      <p:cNvPicPr>
                        <a:picLocks noChangeAspect="1" noChangeArrowheads="1"/>
                      </p:cNvPicPr>
                      <p:nvPr/>
                    </p:nvPicPr>
                    <p:blipFill>
                      <a:blip r:embed="rId8"/>
                      <a:srcRect/>
                      <a:stretch>
                        <a:fillRect/>
                      </a:stretch>
                    </p:blipFill>
                    <p:spPr bwMode="auto">
                      <a:xfrm>
                        <a:off x="899592" y="2924944"/>
                        <a:ext cx="3319462" cy="863600"/>
                      </a:xfrm>
                      <a:prstGeom prst="rect">
                        <a:avLst/>
                      </a:prstGeom>
                      <a:noFill/>
                      <a:ln>
                        <a:noFill/>
                      </a:ln>
                      <a:effec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473539207"/>
              </p:ext>
            </p:extLst>
          </p:nvPr>
        </p:nvGraphicFramePr>
        <p:xfrm>
          <a:off x="1979712" y="4077072"/>
          <a:ext cx="1808871" cy="838200"/>
        </p:xfrm>
        <a:graphic>
          <a:graphicData uri="http://schemas.openxmlformats.org/presentationml/2006/ole">
            <mc:AlternateContent xmlns:mc="http://schemas.openxmlformats.org/markup-compatibility/2006">
              <mc:Choice xmlns:v="urn:schemas-microsoft-com:vml" Requires="v">
                <p:oleObj spid="_x0000_s23556" name="Equation" r:id="rId9" imgW="1104840" imgH="419040" progId="Equation.3">
                  <p:embed/>
                </p:oleObj>
              </mc:Choice>
              <mc:Fallback>
                <p:oleObj name="Equation" r:id="rId9" imgW="110484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4077072"/>
                        <a:ext cx="1808871" cy="838200"/>
                      </a:xfrm>
                      <a:prstGeom prst="rect">
                        <a:avLst/>
                      </a:prstGeom>
                      <a:noFill/>
                      <a:ln>
                        <a:noFill/>
                      </a:ln>
                      <a:effectLst/>
                    </p:spPr>
                  </p:pic>
                </p:oleObj>
              </mc:Fallback>
            </mc:AlternateContent>
          </a:graphicData>
        </a:graphic>
      </p:graphicFrame>
      <p:sp>
        <p:nvSpPr>
          <p:cNvPr id="15" name="Rectangle 12"/>
          <p:cNvSpPr>
            <a:spLocks noChangeArrowheads="1"/>
          </p:cNvSpPr>
          <p:nvPr/>
        </p:nvSpPr>
        <p:spPr bwMode="auto">
          <a:xfrm>
            <a:off x="6815679" y="6602575"/>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a:spcBef>
                <a:spcPct val="80000"/>
              </a:spcBef>
            </a:pPr>
            <a:r>
              <a:rPr lang="en-GB" sz="1200" b="1" dirty="0">
                <a:solidFill>
                  <a:prstClr val="white"/>
                </a:solidFill>
                <a:latin typeface="Arial Unicode MS" charset="0"/>
              </a:rPr>
              <a:t>Penny et al. 2004, </a:t>
            </a:r>
            <a:r>
              <a:rPr lang="en-GB" sz="1200" b="1" i="1" dirty="0" err="1">
                <a:solidFill>
                  <a:prstClr val="white"/>
                </a:solidFill>
                <a:latin typeface="Arial Unicode MS" charset="0"/>
              </a:rPr>
              <a:t>NeuroImage</a:t>
            </a:r>
            <a:endParaRPr lang="de-DE" sz="1200" b="1" dirty="0">
              <a:solidFill>
                <a:prstClr val="white"/>
              </a:solidFill>
              <a:latin typeface="Arial Unicode MS" charset="0"/>
            </a:endParaRPr>
          </a:p>
        </p:txBody>
      </p:sp>
      <p:graphicFrame>
        <p:nvGraphicFramePr>
          <p:cNvPr id="16" name="Group 37"/>
          <p:cNvGraphicFramePr>
            <a:graphicFrameLocks noGrp="1"/>
          </p:cNvGraphicFramePr>
          <p:nvPr>
            <p:extLst>
              <p:ext uri="{D42A27DB-BD31-4B8C-83A1-F6EECF244321}">
                <p14:modId xmlns:p14="http://schemas.microsoft.com/office/powerpoint/2010/main" val="361488554"/>
              </p:ext>
            </p:extLst>
          </p:nvPr>
        </p:nvGraphicFramePr>
        <p:xfrm>
          <a:off x="971600" y="5085184"/>
          <a:ext cx="3816422" cy="1609680"/>
        </p:xfrm>
        <a:graphic>
          <a:graphicData uri="http://schemas.openxmlformats.org/drawingml/2006/table">
            <a:tbl>
              <a:tblPr/>
              <a:tblGrid>
                <a:gridCol w="1272141"/>
                <a:gridCol w="1272140"/>
                <a:gridCol w="1272141"/>
              </a:tblGrid>
              <a:tr h="130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dirty="0" smtClean="0">
                          <a:ln>
                            <a:noFill/>
                          </a:ln>
                          <a:solidFill>
                            <a:srgbClr val="000000"/>
                          </a:solidFill>
                          <a:effectLst/>
                          <a:latin typeface="Arial" charset="0"/>
                        </a:rPr>
                        <a:t>B</a:t>
                      </a:r>
                      <a:r>
                        <a:rPr kumimoji="0" lang="en-GB" sz="1800" b="0" i="1" u="none" strike="noStrike" cap="none" normalizeH="0" baseline="-25000" dirty="0" smtClean="0">
                          <a:ln>
                            <a:noFill/>
                          </a:ln>
                          <a:solidFill>
                            <a:srgbClr val="000000"/>
                          </a:solidFill>
                          <a:effectLst/>
                          <a:latin typeface="Arial" charset="0"/>
                        </a:rPr>
                        <a:t>12</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dirty="0" smtClean="0">
                          <a:ln>
                            <a:noFill/>
                          </a:ln>
                          <a:solidFill>
                            <a:srgbClr val="000000"/>
                          </a:solidFill>
                          <a:effectLst/>
                          <a:latin typeface="Arial" charset="0"/>
                        </a:rPr>
                        <a:t>p(m</a:t>
                      </a:r>
                      <a:r>
                        <a:rPr kumimoji="0" lang="en-GB" sz="1800" b="0" i="1" u="none" strike="noStrike" cap="none" normalizeH="0" baseline="-25000" dirty="0" smtClean="0">
                          <a:ln>
                            <a:noFill/>
                          </a:ln>
                          <a:solidFill>
                            <a:srgbClr val="000000"/>
                          </a:solidFill>
                          <a:effectLst/>
                          <a:latin typeface="Arial" charset="0"/>
                        </a:rPr>
                        <a:t>1</a:t>
                      </a:r>
                      <a:r>
                        <a:rPr kumimoji="0" lang="en-GB" sz="1800" b="0" i="1" u="none" strike="noStrike" cap="none" normalizeH="0" baseline="0" dirty="0" smtClean="0">
                          <a:ln>
                            <a:noFill/>
                          </a:ln>
                          <a:solidFill>
                            <a:srgbClr val="000000"/>
                          </a:solidFill>
                          <a:effectLst/>
                          <a:latin typeface="Arial" charset="0"/>
                        </a:rPr>
                        <a:t>|y)</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rPr>
                        <a:t>Evidence</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1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rPr>
                        <a:t>1 to 3</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50-75%</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weak</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1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3 to 20</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rPr>
                        <a:t>75-95%</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rPr>
                        <a:t>positive</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1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20 to 150</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95-99%</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rPr>
                        <a:t>strong</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01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150</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99%</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charset="0"/>
                        </a:rPr>
                        <a:t>Very strong</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pic>
        <p:nvPicPr>
          <p:cNvPr id="17" name="Picture 16"/>
          <p:cNvPicPr>
            <a:picLocks noChangeAspect="1"/>
          </p:cNvPicPr>
          <p:nvPr/>
        </p:nvPicPr>
        <p:blipFill rotWithShape="1">
          <a:blip r:embed="rId11"/>
          <a:srcRect t="15361" b="8008"/>
          <a:stretch/>
        </p:blipFill>
        <p:spPr>
          <a:xfrm>
            <a:off x="-468560" y="7173416"/>
            <a:ext cx="5598336" cy="2965874"/>
          </a:xfrm>
          <a:prstGeom prst="rect">
            <a:avLst/>
          </a:prstGeom>
        </p:spPr>
      </p:pic>
      <p:graphicFrame>
        <p:nvGraphicFramePr>
          <p:cNvPr id="18" name="Object 5"/>
          <p:cNvGraphicFramePr>
            <a:graphicFrameLocks noChangeAspect="1"/>
          </p:cNvGraphicFramePr>
          <p:nvPr>
            <p:extLst>
              <p:ext uri="{D42A27DB-BD31-4B8C-83A1-F6EECF244321}">
                <p14:modId xmlns:p14="http://schemas.microsoft.com/office/powerpoint/2010/main" val="1890980605"/>
              </p:ext>
            </p:extLst>
          </p:nvPr>
        </p:nvGraphicFramePr>
        <p:xfrm>
          <a:off x="-3564904" y="188640"/>
          <a:ext cx="3389489" cy="901700"/>
        </p:xfrm>
        <a:graphic>
          <a:graphicData uri="http://schemas.openxmlformats.org/presentationml/2006/ole">
            <mc:AlternateContent xmlns:mc="http://schemas.openxmlformats.org/markup-compatibility/2006">
              <mc:Choice xmlns:v="urn:schemas-microsoft-com:vml" Requires="v">
                <p:oleObj spid="_x0000_s23557" name="Equation" r:id="rId12" imgW="1993680" imgH="419040" progId="Equation.3">
                  <p:embed/>
                </p:oleObj>
              </mc:Choice>
              <mc:Fallback>
                <p:oleObj name="Equation" r:id="rId12" imgW="199368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4904" y="188640"/>
                        <a:ext cx="3389489" cy="9017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849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Brains as Systems</a:t>
            </a:r>
            <a:endParaRPr lang="en-US" dirty="0"/>
          </a:p>
        </p:txBody>
      </p:sp>
      <p:pic>
        <p:nvPicPr>
          <p:cNvPr id="6" name="Picture 4" descr="http://public.kitware.com/ImageVote/media/pollimages/brainnetwork.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763688" y="1052736"/>
            <a:ext cx="5544616" cy="5107883"/>
          </a:xfrm>
          <a:prstGeom prst="rect">
            <a:avLst/>
          </a:prstGeom>
          <a:noFill/>
        </p:spPr>
      </p:pic>
    </p:spTree>
    <p:extLst>
      <p:ext uri="{BB962C8B-B14F-4D97-AF65-F5344CB8AC3E}">
        <p14:creationId xmlns:p14="http://schemas.microsoft.com/office/powerpoint/2010/main" val="1207694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3568" y="33832"/>
            <a:ext cx="77724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GB" sz="3200" dirty="0">
                <a:solidFill>
                  <a:srgbClr val="FF0000"/>
                </a:solidFill>
                <a:latin typeface="Arial Unicode MS" charset="0"/>
              </a:rPr>
              <a:t>Model evidence and selection</a:t>
            </a:r>
            <a:endParaRPr lang="en-US" sz="3200" dirty="0">
              <a:solidFill>
                <a:srgbClr val="FF0000"/>
              </a:solidFill>
              <a:latin typeface="Arial Unicode MS" charset="0"/>
            </a:endParaRPr>
          </a:p>
        </p:txBody>
      </p:sp>
      <p:grpSp>
        <p:nvGrpSpPr>
          <p:cNvPr id="2" name="Group 8"/>
          <p:cNvGrpSpPr>
            <a:grpSpLocks/>
          </p:cNvGrpSpPr>
          <p:nvPr/>
        </p:nvGrpSpPr>
        <p:grpSpPr bwMode="auto">
          <a:xfrm>
            <a:off x="2961753" y="838376"/>
            <a:ext cx="5953441" cy="5110904"/>
            <a:chOff x="2630" y="806"/>
            <a:chExt cx="3888" cy="3343"/>
          </a:xfrm>
        </p:grpSpPr>
        <p:pic>
          <p:nvPicPr>
            <p:cNvPr id="368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 y="806"/>
              <a:ext cx="3700" cy="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11"/>
            <p:cNvSpPr>
              <a:spLocks noChangeArrowheads="1"/>
            </p:cNvSpPr>
            <p:nvPr/>
          </p:nvSpPr>
          <p:spPr bwMode="auto">
            <a:xfrm>
              <a:off x="4796" y="3936"/>
              <a:ext cx="17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spcBef>
                  <a:spcPct val="80000"/>
                </a:spcBef>
              </a:pPr>
              <a:r>
                <a:rPr lang="en-GB" sz="1400" dirty="0">
                  <a:solidFill>
                    <a:prstClr val="white"/>
                  </a:solidFill>
                  <a:latin typeface="Times New Roman" charset="0"/>
                </a:rPr>
                <a:t>[Pitt and </a:t>
              </a:r>
              <a:r>
                <a:rPr lang="en-GB" sz="1400" dirty="0" err="1">
                  <a:solidFill>
                    <a:prstClr val="white"/>
                  </a:solidFill>
                  <a:latin typeface="Times New Roman" charset="0"/>
                </a:rPr>
                <a:t>Miyung</a:t>
              </a:r>
              <a:r>
                <a:rPr lang="en-GB" sz="1400" dirty="0">
                  <a:solidFill>
                    <a:prstClr val="white"/>
                  </a:solidFill>
                  <a:latin typeface="Times New Roman" charset="0"/>
                </a:rPr>
                <a:t> 2002 </a:t>
              </a:r>
              <a:r>
                <a:rPr lang="en-GB" sz="1400" i="1" dirty="0">
                  <a:solidFill>
                    <a:prstClr val="white"/>
                  </a:solidFill>
                  <a:latin typeface="Times New Roman" charset="0"/>
                </a:rPr>
                <a:t>TICS</a:t>
              </a:r>
              <a:r>
                <a:rPr lang="en-GB" sz="1400" dirty="0">
                  <a:solidFill>
                    <a:prstClr val="white"/>
                  </a:solidFill>
                  <a:latin typeface="Times New Roman" charset="0"/>
                </a:rPr>
                <a:t>]</a:t>
              </a:r>
              <a:endParaRPr lang="de-DE" sz="1400" dirty="0">
                <a:solidFill>
                  <a:prstClr val="white"/>
                </a:solidFill>
                <a:latin typeface="Times New Roman" charset="0"/>
              </a:endParaRPr>
            </a:p>
          </p:txBody>
        </p:sp>
      </p:grpSp>
      <p:sp>
        <p:nvSpPr>
          <p:cNvPr id="3" name="TextBox 2"/>
          <p:cNvSpPr txBox="1"/>
          <p:nvPr/>
        </p:nvSpPr>
        <p:spPr>
          <a:xfrm>
            <a:off x="179512" y="2060848"/>
            <a:ext cx="2592288" cy="1815882"/>
          </a:xfrm>
          <a:prstGeom prst="rect">
            <a:avLst/>
          </a:prstGeom>
          <a:noFill/>
        </p:spPr>
        <p:txBody>
          <a:bodyPr wrap="square" rtlCol="0">
            <a:spAutoFit/>
          </a:bodyPr>
          <a:lstStyle/>
          <a:p>
            <a:pPr defTabSz="914400"/>
            <a:r>
              <a:rPr lang="en-US" sz="2800" dirty="0" smtClean="0">
                <a:solidFill>
                  <a:prstClr val="white"/>
                </a:solidFill>
              </a:rPr>
              <a:t>All models are wrong, but some are useful  -Box and Draper</a:t>
            </a:r>
            <a:endParaRPr lang="en-US" sz="2800" dirty="0">
              <a:solidFill>
                <a:prstClr val="white"/>
              </a:solidFill>
            </a:endParaRPr>
          </a:p>
        </p:txBody>
      </p:sp>
    </p:spTree>
    <p:extLst>
      <p:ext uri="{BB962C8B-B14F-4D97-AF65-F5344CB8AC3E}">
        <p14:creationId xmlns:p14="http://schemas.microsoft.com/office/powerpoint/2010/main" val="971944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163"/>
          <p:cNvGrpSpPr>
            <a:grpSpLocks/>
          </p:cNvGrpSpPr>
          <p:nvPr/>
        </p:nvGrpSpPr>
        <p:grpSpPr bwMode="auto">
          <a:xfrm>
            <a:off x="2627784" y="7101408"/>
            <a:ext cx="4627191" cy="4392488"/>
            <a:chOff x="3071802" y="1000108"/>
            <a:chExt cx="2857520" cy="3500462"/>
          </a:xfrm>
        </p:grpSpPr>
        <p:sp>
          <p:nvSpPr>
            <p:cNvPr id="37923" name="Text Box 80"/>
            <p:cNvSpPr txBox="1">
              <a:spLocks noChangeArrowheads="1"/>
            </p:cNvSpPr>
            <p:nvPr/>
          </p:nvSpPr>
          <p:spPr bwMode="auto">
            <a:xfrm>
              <a:off x="3286116" y="1000108"/>
              <a:ext cx="1508849" cy="735820"/>
            </a:xfrm>
            <a:prstGeom prst="rect">
              <a:avLst/>
            </a:prstGeom>
            <a:noFill/>
            <a:ln w="9525" algn="ctr">
              <a:noFill/>
              <a:miter lim="800000"/>
              <a:headEnd/>
              <a:tailEnd/>
            </a:ln>
          </p:spPr>
          <p:txBody>
            <a:bodyPr wrap="none">
              <a:spAutoFit/>
            </a:bodyPr>
            <a:lstStyle/>
            <a:p>
              <a:pPr defTabSz="914400"/>
              <a:r>
                <a:rPr lang="en-GB" b="1" u="sng" dirty="0" smtClean="0">
                  <a:solidFill>
                    <a:prstClr val="white"/>
                  </a:solidFill>
                  <a:latin typeface="Arial Unicode MS" charset="0"/>
                </a:rPr>
                <a:t>Model 2:</a:t>
              </a:r>
              <a:r>
                <a:rPr lang="en-GB" b="1" u="sng" dirty="0">
                  <a:solidFill>
                    <a:prstClr val="white"/>
                  </a:solidFill>
                  <a:latin typeface="Arial Unicode MS" charset="0"/>
                </a:rPr>
                <a:t/>
              </a:r>
              <a:br>
                <a:rPr lang="en-GB" b="1" u="sng" dirty="0">
                  <a:solidFill>
                    <a:prstClr val="white"/>
                  </a:solidFill>
                  <a:latin typeface="Arial Unicode MS" charset="0"/>
                </a:rPr>
              </a:br>
              <a:r>
                <a:rPr lang="en-GB" dirty="0" err="1">
                  <a:solidFill>
                    <a:prstClr val="white"/>
                  </a:solidFill>
                  <a:latin typeface="Arial Unicode MS" charset="0"/>
                </a:rPr>
                <a:t>attentional</a:t>
              </a:r>
              <a:r>
                <a:rPr lang="en-GB" dirty="0">
                  <a:solidFill>
                    <a:prstClr val="white"/>
                  </a:solidFill>
                  <a:latin typeface="Arial Unicode MS" charset="0"/>
                </a:rPr>
                <a:t> modulation</a:t>
              </a:r>
              <a:br>
                <a:rPr lang="en-GB" dirty="0">
                  <a:solidFill>
                    <a:prstClr val="white"/>
                  </a:solidFill>
                  <a:latin typeface="Arial Unicode MS" charset="0"/>
                </a:rPr>
              </a:br>
              <a:r>
                <a:rPr lang="en-GB" dirty="0">
                  <a:solidFill>
                    <a:prstClr val="white"/>
                  </a:solidFill>
                  <a:latin typeface="Arial Unicode MS" charset="0"/>
                </a:rPr>
                <a:t>of V1</a:t>
              </a:r>
              <a:r>
                <a:rPr lang="en-GB" dirty="0">
                  <a:solidFill>
                    <a:prstClr val="white"/>
                  </a:solidFill>
                  <a:latin typeface="Arial Unicode MS" charset="0"/>
                  <a:cs typeface="Arial" charset="0"/>
                </a:rPr>
                <a:t>→V5</a:t>
              </a:r>
            </a:p>
          </p:txBody>
        </p:sp>
        <p:grpSp>
          <p:nvGrpSpPr>
            <p:cNvPr id="7" name="Gruppo 85"/>
            <p:cNvGrpSpPr>
              <a:grpSpLocks/>
            </p:cNvGrpSpPr>
            <p:nvPr/>
          </p:nvGrpSpPr>
          <p:grpSpPr bwMode="auto">
            <a:xfrm>
              <a:off x="3071802" y="2000240"/>
              <a:ext cx="2857520" cy="2500330"/>
              <a:chOff x="5286380" y="928670"/>
              <a:chExt cx="2571768" cy="2571768"/>
            </a:xfrm>
          </p:grpSpPr>
          <p:sp>
            <p:nvSpPr>
              <p:cNvPr id="87" name="Oval 2"/>
              <p:cNvSpPr>
                <a:spLocks noChangeArrowheads="1"/>
              </p:cNvSpPr>
              <p:nvPr/>
            </p:nvSpPr>
            <p:spPr bwMode="auto">
              <a:xfrm>
                <a:off x="6082199" y="1684689"/>
                <a:ext cx="462918" cy="643350"/>
              </a:xfrm>
              <a:prstGeom prst="ellipse">
                <a:avLst/>
              </a:prstGeom>
              <a:gradFill rotWithShape="0">
                <a:gsLst>
                  <a:gs pos="0">
                    <a:schemeClr val="folHlink">
                      <a:gamma/>
                      <a:tint val="0"/>
                      <a:invGamma/>
                    </a:schemeClr>
                  </a:gs>
                  <a:gs pos="100000">
                    <a:schemeClr val="folHlink"/>
                  </a:gs>
                </a:gsLst>
                <a:path path="shape">
                  <a:fillToRect l="50000" t="50000" r="50000" b="50000"/>
                </a:path>
              </a:gradFill>
              <a:ln w="12700">
                <a:noFill/>
                <a:round/>
                <a:headEnd/>
                <a:tailEnd/>
              </a:ln>
              <a:effectLst/>
            </p:spPr>
            <p:txBody>
              <a:bodyPr wrap="none" anchor="ctr"/>
              <a:lstStyle/>
              <a:p>
                <a:pPr defTabSz="914400">
                  <a:defRPr/>
                </a:pPr>
                <a:endParaRPr lang="it-IT">
                  <a:solidFill>
                    <a:prstClr val="white"/>
                  </a:solidFill>
                </a:endParaRPr>
              </a:p>
            </p:txBody>
          </p:sp>
          <p:sp>
            <p:nvSpPr>
              <p:cNvPr id="88" name="Text Box 3"/>
              <p:cNvSpPr txBox="1">
                <a:spLocks noChangeArrowheads="1"/>
              </p:cNvSpPr>
              <p:nvPr/>
            </p:nvSpPr>
            <p:spPr bwMode="auto">
              <a:xfrm>
                <a:off x="6178626" y="1909331"/>
                <a:ext cx="271302" cy="216410"/>
              </a:xfrm>
              <a:prstGeom prst="rect">
                <a:avLst/>
              </a:prstGeom>
              <a:noFill/>
              <a:ln w="9525">
                <a:noFill/>
                <a:miter lim="800000"/>
                <a:headEnd/>
                <a:tailEnd/>
              </a:ln>
            </p:spPr>
            <p:txBody>
              <a:bodyPr wrap="none">
                <a:spAutoFit/>
              </a:bodyPr>
              <a:lstStyle/>
              <a:p>
                <a:pPr defTabSz="914400">
                  <a:defRPr/>
                </a:pPr>
                <a:r>
                  <a:rPr lang="en-US" sz="1200" b="1" dirty="0">
                    <a:solidFill>
                      <a:prstClr val="black"/>
                    </a:solidFill>
                    <a:latin typeface="Arial Unicode MS" pitchFamily="34" charset="-128"/>
                  </a:rPr>
                  <a:t>V1</a:t>
                </a:r>
              </a:p>
            </p:txBody>
          </p:sp>
          <p:sp>
            <p:nvSpPr>
              <p:cNvPr id="89" name="Oval 4"/>
              <p:cNvSpPr>
                <a:spLocks noChangeArrowheads="1"/>
              </p:cNvSpPr>
              <p:nvPr/>
            </p:nvSpPr>
            <p:spPr bwMode="auto">
              <a:xfrm>
                <a:off x="7008035" y="2328039"/>
                <a:ext cx="464347" cy="643350"/>
              </a:xfrm>
              <a:prstGeom prst="ellipse">
                <a:avLst/>
              </a:prstGeom>
              <a:gradFill rotWithShape="0">
                <a:gsLst>
                  <a:gs pos="0">
                    <a:schemeClr val="folHlink">
                      <a:gamma/>
                      <a:tint val="0"/>
                      <a:invGamma/>
                    </a:schemeClr>
                  </a:gs>
                  <a:gs pos="100000">
                    <a:schemeClr val="folHlink"/>
                  </a:gs>
                </a:gsLst>
                <a:path path="shape">
                  <a:fillToRect l="50000" t="50000" r="50000" b="50000"/>
                </a:path>
              </a:gradFill>
              <a:ln w="12700">
                <a:noFill/>
                <a:round/>
                <a:headEnd/>
                <a:tailEnd/>
              </a:ln>
              <a:effectLst/>
            </p:spPr>
            <p:txBody>
              <a:bodyPr wrap="none" anchor="ctr"/>
              <a:lstStyle/>
              <a:p>
                <a:pPr defTabSz="914400">
                  <a:defRPr/>
                </a:pPr>
                <a:endParaRPr lang="it-IT">
                  <a:solidFill>
                    <a:prstClr val="white"/>
                  </a:solidFill>
                </a:endParaRPr>
              </a:p>
            </p:txBody>
          </p:sp>
          <p:sp>
            <p:nvSpPr>
              <p:cNvPr id="90" name="Text Box 5"/>
              <p:cNvSpPr txBox="1">
                <a:spLocks noChangeArrowheads="1"/>
              </p:cNvSpPr>
              <p:nvPr/>
            </p:nvSpPr>
            <p:spPr bwMode="auto">
              <a:xfrm>
                <a:off x="7105890" y="2552681"/>
                <a:ext cx="271302" cy="216410"/>
              </a:xfrm>
              <a:prstGeom prst="rect">
                <a:avLst/>
              </a:prstGeom>
              <a:noFill/>
              <a:ln w="9525">
                <a:noFill/>
                <a:miter lim="800000"/>
                <a:headEnd/>
                <a:tailEnd/>
              </a:ln>
            </p:spPr>
            <p:txBody>
              <a:bodyPr wrap="none">
                <a:spAutoFit/>
              </a:bodyPr>
              <a:lstStyle/>
              <a:p>
                <a:pPr defTabSz="914400">
                  <a:defRPr/>
                </a:pPr>
                <a:r>
                  <a:rPr lang="en-US" sz="1200" b="1" dirty="0">
                    <a:solidFill>
                      <a:prstClr val="black"/>
                    </a:solidFill>
                    <a:latin typeface="Arial Unicode MS" pitchFamily="34" charset="-128"/>
                  </a:rPr>
                  <a:t>V5</a:t>
                </a:r>
              </a:p>
            </p:txBody>
          </p:sp>
          <p:sp>
            <p:nvSpPr>
              <p:cNvPr id="91" name="Oval 6"/>
              <p:cNvSpPr>
                <a:spLocks noChangeArrowheads="1"/>
              </p:cNvSpPr>
              <p:nvPr/>
            </p:nvSpPr>
            <p:spPr bwMode="auto">
              <a:xfrm>
                <a:off x="7199489" y="928670"/>
                <a:ext cx="462918" cy="643350"/>
              </a:xfrm>
              <a:prstGeom prst="ellipse">
                <a:avLst/>
              </a:prstGeom>
              <a:gradFill rotWithShape="0">
                <a:gsLst>
                  <a:gs pos="0">
                    <a:schemeClr val="folHlink">
                      <a:gamma/>
                      <a:tint val="0"/>
                      <a:invGamma/>
                    </a:schemeClr>
                  </a:gs>
                  <a:gs pos="100000">
                    <a:schemeClr val="folHlink"/>
                  </a:gs>
                </a:gsLst>
                <a:path path="shape">
                  <a:fillToRect l="50000" t="50000" r="50000" b="50000"/>
                </a:path>
              </a:gradFill>
              <a:ln w="12700">
                <a:noFill/>
                <a:round/>
                <a:headEnd/>
                <a:tailEnd/>
              </a:ln>
              <a:effectLst/>
            </p:spPr>
            <p:txBody>
              <a:bodyPr wrap="none" anchor="ctr"/>
              <a:lstStyle/>
              <a:p>
                <a:pPr defTabSz="914400">
                  <a:defRPr/>
                </a:pPr>
                <a:endParaRPr lang="it-IT">
                  <a:solidFill>
                    <a:prstClr val="white"/>
                  </a:solidFill>
                </a:endParaRPr>
              </a:p>
            </p:txBody>
          </p:sp>
          <p:sp>
            <p:nvSpPr>
              <p:cNvPr id="92" name="Text Box 7"/>
              <p:cNvSpPr txBox="1">
                <a:spLocks noChangeArrowheads="1"/>
              </p:cNvSpPr>
              <p:nvPr/>
            </p:nvSpPr>
            <p:spPr bwMode="auto">
              <a:xfrm>
                <a:off x="7235824" y="1153314"/>
                <a:ext cx="364773" cy="216410"/>
              </a:xfrm>
              <a:prstGeom prst="rect">
                <a:avLst/>
              </a:prstGeom>
              <a:noFill/>
              <a:ln w="9525">
                <a:noFill/>
                <a:miter lim="800000"/>
                <a:headEnd/>
                <a:tailEnd/>
              </a:ln>
            </p:spPr>
            <p:txBody>
              <a:bodyPr wrap="none">
                <a:spAutoFit/>
              </a:bodyPr>
              <a:lstStyle/>
              <a:p>
                <a:pPr defTabSz="914400">
                  <a:defRPr/>
                </a:pPr>
                <a:r>
                  <a:rPr lang="en-US" sz="1200" b="1" dirty="0">
                    <a:solidFill>
                      <a:prstClr val="black"/>
                    </a:solidFill>
                    <a:latin typeface="Arial Unicode MS" pitchFamily="34" charset="-128"/>
                  </a:rPr>
                  <a:t>PPC</a:t>
                </a:r>
              </a:p>
            </p:txBody>
          </p:sp>
          <p:sp>
            <p:nvSpPr>
              <p:cNvPr id="37931" name="Text Box 8"/>
              <p:cNvSpPr txBox="1">
                <a:spLocks noChangeArrowheads="1"/>
              </p:cNvSpPr>
              <p:nvPr/>
            </p:nvSpPr>
            <p:spPr bwMode="auto">
              <a:xfrm>
                <a:off x="5351191" y="2732194"/>
                <a:ext cx="781989" cy="408305"/>
              </a:xfrm>
              <a:prstGeom prst="rect">
                <a:avLst/>
              </a:prstGeom>
              <a:noFill/>
              <a:ln w="9525">
                <a:noFill/>
                <a:miter lim="800000"/>
                <a:headEnd/>
                <a:tailEnd/>
              </a:ln>
            </p:spPr>
            <p:txBody>
              <a:bodyPr wrap="none">
                <a:spAutoFit/>
              </a:bodyPr>
              <a:lstStyle/>
              <a:p>
                <a:pPr defTabSz="914400"/>
                <a:r>
                  <a:rPr lang="en-US" sz="1600">
                    <a:solidFill>
                      <a:prstClr val="white"/>
                    </a:solidFill>
                    <a:latin typeface="Arial Unicode MS" charset="0"/>
                  </a:rPr>
                  <a:t>Motion</a:t>
                </a:r>
              </a:p>
            </p:txBody>
          </p:sp>
          <p:sp>
            <p:nvSpPr>
              <p:cNvPr id="37932" name="Text Box 9"/>
              <p:cNvSpPr txBox="1">
                <a:spLocks noChangeArrowheads="1"/>
              </p:cNvSpPr>
              <p:nvPr/>
            </p:nvSpPr>
            <p:spPr bwMode="auto">
              <a:xfrm>
                <a:off x="5286380" y="953560"/>
                <a:ext cx="736561" cy="408305"/>
              </a:xfrm>
              <a:prstGeom prst="rect">
                <a:avLst/>
              </a:prstGeom>
              <a:noFill/>
              <a:ln w="9525">
                <a:noFill/>
                <a:miter lim="800000"/>
                <a:headEnd/>
                <a:tailEnd/>
              </a:ln>
            </p:spPr>
            <p:txBody>
              <a:bodyPr wrap="none">
                <a:spAutoFit/>
              </a:bodyPr>
              <a:lstStyle/>
              <a:p>
                <a:pPr defTabSz="914400"/>
                <a:r>
                  <a:rPr lang="en-US" sz="1600">
                    <a:solidFill>
                      <a:prstClr val="white"/>
                    </a:solidFill>
                    <a:latin typeface="Arial Unicode MS" charset="0"/>
                  </a:rPr>
                  <a:t>Photic</a:t>
                </a:r>
              </a:p>
            </p:txBody>
          </p:sp>
          <p:sp>
            <p:nvSpPr>
              <p:cNvPr id="37933" name="Text Box 10"/>
              <p:cNvSpPr txBox="1">
                <a:spLocks noChangeArrowheads="1"/>
              </p:cNvSpPr>
              <p:nvPr/>
            </p:nvSpPr>
            <p:spPr bwMode="auto">
              <a:xfrm>
                <a:off x="5853135" y="3092133"/>
                <a:ext cx="971534" cy="408305"/>
              </a:xfrm>
              <a:prstGeom prst="rect">
                <a:avLst/>
              </a:prstGeom>
              <a:noFill/>
              <a:ln w="9525">
                <a:noFill/>
                <a:miter lim="800000"/>
                <a:headEnd/>
                <a:tailEnd/>
              </a:ln>
            </p:spPr>
            <p:txBody>
              <a:bodyPr wrap="none">
                <a:spAutoFit/>
              </a:bodyPr>
              <a:lstStyle/>
              <a:p>
                <a:pPr defTabSz="914400"/>
                <a:r>
                  <a:rPr lang="en-US" sz="1600">
                    <a:solidFill>
                      <a:prstClr val="white"/>
                    </a:solidFill>
                    <a:latin typeface="Arial Unicode MS" charset="0"/>
                  </a:rPr>
                  <a:t>Attention</a:t>
                </a:r>
              </a:p>
            </p:txBody>
          </p:sp>
          <p:cxnSp>
            <p:nvCxnSpPr>
              <p:cNvPr id="37934" name="AutoShape 11"/>
              <p:cNvCxnSpPr>
                <a:cxnSpLocks noChangeShapeType="1"/>
                <a:stCxn id="87" idx="5"/>
                <a:endCxn id="89" idx="2"/>
              </p:cNvCxnSpPr>
              <p:nvPr/>
            </p:nvCxnSpPr>
            <p:spPr bwMode="auto">
              <a:xfrm rot="16200000" flipH="1">
                <a:off x="6535524" y="2176686"/>
                <a:ext cx="415462" cy="530901"/>
              </a:xfrm>
              <a:prstGeom prst="curvedConnector2">
                <a:avLst/>
              </a:prstGeom>
              <a:noFill/>
              <a:ln w="9525">
                <a:solidFill>
                  <a:schemeClr val="bg1"/>
                </a:solidFill>
                <a:round/>
                <a:headEnd/>
                <a:tailEnd type="triangle" w="med" len="med"/>
              </a:ln>
            </p:spPr>
          </p:cxnSp>
          <p:cxnSp>
            <p:nvCxnSpPr>
              <p:cNvPr id="37935" name="AutoShape 12"/>
              <p:cNvCxnSpPr>
                <a:cxnSpLocks noChangeShapeType="1"/>
                <a:stCxn id="89" idx="1"/>
                <a:endCxn id="87" idx="6"/>
              </p:cNvCxnSpPr>
              <p:nvPr/>
            </p:nvCxnSpPr>
            <p:spPr bwMode="auto">
              <a:xfrm rot="5400000" flipH="1">
                <a:off x="6603095" y="1948854"/>
                <a:ext cx="415461" cy="530900"/>
              </a:xfrm>
              <a:prstGeom prst="curvedConnector2">
                <a:avLst/>
              </a:prstGeom>
              <a:noFill/>
              <a:ln w="9525">
                <a:solidFill>
                  <a:schemeClr val="bg1"/>
                </a:solidFill>
                <a:round/>
                <a:headEnd/>
                <a:tailEnd type="triangle" w="med" len="med"/>
              </a:ln>
            </p:spPr>
          </p:cxnSp>
          <p:sp>
            <p:nvSpPr>
              <p:cNvPr id="37936" name="Freeform 13"/>
              <p:cNvSpPr>
                <a:spLocks/>
              </p:cNvSpPr>
              <p:nvPr/>
            </p:nvSpPr>
            <p:spPr bwMode="auto">
              <a:xfrm>
                <a:off x="7065243" y="1535590"/>
                <a:ext cx="252351" cy="869214"/>
              </a:xfrm>
              <a:custGeom>
                <a:avLst/>
                <a:gdLst>
                  <a:gd name="T0" fmla="*/ 2147483647 w 104"/>
                  <a:gd name="T1" fmla="*/ 0 h 384"/>
                  <a:gd name="T2" fmla="*/ 2147483647 w 104"/>
                  <a:gd name="T3" fmla="*/ 2147483647 h 384"/>
                  <a:gd name="T4" fmla="*/ 2147483647 w 104"/>
                  <a:gd name="T5" fmla="*/ 2147483647 h 384"/>
                  <a:gd name="T6" fmla="*/ 0 60000 65536"/>
                  <a:gd name="T7" fmla="*/ 0 60000 65536"/>
                  <a:gd name="T8" fmla="*/ 0 60000 65536"/>
                  <a:gd name="T9" fmla="*/ 0 w 104"/>
                  <a:gd name="T10" fmla="*/ 0 h 384"/>
                  <a:gd name="T11" fmla="*/ 104 w 104"/>
                  <a:gd name="T12" fmla="*/ 384 h 384"/>
                </a:gdLst>
                <a:ahLst/>
                <a:cxnLst>
                  <a:cxn ang="T6">
                    <a:pos x="T0" y="T1"/>
                  </a:cxn>
                  <a:cxn ang="T7">
                    <a:pos x="T2" y="T3"/>
                  </a:cxn>
                  <a:cxn ang="T8">
                    <a:pos x="T4" y="T5"/>
                  </a:cxn>
                </a:cxnLst>
                <a:rect l="T9" t="T10" r="T11" b="T12"/>
                <a:pathLst>
                  <a:path w="104" h="384">
                    <a:moveTo>
                      <a:pt x="104" y="0"/>
                    </a:moveTo>
                    <a:cubicBezTo>
                      <a:pt x="60" y="88"/>
                      <a:pt x="16" y="176"/>
                      <a:pt x="8" y="240"/>
                    </a:cubicBezTo>
                    <a:cubicBezTo>
                      <a:pt x="0" y="304"/>
                      <a:pt x="28" y="344"/>
                      <a:pt x="56" y="384"/>
                    </a:cubicBezTo>
                  </a:path>
                </a:pathLst>
              </a:custGeom>
              <a:noFill/>
              <a:ln w="9525">
                <a:solidFill>
                  <a:schemeClr val="bg1"/>
                </a:solidFill>
                <a:round/>
                <a:headEnd/>
                <a:tailEnd type="triangle" w="med" len="med"/>
              </a:ln>
            </p:spPr>
            <p:txBody>
              <a:bodyPr wrap="none" anchor="ctr"/>
              <a:lstStyle/>
              <a:p>
                <a:pPr defTabSz="914400"/>
                <a:endParaRPr lang="en-US">
                  <a:solidFill>
                    <a:prstClr val="white"/>
                  </a:solidFill>
                </a:endParaRPr>
              </a:p>
            </p:txBody>
          </p:sp>
          <p:sp>
            <p:nvSpPr>
              <p:cNvPr id="37937" name="Line 14"/>
              <p:cNvSpPr>
                <a:spLocks noChangeShapeType="1"/>
              </p:cNvSpPr>
              <p:nvPr/>
            </p:nvSpPr>
            <p:spPr bwMode="auto">
              <a:xfrm flipV="1">
                <a:off x="7273467" y="1535590"/>
                <a:ext cx="106180" cy="792631"/>
              </a:xfrm>
              <a:prstGeom prst="line">
                <a:avLst/>
              </a:prstGeom>
              <a:noFill/>
              <a:ln w="9525">
                <a:solidFill>
                  <a:schemeClr val="bg1"/>
                </a:solidFill>
                <a:round/>
                <a:headEnd/>
                <a:tailEnd type="triangle" w="med" len="med"/>
              </a:ln>
            </p:spPr>
            <p:txBody>
              <a:bodyPr wrap="none" anchor="ctr"/>
              <a:lstStyle/>
              <a:p>
                <a:pPr defTabSz="914400"/>
                <a:endParaRPr lang="en-US">
                  <a:solidFill>
                    <a:prstClr val="white"/>
                  </a:solidFill>
                </a:endParaRPr>
              </a:p>
            </p:txBody>
          </p:sp>
          <p:sp>
            <p:nvSpPr>
              <p:cNvPr id="37938" name="Line 15"/>
              <p:cNvSpPr>
                <a:spLocks noChangeShapeType="1"/>
              </p:cNvSpPr>
              <p:nvPr/>
            </p:nvSpPr>
            <p:spPr bwMode="auto">
              <a:xfrm flipV="1">
                <a:off x="6135822" y="2397146"/>
                <a:ext cx="375078" cy="348451"/>
              </a:xfrm>
              <a:prstGeom prst="line">
                <a:avLst/>
              </a:prstGeom>
              <a:noFill/>
              <a:ln w="9525" cap="rnd">
                <a:solidFill>
                  <a:schemeClr val="bg1"/>
                </a:solidFill>
                <a:prstDash val="sysDot"/>
                <a:round/>
                <a:headEnd/>
                <a:tailEnd type="oval" w="med" len="med"/>
              </a:ln>
            </p:spPr>
            <p:txBody>
              <a:bodyPr/>
              <a:lstStyle/>
              <a:p>
                <a:pPr defTabSz="914400"/>
                <a:endParaRPr lang="en-US">
                  <a:solidFill>
                    <a:prstClr val="white"/>
                  </a:solidFill>
                </a:endParaRPr>
              </a:p>
            </p:txBody>
          </p:sp>
          <p:cxnSp>
            <p:nvCxnSpPr>
              <p:cNvPr id="37939" name="AutoShape 16"/>
              <p:cNvCxnSpPr>
                <a:cxnSpLocks noChangeShapeType="1"/>
                <a:endCxn id="87" idx="1"/>
              </p:cNvCxnSpPr>
              <p:nvPr/>
            </p:nvCxnSpPr>
            <p:spPr bwMode="auto">
              <a:xfrm>
                <a:off x="5809007" y="1372850"/>
                <a:ext cx="340604" cy="405889"/>
              </a:xfrm>
              <a:prstGeom prst="straightConnector1">
                <a:avLst/>
              </a:prstGeom>
              <a:noFill/>
              <a:ln w="9525">
                <a:solidFill>
                  <a:schemeClr val="bg1"/>
                </a:solidFill>
                <a:round/>
                <a:headEnd/>
                <a:tailEnd type="triangle" w="med" len="med"/>
              </a:ln>
            </p:spPr>
          </p:cxnSp>
          <p:sp>
            <p:nvSpPr>
              <p:cNvPr id="37940" name="Text Box 18"/>
              <p:cNvSpPr txBox="1">
                <a:spLocks noChangeArrowheads="1"/>
              </p:cNvSpPr>
              <p:nvPr/>
            </p:nvSpPr>
            <p:spPr bwMode="auto">
              <a:xfrm>
                <a:off x="5908293" y="2351196"/>
                <a:ext cx="335299" cy="188150"/>
              </a:xfrm>
              <a:prstGeom prst="rect">
                <a:avLst/>
              </a:prstGeom>
              <a:noFill/>
              <a:ln w="9525">
                <a:noFill/>
                <a:miter lim="800000"/>
                <a:headEnd/>
                <a:tailEnd/>
              </a:ln>
            </p:spPr>
            <p:txBody>
              <a:bodyPr wrap="none">
                <a:spAutoFit/>
              </a:bodyPr>
              <a:lstStyle/>
              <a:p>
                <a:pPr defTabSz="914400"/>
                <a:r>
                  <a:rPr lang="en-GB" sz="1200">
                    <a:solidFill>
                      <a:prstClr val="black"/>
                    </a:solidFill>
                    <a:latin typeface="Arial Unicode MS" charset="0"/>
                  </a:rPr>
                  <a:t>0.57</a:t>
                </a:r>
                <a:endParaRPr lang="en-US" sz="1200">
                  <a:solidFill>
                    <a:prstClr val="black"/>
                  </a:solidFill>
                  <a:latin typeface="Arial Unicode MS" charset="0"/>
                </a:endParaRPr>
              </a:p>
            </p:txBody>
          </p:sp>
          <p:sp>
            <p:nvSpPr>
              <p:cNvPr id="37941" name="Text Box 19"/>
              <p:cNvSpPr txBox="1">
                <a:spLocks noChangeArrowheads="1"/>
              </p:cNvSpPr>
              <p:nvPr/>
            </p:nvSpPr>
            <p:spPr bwMode="auto">
              <a:xfrm>
                <a:off x="6614323" y="2266955"/>
                <a:ext cx="370923" cy="188150"/>
              </a:xfrm>
              <a:prstGeom prst="rect">
                <a:avLst/>
              </a:prstGeom>
              <a:noFill/>
              <a:ln w="9525">
                <a:noFill/>
                <a:miter lim="800000"/>
                <a:headEnd/>
                <a:tailEnd/>
              </a:ln>
            </p:spPr>
            <p:txBody>
              <a:bodyPr wrap="none">
                <a:spAutoFit/>
              </a:bodyPr>
              <a:lstStyle/>
              <a:p>
                <a:pPr defTabSz="914400"/>
                <a:r>
                  <a:rPr lang="en-GB" sz="1200" dirty="0">
                    <a:solidFill>
                      <a:prstClr val="black"/>
                    </a:solidFill>
                    <a:latin typeface="Arial Unicode MS" charset="0"/>
                  </a:rPr>
                  <a:t>-0.02</a:t>
                </a:r>
                <a:endParaRPr lang="en-US" sz="1200" dirty="0">
                  <a:solidFill>
                    <a:prstClr val="black"/>
                  </a:solidFill>
                  <a:latin typeface="Arial Unicode MS" charset="0"/>
                </a:endParaRPr>
              </a:p>
            </p:txBody>
          </p:sp>
          <p:sp>
            <p:nvSpPr>
              <p:cNvPr id="37942" name="Text Box 20"/>
              <p:cNvSpPr txBox="1">
                <a:spLocks noChangeArrowheads="1"/>
              </p:cNvSpPr>
              <p:nvPr/>
            </p:nvSpPr>
            <p:spPr bwMode="auto">
              <a:xfrm>
                <a:off x="6411614" y="1529845"/>
                <a:ext cx="335299" cy="188150"/>
              </a:xfrm>
              <a:prstGeom prst="rect">
                <a:avLst/>
              </a:prstGeom>
              <a:noFill/>
              <a:ln w="9525">
                <a:noFill/>
                <a:miter lim="800000"/>
                <a:headEnd/>
                <a:tailEnd/>
              </a:ln>
            </p:spPr>
            <p:txBody>
              <a:bodyPr wrap="none">
                <a:spAutoFit/>
              </a:bodyPr>
              <a:lstStyle/>
              <a:p>
                <a:pPr defTabSz="914400"/>
                <a:r>
                  <a:rPr lang="en-GB" sz="1200" dirty="0">
                    <a:solidFill>
                      <a:prstClr val="black"/>
                    </a:solidFill>
                    <a:latin typeface="Arial Unicode MS" charset="0"/>
                  </a:rPr>
                  <a:t>1.36</a:t>
                </a:r>
                <a:endParaRPr lang="en-US" sz="1200" dirty="0">
                  <a:solidFill>
                    <a:prstClr val="black"/>
                  </a:solidFill>
                  <a:latin typeface="Arial Unicode MS" charset="0"/>
                </a:endParaRPr>
              </a:p>
            </p:txBody>
          </p:sp>
          <p:sp>
            <p:nvSpPr>
              <p:cNvPr id="37943" name="Text Box 21"/>
              <p:cNvSpPr txBox="1">
                <a:spLocks noChangeArrowheads="1"/>
              </p:cNvSpPr>
              <p:nvPr/>
            </p:nvSpPr>
            <p:spPr bwMode="auto">
              <a:xfrm>
                <a:off x="6850125" y="1328817"/>
                <a:ext cx="335299" cy="188150"/>
              </a:xfrm>
              <a:prstGeom prst="rect">
                <a:avLst/>
              </a:prstGeom>
              <a:noFill/>
              <a:ln w="9525">
                <a:noFill/>
                <a:miter lim="800000"/>
                <a:headEnd/>
                <a:tailEnd/>
              </a:ln>
            </p:spPr>
            <p:txBody>
              <a:bodyPr wrap="none">
                <a:spAutoFit/>
              </a:bodyPr>
              <a:lstStyle/>
              <a:p>
                <a:pPr defTabSz="914400"/>
                <a:r>
                  <a:rPr lang="en-GB" sz="1200">
                    <a:solidFill>
                      <a:prstClr val="black"/>
                    </a:solidFill>
                    <a:latin typeface="Arial Unicode MS" charset="0"/>
                  </a:rPr>
                  <a:t>0.70</a:t>
                </a:r>
                <a:endParaRPr lang="en-US" sz="1200">
                  <a:solidFill>
                    <a:prstClr val="black"/>
                  </a:solidFill>
                  <a:latin typeface="Arial Unicode MS" charset="0"/>
                </a:endParaRPr>
              </a:p>
            </p:txBody>
          </p:sp>
          <p:sp>
            <p:nvSpPr>
              <p:cNvPr id="37944" name="Text Box 22"/>
              <p:cNvSpPr txBox="1">
                <a:spLocks noChangeArrowheads="1"/>
              </p:cNvSpPr>
              <p:nvPr/>
            </p:nvSpPr>
            <p:spPr bwMode="auto">
              <a:xfrm>
                <a:off x="7398953" y="1501128"/>
                <a:ext cx="459195" cy="188150"/>
              </a:xfrm>
              <a:prstGeom prst="rect">
                <a:avLst/>
              </a:prstGeom>
              <a:noFill/>
              <a:ln w="9525">
                <a:noFill/>
                <a:miter lim="800000"/>
                <a:headEnd/>
                <a:tailEnd/>
              </a:ln>
            </p:spPr>
            <p:txBody>
              <a:bodyPr>
                <a:spAutoFit/>
              </a:bodyPr>
              <a:lstStyle/>
              <a:p>
                <a:pPr defTabSz="914400"/>
                <a:r>
                  <a:rPr lang="en-GB" sz="1200">
                    <a:solidFill>
                      <a:prstClr val="black"/>
                    </a:solidFill>
                    <a:latin typeface="Arial Unicode MS" charset="0"/>
                  </a:rPr>
                  <a:t>0.84</a:t>
                </a:r>
                <a:endParaRPr lang="en-US" sz="1200">
                  <a:solidFill>
                    <a:prstClr val="black"/>
                  </a:solidFill>
                  <a:latin typeface="Arial Unicode MS" charset="0"/>
                </a:endParaRPr>
              </a:p>
            </p:txBody>
          </p:sp>
          <p:sp>
            <p:nvSpPr>
              <p:cNvPr id="37945" name="Line 23"/>
              <p:cNvSpPr>
                <a:spLocks noChangeShapeType="1"/>
              </p:cNvSpPr>
              <p:nvPr/>
            </p:nvSpPr>
            <p:spPr bwMode="auto">
              <a:xfrm flipV="1">
                <a:off x="6367488" y="2565628"/>
                <a:ext cx="375078" cy="348451"/>
              </a:xfrm>
              <a:prstGeom prst="line">
                <a:avLst/>
              </a:prstGeom>
              <a:noFill/>
              <a:ln w="9525" cap="rnd">
                <a:solidFill>
                  <a:schemeClr val="bg1"/>
                </a:solidFill>
                <a:prstDash val="sysDot"/>
                <a:round/>
                <a:headEnd/>
                <a:tailEnd type="oval" w="med" len="med"/>
              </a:ln>
            </p:spPr>
            <p:txBody>
              <a:bodyPr/>
              <a:lstStyle/>
              <a:p>
                <a:pPr defTabSz="914400"/>
                <a:endParaRPr lang="en-US">
                  <a:solidFill>
                    <a:prstClr val="white"/>
                  </a:solidFill>
                </a:endParaRPr>
              </a:p>
            </p:txBody>
          </p:sp>
          <p:sp>
            <p:nvSpPr>
              <p:cNvPr id="37946" name="Text Box 24"/>
              <p:cNvSpPr txBox="1">
                <a:spLocks noChangeArrowheads="1"/>
              </p:cNvSpPr>
              <p:nvPr/>
            </p:nvSpPr>
            <p:spPr bwMode="auto">
              <a:xfrm>
                <a:off x="6443331" y="2753255"/>
                <a:ext cx="351920" cy="216410"/>
              </a:xfrm>
              <a:prstGeom prst="rect">
                <a:avLst/>
              </a:prstGeom>
              <a:noFill/>
              <a:ln w="9525">
                <a:noFill/>
                <a:miter lim="800000"/>
                <a:headEnd/>
                <a:tailEnd/>
              </a:ln>
            </p:spPr>
            <p:txBody>
              <a:bodyPr wrap="none">
                <a:spAutoFit/>
              </a:bodyPr>
              <a:lstStyle/>
              <a:p>
                <a:pPr defTabSz="914400"/>
                <a:r>
                  <a:rPr lang="en-GB" sz="1200" b="1" dirty="0">
                    <a:solidFill>
                      <a:prstClr val="white"/>
                    </a:solidFill>
                    <a:latin typeface="Arial Unicode MS" charset="0"/>
                  </a:rPr>
                  <a:t>0.23</a:t>
                </a:r>
                <a:endParaRPr lang="en-US" sz="1200" b="1" dirty="0">
                  <a:solidFill>
                    <a:prstClr val="white"/>
                  </a:solidFill>
                  <a:latin typeface="Arial Unicode MS" charset="0"/>
                </a:endParaRPr>
              </a:p>
            </p:txBody>
          </p:sp>
          <p:sp>
            <p:nvSpPr>
              <p:cNvPr id="37947" name="Text Box 17"/>
              <p:cNvSpPr txBox="1">
                <a:spLocks noChangeArrowheads="1"/>
              </p:cNvSpPr>
              <p:nvPr/>
            </p:nvSpPr>
            <p:spPr bwMode="auto">
              <a:xfrm flipH="1">
                <a:off x="5877358" y="1257519"/>
                <a:ext cx="642942" cy="276999"/>
              </a:xfrm>
              <a:prstGeom prst="rect">
                <a:avLst/>
              </a:prstGeom>
              <a:noFill/>
              <a:ln w="9525">
                <a:noFill/>
                <a:miter lim="800000"/>
                <a:headEnd/>
                <a:tailEnd/>
              </a:ln>
            </p:spPr>
            <p:txBody>
              <a:bodyPr>
                <a:spAutoFit/>
              </a:bodyPr>
              <a:lstStyle/>
              <a:p>
                <a:pPr defTabSz="914400"/>
                <a:r>
                  <a:rPr lang="en-GB" sz="1200" dirty="0">
                    <a:solidFill>
                      <a:prstClr val="black"/>
                    </a:solidFill>
                    <a:latin typeface="Arial Unicode MS" charset="0"/>
                  </a:rPr>
                  <a:t>0.85</a:t>
                </a:r>
                <a:endParaRPr lang="en-US" sz="1200" dirty="0">
                  <a:solidFill>
                    <a:prstClr val="black"/>
                  </a:solidFill>
                  <a:latin typeface="Arial Unicode MS" charset="0"/>
                </a:endParaRPr>
              </a:p>
            </p:txBody>
          </p:sp>
        </p:grpSp>
      </p:grpSp>
      <p:grpSp>
        <p:nvGrpSpPr>
          <p:cNvPr id="8" name="Gruppo 162"/>
          <p:cNvGrpSpPr>
            <a:grpSpLocks/>
          </p:cNvGrpSpPr>
          <p:nvPr/>
        </p:nvGrpSpPr>
        <p:grpSpPr bwMode="auto">
          <a:xfrm>
            <a:off x="0" y="980728"/>
            <a:ext cx="5292082" cy="4840238"/>
            <a:chOff x="18714" y="1414671"/>
            <a:chExt cx="2712531" cy="3483267"/>
          </a:xfrm>
        </p:grpSpPr>
        <p:sp>
          <p:nvSpPr>
            <p:cNvPr id="37895" name="Text Box 81"/>
            <p:cNvSpPr txBox="1">
              <a:spLocks noChangeArrowheads="1"/>
            </p:cNvSpPr>
            <p:nvPr/>
          </p:nvSpPr>
          <p:spPr bwMode="auto">
            <a:xfrm>
              <a:off x="627448" y="1414671"/>
              <a:ext cx="1380972" cy="730920"/>
            </a:xfrm>
            <a:prstGeom prst="rect">
              <a:avLst/>
            </a:prstGeom>
            <a:noFill/>
            <a:ln w="9525" algn="ctr">
              <a:noFill/>
              <a:miter lim="800000"/>
              <a:headEnd/>
              <a:tailEnd/>
            </a:ln>
          </p:spPr>
          <p:txBody>
            <a:bodyPr wrap="none">
              <a:spAutoFit/>
            </a:bodyPr>
            <a:lstStyle/>
            <a:p>
              <a:pPr defTabSz="914400"/>
              <a:r>
                <a:rPr lang="en-GB" sz="2000" b="1" u="sng" dirty="0">
                  <a:solidFill>
                    <a:prstClr val="white"/>
                  </a:solidFill>
                  <a:latin typeface="Arial Unicode MS" charset="0"/>
                </a:rPr>
                <a:t>Model  2</a:t>
              </a:r>
              <a:r>
                <a:rPr lang="en-GB" sz="2000" b="1" u="sng" dirty="0" smtClean="0">
                  <a:solidFill>
                    <a:prstClr val="white"/>
                  </a:solidFill>
                  <a:latin typeface="Arial Unicode MS" charset="0"/>
                </a:rPr>
                <a:t>:</a:t>
              </a:r>
              <a:r>
                <a:rPr lang="en-GB" sz="2000" b="1" u="sng" dirty="0">
                  <a:solidFill>
                    <a:prstClr val="white"/>
                  </a:solidFill>
                  <a:latin typeface="Arial Unicode MS" charset="0"/>
                </a:rPr>
                <a:t/>
              </a:r>
              <a:br>
                <a:rPr lang="en-GB" sz="2000" b="1" u="sng" dirty="0">
                  <a:solidFill>
                    <a:prstClr val="white"/>
                  </a:solidFill>
                  <a:latin typeface="Arial Unicode MS" charset="0"/>
                </a:rPr>
              </a:br>
              <a:r>
                <a:rPr lang="en-GB" sz="2000" dirty="0" err="1">
                  <a:solidFill>
                    <a:prstClr val="white"/>
                  </a:solidFill>
                  <a:latin typeface="Arial Unicode MS" charset="0"/>
                </a:rPr>
                <a:t>attentional</a:t>
              </a:r>
              <a:r>
                <a:rPr lang="en-GB" sz="2000" dirty="0">
                  <a:solidFill>
                    <a:prstClr val="white"/>
                  </a:solidFill>
                  <a:latin typeface="Arial Unicode MS" charset="0"/>
                </a:rPr>
                <a:t> modulation</a:t>
              </a:r>
              <a:br>
                <a:rPr lang="en-GB" sz="2000" dirty="0">
                  <a:solidFill>
                    <a:prstClr val="white"/>
                  </a:solidFill>
                  <a:latin typeface="Arial Unicode MS" charset="0"/>
                </a:rPr>
              </a:br>
              <a:r>
                <a:rPr lang="en-GB" sz="2000" dirty="0">
                  <a:solidFill>
                    <a:prstClr val="white"/>
                  </a:solidFill>
                  <a:latin typeface="Arial Unicode MS" charset="0"/>
                </a:rPr>
                <a:t>of </a:t>
              </a:r>
              <a:r>
                <a:rPr lang="en-GB" sz="2000" dirty="0" smtClean="0">
                  <a:solidFill>
                    <a:prstClr val="white"/>
                  </a:solidFill>
                  <a:latin typeface="Arial Unicode MS" charset="0"/>
                </a:rPr>
                <a:t>SPC</a:t>
              </a:r>
              <a:r>
                <a:rPr lang="en-GB" sz="2000" dirty="0">
                  <a:solidFill>
                    <a:prstClr val="white"/>
                  </a:solidFill>
                  <a:latin typeface="Arial Unicode MS" charset="0"/>
                </a:rPr>
                <a:t>→V5</a:t>
              </a:r>
              <a:endParaRPr lang="en-US" sz="2000" dirty="0">
                <a:solidFill>
                  <a:prstClr val="white"/>
                </a:solidFill>
                <a:latin typeface="Arial Unicode MS" charset="0"/>
              </a:endParaRPr>
            </a:p>
          </p:txBody>
        </p:sp>
        <p:grpSp>
          <p:nvGrpSpPr>
            <p:cNvPr id="9" name="Gruppo 109"/>
            <p:cNvGrpSpPr>
              <a:grpSpLocks/>
            </p:cNvGrpSpPr>
            <p:nvPr/>
          </p:nvGrpSpPr>
          <p:grpSpPr bwMode="auto">
            <a:xfrm>
              <a:off x="221115" y="2130812"/>
              <a:ext cx="2510130" cy="2767126"/>
              <a:chOff x="4045085" y="2274888"/>
              <a:chExt cx="2346190" cy="2186800"/>
            </a:xfrm>
          </p:grpSpPr>
          <p:grpSp>
            <p:nvGrpSpPr>
              <p:cNvPr id="10" name="Group 25"/>
              <p:cNvGrpSpPr>
                <a:grpSpLocks/>
              </p:cNvGrpSpPr>
              <p:nvPr/>
            </p:nvGrpSpPr>
            <p:grpSpPr bwMode="auto">
              <a:xfrm>
                <a:off x="4572000" y="2901950"/>
                <a:ext cx="533400" cy="533400"/>
                <a:chOff x="1872" y="960"/>
                <a:chExt cx="336" cy="336"/>
              </a:xfrm>
            </p:grpSpPr>
            <p:sp>
              <p:nvSpPr>
                <p:cNvPr id="134" name="Oval 26"/>
                <p:cNvSpPr>
                  <a:spLocks noChangeArrowheads="1"/>
                </p:cNvSpPr>
                <p:nvPr/>
              </p:nvSpPr>
              <p:spPr bwMode="auto">
                <a:xfrm>
                  <a:off x="1872" y="960"/>
                  <a:ext cx="336"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w="12700">
                  <a:noFill/>
                  <a:round/>
                  <a:headEnd/>
                  <a:tailEnd/>
                </a:ln>
                <a:effectLst/>
              </p:spPr>
              <p:txBody>
                <a:bodyPr wrap="none" anchor="ctr"/>
                <a:lstStyle/>
                <a:p>
                  <a:pPr defTabSz="914400">
                    <a:defRPr/>
                  </a:pPr>
                  <a:endParaRPr lang="it-IT">
                    <a:solidFill>
                      <a:prstClr val="white"/>
                    </a:solidFill>
                  </a:endParaRPr>
                </a:p>
              </p:txBody>
            </p:sp>
            <p:sp>
              <p:nvSpPr>
                <p:cNvPr id="135" name="Text Box 27"/>
                <p:cNvSpPr txBox="1">
                  <a:spLocks noChangeArrowheads="1"/>
                </p:cNvSpPr>
                <p:nvPr/>
              </p:nvSpPr>
              <p:spPr bwMode="auto">
                <a:xfrm>
                  <a:off x="1942" y="1074"/>
                  <a:ext cx="163" cy="98"/>
                </a:xfrm>
                <a:prstGeom prst="rect">
                  <a:avLst/>
                </a:prstGeom>
                <a:noFill/>
                <a:ln w="9525">
                  <a:noFill/>
                  <a:miter lim="800000"/>
                  <a:headEnd/>
                  <a:tailEnd/>
                </a:ln>
              </p:spPr>
              <p:txBody>
                <a:bodyPr wrap="none">
                  <a:spAutoFit/>
                </a:bodyPr>
                <a:lstStyle/>
                <a:p>
                  <a:pPr defTabSz="914400">
                    <a:defRPr/>
                  </a:pPr>
                  <a:r>
                    <a:rPr lang="en-US" sz="1200" b="1" dirty="0">
                      <a:solidFill>
                        <a:prstClr val="black"/>
                      </a:solidFill>
                      <a:latin typeface="Arial Unicode MS" pitchFamily="34" charset="-128"/>
                    </a:rPr>
                    <a:t>V1</a:t>
                  </a:r>
                </a:p>
              </p:txBody>
            </p:sp>
          </p:grpSp>
          <p:grpSp>
            <p:nvGrpSpPr>
              <p:cNvPr id="11" name="Group 28"/>
              <p:cNvGrpSpPr>
                <a:grpSpLocks/>
              </p:cNvGrpSpPr>
              <p:nvPr/>
            </p:nvGrpSpPr>
            <p:grpSpPr bwMode="auto">
              <a:xfrm>
                <a:off x="5638800" y="3435350"/>
                <a:ext cx="533400" cy="533400"/>
                <a:chOff x="2544" y="1296"/>
                <a:chExt cx="336" cy="336"/>
              </a:xfrm>
            </p:grpSpPr>
            <p:sp>
              <p:nvSpPr>
                <p:cNvPr id="132" name="Oval 29"/>
                <p:cNvSpPr>
                  <a:spLocks noChangeArrowheads="1"/>
                </p:cNvSpPr>
                <p:nvPr/>
              </p:nvSpPr>
              <p:spPr bwMode="auto">
                <a:xfrm>
                  <a:off x="2544" y="1296"/>
                  <a:ext cx="336"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w="12700">
                  <a:noFill/>
                  <a:round/>
                  <a:headEnd/>
                  <a:tailEnd/>
                </a:ln>
                <a:effectLst/>
              </p:spPr>
              <p:txBody>
                <a:bodyPr wrap="none" anchor="ctr"/>
                <a:lstStyle/>
                <a:p>
                  <a:pPr defTabSz="914400">
                    <a:defRPr/>
                  </a:pPr>
                  <a:endParaRPr lang="it-IT">
                    <a:solidFill>
                      <a:prstClr val="white"/>
                    </a:solidFill>
                  </a:endParaRPr>
                </a:p>
              </p:txBody>
            </p:sp>
            <p:sp>
              <p:nvSpPr>
                <p:cNvPr id="133" name="Text Box 30"/>
                <p:cNvSpPr txBox="1">
                  <a:spLocks noChangeArrowheads="1"/>
                </p:cNvSpPr>
                <p:nvPr/>
              </p:nvSpPr>
              <p:spPr bwMode="auto">
                <a:xfrm>
                  <a:off x="2614" y="1410"/>
                  <a:ext cx="163" cy="98"/>
                </a:xfrm>
                <a:prstGeom prst="rect">
                  <a:avLst/>
                </a:prstGeom>
                <a:noFill/>
                <a:ln w="9525">
                  <a:noFill/>
                  <a:miter lim="800000"/>
                  <a:headEnd/>
                  <a:tailEnd/>
                </a:ln>
              </p:spPr>
              <p:txBody>
                <a:bodyPr wrap="none">
                  <a:spAutoFit/>
                </a:bodyPr>
                <a:lstStyle/>
                <a:p>
                  <a:pPr defTabSz="914400">
                    <a:defRPr/>
                  </a:pPr>
                  <a:r>
                    <a:rPr lang="en-US" sz="1200" b="1" dirty="0">
                      <a:solidFill>
                        <a:prstClr val="black"/>
                      </a:solidFill>
                      <a:latin typeface="Arial Unicode MS" pitchFamily="34" charset="-128"/>
                    </a:rPr>
                    <a:t>V5</a:t>
                  </a:r>
                </a:p>
              </p:txBody>
            </p:sp>
          </p:grpSp>
          <p:grpSp>
            <p:nvGrpSpPr>
              <p:cNvPr id="12" name="Group 31"/>
              <p:cNvGrpSpPr>
                <a:grpSpLocks/>
              </p:cNvGrpSpPr>
              <p:nvPr/>
            </p:nvGrpSpPr>
            <p:grpSpPr bwMode="auto">
              <a:xfrm>
                <a:off x="5857875" y="2274888"/>
                <a:ext cx="533400" cy="533400"/>
                <a:chOff x="2592" y="576"/>
                <a:chExt cx="336" cy="336"/>
              </a:xfrm>
            </p:grpSpPr>
            <p:sp>
              <p:nvSpPr>
                <p:cNvPr id="130" name="Oval 32"/>
                <p:cNvSpPr>
                  <a:spLocks noChangeArrowheads="1"/>
                </p:cNvSpPr>
                <p:nvPr/>
              </p:nvSpPr>
              <p:spPr bwMode="auto">
                <a:xfrm>
                  <a:off x="2592" y="576"/>
                  <a:ext cx="336"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w="12700">
                  <a:noFill/>
                  <a:round/>
                  <a:headEnd/>
                  <a:tailEnd/>
                </a:ln>
                <a:effectLst/>
              </p:spPr>
              <p:txBody>
                <a:bodyPr wrap="none" anchor="ctr"/>
                <a:lstStyle/>
                <a:p>
                  <a:pPr defTabSz="914400">
                    <a:defRPr/>
                  </a:pPr>
                  <a:endParaRPr lang="it-IT">
                    <a:solidFill>
                      <a:prstClr val="white"/>
                    </a:solidFill>
                  </a:endParaRPr>
                </a:p>
              </p:txBody>
            </p:sp>
            <p:sp>
              <p:nvSpPr>
                <p:cNvPr id="131" name="Text Box 33"/>
                <p:cNvSpPr txBox="1">
                  <a:spLocks noChangeArrowheads="1"/>
                </p:cNvSpPr>
                <p:nvPr/>
              </p:nvSpPr>
              <p:spPr bwMode="auto">
                <a:xfrm>
                  <a:off x="2646" y="690"/>
                  <a:ext cx="152" cy="99"/>
                </a:xfrm>
                <a:prstGeom prst="rect">
                  <a:avLst/>
                </a:prstGeom>
                <a:noFill/>
                <a:ln w="9525">
                  <a:noFill/>
                  <a:miter lim="800000"/>
                  <a:headEnd/>
                  <a:tailEnd/>
                </a:ln>
              </p:spPr>
              <p:txBody>
                <a:bodyPr wrap="none">
                  <a:spAutoFit/>
                </a:bodyPr>
                <a:lstStyle/>
                <a:p>
                  <a:pPr defTabSz="914400">
                    <a:defRPr/>
                  </a:pPr>
                  <a:r>
                    <a:rPr lang="en-US" sz="1200" b="1" dirty="0" smtClean="0">
                      <a:solidFill>
                        <a:prstClr val="black"/>
                      </a:solidFill>
                      <a:latin typeface="Arial Unicode MS" pitchFamily="34" charset="-128"/>
                    </a:rPr>
                    <a:t>PPC</a:t>
                  </a:r>
                  <a:endParaRPr lang="en-US" sz="1200" b="1" dirty="0">
                    <a:solidFill>
                      <a:prstClr val="black"/>
                    </a:solidFill>
                    <a:latin typeface="Arial Unicode MS" pitchFamily="34" charset="-128"/>
                  </a:endParaRPr>
                </a:p>
              </p:txBody>
            </p:sp>
          </p:grpSp>
          <p:sp>
            <p:nvSpPr>
              <p:cNvPr id="37901" name="Text Box 34"/>
              <p:cNvSpPr txBox="1">
                <a:spLocks noChangeArrowheads="1"/>
              </p:cNvSpPr>
              <p:nvPr/>
            </p:nvSpPr>
            <p:spPr bwMode="auto">
              <a:xfrm>
                <a:off x="4210425" y="3788588"/>
                <a:ext cx="793750" cy="336550"/>
              </a:xfrm>
              <a:prstGeom prst="rect">
                <a:avLst/>
              </a:prstGeom>
              <a:noFill/>
              <a:ln w="9525">
                <a:noFill/>
                <a:miter lim="800000"/>
                <a:headEnd/>
                <a:tailEnd/>
              </a:ln>
            </p:spPr>
            <p:txBody>
              <a:bodyPr wrap="none">
                <a:spAutoFit/>
              </a:bodyPr>
              <a:lstStyle/>
              <a:p>
                <a:pPr defTabSz="914400"/>
                <a:r>
                  <a:rPr lang="en-US" sz="1600" dirty="0">
                    <a:solidFill>
                      <a:prstClr val="white"/>
                    </a:solidFill>
                    <a:latin typeface="Arial Unicode MS" charset="0"/>
                  </a:rPr>
                  <a:t>Motion</a:t>
                </a:r>
              </a:p>
            </p:txBody>
          </p:sp>
          <p:sp>
            <p:nvSpPr>
              <p:cNvPr id="37902" name="Text Box 36"/>
              <p:cNvSpPr txBox="1">
                <a:spLocks noChangeArrowheads="1"/>
              </p:cNvSpPr>
              <p:nvPr/>
            </p:nvSpPr>
            <p:spPr bwMode="auto">
              <a:xfrm>
                <a:off x="4804360" y="4125138"/>
                <a:ext cx="985837" cy="336550"/>
              </a:xfrm>
              <a:prstGeom prst="rect">
                <a:avLst/>
              </a:prstGeom>
              <a:noFill/>
              <a:ln w="9525">
                <a:noFill/>
                <a:miter lim="800000"/>
                <a:headEnd/>
                <a:tailEnd/>
              </a:ln>
            </p:spPr>
            <p:txBody>
              <a:bodyPr wrap="none">
                <a:spAutoFit/>
              </a:bodyPr>
              <a:lstStyle/>
              <a:p>
                <a:pPr defTabSz="914400"/>
                <a:r>
                  <a:rPr lang="en-US" sz="1600" dirty="0">
                    <a:solidFill>
                      <a:prstClr val="white"/>
                    </a:solidFill>
                    <a:latin typeface="Arial Unicode MS" charset="0"/>
                  </a:rPr>
                  <a:t>Attention</a:t>
                </a:r>
              </a:p>
            </p:txBody>
          </p:sp>
          <p:cxnSp>
            <p:nvCxnSpPr>
              <p:cNvPr id="37903" name="AutoShape 37"/>
              <p:cNvCxnSpPr>
                <a:cxnSpLocks noChangeShapeType="1"/>
                <a:stCxn id="134" idx="5"/>
                <a:endCxn id="132" idx="2"/>
              </p:cNvCxnSpPr>
              <p:nvPr/>
            </p:nvCxnSpPr>
            <p:spPr bwMode="auto">
              <a:xfrm rot="16200000" flipH="1">
                <a:off x="5160963" y="3224213"/>
                <a:ext cx="344487" cy="611187"/>
              </a:xfrm>
              <a:prstGeom prst="curvedConnector2">
                <a:avLst/>
              </a:prstGeom>
              <a:noFill/>
              <a:ln w="9525">
                <a:solidFill>
                  <a:schemeClr val="bg1"/>
                </a:solidFill>
                <a:round/>
                <a:headEnd/>
                <a:tailEnd type="triangle" w="med" len="med"/>
              </a:ln>
            </p:spPr>
          </p:cxnSp>
          <p:cxnSp>
            <p:nvCxnSpPr>
              <p:cNvPr id="37904" name="AutoShape 38"/>
              <p:cNvCxnSpPr>
                <a:cxnSpLocks noChangeShapeType="1"/>
                <a:stCxn id="132" idx="1"/>
                <a:endCxn id="134" idx="6"/>
              </p:cNvCxnSpPr>
              <p:nvPr/>
            </p:nvCxnSpPr>
            <p:spPr bwMode="auto">
              <a:xfrm rot="5400000" flipH="1">
                <a:off x="5238750" y="3035300"/>
                <a:ext cx="344488" cy="611188"/>
              </a:xfrm>
              <a:prstGeom prst="curvedConnector2">
                <a:avLst/>
              </a:prstGeom>
              <a:noFill/>
              <a:ln w="9525">
                <a:solidFill>
                  <a:schemeClr val="bg1"/>
                </a:solidFill>
                <a:round/>
                <a:headEnd/>
                <a:tailEnd type="triangle" w="med" len="med"/>
              </a:ln>
            </p:spPr>
          </p:cxnSp>
          <p:sp>
            <p:nvSpPr>
              <p:cNvPr id="37905" name="Freeform 39"/>
              <p:cNvSpPr>
                <a:spLocks/>
              </p:cNvSpPr>
              <p:nvPr/>
            </p:nvSpPr>
            <p:spPr bwMode="auto">
              <a:xfrm>
                <a:off x="5666813" y="2732750"/>
                <a:ext cx="275698" cy="682563"/>
              </a:xfrm>
              <a:custGeom>
                <a:avLst/>
                <a:gdLst>
                  <a:gd name="T0" fmla="*/ 2147483647 w 104"/>
                  <a:gd name="T1" fmla="*/ 0 h 384"/>
                  <a:gd name="T2" fmla="*/ 2147483647 w 104"/>
                  <a:gd name="T3" fmla="*/ 2147483647 h 384"/>
                  <a:gd name="T4" fmla="*/ 2147483647 w 104"/>
                  <a:gd name="T5" fmla="*/ 2147483647 h 384"/>
                  <a:gd name="T6" fmla="*/ 0 60000 65536"/>
                  <a:gd name="T7" fmla="*/ 0 60000 65536"/>
                  <a:gd name="T8" fmla="*/ 0 60000 65536"/>
                  <a:gd name="T9" fmla="*/ 0 w 104"/>
                  <a:gd name="T10" fmla="*/ 0 h 384"/>
                  <a:gd name="T11" fmla="*/ 104 w 104"/>
                  <a:gd name="T12" fmla="*/ 384 h 384"/>
                </a:gdLst>
                <a:ahLst/>
                <a:cxnLst>
                  <a:cxn ang="T6">
                    <a:pos x="T0" y="T1"/>
                  </a:cxn>
                  <a:cxn ang="T7">
                    <a:pos x="T2" y="T3"/>
                  </a:cxn>
                  <a:cxn ang="T8">
                    <a:pos x="T4" y="T5"/>
                  </a:cxn>
                </a:cxnLst>
                <a:rect l="T9" t="T10" r="T11" b="T12"/>
                <a:pathLst>
                  <a:path w="104" h="384">
                    <a:moveTo>
                      <a:pt x="104" y="0"/>
                    </a:moveTo>
                    <a:cubicBezTo>
                      <a:pt x="60" y="88"/>
                      <a:pt x="16" y="176"/>
                      <a:pt x="8" y="240"/>
                    </a:cubicBezTo>
                    <a:cubicBezTo>
                      <a:pt x="0" y="304"/>
                      <a:pt x="28" y="344"/>
                      <a:pt x="56" y="384"/>
                    </a:cubicBezTo>
                  </a:path>
                </a:pathLst>
              </a:custGeom>
              <a:noFill/>
              <a:ln w="9525">
                <a:solidFill>
                  <a:schemeClr val="bg1"/>
                </a:solidFill>
                <a:round/>
                <a:headEnd/>
                <a:tailEnd type="triangle" w="med" len="med"/>
              </a:ln>
            </p:spPr>
            <p:txBody>
              <a:bodyPr wrap="none" anchor="ctr"/>
              <a:lstStyle/>
              <a:p>
                <a:pPr defTabSz="914400"/>
                <a:endParaRPr lang="en-US">
                  <a:solidFill>
                    <a:prstClr val="white"/>
                  </a:solidFill>
                </a:endParaRPr>
              </a:p>
            </p:txBody>
          </p:sp>
          <p:sp>
            <p:nvSpPr>
              <p:cNvPr id="37906" name="Line 40"/>
              <p:cNvSpPr>
                <a:spLocks noChangeShapeType="1"/>
              </p:cNvSpPr>
              <p:nvPr/>
            </p:nvSpPr>
            <p:spPr bwMode="auto">
              <a:xfrm flipV="1">
                <a:off x="5943600" y="2778125"/>
                <a:ext cx="122238" cy="657225"/>
              </a:xfrm>
              <a:prstGeom prst="line">
                <a:avLst/>
              </a:prstGeom>
              <a:noFill/>
              <a:ln w="9525">
                <a:solidFill>
                  <a:schemeClr val="bg1"/>
                </a:solidFill>
                <a:round/>
                <a:headEnd/>
                <a:tailEnd type="triangle" w="med" len="med"/>
              </a:ln>
            </p:spPr>
            <p:txBody>
              <a:bodyPr wrap="none" anchor="ctr"/>
              <a:lstStyle/>
              <a:p>
                <a:pPr defTabSz="914400"/>
                <a:endParaRPr lang="en-US">
                  <a:solidFill>
                    <a:prstClr val="white"/>
                  </a:solidFill>
                </a:endParaRPr>
              </a:p>
            </p:txBody>
          </p:sp>
          <p:sp>
            <p:nvSpPr>
              <p:cNvPr id="37907" name="Line 41"/>
              <p:cNvSpPr>
                <a:spLocks noChangeShapeType="1"/>
              </p:cNvSpPr>
              <p:nvPr/>
            </p:nvSpPr>
            <p:spPr bwMode="auto">
              <a:xfrm flipV="1">
                <a:off x="4623772" y="3479799"/>
                <a:ext cx="467340" cy="442526"/>
              </a:xfrm>
              <a:prstGeom prst="line">
                <a:avLst/>
              </a:prstGeom>
              <a:noFill/>
              <a:ln w="9525" cap="rnd">
                <a:solidFill>
                  <a:schemeClr val="bg1"/>
                </a:solidFill>
                <a:prstDash val="sysDot"/>
                <a:round/>
                <a:headEnd/>
                <a:tailEnd type="oval" w="med" len="med"/>
              </a:ln>
            </p:spPr>
            <p:txBody>
              <a:bodyPr/>
              <a:lstStyle/>
              <a:p>
                <a:pPr defTabSz="914400"/>
                <a:endParaRPr lang="en-US">
                  <a:solidFill>
                    <a:prstClr val="white"/>
                  </a:solidFill>
                </a:endParaRPr>
              </a:p>
            </p:txBody>
          </p:sp>
          <p:cxnSp>
            <p:nvCxnSpPr>
              <p:cNvPr id="37908" name="AutoShape 42"/>
              <p:cNvCxnSpPr>
                <a:cxnSpLocks noChangeShapeType="1"/>
                <a:endCxn id="134" idx="1"/>
              </p:cNvCxnSpPr>
              <p:nvPr/>
            </p:nvCxnSpPr>
            <p:spPr bwMode="auto">
              <a:xfrm>
                <a:off x="4045085" y="2540374"/>
                <a:ext cx="605029" cy="439691"/>
              </a:xfrm>
              <a:prstGeom prst="straightConnector1">
                <a:avLst/>
              </a:prstGeom>
              <a:noFill/>
              <a:ln w="9525">
                <a:solidFill>
                  <a:schemeClr val="bg1"/>
                </a:solidFill>
                <a:round/>
                <a:headEnd/>
                <a:tailEnd type="triangle" w="med" len="med"/>
              </a:ln>
            </p:spPr>
          </p:cxnSp>
          <p:sp>
            <p:nvSpPr>
              <p:cNvPr id="37909" name="Line 43"/>
              <p:cNvSpPr>
                <a:spLocks noChangeShapeType="1"/>
              </p:cNvSpPr>
              <p:nvPr/>
            </p:nvSpPr>
            <p:spPr bwMode="auto">
              <a:xfrm flipV="1">
                <a:off x="5011349" y="3633707"/>
                <a:ext cx="310483" cy="491430"/>
              </a:xfrm>
              <a:prstGeom prst="line">
                <a:avLst/>
              </a:prstGeom>
              <a:noFill/>
              <a:ln w="9525" cap="rnd">
                <a:solidFill>
                  <a:schemeClr val="bg1"/>
                </a:solidFill>
                <a:prstDash val="sysDot"/>
                <a:round/>
                <a:headEnd/>
                <a:tailEnd type="oval" w="med" len="med"/>
              </a:ln>
            </p:spPr>
            <p:txBody>
              <a:bodyPr/>
              <a:lstStyle/>
              <a:p>
                <a:pPr defTabSz="914400"/>
                <a:endParaRPr lang="en-US">
                  <a:solidFill>
                    <a:prstClr val="white"/>
                  </a:solidFill>
                </a:endParaRPr>
              </a:p>
            </p:txBody>
          </p:sp>
          <p:sp>
            <p:nvSpPr>
              <p:cNvPr id="37910" name="Text Box 44"/>
              <p:cNvSpPr txBox="1">
                <a:spLocks noChangeArrowheads="1"/>
              </p:cNvSpPr>
              <p:nvPr/>
            </p:nvSpPr>
            <p:spPr bwMode="auto">
              <a:xfrm>
                <a:off x="4375150" y="2586038"/>
                <a:ext cx="587239" cy="171486"/>
              </a:xfrm>
              <a:prstGeom prst="rect">
                <a:avLst/>
              </a:prstGeom>
              <a:noFill/>
              <a:ln w="9525">
                <a:noFill/>
                <a:miter lim="800000"/>
                <a:headEnd/>
                <a:tailEnd/>
              </a:ln>
            </p:spPr>
            <p:txBody>
              <a:bodyPr wrap="none">
                <a:spAutoFit/>
              </a:bodyPr>
              <a:lstStyle/>
              <a:p>
                <a:pPr defTabSz="914400"/>
                <a:r>
                  <a:rPr lang="en-GB" sz="1200" dirty="0" smtClean="0">
                    <a:solidFill>
                      <a:prstClr val="black"/>
                    </a:solidFill>
                    <a:latin typeface="Arial Unicode MS" charset="0"/>
                  </a:rPr>
                  <a:t>0.86 (100%)</a:t>
                </a:r>
                <a:endParaRPr lang="en-US" sz="1200" dirty="0">
                  <a:solidFill>
                    <a:prstClr val="black"/>
                  </a:solidFill>
                  <a:latin typeface="Arial Unicode MS" charset="0"/>
                </a:endParaRPr>
              </a:p>
            </p:txBody>
          </p:sp>
          <p:sp>
            <p:nvSpPr>
              <p:cNvPr id="37911" name="Text Box 45"/>
              <p:cNvSpPr txBox="1">
                <a:spLocks noChangeArrowheads="1"/>
              </p:cNvSpPr>
              <p:nvPr/>
            </p:nvSpPr>
            <p:spPr bwMode="auto">
              <a:xfrm>
                <a:off x="4499768" y="3476535"/>
                <a:ext cx="455047" cy="157535"/>
              </a:xfrm>
              <a:prstGeom prst="rect">
                <a:avLst/>
              </a:prstGeom>
              <a:noFill/>
              <a:ln w="9525">
                <a:noFill/>
                <a:miter lim="800000"/>
                <a:headEnd/>
                <a:tailEnd/>
              </a:ln>
            </p:spPr>
            <p:txBody>
              <a:bodyPr wrap="square">
                <a:spAutoFit/>
              </a:bodyPr>
              <a:lstStyle/>
              <a:p>
                <a:pPr defTabSz="914400"/>
                <a:r>
                  <a:rPr lang="en-GB" sz="1200" dirty="0" smtClean="0">
                    <a:solidFill>
                      <a:prstClr val="black"/>
                    </a:solidFill>
                    <a:latin typeface="Arial Unicode MS" charset="0"/>
                  </a:rPr>
                  <a:t>0.75</a:t>
                </a:r>
                <a:r>
                  <a:rPr lang="en-US" sz="1200" dirty="0" smtClean="0">
                    <a:solidFill>
                      <a:prstClr val="black"/>
                    </a:solidFill>
                    <a:latin typeface="Arial Unicode MS" charset="0"/>
                  </a:rPr>
                  <a:t> (98%)</a:t>
                </a:r>
                <a:endParaRPr lang="en-US" sz="1200" dirty="0">
                  <a:solidFill>
                    <a:prstClr val="black"/>
                  </a:solidFill>
                  <a:latin typeface="Arial Unicode MS" charset="0"/>
                </a:endParaRPr>
              </a:p>
            </p:txBody>
          </p:sp>
          <p:sp>
            <p:nvSpPr>
              <p:cNvPr id="37912" name="Text Box 46"/>
              <p:cNvSpPr txBox="1">
                <a:spLocks noChangeArrowheads="1"/>
              </p:cNvSpPr>
              <p:nvPr/>
            </p:nvSpPr>
            <p:spPr bwMode="auto">
              <a:xfrm>
                <a:off x="5252836" y="3387992"/>
                <a:ext cx="326137" cy="262559"/>
              </a:xfrm>
              <a:prstGeom prst="rect">
                <a:avLst/>
              </a:prstGeom>
              <a:noFill/>
              <a:ln w="9525">
                <a:noFill/>
                <a:miter lim="800000"/>
                <a:headEnd/>
                <a:tailEnd/>
              </a:ln>
            </p:spPr>
            <p:txBody>
              <a:bodyPr wrap="none">
                <a:spAutoFit/>
              </a:bodyPr>
              <a:lstStyle/>
              <a:p>
                <a:pPr defTabSz="914400"/>
                <a:r>
                  <a:rPr lang="en-GB" sz="1200" dirty="0" smtClean="0">
                    <a:solidFill>
                      <a:prstClr val="black"/>
                    </a:solidFill>
                    <a:latin typeface="Arial Unicode MS" charset="0"/>
                  </a:rPr>
                  <a:t>.50</a:t>
                </a:r>
              </a:p>
              <a:p>
                <a:pPr defTabSz="914400"/>
                <a:r>
                  <a:rPr lang="en-GB" sz="1200" dirty="0" smtClean="0">
                    <a:solidFill>
                      <a:prstClr val="black"/>
                    </a:solidFill>
                    <a:latin typeface="Arial Unicode MS" charset="0"/>
                  </a:rPr>
                  <a:t>(100%)</a:t>
                </a:r>
                <a:endParaRPr lang="en-US" sz="1200" dirty="0">
                  <a:solidFill>
                    <a:prstClr val="black"/>
                  </a:solidFill>
                  <a:latin typeface="Arial Unicode MS" charset="0"/>
                </a:endParaRPr>
              </a:p>
            </p:txBody>
          </p:sp>
          <p:sp>
            <p:nvSpPr>
              <p:cNvPr id="37913" name="Text Box 47"/>
              <p:cNvSpPr txBox="1">
                <a:spLocks noChangeArrowheads="1"/>
              </p:cNvSpPr>
              <p:nvPr/>
            </p:nvSpPr>
            <p:spPr bwMode="auto">
              <a:xfrm>
                <a:off x="5425326" y="2732751"/>
                <a:ext cx="449109" cy="157535"/>
              </a:xfrm>
              <a:prstGeom prst="rect">
                <a:avLst/>
              </a:prstGeom>
              <a:noFill/>
              <a:ln w="9525">
                <a:noFill/>
                <a:miter lim="800000"/>
                <a:headEnd/>
                <a:tailEnd/>
              </a:ln>
            </p:spPr>
            <p:txBody>
              <a:bodyPr wrap="none">
                <a:spAutoFit/>
              </a:bodyPr>
              <a:lstStyle/>
              <a:p>
                <a:pPr defTabSz="914400"/>
                <a:r>
                  <a:rPr lang="en-GB" sz="1200" dirty="0" smtClean="0">
                    <a:solidFill>
                      <a:prstClr val="black"/>
                    </a:solidFill>
                    <a:latin typeface="Arial Unicode MS" charset="0"/>
                  </a:rPr>
                  <a:t>1.25 (99%)</a:t>
                </a:r>
                <a:endParaRPr lang="en-US" sz="1200" dirty="0">
                  <a:solidFill>
                    <a:prstClr val="black"/>
                  </a:solidFill>
                  <a:latin typeface="Arial Unicode MS" charset="0"/>
                </a:endParaRPr>
              </a:p>
            </p:txBody>
          </p:sp>
          <p:sp>
            <p:nvSpPr>
              <p:cNvPr id="37914" name="Text Box 48"/>
              <p:cNvSpPr txBox="1">
                <a:spLocks noChangeArrowheads="1"/>
              </p:cNvSpPr>
              <p:nvPr/>
            </p:nvSpPr>
            <p:spPr bwMode="auto">
              <a:xfrm>
                <a:off x="5114843" y="3920375"/>
                <a:ext cx="450957" cy="157535"/>
              </a:xfrm>
              <a:prstGeom prst="rect">
                <a:avLst/>
              </a:prstGeom>
              <a:noFill/>
              <a:ln w="9525">
                <a:noFill/>
                <a:miter lim="800000"/>
                <a:headEnd/>
                <a:tailEnd/>
              </a:ln>
            </p:spPr>
            <p:txBody>
              <a:bodyPr wrap="none">
                <a:spAutoFit/>
              </a:bodyPr>
              <a:lstStyle/>
              <a:p>
                <a:pPr defTabSz="914400"/>
                <a:r>
                  <a:rPr lang="en-GB" sz="1200" b="1" dirty="0" smtClean="0">
                    <a:solidFill>
                      <a:prstClr val="white"/>
                    </a:solidFill>
                    <a:latin typeface="Arial Unicode MS" charset="0"/>
                  </a:rPr>
                  <a:t>1.50 (90%)</a:t>
                </a:r>
                <a:endParaRPr lang="en-US" sz="1200" b="1" dirty="0">
                  <a:solidFill>
                    <a:prstClr val="white"/>
                  </a:solidFill>
                  <a:latin typeface="Arial Unicode MS" charset="0"/>
                </a:endParaRPr>
              </a:p>
            </p:txBody>
          </p:sp>
          <p:sp>
            <p:nvSpPr>
              <p:cNvPr id="37915" name="Text Box 49"/>
              <p:cNvSpPr txBox="1">
                <a:spLocks noChangeArrowheads="1"/>
              </p:cNvSpPr>
              <p:nvPr/>
            </p:nvSpPr>
            <p:spPr bwMode="auto">
              <a:xfrm>
                <a:off x="5183839" y="2937514"/>
                <a:ext cx="326137" cy="262559"/>
              </a:xfrm>
              <a:prstGeom prst="rect">
                <a:avLst/>
              </a:prstGeom>
              <a:noFill/>
              <a:ln w="9525">
                <a:noFill/>
                <a:miter lim="800000"/>
                <a:headEnd/>
                <a:tailEnd/>
              </a:ln>
            </p:spPr>
            <p:txBody>
              <a:bodyPr wrap="none">
                <a:spAutoFit/>
              </a:bodyPr>
              <a:lstStyle/>
              <a:p>
                <a:pPr defTabSz="914400"/>
                <a:r>
                  <a:rPr lang="en-GB" sz="1200" dirty="0" smtClean="0">
                    <a:solidFill>
                      <a:prstClr val="black"/>
                    </a:solidFill>
                    <a:latin typeface="Arial Unicode MS" charset="0"/>
                  </a:rPr>
                  <a:t>-0.15</a:t>
                </a:r>
              </a:p>
              <a:p>
                <a:pPr defTabSz="914400"/>
                <a:r>
                  <a:rPr lang="en-GB" sz="1200" dirty="0" smtClean="0">
                    <a:solidFill>
                      <a:prstClr val="black"/>
                    </a:solidFill>
                    <a:latin typeface="Arial Unicode MS" charset="0"/>
                  </a:rPr>
                  <a:t>(100%)</a:t>
                </a:r>
                <a:endParaRPr lang="en-US" sz="1200" dirty="0">
                  <a:solidFill>
                    <a:prstClr val="black"/>
                  </a:solidFill>
                  <a:latin typeface="Arial Unicode MS" charset="0"/>
                </a:endParaRPr>
              </a:p>
            </p:txBody>
          </p:sp>
          <p:sp>
            <p:nvSpPr>
              <p:cNvPr id="37916" name="Text Box 50"/>
              <p:cNvSpPr txBox="1">
                <a:spLocks noChangeArrowheads="1"/>
              </p:cNvSpPr>
              <p:nvPr/>
            </p:nvSpPr>
            <p:spPr bwMode="auto">
              <a:xfrm>
                <a:off x="6024227" y="2897007"/>
                <a:ext cx="366182" cy="285810"/>
              </a:xfrm>
              <a:prstGeom prst="rect">
                <a:avLst/>
              </a:prstGeom>
              <a:noFill/>
              <a:ln w="9525">
                <a:noFill/>
                <a:miter lim="800000"/>
                <a:headEnd/>
                <a:tailEnd/>
              </a:ln>
            </p:spPr>
            <p:txBody>
              <a:bodyPr wrap="none">
                <a:spAutoFit/>
              </a:bodyPr>
              <a:lstStyle/>
              <a:p>
                <a:pPr defTabSz="914400"/>
                <a:r>
                  <a:rPr lang="en-GB" sz="1200" dirty="0" smtClean="0">
                    <a:solidFill>
                      <a:prstClr val="black"/>
                    </a:solidFill>
                    <a:latin typeface="Arial Unicode MS" charset="0"/>
                  </a:rPr>
                  <a:t>0.89</a:t>
                </a:r>
              </a:p>
              <a:p>
                <a:pPr defTabSz="914400"/>
                <a:r>
                  <a:rPr lang="en-GB" sz="1200" dirty="0" smtClean="0">
                    <a:solidFill>
                      <a:prstClr val="black"/>
                    </a:solidFill>
                    <a:latin typeface="Arial Unicode MS" charset="0"/>
                  </a:rPr>
                  <a:t> (99%)</a:t>
                </a:r>
                <a:endParaRPr lang="en-US" sz="1200" dirty="0">
                  <a:solidFill>
                    <a:prstClr val="black"/>
                  </a:solidFill>
                  <a:latin typeface="Arial Unicode MS" charset="0"/>
                </a:endParaRPr>
              </a:p>
            </p:txBody>
          </p:sp>
        </p:grpSp>
        <p:sp>
          <p:nvSpPr>
            <p:cNvPr id="37897" name="Text Box 9"/>
            <p:cNvSpPr txBox="1">
              <a:spLocks noChangeArrowheads="1"/>
            </p:cNvSpPr>
            <p:nvPr/>
          </p:nvSpPr>
          <p:spPr bwMode="auto">
            <a:xfrm>
              <a:off x="18714" y="2243797"/>
              <a:ext cx="818401" cy="396963"/>
            </a:xfrm>
            <a:prstGeom prst="rect">
              <a:avLst/>
            </a:prstGeom>
            <a:noFill/>
            <a:ln w="9525">
              <a:noFill/>
              <a:miter lim="800000"/>
              <a:headEnd/>
              <a:tailEnd/>
            </a:ln>
          </p:spPr>
          <p:txBody>
            <a:bodyPr wrap="none">
              <a:spAutoFit/>
            </a:bodyPr>
            <a:lstStyle/>
            <a:p>
              <a:pPr defTabSz="914400"/>
              <a:r>
                <a:rPr lang="en-US" sz="1600" dirty="0">
                  <a:solidFill>
                    <a:prstClr val="white"/>
                  </a:solidFill>
                  <a:latin typeface="Arial Unicode MS" charset="0"/>
                </a:rPr>
                <a:t>Photic</a:t>
              </a:r>
            </a:p>
          </p:txBody>
        </p:sp>
      </p:grpSp>
      <p:sp>
        <p:nvSpPr>
          <p:cNvPr id="59" name="Rectangle 4"/>
          <p:cNvSpPr>
            <a:spLocks noChangeArrowheads="1"/>
          </p:cNvSpPr>
          <p:nvPr/>
        </p:nvSpPr>
        <p:spPr bwMode="auto">
          <a:xfrm>
            <a:off x="107504" y="0"/>
            <a:ext cx="6732240" cy="824136"/>
          </a:xfrm>
          <a:prstGeom prst="rect">
            <a:avLst/>
          </a:prstGeom>
          <a:solidFill>
            <a:schemeClr val="accent1"/>
          </a:solidFill>
          <a:ln w="9525">
            <a:noFill/>
            <a:miter lim="800000"/>
            <a:headEnd/>
            <a:tailEnd/>
          </a:ln>
          <a:effectLst/>
        </p:spPr>
        <p:txBody>
          <a:bodyPr wrap="none" anchor="ctr"/>
          <a:lstStyle/>
          <a:p>
            <a:pPr defTabSz="914400"/>
            <a:r>
              <a:rPr lang="en-GB" sz="2800" dirty="0" smtClean="0">
                <a:solidFill>
                  <a:srgbClr val="FFFF66"/>
                </a:solidFill>
                <a:latin typeface="Arial Unicode MS" pitchFamily="34" charset="-128"/>
              </a:rPr>
              <a:t>Review Winning Model and Parameters</a:t>
            </a:r>
            <a:endParaRPr lang="en-GB" sz="2800" dirty="0">
              <a:solidFill>
                <a:srgbClr val="FFFF66"/>
              </a:solidFill>
              <a:latin typeface="Arial Unicode MS" pitchFamily="34" charset="-128"/>
            </a:endParaRPr>
          </a:p>
        </p:txBody>
      </p:sp>
      <p:sp>
        <p:nvSpPr>
          <p:cNvPr id="67" name="Rectangle 7"/>
          <p:cNvSpPr>
            <a:spLocks noChangeAspect="1" noChangeArrowheads="1"/>
          </p:cNvSpPr>
          <p:nvPr/>
        </p:nvSpPr>
        <p:spPr bwMode="auto">
          <a:xfrm>
            <a:off x="6300192" y="2204864"/>
            <a:ext cx="463770" cy="47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defTabSz="914400">
              <a:spcBef>
                <a:spcPct val="0"/>
              </a:spcBef>
            </a:pPr>
            <a:r>
              <a:rPr lang="en-GB" sz="2400" dirty="0">
                <a:solidFill>
                  <a:srgbClr val="1F497D"/>
                </a:solidFill>
                <a:latin typeface="Arial Unicode MS" charset="0"/>
                <a:sym typeface="Symbol" charset="0"/>
              </a:rPr>
              <a:t></a:t>
            </a:r>
          </a:p>
        </p:txBody>
      </p:sp>
      <p:sp>
        <p:nvSpPr>
          <p:cNvPr id="70" name="Line 10"/>
          <p:cNvSpPr>
            <a:spLocks noChangeAspect="1" noChangeShapeType="1"/>
          </p:cNvSpPr>
          <p:nvPr/>
        </p:nvSpPr>
        <p:spPr bwMode="auto">
          <a:xfrm flipH="1">
            <a:off x="7092280" y="2564904"/>
            <a:ext cx="218411" cy="1"/>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71" name="Line 11"/>
          <p:cNvSpPr>
            <a:spLocks noChangeAspect="1" noChangeShapeType="1"/>
          </p:cNvSpPr>
          <p:nvPr/>
        </p:nvSpPr>
        <p:spPr bwMode="auto">
          <a:xfrm flipH="1">
            <a:off x="6603579" y="2477913"/>
            <a:ext cx="217147" cy="1"/>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2" name="TextBox 1"/>
          <p:cNvSpPr txBox="1"/>
          <p:nvPr/>
        </p:nvSpPr>
        <p:spPr>
          <a:xfrm>
            <a:off x="5687616" y="1268760"/>
            <a:ext cx="3456384" cy="461665"/>
          </a:xfrm>
          <a:prstGeom prst="rect">
            <a:avLst/>
          </a:prstGeom>
          <a:noFill/>
        </p:spPr>
        <p:txBody>
          <a:bodyPr wrap="square" rtlCol="0">
            <a:spAutoFit/>
          </a:bodyPr>
          <a:lstStyle/>
          <a:p>
            <a:pPr defTabSz="914400"/>
            <a:r>
              <a:rPr lang="en-US" sz="2400" u="sng" dirty="0" smtClean="0">
                <a:solidFill>
                  <a:prstClr val="white"/>
                </a:solidFill>
              </a:rPr>
              <a:t>Parameter estimation</a:t>
            </a:r>
            <a:endParaRPr lang="en-US" sz="2400" u="sng" dirty="0">
              <a:solidFill>
                <a:prstClr val="white"/>
              </a:solidFill>
            </a:endParaRPr>
          </a:p>
        </p:txBody>
      </p:sp>
      <p:sp>
        <p:nvSpPr>
          <p:cNvPr id="4" name="TextBox 3"/>
          <p:cNvSpPr txBox="1"/>
          <p:nvPr/>
        </p:nvSpPr>
        <p:spPr>
          <a:xfrm>
            <a:off x="5796136" y="5157192"/>
            <a:ext cx="3096344" cy="646331"/>
          </a:xfrm>
          <a:prstGeom prst="rect">
            <a:avLst/>
          </a:prstGeom>
          <a:noFill/>
        </p:spPr>
        <p:txBody>
          <a:bodyPr wrap="square" rtlCol="0">
            <a:spAutoFit/>
          </a:bodyPr>
          <a:lstStyle/>
          <a:p>
            <a:pPr defTabSz="914400"/>
            <a:r>
              <a:rPr lang="en-US" dirty="0" smtClean="0">
                <a:solidFill>
                  <a:prstClr val="white"/>
                </a:solidFill>
              </a:rPr>
              <a:t>Maximum </a:t>
            </a:r>
            <a:r>
              <a:rPr lang="en-US" i="1" dirty="0" smtClean="0">
                <a:solidFill>
                  <a:prstClr val="white"/>
                </a:solidFill>
              </a:rPr>
              <a:t>a posteriori </a:t>
            </a:r>
            <a:r>
              <a:rPr lang="en-US" dirty="0" smtClean="0">
                <a:solidFill>
                  <a:prstClr val="white"/>
                </a:solidFill>
              </a:rPr>
              <a:t>estimate of a parameter (MAP)</a:t>
            </a: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5781452" y="1844824"/>
            <a:ext cx="3362548" cy="3305876"/>
          </a:xfrm>
          <a:prstGeom prst="rect">
            <a:avLst/>
          </a:prstGeom>
        </p:spPr>
      </p:pic>
      <p:sp>
        <p:nvSpPr>
          <p:cNvPr id="69" name="Rectangle 9"/>
          <p:cNvSpPr>
            <a:spLocks noChangeAspect="1" noChangeArrowheads="1"/>
          </p:cNvSpPr>
          <p:nvPr/>
        </p:nvSpPr>
        <p:spPr bwMode="auto">
          <a:xfrm>
            <a:off x="7596336" y="2636912"/>
            <a:ext cx="735113" cy="47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defTabSz="914400">
              <a:spcBef>
                <a:spcPct val="0"/>
              </a:spcBef>
            </a:pPr>
            <a:r>
              <a:rPr lang="el-GR" sz="2400" dirty="0">
                <a:solidFill>
                  <a:srgbClr val="1F497D"/>
                </a:solidFill>
                <a:latin typeface="Arial Unicode MS" charset="0"/>
              </a:rPr>
              <a:t>η</a:t>
            </a:r>
            <a:r>
              <a:rPr lang="el-GR" sz="2400" baseline="-25000" dirty="0">
                <a:solidFill>
                  <a:srgbClr val="1F497D"/>
                </a:solidFill>
                <a:latin typeface="Arial Unicode MS" charset="0"/>
              </a:rPr>
              <a:t>θ</a:t>
            </a:r>
            <a:r>
              <a:rPr lang="en-GB" sz="2400" baseline="-25000" dirty="0">
                <a:solidFill>
                  <a:srgbClr val="1F497D"/>
                </a:solidFill>
                <a:latin typeface="Arial Unicode MS" charset="0"/>
              </a:rPr>
              <a:t>|y</a:t>
            </a:r>
            <a:endParaRPr lang="en-US" sz="2400" baseline="-25000" dirty="0">
              <a:solidFill>
                <a:srgbClr val="1F497D"/>
              </a:solidFill>
              <a:latin typeface="Arial Unicode MS" charset="0"/>
            </a:endParaRPr>
          </a:p>
        </p:txBody>
      </p:sp>
      <p:cxnSp>
        <p:nvCxnSpPr>
          <p:cNvPr id="14" name="Straight Arrow Connector 13"/>
          <p:cNvCxnSpPr/>
          <p:nvPr/>
        </p:nvCxnSpPr>
        <p:spPr>
          <a:xfrm flipH="1">
            <a:off x="7380312" y="2924944"/>
            <a:ext cx="288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Rectangle 7"/>
          <p:cNvSpPr>
            <a:spLocks noChangeAspect="1" noChangeArrowheads="1"/>
          </p:cNvSpPr>
          <p:nvPr/>
        </p:nvSpPr>
        <p:spPr bwMode="auto">
          <a:xfrm>
            <a:off x="6156176" y="2924944"/>
            <a:ext cx="816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defTabSz="914400">
              <a:spcBef>
                <a:spcPct val="0"/>
              </a:spcBef>
            </a:pPr>
            <a:r>
              <a:rPr lang="en-GB" sz="2400" dirty="0">
                <a:solidFill>
                  <a:srgbClr val="1F497D"/>
                </a:solidFill>
                <a:latin typeface="Arial Unicode MS" charset="0"/>
                <a:sym typeface="Symbol" charset="0"/>
              </a:rPr>
              <a:t></a:t>
            </a:r>
          </a:p>
        </p:txBody>
      </p:sp>
      <p:sp>
        <p:nvSpPr>
          <p:cNvPr id="83" name="Line 11"/>
          <p:cNvSpPr>
            <a:spLocks noChangeAspect="1" noChangeShapeType="1"/>
          </p:cNvSpPr>
          <p:nvPr/>
        </p:nvSpPr>
        <p:spPr bwMode="auto">
          <a:xfrm flipH="1">
            <a:off x="6497236" y="3197994"/>
            <a:ext cx="417370" cy="2"/>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a:endParaRPr lang="en-US">
              <a:solidFill>
                <a:prstClr val="white"/>
              </a:solidFill>
            </a:endParaRPr>
          </a:p>
        </p:txBody>
      </p:sp>
      <p:sp>
        <p:nvSpPr>
          <p:cNvPr id="16" name="Rectangle 15"/>
          <p:cNvSpPr/>
          <p:nvPr/>
        </p:nvSpPr>
        <p:spPr>
          <a:xfrm>
            <a:off x="6948264" y="4941168"/>
            <a:ext cx="144016" cy="14401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512296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animBg="1"/>
      <p:bldP spid="71" grpId="0" animBg="1"/>
      <p:bldP spid="2" grpId="0"/>
      <p:bldP spid="4" grpId="0"/>
      <p:bldP spid="69" grpId="0"/>
      <p:bldP spid="82" grpId="0"/>
      <p:bldP spid="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ChangeArrowheads="1"/>
          </p:cNvSpPr>
          <p:nvPr/>
        </p:nvSpPr>
        <p:spPr bwMode="auto">
          <a:xfrm>
            <a:off x="0" y="980728"/>
            <a:ext cx="4028723" cy="1941512"/>
          </a:xfrm>
          <a:prstGeom prst="rect">
            <a:avLst/>
          </a:prstGeom>
          <a:noFill/>
          <a:ln w="9525">
            <a:noFill/>
            <a:miter lim="800000"/>
            <a:headEnd/>
            <a:tailEnd/>
          </a:ln>
          <a:effectLst/>
        </p:spPr>
        <p:txBody>
          <a:bodyPr/>
          <a:lstStyle/>
          <a:p>
            <a:pPr algn="ctr" defTabSz="914400">
              <a:lnSpc>
                <a:spcPct val="90000"/>
              </a:lnSpc>
              <a:spcBef>
                <a:spcPct val="20000"/>
              </a:spcBef>
            </a:pPr>
            <a:r>
              <a:rPr lang="en-GB" sz="2000" u="sng" dirty="0" smtClean="0">
                <a:solidFill>
                  <a:srgbClr val="000000"/>
                </a:solidFill>
                <a:latin typeface="Arial Unicode MS" pitchFamily="34" charset="-128"/>
                <a:ea typeface="Arial Unicode MS" pitchFamily="34" charset="-128"/>
                <a:cs typeface="Arial Unicode MS" pitchFamily="34" charset="-128"/>
              </a:rPr>
              <a:t>FFX group analysis </a:t>
            </a:r>
            <a:endParaRPr lang="en-GB" sz="2000" dirty="0">
              <a:solidFill>
                <a:srgbClr val="000000"/>
              </a:solidFill>
              <a:latin typeface="Arial Unicode MS" pitchFamily="34" charset="-128"/>
              <a:ea typeface="Arial Unicode MS" pitchFamily="34" charset="-128"/>
              <a:cs typeface="Arial Unicode MS" pitchFamily="34" charset="-128"/>
            </a:endParaRPr>
          </a:p>
          <a:p>
            <a:pPr defTabSz="914400">
              <a:lnSpc>
                <a:spcPct val="90000"/>
              </a:lnSpc>
              <a:spcBef>
                <a:spcPct val="20000"/>
              </a:spcBef>
            </a:pPr>
            <a:endParaRPr lang="en-GB" sz="2000" dirty="0" smtClean="0">
              <a:solidFill>
                <a:srgbClr val="000000"/>
              </a:solidFill>
              <a:latin typeface="Arial Unicode MS" pitchFamily="34" charset="-128"/>
              <a:ea typeface="Arial Unicode MS" pitchFamily="34" charset="-128"/>
              <a:cs typeface="Arial Unicode MS" pitchFamily="34" charset="-128"/>
            </a:endParaRPr>
          </a:p>
          <a:p>
            <a:pPr marL="342900" indent="-342900" defTabSz="914400">
              <a:lnSpc>
                <a:spcPct val="90000"/>
              </a:lnSpc>
              <a:spcBef>
                <a:spcPct val="20000"/>
              </a:spcBef>
              <a:buFont typeface="Arial"/>
              <a:buChar char="•"/>
            </a:pPr>
            <a:r>
              <a:rPr lang="en-GB" sz="2000" dirty="0" smtClean="0">
                <a:solidFill>
                  <a:srgbClr val="000000"/>
                </a:solidFill>
                <a:latin typeface="Arial Unicode MS" pitchFamily="34" charset="-128"/>
                <a:ea typeface="Arial Unicode MS" pitchFamily="34" charset="-128"/>
                <a:cs typeface="Arial Unicode MS" pitchFamily="34" charset="-128"/>
              </a:rPr>
              <a:t>Likelihood </a:t>
            </a:r>
            <a:r>
              <a:rPr lang="en-GB" sz="2000" dirty="0">
                <a:solidFill>
                  <a:srgbClr val="000000"/>
                </a:solidFill>
                <a:latin typeface="Arial Unicode MS" pitchFamily="34" charset="-128"/>
                <a:ea typeface="Arial Unicode MS" pitchFamily="34" charset="-128"/>
                <a:cs typeface="Arial Unicode MS" pitchFamily="34" charset="-128"/>
              </a:rPr>
              <a:t>distributions from different subjects are </a:t>
            </a:r>
            <a:r>
              <a:rPr lang="en-GB" sz="2000" dirty="0" smtClean="0">
                <a:solidFill>
                  <a:srgbClr val="000000"/>
                </a:solidFill>
                <a:latin typeface="Arial Unicode MS" pitchFamily="34" charset="-128"/>
                <a:ea typeface="Arial Unicode MS" pitchFamily="34" charset="-128"/>
                <a:cs typeface="Arial Unicode MS" pitchFamily="34" charset="-128"/>
              </a:rPr>
              <a:t>independent</a:t>
            </a:r>
          </a:p>
          <a:p>
            <a:pPr marL="342900" indent="-342900" defTabSz="914400">
              <a:lnSpc>
                <a:spcPct val="90000"/>
              </a:lnSpc>
              <a:spcBef>
                <a:spcPct val="20000"/>
              </a:spcBef>
              <a:buFont typeface="Arial"/>
              <a:buChar char="•"/>
            </a:pPr>
            <a:endParaRPr lang="en-GB" sz="2000" dirty="0">
              <a:solidFill>
                <a:srgbClr val="000000"/>
              </a:solidFill>
              <a:latin typeface="Arial Unicode MS" pitchFamily="34" charset="-128"/>
              <a:ea typeface="Arial Unicode MS" pitchFamily="34" charset="-128"/>
              <a:cs typeface="Arial Unicode MS" pitchFamily="34" charset="-128"/>
            </a:endParaRPr>
          </a:p>
          <a:p>
            <a:pPr marL="342900" indent="-342900" defTabSz="914400">
              <a:lnSpc>
                <a:spcPct val="90000"/>
              </a:lnSpc>
              <a:spcBef>
                <a:spcPct val="20000"/>
              </a:spcBef>
              <a:buFont typeface="Arial"/>
              <a:buChar char="•"/>
            </a:pPr>
            <a:r>
              <a:rPr lang="en-GB" sz="2000" dirty="0" smtClean="0">
                <a:solidFill>
                  <a:srgbClr val="000000"/>
                </a:solidFill>
                <a:latin typeface="Arial Unicode MS" pitchFamily="34" charset="-128"/>
                <a:ea typeface="Arial Unicode MS" pitchFamily="34" charset="-128"/>
                <a:cs typeface="Arial Unicode MS" pitchFamily="34" charset="-128"/>
              </a:rPr>
              <a:t>Subject assumed to use identical systems</a:t>
            </a:r>
          </a:p>
          <a:p>
            <a:pPr defTabSz="914400">
              <a:lnSpc>
                <a:spcPct val="90000"/>
              </a:lnSpc>
              <a:spcBef>
                <a:spcPct val="20000"/>
              </a:spcBef>
            </a:pPr>
            <a:endParaRPr lang="en-GB" sz="2000" dirty="0">
              <a:solidFill>
                <a:srgbClr val="000000"/>
              </a:solidFill>
              <a:latin typeface="Arial Unicode MS" pitchFamily="34" charset="-128"/>
              <a:ea typeface="Arial Unicode MS" pitchFamily="34" charset="-128"/>
              <a:cs typeface="Arial Unicode MS" pitchFamily="34" charset="-128"/>
            </a:endParaRPr>
          </a:p>
          <a:p>
            <a:pPr marL="342900" indent="-342900" defTabSz="914400">
              <a:lnSpc>
                <a:spcPct val="90000"/>
              </a:lnSpc>
              <a:spcBef>
                <a:spcPct val="50000"/>
              </a:spcBef>
              <a:buFont typeface="Arial"/>
              <a:buChar char="•"/>
            </a:pPr>
            <a:r>
              <a:rPr lang="en-GB" sz="2000" dirty="0">
                <a:solidFill>
                  <a:srgbClr val="000000"/>
                </a:solidFill>
                <a:latin typeface="Arial Unicode MS" pitchFamily="34" charset="-128"/>
                <a:ea typeface="Arial Unicode MS" pitchFamily="34" charset="-128"/>
                <a:cs typeface="Arial Unicode MS" pitchFamily="34" charset="-128"/>
              </a:rPr>
              <a:t>O</a:t>
            </a:r>
            <a:r>
              <a:rPr lang="en-GB" sz="2000" dirty="0" smtClean="0">
                <a:solidFill>
                  <a:srgbClr val="000000"/>
                </a:solidFill>
                <a:latin typeface="Arial Unicode MS" pitchFamily="34" charset="-128"/>
                <a:ea typeface="Arial Unicode MS" pitchFamily="34" charset="-128"/>
                <a:cs typeface="Arial Unicode MS" pitchFamily="34" charset="-128"/>
              </a:rPr>
              <a:t>ne </a:t>
            </a:r>
            <a:r>
              <a:rPr lang="en-GB" sz="2000" dirty="0">
                <a:solidFill>
                  <a:srgbClr val="000000"/>
                </a:solidFill>
                <a:latin typeface="Arial Unicode MS" pitchFamily="34" charset="-128"/>
                <a:ea typeface="Arial Unicode MS" pitchFamily="34" charset="-128"/>
                <a:cs typeface="Arial Unicode MS" pitchFamily="34" charset="-128"/>
              </a:rPr>
              <a:t>can use the posterior from one subject as the prior for the </a:t>
            </a:r>
            <a:r>
              <a:rPr lang="en-GB" sz="2000" dirty="0" smtClean="0">
                <a:solidFill>
                  <a:srgbClr val="000000"/>
                </a:solidFill>
                <a:latin typeface="Arial Unicode MS" pitchFamily="34" charset="-128"/>
                <a:ea typeface="Arial Unicode MS" pitchFamily="34" charset="-128"/>
                <a:cs typeface="Arial Unicode MS" pitchFamily="34" charset="-128"/>
              </a:rPr>
              <a:t>next</a:t>
            </a:r>
          </a:p>
          <a:p>
            <a:pPr defTabSz="914400">
              <a:lnSpc>
                <a:spcPct val="90000"/>
              </a:lnSpc>
              <a:spcBef>
                <a:spcPct val="50000"/>
              </a:spcBef>
            </a:pPr>
            <a:endParaRPr lang="en-GB" sz="2000" dirty="0">
              <a:solidFill>
                <a:srgbClr val="000000"/>
              </a:solidFill>
              <a:latin typeface="Arial Unicode MS" pitchFamily="34" charset="-128"/>
              <a:ea typeface="Arial Unicode MS" pitchFamily="34" charset="-128"/>
              <a:cs typeface="Arial Unicode MS" pitchFamily="34" charset="-128"/>
            </a:endParaRPr>
          </a:p>
        </p:txBody>
      </p:sp>
      <p:sp>
        <p:nvSpPr>
          <p:cNvPr id="1498128" name="Text Box 16"/>
          <p:cNvSpPr txBox="1">
            <a:spLocks noChangeArrowheads="1"/>
          </p:cNvSpPr>
          <p:nvPr/>
        </p:nvSpPr>
        <p:spPr bwMode="auto">
          <a:xfrm>
            <a:off x="-4355" y="6648"/>
            <a:ext cx="9143999" cy="835025"/>
          </a:xfrm>
          <a:prstGeom prst="rect">
            <a:avLst/>
          </a:prstGeom>
          <a:noFill/>
          <a:ln w="12700">
            <a:noFill/>
            <a:miter lim="800000"/>
            <a:headEnd/>
            <a:tailEnd/>
          </a:ln>
          <a:effectLst/>
        </p:spPr>
        <p:txBody>
          <a:bodyPr anchor="ctr"/>
          <a:lstStyle/>
          <a:p>
            <a:pPr defTabSz="914400"/>
            <a:r>
              <a:rPr lang="en-GB" sz="2800" dirty="0" smtClean="0">
                <a:solidFill>
                  <a:prstClr val="white"/>
                </a:solidFill>
                <a:latin typeface="Arial Unicode MS" pitchFamily="34" charset="-128"/>
              </a:rPr>
              <a:t>Inference about DCM parameters: Group level</a:t>
            </a:r>
            <a:endParaRPr lang="en-US" sz="2800" dirty="0">
              <a:solidFill>
                <a:prstClr val="white"/>
              </a:solidFill>
              <a:latin typeface="Arial Unicode MS" pitchFamily="34" charset="-128"/>
            </a:endParaRPr>
          </a:p>
        </p:txBody>
      </p:sp>
      <p:sp>
        <p:nvSpPr>
          <p:cNvPr id="1498131" name="Rectangle 19"/>
          <p:cNvSpPr>
            <a:spLocks noChangeArrowheads="1"/>
          </p:cNvSpPr>
          <p:nvPr/>
        </p:nvSpPr>
        <p:spPr bwMode="auto">
          <a:xfrm>
            <a:off x="0" y="2585522"/>
            <a:ext cx="184666" cy="369332"/>
          </a:xfrm>
          <a:prstGeom prst="rect">
            <a:avLst/>
          </a:prstGeom>
          <a:noFill/>
          <a:ln w="9525" algn="ctr">
            <a:noFill/>
            <a:miter lim="800000"/>
            <a:headEnd/>
            <a:tailEnd/>
          </a:ln>
          <a:effectLst/>
        </p:spPr>
        <p:txBody>
          <a:bodyPr wrap="none" anchor="ctr">
            <a:spAutoFit/>
          </a:bodyPr>
          <a:lstStyle/>
          <a:p>
            <a:pPr defTabSz="914400"/>
            <a:endParaRPr lang="en-US">
              <a:solidFill>
                <a:srgbClr val="000000"/>
              </a:solidFill>
            </a:endParaRPr>
          </a:p>
        </p:txBody>
      </p:sp>
      <p:sp>
        <p:nvSpPr>
          <p:cNvPr id="21" name="Rectangle 2"/>
          <p:cNvSpPr>
            <a:spLocks noChangeArrowheads="1"/>
          </p:cNvSpPr>
          <p:nvPr/>
        </p:nvSpPr>
        <p:spPr bwMode="auto">
          <a:xfrm>
            <a:off x="4788024" y="980728"/>
            <a:ext cx="4028723" cy="1941512"/>
          </a:xfrm>
          <a:prstGeom prst="rect">
            <a:avLst/>
          </a:prstGeom>
          <a:noFill/>
          <a:ln w="9525">
            <a:noFill/>
            <a:miter lim="800000"/>
            <a:headEnd/>
            <a:tailEnd/>
          </a:ln>
          <a:effectLst/>
        </p:spPr>
        <p:txBody>
          <a:bodyPr/>
          <a:lstStyle/>
          <a:p>
            <a:pPr algn="ctr" defTabSz="914400">
              <a:lnSpc>
                <a:spcPct val="90000"/>
              </a:lnSpc>
              <a:spcBef>
                <a:spcPct val="20000"/>
              </a:spcBef>
            </a:pPr>
            <a:r>
              <a:rPr lang="en-GB" sz="2000" u="sng" dirty="0" smtClean="0">
                <a:solidFill>
                  <a:srgbClr val="000000"/>
                </a:solidFill>
                <a:latin typeface="Arial Unicode MS" pitchFamily="34" charset="-128"/>
                <a:ea typeface="Arial Unicode MS" pitchFamily="34" charset="-128"/>
                <a:cs typeface="Arial Unicode MS" pitchFamily="34" charset="-128"/>
              </a:rPr>
              <a:t>RFX group analysis </a:t>
            </a:r>
            <a:endParaRPr lang="en-GB" sz="2000" dirty="0">
              <a:solidFill>
                <a:srgbClr val="000000"/>
              </a:solidFill>
              <a:latin typeface="Arial Unicode MS" pitchFamily="34" charset="-128"/>
              <a:ea typeface="Arial Unicode MS" pitchFamily="34" charset="-128"/>
              <a:cs typeface="Arial Unicode MS" pitchFamily="34" charset="-128"/>
            </a:endParaRPr>
          </a:p>
          <a:p>
            <a:pPr defTabSz="914400">
              <a:lnSpc>
                <a:spcPct val="90000"/>
              </a:lnSpc>
              <a:spcBef>
                <a:spcPct val="20000"/>
              </a:spcBef>
            </a:pPr>
            <a:endParaRPr lang="en-GB" sz="2000" dirty="0" smtClean="0">
              <a:solidFill>
                <a:srgbClr val="000000"/>
              </a:solidFill>
              <a:latin typeface="Arial Unicode MS" pitchFamily="34" charset="-128"/>
              <a:ea typeface="Arial Unicode MS" pitchFamily="34" charset="-128"/>
              <a:cs typeface="Arial Unicode MS" pitchFamily="34" charset="-128"/>
            </a:endParaRPr>
          </a:p>
          <a:p>
            <a:pPr marL="342900" indent="-342900" defTabSz="914400">
              <a:lnSpc>
                <a:spcPct val="90000"/>
              </a:lnSpc>
              <a:spcBef>
                <a:spcPct val="20000"/>
              </a:spcBef>
              <a:buFont typeface="Arial"/>
              <a:buChar char="•"/>
            </a:pPr>
            <a:r>
              <a:rPr lang="en-GB" sz="2000" dirty="0" smtClean="0">
                <a:solidFill>
                  <a:srgbClr val="000000"/>
                </a:solidFill>
                <a:latin typeface="Arial Unicode MS" pitchFamily="34" charset="-128"/>
                <a:ea typeface="Arial Unicode MS" pitchFamily="34" charset="-128"/>
                <a:cs typeface="Arial Unicode MS" pitchFamily="34" charset="-128"/>
              </a:rPr>
              <a:t>Optimal models vary across subjects </a:t>
            </a:r>
          </a:p>
          <a:p>
            <a:pPr marL="342900" indent="-342900" defTabSz="914400">
              <a:lnSpc>
                <a:spcPct val="90000"/>
              </a:lnSpc>
              <a:spcBef>
                <a:spcPct val="20000"/>
              </a:spcBef>
              <a:buFont typeface="Arial"/>
              <a:buChar char="•"/>
            </a:pPr>
            <a:endParaRPr lang="en-GB" sz="2000" dirty="0">
              <a:solidFill>
                <a:srgbClr val="000000"/>
              </a:solidFill>
              <a:latin typeface="Arial Unicode MS" pitchFamily="34" charset="-128"/>
              <a:ea typeface="Arial Unicode MS" pitchFamily="34" charset="-128"/>
              <a:cs typeface="Arial Unicode MS" pitchFamily="34" charset="-128"/>
            </a:endParaRPr>
          </a:p>
          <a:p>
            <a:pPr marL="342900" indent="-342900" defTabSz="914400">
              <a:lnSpc>
                <a:spcPct val="90000"/>
              </a:lnSpc>
              <a:spcBef>
                <a:spcPct val="20000"/>
              </a:spcBef>
              <a:buFont typeface="Arial"/>
              <a:buChar char="•"/>
            </a:pPr>
            <a:endParaRPr lang="en-GB" sz="2000" dirty="0" smtClean="0">
              <a:solidFill>
                <a:srgbClr val="000000"/>
              </a:solidFill>
              <a:latin typeface="Arial Unicode MS" pitchFamily="34" charset="-128"/>
              <a:ea typeface="Arial Unicode MS" pitchFamily="34" charset="-128"/>
              <a:cs typeface="Arial Unicode MS" pitchFamily="34" charset="-128"/>
            </a:endParaRPr>
          </a:p>
          <a:p>
            <a:pPr marL="342900" indent="-342900" defTabSz="914400">
              <a:lnSpc>
                <a:spcPct val="90000"/>
              </a:lnSpc>
              <a:spcBef>
                <a:spcPct val="20000"/>
              </a:spcBef>
              <a:buFont typeface="Arial"/>
              <a:buChar char="•"/>
            </a:pPr>
            <a:endParaRPr lang="en-GB" sz="2000" dirty="0">
              <a:solidFill>
                <a:srgbClr val="000000"/>
              </a:solidFill>
              <a:latin typeface="Arial Unicode MS" pitchFamily="34" charset="-128"/>
              <a:ea typeface="Arial Unicode MS" pitchFamily="34" charset="-128"/>
              <a:cs typeface="Arial Unicode MS" pitchFamily="34" charset="-128"/>
            </a:endParaRPr>
          </a:p>
        </p:txBody>
      </p:sp>
      <p:sp>
        <p:nvSpPr>
          <p:cNvPr id="22" name="Text Box 4"/>
          <p:cNvSpPr txBox="1">
            <a:spLocks noChangeArrowheads="1"/>
          </p:cNvSpPr>
          <p:nvPr/>
        </p:nvSpPr>
        <p:spPr bwMode="auto">
          <a:xfrm>
            <a:off x="4860032" y="2492896"/>
            <a:ext cx="3968044" cy="646331"/>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defTabSz="914400" eaLnBrk="0" hangingPunct="0">
              <a:spcBef>
                <a:spcPct val="50000"/>
              </a:spcBef>
              <a:defRPr/>
            </a:pPr>
            <a:r>
              <a:rPr lang="en-GB" dirty="0">
                <a:solidFill>
                  <a:prstClr val="black"/>
                </a:solidFill>
                <a:latin typeface="Arial Unicode MS" pitchFamily="34" charset="-128"/>
              </a:rPr>
              <a:t>Separate fitting of identical models for each </a:t>
            </a:r>
            <a:r>
              <a:rPr lang="en-US" dirty="0">
                <a:solidFill>
                  <a:prstClr val="black"/>
                </a:solidFill>
                <a:latin typeface="Arial Unicode MS" pitchFamily="34" charset="-128"/>
                <a:cs typeface="Times New Roman" pitchFamily="18" charset="0"/>
              </a:rPr>
              <a:t>subject</a:t>
            </a:r>
          </a:p>
        </p:txBody>
      </p:sp>
      <p:sp>
        <p:nvSpPr>
          <p:cNvPr id="23" name="Text Box 5"/>
          <p:cNvSpPr txBox="1">
            <a:spLocks noChangeArrowheads="1"/>
          </p:cNvSpPr>
          <p:nvPr/>
        </p:nvSpPr>
        <p:spPr bwMode="auto">
          <a:xfrm>
            <a:off x="4860032" y="3501008"/>
            <a:ext cx="3968044" cy="646331"/>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defTabSz="914400" eaLnBrk="0" hangingPunct="0">
              <a:spcBef>
                <a:spcPct val="50000"/>
              </a:spcBef>
              <a:defRPr/>
            </a:pPr>
            <a:r>
              <a:rPr lang="en-GB" dirty="0">
                <a:solidFill>
                  <a:srgbClr val="000000"/>
                </a:solidFill>
                <a:latin typeface="Arial Unicode MS" pitchFamily="34" charset="-128"/>
              </a:rPr>
              <a:t>Selection of </a:t>
            </a:r>
            <a:r>
              <a:rPr lang="en-GB" dirty="0" smtClean="0">
                <a:solidFill>
                  <a:srgbClr val="000000"/>
                </a:solidFill>
                <a:latin typeface="Arial Unicode MS" pitchFamily="34" charset="-128"/>
              </a:rPr>
              <a:t>(bilinear) </a:t>
            </a:r>
            <a:r>
              <a:rPr lang="en-GB" dirty="0">
                <a:solidFill>
                  <a:srgbClr val="000000"/>
                </a:solidFill>
                <a:latin typeface="Arial Unicode MS" pitchFamily="34" charset="-128"/>
              </a:rPr>
              <a:t>parameters of interest</a:t>
            </a:r>
            <a:endParaRPr lang="en-US" dirty="0">
              <a:solidFill>
                <a:srgbClr val="000000"/>
              </a:solidFill>
              <a:latin typeface="Arial Unicode MS" pitchFamily="34" charset="-128"/>
              <a:cs typeface="Times New Roman" pitchFamily="18" charset="0"/>
            </a:endParaRPr>
          </a:p>
        </p:txBody>
      </p:sp>
      <p:sp>
        <p:nvSpPr>
          <p:cNvPr id="24" name="Text Box 6"/>
          <p:cNvSpPr txBox="1">
            <a:spLocks noChangeArrowheads="1"/>
          </p:cNvSpPr>
          <p:nvPr/>
        </p:nvSpPr>
        <p:spPr bwMode="auto">
          <a:xfrm>
            <a:off x="4788024" y="4941168"/>
            <a:ext cx="2369256" cy="646331"/>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defTabSz="914400" eaLnBrk="0" hangingPunct="0">
              <a:spcBef>
                <a:spcPct val="50000"/>
              </a:spcBef>
              <a:defRPr/>
            </a:pPr>
            <a:r>
              <a:rPr lang="en-GB" dirty="0">
                <a:solidFill>
                  <a:srgbClr val="000000"/>
                </a:solidFill>
                <a:latin typeface="Arial Unicode MS" pitchFamily="34" charset="-128"/>
              </a:rPr>
              <a:t>one-sample t-test: </a:t>
            </a:r>
            <a:br>
              <a:rPr lang="en-GB" dirty="0">
                <a:solidFill>
                  <a:srgbClr val="000000"/>
                </a:solidFill>
                <a:latin typeface="Arial Unicode MS" pitchFamily="34" charset="-128"/>
              </a:rPr>
            </a:br>
            <a:r>
              <a:rPr lang="en-GB" dirty="0">
                <a:solidFill>
                  <a:srgbClr val="000000"/>
                </a:solidFill>
                <a:latin typeface="Arial Unicode MS" pitchFamily="34" charset="-128"/>
              </a:rPr>
              <a:t>parameter &gt; 0 ?</a:t>
            </a:r>
            <a:endParaRPr lang="en-US" dirty="0">
              <a:solidFill>
                <a:srgbClr val="000000"/>
              </a:solidFill>
              <a:latin typeface="Arial Unicode MS" pitchFamily="34" charset="-128"/>
            </a:endParaRPr>
          </a:p>
        </p:txBody>
      </p:sp>
      <p:sp>
        <p:nvSpPr>
          <p:cNvPr id="25" name="Text Box 7"/>
          <p:cNvSpPr txBox="1">
            <a:spLocks noChangeArrowheads="1"/>
          </p:cNvSpPr>
          <p:nvPr/>
        </p:nvSpPr>
        <p:spPr bwMode="auto">
          <a:xfrm>
            <a:off x="6804248" y="5877272"/>
            <a:ext cx="2240844" cy="923330"/>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defTabSz="914400" eaLnBrk="0" hangingPunct="0">
              <a:spcBef>
                <a:spcPct val="50000"/>
              </a:spcBef>
              <a:defRPr/>
            </a:pPr>
            <a:r>
              <a:rPr lang="en-GB" dirty="0">
                <a:solidFill>
                  <a:srgbClr val="000000"/>
                </a:solidFill>
                <a:latin typeface="Arial Unicode MS" pitchFamily="34" charset="-128"/>
              </a:rPr>
              <a:t>paired t-test: </a:t>
            </a:r>
            <a:br>
              <a:rPr lang="en-GB" dirty="0">
                <a:solidFill>
                  <a:srgbClr val="000000"/>
                </a:solidFill>
                <a:latin typeface="Arial Unicode MS" pitchFamily="34" charset="-128"/>
              </a:rPr>
            </a:br>
            <a:r>
              <a:rPr lang="en-GB" dirty="0">
                <a:solidFill>
                  <a:srgbClr val="000000"/>
                </a:solidFill>
                <a:latin typeface="Arial Unicode MS" pitchFamily="34" charset="-128"/>
              </a:rPr>
              <a:t>parameter 1 &gt; </a:t>
            </a:r>
            <a:br>
              <a:rPr lang="en-GB" dirty="0">
                <a:solidFill>
                  <a:srgbClr val="000000"/>
                </a:solidFill>
                <a:latin typeface="Arial Unicode MS" pitchFamily="34" charset="-128"/>
              </a:rPr>
            </a:br>
            <a:r>
              <a:rPr lang="en-GB" dirty="0">
                <a:solidFill>
                  <a:srgbClr val="000000"/>
                </a:solidFill>
                <a:latin typeface="Arial Unicode MS" pitchFamily="34" charset="-128"/>
              </a:rPr>
              <a:t>parameter 2 ?</a:t>
            </a:r>
            <a:endParaRPr lang="en-US" dirty="0">
              <a:solidFill>
                <a:srgbClr val="000000"/>
              </a:solidFill>
              <a:latin typeface="Arial Unicode MS" pitchFamily="34" charset="-128"/>
            </a:endParaRPr>
          </a:p>
        </p:txBody>
      </p:sp>
      <p:cxnSp>
        <p:nvCxnSpPr>
          <p:cNvPr id="27" name="AutoShape 9"/>
          <p:cNvCxnSpPr>
            <a:cxnSpLocks noChangeShapeType="1"/>
            <a:stCxn id="22" idx="2"/>
            <a:endCxn id="23" idx="0"/>
          </p:cNvCxnSpPr>
          <p:nvPr/>
        </p:nvCxnSpPr>
        <p:spPr bwMode="auto">
          <a:xfrm>
            <a:off x="6844054" y="3139227"/>
            <a:ext cx="0" cy="361781"/>
          </a:xfrm>
          <a:prstGeom prst="straightConnector1">
            <a:avLst/>
          </a:prstGeom>
          <a:noFill/>
          <a:ln w="38100">
            <a:solidFill>
              <a:schemeClr val="tx1"/>
            </a:solidFill>
            <a:round/>
            <a:headEnd/>
            <a:tailEnd type="triangle" w="med" len="med"/>
          </a:ln>
        </p:spPr>
      </p:cxnSp>
      <p:cxnSp>
        <p:nvCxnSpPr>
          <p:cNvPr id="28" name="AutoShape 10"/>
          <p:cNvCxnSpPr>
            <a:cxnSpLocks noChangeShapeType="1"/>
            <a:stCxn id="23" idx="2"/>
            <a:endCxn id="24" idx="0"/>
          </p:cNvCxnSpPr>
          <p:nvPr/>
        </p:nvCxnSpPr>
        <p:spPr bwMode="auto">
          <a:xfrm flipH="1">
            <a:off x="5972652" y="4147339"/>
            <a:ext cx="871402" cy="793829"/>
          </a:xfrm>
          <a:prstGeom prst="straightConnector1">
            <a:avLst/>
          </a:prstGeom>
          <a:noFill/>
          <a:ln w="38100">
            <a:solidFill>
              <a:schemeClr val="tx1"/>
            </a:solidFill>
            <a:round/>
            <a:headEnd/>
            <a:tailEnd type="triangle" w="med" len="med"/>
          </a:ln>
        </p:spPr>
      </p:cxnSp>
      <p:cxnSp>
        <p:nvCxnSpPr>
          <p:cNvPr id="29" name="AutoShape 11"/>
          <p:cNvCxnSpPr>
            <a:cxnSpLocks noChangeShapeType="1"/>
            <a:stCxn id="23" idx="2"/>
            <a:endCxn id="25" idx="0"/>
          </p:cNvCxnSpPr>
          <p:nvPr/>
        </p:nvCxnSpPr>
        <p:spPr bwMode="auto">
          <a:xfrm>
            <a:off x="6844054" y="4147339"/>
            <a:ext cx="1080616" cy="1729933"/>
          </a:xfrm>
          <a:prstGeom prst="straightConnector1">
            <a:avLst/>
          </a:prstGeom>
          <a:noFill/>
          <a:ln w="38100">
            <a:solidFill>
              <a:schemeClr val="tx1"/>
            </a:solidFill>
            <a:round/>
            <a:headEnd/>
            <a:tailEnd type="triangle" w="med" len="med"/>
          </a:ln>
        </p:spPr>
      </p:cxnSp>
      <p:cxnSp>
        <p:nvCxnSpPr>
          <p:cNvPr id="13" name="AutoShape 11"/>
          <p:cNvCxnSpPr>
            <a:cxnSpLocks noChangeShapeType="1"/>
          </p:cNvCxnSpPr>
          <p:nvPr/>
        </p:nvCxnSpPr>
        <p:spPr bwMode="auto">
          <a:xfrm>
            <a:off x="6876256" y="4149080"/>
            <a:ext cx="936104" cy="288032"/>
          </a:xfrm>
          <a:prstGeom prst="straightConnector1">
            <a:avLst/>
          </a:prstGeom>
          <a:noFill/>
          <a:ln w="38100">
            <a:solidFill>
              <a:schemeClr val="tx1"/>
            </a:solidFill>
            <a:round/>
            <a:headEnd/>
            <a:tailEnd type="triangle" w="med" len="med"/>
          </a:ln>
        </p:spPr>
      </p:cxnSp>
      <p:sp>
        <p:nvSpPr>
          <p:cNvPr id="16" name="Text Box 7"/>
          <p:cNvSpPr txBox="1">
            <a:spLocks noChangeArrowheads="1"/>
          </p:cNvSpPr>
          <p:nvPr/>
        </p:nvSpPr>
        <p:spPr bwMode="auto">
          <a:xfrm>
            <a:off x="7804268" y="4509120"/>
            <a:ext cx="1315028" cy="923330"/>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wrap="square">
            <a:spAutoFit/>
          </a:bodyPr>
          <a:lstStyle/>
          <a:p>
            <a:pPr algn="ctr" defTabSz="914400" eaLnBrk="0" hangingPunct="0">
              <a:spcBef>
                <a:spcPct val="50000"/>
              </a:spcBef>
              <a:defRPr/>
            </a:pPr>
            <a:r>
              <a:rPr lang="en-GB" dirty="0" smtClean="0">
                <a:solidFill>
                  <a:srgbClr val="000000"/>
                </a:solidFill>
                <a:latin typeface="Arial Unicode MS" pitchFamily="34" charset="-128"/>
              </a:rPr>
              <a:t>ANOVA, </a:t>
            </a:r>
            <a:r>
              <a:rPr lang="en-GB" dirty="0" err="1" smtClean="0">
                <a:solidFill>
                  <a:srgbClr val="000000"/>
                </a:solidFill>
                <a:latin typeface="Arial Unicode MS" pitchFamily="34" charset="-128"/>
              </a:rPr>
              <a:t>rmANOVA</a:t>
            </a:r>
            <a:r>
              <a:rPr lang="en-GB" dirty="0" smtClean="0">
                <a:solidFill>
                  <a:srgbClr val="000000"/>
                </a:solidFill>
                <a:latin typeface="Arial Unicode MS" pitchFamily="34" charset="-128"/>
              </a:rPr>
              <a:t>, </a:t>
            </a:r>
            <a:r>
              <a:rPr lang="en-GB" dirty="0" err="1" smtClean="0">
                <a:solidFill>
                  <a:srgbClr val="000000"/>
                </a:solidFill>
                <a:latin typeface="Arial Unicode MS" pitchFamily="34" charset="-128"/>
              </a:rPr>
              <a:t>etc</a:t>
            </a:r>
            <a:endParaRPr lang="en-US" dirty="0">
              <a:solidFill>
                <a:srgbClr val="000000"/>
              </a:solidFill>
              <a:latin typeface="Arial Unicode MS" pitchFamily="34" charset="-128"/>
            </a:endParaRPr>
          </a:p>
        </p:txBody>
      </p:sp>
      <p:sp>
        <p:nvSpPr>
          <p:cNvPr id="4" name="TextBox 3"/>
          <p:cNvSpPr txBox="1"/>
          <p:nvPr/>
        </p:nvSpPr>
        <p:spPr>
          <a:xfrm>
            <a:off x="4078941" y="5438588"/>
            <a:ext cx="184666" cy="369332"/>
          </a:xfrm>
          <a:prstGeom prst="rect">
            <a:avLst/>
          </a:prstGeom>
          <a:noFill/>
        </p:spPr>
        <p:txBody>
          <a:bodyPr wrap="none" rtlCol="0">
            <a:spAutoFit/>
          </a:bodyPr>
          <a:lstStyle/>
          <a:p>
            <a:pPr defTabSz="914400"/>
            <a:endParaRPr lang="en-US" dirty="0">
              <a:solidFill>
                <a:prstClr val="white"/>
              </a:solidFill>
            </a:endParaRPr>
          </a:p>
        </p:txBody>
      </p:sp>
      <p:sp>
        <p:nvSpPr>
          <p:cNvPr id="18" name="TextBox 17"/>
          <p:cNvSpPr txBox="1"/>
          <p:nvPr/>
        </p:nvSpPr>
        <p:spPr>
          <a:xfrm>
            <a:off x="0" y="6237312"/>
            <a:ext cx="3138944" cy="353943"/>
          </a:xfrm>
          <a:prstGeom prst="rect">
            <a:avLst/>
          </a:prstGeom>
          <a:noFill/>
        </p:spPr>
        <p:txBody>
          <a:bodyPr wrap="none" rtlCol="0">
            <a:spAutoFit/>
          </a:bodyPr>
          <a:lstStyle/>
          <a:p>
            <a:pPr defTabSz="914400"/>
            <a:r>
              <a:rPr lang="de-CH" sz="1700" dirty="0" smtClean="0">
                <a:solidFill>
                  <a:srgbClr val="FFFFFF"/>
                </a:solidFill>
                <a:cs typeface="Times New Roman" pitchFamily="18" charset="0"/>
              </a:rPr>
              <a:t>Stephan et al. 2010, </a:t>
            </a:r>
            <a:r>
              <a:rPr lang="de-CH" sz="1700" i="1" dirty="0" smtClean="0">
                <a:solidFill>
                  <a:srgbClr val="FFFFFF"/>
                </a:solidFill>
                <a:cs typeface="Times New Roman" pitchFamily="18" charset="0"/>
              </a:rPr>
              <a:t>NeuroImage</a:t>
            </a:r>
            <a:endParaRPr lang="en-US" sz="1700" i="1" dirty="0">
              <a:solidFill>
                <a:srgbClr val="FFFFFF"/>
              </a:solidFill>
              <a:cs typeface="Times New Roman" pitchFamily="18" charset="0"/>
            </a:endParaRPr>
          </a:p>
        </p:txBody>
      </p:sp>
      <p:sp>
        <p:nvSpPr>
          <p:cNvPr id="5" name="Rectangle 4"/>
          <p:cNvSpPr/>
          <p:nvPr/>
        </p:nvSpPr>
        <p:spPr>
          <a:xfrm>
            <a:off x="0" y="6519446"/>
            <a:ext cx="8280920" cy="338554"/>
          </a:xfrm>
          <a:prstGeom prst="rect">
            <a:avLst/>
          </a:prstGeom>
        </p:spPr>
        <p:txBody>
          <a:bodyPr wrap="square">
            <a:spAutoFit/>
          </a:bodyPr>
          <a:lstStyle/>
          <a:p>
            <a:pPr defTabSz="914400"/>
            <a:r>
              <a:rPr lang="en-US" sz="1600" dirty="0">
                <a:solidFill>
                  <a:prstClr val="white"/>
                </a:solidFill>
              </a:rPr>
              <a:t>Stephan, K. DCM for fMRI (</a:t>
            </a:r>
            <a:r>
              <a:rPr lang="en-US" sz="1600" dirty="0" err="1" smtClean="0">
                <a:solidFill>
                  <a:prstClr val="white"/>
                </a:solidFill>
              </a:rPr>
              <a:t>powerpoint</a:t>
            </a:r>
            <a:r>
              <a:rPr lang="en-US" sz="1600" dirty="0" smtClean="0">
                <a:solidFill>
                  <a:prstClr val="white"/>
                </a:solidFill>
              </a:rPr>
              <a:t>)</a:t>
            </a:r>
            <a:r>
              <a:rPr lang="en-US" sz="1600" dirty="0">
                <a:solidFill>
                  <a:prstClr val="white"/>
                </a:solidFill>
              </a:rPr>
              <a:t>. SPM Course, May 13, 2011</a:t>
            </a:r>
          </a:p>
        </p:txBody>
      </p:sp>
    </p:spTree>
    <p:extLst>
      <p:ext uri="{BB962C8B-B14F-4D97-AF65-F5344CB8AC3E}">
        <p14:creationId xmlns:p14="http://schemas.microsoft.com/office/powerpoint/2010/main" val="363998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8114"/>
                                        </p:tgtEl>
                                        <p:attrNameLst>
                                          <p:attrName>style.visibility</p:attrName>
                                        </p:attrNameLst>
                                      </p:cBhvr>
                                      <p:to>
                                        <p:strVal val="visible"/>
                                      </p:to>
                                    </p:set>
                                    <p:animEffect transition="in" filter="fade">
                                      <p:cBhvr>
                                        <p:cTn id="7" dur="500"/>
                                        <p:tgtEl>
                                          <p:spTgt spid="1498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14" grpId="0"/>
      <p:bldP spid="21" grpId="0"/>
      <p:bldP spid="22" grpId="0" animBg="1"/>
      <p:bldP spid="23" grpId="0" animBg="1"/>
      <p:bldP spid="24" grpId="0" animBg="1"/>
      <p:bldP spid="2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12"/>
          <p:cNvSpPr>
            <a:spLocks noChangeShapeType="1"/>
          </p:cNvSpPr>
          <p:nvPr/>
        </p:nvSpPr>
        <p:spPr bwMode="auto">
          <a:xfrm flipH="1">
            <a:off x="775614" y="3286125"/>
            <a:ext cx="762000" cy="1979613"/>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2" name="Line 57"/>
          <p:cNvSpPr>
            <a:spLocks noChangeShapeType="1"/>
          </p:cNvSpPr>
          <p:nvPr/>
        </p:nvSpPr>
        <p:spPr bwMode="auto">
          <a:xfrm>
            <a:off x="1478348" y="3286125"/>
            <a:ext cx="762000" cy="1979613"/>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3" name="Line 66"/>
          <p:cNvSpPr>
            <a:spLocks noChangeAspect="1" noChangeShapeType="1"/>
          </p:cNvSpPr>
          <p:nvPr/>
        </p:nvSpPr>
        <p:spPr bwMode="auto">
          <a:xfrm>
            <a:off x="5796136" y="3573016"/>
            <a:ext cx="1174044" cy="1982788"/>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4" name="Line 61"/>
          <p:cNvSpPr>
            <a:spLocks noChangeAspect="1" noChangeShapeType="1"/>
          </p:cNvSpPr>
          <p:nvPr/>
        </p:nvSpPr>
        <p:spPr bwMode="auto">
          <a:xfrm flipH="1">
            <a:off x="4534815" y="3290888"/>
            <a:ext cx="1174044" cy="1982787"/>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5" name="Line 55"/>
          <p:cNvSpPr>
            <a:spLocks noChangeShapeType="1"/>
          </p:cNvSpPr>
          <p:nvPr/>
        </p:nvSpPr>
        <p:spPr bwMode="auto">
          <a:xfrm flipH="1">
            <a:off x="5690514" y="2109787"/>
            <a:ext cx="0" cy="792162"/>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6" name="Line 56"/>
          <p:cNvSpPr>
            <a:spLocks noChangeShapeType="1"/>
          </p:cNvSpPr>
          <p:nvPr/>
        </p:nvSpPr>
        <p:spPr bwMode="auto">
          <a:xfrm flipH="1">
            <a:off x="7857981" y="2233612"/>
            <a:ext cx="0" cy="595312"/>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7" name="Line 53"/>
          <p:cNvSpPr>
            <a:spLocks noChangeShapeType="1"/>
          </p:cNvSpPr>
          <p:nvPr/>
        </p:nvSpPr>
        <p:spPr bwMode="auto">
          <a:xfrm>
            <a:off x="3252114" y="2181224"/>
            <a:ext cx="0" cy="647700"/>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8" name="Line 52"/>
          <p:cNvSpPr>
            <a:spLocks noChangeShapeType="1"/>
          </p:cNvSpPr>
          <p:nvPr/>
        </p:nvSpPr>
        <p:spPr bwMode="auto">
          <a:xfrm flipH="1">
            <a:off x="1491047" y="2243137"/>
            <a:ext cx="0" cy="647700"/>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39" name="Text Box 4"/>
          <p:cNvSpPr txBox="1">
            <a:spLocks noChangeArrowheads="1"/>
          </p:cNvSpPr>
          <p:nvPr/>
        </p:nvSpPr>
        <p:spPr bwMode="auto">
          <a:xfrm>
            <a:off x="2498581" y="792162"/>
            <a:ext cx="6167762" cy="353943"/>
          </a:xfrm>
          <a:prstGeom prst="rect">
            <a:avLst/>
          </a:prstGeom>
          <a:solidFill>
            <a:srgbClr val="FFFFFF"/>
          </a:solidFill>
          <a:ln w="9525">
            <a:solidFill>
              <a:srgbClr val="000000"/>
            </a:solidFill>
            <a:miter lim="800000"/>
            <a:headEnd/>
            <a:tailEnd/>
          </a:ln>
          <a:effectLst/>
        </p:spPr>
        <p:txBody>
          <a:bodyPr wrap="none">
            <a:spAutoFit/>
          </a:bodyPr>
          <a:lstStyle/>
          <a:p>
            <a:pPr defTabSz="914400">
              <a:defRPr/>
            </a:pPr>
            <a:r>
              <a:rPr lang="de-CH" sz="1700" kern="0" smtClean="0">
                <a:solidFill>
                  <a:sysClr val="windowText" lastClr="000000"/>
                </a:solidFill>
              </a:rPr>
              <a:t>inference on model structure   or   inference on model parameters?</a:t>
            </a:r>
            <a:endParaRPr lang="en-US" sz="1700" kern="0" smtClean="0">
              <a:solidFill>
                <a:sysClr val="windowText" lastClr="000000"/>
              </a:solidFill>
            </a:endParaRPr>
          </a:p>
        </p:txBody>
      </p:sp>
      <p:sp>
        <p:nvSpPr>
          <p:cNvPr id="40" name="Text Box 7"/>
          <p:cNvSpPr txBox="1">
            <a:spLocks noChangeArrowheads="1"/>
          </p:cNvSpPr>
          <p:nvPr/>
        </p:nvSpPr>
        <p:spPr bwMode="auto">
          <a:xfrm>
            <a:off x="-27596" y="1844824"/>
            <a:ext cx="4263275" cy="615553"/>
          </a:xfrm>
          <a:prstGeom prst="rect">
            <a:avLst/>
          </a:prstGeom>
          <a:solidFill>
            <a:srgbClr val="FFFFFF"/>
          </a:solidFill>
          <a:ln w="9525">
            <a:solidFill>
              <a:srgbClr val="000000"/>
            </a:solidFill>
            <a:miter lim="800000"/>
            <a:headEnd/>
            <a:tailEnd/>
          </a:ln>
          <a:effectLst/>
        </p:spPr>
        <p:txBody>
          <a:bodyPr wrap="none">
            <a:spAutoFit/>
          </a:bodyPr>
          <a:lstStyle/>
          <a:p>
            <a:pPr algn="ctr" defTabSz="914400">
              <a:defRPr/>
            </a:pPr>
            <a:r>
              <a:rPr lang="de-CH" sz="1700" kern="0" dirty="0" err="1" smtClean="0">
                <a:solidFill>
                  <a:sysClr val="windowText" lastClr="000000"/>
                </a:solidFill>
              </a:rPr>
              <a:t>inference</a:t>
            </a:r>
            <a:r>
              <a:rPr lang="de-CH" sz="1700" kern="0" dirty="0" smtClean="0">
                <a:solidFill>
                  <a:sysClr val="windowText" lastClr="000000"/>
                </a:solidFill>
              </a:rPr>
              <a:t> on </a:t>
            </a:r>
          </a:p>
          <a:p>
            <a:pPr algn="ctr" defTabSz="914400">
              <a:defRPr/>
            </a:pPr>
            <a:r>
              <a:rPr lang="de-CH" sz="1700" kern="0" dirty="0" smtClean="0">
                <a:solidFill>
                  <a:sysClr val="windowText" lastClr="000000"/>
                </a:solidFill>
              </a:rPr>
              <a:t>individual </a:t>
            </a:r>
            <a:r>
              <a:rPr lang="de-CH" sz="1700" kern="0" dirty="0" err="1" smtClean="0">
                <a:solidFill>
                  <a:sysClr val="windowText" lastClr="000000"/>
                </a:solidFill>
              </a:rPr>
              <a:t>models</a:t>
            </a:r>
            <a:r>
              <a:rPr lang="de-CH" sz="1700" kern="0" dirty="0" smtClean="0">
                <a:solidFill>
                  <a:sysClr val="windowText" lastClr="000000"/>
                </a:solidFill>
              </a:rPr>
              <a:t>   </a:t>
            </a:r>
            <a:r>
              <a:rPr lang="de-CH" sz="1700" kern="0" dirty="0" err="1" smtClean="0">
                <a:solidFill>
                  <a:sysClr val="windowText" lastClr="000000"/>
                </a:solidFill>
              </a:rPr>
              <a:t>or</a:t>
            </a:r>
            <a:r>
              <a:rPr lang="de-CH" sz="1700" kern="0" dirty="0" smtClean="0">
                <a:solidFill>
                  <a:sysClr val="windowText" lastClr="000000"/>
                </a:solidFill>
              </a:rPr>
              <a:t>   </a:t>
            </a:r>
            <a:r>
              <a:rPr lang="de-CH" sz="1700" kern="0" dirty="0" err="1" smtClean="0">
                <a:solidFill>
                  <a:sysClr val="windowText" lastClr="000000"/>
                </a:solidFill>
              </a:rPr>
              <a:t>model</a:t>
            </a:r>
            <a:r>
              <a:rPr lang="de-CH" sz="1700" kern="0" dirty="0" smtClean="0">
                <a:solidFill>
                  <a:sysClr val="windowText" lastClr="000000"/>
                </a:solidFill>
              </a:rPr>
              <a:t> </a:t>
            </a:r>
            <a:r>
              <a:rPr lang="de-CH" sz="1700" kern="0" dirty="0" err="1" smtClean="0">
                <a:solidFill>
                  <a:sysClr val="windowText" lastClr="000000"/>
                </a:solidFill>
              </a:rPr>
              <a:t>space</a:t>
            </a:r>
            <a:r>
              <a:rPr lang="de-CH" sz="1700" kern="0" dirty="0" smtClean="0">
                <a:solidFill>
                  <a:sysClr val="windowText" lastClr="000000"/>
                </a:solidFill>
              </a:rPr>
              <a:t> </a:t>
            </a:r>
            <a:r>
              <a:rPr lang="de-CH" sz="1700" kern="0" dirty="0" err="1" smtClean="0">
                <a:solidFill>
                  <a:sysClr val="windowText" lastClr="000000"/>
                </a:solidFill>
              </a:rPr>
              <a:t>partition</a:t>
            </a:r>
            <a:r>
              <a:rPr lang="de-CH" sz="1700" kern="0" dirty="0" smtClean="0">
                <a:solidFill>
                  <a:sysClr val="windowText" lastClr="000000"/>
                </a:solidFill>
              </a:rPr>
              <a:t>?</a:t>
            </a:r>
            <a:endParaRPr lang="en-US" sz="1700" kern="0" dirty="0" smtClean="0">
              <a:solidFill>
                <a:sysClr val="windowText" lastClr="000000"/>
              </a:solidFill>
            </a:endParaRPr>
          </a:p>
        </p:txBody>
      </p:sp>
      <p:sp>
        <p:nvSpPr>
          <p:cNvPr id="41" name="Text Box 10"/>
          <p:cNvSpPr txBox="1">
            <a:spLocks noChangeArrowheads="1"/>
          </p:cNvSpPr>
          <p:nvPr/>
        </p:nvSpPr>
        <p:spPr bwMode="auto">
          <a:xfrm>
            <a:off x="2608647" y="2905124"/>
            <a:ext cx="1761067" cy="113877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defTabSz="914400">
              <a:defRPr/>
            </a:pPr>
            <a:r>
              <a:rPr lang="de-CH" sz="1700" kern="0" smtClean="0">
                <a:solidFill>
                  <a:sysClr val="windowText" lastClr="000000"/>
                </a:solidFill>
              </a:rPr>
              <a:t>comparison of model families using </a:t>
            </a:r>
            <a:br>
              <a:rPr lang="de-CH" sz="1700" kern="0" smtClean="0">
                <a:solidFill>
                  <a:sysClr val="windowText" lastClr="000000"/>
                </a:solidFill>
              </a:rPr>
            </a:br>
            <a:r>
              <a:rPr lang="de-CH" sz="1700" kern="0" smtClean="0">
                <a:solidFill>
                  <a:sysClr val="windowText" lastClr="000000"/>
                </a:solidFill>
              </a:rPr>
              <a:t>FFX or RFX BMS</a:t>
            </a:r>
            <a:endParaRPr lang="en-US" sz="1700" kern="0" smtClean="0">
              <a:solidFill>
                <a:sysClr val="windowText" lastClr="000000"/>
              </a:solidFill>
            </a:endParaRPr>
          </a:p>
        </p:txBody>
      </p:sp>
      <p:sp>
        <p:nvSpPr>
          <p:cNvPr id="42" name="Text Box 11"/>
          <p:cNvSpPr txBox="1">
            <a:spLocks noChangeArrowheads="1"/>
          </p:cNvSpPr>
          <p:nvPr/>
        </p:nvSpPr>
        <p:spPr bwMode="auto">
          <a:xfrm>
            <a:off x="339580" y="2895600"/>
            <a:ext cx="2167467" cy="1138773"/>
          </a:xfrm>
          <a:prstGeom prst="rect">
            <a:avLst/>
          </a:prstGeom>
          <a:solidFill>
            <a:srgbClr val="FFFFFF"/>
          </a:solidFill>
          <a:ln w="9525">
            <a:solidFill>
              <a:srgbClr val="000000"/>
            </a:solidFill>
            <a:miter lim="800000"/>
            <a:headEnd/>
            <a:tailEnd/>
          </a:ln>
          <a:effectLst/>
        </p:spPr>
        <p:txBody>
          <a:bodyPr>
            <a:spAutoFit/>
          </a:bodyPr>
          <a:lstStyle/>
          <a:p>
            <a:pPr algn="ctr" defTabSz="914400">
              <a:defRPr/>
            </a:pPr>
            <a:r>
              <a:rPr lang="de-CH" sz="1700" kern="0" smtClean="0">
                <a:solidFill>
                  <a:sysClr val="windowText" lastClr="000000"/>
                </a:solidFill>
              </a:rPr>
              <a:t>optimal model structure assumed to be identical across subjects?</a:t>
            </a:r>
            <a:endParaRPr lang="en-US" sz="1700" kern="0" smtClean="0">
              <a:solidFill>
                <a:sysClr val="windowText" lastClr="000000"/>
              </a:solidFill>
            </a:endParaRPr>
          </a:p>
        </p:txBody>
      </p:sp>
      <p:sp>
        <p:nvSpPr>
          <p:cNvPr id="43" name="Text Box 14"/>
          <p:cNvSpPr txBox="1">
            <a:spLocks noChangeArrowheads="1"/>
          </p:cNvSpPr>
          <p:nvPr/>
        </p:nvSpPr>
        <p:spPr bwMode="auto">
          <a:xfrm>
            <a:off x="348048" y="5345113"/>
            <a:ext cx="880533" cy="61555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defTabSz="914400">
              <a:defRPr/>
            </a:pPr>
            <a:r>
              <a:rPr lang="de-CH" sz="1700" kern="0" smtClean="0">
                <a:solidFill>
                  <a:sysClr val="windowText" lastClr="000000"/>
                </a:solidFill>
              </a:rPr>
              <a:t>FFX BMS</a:t>
            </a:r>
            <a:endParaRPr lang="en-US" sz="1700" kern="0" smtClean="0">
              <a:solidFill>
                <a:sysClr val="windowText" lastClr="000000"/>
              </a:solidFill>
            </a:endParaRPr>
          </a:p>
        </p:txBody>
      </p:sp>
      <p:sp>
        <p:nvSpPr>
          <p:cNvPr id="44" name="Text Box 15"/>
          <p:cNvSpPr txBox="1">
            <a:spLocks noChangeArrowheads="1"/>
          </p:cNvSpPr>
          <p:nvPr/>
        </p:nvSpPr>
        <p:spPr bwMode="auto">
          <a:xfrm>
            <a:off x="1804314" y="5345113"/>
            <a:ext cx="880533" cy="61555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defTabSz="914400">
              <a:defRPr/>
            </a:pPr>
            <a:r>
              <a:rPr lang="de-CH" sz="1700" kern="0" smtClean="0">
                <a:solidFill>
                  <a:sysClr val="windowText" lastClr="000000"/>
                </a:solidFill>
              </a:rPr>
              <a:t>RFX BMS</a:t>
            </a:r>
            <a:endParaRPr lang="en-US" sz="1700" kern="0" smtClean="0">
              <a:solidFill>
                <a:sysClr val="windowText" lastClr="000000"/>
              </a:solidFill>
            </a:endParaRPr>
          </a:p>
        </p:txBody>
      </p:sp>
      <p:sp>
        <p:nvSpPr>
          <p:cNvPr id="45" name="Text Box 22"/>
          <p:cNvSpPr txBox="1">
            <a:spLocks noChangeArrowheads="1"/>
          </p:cNvSpPr>
          <p:nvPr/>
        </p:nvSpPr>
        <p:spPr bwMode="auto">
          <a:xfrm>
            <a:off x="136381" y="4048124"/>
            <a:ext cx="880533" cy="353943"/>
          </a:xfrm>
          <a:prstGeom prst="rect">
            <a:avLst/>
          </a:prstGeom>
          <a:noFill/>
          <a:ln w="9525">
            <a:noFill/>
            <a:miter lim="800000"/>
            <a:headEnd/>
            <a:tailEnd/>
          </a:ln>
          <a:effectLst/>
        </p:spPr>
        <p:txBody>
          <a:bodyPr>
            <a:spAutoFit/>
          </a:bodyPr>
          <a:lstStyle/>
          <a:p>
            <a:pPr algn="r" defTabSz="914400">
              <a:defRPr/>
            </a:pPr>
            <a:r>
              <a:rPr lang="de-CH" sz="1700" kern="0" smtClean="0">
                <a:solidFill>
                  <a:sysClr val="windowText" lastClr="000000"/>
                </a:solidFill>
              </a:rPr>
              <a:t>yes</a:t>
            </a:r>
            <a:endParaRPr lang="en-US" sz="1700" kern="0" smtClean="0">
              <a:solidFill>
                <a:sysClr val="windowText" lastClr="000000"/>
              </a:solidFill>
            </a:endParaRPr>
          </a:p>
        </p:txBody>
      </p:sp>
      <p:sp>
        <p:nvSpPr>
          <p:cNvPr id="46" name="Text Box 23"/>
          <p:cNvSpPr txBox="1">
            <a:spLocks noChangeArrowheads="1"/>
          </p:cNvSpPr>
          <p:nvPr/>
        </p:nvSpPr>
        <p:spPr bwMode="auto">
          <a:xfrm>
            <a:off x="1965181" y="4048124"/>
            <a:ext cx="880533" cy="353943"/>
          </a:xfrm>
          <a:prstGeom prst="rect">
            <a:avLst/>
          </a:prstGeom>
          <a:noFill/>
          <a:ln w="9525">
            <a:noFill/>
            <a:miter lim="800000"/>
            <a:headEnd/>
            <a:tailEnd/>
          </a:ln>
          <a:effectLst/>
        </p:spPr>
        <p:txBody>
          <a:bodyPr>
            <a:spAutoFit/>
          </a:bodyPr>
          <a:lstStyle/>
          <a:p>
            <a:pPr defTabSz="914400">
              <a:defRPr/>
            </a:pPr>
            <a:r>
              <a:rPr lang="de-CH" sz="1700" kern="0" smtClean="0">
                <a:solidFill>
                  <a:sysClr val="windowText" lastClr="000000"/>
                </a:solidFill>
              </a:rPr>
              <a:t>no</a:t>
            </a:r>
            <a:endParaRPr lang="en-US" sz="1700" kern="0" smtClean="0">
              <a:solidFill>
                <a:sysClr val="windowText" lastClr="000000"/>
              </a:solidFill>
            </a:endParaRPr>
          </a:p>
        </p:txBody>
      </p:sp>
      <p:sp>
        <p:nvSpPr>
          <p:cNvPr id="47" name="Text Box 24"/>
          <p:cNvSpPr txBox="1">
            <a:spLocks noChangeArrowheads="1"/>
          </p:cNvSpPr>
          <p:nvPr/>
        </p:nvSpPr>
        <p:spPr bwMode="auto">
          <a:xfrm>
            <a:off x="4403581" y="1838325"/>
            <a:ext cx="4402667" cy="877163"/>
          </a:xfrm>
          <a:prstGeom prst="rect">
            <a:avLst/>
          </a:prstGeom>
          <a:solidFill>
            <a:srgbClr val="FFFFFF"/>
          </a:solidFill>
          <a:ln w="9525">
            <a:solidFill>
              <a:srgbClr val="000000"/>
            </a:solidFill>
            <a:miter lim="800000"/>
            <a:headEnd/>
            <a:tailEnd/>
          </a:ln>
          <a:effectLst/>
        </p:spPr>
        <p:txBody>
          <a:bodyPr>
            <a:spAutoFit/>
          </a:bodyPr>
          <a:lstStyle/>
          <a:p>
            <a:pPr algn="ctr" defTabSz="914400">
              <a:defRPr/>
            </a:pPr>
            <a:r>
              <a:rPr lang="de-CH" sz="1700" kern="0" dirty="0" err="1" smtClean="0">
                <a:solidFill>
                  <a:sysClr val="windowText" lastClr="000000"/>
                </a:solidFill>
              </a:rPr>
              <a:t>inference</a:t>
            </a:r>
            <a:r>
              <a:rPr lang="de-CH" sz="1700" kern="0" dirty="0" smtClean="0">
                <a:solidFill>
                  <a:sysClr val="windowText" lastClr="000000"/>
                </a:solidFill>
              </a:rPr>
              <a:t> on </a:t>
            </a:r>
          </a:p>
          <a:p>
            <a:pPr algn="ctr" defTabSz="914400">
              <a:defRPr/>
            </a:pPr>
            <a:r>
              <a:rPr lang="de-CH" sz="1700" kern="0" dirty="0" err="1" smtClean="0">
                <a:solidFill>
                  <a:sysClr val="windowText" lastClr="000000"/>
                </a:solidFill>
              </a:rPr>
              <a:t>parameters</a:t>
            </a:r>
            <a:r>
              <a:rPr lang="de-CH" sz="1700" kern="0" dirty="0" smtClean="0">
                <a:solidFill>
                  <a:sysClr val="windowText" lastClr="000000"/>
                </a:solidFill>
              </a:rPr>
              <a:t> </a:t>
            </a:r>
            <a:r>
              <a:rPr lang="de-CH" sz="1700" kern="0" dirty="0" err="1" smtClean="0">
                <a:solidFill>
                  <a:sysClr val="windowText" lastClr="000000"/>
                </a:solidFill>
              </a:rPr>
              <a:t>of</a:t>
            </a:r>
            <a:r>
              <a:rPr lang="de-CH" sz="1700" kern="0" dirty="0" smtClean="0">
                <a:solidFill>
                  <a:sysClr val="windowText" lastClr="000000"/>
                </a:solidFill>
              </a:rPr>
              <a:t> an optimal </a:t>
            </a:r>
            <a:r>
              <a:rPr lang="de-CH" sz="1700" kern="0" dirty="0" err="1" smtClean="0">
                <a:solidFill>
                  <a:sysClr val="windowText" lastClr="000000"/>
                </a:solidFill>
              </a:rPr>
              <a:t>model</a:t>
            </a:r>
            <a:r>
              <a:rPr lang="de-CH" sz="1700" kern="0" dirty="0" smtClean="0">
                <a:solidFill>
                  <a:sysClr val="windowText" lastClr="000000"/>
                </a:solidFill>
              </a:rPr>
              <a:t>   </a:t>
            </a:r>
            <a:r>
              <a:rPr lang="de-CH" sz="1700" kern="0" dirty="0" err="1" smtClean="0">
                <a:solidFill>
                  <a:sysClr val="windowText" lastClr="000000"/>
                </a:solidFill>
              </a:rPr>
              <a:t>or</a:t>
            </a:r>
            <a:r>
              <a:rPr lang="de-CH" sz="1700" kern="0" dirty="0" smtClean="0">
                <a:solidFill>
                  <a:sysClr val="windowText" lastClr="000000"/>
                </a:solidFill>
              </a:rPr>
              <a:t>   </a:t>
            </a:r>
            <a:r>
              <a:rPr lang="de-CH" sz="1700" kern="0" dirty="0" err="1" smtClean="0">
                <a:solidFill>
                  <a:sysClr val="windowText" lastClr="000000"/>
                </a:solidFill>
              </a:rPr>
              <a:t>parameters</a:t>
            </a:r>
            <a:r>
              <a:rPr lang="de-CH" sz="1700" kern="0" dirty="0" smtClean="0">
                <a:solidFill>
                  <a:sysClr val="windowText" lastClr="000000"/>
                </a:solidFill>
              </a:rPr>
              <a:t> </a:t>
            </a:r>
            <a:r>
              <a:rPr lang="de-CH" sz="1700" kern="0" dirty="0" err="1" smtClean="0">
                <a:solidFill>
                  <a:sysClr val="windowText" lastClr="000000"/>
                </a:solidFill>
              </a:rPr>
              <a:t>of</a:t>
            </a:r>
            <a:r>
              <a:rPr lang="de-CH" sz="1700" kern="0" dirty="0" smtClean="0">
                <a:solidFill>
                  <a:sysClr val="windowText" lastClr="000000"/>
                </a:solidFill>
              </a:rPr>
              <a:t> all </a:t>
            </a:r>
            <a:r>
              <a:rPr lang="de-CH" sz="1700" kern="0" dirty="0" err="1" smtClean="0">
                <a:solidFill>
                  <a:sysClr val="windowText" lastClr="000000"/>
                </a:solidFill>
              </a:rPr>
              <a:t>models</a:t>
            </a:r>
            <a:r>
              <a:rPr lang="de-CH" sz="1700" kern="0" dirty="0" smtClean="0">
                <a:solidFill>
                  <a:sysClr val="windowText" lastClr="000000"/>
                </a:solidFill>
              </a:rPr>
              <a:t>?</a:t>
            </a:r>
            <a:endParaRPr lang="en-US" sz="1700" kern="0" dirty="0" smtClean="0">
              <a:solidFill>
                <a:sysClr val="windowText" lastClr="000000"/>
              </a:solidFill>
            </a:endParaRPr>
          </a:p>
        </p:txBody>
      </p:sp>
      <p:sp>
        <p:nvSpPr>
          <p:cNvPr id="48" name="Text Box 28"/>
          <p:cNvSpPr txBox="1">
            <a:spLocks noChangeArrowheads="1"/>
          </p:cNvSpPr>
          <p:nvPr/>
        </p:nvSpPr>
        <p:spPr bwMode="auto">
          <a:xfrm>
            <a:off x="7311881" y="2905125"/>
            <a:ext cx="1083733" cy="35394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defTabSz="914400">
              <a:defRPr/>
            </a:pPr>
            <a:r>
              <a:rPr lang="de-CH" sz="1700" kern="0" dirty="0" smtClean="0">
                <a:solidFill>
                  <a:sysClr val="windowText" lastClr="000000"/>
                </a:solidFill>
              </a:rPr>
              <a:t>BMA</a:t>
            </a:r>
            <a:endParaRPr lang="en-US" sz="1700" kern="0" dirty="0" smtClean="0">
              <a:solidFill>
                <a:sysClr val="windowText" lastClr="000000"/>
              </a:solidFill>
            </a:endParaRPr>
          </a:p>
        </p:txBody>
      </p:sp>
      <p:sp>
        <p:nvSpPr>
          <p:cNvPr id="49" name="Text Box 31"/>
          <p:cNvSpPr txBox="1">
            <a:spLocks noChangeArrowheads="1"/>
          </p:cNvSpPr>
          <p:nvPr/>
        </p:nvSpPr>
        <p:spPr bwMode="auto">
          <a:xfrm>
            <a:off x="3635896" y="116632"/>
            <a:ext cx="2435007" cy="35394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wrap="none">
            <a:spAutoFit/>
          </a:bodyPr>
          <a:lstStyle/>
          <a:p>
            <a:pPr defTabSz="914400">
              <a:defRPr/>
            </a:pPr>
            <a:r>
              <a:rPr lang="de-CH" sz="1700" kern="0" smtClean="0">
                <a:solidFill>
                  <a:sysClr val="windowText" lastClr="000000"/>
                </a:solidFill>
              </a:rPr>
              <a:t>definition of model space</a:t>
            </a:r>
            <a:endParaRPr lang="en-US" sz="1700" kern="0" smtClean="0">
              <a:solidFill>
                <a:sysClr val="windowText" lastClr="000000"/>
              </a:solidFill>
            </a:endParaRPr>
          </a:p>
        </p:txBody>
      </p:sp>
      <p:sp>
        <p:nvSpPr>
          <p:cNvPr id="50" name="Text Box 44"/>
          <p:cNvSpPr txBox="1">
            <a:spLocks noChangeArrowheads="1"/>
          </p:cNvSpPr>
          <p:nvPr/>
        </p:nvSpPr>
        <p:spPr bwMode="auto">
          <a:xfrm>
            <a:off x="3730481" y="5349875"/>
            <a:ext cx="1625600" cy="113877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defTabSz="914400">
              <a:defRPr/>
            </a:pPr>
            <a:r>
              <a:rPr lang="de-CH" sz="1700" kern="0" dirty="0" smtClean="0">
                <a:solidFill>
                  <a:sysClr val="windowText" lastClr="000000"/>
                </a:solidFill>
              </a:rPr>
              <a:t>FFX </a:t>
            </a:r>
            <a:r>
              <a:rPr lang="de-CH" sz="1700" kern="0" dirty="0" err="1" smtClean="0">
                <a:solidFill>
                  <a:sysClr val="windowText" lastClr="000000"/>
                </a:solidFill>
              </a:rPr>
              <a:t>analysis</a:t>
            </a:r>
            <a:r>
              <a:rPr lang="de-CH" sz="1700" kern="0" dirty="0" smtClean="0">
                <a:solidFill>
                  <a:sysClr val="windowText" lastClr="000000"/>
                </a:solidFill>
              </a:rPr>
              <a:t> </a:t>
            </a:r>
            <a:r>
              <a:rPr lang="de-CH" sz="1700" kern="0" dirty="0" err="1" smtClean="0">
                <a:solidFill>
                  <a:sysClr val="windowText" lastClr="000000"/>
                </a:solidFill>
              </a:rPr>
              <a:t>of</a:t>
            </a:r>
            <a:r>
              <a:rPr lang="de-CH" sz="1700" kern="0" dirty="0" smtClean="0">
                <a:solidFill>
                  <a:sysClr val="windowText" lastClr="000000"/>
                </a:solidFill>
              </a:rPr>
              <a:t> </a:t>
            </a:r>
            <a:r>
              <a:rPr lang="de-CH" sz="1700" kern="0" dirty="0" err="1" smtClean="0">
                <a:solidFill>
                  <a:sysClr val="windowText" lastClr="000000"/>
                </a:solidFill>
              </a:rPr>
              <a:t>parameter</a:t>
            </a:r>
            <a:r>
              <a:rPr lang="de-CH" sz="1700" kern="0" dirty="0" smtClean="0">
                <a:solidFill>
                  <a:sysClr val="windowText" lastClr="000000"/>
                </a:solidFill>
              </a:rPr>
              <a:t> </a:t>
            </a:r>
            <a:r>
              <a:rPr lang="de-CH" sz="1700" kern="0" dirty="0" err="1" smtClean="0">
                <a:solidFill>
                  <a:sysClr val="windowText" lastClr="000000"/>
                </a:solidFill>
              </a:rPr>
              <a:t>estimates</a:t>
            </a:r>
            <a:endParaRPr lang="de-CH" sz="1700" kern="0" dirty="0" smtClean="0">
              <a:solidFill>
                <a:sysClr val="windowText" lastClr="000000"/>
              </a:solidFill>
            </a:endParaRPr>
          </a:p>
          <a:p>
            <a:pPr algn="ctr" defTabSz="914400">
              <a:defRPr/>
            </a:pPr>
            <a:r>
              <a:rPr lang="de-CH" sz="1700" kern="0" dirty="0" smtClean="0">
                <a:solidFill>
                  <a:sysClr val="windowText" lastClr="000000"/>
                </a:solidFill>
              </a:rPr>
              <a:t>(e.g. BPA)</a:t>
            </a:r>
            <a:endParaRPr lang="en-US" sz="1700" kern="0" dirty="0" smtClean="0">
              <a:solidFill>
                <a:sysClr val="windowText" lastClr="000000"/>
              </a:solidFill>
            </a:endParaRPr>
          </a:p>
        </p:txBody>
      </p:sp>
      <p:sp>
        <p:nvSpPr>
          <p:cNvPr id="51" name="Text Box 45"/>
          <p:cNvSpPr txBox="1">
            <a:spLocks noChangeArrowheads="1"/>
          </p:cNvSpPr>
          <p:nvPr/>
        </p:nvSpPr>
        <p:spPr bwMode="auto">
          <a:xfrm>
            <a:off x="7092280" y="5085184"/>
            <a:ext cx="1625600" cy="140038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defTabSz="914400">
              <a:defRPr/>
            </a:pPr>
            <a:r>
              <a:rPr lang="de-CH" sz="1700" kern="0" dirty="0" smtClean="0">
                <a:solidFill>
                  <a:sysClr val="windowText" lastClr="000000"/>
                </a:solidFill>
              </a:rPr>
              <a:t>RFX </a:t>
            </a:r>
            <a:r>
              <a:rPr lang="de-CH" sz="1700" kern="0" dirty="0" err="1" smtClean="0">
                <a:solidFill>
                  <a:sysClr val="windowText" lastClr="000000"/>
                </a:solidFill>
              </a:rPr>
              <a:t>analysis</a:t>
            </a:r>
            <a:r>
              <a:rPr lang="de-CH" sz="1700" kern="0" dirty="0" smtClean="0">
                <a:solidFill>
                  <a:sysClr val="windowText" lastClr="000000"/>
                </a:solidFill>
              </a:rPr>
              <a:t> </a:t>
            </a:r>
            <a:r>
              <a:rPr lang="de-CH" sz="1700" kern="0" dirty="0" err="1" smtClean="0">
                <a:solidFill>
                  <a:sysClr val="windowText" lastClr="000000"/>
                </a:solidFill>
              </a:rPr>
              <a:t>of</a:t>
            </a:r>
            <a:r>
              <a:rPr lang="de-CH" sz="1700" kern="0" dirty="0" smtClean="0">
                <a:solidFill>
                  <a:sysClr val="windowText" lastClr="000000"/>
                </a:solidFill>
              </a:rPr>
              <a:t> </a:t>
            </a:r>
            <a:r>
              <a:rPr lang="de-CH" sz="1700" kern="0" dirty="0" err="1" smtClean="0">
                <a:solidFill>
                  <a:sysClr val="windowText" lastClr="000000"/>
                </a:solidFill>
              </a:rPr>
              <a:t>parameter</a:t>
            </a:r>
            <a:r>
              <a:rPr lang="de-CH" sz="1700" kern="0" dirty="0" smtClean="0">
                <a:solidFill>
                  <a:sysClr val="windowText" lastClr="000000"/>
                </a:solidFill>
              </a:rPr>
              <a:t> </a:t>
            </a:r>
            <a:r>
              <a:rPr lang="de-CH" sz="1700" kern="0" dirty="0" err="1" smtClean="0">
                <a:solidFill>
                  <a:sysClr val="windowText" lastClr="000000"/>
                </a:solidFill>
              </a:rPr>
              <a:t>estimates</a:t>
            </a:r>
            <a:endParaRPr lang="de-CH" sz="1700" kern="0" dirty="0" smtClean="0">
              <a:solidFill>
                <a:sysClr val="windowText" lastClr="000000"/>
              </a:solidFill>
            </a:endParaRPr>
          </a:p>
          <a:p>
            <a:pPr algn="ctr" defTabSz="914400">
              <a:defRPr/>
            </a:pPr>
            <a:r>
              <a:rPr lang="de-CH" sz="1700" kern="0" dirty="0" smtClean="0">
                <a:solidFill>
                  <a:sysClr val="windowText" lastClr="000000"/>
                </a:solidFill>
              </a:rPr>
              <a:t>(e.g. t-test, ANOVA)</a:t>
            </a:r>
            <a:endParaRPr lang="en-US" sz="1700" kern="0" dirty="0" smtClean="0">
              <a:solidFill>
                <a:sysClr val="windowText" lastClr="000000"/>
              </a:solidFill>
            </a:endParaRPr>
          </a:p>
        </p:txBody>
      </p:sp>
      <p:cxnSp>
        <p:nvCxnSpPr>
          <p:cNvPr id="52" name="AutoShape 47"/>
          <p:cNvCxnSpPr>
            <a:cxnSpLocks noChangeShapeType="1"/>
            <a:stCxn id="49" idx="2"/>
            <a:endCxn id="39" idx="0"/>
          </p:cNvCxnSpPr>
          <p:nvPr/>
        </p:nvCxnSpPr>
        <p:spPr bwMode="auto">
          <a:xfrm>
            <a:off x="4853400" y="470575"/>
            <a:ext cx="729062" cy="321587"/>
          </a:xfrm>
          <a:prstGeom prst="straightConnector1">
            <a:avLst/>
          </a:prstGeom>
          <a:noFill/>
          <a:ln w="9525">
            <a:solidFill>
              <a:srgbClr val="000000"/>
            </a:solidFill>
            <a:round/>
            <a:headEnd/>
            <a:tailEnd type="triangle" w="med" len="med"/>
          </a:ln>
          <a:effectLst/>
        </p:spPr>
      </p:cxnSp>
      <p:sp>
        <p:nvSpPr>
          <p:cNvPr id="53" name="Line 50"/>
          <p:cNvSpPr>
            <a:spLocks noChangeShapeType="1"/>
          </p:cNvSpPr>
          <p:nvPr/>
        </p:nvSpPr>
        <p:spPr bwMode="auto">
          <a:xfrm flipH="1">
            <a:off x="3252114" y="1076324"/>
            <a:ext cx="0" cy="762000"/>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54" name="Line 51"/>
          <p:cNvSpPr>
            <a:spLocks noChangeShapeType="1"/>
          </p:cNvSpPr>
          <p:nvPr/>
        </p:nvSpPr>
        <p:spPr bwMode="auto">
          <a:xfrm>
            <a:off x="5690514" y="1076324"/>
            <a:ext cx="0" cy="762000"/>
          </a:xfrm>
          <a:prstGeom prst="line">
            <a:avLst/>
          </a:prstGeom>
          <a:noFill/>
          <a:ln w="9525">
            <a:solidFill>
              <a:srgbClr val="000000"/>
            </a:solidFill>
            <a:round/>
            <a:headEnd/>
            <a:tailEnd type="triangle" w="med" len="med"/>
          </a:ln>
          <a:effectLst/>
        </p:spPr>
        <p:txBody>
          <a:bodyPr/>
          <a:lstStyle/>
          <a:p>
            <a:pPr defTabSz="914400">
              <a:defRPr/>
            </a:pPr>
            <a:endParaRPr lang="en-US" sz="1700" kern="0" smtClean="0">
              <a:solidFill>
                <a:sysClr val="windowText" lastClr="000000"/>
              </a:solidFill>
            </a:endParaRPr>
          </a:p>
        </p:txBody>
      </p:sp>
      <p:sp>
        <p:nvSpPr>
          <p:cNvPr id="55" name="Text Box 60"/>
          <p:cNvSpPr txBox="1">
            <a:spLocks noChangeArrowheads="1"/>
          </p:cNvSpPr>
          <p:nvPr/>
        </p:nvSpPr>
        <p:spPr bwMode="auto">
          <a:xfrm>
            <a:off x="4674514" y="2905125"/>
            <a:ext cx="2167467" cy="1138773"/>
          </a:xfrm>
          <a:prstGeom prst="rect">
            <a:avLst/>
          </a:prstGeom>
          <a:solidFill>
            <a:srgbClr val="FFFFFF"/>
          </a:solidFill>
          <a:ln w="9525">
            <a:solidFill>
              <a:srgbClr val="000000"/>
            </a:solidFill>
            <a:miter lim="800000"/>
            <a:headEnd/>
            <a:tailEnd/>
          </a:ln>
          <a:effectLst/>
        </p:spPr>
        <p:txBody>
          <a:bodyPr>
            <a:spAutoFit/>
          </a:bodyPr>
          <a:lstStyle/>
          <a:p>
            <a:pPr algn="ctr" defTabSz="914400">
              <a:defRPr/>
            </a:pPr>
            <a:r>
              <a:rPr lang="de-CH" sz="1700" kern="0" smtClean="0">
                <a:solidFill>
                  <a:sysClr val="windowText" lastClr="000000"/>
                </a:solidFill>
              </a:rPr>
              <a:t>optimal model structure assumed to be identical across subjects?</a:t>
            </a:r>
            <a:endParaRPr lang="en-US" sz="1700" kern="0" smtClean="0">
              <a:solidFill>
                <a:sysClr val="windowText" lastClr="000000"/>
              </a:solidFill>
            </a:endParaRPr>
          </a:p>
        </p:txBody>
      </p:sp>
      <p:sp>
        <p:nvSpPr>
          <p:cNvPr id="56" name="Text Box 62"/>
          <p:cNvSpPr txBox="1">
            <a:spLocks noChangeArrowheads="1"/>
          </p:cNvSpPr>
          <p:nvPr/>
        </p:nvSpPr>
        <p:spPr bwMode="auto">
          <a:xfrm>
            <a:off x="4555981" y="4340225"/>
            <a:ext cx="880533" cy="615553"/>
          </a:xfrm>
          <a:prstGeom prst="rect">
            <a:avLst/>
          </a:prstGeom>
          <a:solidFill>
            <a:srgbClr val="FFFFFF"/>
          </a:solidFill>
          <a:ln w="9525">
            <a:solidFill>
              <a:srgbClr val="000000"/>
            </a:solidFill>
            <a:miter lim="800000"/>
            <a:headEnd/>
            <a:tailEnd/>
          </a:ln>
          <a:effectLst/>
        </p:spPr>
        <p:txBody>
          <a:bodyPr>
            <a:spAutoFit/>
          </a:bodyPr>
          <a:lstStyle/>
          <a:p>
            <a:pPr defTabSz="914400">
              <a:defRPr/>
            </a:pPr>
            <a:r>
              <a:rPr lang="de-CH" sz="1700" kern="0" smtClean="0">
                <a:solidFill>
                  <a:sysClr val="windowText" lastClr="000000"/>
                </a:solidFill>
              </a:rPr>
              <a:t>FFX BMS</a:t>
            </a:r>
            <a:endParaRPr lang="en-US" sz="1700" kern="0" smtClean="0">
              <a:solidFill>
                <a:sysClr val="windowText" lastClr="000000"/>
              </a:solidFill>
            </a:endParaRPr>
          </a:p>
        </p:txBody>
      </p:sp>
      <p:sp>
        <p:nvSpPr>
          <p:cNvPr id="57" name="Text Box 64"/>
          <p:cNvSpPr txBox="1">
            <a:spLocks noChangeArrowheads="1"/>
          </p:cNvSpPr>
          <p:nvPr/>
        </p:nvSpPr>
        <p:spPr bwMode="auto">
          <a:xfrm>
            <a:off x="4251181" y="3768724"/>
            <a:ext cx="880533" cy="353943"/>
          </a:xfrm>
          <a:prstGeom prst="rect">
            <a:avLst/>
          </a:prstGeom>
          <a:noFill/>
          <a:ln w="9525">
            <a:noFill/>
            <a:miter lim="800000"/>
            <a:headEnd/>
            <a:tailEnd/>
          </a:ln>
          <a:effectLst/>
        </p:spPr>
        <p:txBody>
          <a:bodyPr>
            <a:spAutoFit/>
          </a:bodyPr>
          <a:lstStyle/>
          <a:p>
            <a:pPr algn="r" defTabSz="914400">
              <a:defRPr/>
            </a:pPr>
            <a:r>
              <a:rPr lang="de-CH" sz="1700" kern="0" smtClean="0">
                <a:solidFill>
                  <a:sysClr val="windowText" lastClr="000000"/>
                </a:solidFill>
              </a:rPr>
              <a:t>yes</a:t>
            </a:r>
            <a:endParaRPr lang="en-US" sz="1700" kern="0" smtClean="0">
              <a:solidFill>
                <a:sysClr val="windowText" lastClr="000000"/>
              </a:solidFill>
            </a:endParaRPr>
          </a:p>
        </p:txBody>
      </p:sp>
      <p:sp>
        <p:nvSpPr>
          <p:cNvPr id="58" name="Text Box 65"/>
          <p:cNvSpPr txBox="1">
            <a:spLocks noChangeArrowheads="1"/>
          </p:cNvSpPr>
          <p:nvPr/>
        </p:nvSpPr>
        <p:spPr bwMode="auto">
          <a:xfrm>
            <a:off x="6300114" y="3768724"/>
            <a:ext cx="880533" cy="353943"/>
          </a:xfrm>
          <a:prstGeom prst="rect">
            <a:avLst/>
          </a:prstGeom>
          <a:noFill/>
          <a:ln w="9525">
            <a:noFill/>
            <a:miter lim="800000"/>
            <a:headEnd/>
            <a:tailEnd/>
          </a:ln>
          <a:effectLst/>
        </p:spPr>
        <p:txBody>
          <a:bodyPr>
            <a:spAutoFit/>
          </a:bodyPr>
          <a:lstStyle/>
          <a:p>
            <a:pPr defTabSz="914400">
              <a:defRPr/>
            </a:pPr>
            <a:r>
              <a:rPr lang="de-CH" sz="1700" kern="0" smtClean="0">
                <a:solidFill>
                  <a:sysClr val="windowText" lastClr="000000"/>
                </a:solidFill>
              </a:rPr>
              <a:t>no</a:t>
            </a:r>
            <a:endParaRPr lang="en-US" sz="1700" kern="0" smtClean="0">
              <a:solidFill>
                <a:sysClr val="windowText" lastClr="000000"/>
              </a:solidFill>
            </a:endParaRPr>
          </a:p>
        </p:txBody>
      </p:sp>
      <p:sp>
        <p:nvSpPr>
          <p:cNvPr id="59" name="Text Box 73"/>
          <p:cNvSpPr txBox="1">
            <a:spLocks noChangeArrowheads="1"/>
          </p:cNvSpPr>
          <p:nvPr/>
        </p:nvSpPr>
        <p:spPr bwMode="auto">
          <a:xfrm>
            <a:off x="6003781" y="4340225"/>
            <a:ext cx="880533" cy="615553"/>
          </a:xfrm>
          <a:prstGeom prst="rect">
            <a:avLst/>
          </a:prstGeom>
          <a:solidFill>
            <a:srgbClr val="FFFFFF"/>
          </a:solidFill>
          <a:ln w="9525">
            <a:solidFill>
              <a:srgbClr val="000000"/>
            </a:solidFill>
            <a:miter lim="800000"/>
            <a:headEnd/>
            <a:tailEnd/>
          </a:ln>
          <a:effectLst/>
        </p:spPr>
        <p:txBody>
          <a:bodyPr>
            <a:spAutoFit/>
          </a:bodyPr>
          <a:lstStyle/>
          <a:p>
            <a:pPr defTabSz="914400">
              <a:defRPr/>
            </a:pPr>
            <a:r>
              <a:rPr lang="de-CH" sz="1700" kern="0" smtClean="0">
                <a:solidFill>
                  <a:sysClr val="windowText" lastClr="000000"/>
                </a:solidFill>
              </a:rPr>
              <a:t>RFX BMS</a:t>
            </a:r>
            <a:endParaRPr lang="en-US" sz="1700" kern="0" smtClean="0">
              <a:solidFill>
                <a:sysClr val="windowText" lastClr="000000"/>
              </a:solidFill>
            </a:endParaRPr>
          </a:p>
        </p:txBody>
      </p:sp>
      <p:sp>
        <p:nvSpPr>
          <p:cNvPr id="60" name="TextBox 59"/>
          <p:cNvSpPr txBox="1"/>
          <p:nvPr/>
        </p:nvSpPr>
        <p:spPr>
          <a:xfrm>
            <a:off x="199563" y="6187408"/>
            <a:ext cx="3102557" cy="353943"/>
          </a:xfrm>
          <a:prstGeom prst="rect">
            <a:avLst/>
          </a:prstGeom>
          <a:noFill/>
        </p:spPr>
        <p:txBody>
          <a:bodyPr wrap="none" rtlCol="0">
            <a:spAutoFit/>
          </a:bodyPr>
          <a:lstStyle/>
          <a:p>
            <a:pPr defTabSz="914400"/>
            <a:r>
              <a:rPr lang="de-CH" sz="1700" dirty="0" smtClean="0">
                <a:solidFill>
                  <a:srgbClr val="FFFFFF"/>
                </a:solidFill>
                <a:latin typeface="Times New Roman" pitchFamily="18" charset="0"/>
                <a:cs typeface="Times New Roman" pitchFamily="18" charset="0"/>
              </a:rPr>
              <a:t>Stephan et al. 2010, </a:t>
            </a:r>
            <a:r>
              <a:rPr lang="de-CH" sz="1700" i="1" dirty="0" smtClean="0">
                <a:solidFill>
                  <a:srgbClr val="FFFFFF"/>
                </a:solidFill>
                <a:latin typeface="Times New Roman" pitchFamily="18" charset="0"/>
                <a:cs typeface="Times New Roman" pitchFamily="18" charset="0"/>
              </a:rPr>
              <a:t>NeuroImage</a:t>
            </a:r>
            <a:endParaRPr lang="en-US" sz="1700" i="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778471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34" y="288926"/>
            <a:ext cx="7502877"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5"/>
          <p:cNvSpPr>
            <a:spLocks noChangeArrowheads="1"/>
          </p:cNvSpPr>
          <p:nvPr/>
        </p:nvSpPr>
        <p:spPr bwMode="auto">
          <a:xfrm>
            <a:off x="5652120" y="6248602"/>
            <a:ext cx="333336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spcBef>
                <a:spcPct val="80000"/>
              </a:spcBef>
            </a:pPr>
            <a:r>
              <a:rPr lang="en-GB" sz="1200" dirty="0">
                <a:solidFill>
                  <a:srgbClr val="FFFFFF"/>
                </a:solidFill>
                <a:latin typeface="Times New Roman" charset="0"/>
              </a:rPr>
              <a:t>[</a:t>
            </a:r>
            <a:r>
              <a:rPr lang="en-GB" sz="1200" dirty="0" err="1">
                <a:solidFill>
                  <a:srgbClr val="FFFFFF"/>
                </a:solidFill>
                <a:latin typeface="Times New Roman" charset="0"/>
              </a:rPr>
              <a:t>Seghier</a:t>
            </a:r>
            <a:r>
              <a:rPr lang="en-GB" sz="1200" dirty="0">
                <a:solidFill>
                  <a:srgbClr val="FFFFFF"/>
                </a:solidFill>
                <a:latin typeface="Times New Roman" charset="0"/>
              </a:rPr>
              <a:t> et al. 2010, </a:t>
            </a:r>
            <a:r>
              <a:rPr lang="en-GB" sz="1200" i="1" dirty="0">
                <a:solidFill>
                  <a:srgbClr val="FFFFFF"/>
                </a:solidFill>
                <a:latin typeface="Times New Roman" charset="0"/>
              </a:rPr>
              <a:t>Front </a:t>
            </a:r>
            <a:r>
              <a:rPr lang="en-GB" sz="1200" i="1" dirty="0" err="1">
                <a:solidFill>
                  <a:srgbClr val="FFFFFF"/>
                </a:solidFill>
                <a:latin typeface="Times New Roman" charset="0"/>
              </a:rPr>
              <a:t>Syst</a:t>
            </a:r>
            <a:r>
              <a:rPr lang="en-GB" sz="1200" i="1" dirty="0">
                <a:solidFill>
                  <a:srgbClr val="FFFFFF"/>
                </a:solidFill>
                <a:latin typeface="Times New Roman" charset="0"/>
              </a:rPr>
              <a:t> </a:t>
            </a:r>
            <a:r>
              <a:rPr lang="en-GB" sz="1200" i="1" dirty="0" err="1">
                <a:solidFill>
                  <a:srgbClr val="FFFFFF"/>
                </a:solidFill>
                <a:latin typeface="Times New Roman" charset="0"/>
              </a:rPr>
              <a:t>Neurosci</a:t>
            </a:r>
            <a:r>
              <a:rPr lang="en-GB" sz="1200" dirty="0" smtClean="0">
                <a:solidFill>
                  <a:srgbClr val="FFFFFF"/>
                </a:solidFill>
                <a:latin typeface="Times New Roman" charset="0"/>
              </a:rPr>
              <a:t>];</a:t>
            </a:r>
          </a:p>
          <a:p>
            <a:pPr defTabSz="914400" eaLnBrk="0" hangingPunct="0">
              <a:spcBef>
                <a:spcPct val="80000"/>
              </a:spcBef>
            </a:pPr>
            <a:r>
              <a:rPr lang="en-GB" sz="1200" dirty="0" err="1">
                <a:solidFill>
                  <a:srgbClr val="FFFFFF"/>
                </a:solidFill>
                <a:latin typeface="Times New Roman" charset="0"/>
              </a:rPr>
              <a:t>Seghier</a:t>
            </a:r>
            <a:r>
              <a:rPr lang="en-GB" sz="1200" dirty="0">
                <a:solidFill>
                  <a:srgbClr val="FFFFFF"/>
                </a:solidFill>
                <a:latin typeface="Times New Roman" charset="0"/>
              </a:rPr>
              <a:t> (</a:t>
            </a:r>
            <a:r>
              <a:rPr lang="en-GB" sz="1200" dirty="0" err="1">
                <a:solidFill>
                  <a:srgbClr val="FFFFFF"/>
                </a:solidFill>
                <a:latin typeface="Times New Roman" charset="0"/>
              </a:rPr>
              <a:t>powerpoint</a:t>
            </a:r>
            <a:r>
              <a:rPr lang="en-GB" sz="1200" dirty="0">
                <a:solidFill>
                  <a:srgbClr val="FFFFFF"/>
                </a:solidFill>
                <a:latin typeface="Times New Roman" charset="0"/>
              </a:rPr>
              <a:t> pres.) ICN SPM Course, 2011</a:t>
            </a:r>
            <a:endParaRPr lang="de-DE" sz="1200" dirty="0">
              <a:solidFill>
                <a:srgbClr val="FFFFFF"/>
              </a:solidFill>
              <a:latin typeface="Times New Roman" charset="0"/>
            </a:endParaRPr>
          </a:p>
        </p:txBody>
      </p:sp>
    </p:spTree>
    <p:extLst>
      <p:ext uri="{BB962C8B-B14F-4D97-AF65-F5344CB8AC3E}">
        <p14:creationId xmlns:p14="http://schemas.microsoft.com/office/powerpoint/2010/main" val="20352981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648"/>
            <a:ext cx="8229600" cy="1143000"/>
          </a:xfrm>
        </p:spPr>
        <p:txBody>
          <a:bodyPr/>
          <a:lstStyle/>
          <a:p>
            <a:r>
              <a:rPr lang="en-US" dirty="0" smtClean="0"/>
              <a:t>DCM Summary </a:t>
            </a:r>
            <a:endParaRPr lang="en-US" dirty="0"/>
          </a:p>
        </p:txBody>
      </p:sp>
      <p:sp>
        <p:nvSpPr>
          <p:cNvPr id="3" name="Rectangle 3"/>
          <p:cNvSpPr txBox="1">
            <a:spLocks noChangeArrowheads="1"/>
          </p:cNvSpPr>
          <p:nvPr/>
        </p:nvSpPr>
        <p:spPr>
          <a:xfrm>
            <a:off x="0" y="1196752"/>
            <a:ext cx="8939336" cy="48974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ct val="40000"/>
              </a:spcBef>
            </a:pPr>
            <a:r>
              <a:rPr lang="en-GB" sz="2400" dirty="0">
                <a:solidFill>
                  <a:prstClr val="white"/>
                </a:solidFill>
              </a:rPr>
              <a:t>A</a:t>
            </a:r>
            <a:r>
              <a:rPr lang="en-GB" sz="2400" dirty="0" smtClean="0">
                <a:solidFill>
                  <a:prstClr val="white"/>
                </a:solidFill>
              </a:rPr>
              <a:t>llows one to </a:t>
            </a:r>
            <a:r>
              <a:rPr lang="en-GB" sz="2400" b="1" dirty="0" smtClean="0">
                <a:solidFill>
                  <a:srgbClr val="A50021"/>
                </a:solidFill>
              </a:rPr>
              <a:t>test mechanistic hypotheses </a:t>
            </a:r>
            <a:r>
              <a:rPr lang="en-GB" sz="2400" dirty="0" smtClean="0">
                <a:solidFill>
                  <a:prstClr val="white"/>
                </a:solidFill>
              </a:rPr>
              <a:t>about observed effects </a:t>
            </a:r>
          </a:p>
          <a:p>
            <a:pPr>
              <a:lnSpc>
                <a:spcPct val="120000"/>
              </a:lnSpc>
              <a:spcBef>
                <a:spcPct val="40000"/>
              </a:spcBef>
            </a:pPr>
            <a:r>
              <a:rPr lang="en-GB" sz="2400" dirty="0" smtClean="0">
                <a:solidFill>
                  <a:prstClr val="white"/>
                </a:solidFill>
              </a:rPr>
              <a:t>Generates a predicted time series using set of differential equations to model </a:t>
            </a:r>
            <a:r>
              <a:rPr lang="en-GB" sz="2400" dirty="0" err="1" smtClean="0">
                <a:solidFill>
                  <a:prstClr val="white"/>
                </a:solidFill>
              </a:rPr>
              <a:t>neuro</a:t>
            </a:r>
            <a:r>
              <a:rPr lang="en-GB" sz="2400" dirty="0" smtClean="0">
                <a:solidFill>
                  <a:prstClr val="white"/>
                </a:solidFill>
              </a:rPr>
              <a:t>-dynamics and a forward hemodynamic model</a:t>
            </a:r>
          </a:p>
          <a:p>
            <a:pPr>
              <a:lnSpc>
                <a:spcPct val="120000"/>
              </a:lnSpc>
              <a:spcBef>
                <a:spcPct val="40000"/>
              </a:spcBef>
            </a:pPr>
            <a:r>
              <a:rPr lang="en-GB" sz="2400" dirty="0" smtClean="0">
                <a:solidFill>
                  <a:srgbClr val="EEECE1"/>
                </a:solidFill>
                <a:latin typeface="Arial Unicode MS" pitchFamily="34" charset="-128"/>
              </a:rPr>
              <a:t>Operates at the neuronal level</a:t>
            </a:r>
            <a:endParaRPr lang="de-CH" sz="2400" dirty="0" smtClean="0">
              <a:solidFill>
                <a:srgbClr val="EEECE1"/>
              </a:solidFill>
              <a:latin typeface="Arial Unicode MS" pitchFamily="34" charset="-128"/>
            </a:endParaRPr>
          </a:p>
          <a:p>
            <a:pPr>
              <a:lnSpc>
                <a:spcPct val="120000"/>
              </a:lnSpc>
              <a:spcBef>
                <a:spcPct val="40000"/>
              </a:spcBef>
            </a:pPr>
            <a:r>
              <a:rPr lang="en-GB" sz="2400" dirty="0">
                <a:solidFill>
                  <a:prstClr val="white"/>
                </a:solidFill>
              </a:rPr>
              <a:t>U</a:t>
            </a:r>
            <a:r>
              <a:rPr lang="en-GB" sz="2400" dirty="0" smtClean="0">
                <a:solidFill>
                  <a:prstClr val="white"/>
                </a:solidFill>
              </a:rPr>
              <a:t>ses a </a:t>
            </a:r>
            <a:r>
              <a:rPr lang="en-GB" sz="2400" b="1" dirty="0" smtClean="0">
                <a:solidFill>
                  <a:srgbClr val="A50021"/>
                </a:solidFill>
              </a:rPr>
              <a:t>Bayesian framework </a:t>
            </a:r>
            <a:r>
              <a:rPr lang="en-GB" sz="2400" dirty="0" smtClean="0">
                <a:solidFill>
                  <a:prstClr val="white"/>
                </a:solidFill>
              </a:rPr>
              <a:t>to estimate model parameters by optimally fitting the model’s predicted time-series to the observed time series</a:t>
            </a:r>
          </a:p>
          <a:p>
            <a:pPr>
              <a:lnSpc>
                <a:spcPct val="120000"/>
              </a:lnSpc>
              <a:spcBef>
                <a:spcPct val="40000"/>
              </a:spcBef>
            </a:pPr>
            <a:r>
              <a:rPr lang="en-GB" sz="2400" dirty="0" smtClean="0">
                <a:solidFill>
                  <a:prstClr val="white"/>
                </a:solidFill>
              </a:rPr>
              <a:t>A generic approach to modelling experimentally perturbed dynamic systems. </a:t>
            </a:r>
          </a:p>
        </p:txBody>
      </p:sp>
    </p:spTree>
    <p:extLst>
      <p:ext uri="{BB962C8B-B14F-4D97-AF65-F5344CB8AC3E}">
        <p14:creationId xmlns:p14="http://schemas.microsoft.com/office/powerpoint/2010/main" val="715757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56792"/>
            <a:ext cx="8229600" cy="1143000"/>
          </a:xfrm>
        </p:spPr>
        <p:txBody>
          <a:bodyPr>
            <a:normAutofit fontScale="90000"/>
          </a:bodyPr>
          <a:lstStyle/>
          <a:p>
            <a:r>
              <a:rPr lang="en-US" dirty="0" smtClean="0"/>
              <a:t>Thank you to our expert, </a:t>
            </a:r>
            <a:br>
              <a:rPr lang="en-US" dirty="0" smtClean="0"/>
            </a:br>
            <a:r>
              <a:rPr lang="en-US" dirty="0" smtClean="0"/>
              <a:t>Mohamed </a:t>
            </a:r>
            <a:r>
              <a:rPr lang="en-US" dirty="0" err="1" smtClean="0"/>
              <a:t>Seghier</a:t>
            </a:r>
            <a:r>
              <a:rPr lang="en-US" dirty="0" smtClean="0"/>
              <a:t>!</a:t>
            </a:r>
            <a:br>
              <a:rPr lang="en-US" dirty="0" smtClean="0"/>
            </a:br>
            <a:r>
              <a:rPr lang="en-US" dirty="0"/>
              <a:t/>
            </a:r>
            <a:br>
              <a:rPr lang="en-US" dirty="0"/>
            </a:br>
            <a:endParaRPr lang="en-US" dirty="0"/>
          </a:p>
        </p:txBody>
      </p:sp>
    </p:spTree>
    <p:extLst>
      <p:ext uri="{BB962C8B-B14F-4D97-AF65-F5344CB8AC3E}">
        <p14:creationId xmlns:p14="http://schemas.microsoft.com/office/powerpoint/2010/main" val="852587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References </a:t>
            </a:r>
            <a:endParaRPr lang="en-US" sz="3600" dirty="0"/>
          </a:p>
        </p:txBody>
      </p:sp>
      <p:sp>
        <p:nvSpPr>
          <p:cNvPr id="3" name="Content Placeholder 2"/>
          <p:cNvSpPr>
            <a:spLocks noGrp="1"/>
          </p:cNvSpPr>
          <p:nvPr>
            <p:ph idx="1"/>
          </p:nvPr>
        </p:nvSpPr>
        <p:spPr>
          <a:xfrm>
            <a:off x="457200" y="1268760"/>
            <a:ext cx="8229600" cy="5256584"/>
          </a:xfrm>
        </p:spPr>
        <p:txBody>
          <a:bodyPr>
            <a:normAutofit fontScale="47500" lnSpcReduction="20000"/>
          </a:bodyPr>
          <a:lstStyle/>
          <a:p>
            <a:pPr marL="179388" indent="-179388">
              <a:lnSpc>
                <a:spcPct val="120000"/>
              </a:lnSpc>
              <a:spcBef>
                <a:spcPct val="30000"/>
              </a:spcBef>
              <a:buFontTx/>
              <a:buChar char="•"/>
            </a:pPr>
            <a:r>
              <a:rPr lang="de-CH" dirty="0" smtClean="0">
                <a:cs typeface="Arial" charset="0"/>
              </a:rPr>
              <a:t>The first DCM paper: Dynamic Causal Modelling (2003).  Friston </a:t>
            </a:r>
            <a:r>
              <a:rPr lang="de-CH" i="1" dirty="0" smtClean="0">
                <a:cs typeface="Arial" charset="0"/>
              </a:rPr>
              <a:t>et al.</a:t>
            </a:r>
            <a:r>
              <a:rPr lang="de-CH" dirty="0" smtClean="0">
                <a:cs typeface="Arial" charset="0"/>
              </a:rPr>
              <a:t> </a:t>
            </a:r>
            <a:r>
              <a:rPr lang="de-CH" i="1" dirty="0" smtClean="0">
                <a:cs typeface="Arial" charset="0"/>
              </a:rPr>
              <a:t>NeuroImage </a:t>
            </a:r>
            <a:r>
              <a:rPr lang="de-CH" dirty="0" smtClean="0">
                <a:cs typeface="Arial" charset="0"/>
              </a:rPr>
              <a:t>19:1273-1302. </a:t>
            </a:r>
          </a:p>
          <a:p>
            <a:pPr marL="179388" indent="-179388">
              <a:lnSpc>
                <a:spcPct val="120000"/>
              </a:lnSpc>
              <a:spcBef>
                <a:spcPct val="30000"/>
              </a:spcBef>
              <a:buFontTx/>
              <a:buChar char="•"/>
            </a:pPr>
            <a:r>
              <a:rPr lang="de-CH" dirty="0" smtClean="0">
                <a:cs typeface="Arial" charset="0"/>
              </a:rPr>
              <a:t>Physiological validation of DCM for fMRI: Identifying neural drivers with functional MRI: an electrophysiological validation (2008). David </a:t>
            </a:r>
            <a:r>
              <a:rPr lang="de-CH" i="1" dirty="0" smtClean="0">
                <a:cs typeface="Arial" charset="0"/>
              </a:rPr>
              <a:t>et al</a:t>
            </a:r>
            <a:r>
              <a:rPr lang="de-CH" dirty="0" smtClean="0">
                <a:cs typeface="Arial" charset="0"/>
              </a:rPr>
              <a:t>. </a:t>
            </a:r>
            <a:r>
              <a:rPr lang="de-CH" i="1" dirty="0" smtClean="0">
                <a:cs typeface="Arial" charset="0"/>
              </a:rPr>
              <a:t>PLoS Biol. </a:t>
            </a:r>
            <a:r>
              <a:rPr lang="de-CH" dirty="0" smtClean="0">
                <a:cs typeface="Arial" charset="0"/>
              </a:rPr>
              <a:t>6 2683–2697</a:t>
            </a:r>
          </a:p>
          <a:p>
            <a:pPr marL="179388" indent="-179388">
              <a:lnSpc>
                <a:spcPct val="120000"/>
              </a:lnSpc>
              <a:spcBef>
                <a:spcPct val="30000"/>
              </a:spcBef>
              <a:buFontTx/>
              <a:buChar char="•"/>
            </a:pPr>
            <a:r>
              <a:rPr lang="de-CH" dirty="0" smtClean="0">
                <a:cs typeface="Arial" charset="0"/>
              </a:rPr>
              <a:t>Hemodynamic model: </a:t>
            </a:r>
            <a:r>
              <a:rPr lang="en-GB" dirty="0" smtClean="0">
                <a:cs typeface="Arial" charset="0"/>
              </a:rPr>
              <a:t>Comparing hemodynamic models with DCM (2007). Stephan </a:t>
            </a:r>
            <a:r>
              <a:rPr lang="en-GB" i="1" dirty="0" smtClean="0">
                <a:cs typeface="Arial" charset="0"/>
              </a:rPr>
              <a:t>et al</a:t>
            </a:r>
            <a:r>
              <a:rPr lang="en-GB" dirty="0" smtClean="0">
                <a:cs typeface="Arial" charset="0"/>
              </a:rPr>
              <a:t>. </a:t>
            </a:r>
            <a:r>
              <a:rPr lang="en-GB" i="1" dirty="0" err="1" smtClean="0">
                <a:cs typeface="Arial" charset="0"/>
              </a:rPr>
              <a:t>NeuroImage</a:t>
            </a:r>
            <a:r>
              <a:rPr lang="en-GB" dirty="0" smtClean="0">
                <a:cs typeface="Arial" charset="0"/>
              </a:rPr>
              <a:t> 38:387-401</a:t>
            </a:r>
            <a:endParaRPr lang="de-CH" dirty="0" smtClean="0">
              <a:cs typeface="Arial" charset="0"/>
            </a:endParaRPr>
          </a:p>
          <a:p>
            <a:pPr marL="179388" indent="-179388">
              <a:lnSpc>
                <a:spcPct val="120000"/>
              </a:lnSpc>
              <a:spcBef>
                <a:spcPct val="30000"/>
              </a:spcBef>
              <a:buFontTx/>
              <a:buChar char="•"/>
            </a:pPr>
            <a:r>
              <a:rPr lang="de-CH" dirty="0" smtClean="0">
                <a:cs typeface="Arial" charset="0"/>
              </a:rPr>
              <a:t>Nonlinear DCMs:Nonlinear Dynamic Causal Models for FMRI (2008). Stephan et al. </a:t>
            </a:r>
            <a:r>
              <a:rPr lang="de-CH" i="1" dirty="0" smtClean="0">
                <a:cs typeface="Arial" charset="0"/>
              </a:rPr>
              <a:t>NeuroImage</a:t>
            </a:r>
            <a:r>
              <a:rPr lang="de-CH" dirty="0" smtClean="0">
                <a:cs typeface="Arial" charset="0"/>
              </a:rPr>
              <a:t> 42:649-662</a:t>
            </a:r>
          </a:p>
          <a:p>
            <a:pPr marL="179388" indent="-179388">
              <a:lnSpc>
                <a:spcPct val="120000"/>
              </a:lnSpc>
              <a:spcBef>
                <a:spcPct val="30000"/>
              </a:spcBef>
              <a:buFontTx/>
              <a:buChar char="•"/>
            </a:pPr>
            <a:r>
              <a:rPr lang="de-CH" dirty="0" smtClean="0">
                <a:cs typeface="Arial" charset="0"/>
              </a:rPr>
              <a:t>Two-state model: Dynamic causal modelling for fMRI: A two-state model (2008). Marreiros </a:t>
            </a:r>
            <a:r>
              <a:rPr lang="de-CH" i="1" dirty="0" smtClean="0">
                <a:cs typeface="Arial" charset="0"/>
              </a:rPr>
              <a:t>et al</a:t>
            </a:r>
            <a:r>
              <a:rPr lang="de-CH" dirty="0" smtClean="0">
                <a:cs typeface="Arial" charset="0"/>
              </a:rPr>
              <a:t>. </a:t>
            </a:r>
            <a:r>
              <a:rPr lang="de-CH" i="1" dirty="0" smtClean="0">
                <a:cs typeface="Arial" charset="0"/>
              </a:rPr>
              <a:t>NeuroImage</a:t>
            </a:r>
            <a:r>
              <a:rPr lang="de-CH" dirty="0" smtClean="0">
                <a:cs typeface="Arial" charset="0"/>
              </a:rPr>
              <a:t> 39:269-278</a:t>
            </a:r>
          </a:p>
          <a:p>
            <a:pPr marL="179388" indent="-179388">
              <a:lnSpc>
                <a:spcPct val="120000"/>
              </a:lnSpc>
              <a:spcBef>
                <a:spcPct val="30000"/>
              </a:spcBef>
              <a:buFontTx/>
              <a:buChar char="•"/>
            </a:pPr>
            <a:r>
              <a:rPr lang="de-CH" dirty="0" smtClean="0">
                <a:cs typeface="Arial" charset="0"/>
              </a:rPr>
              <a:t>Group Bayesian model comparison: Bayesian model selection for group studies (2009). Stephan </a:t>
            </a:r>
            <a:r>
              <a:rPr lang="de-CH" i="1" dirty="0" smtClean="0">
                <a:cs typeface="Arial" charset="0"/>
              </a:rPr>
              <a:t>et al</a:t>
            </a:r>
            <a:r>
              <a:rPr lang="de-CH" dirty="0" smtClean="0">
                <a:cs typeface="Arial" charset="0"/>
              </a:rPr>
              <a:t>. </a:t>
            </a:r>
            <a:r>
              <a:rPr lang="de-CH" i="1" dirty="0" smtClean="0">
                <a:cs typeface="Arial" charset="0"/>
              </a:rPr>
              <a:t>NeuroImage </a:t>
            </a:r>
            <a:r>
              <a:rPr lang="de-CH" dirty="0" smtClean="0">
                <a:cs typeface="Arial" charset="0"/>
              </a:rPr>
              <a:t>46:1004-10174</a:t>
            </a:r>
          </a:p>
          <a:p>
            <a:pPr marL="179388" indent="-179388">
              <a:lnSpc>
                <a:spcPct val="120000"/>
              </a:lnSpc>
              <a:spcBef>
                <a:spcPct val="30000"/>
              </a:spcBef>
              <a:buFontTx/>
              <a:buChar char="•"/>
            </a:pPr>
            <a:r>
              <a:rPr lang="de-CH" dirty="0" smtClean="0">
                <a:cs typeface="Arial" charset="0"/>
              </a:rPr>
              <a:t>10 Simple Rules for DCM (2010). Stephan </a:t>
            </a:r>
            <a:r>
              <a:rPr lang="de-CH" i="1" dirty="0" smtClean="0">
                <a:cs typeface="Arial" charset="0"/>
              </a:rPr>
              <a:t>et al. NeuroImage 52</a:t>
            </a:r>
            <a:r>
              <a:rPr lang="de-CH" dirty="0" smtClean="0">
                <a:cs typeface="Arial" charset="0"/>
              </a:rPr>
              <a:t>.</a:t>
            </a:r>
          </a:p>
          <a:p>
            <a:pPr marL="179388" indent="-179388">
              <a:lnSpc>
                <a:spcPct val="120000"/>
              </a:lnSpc>
              <a:spcBef>
                <a:spcPct val="30000"/>
              </a:spcBef>
              <a:buFontTx/>
              <a:buChar char="•"/>
            </a:pPr>
            <a:r>
              <a:rPr lang="de-CH" dirty="0" err="1" smtClean="0"/>
              <a:t>Seghier</a:t>
            </a:r>
            <a:r>
              <a:rPr lang="de-CH" dirty="0" smtClean="0"/>
              <a:t> </a:t>
            </a:r>
            <a:r>
              <a:rPr lang="de-CH" dirty="0"/>
              <a:t>et al. (2010).</a:t>
            </a:r>
            <a:r>
              <a:rPr lang="de-CH" i="1" dirty="0"/>
              <a:t> </a:t>
            </a:r>
            <a:r>
              <a:rPr lang="en-GB" dirty="0"/>
              <a:t>Identifying abnormal connectivity in patients using dynamic causal </a:t>
            </a:r>
            <a:r>
              <a:rPr lang="en-GB" dirty="0" err="1"/>
              <a:t>modeling</a:t>
            </a:r>
            <a:r>
              <a:rPr lang="en-GB" dirty="0"/>
              <a:t> of fMRI </a:t>
            </a:r>
            <a:r>
              <a:rPr lang="en-GB" dirty="0" smtClean="0"/>
              <a:t>responses </a:t>
            </a:r>
            <a:r>
              <a:rPr lang="de-CH" dirty="0"/>
              <a:t>.</a:t>
            </a:r>
            <a:r>
              <a:rPr lang="de-CH" i="1" dirty="0"/>
              <a:t> Front </a:t>
            </a:r>
            <a:r>
              <a:rPr lang="de-CH" i="1" dirty="0" err="1"/>
              <a:t>Syst</a:t>
            </a:r>
            <a:r>
              <a:rPr lang="de-CH" i="1" dirty="0"/>
              <a:t> </a:t>
            </a:r>
            <a:r>
              <a:rPr lang="de-CH" i="1" dirty="0" err="1" smtClean="0"/>
              <a:t>Neurosc</a:t>
            </a:r>
            <a:r>
              <a:rPr lang="de-CH" i="1" dirty="0" smtClean="0"/>
              <a:t>. </a:t>
            </a:r>
            <a:endParaRPr lang="de-CH" dirty="0" smtClean="0">
              <a:cs typeface="Arial" charset="0"/>
            </a:endParaRPr>
          </a:p>
          <a:p>
            <a:pPr marL="179388" indent="-179388">
              <a:lnSpc>
                <a:spcPct val="120000"/>
              </a:lnSpc>
              <a:spcBef>
                <a:spcPct val="30000"/>
              </a:spcBef>
              <a:buFontTx/>
              <a:buChar char="•"/>
            </a:pPr>
            <a:r>
              <a:rPr lang="en-GB" dirty="0" smtClean="0">
                <a:cs typeface="Arial" charset="0"/>
              </a:rPr>
              <a:t>Dynamic Causal Modelling: a critical review of the biophysical and statistical foundations. </a:t>
            </a:r>
            <a:r>
              <a:rPr lang="en-GB" dirty="0" err="1" smtClean="0">
                <a:cs typeface="Arial" charset="0"/>
              </a:rPr>
              <a:t>Daunizeau</a:t>
            </a:r>
            <a:r>
              <a:rPr lang="en-GB" dirty="0" smtClean="0">
                <a:cs typeface="Arial" charset="0"/>
              </a:rPr>
              <a:t> </a:t>
            </a:r>
            <a:r>
              <a:rPr lang="en-GB" i="1" dirty="0" smtClean="0">
                <a:cs typeface="Arial" charset="0"/>
              </a:rPr>
              <a:t>et al. </a:t>
            </a:r>
            <a:r>
              <a:rPr lang="en-GB" i="1" dirty="0" err="1" smtClean="0">
                <a:cs typeface="Arial" charset="0"/>
              </a:rPr>
              <a:t>Neuroimage</a:t>
            </a:r>
            <a:r>
              <a:rPr lang="en-GB" i="1" dirty="0" smtClean="0">
                <a:cs typeface="Arial" charset="0"/>
              </a:rPr>
              <a:t> </a:t>
            </a:r>
            <a:r>
              <a:rPr lang="en-GB" dirty="0" smtClean="0">
                <a:cs typeface="Arial" charset="0"/>
              </a:rPr>
              <a:t>(2010), in press</a:t>
            </a:r>
          </a:p>
          <a:p>
            <a:pPr marL="179388" indent="-179388">
              <a:lnSpc>
                <a:spcPct val="120000"/>
              </a:lnSpc>
              <a:spcBef>
                <a:spcPct val="30000"/>
              </a:spcBef>
              <a:buFontTx/>
              <a:buChar char="•"/>
            </a:pPr>
            <a:r>
              <a:rPr lang="es-ES_tradnl" dirty="0" smtClean="0">
                <a:cs typeface="Arial" charset="0"/>
              </a:rPr>
              <a:t>SPM Manual, SMP </a:t>
            </a:r>
            <a:r>
              <a:rPr lang="es-ES_tradnl" dirty="0" err="1" smtClean="0">
                <a:cs typeface="Arial" charset="0"/>
              </a:rPr>
              <a:t>courses</a:t>
            </a:r>
            <a:r>
              <a:rPr lang="es-ES_tradnl" dirty="0" smtClean="0">
                <a:cs typeface="Arial" charset="0"/>
              </a:rPr>
              <a:t> </a:t>
            </a:r>
            <a:r>
              <a:rPr lang="es-ES_tradnl" dirty="0" err="1" smtClean="0">
                <a:cs typeface="Arial" charset="0"/>
              </a:rPr>
              <a:t>slides</a:t>
            </a:r>
            <a:r>
              <a:rPr lang="es-ES_tradnl" dirty="0" smtClean="0">
                <a:cs typeface="Arial" charset="0"/>
              </a:rPr>
              <a:t>, </a:t>
            </a:r>
            <a:r>
              <a:rPr lang="es-ES_tradnl" dirty="0" err="1" smtClean="0">
                <a:cs typeface="Arial" charset="0"/>
              </a:rPr>
              <a:t>last</a:t>
            </a:r>
            <a:r>
              <a:rPr lang="es-ES_tradnl" dirty="0" smtClean="0">
                <a:cs typeface="Arial" charset="0"/>
              </a:rPr>
              <a:t> </a:t>
            </a:r>
            <a:r>
              <a:rPr lang="es-ES_tradnl" dirty="0" err="1" smtClean="0">
                <a:cs typeface="Arial" charset="0"/>
              </a:rPr>
              <a:t>years</a:t>
            </a:r>
            <a:r>
              <a:rPr lang="es-ES_tradnl" dirty="0" smtClean="0">
                <a:cs typeface="Arial" charset="0"/>
              </a:rPr>
              <a:t> </a:t>
            </a:r>
            <a:r>
              <a:rPr lang="es-ES_tradnl" dirty="0" err="1" smtClean="0">
                <a:cs typeface="Arial" charset="0"/>
              </a:rPr>
              <a:t>presentations</a:t>
            </a:r>
            <a:r>
              <a:rPr lang="es-ES_tradnl" dirty="0" smtClean="0">
                <a:cs typeface="Arial" charset="0"/>
              </a:rPr>
              <a:t>.</a:t>
            </a:r>
          </a:p>
          <a:p>
            <a:endParaRPr lang="en-US" dirty="0"/>
          </a:p>
        </p:txBody>
      </p:sp>
    </p:spTree>
    <p:extLst>
      <p:ext uri="{BB962C8B-B14F-4D97-AF65-F5344CB8AC3E}">
        <p14:creationId xmlns:p14="http://schemas.microsoft.com/office/powerpoint/2010/main" val="2942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to DCM</a:t>
            </a:r>
            <a:endParaRPr lang="en-US" dirty="0"/>
          </a:p>
        </p:txBody>
      </p:sp>
      <p:sp>
        <p:nvSpPr>
          <p:cNvPr id="4" name="Rectangle 19"/>
          <p:cNvSpPr>
            <a:spLocks noGrp="1" noChangeArrowheads="1"/>
          </p:cNvSpPr>
          <p:nvPr>
            <p:ph sz="quarter" idx="1"/>
          </p:nvPr>
        </p:nvSpPr>
        <p:spPr bwMode="auto">
          <a:xfrm>
            <a:off x="301752" y="2168038"/>
            <a:ext cx="8503920" cy="1015663"/>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indent="0" algn="ctr">
              <a:buNone/>
            </a:pPr>
            <a:r>
              <a:rPr lang="en-GB" sz="2000" i="1" dirty="0" smtClean="0"/>
              <a:t>“</a:t>
            </a:r>
            <a:r>
              <a:rPr lang="en-GB" sz="2000" i="1" dirty="0"/>
              <a:t>DCM is used to test the specific hypothesis that motivated the experimental design. It is not an exploratory technique […]; the results are specific to the tasks and stimuli employed during the experiment.”</a:t>
            </a:r>
          </a:p>
        </p:txBody>
      </p:sp>
      <p:sp>
        <p:nvSpPr>
          <p:cNvPr id="6" name="Text Box 23"/>
          <p:cNvSpPr txBox="1">
            <a:spLocks noChangeArrowheads="1"/>
          </p:cNvSpPr>
          <p:nvPr/>
        </p:nvSpPr>
        <p:spPr bwMode="auto">
          <a:xfrm>
            <a:off x="5291392" y="3569694"/>
            <a:ext cx="32702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n-GB" dirty="0"/>
              <a:t>[</a:t>
            </a:r>
            <a:r>
              <a:rPr lang="en-GB" dirty="0" err="1"/>
              <a:t>Friston</a:t>
            </a:r>
            <a:r>
              <a:rPr lang="en-GB" dirty="0"/>
              <a:t> et al. 2003 </a:t>
            </a:r>
            <a:r>
              <a:rPr lang="en-GB" i="1" dirty="0" err="1"/>
              <a:t>Neuroimage</a:t>
            </a:r>
            <a:r>
              <a:rPr lang="en-GB" dirty="0"/>
              <a:t>]</a:t>
            </a:r>
          </a:p>
        </p:txBody>
      </p:sp>
    </p:spTree>
    <p:extLst>
      <p:ext uri="{BB962C8B-B14F-4D97-AF65-F5344CB8AC3E}">
        <p14:creationId xmlns:p14="http://schemas.microsoft.com/office/powerpoint/2010/main" val="245995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analyses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15545698"/>
              </p:ext>
            </p:extLst>
          </p:nvPr>
        </p:nvGraphicFramePr>
        <p:xfrm>
          <a:off x="1612659" y="2506967"/>
          <a:ext cx="4633054" cy="1730638"/>
        </p:xfrm>
        <a:graphic>
          <a:graphicData uri="http://schemas.openxmlformats.org/drawingml/2006/table">
            <a:tbl>
              <a:tblPr firstRow="1" bandRow="1">
                <a:tableStyleId>{5C22544A-7EE6-4342-B048-85BDC9FD1C3A}</a:tableStyleId>
              </a:tblPr>
              <a:tblGrid>
                <a:gridCol w="2316527"/>
                <a:gridCol w="2316527"/>
              </a:tblGrid>
              <a:tr h="865319">
                <a:tc>
                  <a:txBody>
                    <a:bodyPr/>
                    <a:lstStyle/>
                    <a:p>
                      <a:pPr algn="ctr"/>
                      <a:endParaRPr lang="en-US" sz="1400" dirty="0" smtClean="0"/>
                    </a:p>
                    <a:p>
                      <a:pPr algn="ctr"/>
                      <a:r>
                        <a:rPr lang="en-US" sz="1400" dirty="0" smtClean="0"/>
                        <a:t>FUNCTIONAL CONNECTIVITY</a:t>
                      </a:r>
                      <a:endParaRPr lang="en-US" sz="1400" dirty="0"/>
                    </a:p>
                  </a:txBody>
                  <a:tcPr/>
                </a:tc>
                <a:tc>
                  <a:txBody>
                    <a:bodyPr/>
                    <a:lstStyle/>
                    <a:p>
                      <a:pPr algn="ctr"/>
                      <a:endParaRPr lang="en-US" sz="1400" dirty="0" smtClean="0"/>
                    </a:p>
                    <a:p>
                      <a:pPr algn="ctr"/>
                      <a:r>
                        <a:rPr lang="en-US" sz="1400" dirty="0" smtClean="0"/>
                        <a:t>PSYCHOPHYSICAL</a:t>
                      </a:r>
                      <a:r>
                        <a:rPr lang="en-US" sz="1400" baseline="0" dirty="0" smtClean="0"/>
                        <a:t> INTERACTIONS</a:t>
                      </a:r>
                      <a:endParaRPr lang="en-US" sz="1400" dirty="0"/>
                    </a:p>
                  </a:txBody>
                  <a:tcPr/>
                </a:tc>
              </a:tr>
              <a:tr h="865319">
                <a:tc>
                  <a:txBody>
                    <a:bodyPr/>
                    <a:lstStyle/>
                    <a:p>
                      <a:pPr algn="ctr"/>
                      <a:endParaRPr lang="en-US" sz="1400" dirty="0" smtClean="0"/>
                    </a:p>
                    <a:p>
                      <a:pPr algn="ctr"/>
                      <a:r>
                        <a:rPr lang="en-US" sz="1400" dirty="0" smtClean="0"/>
                        <a:t>STRUCTURAL</a:t>
                      </a:r>
                      <a:r>
                        <a:rPr lang="en-US" sz="1400" baseline="0" dirty="0" smtClean="0"/>
                        <a:t> EQUATION MODELLING</a:t>
                      </a:r>
                      <a:endParaRPr lang="en-US" sz="1400" dirty="0"/>
                    </a:p>
                  </a:txBody>
                  <a:tcPr/>
                </a:tc>
                <a:tc>
                  <a:txBody>
                    <a:bodyPr/>
                    <a:lstStyle/>
                    <a:p>
                      <a:pPr algn="ctr"/>
                      <a:endParaRPr lang="en-US" sz="1400" dirty="0" smtClean="0"/>
                    </a:p>
                    <a:p>
                      <a:pPr algn="ctr"/>
                      <a:r>
                        <a:rPr lang="en-US" sz="1400" dirty="0" smtClean="0"/>
                        <a:t>DYNAMIC</a:t>
                      </a:r>
                      <a:r>
                        <a:rPr lang="en-US" sz="1400" baseline="0" dirty="0" smtClean="0"/>
                        <a:t> CAUSAL MODELLING</a:t>
                      </a:r>
                      <a:endParaRPr lang="en-US" sz="1400" dirty="0"/>
                    </a:p>
                  </a:txBody>
                  <a:tcPr/>
                </a:tc>
              </a:tr>
            </a:tbl>
          </a:graphicData>
        </a:graphic>
      </p:graphicFrame>
      <p:sp>
        <p:nvSpPr>
          <p:cNvPr id="5" name="TextBox 4"/>
          <p:cNvSpPr txBox="1"/>
          <p:nvPr/>
        </p:nvSpPr>
        <p:spPr>
          <a:xfrm>
            <a:off x="142129" y="2585459"/>
            <a:ext cx="1470530" cy="369332"/>
          </a:xfrm>
          <a:prstGeom prst="rect">
            <a:avLst/>
          </a:prstGeom>
          <a:noFill/>
        </p:spPr>
        <p:txBody>
          <a:bodyPr wrap="square" rtlCol="0">
            <a:spAutoFit/>
          </a:bodyPr>
          <a:lstStyle/>
          <a:p>
            <a:pPr algn="ctr"/>
            <a:r>
              <a:rPr lang="en-US" dirty="0" smtClean="0"/>
              <a:t>Not causal</a:t>
            </a:r>
            <a:endParaRPr lang="en-US" dirty="0"/>
          </a:p>
        </p:txBody>
      </p:sp>
      <p:sp>
        <p:nvSpPr>
          <p:cNvPr id="6" name="TextBox 5"/>
          <p:cNvSpPr txBox="1"/>
          <p:nvPr/>
        </p:nvSpPr>
        <p:spPr>
          <a:xfrm>
            <a:off x="142129" y="3619766"/>
            <a:ext cx="1470530" cy="369332"/>
          </a:xfrm>
          <a:prstGeom prst="rect">
            <a:avLst/>
          </a:prstGeom>
          <a:noFill/>
        </p:spPr>
        <p:txBody>
          <a:bodyPr wrap="square" rtlCol="0">
            <a:spAutoFit/>
          </a:bodyPr>
          <a:lstStyle/>
          <a:p>
            <a:pPr algn="ctr"/>
            <a:r>
              <a:rPr lang="en-US" dirty="0" smtClean="0"/>
              <a:t>Causal</a:t>
            </a:r>
            <a:endParaRPr lang="en-US" dirty="0"/>
          </a:p>
        </p:txBody>
      </p:sp>
      <p:sp>
        <p:nvSpPr>
          <p:cNvPr id="7" name="TextBox 6"/>
          <p:cNvSpPr txBox="1"/>
          <p:nvPr/>
        </p:nvSpPr>
        <p:spPr>
          <a:xfrm>
            <a:off x="1947334" y="1804525"/>
            <a:ext cx="1470530" cy="646331"/>
          </a:xfrm>
          <a:prstGeom prst="rect">
            <a:avLst/>
          </a:prstGeom>
          <a:noFill/>
        </p:spPr>
        <p:txBody>
          <a:bodyPr wrap="square" rtlCol="0">
            <a:spAutoFit/>
          </a:bodyPr>
          <a:lstStyle/>
          <a:p>
            <a:pPr algn="ctr"/>
            <a:r>
              <a:rPr lang="en-US" dirty="0" smtClean="0"/>
              <a:t>Whole time series</a:t>
            </a:r>
            <a:endParaRPr lang="en-US" dirty="0"/>
          </a:p>
        </p:txBody>
      </p:sp>
      <p:sp>
        <p:nvSpPr>
          <p:cNvPr id="8" name="TextBox 7"/>
          <p:cNvSpPr txBox="1"/>
          <p:nvPr/>
        </p:nvSpPr>
        <p:spPr>
          <a:xfrm>
            <a:off x="4308971" y="1804525"/>
            <a:ext cx="1470530" cy="646331"/>
          </a:xfrm>
          <a:prstGeom prst="rect">
            <a:avLst/>
          </a:prstGeom>
          <a:noFill/>
        </p:spPr>
        <p:txBody>
          <a:bodyPr wrap="square" rtlCol="0">
            <a:spAutoFit/>
          </a:bodyPr>
          <a:lstStyle/>
          <a:p>
            <a:pPr algn="ctr"/>
            <a:r>
              <a:rPr lang="en-US" dirty="0" smtClean="0"/>
              <a:t>Condition specific</a:t>
            </a:r>
            <a:endParaRPr lang="en-US" dirty="0"/>
          </a:p>
        </p:txBody>
      </p:sp>
      <p:cxnSp>
        <p:nvCxnSpPr>
          <p:cNvPr id="9" name="Straight Arrow Connector 8"/>
          <p:cNvCxnSpPr/>
          <p:nvPr/>
        </p:nvCxnSpPr>
        <p:spPr>
          <a:xfrm flipH="1">
            <a:off x="6538768" y="2916962"/>
            <a:ext cx="955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538768" y="3753243"/>
            <a:ext cx="955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493824" y="2585459"/>
            <a:ext cx="1470530" cy="923330"/>
          </a:xfrm>
          <a:prstGeom prst="rect">
            <a:avLst/>
          </a:prstGeom>
          <a:noFill/>
        </p:spPr>
        <p:txBody>
          <a:bodyPr wrap="square" rtlCol="0">
            <a:spAutoFit/>
          </a:bodyPr>
          <a:lstStyle/>
          <a:p>
            <a:pPr algn="ctr"/>
            <a:r>
              <a:rPr lang="en-US" dirty="0" smtClean="0"/>
              <a:t>Classical inferential</a:t>
            </a:r>
          </a:p>
          <a:p>
            <a:pPr algn="ctr"/>
            <a:r>
              <a:rPr lang="en-US" dirty="0" smtClean="0"/>
              <a:t>P(Data)</a:t>
            </a:r>
            <a:endParaRPr lang="en-US" dirty="0"/>
          </a:p>
        </p:txBody>
      </p:sp>
      <p:sp>
        <p:nvSpPr>
          <p:cNvPr id="12" name="TextBox 11"/>
          <p:cNvSpPr txBox="1"/>
          <p:nvPr/>
        </p:nvSpPr>
        <p:spPr>
          <a:xfrm>
            <a:off x="7493824" y="3591274"/>
            <a:ext cx="1470530" cy="646331"/>
          </a:xfrm>
          <a:prstGeom prst="rect">
            <a:avLst/>
          </a:prstGeom>
          <a:noFill/>
        </p:spPr>
        <p:txBody>
          <a:bodyPr wrap="square" rtlCol="0">
            <a:spAutoFit/>
          </a:bodyPr>
          <a:lstStyle/>
          <a:p>
            <a:pPr algn="ctr"/>
            <a:r>
              <a:rPr lang="en-US" dirty="0" smtClean="0"/>
              <a:t>Bayesian</a:t>
            </a:r>
          </a:p>
          <a:p>
            <a:pPr algn="ctr"/>
            <a:r>
              <a:rPr lang="en-US" dirty="0" smtClean="0"/>
              <a:t>P(Model)</a:t>
            </a:r>
            <a:endParaRPr lang="en-US" dirty="0"/>
          </a:p>
        </p:txBody>
      </p:sp>
      <p:sp>
        <p:nvSpPr>
          <p:cNvPr id="13" name="TextBox 12"/>
          <p:cNvSpPr txBox="1"/>
          <p:nvPr/>
        </p:nvSpPr>
        <p:spPr>
          <a:xfrm>
            <a:off x="1438836" y="5125971"/>
            <a:ext cx="6054987" cy="369332"/>
          </a:xfrm>
          <a:prstGeom prst="rect">
            <a:avLst/>
          </a:prstGeom>
          <a:noFill/>
        </p:spPr>
        <p:txBody>
          <a:bodyPr wrap="square" rtlCol="0">
            <a:spAutoFit/>
          </a:bodyPr>
          <a:lstStyle/>
          <a:p>
            <a:pPr algn="ctr"/>
            <a:r>
              <a:rPr lang="en-US" dirty="0" smtClean="0"/>
              <a:t>Model evidence = Model fit – model complexity </a:t>
            </a:r>
            <a:endParaRPr lang="en-US" dirty="0"/>
          </a:p>
        </p:txBody>
      </p:sp>
    </p:spTree>
    <p:extLst>
      <p:ext uri="{BB962C8B-B14F-4D97-AF65-F5344CB8AC3E}">
        <p14:creationId xmlns:p14="http://schemas.microsoft.com/office/powerpoint/2010/main" val="4288072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of DCM</a:t>
            </a:r>
            <a:endParaRPr lang="en-US" dirty="0"/>
          </a:p>
        </p:txBody>
      </p:sp>
      <p:sp>
        <p:nvSpPr>
          <p:cNvPr id="4" name="Text Box 4"/>
          <p:cNvSpPr txBox="1">
            <a:spLocks noGrp="1" noChangeArrowheads="1"/>
          </p:cNvSpPr>
          <p:nvPr>
            <p:ph sz="quarter" idx="1"/>
          </p:nvPr>
        </p:nvSpPr>
        <p:spPr bwMode="auto">
          <a:xfrm>
            <a:off x="301752" y="2075959"/>
            <a:ext cx="6263898" cy="435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n-GB" sz="1800" dirty="0" smtClean="0"/>
              <a:t>1</a:t>
            </a:r>
            <a:r>
              <a:rPr lang="en-GB" sz="1800" dirty="0"/>
              <a:t>- </a:t>
            </a:r>
            <a:r>
              <a:rPr lang="en-GB" sz="1800" dirty="0" smtClean="0"/>
              <a:t>Dynamic</a:t>
            </a:r>
          </a:p>
          <a:p>
            <a:pPr marL="0" indent="0" eaLnBrk="1" hangingPunct="1">
              <a:buNone/>
            </a:pPr>
            <a:endParaRPr lang="en-GB" sz="1800" dirty="0"/>
          </a:p>
          <a:p>
            <a:pPr eaLnBrk="1" hangingPunct="1"/>
            <a:r>
              <a:rPr lang="en-GB" sz="1800" dirty="0"/>
              <a:t>2- </a:t>
            </a:r>
            <a:r>
              <a:rPr lang="en-GB" sz="1800" dirty="0" smtClean="0"/>
              <a:t>Causal</a:t>
            </a:r>
          </a:p>
          <a:p>
            <a:pPr marL="0" indent="0" eaLnBrk="1" hangingPunct="1">
              <a:buNone/>
            </a:pPr>
            <a:endParaRPr lang="en-GB" sz="1800" dirty="0"/>
          </a:p>
          <a:p>
            <a:pPr eaLnBrk="1" hangingPunct="1"/>
            <a:r>
              <a:rPr lang="en-GB" sz="1800" dirty="0"/>
              <a:t>3- </a:t>
            </a:r>
            <a:r>
              <a:rPr lang="en-GB" sz="1800" dirty="0" err="1"/>
              <a:t>Neuro</a:t>
            </a:r>
            <a:r>
              <a:rPr lang="en-GB" sz="1800" dirty="0"/>
              <a:t>-physiologically </a:t>
            </a:r>
            <a:r>
              <a:rPr lang="en-GB" sz="1800" dirty="0" smtClean="0"/>
              <a:t>motivated</a:t>
            </a:r>
          </a:p>
          <a:p>
            <a:pPr marL="0" indent="0" eaLnBrk="1" hangingPunct="1">
              <a:buNone/>
            </a:pPr>
            <a:endParaRPr lang="en-GB" sz="1800" dirty="0"/>
          </a:p>
          <a:p>
            <a:pPr eaLnBrk="1" hangingPunct="1"/>
            <a:r>
              <a:rPr lang="en-GB" sz="1800" dirty="0"/>
              <a:t>4- Operate at hidden neuronal </a:t>
            </a:r>
            <a:r>
              <a:rPr lang="en-GB" sz="1800" dirty="0" smtClean="0"/>
              <a:t>interactions</a:t>
            </a:r>
          </a:p>
          <a:p>
            <a:pPr marL="0" indent="0" eaLnBrk="1" hangingPunct="1">
              <a:buNone/>
            </a:pPr>
            <a:endParaRPr lang="en-GB" sz="1800" dirty="0"/>
          </a:p>
          <a:p>
            <a:pPr eaLnBrk="1" hangingPunct="1"/>
            <a:r>
              <a:rPr lang="en-GB" sz="1800" dirty="0"/>
              <a:t>5- Bayesian in all </a:t>
            </a:r>
            <a:r>
              <a:rPr lang="en-GB" sz="1800" dirty="0" smtClean="0"/>
              <a:t>aspects</a:t>
            </a:r>
          </a:p>
          <a:p>
            <a:pPr marL="0" indent="0" eaLnBrk="1" hangingPunct="1">
              <a:buNone/>
            </a:pPr>
            <a:endParaRPr lang="en-GB" sz="1800" dirty="0"/>
          </a:p>
          <a:p>
            <a:pPr eaLnBrk="1" hangingPunct="1"/>
            <a:r>
              <a:rPr lang="en-GB" sz="1800" dirty="0"/>
              <a:t>6- Hypothesis-</a:t>
            </a:r>
            <a:r>
              <a:rPr lang="en-GB" sz="1800" dirty="0" smtClean="0"/>
              <a:t>driven</a:t>
            </a:r>
          </a:p>
          <a:p>
            <a:pPr marL="0" indent="0" eaLnBrk="1" hangingPunct="1">
              <a:buNone/>
            </a:pPr>
            <a:endParaRPr lang="en-GB" sz="1800" dirty="0"/>
          </a:p>
          <a:p>
            <a:pPr eaLnBrk="1" hangingPunct="1"/>
            <a:r>
              <a:rPr lang="en-GB" sz="1800" dirty="0"/>
              <a:t>7- Inference at multiple levels.</a:t>
            </a:r>
          </a:p>
        </p:txBody>
      </p:sp>
      <p:sp>
        <p:nvSpPr>
          <p:cNvPr id="5" name="Text Box 3"/>
          <p:cNvSpPr txBox="1">
            <a:spLocks noChangeArrowheads="1"/>
          </p:cNvSpPr>
          <p:nvPr/>
        </p:nvSpPr>
        <p:spPr bwMode="auto">
          <a:xfrm>
            <a:off x="301752" y="1403802"/>
            <a:ext cx="8677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en-GB" sz="2000" dirty="0">
                <a:solidFill>
                  <a:srgbClr val="FF0000"/>
                </a:solidFill>
              </a:rPr>
              <a:t>DCM is a </a:t>
            </a:r>
            <a:r>
              <a:rPr lang="en-GB" sz="2000" u="sng" dirty="0">
                <a:solidFill>
                  <a:srgbClr val="FF0000"/>
                </a:solidFill>
              </a:rPr>
              <a:t>generative model</a:t>
            </a:r>
          </a:p>
          <a:p>
            <a:pPr eaLnBrk="1" hangingPunct="1"/>
            <a:r>
              <a:rPr lang="en-GB" dirty="0"/>
              <a:t>	= a quantitative / mechanistic description of how observed data are generated.</a:t>
            </a:r>
          </a:p>
        </p:txBody>
      </p:sp>
    </p:spTree>
    <p:extLst>
      <p:ext uri="{BB962C8B-B14F-4D97-AF65-F5344CB8AC3E}">
        <p14:creationId xmlns:p14="http://schemas.microsoft.com/office/powerpoint/2010/main" val="121047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do DCM?</a:t>
            </a:r>
            <a:endParaRPr lang="en-GB" dirty="0"/>
          </a:p>
        </p:txBody>
      </p:sp>
      <p:sp>
        <p:nvSpPr>
          <p:cNvPr id="4" name="Content Placeholder 3"/>
          <p:cNvSpPr>
            <a:spLocks noGrp="1"/>
          </p:cNvSpPr>
          <p:nvPr>
            <p:ph idx="1"/>
          </p:nvPr>
        </p:nvSpPr>
        <p:spPr>
          <a:xfrm>
            <a:off x="457200" y="2276873"/>
            <a:ext cx="8229600" cy="3384376"/>
          </a:xfrm>
        </p:spPr>
        <p:txBody>
          <a:bodyPr/>
          <a:lstStyle/>
          <a:p>
            <a:pPr marL="514350" indent="-514350">
              <a:buFont typeface="+mj-lt"/>
              <a:buAutoNum type="arabicPeriod"/>
            </a:pPr>
            <a:r>
              <a:rPr lang="en-GB" dirty="0" smtClean="0"/>
              <a:t>Create a neural model to represent our hypothesis</a:t>
            </a:r>
          </a:p>
          <a:p>
            <a:pPr marL="514350" indent="-514350">
              <a:buFont typeface="+mj-lt"/>
              <a:buAutoNum type="arabicPeriod"/>
            </a:pPr>
            <a:r>
              <a:rPr lang="en-GB" dirty="0" smtClean="0"/>
              <a:t>Convolve it with a </a:t>
            </a:r>
            <a:r>
              <a:rPr lang="en-GB" dirty="0" err="1" smtClean="0"/>
              <a:t>haemodynamic</a:t>
            </a:r>
            <a:r>
              <a:rPr lang="en-GB" dirty="0" smtClean="0"/>
              <a:t> model to predict real signal from the scanner</a:t>
            </a:r>
          </a:p>
          <a:p>
            <a:pPr marL="514350" indent="-514350">
              <a:buFont typeface="+mj-lt"/>
              <a:buAutoNum type="arabicPeriod"/>
            </a:pPr>
            <a:r>
              <a:rPr lang="en-GB" dirty="0" smtClean="0"/>
              <a:t>Compare models in terms of model fit and complexity </a:t>
            </a:r>
            <a:endParaRPr lang="en-GB" dirty="0"/>
          </a:p>
        </p:txBody>
      </p:sp>
    </p:spTree>
    <p:extLst>
      <p:ext uri="{BB962C8B-B14F-4D97-AF65-F5344CB8AC3E}">
        <p14:creationId xmlns:p14="http://schemas.microsoft.com/office/powerpoint/2010/main" val="192844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56176" y="1628800"/>
            <a:ext cx="2736304" cy="41764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The Neural Model for the state equation</a:t>
            </a:r>
            <a:endParaRPr lang="en-GB" dirty="0"/>
          </a:p>
        </p:txBody>
      </p:sp>
      <p:sp>
        <p:nvSpPr>
          <p:cNvPr id="5" name="Oval 4"/>
          <p:cNvSpPr/>
          <p:nvPr/>
        </p:nvSpPr>
        <p:spPr>
          <a:xfrm>
            <a:off x="2627784" y="198884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z4</a:t>
            </a:r>
            <a:endParaRPr lang="en-GB" dirty="0"/>
          </a:p>
        </p:txBody>
      </p:sp>
      <p:sp>
        <p:nvSpPr>
          <p:cNvPr id="6" name="Oval 5"/>
          <p:cNvSpPr/>
          <p:nvPr/>
        </p:nvSpPr>
        <p:spPr>
          <a:xfrm>
            <a:off x="971600"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z2</a:t>
            </a:r>
            <a:endParaRPr lang="en-GB" dirty="0"/>
          </a:p>
        </p:txBody>
      </p:sp>
      <p:sp>
        <p:nvSpPr>
          <p:cNvPr id="7" name="Oval 6"/>
          <p:cNvSpPr/>
          <p:nvPr/>
        </p:nvSpPr>
        <p:spPr>
          <a:xfrm>
            <a:off x="4355976"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z3</a:t>
            </a:r>
            <a:endParaRPr lang="en-GB" dirty="0"/>
          </a:p>
        </p:txBody>
      </p:sp>
      <p:sp>
        <p:nvSpPr>
          <p:cNvPr id="8" name="Oval 7"/>
          <p:cNvSpPr/>
          <p:nvPr/>
        </p:nvSpPr>
        <p:spPr>
          <a:xfrm>
            <a:off x="2627784" y="5085184"/>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z1</a:t>
            </a:r>
            <a:endParaRPr lang="en-GB" dirty="0"/>
          </a:p>
        </p:txBody>
      </p:sp>
      <p:sp>
        <p:nvSpPr>
          <p:cNvPr id="14" name="TextBox 13"/>
          <p:cNvSpPr txBox="1"/>
          <p:nvPr/>
        </p:nvSpPr>
        <p:spPr>
          <a:xfrm>
            <a:off x="6948264" y="1772816"/>
            <a:ext cx="1153008" cy="523220"/>
          </a:xfrm>
          <a:prstGeom prst="rect">
            <a:avLst/>
          </a:prstGeom>
          <a:noFill/>
        </p:spPr>
        <p:txBody>
          <a:bodyPr wrap="none" rtlCol="0">
            <a:spAutoFit/>
          </a:bodyPr>
          <a:lstStyle/>
          <a:p>
            <a:r>
              <a:rPr lang="en-GB" sz="2800" u="sng" dirty="0" smtClean="0">
                <a:solidFill>
                  <a:schemeClr val="bg1"/>
                </a:solidFill>
              </a:rPr>
              <a:t>Recipe</a:t>
            </a:r>
            <a:endParaRPr lang="en-GB" sz="2800" u="sng" dirty="0">
              <a:solidFill>
                <a:schemeClr val="bg1"/>
              </a:solidFill>
            </a:endParaRPr>
          </a:p>
        </p:txBody>
      </p:sp>
      <p:sp>
        <p:nvSpPr>
          <p:cNvPr id="16" name="TextBox 15"/>
          <p:cNvSpPr txBox="1"/>
          <p:nvPr/>
        </p:nvSpPr>
        <p:spPr>
          <a:xfrm>
            <a:off x="6225242" y="2492896"/>
            <a:ext cx="1766959" cy="523220"/>
          </a:xfrm>
          <a:prstGeom prst="rect">
            <a:avLst/>
          </a:prstGeom>
          <a:noFill/>
        </p:spPr>
        <p:txBody>
          <a:bodyPr wrap="none" rtlCol="0">
            <a:spAutoFit/>
          </a:bodyPr>
          <a:lstStyle/>
          <a:p>
            <a:r>
              <a:rPr lang="en-GB" sz="2800" b="1" dirty="0" smtClean="0">
                <a:solidFill>
                  <a:schemeClr val="bg1"/>
                </a:solidFill>
              </a:rPr>
              <a:t>Z</a:t>
            </a:r>
            <a:r>
              <a:rPr lang="en-GB" sz="2800" dirty="0" smtClean="0">
                <a:solidFill>
                  <a:schemeClr val="bg1"/>
                </a:solidFill>
              </a:rPr>
              <a:t> - Regions</a:t>
            </a:r>
            <a:endParaRPr lang="en-GB" sz="2800" dirty="0">
              <a:solidFill>
                <a:schemeClr val="bg1"/>
              </a:solidFill>
            </a:endParaRPr>
          </a:p>
        </p:txBody>
      </p:sp>
    </p:spTree>
    <p:extLst>
      <p:ext uri="{BB962C8B-B14F-4D97-AF65-F5344CB8AC3E}">
        <p14:creationId xmlns:p14="http://schemas.microsoft.com/office/powerpoint/2010/main" val="2345721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56176" y="1628800"/>
            <a:ext cx="2736304" cy="41764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The Neural Model</a:t>
            </a:r>
            <a:endParaRPr lang="en-GB" dirty="0"/>
          </a:p>
        </p:txBody>
      </p:sp>
      <p:sp>
        <p:nvSpPr>
          <p:cNvPr id="5" name="Oval 4"/>
          <p:cNvSpPr/>
          <p:nvPr/>
        </p:nvSpPr>
        <p:spPr>
          <a:xfrm>
            <a:off x="2627784" y="198884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z4</a:t>
            </a:r>
            <a:endParaRPr lang="en-GB" dirty="0"/>
          </a:p>
        </p:txBody>
      </p:sp>
      <p:sp>
        <p:nvSpPr>
          <p:cNvPr id="6" name="Oval 5"/>
          <p:cNvSpPr/>
          <p:nvPr/>
        </p:nvSpPr>
        <p:spPr>
          <a:xfrm>
            <a:off x="971600"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z2</a:t>
            </a:r>
            <a:endParaRPr lang="en-GB" dirty="0"/>
          </a:p>
        </p:txBody>
      </p:sp>
      <p:sp>
        <p:nvSpPr>
          <p:cNvPr id="7" name="Oval 6"/>
          <p:cNvSpPr/>
          <p:nvPr/>
        </p:nvSpPr>
        <p:spPr>
          <a:xfrm>
            <a:off x="4355976" y="3429000"/>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z3</a:t>
            </a:r>
            <a:endParaRPr lang="en-GB" dirty="0"/>
          </a:p>
        </p:txBody>
      </p:sp>
      <p:sp>
        <p:nvSpPr>
          <p:cNvPr id="8" name="Oval 7"/>
          <p:cNvSpPr/>
          <p:nvPr/>
        </p:nvSpPr>
        <p:spPr>
          <a:xfrm>
            <a:off x="2627784" y="5085184"/>
            <a:ext cx="86409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z1</a:t>
            </a:r>
            <a:endParaRPr lang="en-GB" dirty="0"/>
          </a:p>
        </p:txBody>
      </p:sp>
      <p:cxnSp>
        <p:nvCxnSpPr>
          <p:cNvPr id="10" name="Straight Arrow Connector 9"/>
          <p:cNvCxnSpPr/>
          <p:nvPr/>
        </p:nvCxnSpPr>
        <p:spPr>
          <a:xfrm rot="5400000">
            <a:off x="1907704" y="2852936"/>
            <a:ext cx="576064" cy="5760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3707904" y="2852936"/>
            <a:ext cx="576064" cy="576064"/>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779912" y="4437112"/>
            <a:ext cx="576064" cy="576064"/>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1979712" y="4365104"/>
            <a:ext cx="576064" cy="57606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48264" y="1772816"/>
            <a:ext cx="1153008" cy="523220"/>
          </a:xfrm>
          <a:prstGeom prst="rect">
            <a:avLst/>
          </a:prstGeom>
          <a:noFill/>
        </p:spPr>
        <p:txBody>
          <a:bodyPr wrap="none" rtlCol="0">
            <a:spAutoFit/>
          </a:bodyPr>
          <a:lstStyle/>
          <a:p>
            <a:r>
              <a:rPr lang="en-GB" sz="2800" u="sng" dirty="0" smtClean="0">
                <a:solidFill>
                  <a:schemeClr val="bg1"/>
                </a:solidFill>
              </a:rPr>
              <a:t>Recipe</a:t>
            </a:r>
            <a:endParaRPr lang="en-GB" sz="2800" u="sng" dirty="0">
              <a:solidFill>
                <a:schemeClr val="bg1"/>
              </a:solidFill>
            </a:endParaRPr>
          </a:p>
        </p:txBody>
      </p:sp>
      <p:sp>
        <p:nvSpPr>
          <p:cNvPr id="16" name="TextBox 15"/>
          <p:cNvSpPr txBox="1"/>
          <p:nvPr/>
        </p:nvSpPr>
        <p:spPr>
          <a:xfrm>
            <a:off x="6228184" y="2492896"/>
            <a:ext cx="2592288" cy="1384995"/>
          </a:xfrm>
          <a:prstGeom prst="rect">
            <a:avLst/>
          </a:prstGeom>
          <a:noFill/>
        </p:spPr>
        <p:txBody>
          <a:bodyPr wrap="square" rtlCol="0">
            <a:spAutoFit/>
          </a:bodyPr>
          <a:lstStyle/>
          <a:p>
            <a:r>
              <a:rPr lang="en-GB" sz="2800" b="1" dirty="0" smtClean="0">
                <a:solidFill>
                  <a:schemeClr val="bg1"/>
                </a:solidFill>
              </a:rPr>
              <a:t>Z</a:t>
            </a:r>
            <a:r>
              <a:rPr lang="en-GB" sz="2800" dirty="0" smtClean="0">
                <a:solidFill>
                  <a:schemeClr val="bg1"/>
                </a:solidFill>
              </a:rPr>
              <a:t> - Regions</a:t>
            </a:r>
          </a:p>
          <a:p>
            <a:r>
              <a:rPr lang="en-GB" sz="2800" b="1" dirty="0" smtClean="0">
                <a:solidFill>
                  <a:schemeClr val="bg1"/>
                </a:solidFill>
              </a:rPr>
              <a:t>A</a:t>
            </a:r>
            <a:r>
              <a:rPr lang="en-GB" sz="2800" dirty="0" smtClean="0">
                <a:solidFill>
                  <a:schemeClr val="bg1"/>
                </a:solidFill>
              </a:rPr>
              <a:t> - Average </a:t>
            </a:r>
          </a:p>
          <a:p>
            <a:r>
              <a:rPr lang="en-GB" sz="2800" dirty="0" smtClean="0">
                <a:solidFill>
                  <a:schemeClr val="bg1"/>
                </a:solidFill>
              </a:rPr>
              <a:t> connections    </a:t>
            </a:r>
          </a:p>
        </p:txBody>
      </p:sp>
    </p:spTree>
    <p:extLst>
      <p:ext uri="{BB962C8B-B14F-4D97-AF65-F5344CB8AC3E}">
        <p14:creationId xmlns:p14="http://schemas.microsoft.com/office/powerpoint/2010/main" val="1504601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6045</TotalTime>
  <Words>6102</Words>
  <Application>Microsoft Office PowerPoint</Application>
  <PresentationFormat>On-screen Show (4:3)</PresentationFormat>
  <Paragraphs>741</Paragraphs>
  <Slides>37</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Civic</vt:lpstr>
      <vt:lpstr>Office Theme</vt:lpstr>
      <vt:lpstr>Equation</vt:lpstr>
      <vt:lpstr>Dynamic Causal Modelling</vt:lpstr>
      <vt:lpstr>PowerPoint Presentation</vt:lpstr>
      <vt:lpstr>Brains as Systems</vt:lpstr>
      <vt:lpstr>Background to DCM</vt:lpstr>
      <vt:lpstr>Connectivity analyses</vt:lpstr>
      <vt:lpstr>Key features of DCM</vt:lpstr>
      <vt:lpstr>How do we do DCM?</vt:lpstr>
      <vt:lpstr>The Neural Model for the state equation</vt:lpstr>
      <vt:lpstr>The Neural Model</vt:lpstr>
      <vt:lpstr>The Neural Model</vt:lpstr>
      <vt:lpstr>The Neural Model</vt:lpstr>
      <vt:lpstr>PowerPoint Presentation</vt:lpstr>
      <vt:lpstr>DCM Overview</vt:lpstr>
      <vt:lpstr>DCM Overview</vt:lpstr>
      <vt:lpstr>PowerPoint Presentation</vt:lpstr>
      <vt:lpstr>DCM: Methods and Practice</vt:lpstr>
      <vt:lpstr>Experimental Design and Motivation</vt:lpstr>
      <vt:lpstr>Multifactorial Design</vt:lpstr>
      <vt:lpstr>Modeling interactions</vt:lpstr>
      <vt:lpstr>Simulated data</vt:lpstr>
      <vt:lpstr>PowerPoint Presentation</vt:lpstr>
      <vt:lpstr>PowerPoint Presentation</vt:lpstr>
      <vt:lpstr>PowerPoint Presentation</vt:lpstr>
      <vt:lpstr>PowerPoint Presentation</vt:lpstr>
      <vt:lpstr>PowerPoint Presentation</vt:lpstr>
      <vt:lpstr>Defining VOIs: time series extraction</vt:lpstr>
      <vt:lpstr>Specifying the model </vt:lpstr>
      <vt:lpstr>PowerPoint Presentation</vt:lpstr>
      <vt:lpstr>Bayesian Model Comparison</vt:lpstr>
      <vt:lpstr>PowerPoint Presentation</vt:lpstr>
      <vt:lpstr>PowerPoint Presentation</vt:lpstr>
      <vt:lpstr>PowerPoint Presentation</vt:lpstr>
      <vt:lpstr>PowerPoint Presentation</vt:lpstr>
      <vt:lpstr>PowerPoint Presentation</vt:lpstr>
      <vt:lpstr>DCM Summary </vt:lpstr>
      <vt:lpstr>Thank you to our expert,  Mohamed Seghier!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Causality Modelling</dc:title>
  <dc:creator>Patricia Lockwood</dc:creator>
  <cp:lastModifiedBy>Peter Smittenaar</cp:lastModifiedBy>
  <cp:revision>26</cp:revision>
  <dcterms:created xsi:type="dcterms:W3CDTF">2012-03-16T14:42:25Z</dcterms:created>
  <dcterms:modified xsi:type="dcterms:W3CDTF">2012-03-25T13:00:42Z</dcterms:modified>
</cp:coreProperties>
</file>