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sldIdLst>
    <p:sldId id="293"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Lst>
  <p:sldSz cx="10080625" cy="7559675"/>
  <p:notesSz cx="7559675" cy="10691813"/>
  <p:defaultTextStyle>
    <a:defPPr>
      <a:defRPr lang="en-GB"/>
    </a:defPPr>
    <a:lvl1pPr algn="l" defTabSz="449263" rtl="0" fontAlgn="base" hangingPunct="0">
      <a:lnSpc>
        <a:spcPct val="96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charset="0"/>
      </a:defRPr>
    </a:lvl1pPr>
    <a:lvl2pPr marL="742950" indent="-285750" algn="l" defTabSz="449263" rtl="0" fontAlgn="base" hangingPunct="0">
      <a:lnSpc>
        <a:spcPct val="96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charset="0"/>
      </a:defRPr>
    </a:lvl2pPr>
    <a:lvl3pPr marL="1143000" indent="-228600" algn="l" defTabSz="449263" rtl="0" fontAlgn="base" hangingPunct="0">
      <a:lnSpc>
        <a:spcPct val="96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charset="0"/>
      </a:defRPr>
    </a:lvl3pPr>
    <a:lvl4pPr marL="1600200" indent="-228600" algn="l" defTabSz="449263" rtl="0" fontAlgn="base" hangingPunct="0">
      <a:lnSpc>
        <a:spcPct val="96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charset="0"/>
      </a:defRPr>
    </a:lvl4pPr>
    <a:lvl5pPr marL="2057400" indent="-228600" algn="l" defTabSz="449263" rtl="0" fontAlgn="base" hangingPunct="0">
      <a:lnSpc>
        <a:spcPct val="96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1" d="100"/>
          <a:sy n="121" d="100"/>
        </p:scale>
        <p:origin x="-960" y="48"/>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sldImg"/>
          </p:nvPr>
        </p:nvSpPr>
        <p:spPr bwMode="auto">
          <a:xfrm>
            <a:off x="1106488" y="812800"/>
            <a:ext cx="5343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smtClean="0"/>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tabLst>
                <a:tab pos="723900" algn="l"/>
                <a:tab pos="1447800" algn="l"/>
                <a:tab pos="2171700" algn="l"/>
                <a:tab pos="2895600" algn="l"/>
              </a:tabLst>
              <a:defRPr sz="1400">
                <a:solidFill>
                  <a:srgbClr val="000000"/>
                </a:solidFill>
                <a:latin typeface="Times New Roman" pitchFamily="16" charset="0"/>
              </a:defRPr>
            </a:lvl1pPr>
          </a:lstStyle>
          <a:p>
            <a:endParaRPr lang="en-GB"/>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tabLst>
                <a:tab pos="723900" algn="l"/>
                <a:tab pos="1447800" algn="l"/>
                <a:tab pos="2171700" algn="l"/>
                <a:tab pos="2895600" algn="l"/>
              </a:tabLst>
              <a:defRPr sz="1400">
                <a:solidFill>
                  <a:srgbClr val="000000"/>
                </a:solidFill>
                <a:latin typeface="Times New Roman" pitchFamily="16" charset="0"/>
              </a:defRPr>
            </a:lvl1pPr>
          </a:lstStyle>
          <a:p>
            <a:endParaRPr lang="en-GB"/>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tabLst>
                <a:tab pos="723900" algn="l"/>
                <a:tab pos="1447800" algn="l"/>
                <a:tab pos="2171700" algn="l"/>
                <a:tab pos="2895600" algn="l"/>
              </a:tabLst>
              <a:defRPr sz="1400">
                <a:solidFill>
                  <a:srgbClr val="000000"/>
                </a:solidFill>
                <a:latin typeface="Times New Roman" pitchFamily="16" charset="0"/>
              </a:defRPr>
            </a:lvl1pPr>
          </a:lstStyle>
          <a:p>
            <a:endParaRPr lang="en-GB"/>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tabLst>
                <a:tab pos="723900" algn="l"/>
                <a:tab pos="1447800" algn="l"/>
                <a:tab pos="2171700" algn="l"/>
                <a:tab pos="2895600" algn="l"/>
              </a:tabLst>
              <a:defRPr sz="1400">
                <a:solidFill>
                  <a:srgbClr val="000000"/>
                </a:solidFill>
                <a:latin typeface="Times New Roman" pitchFamily="16" charset="0"/>
              </a:defRPr>
            </a:lvl1pPr>
          </a:lstStyle>
          <a:p>
            <a:fld id="{F495C357-F4E5-4212-A32F-98EB3213F711}" type="slidenum">
              <a:rPr lang="en-GB"/>
              <a:pPr/>
              <a:t>‹#›</a:t>
            </a:fld>
            <a:endParaRPr lang="en-GB"/>
          </a:p>
        </p:txBody>
      </p:sp>
    </p:spTree>
    <p:extLst>
      <p:ext uri="{BB962C8B-B14F-4D97-AF65-F5344CB8AC3E}">
        <p14:creationId xmlns:p14="http://schemas.microsoft.com/office/powerpoint/2010/main" val="170084327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03E07F31-9AB0-4F32-845D-014F74EC0E28}" type="slidenum">
              <a:rPr lang="en-GB"/>
              <a:pPr/>
              <a:t>2</a:t>
            </a:fld>
            <a:endParaRPr lang="en-GB"/>
          </a:p>
        </p:txBody>
      </p:sp>
      <p:sp>
        <p:nvSpPr>
          <p:cNvPr id="40961" name="Text Box 1"/>
          <p:cNvSpPr txBox="1">
            <a:spLocks noChangeArrowheads="1"/>
          </p:cNvSpPr>
          <p:nvPr/>
        </p:nvSpPr>
        <p:spPr bwMode="auto">
          <a:xfrm>
            <a:off x="4283075" y="10155238"/>
            <a:ext cx="3276600" cy="534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651635D8-59C1-4570-A82A-94081BC3DE39}" type="slidenum">
              <a:rPr lang="en-GB" sz="1200"/>
              <a:pPr algn="r" hangingPunct="1">
                <a:lnSpc>
                  <a:spcPct val="100000"/>
                </a:lnSpc>
              </a:pPr>
              <a:t>2</a:t>
            </a:fld>
            <a:endParaRPr lang="en-GB" sz="1200"/>
          </a:p>
        </p:txBody>
      </p:sp>
      <p:sp>
        <p:nvSpPr>
          <p:cNvPr id="40962" name="Rectangle 2"/>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3" name="Rectangle 3"/>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en-GB" sz="2000">
              <a:latin typeface="Arial" charset="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2A62C97-F842-4844-ABED-94E93E9D8E02}" type="slidenum">
              <a:rPr lang="en-GB"/>
              <a:pPr/>
              <a:t>16</a:t>
            </a:fld>
            <a:endParaRPr lang="en-GB"/>
          </a:p>
        </p:txBody>
      </p:sp>
      <p:sp>
        <p:nvSpPr>
          <p:cNvPr id="55297"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298"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E9EA1B8-17A2-4274-8999-EEEAF1BB48BB}" type="slidenum">
              <a:rPr lang="en-GB"/>
              <a:pPr/>
              <a:t>17</a:t>
            </a:fld>
            <a:endParaRPr lang="en-GB"/>
          </a:p>
        </p:txBody>
      </p:sp>
      <p:sp>
        <p:nvSpPr>
          <p:cNvPr id="56321"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2"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9C50E69-1929-4FE0-95C6-929D06E2F21F}" type="slidenum">
              <a:rPr lang="en-GB"/>
              <a:pPr/>
              <a:t>18</a:t>
            </a:fld>
            <a:endParaRPr lang="en-GB"/>
          </a:p>
        </p:txBody>
      </p:sp>
      <p:sp>
        <p:nvSpPr>
          <p:cNvPr id="57345"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7346"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A6232AB-4224-4657-B6F8-F662BB8749DF}" type="slidenum">
              <a:rPr lang="en-GB"/>
              <a:pPr/>
              <a:t>19</a:t>
            </a:fld>
            <a:endParaRPr lang="en-GB"/>
          </a:p>
        </p:txBody>
      </p:sp>
      <p:sp>
        <p:nvSpPr>
          <p:cNvPr id="58369"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0"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0AE68D52-3A29-452E-AE05-BFCB6CB71B4B}" type="slidenum">
              <a:rPr lang="en-GB"/>
              <a:pPr/>
              <a:t>20</a:t>
            </a:fld>
            <a:endParaRPr lang="en-GB"/>
          </a:p>
        </p:txBody>
      </p:sp>
      <p:sp>
        <p:nvSpPr>
          <p:cNvPr id="59393" name="Text Box 1"/>
          <p:cNvSpPr txBox="1">
            <a:spLocks noChangeArrowheads="1"/>
          </p:cNvSpPr>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6840" tIns="48240" rIns="96840" bIns="4824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4074E2DE-BA6E-431F-ACDC-81068EE47EBF}" type="slidenum">
              <a:rPr lang="en-US" sz="1300"/>
              <a:pPr algn="r" hangingPunct="1">
                <a:lnSpc>
                  <a:spcPct val="100000"/>
                </a:lnSpc>
              </a:pPr>
              <a:t>20</a:t>
            </a:fld>
            <a:endParaRPr lang="en-US" sz="1300"/>
          </a:p>
        </p:txBody>
      </p:sp>
      <p:sp>
        <p:nvSpPr>
          <p:cNvPr id="59394" name="Rectangle 2"/>
          <p:cNvSpPr txBox="1">
            <a:spLocks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395" name="Rectangle 3"/>
          <p:cNvSpPr txBox="1">
            <a:spLocks noChangeArrowheads="1"/>
          </p:cNvSpPr>
          <p:nvPr>
            <p:ph type="body" idx="1"/>
          </p:nvPr>
        </p:nvSpPr>
        <p:spPr bwMode="auto">
          <a:xfrm>
            <a:off x="974725" y="4560888"/>
            <a:ext cx="5365750" cy="431958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9pPr>
          </a:lstStyle>
          <a:p>
            <a:pPr eaLnBrk="1">
              <a:spcBef>
                <a:spcPct val="0"/>
              </a:spcBef>
            </a:pPr>
            <a:endParaRPr lang="en-GB" sz="2000">
              <a:latin typeface="Arial" charset="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5792AF4E-F451-4DC2-9B34-DE5EE2CF0B14}" type="slidenum">
              <a:rPr lang="en-GB"/>
              <a:pPr/>
              <a:t>21</a:t>
            </a:fld>
            <a:endParaRPr lang="en-GB"/>
          </a:p>
        </p:txBody>
      </p:sp>
      <p:sp>
        <p:nvSpPr>
          <p:cNvPr id="60417" name="Rectangle 1"/>
          <p:cNvSpPr txBox="1">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18" name="Rectangle 2"/>
          <p:cNvSpPr txBox="1">
            <a:spLocks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9pPr>
          </a:lstStyle>
          <a:p>
            <a:pPr eaLnBrk="1">
              <a:spcBef>
                <a:spcPct val="0"/>
              </a:spcBef>
            </a:pPr>
            <a:endParaRPr lang="en-GB" sz="2000">
              <a:latin typeface="Arial" charset="0"/>
              <a:cs typeface="Arial" charset="0"/>
            </a:endParaRPr>
          </a:p>
        </p:txBody>
      </p:sp>
      <p:sp>
        <p:nvSpPr>
          <p:cNvPr id="60419"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37FDECCE-CE8C-4C77-9498-9B6A88145090}" type="slidenum">
              <a:rPr lang="en-US" sz="1200">
                <a:latin typeface="Calibri" pitchFamily="32" charset="0"/>
                <a:ea typeface="ＭＳ Ｐゴシック" pitchFamily="32" charset="-128"/>
              </a:rPr>
              <a:pPr algn="r" hangingPunct="1">
                <a:lnSpc>
                  <a:spcPct val="100000"/>
                </a:lnSpc>
              </a:pPr>
              <a:t>21</a:t>
            </a:fld>
            <a:endParaRPr lang="en-US" sz="1200">
              <a:latin typeface="Calibri" pitchFamily="32" charset="0"/>
              <a:ea typeface="ＭＳ Ｐゴシック" pitchFamily="32"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8686481-D3FA-42C5-BB75-A48419FCD990}" type="slidenum">
              <a:rPr lang="en-GB"/>
              <a:pPr/>
              <a:t>22</a:t>
            </a:fld>
            <a:endParaRPr lang="en-GB"/>
          </a:p>
        </p:txBody>
      </p:sp>
      <p:sp>
        <p:nvSpPr>
          <p:cNvPr id="61441"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2"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B1B2DFB-A865-4F56-B08F-F88A2C1BD255}" type="slidenum">
              <a:rPr lang="en-GB"/>
              <a:pPr/>
              <a:t>23</a:t>
            </a:fld>
            <a:endParaRPr lang="en-GB"/>
          </a:p>
        </p:txBody>
      </p:sp>
      <p:sp>
        <p:nvSpPr>
          <p:cNvPr id="62465"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6"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3CFAD795-2DCB-494D-ADCB-C6782B8D6317}" type="slidenum">
              <a:rPr lang="en-GB"/>
              <a:pPr/>
              <a:t>24</a:t>
            </a:fld>
            <a:endParaRPr lang="en-GB"/>
          </a:p>
        </p:txBody>
      </p:sp>
      <p:sp>
        <p:nvSpPr>
          <p:cNvPr id="63489"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3490" name="Rectangle 2"/>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en-GB" sz="2000">
              <a:latin typeface="Arial" charset="0"/>
              <a:cs typeface="Arial" charset="0"/>
            </a:endParaRPr>
          </a:p>
        </p:txBody>
      </p:sp>
      <p:sp>
        <p:nvSpPr>
          <p:cNvPr id="63491" name="Text Box 3"/>
          <p:cNvSpPr txBox="1">
            <a:spLocks noChangeArrowheads="1"/>
          </p:cNvSpPr>
          <p:nvPr/>
        </p:nvSpPr>
        <p:spPr bwMode="auto">
          <a:xfrm>
            <a:off x="4283075" y="10155238"/>
            <a:ext cx="3276600" cy="534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A3D5DE13-5885-442B-82D8-FD03685CE747}" type="slidenum">
              <a:rPr lang="en-US" sz="1200">
                <a:latin typeface="Calibri" pitchFamily="32" charset="0"/>
                <a:ea typeface="ＭＳ Ｐゴシック" pitchFamily="32" charset="-128"/>
              </a:rPr>
              <a:pPr algn="r" hangingPunct="1">
                <a:lnSpc>
                  <a:spcPct val="100000"/>
                </a:lnSpc>
              </a:pPr>
              <a:t>24</a:t>
            </a:fld>
            <a:endParaRPr lang="en-US" sz="1200">
              <a:latin typeface="Calibri" pitchFamily="32" charset="0"/>
              <a:ea typeface="ＭＳ Ｐゴシック" pitchFamily="32"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50C53727-A0F9-44F8-88F1-F571F2EFC994}" type="slidenum">
              <a:rPr lang="en-GB"/>
              <a:pPr/>
              <a:t>25</a:t>
            </a:fld>
            <a:endParaRPr lang="en-GB"/>
          </a:p>
        </p:txBody>
      </p:sp>
      <p:sp>
        <p:nvSpPr>
          <p:cNvPr id="64513" name="Rectangle 1"/>
          <p:cNvSpPr txBox="1">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4" name="Rectangle 2"/>
          <p:cNvSpPr txBox="1">
            <a:spLocks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9pPr>
          </a:lstStyle>
          <a:p>
            <a:pPr eaLnBrk="1">
              <a:spcBef>
                <a:spcPct val="0"/>
              </a:spcBef>
            </a:pPr>
            <a:endParaRPr lang="en-GB" sz="2000">
              <a:latin typeface="Arial" charset="0"/>
              <a:cs typeface="Arial" charset="0"/>
            </a:endParaRPr>
          </a:p>
        </p:txBody>
      </p:sp>
      <p:sp>
        <p:nvSpPr>
          <p:cNvPr id="64515"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FAF6CEF4-35AA-4538-B483-CB032F1D17D2}" type="slidenum">
              <a:rPr lang="en-US" sz="1200">
                <a:latin typeface="Calibri" pitchFamily="32" charset="0"/>
                <a:ea typeface="ＭＳ Ｐゴシック" pitchFamily="32" charset="-128"/>
              </a:rPr>
              <a:pPr algn="r" hangingPunct="1">
                <a:lnSpc>
                  <a:spcPct val="100000"/>
                </a:lnSpc>
              </a:pPr>
              <a:t>25</a:t>
            </a:fld>
            <a:endParaRPr lang="en-US" sz="1200">
              <a:latin typeface="Calibri" pitchFamily="32" charset="0"/>
              <a:ea typeface="ＭＳ Ｐゴシック" pitchFamily="32"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A19E0B85-6F4E-49AD-AACE-6456058A9CA3}" type="slidenum">
              <a:rPr lang="en-GB"/>
              <a:pPr/>
              <a:t>4</a:t>
            </a:fld>
            <a:endParaRPr lang="en-GB"/>
          </a:p>
        </p:txBody>
      </p:sp>
      <p:sp>
        <p:nvSpPr>
          <p:cNvPr id="43009" name="Text Box 1"/>
          <p:cNvSpPr txBox="1">
            <a:spLocks noChangeArrowheads="1"/>
          </p:cNvSpPr>
          <p:nvPr/>
        </p:nvSpPr>
        <p:spPr bwMode="auto">
          <a:xfrm>
            <a:off x="4281488" y="10155238"/>
            <a:ext cx="3276600" cy="534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B041446C-923B-4B94-B952-6D165C8D4D23}" type="slidenum">
              <a:rPr lang="en-GB" sz="1200"/>
              <a:pPr algn="r" hangingPunct="1">
                <a:lnSpc>
                  <a:spcPct val="100000"/>
                </a:lnSpc>
              </a:pPr>
              <a:t>4</a:t>
            </a:fld>
            <a:endParaRPr lang="en-GB" sz="1200"/>
          </a:p>
        </p:txBody>
      </p:sp>
      <p:sp>
        <p:nvSpPr>
          <p:cNvPr id="43010" name="Rectangle 2"/>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1" name="Text Box 3"/>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hangingPunct="1">
              <a:spcBef>
                <a:spcPts val="450"/>
              </a:spcBef>
            </a:pPr>
            <a:r>
              <a:rPr lang="en-US" sz="1400">
                <a:latin typeface="Arial" charset="0"/>
                <a:cs typeface="Arial" charset="0"/>
              </a:rPr>
              <a:t>This is the structure of the talk, we will explain the errors that will have come up in the data so far and how they can be resolved.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0F89070-66AE-4FF4-841D-6312302F620F}" type="slidenum">
              <a:rPr lang="en-GB"/>
              <a:pPr/>
              <a:t>26</a:t>
            </a:fld>
            <a:endParaRPr lang="en-GB"/>
          </a:p>
        </p:txBody>
      </p:sp>
      <p:sp>
        <p:nvSpPr>
          <p:cNvPr id="65537"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5538"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49250E1-4E08-47B8-9EFC-406461E836C1}" type="slidenum">
              <a:rPr lang="en-GB"/>
              <a:pPr/>
              <a:t>27</a:t>
            </a:fld>
            <a:endParaRPr lang="en-GB"/>
          </a:p>
        </p:txBody>
      </p:sp>
      <p:sp>
        <p:nvSpPr>
          <p:cNvPr id="66561"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2"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6CAEA0E-1B55-4151-95CA-D3FF66F3CB4C}" type="slidenum">
              <a:rPr lang="en-GB"/>
              <a:pPr/>
              <a:t>28</a:t>
            </a:fld>
            <a:endParaRPr lang="en-GB"/>
          </a:p>
        </p:txBody>
      </p:sp>
      <p:sp>
        <p:nvSpPr>
          <p:cNvPr id="67585"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7586"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4D86FF88-8093-407A-A6BF-9EC0C083AF86}" type="slidenum">
              <a:rPr lang="en-GB"/>
              <a:pPr/>
              <a:t>29</a:t>
            </a:fld>
            <a:endParaRPr lang="en-GB"/>
          </a:p>
        </p:txBody>
      </p:sp>
      <p:sp>
        <p:nvSpPr>
          <p:cNvPr id="68609" name="Rectangle 1"/>
          <p:cNvSpPr txBox="1">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0" name="Rectangle 2"/>
          <p:cNvSpPr txBox="1">
            <a:spLocks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9pPr>
          </a:lstStyle>
          <a:p>
            <a:pPr eaLnBrk="1">
              <a:spcBef>
                <a:spcPct val="0"/>
              </a:spcBef>
            </a:pPr>
            <a:endParaRPr lang="en-GB" sz="2000">
              <a:latin typeface="Arial" charset="0"/>
              <a:cs typeface="Arial" charset="0"/>
            </a:endParaRPr>
          </a:p>
        </p:txBody>
      </p:sp>
      <p:sp>
        <p:nvSpPr>
          <p:cNvPr id="68611"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20419025-0C7C-453F-91AB-03EA34A82E1E}" type="slidenum">
              <a:rPr lang="en-US" sz="1200">
                <a:latin typeface="Calibri" pitchFamily="32" charset="0"/>
                <a:ea typeface="ＭＳ Ｐゴシック" pitchFamily="32" charset="-128"/>
              </a:rPr>
              <a:pPr algn="r" hangingPunct="1">
                <a:lnSpc>
                  <a:spcPct val="100000"/>
                </a:lnSpc>
              </a:pPr>
              <a:t>29</a:t>
            </a:fld>
            <a:endParaRPr lang="en-US" sz="1200">
              <a:latin typeface="Calibri" pitchFamily="32" charset="0"/>
              <a:ea typeface="ＭＳ Ｐゴシック" pitchFamily="32"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CFFACDF-E398-45FB-8E29-53EDF6A39B47}" type="slidenum">
              <a:rPr lang="en-GB"/>
              <a:pPr/>
              <a:t>30</a:t>
            </a:fld>
            <a:endParaRPr lang="en-GB"/>
          </a:p>
        </p:txBody>
      </p:sp>
      <p:sp>
        <p:nvSpPr>
          <p:cNvPr id="69633"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9634"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D0394B-1087-481F-A00A-380CC645621E}" type="slidenum">
              <a:rPr lang="en-GB"/>
              <a:pPr/>
              <a:t>31</a:t>
            </a:fld>
            <a:endParaRPr lang="en-GB"/>
          </a:p>
        </p:txBody>
      </p:sp>
      <p:sp>
        <p:nvSpPr>
          <p:cNvPr id="70657"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58"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63C88EA-0EFA-4270-9E6C-D9BB293FED52}" type="slidenum">
              <a:rPr lang="en-GB"/>
              <a:pPr/>
              <a:t>32</a:t>
            </a:fld>
            <a:endParaRPr lang="en-GB"/>
          </a:p>
        </p:txBody>
      </p:sp>
      <p:sp>
        <p:nvSpPr>
          <p:cNvPr id="71681"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682"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FC3A320-C793-4AAF-A82B-A7772B60F299}" type="slidenum">
              <a:rPr lang="en-GB"/>
              <a:pPr/>
              <a:t>33</a:t>
            </a:fld>
            <a:endParaRPr lang="en-GB"/>
          </a:p>
        </p:txBody>
      </p:sp>
      <p:sp>
        <p:nvSpPr>
          <p:cNvPr id="72705"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6"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5113D34-9BD7-4FD0-8D75-6921F2A57C69}" type="slidenum">
              <a:rPr lang="en-GB"/>
              <a:pPr/>
              <a:t>34</a:t>
            </a:fld>
            <a:endParaRPr lang="en-GB"/>
          </a:p>
        </p:txBody>
      </p:sp>
      <p:sp>
        <p:nvSpPr>
          <p:cNvPr id="73729"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3730"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B1E9D9D-28E8-4214-81CD-00E2841CC3DF}" type="slidenum">
              <a:rPr lang="en-GB"/>
              <a:pPr/>
              <a:t>35</a:t>
            </a:fld>
            <a:endParaRPr lang="en-GB"/>
          </a:p>
        </p:txBody>
      </p:sp>
      <p:sp>
        <p:nvSpPr>
          <p:cNvPr id="74753"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4"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DAF4A2A9-FFF8-4C50-95AB-51E38EE82BC8}" type="slidenum">
              <a:rPr lang="en-GB"/>
              <a:pPr/>
              <a:t>5</a:t>
            </a:fld>
            <a:endParaRPr lang="en-GB"/>
          </a:p>
        </p:txBody>
      </p:sp>
      <p:sp>
        <p:nvSpPr>
          <p:cNvPr id="44033" name="Text Box 1"/>
          <p:cNvSpPr txBox="1">
            <a:spLocks noChangeArrowheads="1"/>
          </p:cNvSpPr>
          <p:nvPr/>
        </p:nvSpPr>
        <p:spPr bwMode="auto">
          <a:xfrm>
            <a:off x="4281488" y="10155238"/>
            <a:ext cx="3276600" cy="534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B4BAD1EF-5992-4B8F-9D83-9AFFA5AEA4B9}" type="slidenum">
              <a:rPr lang="en-GB" sz="1200"/>
              <a:pPr algn="r" hangingPunct="1">
                <a:lnSpc>
                  <a:spcPct val="100000"/>
                </a:lnSpc>
              </a:pPr>
              <a:t>5</a:t>
            </a:fld>
            <a:endParaRPr lang="en-GB" sz="1200"/>
          </a:p>
        </p:txBody>
      </p:sp>
      <p:sp>
        <p:nvSpPr>
          <p:cNvPr id="44034" name="Rectangle 2"/>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5" name="Text Box 3"/>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hangingPunct="1">
              <a:spcBef>
                <a:spcPts val="450"/>
              </a:spcBef>
            </a:pPr>
            <a:r>
              <a:rPr lang="en-US" sz="1400">
                <a:latin typeface="Arial" charset="0"/>
                <a:cs typeface="Arial" charset="0"/>
              </a:rPr>
              <a:t>So we’ve fit the statistical model to the data giving our model parameters which are used to look for the effect in the data (eg difference between the task and the baseline)</a:t>
            </a:r>
          </a:p>
          <a:p>
            <a:pPr eaLnBrk="1" hangingPunct="1">
              <a:spcBef>
                <a:spcPts val="450"/>
              </a:spcBef>
            </a:pPr>
            <a:r>
              <a:rPr lang="en-US" sz="1400">
                <a:latin typeface="Arial" charset="0"/>
                <a:cs typeface="Arial" charset="0"/>
              </a:rPr>
              <a:t>So you know now that to do this we calculate a statistic for </a:t>
            </a:r>
            <a:r>
              <a:rPr lang="en-US" sz="1400" i="1">
                <a:latin typeface="Arial" charset="0"/>
                <a:cs typeface="Arial" charset="0"/>
              </a:rPr>
              <a:t>each </a:t>
            </a:r>
            <a:r>
              <a:rPr lang="en-US" sz="1400">
                <a:latin typeface="Arial" charset="0"/>
                <a:cs typeface="Arial" charset="0"/>
              </a:rPr>
              <a:t>voxel (testing for the effect of interest in that voxel).</a:t>
            </a:r>
          </a:p>
          <a:p>
            <a:pPr eaLnBrk="1" hangingPunct="1">
              <a:spcBef>
                <a:spcPts val="450"/>
              </a:spcBef>
            </a:pPr>
            <a:r>
              <a:rPr lang="en-US" sz="1400">
                <a:latin typeface="Arial" charset="0"/>
                <a:cs typeface="Arial" charset="0"/>
              </a:rPr>
              <a:t>This results in a large volume of statistic values! And we need to figure out if this volume shows evidence of the effect.. But, a multiple comparison problem comes up as there are many thousands of voxels and so many thousands of statistcal values! RFT is used to solve this.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3ADCA87-1602-47FF-BC25-43DAE8396C75}" type="slidenum">
              <a:rPr lang="en-GB"/>
              <a:pPr/>
              <a:t>36</a:t>
            </a:fld>
            <a:endParaRPr lang="en-GB"/>
          </a:p>
        </p:txBody>
      </p:sp>
      <p:sp>
        <p:nvSpPr>
          <p:cNvPr id="75777"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78"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490C20E-D2A3-465E-B980-0CB7DE97CFEE}" type="slidenum">
              <a:rPr lang="en-GB"/>
              <a:pPr/>
              <a:t>37</a:t>
            </a:fld>
            <a:endParaRPr lang="en-GB"/>
          </a:p>
        </p:txBody>
      </p:sp>
      <p:sp>
        <p:nvSpPr>
          <p:cNvPr id="76801"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6802"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F44CFFB-480D-432C-91C2-D2A21C39B3C0}" type="slidenum">
              <a:rPr lang="en-GB"/>
              <a:pPr/>
              <a:t>38</a:t>
            </a:fld>
            <a:endParaRPr lang="en-GB"/>
          </a:p>
        </p:txBody>
      </p:sp>
      <p:sp>
        <p:nvSpPr>
          <p:cNvPr id="77825"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26"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B582253A-881C-4868-92BD-3FD83EEFEECB}" type="slidenum">
              <a:rPr lang="en-GB"/>
              <a:pPr/>
              <a:t>6</a:t>
            </a:fld>
            <a:endParaRPr lang="en-GB"/>
          </a:p>
        </p:txBody>
      </p:sp>
      <p:sp>
        <p:nvSpPr>
          <p:cNvPr id="45057" name="Text Box 1"/>
          <p:cNvSpPr txBox="1">
            <a:spLocks noChangeArrowheads="1"/>
          </p:cNvSpPr>
          <p:nvPr/>
        </p:nvSpPr>
        <p:spPr bwMode="auto">
          <a:xfrm>
            <a:off x="4281488" y="10155238"/>
            <a:ext cx="3276600" cy="534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7E89C410-8171-4FA2-80E9-0687F3DCF32F}" type="slidenum">
              <a:rPr lang="en-GB" sz="1200"/>
              <a:pPr algn="r" hangingPunct="1">
                <a:lnSpc>
                  <a:spcPct val="100000"/>
                </a:lnSpc>
              </a:pPr>
              <a:t>6</a:t>
            </a:fld>
            <a:endParaRPr lang="en-GB" sz="1200"/>
          </a:p>
        </p:txBody>
      </p:sp>
      <p:sp>
        <p:nvSpPr>
          <p:cNvPr id="45058" name="Rectangle 2"/>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5059" name="Text Box 3"/>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hangingPunct="1">
              <a:spcBef>
                <a:spcPts val="450"/>
              </a:spcBef>
            </a:pPr>
            <a:r>
              <a:rPr lang="en-GB" sz="1400">
                <a:latin typeface="Arial" charset="0"/>
                <a:cs typeface="Arial" charset="0"/>
              </a:rPr>
              <a:t>So when we calculate a statistic, we generally need to know if that statistic represents convincing evidence of the effect of interest. Usually we test against the null hypothesis which states that there is no effect. </a:t>
            </a:r>
          </a:p>
          <a:p>
            <a:pPr eaLnBrk="1" hangingPunct="1">
              <a:spcBef>
                <a:spcPts val="450"/>
              </a:spcBef>
            </a:pPr>
            <a:endParaRPr lang="en-GB" sz="1400">
              <a:latin typeface="Arial" charset="0"/>
              <a:cs typeface="Arial" charset="0"/>
            </a:endParaRPr>
          </a:p>
          <a:p>
            <a:pPr eaLnBrk="1" hangingPunct="1">
              <a:spcBef>
                <a:spcPts val="450"/>
              </a:spcBef>
            </a:pPr>
            <a:r>
              <a:rPr lang="en-GB" sz="1400">
                <a:latin typeface="Arial" charset="0"/>
                <a:cs typeface="Arial" charset="0"/>
              </a:rPr>
              <a:t>NH = hypothesis that there is no effect ie no change anywhere in the brain – no diff between activation during baseline and during our manipulation</a:t>
            </a:r>
          </a:p>
          <a:p>
            <a:pPr eaLnBrk="1" hangingPunct="1">
              <a:spcBef>
                <a:spcPts val="450"/>
              </a:spcBef>
            </a:pPr>
            <a:endParaRPr lang="en-GB" sz="1400">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6"/>
          <p:cNvSpPr>
            <a:spLocks noGrp="1" noChangeArrowheads="1"/>
          </p:cNvSpPr>
          <p:nvPr>
            <p:ph type="sldNum"/>
          </p:nvPr>
        </p:nvSpPr>
        <p:spPr>
          <a:ln/>
        </p:spPr>
        <p:txBody>
          <a:bodyPr/>
          <a:lstStyle/>
          <a:p>
            <a:fld id="{15DF8FA5-627F-4982-B713-0C9DE22270ED}" type="slidenum">
              <a:rPr lang="en-GB"/>
              <a:pPr/>
              <a:t>10</a:t>
            </a:fld>
            <a:endParaRPr lang="en-GB"/>
          </a:p>
        </p:txBody>
      </p:sp>
      <p:sp>
        <p:nvSpPr>
          <p:cNvPr id="49153" name="Text Box 1"/>
          <p:cNvSpPr txBox="1">
            <a:spLocks noChangeArrowheads="1"/>
          </p:cNvSpPr>
          <p:nvPr/>
        </p:nvSpPr>
        <p:spPr bwMode="auto">
          <a:xfrm>
            <a:off x="4281488" y="10155238"/>
            <a:ext cx="3276600" cy="534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401ECCF6-72C6-46D2-858E-E29D1E6399FA}" type="slidenum">
              <a:rPr lang="en-GB" sz="1200"/>
              <a:pPr algn="r" hangingPunct="1">
                <a:lnSpc>
                  <a:spcPct val="100000"/>
                </a:lnSpc>
              </a:pPr>
              <a:t>10</a:t>
            </a:fld>
            <a:endParaRPr lang="en-GB" sz="1200"/>
          </a:p>
        </p:txBody>
      </p:sp>
      <p:sp>
        <p:nvSpPr>
          <p:cNvPr id="49154" name="Text Box 2"/>
          <p:cNvSpPr txBox="1">
            <a:spLocks noChangeArrowheads="1"/>
          </p:cNvSpPr>
          <p:nvPr/>
        </p:nvSpPr>
        <p:spPr bwMode="auto">
          <a:xfrm>
            <a:off x="4283075" y="10156825"/>
            <a:ext cx="3276600" cy="534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a:lnSpc>
                <a:spcPct val="100000"/>
              </a:lnSpc>
            </a:pPr>
            <a:fld id="{54D183D1-96EC-4513-BF12-91ACBF948340}" type="slidenum">
              <a:rPr lang="de-DE" sz="1200">
                <a:ea typeface="ＭＳ Ｐゴシック" pitchFamily="32" charset="-128"/>
              </a:rPr>
              <a:pPr algn="r">
                <a:lnSpc>
                  <a:spcPct val="100000"/>
                </a:lnSpc>
              </a:pPr>
              <a:t>10</a:t>
            </a:fld>
            <a:endParaRPr lang="de-DE" sz="1200">
              <a:ea typeface="ＭＳ Ｐゴシック" pitchFamily="32" charset="-128"/>
            </a:endParaRPr>
          </a:p>
        </p:txBody>
      </p:sp>
      <p:sp>
        <p:nvSpPr>
          <p:cNvPr id="49155" name="Rectangle 3"/>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9156" name="Text Box 4"/>
          <p:cNvSpPr txBox="1">
            <a:spLocks noChangeArrowheads="1"/>
          </p:cNvSpPr>
          <p:nvPr>
            <p:ph type="body" idx="1"/>
          </p:nvPr>
        </p:nvSpPr>
        <p:spPr bwMode="auto">
          <a:xfrm>
            <a:off x="1008063" y="5029200"/>
            <a:ext cx="5543550" cy="56610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sz="1200">
                <a:solidFill>
                  <a:srgbClr val="000000"/>
                </a:solidFill>
                <a:latin typeface="Times New Roman" pitchFamily="16" charset="0"/>
              </a:defRPr>
            </a:lvl9pPr>
          </a:lstStyle>
          <a:p>
            <a:pPr eaLnBrk="1" hangingPunct="1">
              <a:spcBef>
                <a:spcPts val="450"/>
              </a:spcBef>
            </a:pPr>
            <a:r>
              <a:rPr lang="en-US" sz="1400">
                <a:latin typeface="Arial" charset="0"/>
                <a:cs typeface="Arial" charset="0"/>
              </a:rPr>
              <a:t>So this just coverts our t values and null t distribution into probability values. So then we use a probability </a:t>
            </a:r>
            <a:r>
              <a:rPr lang="en-US" sz="1400" i="1">
                <a:latin typeface="Arial" charset="0"/>
                <a:cs typeface="Arial" charset="0"/>
              </a:rPr>
              <a:t>threshold </a:t>
            </a:r>
            <a:r>
              <a:rPr lang="en-US" sz="1400">
                <a:latin typeface="Arial" charset="0"/>
                <a:cs typeface="Arial" charset="0"/>
              </a:rPr>
              <a:t> (alpha) to each of our probability values (n), eg alpha in 0.01 and n is 1000. So if the test values are dervied from the null hypothesis then each of our n probability values has a probability alpha of being greater than threshold. Pfwe is the probability that one or more values will be greater than alpha. This is approximated by this simple expression </a:t>
            </a:r>
          </a:p>
          <a:p>
            <a:pPr eaLnBrk="1" hangingPunct="1">
              <a:spcBef>
                <a:spcPts val="450"/>
              </a:spcBef>
            </a:pPr>
            <a:endParaRPr lang="en-US" sz="1400">
              <a:latin typeface="Arial" charset="0"/>
              <a:cs typeface="Arial" charset="0"/>
            </a:endParaRPr>
          </a:p>
          <a:p>
            <a:pPr eaLnBrk="1" hangingPunct="1">
              <a:spcBef>
                <a:spcPts val="450"/>
              </a:spcBef>
            </a:pPr>
            <a:r>
              <a:rPr lang="en-US" sz="1400">
                <a:latin typeface="Arial" charset="0"/>
                <a:cs typeface="Arial" charset="0"/>
              </a:rPr>
              <a:t>This allows us to find the single voxel probability threshold alpha that will give us our required family wise error rate so that we have a probability of seeing any voxel above threshold in all of the n values. </a:t>
            </a:r>
          </a:p>
          <a:p>
            <a:pPr eaLnBrk="1" hangingPunct="1">
              <a:spcBef>
                <a:spcPts val="450"/>
              </a:spcBef>
            </a:pPr>
            <a:endParaRPr lang="en-US" sz="1400">
              <a:latin typeface="Arial" charset="0"/>
              <a:cs typeface="Arial" charset="0"/>
            </a:endParaRPr>
          </a:p>
          <a:p>
            <a:pPr eaLnBrk="1" hangingPunct="1">
              <a:spcBef>
                <a:spcPts val="450"/>
              </a:spcBef>
            </a:pPr>
            <a:r>
              <a:rPr lang="en-US" sz="1400">
                <a:latin typeface="Arial" charset="0"/>
                <a:cs typeface="Arial" charset="0"/>
              </a:rPr>
              <a:t>The bonferroni procedure gives us a corrected p value. </a:t>
            </a:r>
          </a:p>
          <a:p>
            <a:pPr eaLnBrk="1" hangingPunct="1">
              <a:spcBef>
                <a:spcPts val="450"/>
              </a:spcBef>
            </a:pPr>
            <a:r>
              <a:rPr lang="en-US" sz="1400">
                <a:latin typeface="Arial" charset="0"/>
                <a:cs typeface="Arial" charset="0"/>
              </a:rPr>
              <a:t>In many cases though, the bonferroni correction is too conservative because most functional imaging data have some degree of spatial correlation ( ie there is correlation between neightboring statistic vaues meaning there are fewer </a:t>
            </a:r>
            <a:r>
              <a:rPr lang="en-US" sz="1400" i="1">
                <a:latin typeface="Arial" charset="0"/>
                <a:cs typeface="Arial" charset="0"/>
              </a:rPr>
              <a:t>independent</a:t>
            </a:r>
            <a:r>
              <a:rPr lang="en-US" sz="1400">
                <a:latin typeface="Arial" charset="0"/>
                <a:cs typeface="Arial" charset="0"/>
              </a:rPr>
              <a:t> values in the statistic volume than thre are voxels. )</a:t>
            </a:r>
          </a:p>
          <a:p>
            <a:pPr eaLnBrk="1" hangingPunct="1">
              <a:spcBef>
                <a:spcPts val="450"/>
              </a:spcBef>
            </a:pPr>
            <a:endParaRPr lang="en-US" sz="1400">
              <a:latin typeface="Arial" charset="0"/>
              <a:cs typeface="Arial" charset="0"/>
            </a:endParaRPr>
          </a:p>
          <a:p>
            <a:pPr eaLnBrk="1" hangingPunct="1">
              <a:spcBef>
                <a:spcPts val="450"/>
              </a:spcBef>
            </a:pPr>
            <a:r>
              <a:rPr lang="en-US" sz="1400">
                <a:latin typeface="Arial" charset="0"/>
                <a:cs typeface="Arial" charset="0"/>
              </a:rPr>
              <a:t>If the unadjusted p-value is less than the Bonferroni-corrected target alpha, then reject the null hypothesis.</a:t>
            </a:r>
          </a:p>
          <a:p>
            <a:pPr eaLnBrk="1" hangingPunct="1">
              <a:spcBef>
                <a:spcPts val="450"/>
              </a:spcBef>
            </a:pPr>
            <a:r>
              <a:rPr lang="en-US" sz="1400">
                <a:latin typeface="Arial" charset="0"/>
                <a:cs typeface="Arial" charset="0"/>
              </a:rPr>
              <a:t>If the unadjusted p-value is greater than the Bonferroni-corrected target alpha, then do not reject the null hypothesis.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3227CB29-B255-4915-ADE5-BFFC0F750518}" type="slidenum">
              <a:rPr lang="en-GB"/>
              <a:pPr/>
              <a:t>11</a:t>
            </a:fld>
            <a:endParaRPr lang="en-GB"/>
          </a:p>
        </p:txBody>
      </p:sp>
      <p:sp>
        <p:nvSpPr>
          <p:cNvPr id="50177" name="Text Box 1"/>
          <p:cNvSpPr txBox="1">
            <a:spLocks noChangeArrowheads="1"/>
          </p:cNvSpPr>
          <p:nvPr/>
        </p:nvSpPr>
        <p:spPr bwMode="auto">
          <a:xfrm>
            <a:off x="4281488" y="10155238"/>
            <a:ext cx="3276600" cy="534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59C3C3C4-14C2-451C-AC9F-CC80F1A6566C}" type="slidenum">
              <a:rPr lang="en-GB" sz="1200"/>
              <a:pPr algn="r" hangingPunct="1">
                <a:lnSpc>
                  <a:spcPct val="100000"/>
                </a:lnSpc>
              </a:pPr>
              <a:t>11</a:t>
            </a:fld>
            <a:endParaRPr lang="en-GB" sz="1200"/>
          </a:p>
        </p:txBody>
      </p:sp>
      <p:sp>
        <p:nvSpPr>
          <p:cNvPr id="50178" name="Rectangle 2"/>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79" name="Text Box 3"/>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hangingPunct="1">
              <a:spcBef>
                <a:spcPts val="450"/>
              </a:spcBef>
            </a:pPr>
            <a:r>
              <a:rPr lang="en-US" sz="1400">
                <a:latin typeface="Arial" charset="0"/>
                <a:cs typeface="Arial" charset="0"/>
              </a:rPr>
              <a:t>This brings us on to spatial correlation.. </a:t>
            </a:r>
          </a:p>
          <a:p>
            <a:pPr eaLnBrk="1" hangingPunct="1">
              <a:spcBef>
                <a:spcPts val="450"/>
              </a:spcBef>
            </a:pPr>
            <a:r>
              <a:rPr lang="en-US" sz="1400">
                <a:latin typeface="Arial" charset="0"/>
                <a:cs typeface="Arial" charset="0"/>
              </a:rPr>
              <a:t>There will usually be some degree of spatial correlation in functional imaging data. Neighborinmg voxels will tend to display similar data which means that errors from the statistic model will be correlated for nearby voxels. </a:t>
            </a:r>
          </a:p>
          <a:p>
            <a:pPr eaLnBrk="1" hangingPunct="1">
              <a:spcBef>
                <a:spcPts val="450"/>
              </a:spcBef>
            </a:pPr>
            <a:endParaRPr lang="en-US" sz="1400">
              <a:latin typeface="Arial" charset="0"/>
              <a:cs typeface="Arial" charset="0"/>
            </a:endParaRPr>
          </a:p>
          <a:p>
            <a:pPr eaLnBrk="1" hangingPunct="1">
              <a:spcBef>
                <a:spcPts val="450"/>
              </a:spcBef>
            </a:pPr>
            <a:r>
              <a:rPr lang="en-US" sz="1400">
                <a:latin typeface="Arial" charset="0"/>
                <a:cs typeface="Arial" charset="0"/>
              </a:rPr>
              <a:t>The spatial preprocessing introduces spatial correlation. We realign images for the individual subjects to correct for motion during scanning and may normalize the data to a template to compare between subjects. This creates voxel centres that will be quite different from those of the original image. This resampling requires estimations of of signals of new voxel locations based on values from the original image and there is some degree of averaging between neighboring voxels to produce the new voxel value. The signal of niterest usually extends over several voxels. This can be due to the nature of the neuronal response or the haemodynamic response. Smoothing is done to imrpove the signal to noise ratio, involving averaging over voxels, increasing spatial correlation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89EF819-C4E9-489F-9BF9-5F58B0598273}" type="slidenum">
              <a:rPr lang="en-GB"/>
              <a:pPr/>
              <a:t>13</a:t>
            </a:fld>
            <a:endParaRPr lang="en-GB"/>
          </a:p>
        </p:txBody>
      </p:sp>
      <p:sp>
        <p:nvSpPr>
          <p:cNvPr id="52225"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6"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46BAC6DF-D988-4A2C-AC89-C51B28B418E8}" type="slidenum">
              <a:rPr lang="en-GB"/>
              <a:pPr/>
              <a:t>14</a:t>
            </a:fld>
            <a:endParaRPr lang="en-GB"/>
          </a:p>
        </p:txBody>
      </p:sp>
      <p:sp>
        <p:nvSpPr>
          <p:cNvPr id="53249"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0" name="Rectangle 2"/>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en-GB" sz="2000">
              <a:latin typeface="Arial" charset="0"/>
              <a:cs typeface="Arial" charset="0"/>
            </a:endParaRPr>
          </a:p>
        </p:txBody>
      </p:sp>
      <p:sp>
        <p:nvSpPr>
          <p:cNvPr id="53251" name="Text Box 3"/>
          <p:cNvSpPr txBox="1">
            <a:spLocks noChangeArrowheads="1"/>
          </p:cNvSpPr>
          <p:nvPr/>
        </p:nvSpPr>
        <p:spPr bwMode="auto">
          <a:xfrm>
            <a:off x="4281488" y="10155238"/>
            <a:ext cx="3276600" cy="534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r" hangingPunct="1">
              <a:lnSpc>
                <a:spcPct val="100000"/>
              </a:lnSpc>
            </a:pPr>
            <a:fld id="{6B440AA3-64AD-4F00-A9EE-BB10ACD36CD0}" type="slidenum">
              <a:rPr lang="de-DE" sz="1200">
                <a:latin typeface="Calibri" pitchFamily="32" charset="0"/>
                <a:ea typeface="ＭＳ Ｐゴシック" pitchFamily="32" charset="-128"/>
              </a:rPr>
              <a:pPr algn="r" hangingPunct="1">
                <a:lnSpc>
                  <a:spcPct val="100000"/>
                </a:lnSpc>
              </a:pPr>
              <a:t>14</a:t>
            </a:fld>
            <a:endParaRPr lang="de-DE" sz="1200">
              <a:latin typeface="Calibri" pitchFamily="32" charset="0"/>
              <a:ea typeface="ＭＳ Ｐゴシック" pitchFamily="32"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D75D953-6A6A-439C-B860-7C9C906DB5D1}" type="slidenum">
              <a:rPr lang="en-GB"/>
              <a:pPr/>
              <a:t>15</a:t>
            </a:fld>
            <a:endParaRPr lang="en-GB"/>
          </a:p>
        </p:txBody>
      </p:sp>
      <p:sp>
        <p:nvSpPr>
          <p:cNvPr id="54273" name="Rectangle 1"/>
          <p:cNvSpPr txBox="1">
            <a:spLocks noChangeArrowheads="1"/>
          </p:cNvSpPr>
          <p:nvPr>
            <p:ph type="sldImg"/>
          </p:nvPr>
        </p:nvSpPr>
        <p:spPr bwMode="auto">
          <a:xfrm>
            <a:off x="1108075" y="801688"/>
            <a:ext cx="5345113"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4" name="Rectangle 2"/>
          <p:cNvSpPr txBox="1">
            <a:spLocks noChangeArrowheads="1"/>
          </p:cNvSpPr>
          <p:nvPr>
            <p:ph type="body" idx="1"/>
          </p:nvPr>
        </p:nvSpPr>
        <p:spPr bwMode="auto">
          <a:xfrm>
            <a:off x="1008063" y="5078413"/>
            <a:ext cx="5543550"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6DB5050E-ACE8-4374-81A0-CD3032768618}" type="slidenum">
              <a:rPr lang="en-GB"/>
              <a:pPr/>
              <a:t>‹#›</a:t>
            </a:fld>
            <a:endParaRPr lang="en-GB"/>
          </a:p>
        </p:txBody>
      </p:sp>
    </p:spTree>
    <p:extLst>
      <p:ext uri="{BB962C8B-B14F-4D97-AF65-F5344CB8AC3E}">
        <p14:creationId xmlns:p14="http://schemas.microsoft.com/office/powerpoint/2010/main" val="3227448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F3CABE5F-6F3D-4EE2-BB54-2E08F0E58234}" type="slidenum">
              <a:rPr lang="en-GB"/>
              <a:pPr/>
              <a:t>‹#›</a:t>
            </a:fld>
            <a:endParaRPr lang="en-GB"/>
          </a:p>
        </p:txBody>
      </p:sp>
    </p:spTree>
    <p:extLst>
      <p:ext uri="{BB962C8B-B14F-4D97-AF65-F5344CB8AC3E}">
        <p14:creationId xmlns:p14="http://schemas.microsoft.com/office/powerpoint/2010/main" val="2613441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5675" y="301625"/>
            <a:ext cx="2266950" cy="64547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03238" y="301625"/>
            <a:ext cx="6650037" cy="6454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7EE2D15C-4FBA-4A45-A257-3C27CDDFD7F6}" type="slidenum">
              <a:rPr lang="en-GB"/>
              <a:pPr/>
              <a:t>‹#›</a:t>
            </a:fld>
            <a:endParaRPr lang="en-GB"/>
          </a:p>
        </p:txBody>
      </p:sp>
    </p:spTree>
    <p:extLst>
      <p:ext uri="{BB962C8B-B14F-4D97-AF65-F5344CB8AC3E}">
        <p14:creationId xmlns:p14="http://schemas.microsoft.com/office/powerpoint/2010/main" val="271359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79B9AC6F-2F3D-45B7-8A30-BA0C882AF99D}" type="slidenum">
              <a:rPr lang="en-GB"/>
              <a:pPr/>
              <a:t>‹#›</a:t>
            </a:fld>
            <a:endParaRPr lang="en-GB"/>
          </a:p>
        </p:txBody>
      </p:sp>
    </p:spTree>
    <p:extLst>
      <p:ext uri="{BB962C8B-B14F-4D97-AF65-F5344CB8AC3E}">
        <p14:creationId xmlns:p14="http://schemas.microsoft.com/office/powerpoint/2010/main" val="4166964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E7C334F6-7C9F-49C5-B686-FEE06BB16620}" type="slidenum">
              <a:rPr lang="en-GB"/>
              <a:pPr/>
              <a:t>‹#›</a:t>
            </a:fld>
            <a:endParaRPr lang="en-GB"/>
          </a:p>
        </p:txBody>
      </p:sp>
    </p:spTree>
    <p:extLst>
      <p:ext uri="{BB962C8B-B14F-4D97-AF65-F5344CB8AC3E}">
        <p14:creationId xmlns:p14="http://schemas.microsoft.com/office/powerpoint/2010/main" val="2747999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03238" y="1768475"/>
            <a:ext cx="4457700"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13338" y="1768475"/>
            <a:ext cx="4459287"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531C3056-0E6B-4123-8655-077BBF2B77DC}" type="slidenum">
              <a:rPr lang="en-GB"/>
              <a:pPr/>
              <a:t>‹#›</a:t>
            </a:fld>
            <a:endParaRPr lang="en-GB"/>
          </a:p>
        </p:txBody>
      </p:sp>
    </p:spTree>
    <p:extLst>
      <p:ext uri="{BB962C8B-B14F-4D97-AF65-F5344CB8AC3E}">
        <p14:creationId xmlns:p14="http://schemas.microsoft.com/office/powerpoint/2010/main" val="2502397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defRPr/>
            </a:lvl1pPr>
          </a:lstStyle>
          <a:p>
            <a:endParaRPr lang="en-GB"/>
          </a:p>
        </p:txBody>
      </p:sp>
      <p:sp>
        <p:nvSpPr>
          <p:cNvPr id="8" name="Footer Placeholder 7"/>
          <p:cNvSpPr>
            <a:spLocks noGrp="1"/>
          </p:cNvSpPr>
          <p:nvPr>
            <p:ph type="ftr" idx="11"/>
          </p:nvPr>
        </p:nvSpPr>
        <p:spPr/>
        <p:txBody>
          <a:bodyPr/>
          <a:lstStyle>
            <a:lvl1pPr>
              <a:defRPr/>
            </a:lvl1pPr>
          </a:lstStyle>
          <a:p>
            <a:endParaRPr lang="en-GB"/>
          </a:p>
        </p:txBody>
      </p:sp>
      <p:sp>
        <p:nvSpPr>
          <p:cNvPr id="9" name="Slide Number Placeholder 8"/>
          <p:cNvSpPr>
            <a:spLocks noGrp="1"/>
          </p:cNvSpPr>
          <p:nvPr>
            <p:ph type="sldNum" idx="12"/>
          </p:nvPr>
        </p:nvSpPr>
        <p:spPr/>
        <p:txBody>
          <a:bodyPr/>
          <a:lstStyle>
            <a:lvl1pPr>
              <a:defRPr/>
            </a:lvl1pPr>
          </a:lstStyle>
          <a:p>
            <a:fld id="{0B5E7CA6-25B5-4467-907A-35CAB784EB37}" type="slidenum">
              <a:rPr lang="en-GB"/>
              <a:pPr/>
              <a:t>‹#›</a:t>
            </a:fld>
            <a:endParaRPr lang="en-GB"/>
          </a:p>
        </p:txBody>
      </p:sp>
    </p:spTree>
    <p:extLst>
      <p:ext uri="{BB962C8B-B14F-4D97-AF65-F5344CB8AC3E}">
        <p14:creationId xmlns:p14="http://schemas.microsoft.com/office/powerpoint/2010/main" val="686901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idx="10"/>
          </p:nvPr>
        </p:nvSpPr>
        <p:spPr/>
        <p:txBody>
          <a:bodyPr/>
          <a:lstStyle>
            <a:lvl1pPr>
              <a:defRPr/>
            </a:lvl1pPr>
          </a:lstStyle>
          <a:p>
            <a:endParaRPr lang="en-GB"/>
          </a:p>
        </p:txBody>
      </p:sp>
      <p:sp>
        <p:nvSpPr>
          <p:cNvPr id="4" name="Footer Placeholder 3"/>
          <p:cNvSpPr>
            <a:spLocks noGrp="1"/>
          </p:cNvSpPr>
          <p:nvPr>
            <p:ph type="ftr" idx="11"/>
          </p:nvPr>
        </p:nvSpPr>
        <p:spPr/>
        <p:txBody>
          <a:bodyPr/>
          <a:lstStyle>
            <a:lvl1pPr>
              <a:defRPr/>
            </a:lvl1pPr>
          </a:lstStyle>
          <a:p>
            <a:endParaRPr lang="en-GB"/>
          </a:p>
        </p:txBody>
      </p:sp>
      <p:sp>
        <p:nvSpPr>
          <p:cNvPr id="5" name="Slide Number Placeholder 4"/>
          <p:cNvSpPr>
            <a:spLocks noGrp="1"/>
          </p:cNvSpPr>
          <p:nvPr>
            <p:ph type="sldNum" idx="12"/>
          </p:nvPr>
        </p:nvSpPr>
        <p:spPr/>
        <p:txBody>
          <a:bodyPr/>
          <a:lstStyle>
            <a:lvl1pPr>
              <a:defRPr/>
            </a:lvl1pPr>
          </a:lstStyle>
          <a:p>
            <a:fld id="{92A86E88-8D38-496C-A13E-48640510F8DA}" type="slidenum">
              <a:rPr lang="en-GB"/>
              <a:pPr/>
              <a:t>‹#›</a:t>
            </a:fld>
            <a:endParaRPr lang="en-GB"/>
          </a:p>
        </p:txBody>
      </p:sp>
    </p:spTree>
    <p:extLst>
      <p:ext uri="{BB962C8B-B14F-4D97-AF65-F5344CB8AC3E}">
        <p14:creationId xmlns:p14="http://schemas.microsoft.com/office/powerpoint/2010/main" val="1500344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GB"/>
          </a:p>
        </p:txBody>
      </p:sp>
      <p:sp>
        <p:nvSpPr>
          <p:cNvPr id="3" name="Footer Placeholder 2"/>
          <p:cNvSpPr>
            <a:spLocks noGrp="1"/>
          </p:cNvSpPr>
          <p:nvPr>
            <p:ph type="ftr" idx="11"/>
          </p:nvPr>
        </p:nvSpPr>
        <p:spPr/>
        <p:txBody>
          <a:bodyPr/>
          <a:lstStyle>
            <a:lvl1pPr>
              <a:defRPr/>
            </a:lvl1pPr>
          </a:lstStyle>
          <a:p>
            <a:endParaRPr lang="en-GB"/>
          </a:p>
        </p:txBody>
      </p:sp>
      <p:sp>
        <p:nvSpPr>
          <p:cNvPr id="4" name="Slide Number Placeholder 3"/>
          <p:cNvSpPr>
            <a:spLocks noGrp="1"/>
          </p:cNvSpPr>
          <p:nvPr>
            <p:ph type="sldNum" idx="12"/>
          </p:nvPr>
        </p:nvSpPr>
        <p:spPr/>
        <p:txBody>
          <a:bodyPr/>
          <a:lstStyle>
            <a:lvl1pPr>
              <a:defRPr/>
            </a:lvl1pPr>
          </a:lstStyle>
          <a:p>
            <a:fld id="{B18F1A4A-73AA-40A4-A2C7-704C3BFE9777}" type="slidenum">
              <a:rPr lang="en-GB"/>
              <a:pPr/>
              <a:t>‹#›</a:t>
            </a:fld>
            <a:endParaRPr lang="en-GB"/>
          </a:p>
        </p:txBody>
      </p:sp>
    </p:spTree>
    <p:extLst>
      <p:ext uri="{BB962C8B-B14F-4D97-AF65-F5344CB8AC3E}">
        <p14:creationId xmlns:p14="http://schemas.microsoft.com/office/powerpoint/2010/main" val="3193917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061BE742-1364-4D72-A212-CAA466BB1917}" type="slidenum">
              <a:rPr lang="en-GB"/>
              <a:pPr/>
              <a:t>‹#›</a:t>
            </a:fld>
            <a:endParaRPr lang="en-GB"/>
          </a:p>
        </p:txBody>
      </p:sp>
    </p:spTree>
    <p:extLst>
      <p:ext uri="{BB962C8B-B14F-4D97-AF65-F5344CB8AC3E}">
        <p14:creationId xmlns:p14="http://schemas.microsoft.com/office/powerpoint/2010/main" val="779390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624C568B-38B2-4078-8D1C-511CAFC99C50}" type="slidenum">
              <a:rPr lang="en-GB"/>
              <a:pPr/>
              <a:t>‹#›</a:t>
            </a:fld>
            <a:endParaRPr lang="en-GB"/>
          </a:p>
        </p:txBody>
      </p:sp>
    </p:spTree>
    <p:extLst>
      <p:ext uri="{BB962C8B-B14F-4D97-AF65-F5344CB8AC3E}">
        <p14:creationId xmlns:p14="http://schemas.microsoft.com/office/powerpoint/2010/main" val="236924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8" y="301625"/>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503238" y="1768475"/>
            <a:ext cx="9069387" cy="4987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6127"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50323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tabLst>
                <a:tab pos="723900" algn="l"/>
                <a:tab pos="1447800" algn="l"/>
                <a:tab pos="2171700" algn="l"/>
              </a:tabLst>
              <a:defRPr sz="1400">
                <a:solidFill>
                  <a:srgbClr val="000000"/>
                </a:solidFill>
                <a:latin typeface="Times New Roman" pitchFamily="16" charset="0"/>
              </a:defRPr>
            </a:lvl1pPr>
          </a:lstStyle>
          <a:p>
            <a:endParaRPr lang="en-GB"/>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tabLst>
                <a:tab pos="723900" algn="l"/>
                <a:tab pos="1447800" algn="l"/>
                <a:tab pos="2171700" algn="l"/>
                <a:tab pos="2895600" algn="l"/>
              </a:tabLst>
              <a:defRPr sz="1400">
                <a:solidFill>
                  <a:srgbClr val="000000"/>
                </a:solidFill>
                <a:latin typeface="Times New Roman" pitchFamily="16" charset="0"/>
              </a:defRPr>
            </a:lvl1pPr>
          </a:lstStyle>
          <a:p>
            <a:endParaRPr lang="en-GB"/>
          </a:p>
        </p:txBody>
      </p:sp>
      <p:sp>
        <p:nvSpPr>
          <p:cNvPr id="1029" name="Rectangle 5"/>
          <p:cNvSpPr>
            <a:spLocks noGrp="1" noChangeArrowheads="1"/>
          </p:cNvSpPr>
          <p:nvPr>
            <p:ph type="sldNum"/>
          </p:nvPr>
        </p:nvSpPr>
        <p:spPr bwMode="auto">
          <a:xfrm>
            <a:off x="722788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tabLst>
                <a:tab pos="723900" algn="l"/>
                <a:tab pos="1447800" algn="l"/>
                <a:tab pos="2171700" algn="l"/>
              </a:tabLst>
              <a:defRPr sz="1400">
                <a:solidFill>
                  <a:srgbClr val="000000"/>
                </a:solidFill>
                <a:latin typeface="Times New Roman" pitchFamily="16" charset="0"/>
              </a:defRPr>
            </a:lvl1pPr>
          </a:lstStyle>
          <a:p>
            <a:fld id="{D01E9C54-2A2B-4FF1-90E5-BCEA31E20FD7}"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fontAlgn="base" hangingPunct="0">
        <a:lnSpc>
          <a:spcPct val="96000"/>
        </a:lnSpc>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marL="742950" indent="-285750" algn="ctr" defTabSz="449263" rtl="0" fontAlgn="base" hangingPunct="0">
        <a:lnSpc>
          <a:spcPct val="96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charset="0"/>
        </a:defRPr>
      </a:lvl2pPr>
      <a:lvl3pPr marL="1143000" indent="-228600" algn="ctr" defTabSz="449263" rtl="0" fontAlgn="base" hangingPunct="0">
        <a:lnSpc>
          <a:spcPct val="96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charset="0"/>
        </a:defRPr>
      </a:lvl3pPr>
      <a:lvl4pPr marL="1600200" indent="-228600" algn="ctr" defTabSz="449263" rtl="0" fontAlgn="base" hangingPunct="0">
        <a:lnSpc>
          <a:spcPct val="96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charset="0"/>
        </a:defRPr>
      </a:lvl4pPr>
      <a:lvl5pPr marL="2057400" indent="-228600" algn="ctr" defTabSz="449263" rtl="0" fontAlgn="base" hangingPunct="0">
        <a:lnSpc>
          <a:spcPct val="96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charset="0"/>
        </a:defRPr>
      </a:lvl5pPr>
      <a:lvl6pPr marL="2514600" indent="-228600" algn="ctr" defTabSz="449263" rtl="0" fontAlgn="base" hangingPunct="0">
        <a:lnSpc>
          <a:spcPct val="96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charset="0"/>
        </a:defRPr>
      </a:lvl6pPr>
      <a:lvl7pPr marL="2971800" indent="-228600" algn="ctr" defTabSz="449263" rtl="0" fontAlgn="base" hangingPunct="0">
        <a:lnSpc>
          <a:spcPct val="96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charset="0"/>
        </a:defRPr>
      </a:lvl7pPr>
      <a:lvl8pPr marL="3429000" indent="-228600" algn="ctr" defTabSz="449263" rtl="0" fontAlgn="base" hangingPunct="0">
        <a:lnSpc>
          <a:spcPct val="96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charset="0"/>
        </a:defRPr>
      </a:lvl8pPr>
      <a:lvl9pPr marL="3886200" indent="-228600" algn="ctr" defTabSz="449263" rtl="0" fontAlgn="base" hangingPunct="0">
        <a:lnSpc>
          <a:spcPct val="96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charset="0"/>
        </a:defRPr>
      </a:lvl9pPr>
    </p:titleStyle>
    <p:bodyStyle>
      <a:lvl1pPr marL="342900" indent="-342900" algn="l" defTabSz="449263" rtl="0" fontAlgn="base" hangingPunct="0">
        <a:lnSpc>
          <a:spcPct val="96000"/>
        </a:lnSpc>
        <a:spcBef>
          <a:spcPct val="0"/>
        </a:spcBef>
        <a:spcAft>
          <a:spcPts val="1425"/>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fontAlgn="base" hangingPunct="0">
        <a:lnSpc>
          <a:spcPct val="96000"/>
        </a:lnSpc>
        <a:spcBef>
          <a:spcPct val="0"/>
        </a:spcBef>
        <a:spcAft>
          <a:spcPts val="1138"/>
        </a:spcAft>
        <a:buClr>
          <a:srgbClr val="000000"/>
        </a:buClr>
        <a:buSzPct val="100000"/>
        <a:buFont typeface="Times New Roman" pitchFamily="16" charset="0"/>
        <a:defRPr sz="2800">
          <a:solidFill>
            <a:srgbClr val="000000"/>
          </a:solidFill>
          <a:latin typeface="+mn-lt"/>
          <a:cs typeface="+mn-cs"/>
        </a:defRPr>
      </a:lvl2pPr>
      <a:lvl3pPr marL="1143000" indent="-228600" algn="l" defTabSz="449263" rtl="0" fontAlgn="base" hangingPunct="0">
        <a:lnSpc>
          <a:spcPct val="96000"/>
        </a:lnSpc>
        <a:spcBef>
          <a:spcPct val="0"/>
        </a:spcBef>
        <a:spcAft>
          <a:spcPts val="850"/>
        </a:spcAft>
        <a:buClr>
          <a:srgbClr val="000000"/>
        </a:buClr>
        <a:buSzPct val="100000"/>
        <a:buFont typeface="Times New Roman" pitchFamily="16" charset="0"/>
        <a:defRPr sz="2400">
          <a:solidFill>
            <a:srgbClr val="000000"/>
          </a:solidFill>
          <a:latin typeface="+mn-lt"/>
          <a:cs typeface="+mn-cs"/>
        </a:defRPr>
      </a:lvl3pPr>
      <a:lvl4pPr marL="1600200" indent="-228600" algn="l" defTabSz="449263" rtl="0" fontAlgn="base" hangingPunct="0">
        <a:lnSpc>
          <a:spcPct val="96000"/>
        </a:lnSpc>
        <a:spcBef>
          <a:spcPct val="0"/>
        </a:spcBef>
        <a:spcAft>
          <a:spcPts val="575"/>
        </a:spcAft>
        <a:buClr>
          <a:srgbClr val="000000"/>
        </a:buClr>
        <a:buSzPct val="100000"/>
        <a:buFont typeface="Times New Roman" pitchFamily="16" charset="0"/>
        <a:defRPr sz="2000">
          <a:solidFill>
            <a:srgbClr val="000000"/>
          </a:solidFill>
          <a:latin typeface="+mn-lt"/>
          <a:cs typeface="+mn-cs"/>
        </a:defRPr>
      </a:lvl4pPr>
      <a:lvl5pPr marL="2057400" indent="-228600" algn="l" defTabSz="449263" rtl="0" fontAlgn="base" hangingPunct="0">
        <a:lnSpc>
          <a:spcPct val="96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5pPr>
      <a:lvl6pPr marL="2514600" indent="-228600" algn="l" defTabSz="449263" rtl="0" fontAlgn="base" hangingPunct="0">
        <a:lnSpc>
          <a:spcPct val="96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fontAlgn="base" hangingPunct="0">
        <a:lnSpc>
          <a:spcPct val="96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fontAlgn="base" hangingPunct="0">
        <a:lnSpc>
          <a:spcPct val="96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fontAlgn="base" hangingPunct="0">
        <a:lnSpc>
          <a:spcPct val="96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83928" y="2267669"/>
            <a:ext cx="7056437" cy="1931988"/>
          </a:xfrm>
        </p:spPr>
        <p:txBody>
          <a:bodyPr/>
          <a:lstStyle/>
          <a:p>
            <a:r>
              <a:rPr lang="en-GB" dirty="0" smtClean="0"/>
              <a:t>**please note**</a:t>
            </a:r>
          </a:p>
          <a:p>
            <a:r>
              <a:rPr lang="en-GB" dirty="0" smtClean="0"/>
              <a:t>Many slides in part 1 are corrupt and have lost images and/or text. Part 2 is fine. Unfortunately, the original is not available, so please refer to previous years’ slides for part 1.</a:t>
            </a:r>
          </a:p>
          <a:p>
            <a:endParaRPr lang="en-GB" dirty="0"/>
          </a:p>
          <a:p>
            <a:r>
              <a:rPr lang="en-GB" sz="1100" dirty="0" smtClean="0"/>
              <a:t>Thanks, </a:t>
            </a:r>
          </a:p>
          <a:p>
            <a:r>
              <a:rPr lang="en-GB" sz="1100" dirty="0" smtClean="0"/>
              <a:t>PS</a:t>
            </a:r>
            <a:endParaRPr lang="en-GB" sz="1100" dirty="0"/>
          </a:p>
        </p:txBody>
      </p:sp>
    </p:spTree>
    <p:extLst>
      <p:ext uri="{BB962C8B-B14F-4D97-AF65-F5344CB8AC3E}">
        <p14:creationId xmlns:p14="http://schemas.microsoft.com/office/powerpoint/2010/main" val="208317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515938" y="285750"/>
            <a:ext cx="9072562"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pPr algn="ctr" hangingPunct="1">
              <a:lnSpc>
                <a:spcPct val="100000"/>
              </a:lnSpc>
            </a:pPr>
            <a:r>
              <a:rPr lang="de-DE" sz="4400"/>
              <a:t>Bonferroni correction</a:t>
            </a:r>
          </a:p>
        </p:txBody>
      </p:sp>
      <p:sp>
        <p:nvSpPr>
          <p:cNvPr id="11266" name="Rectangle 2"/>
          <p:cNvSpPr>
            <a:spLocks noChangeArrowheads="1"/>
          </p:cNvSpPr>
          <p:nvPr/>
        </p:nvSpPr>
        <p:spPr bwMode="auto">
          <a:xfrm>
            <a:off x="4767263" y="5708650"/>
            <a:ext cx="203200" cy="503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1267" name="Rectangle 3"/>
          <p:cNvSpPr>
            <a:spLocks noChangeArrowheads="1"/>
          </p:cNvSpPr>
          <p:nvPr/>
        </p:nvSpPr>
        <p:spPr bwMode="auto">
          <a:xfrm>
            <a:off x="841375" y="2668588"/>
            <a:ext cx="8255000" cy="4875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sz="2000">
              <a:solidFill>
                <a:srgbClr val="000000"/>
              </a:solidFill>
            </a:endParaRPr>
          </a:p>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000">
                <a:solidFill>
                  <a:srgbClr val="000000"/>
                </a:solidFill>
              </a:rPr>
              <a:t>P</a:t>
            </a:r>
            <a:r>
              <a:rPr lang="en-US" sz="1200">
                <a:solidFill>
                  <a:srgbClr val="000000"/>
                </a:solidFill>
              </a:rPr>
              <a:t>FWE</a:t>
            </a:r>
            <a:r>
              <a:rPr lang="en-US" sz="2000">
                <a:solidFill>
                  <a:srgbClr val="000000"/>
                </a:solidFill>
              </a:rPr>
              <a:t> = acceptable Type 1 error rate </a:t>
            </a:r>
          </a:p>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sz="2000">
                <a:solidFill>
                  <a:srgbClr val="000000"/>
                </a:solidFill>
              </a:rPr>
              <a:t>α</a:t>
            </a:r>
            <a:r>
              <a:rPr lang="en-GB" sz="2000">
                <a:solidFill>
                  <a:srgbClr val="000000"/>
                </a:solidFill>
              </a:rPr>
              <a:t> </a:t>
            </a:r>
            <a:r>
              <a:rPr lang="en-US" sz="2000">
                <a:solidFill>
                  <a:srgbClr val="000000"/>
                </a:solidFill>
              </a:rPr>
              <a:t>= corrected p-value</a:t>
            </a:r>
          </a:p>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000">
                <a:solidFill>
                  <a:srgbClr val="000000"/>
                </a:solidFill>
              </a:rPr>
              <a:t>n</a:t>
            </a:r>
            <a:r>
              <a:rPr lang="de-DE" sz="2000">
                <a:solidFill>
                  <a:srgbClr val="000000"/>
                </a:solidFill>
              </a:rPr>
              <a:t> = number of tests</a:t>
            </a: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de-DE" sz="2000" i="1" baseline="30000">
              <a:solidFill>
                <a:srgbClr val="000000"/>
              </a:solidFill>
            </a:endParaRP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sz="2000" i="1" baseline="30000">
              <a:solidFill>
                <a:srgbClr val="000000"/>
              </a:solidFill>
            </a:endParaRPr>
          </a:p>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4000" b="1">
                <a:solidFill>
                  <a:srgbClr val="6B6BCF"/>
                </a:solidFill>
                <a:latin typeface="Symbol" pitchFamily="16" charset="2"/>
              </a:rPr>
              <a:t></a:t>
            </a:r>
            <a:r>
              <a:rPr lang="en-US" sz="4000">
                <a:solidFill>
                  <a:srgbClr val="6B6BCF"/>
                </a:solidFill>
              </a:rPr>
              <a:t> = </a:t>
            </a:r>
            <a:r>
              <a:rPr lang="en-GB" sz="4000">
                <a:solidFill>
                  <a:srgbClr val="6B6BCF"/>
                </a:solidFill>
              </a:rPr>
              <a:t>P</a:t>
            </a:r>
            <a:r>
              <a:rPr lang="en-GB" sz="4000" i="1" baseline="30000">
                <a:solidFill>
                  <a:srgbClr val="6B6BCF"/>
                </a:solidFill>
              </a:rPr>
              <a:t>FWE</a:t>
            </a:r>
            <a:r>
              <a:rPr lang="en-GB" sz="4000" i="1">
                <a:solidFill>
                  <a:srgbClr val="6B6BCF"/>
                </a:solidFill>
              </a:rPr>
              <a:t> /</a:t>
            </a:r>
            <a:r>
              <a:rPr lang="en-US" sz="4000">
                <a:solidFill>
                  <a:srgbClr val="6B6BCF"/>
                </a:solidFill>
              </a:rPr>
              <a:t>n</a:t>
            </a: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de-DE" sz="2000">
              <a:solidFill>
                <a:srgbClr val="000000"/>
              </a:solidFill>
            </a:endParaRP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de-DE" sz="2000">
              <a:solidFill>
                <a:srgbClr val="000000"/>
              </a:solidFill>
            </a:endParaRP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de-DE" sz="2000">
              <a:solidFill>
                <a:srgbClr val="000000"/>
              </a:solidFill>
            </a:endParaRP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de-DE" sz="3200">
              <a:solidFill>
                <a:srgbClr val="000000"/>
              </a:solidFill>
            </a:endParaRP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de-DE" sz="3200">
              <a:solidFill>
                <a:srgbClr val="000000"/>
              </a:solidFill>
            </a:endParaRPr>
          </a:p>
        </p:txBody>
      </p:sp>
      <p:sp>
        <p:nvSpPr>
          <p:cNvPr id="11268" name="Text Box 4"/>
          <p:cNvSpPr txBox="1">
            <a:spLocks noChangeArrowheads="1"/>
          </p:cNvSpPr>
          <p:nvPr/>
        </p:nvSpPr>
        <p:spPr bwMode="auto">
          <a:xfrm>
            <a:off x="8451850" y="6875463"/>
            <a:ext cx="1627188" cy="573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hangingPunct="1">
              <a:lnSpc>
                <a:spcPct val="100000"/>
              </a:lnSpc>
              <a:spcBef>
                <a:spcPts val="1125"/>
              </a:spcBef>
            </a:pPr>
            <a:r>
              <a:rPr lang="en-GB" sz="2800" b="1" i="1"/>
              <a:t>But</a:t>
            </a:r>
            <a:r>
              <a:rPr lang="en-GB" sz="2000" i="1"/>
              <a:t>…</a:t>
            </a:r>
          </a:p>
        </p:txBody>
      </p:sp>
      <p:sp>
        <p:nvSpPr>
          <p:cNvPr id="11269" name="Text Box 5"/>
          <p:cNvSpPr txBox="1">
            <a:spLocks noChangeArrowheads="1"/>
          </p:cNvSpPr>
          <p:nvPr/>
        </p:nvSpPr>
        <p:spPr bwMode="auto">
          <a:xfrm>
            <a:off x="828675" y="1884363"/>
            <a:ext cx="8280400" cy="774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000">
                <a:solidFill>
                  <a:srgbClr val="6B6BCF"/>
                </a:solidFill>
              </a:rPr>
              <a:t>P</a:t>
            </a:r>
            <a:r>
              <a:rPr lang="en-GB" sz="4000" i="1" baseline="30000">
                <a:solidFill>
                  <a:srgbClr val="6B6BCF"/>
                </a:solidFill>
              </a:rPr>
              <a:t>FWE</a:t>
            </a:r>
            <a:r>
              <a:rPr lang="de-DE" sz="4000">
                <a:solidFill>
                  <a:srgbClr val="6B6BCF"/>
                </a:solidFill>
              </a:rPr>
              <a:t>  </a:t>
            </a:r>
            <a:r>
              <a:rPr lang="en-GB" sz="4000">
                <a:solidFill>
                  <a:srgbClr val="6B6BCF"/>
                </a:solidFill>
              </a:rPr>
              <a:t>≤  </a:t>
            </a:r>
            <a:r>
              <a:rPr lang="en-US" sz="4000" b="1">
                <a:solidFill>
                  <a:srgbClr val="6B6BCF"/>
                </a:solidFill>
              </a:rPr>
              <a:t>n</a:t>
            </a:r>
            <a:r>
              <a:rPr lang="en-US" sz="4000" b="1">
                <a:solidFill>
                  <a:srgbClr val="6B6BCF"/>
                </a:solidFill>
                <a:latin typeface="Symbol" pitchFamily="16" charset="2"/>
              </a:rPr>
              <a:t></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Freeform 1"/>
          <p:cNvSpPr>
            <a:spLocks noChangeArrowheads="1"/>
          </p:cNvSpPr>
          <p:nvPr/>
        </p:nvSpPr>
        <p:spPr bwMode="auto">
          <a:xfrm>
            <a:off x="2976563" y="3144838"/>
            <a:ext cx="4048125" cy="1917700"/>
          </a:xfrm>
          <a:custGeom>
            <a:avLst/>
            <a:gdLst>
              <a:gd name="T0" fmla="*/ 532 w 21600"/>
              <a:gd name="T1" fmla="*/ 0 h 21600"/>
              <a:gd name="T2" fmla="*/ 0 w 21600"/>
              <a:gd name="T3" fmla="*/ 532 h 21600"/>
              <a:gd name="T4" fmla="*/ 0 w 21600"/>
              <a:gd name="T5" fmla="*/ 16745 h 21600"/>
              <a:gd name="T6" fmla="*/ 532 w 21600"/>
              <a:gd name="T7" fmla="*/ 17277 h 21600"/>
              <a:gd name="T8" fmla="*/ 2623 w 21600"/>
              <a:gd name="T9" fmla="*/ 17277 h 21600"/>
              <a:gd name="T10" fmla="*/ 8607 w 21600"/>
              <a:gd name="T11" fmla="*/ 21600 h 21600"/>
              <a:gd name="T12" fmla="*/ 6515 w 21600"/>
              <a:gd name="T13" fmla="*/ 17277 h 21600"/>
              <a:gd name="T14" fmla="*/ 21016 w 21600"/>
              <a:gd name="T15" fmla="*/ 17277 h 21600"/>
              <a:gd name="T16" fmla="*/ 21600 w 21600"/>
              <a:gd name="T17" fmla="*/ 16745 h 21600"/>
              <a:gd name="T18" fmla="*/ 21600 w 21600"/>
              <a:gd name="T19" fmla="*/ 532 h 21600"/>
              <a:gd name="T20" fmla="*/ 21016 w 21600"/>
              <a:gd name="T21" fmla="*/ 0 h 21600"/>
              <a:gd name="T22" fmla="*/ 532 w 21600"/>
              <a:gd name="T23" fmla="*/ 0 h 21600"/>
              <a:gd name="T24" fmla="*/ 145 w 21600"/>
              <a:gd name="T25" fmla="*/ 145 h 21600"/>
              <a:gd name="T26" fmla="*/ 21409 w 21600"/>
              <a:gd name="T27" fmla="*/ 17106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a:moveTo>
                  <a:pt x="532" y="0"/>
                </a:moveTo>
                <a:cubicBezTo>
                  <a:pt x="238" y="0"/>
                  <a:pt x="0" y="238"/>
                  <a:pt x="0" y="532"/>
                </a:cubicBezTo>
                <a:lnTo>
                  <a:pt x="0" y="16745"/>
                </a:lnTo>
                <a:cubicBezTo>
                  <a:pt x="0" y="17039"/>
                  <a:pt x="238" y="17277"/>
                  <a:pt x="532" y="17277"/>
                </a:cubicBezTo>
                <a:lnTo>
                  <a:pt x="2623" y="17277"/>
                </a:lnTo>
                <a:lnTo>
                  <a:pt x="8607" y="21600"/>
                </a:lnTo>
                <a:lnTo>
                  <a:pt x="6515" y="17277"/>
                </a:lnTo>
                <a:lnTo>
                  <a:pt x="21016" y="17277"/>
                </a:lnTo>
                <a:cubicBezTo>
                  <a:pt x="21339" y="17277"/>
                  <a:pt x="21600" y="17039"/>
                  <a:pt x="21600" y="16745"/>
                </a:cubicBezTo>
                <a:lnTo>
                  <a:pt x="21600" y="532"/>
                </a:lnTo>
                <a:cubicBezTo>
                  <a:pt x="21600" y="238"/>
                  <a:pt x="21339" y="0"/>
                  <a:pt x="21016" y="0"/>
                </a:cubicBezTo>
                <a:lnTo>
                  <a:pt x="532" y="0"/>
                </a:lnTo>
                <a:close/>
              </a:path>
            </a:pathLst>
          </a:custGeom>
          <a:solidFill>
            <a:srgbClr val="BBE0E3"/>
          </a:solidFill>
          <a:ln w="9360">
            <a:solidFill>
              <a:srgbClr val="000000"/>
            </a:solidFill>
            <a:miter lim="800000"/>
            <a:headEnd/>
            <a:tailEnd/>
          </a:ln>
          <a:effectLst>
            <a:outerShdw dist="107933" dir="2700000" algn="ctr" rotWithShape="0">
              <a:srgbClr val="000000">
                <a:alpha val="75014"/>
              </a:srgbClr>
            </a:outerShdw>
          </a:effectLst>
        </p:spPr>
        <p:txBody>
          <a:bodyPr wrap="none" anchor="ctr"/>
          <a:lstStyle/>
          <a:p>
            <a:endParaRPr lang="en-GB"/>
          </a:p>
        </p:txBody>
      </p:sp>
      <p:sp>
        <p:nvSpPr>
          <p:cNvPr id="12290" name="Text Box 2"/>
          <p:cNvSpPr txBox="1">
            <a:spLocks noChangeArrowheads="1"/>
          </p:cNvSpPr>
          <p:nvPr/>
        </p:nvSpPr>
        <p:spPr bwMode="auto">
          <a:xfrm>
            <a:off x="515938" y="285750"/>
            <a:ext cx="9072562"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pPr algn="ctr" hangingPunct="1">
              <a:lnSpc>
                <a:spcPct val="100000"/>
              </a:lnSpc>
            </a:pPr>
            <a:r>
              <a:rPr lang="en-GB" sz="4400"/>
              <a:t>Spatial Correlation</a:t>
            </a:r>
          </a:p>
        </p:txBody>
      </p:sp>
      <p:sp>
        <p:nvSpPr>
          <p:cNvPr id="12291" name="Text Box 3"/>
          <p:cNvSpPr txBox="1">
            <a:spLocks noChangeArrowheads="1"/>
          </p:cNvSpPr>
          <p:nvPr/>
        </p:nvSpPr>
        <p:spPr bwMode="auto">
          <a:xfrm>
            <a:off x="196850" y="2033588"/>
            <a:ext cx="9882188" cy="550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9pPr>
          </a:lstStyle>
          <a:p>
            <a:pPr hangingPunct="1">
              <a:lnSpc>
                <a:spcPct val="100000"/>
              </a:lnSpc>
              <a:spcBef>
                <a:spcPts val="500"/>
              </a:spcBef>
              <a:buSzPct val="45000"/>
              <a:buFont typeface="Wingdings" charset="2"/>
              <a:buNone/>
            </a:pPr>
            <a:endParaRPr lang="en-GB" sz="2000"/>
          </a:p>
          <a:p>
            <a:pPr hangingPunct="1">
              <a:lnSpc>
                <a:spcPct val="100000"/>
              </a:lnSpc>
              <a:spcBef>
                <a:spcPts val="500"/>
              </a:spcBef>
              <a:buSzPct val="45000"/>
              <a:buFont typeface="Wingdings" charset="2"/>
              <a:buNone/>
            </a:pPr>
            <a:endParaRPr lang="en-GB" sz="2000"/>
          </a:p>
          <a:p>
            <a:pPr hangingPunct="1">
              <a:lnSpc>
                <a:spcPct val="100000"/>
              </a:lnSpc>
              <a:spcBef>
                <a:spcPts val="500"/>
              </a:spcBef>
              <a:buSzPct val="45000"/>
              <a:buFont typeface="Wingdings" charset="2"/>
              <a:buNone/>
            </a:pPr>
            <a:endParaRPr lang="en-GB" sz="2000"/>
          </a:p>
          <a:p>
            <a:pPr hangingPunct="1">
              <a:lnSpc>
                <a:spcPct val="100000"/>
              </a:lnSpc>
              <a:spcBef>
                <a:spcPts val="500"/>
              </a:spcBef>
              <a:buSzPct val="45000"/>
              <a:buFont typeface="Wingdings" charset="2"/>
              <a:buNone/>
            </a:pPr>
            <a:endParaRPr lang="en-GB" sz="2000"/>
          </a:p>
          <a:p>
            <a:pPr hangingPunct="1">
              <a:lnSpc>
                <a:spcPct val="100000"/>
              </a:lnSpc>
              <a:spcBef>
                <a:spcPts val="500"/>
              </a:spcBef>
              <a:buSzPct val="45000"/>
              <a:buFont typeface="Wingdings" charset="2"/>
              <a:buNone/>
            </a:pPr>
            <a:endParaRPr lang="en-GB" sz="2000"/>
          </a:p>
          <a:p>
            <a:pPr hangingPunct="1">
              <a:lnSpc>
                <a:spcPct val="100000"/>
              </a:lnSpc>
              <a:spcBef>
                <a:spcPts val="500"/>
              </a:spcBef>
              <a:buSzPct val="45000"/>
              <a:buFont typeface="Wingdings" charset="2"/>
              <a:buNone/>
            </a:pPr>
            <a:endParaRPr lang="en-GB" sz="2000"/>
          </a:p>
          <a:p>
            <a:pPr hangingPunct="1">
              <a:lnSpc>
                <a:spcPct val="100000"/>
              </a:lnSpc>
              <a:spcBef>
                <a:spcPts val="500"/>
              </a:spcBef>
              <a:buSzPct val="45000"/>
              <a:buFont typeface="Wingdings" charset="2"/>
              <a:buNone/>
            </a:pPr>
            <a:endParaRPr lang="en-GB" sz="2000"/>
          </a:p>
          <a:p>
            <a:pPr hangingPunct="1">
              <a:lnSpc>
                <a:spcPct val="100000"/>
              </a:lnSpc>
              <a:spcBef>
                <a:spcPts val="500"/>
              </a:spcBef>
              <a:buSzPct val="45000"/>
              <a:buFont typeface="Wingdings" charset="2"/>
              <a:buNone/>
            </a:pPr>
            <a:endParaRPr lang="en-GB" sz="2000"/>
          </a:p>
          <a:p>
            <a:pPr hangingPunct="1">
              <a:lnSpc>
                <a:spcPct val="100000"/>
              </a:lnSpc>
              <a:spcBef>
                <a:spcPts val="500"/>
              </a:spcBef>
              <a:buSzPct val="45000"/>
              <a:buFont typeface="Wingdings" charset="2"/>
              <a:buNone/>
            </a:pPr>
            <a:endParaRPr lang="en-GB" sz="2000"/>
          </a:p>
          <a:p>
            <a:pPr hangingPunct="1">
              <a:lnSpc>
                <a:spcPct val="100000"/>
              </a:lnSpc>
              <a:spcBef>
                <a:spcPts val="500"/>
              </a:spcBef>
              <a:buSzPct val="45000"/>
              <a:buFont typeface="Wingdings" charset="2"/>
              <a:buNone/>
            </a:pPr>
            <a:endParaRPr lang="en-GB" sz="2000"/>
          </a:p>
        </p:txBody>
      </p:sp>
      <p:sp>
        <p:nvSpPr>
          <p:cNvPr id="12292" name="Text Box 4"/>
          <p:cNvSpPr txBox="1">
            <a:spLocks noChangeArrowheads="1"/>
          </p:cNvSpPr>
          <p:nvPr/>
        </p:nvSpPr>
        <p:spPr bwMode="auto">
          <a:xfrm>
            <a:off x="6230938" y="3859213"/>
            <a:ext cx="2381250" cy="404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2293" name="Text Box 5"/>
          <p:cNvSpPr txBox="1">
            <a:spLocks noChangeArrowheads="1"/>
          </p:cNvSpPr>
          <p:nvPr/>
        </p:nvSpPr>
        <p:spPr bwMode="auto">
          <a:xfrm>
            <a:off x="6548438" y="2986088"/>
            <a:ext cx="3095625" cy="404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2294" name="Text Box 6"/>
          <p:cNvSpPr txBox="1">
            <a:spLocks noChangeArrowheads="1"/>
          </p:cNvSpPr>
          <p:nvPr/>
        </p:nvSpPr>
        <p:spPr bwMode="auto">
          <a:xfrm>
            <a:off x="2976563" y="3224213"/>
            <a:ext cx="4049712" cy="1444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723900" algn="l"/>
                <a:tab pos="1447800" algn="l"/>
                <a:tab pos="2171700" algn="l"/>
                <a:tab pos="2895600" algn="l"/>
                <a:tab pos="3619500" algn="l"/>
              </a:tabLst>
              <a:defRPr>
                <a:solidFill>
                  <a:srgbClr val="000000"/>
                </a:solidFill>
                <a:latin typeface="Arial" charset="0"/>
                <a:cs typeface="Arial" charset="0"/>
              </a:defRPr>
            </a:lvl1pPr>
            <a:lvl2pPr>
              <a:tabLst>
                <a:tab pos="723900" algn="l"/>
                <a:tab pos="1447800" algn="l"/>
                <a:tab pos="2171700" algn="l"/>
                <a:tab pos="2895600" algn="l"/>
                <a:tab pos="3619500" algn="l"/>
              </a:tabLst>
              <a:defRPr>
                <a:solidFill>
                  <a:srgbClr val="000000"/>
                </a:solidFill>
                <a:latin typeface="Arial" charset="0"/>
                <a:cs typeface="Arial" charset="0"/>
              </a:defRPr>
            </a:lvl2pPr>
            <a:lvl3pPr>
              <a:tabLst>
                <a:tab pos="723900" algn="l"/>
                <a:tab pos="1447800" algn="l"/>
                <a:tab pos="2171700" algn="l"/>
                <a:tab pos="2895600" algn="l"/>
                <a:tab pos="3619500" algn="l"/>
              </a:tabLst>
              <a:defRPr>
                <a:solidFill>
                  <a:srgbClr val="000000"/>
                </a:solidFill>
                <a:latin typeface="Arial" charset="0"/>
                <a:cs typeface="Arial" charset="0"/>
              </a:defRPr>
            </a:lvl3pPr>
            <a:lvl4pPr>
              <a:tabLst>
                <a:tab pos="723900" algn="l"/>
                <a:tab pos="1447800" algn="l"/>
                <a:tab pos="2171700" algn="l"/>
                <a:tab pos="2895600" algn="l"/>
                <a:tab pos="3619500" algn="l"/>
              </a:tabLst>
              <a:defRPr>
                <a:solidFill>
                  <a:srgbClr val="000000"/>
                </a:solidFill>
                <a:latin typeface="Arial" charset="0"/>
                <a:cs typeface="Arial" charset="0"/>
              </a:defRPr>
            </a:lvl4pPr>
            <a:lvl5pPr>
              <a:tabLst>
                <a:tab pos="723900" algn="l"/>
                <a:tab pos="1447800" algn="l"/>
                <a:tab pos="2171700" algn="l"/>
                <a:tab pos="2895600" algn="l"/>
                <a:tab pos="36195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9pPr>
          </a:lstStyle>
          <a:p>
            <a:pPr algn="ctr" hangingPunct="1">
              <a:lnSpc>
                <a:spcPct val="100000"/>
              </a:lnSpc>
            </a:pPr>
            <a:r>
              <a:rPr lang="de-DE" sz="1600">
                <a:latin typeface="Comic Sans MS" pitchFamily="64" charset="0"/>
              </a:rPr>
              <a:t>Averaging over one voxel and its neighbours (</a:t>
            </a:r>
            <a:r>
              <a:rPr lang="de-DE" sz="1600">
                <a:latin typeface="Symbol" pitchFamily="16" charset="2"/>
              </a:rPr>
              <a:t></a:t>
            </a:r>
            <a:r>
              <a:rPr lang="de-DE" sz="1600">
                <a:latin typeface="Comic Sans MS" pitchFamily="64" charset="0"/>
              </a:rPr>
              <a:t>independent observations)</a:t>
            </a:r>
          </a:p>
          <a:p>
            <a:pPr algn="ctr" hangingPunct="1">
              <a:lnSpc>
                <a:spcPct val="100000"/>
              </a:lnSpc>
            </a:pPr>
            <a:r>
              <a:rPr lang="de-DE" sz="1600">
                <a:latin typeface="Comic Sans MS" pitchFamily="64" charset="0"/>
              </a:rPr>
              <a:t>Usually weighted average using a (Gaussian) smoothing kernel</a:t>
            </a:r>
            <a:r>
              <a:rPr lang="de-DE" sz="1400"/>
              <a:t> </a:t>
            </a:r>
          </a:p>
        </p:txBody>
      </p:sp>
      <p:pic>
        <p:nvPicPr>
          <p:cNvPr id="1229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122863"/>
            <a:ext cx="9763125" cy="24352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296" name="Text Box 8"/>
          <p:cNvSpPr txBox="1">
            <a:spLocks noChangeArrowheads="1"/>
          </p:cNvSpPr>
          <p:nvPr/>
        </p:nvSpPr>
        <p:spPr bwMode="auto">
          <a:xfrm>
            <a:off x="276225" y="1477963"/>
            <a:ext cx="8890000" cy="1325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1pPr>
            <a:lvl2pPr>
              <a:tabLst>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2pPr>
            <a:lvl3pPr>
              <a:tabLst>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3pPr>
            <a:lvl4pPr>
              <a:tabLst>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4pPr>
            <a:lvl5pPr>
              <a:tabLst>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9pPr>
          </a:lstStyle>
          <a:p>
            <a:pPr hangingPunct="1">
              <a:lnSpc>
                <a:spcPct val="100000"/>
              </a:lnSpc>
              <a:spcBef>
                <a:spcPts val="1125"/>
              </a:spcBef>
              <a:buFont typeface="Arial" charset="0"/>
              <a:buChar char="•"/>
            </a:pPr>
            <a:r>
              <a:rPr lang="en-GB" sz="2000"/>
              <a:t>Dependence between voxels :	physiological signal</a:t>
            </a:r>
          </a:p>
          <a:p>
            <a:pPr hangingPunct="1">
              <a:lnSpc>
                <a:spcPct val="100000"/>
              </a:lnSpc>
              <a:spcBef>
                <a:spcPts val="1125"/>
              </a:spcBef>
              <a:buClrTx/>
              <a:buSzTx/>
              <a:buFontTx/>
              <a:buNone/>
            </a:pPr>
            <a:r>
              <a:rPr lang="en-GB" sz="2000"/>
              <a:t>				data acquisition </a:t>
            </a:r>
          </a:p>
          <a:p>
            <a:pPr hangingPunct="1">
              <a:lnSpc>
                <a:spcPct val="100000"/>
              </a:lnSpc>
              <a:spcBef>
                <a:spcPts val="1125"/>
              </a:spcBef>
              <a:buClrTx/>
              <a:buSzTx/>
              <a:buFontTx/>
              <a:buNone/>
            </a:pPr>
            <a:r>
              <a:rPr lang="en-GB" sz="2000"/>
              <a:t>				spatial preprocessing</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050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20838"/>
            <a:ext cx="9763125" cy="41386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338" name="Text Box 2"/>
          <p:cNvSpPr txBox="1">
            <a:spLocks noChangeArrowheads="1"/>
          </p:cNvSpPr>
          <p:nvPr/>
        </p:nvSpPr>
        <p:spPr bwMode="auto">
          <a:xfrm>
            <a:off x="3060700" y="720725"/>
            <a:ext cx="3600450" cy="498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9112" rIns="90000" bIns="450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gn="ctr"/>
            <a:r>
              <a:rPr lang="en-GB" sz="2800"/>
              <a:t>FWHM</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503238" y="152400"/>
            <a:ext cx="9072562" cy="839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pPr algn="ctr" hangingPunct="1">
              <a:lnSpc>
                <a:spcPct val="100000"/>
              </a:lnSpc>
            </a:pPr>
            <a:r>
              <a:rPr lang="en-US" sz="4400">
                <a:ea typeface="ＭＳ Ｐゴシック" pitchFamily="32" charset="-128"/>
              </a:rPr>
              <a:t>Overview </a:t>
            </a:r>
          </a:p>
        </p:txBody>
      </p:sp>
      <p:sp>
        <p:nvSpPr>
          <p:cNvPr id="15362" name="Text Box 2"/>
          <p:cNvSpPr txBox="1">
            <a:spLocks noChangeArrowheads="1"/>
          </p:cNvSpPr>
          <p:nvPr/>
        </p:nvSpPr>
        <p:spPr bwMode="auto">
          <a:xfrm>
            <a:off x="3783013" y="2984500"/>
            <a:ext cx="2538412" cy="1011238"/>
          </a:xfrm>
          <a:prstGeom prst="rect">
            <a:avLst/>
          </a:prstGeom>
          <a:solidFill>
            <a:srgbClr val="9C9CDF"/>
          </a:solidFill>
          <a:ln w="9360">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hangingPunct="1">
              <a:lnSpc>
                <a:spcPct val="100000"/>
              </a:lnSpc>
            </a:pPr>
            <a:r>
              <a:rPr lang="en-US" sz="2000">
                <a:solidFill>
                  <a:srgbClr val="FF0000"/>
                </a:solidFill>
                <a:ea typeface="ＭＳ Ｐゴシック" pitchFamily="32" charset="-128"/>
              </a:rPr>
              <a:t>Bonferroni correction</a:t>
            </a:r>
          </a:p>
          <a:p>
            <a:pPr hangingPunct="1">
              <a:lnSpc>
                <a:spcPct val="100000"/>
              </a:lnSpc>
            </a:pPr>
            <a:r>
              <a:rPr lang="en-US" sz="2000">
                <a:ea typeface="ＭＳ Ｐゴシック" pitchFamily="32" charset="-128"/>
              </a:rPr>
              <a:t>        α=P</a:t>
            </a:r>
            <a:r>
              <a:rPr lang="en-US" sz="2000" baseline="30000">
                <a:ea typeface="ＭＳ Ｐゴシック" pitchFamily="32" charset="-128"/>
              </a:rPr>
              <a:t>FWE</a:t>
            </a:r>
            <a:r>
              <a:rPr lang="en-US" sz="2000">
                <a:ea typeface="ＭＳ Ｐゴシック" pitchFamily="32" charset="-128"/>
              </a:rPr>
              <a:t>/n</a:t>
            </a:r>
          </a:p>
          <a:p>
            <a:pPr hangingPunct="1">
              <a:lnSpc>
                <a:spcPct val="100000"/>
              </a:lnSpc>
            </a:pPr>
            <a:r>
              <a:rPr lang="en-US" sz="2000">
                <a:ea typeface="ＭＳ Ｐゴシック" pitchFamily="32" charset="-128"/>
              </a:rPr>
              <a:t>Corrected p value</a:t>
            </a:r>
          </a:p>
        </p:txBody>
      </p:sp>
      <p:sp>
        <p:nvSpPr>
          <p:cNvPr id="15363" name="Text Box 3"/>
          <p:cNvSpPr txBox="1">
            <a:spLocks noChangeArrowheads="1"/>
          </p:cNvSpPr>
          <p:nvPr/>
        </p:nvSpPr>
        <p:spPr bwMode="auto">
          <a:xfrm>
            <a:off x="3497263" y="4732338"/>
            <a:ext cx="3252787" cy="1312862"/>
          </a:xfrm>
          <a:prstGeom prst="rect">
            <a:avLst/>
          </a:prstGeom>
          <a:solidFill>
            <a:srgbClr val="9C9CDF"/>
          </a:solidFill>
          <a:ln w="9360">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hangingPunct="1">
              <a:lnSpc>
                <a:spcPct val="100000"/>
              </a:lnSpc>
            </a:pPr>
            <a:r>
              <a:rPr lang="en-US" sz="2000">
                <a:ea typeface="ＭＳ Ｐゴシック" pitchFamily="32" charset="-128"/>
              </a:rPr>
              <a:t>Unfeasibly conservative</a:t>
            </a:r>
          </a:p>
          <a:p>
            <a:pPr hangingPunct="1">
              <a:lnSpc>
                <a:spcPct val="100000"/>
              </a:lnSpc>
            </a:pPr>
            <a:endParaRPr lang="en-US" sz="2000">
              <a:ea typeface="ＭＳ Ｐゴシック" pitchFamily="32" charset="-128"/>
            </a:endParaRPr>
          </a:p>
          <a:p>
            <a:pPr hangingPunct="1">
              <a:lnSpc>
                <a:spcPct val="100000"/>
              </a:lnSpc>
            </a:pPr>
            <a:r>
              <a:rPr lang="en-US" sz="2000">
                <a:ea typeface="ＭＳ Ｐゴシック" pitchFamily="32" charset="-128"/>
              </a:rPr>
              <a:t>Too many false negatives</a:t>
            </a:r>
          </a:p>
        </p:txBody>
      </p:sp>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38" y="2803525"/>
            <a:ext cx="2820987" cy="20558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365" name="Text Box 5"/>
          <p:cNvSpPr txBox="1">
            <a:spLocks noChangeArrowheads="1"/>
          </p:cNvSpPr>
          <p:nvPr/>
        </p:nvSpPr>
        <p:spPr bwMode="auto">
          <a:xfrm>
            <a:off x="446088" y="5159375"/>
            <a:ext cx="1879600" cy="1003300"/>
          </a:xfrm>
          <a:prstGeom prst="rect">
            <a:avLst/>
          </a:prstGeom>
          <a:solidFill>
            <a:srgbClr val="CCCCCC"/>
          </a:solidFill>
          <a:ln w="9360">
            <a:solidFill>
              <a:srgbClr val="6666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hangingPunct="1">
              <a:lnSpc>
                <a:spcPct val="100000"/>
              </a:lnSpc>
            </a:pPr>
            <a:r>
              <a:rPr lang="en-US" sz="2000">
                <a:ea typeface="ＭＳ Ｐゴシック" pitchFamily="32" charset="-128"/>
              </a:rPr>
              <a:t>This is NOT</a:t>
            </a:r>
          </a:p>
          <a:p>
            <a:pPr hangingPunct="1">
              <a:lnSpc>
                <a:spcPct val="100000"/>
              </a:lnSpc>
            </a:pPr>
            <a:r>
              <a:rPr lang="en-US" sz="2000">
                <a:ea typeface="ＭＳ Ｐゴシック" pitchFamily="32" charset="-128"/>
              </a:rPr>
              <a:t>an acceptable </a:t>
            </a:r>
          </a:p>
          <a:p>
            <a:pPr hangingPunct="1">
              <a:lnSpc>
                <a:spcPct val="100000"/>
              </a:lnSpc>
            </a:pPr>
            <a:r>
              <a:rPr lang="en-US" sz="2000">
                <a:ea typeface="ＭＳ Ｐゴシック" pitchFamily="32" charset="-128"/>
              </a:rPr>
              <a:t>method.</a:t>
            </a:r>
          </a:p>
        </p:txBody>
      </p:sp>
      <p:sp>
        <p:nvSpPr>
          <p:cNvPr id="15366" name="Rectangle 6"/>
          <p:cNvSpPr>
            <a:spLocks noChangeArrowheads="1"/>
          </p:cNvSpPr>
          <p:nvPr/>
        </p:nvSpPr>
        <p:spPr bwMode="auto">
          <a:xfrm>
            <a:off x="3611563" y="6319838"/>
            <a:ext cx="3175000" cy="808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hangingPunct="1">
              <a:lnSpc>
                <a:spcPct val="100000"/>
              </a:lnSpc>
              <a:tabLst>
                <a:tab pos="723900" algn="l"/>
                <a:tab pos="1447800" algn="l"/>
                <a:tab pos="2171700" algn="l"/>
                <a:tab pos="2895600" algn="l"/>
              </a:tabLst>
            </a:pPr>
            <a:r>
              <a:rPr lang="de-DE" sz="1400">
                <a:solidFill>
                  <a:srgbClr val="000000"/>
                </a:solidFill>
                <a:ea typeface="ＭＳ Ｐゴシック" pitchFamily="32" charset="-128"/>
              </a:rPr>
              <a:t>It is because Bonferroni correction </a:t>
            </a:r>
          </a:p>
          <a:p>
            <a:pPr hangingPunct="1">
              <a:lnSpc>
                <a:spcPct val="100000"/>
              </a:lnSpc>
              <a:tabLst>
                <a:tab pos="723900" algn="l"/>
                <a:tab pos="1447800" algn="l"/>
                <a:tab pos="2171700" algn="l"/>
                <a:tab pos="2895600" algn="l"/>
              </a:tabLst>
            </a:pPr>
            <a:r>
              <a:rPr lang="de-DE" sz="1400">
                <a:solidFill>
                  <a:srgbClr val="000000"/>
                </a:solidFill>
                <a:ea typeface="ＭＳ Ｐゴシック" pitchFamily="32" charset="-128"/>
              </a:rPr>
              <a:t>is based on  the assuption that all </a:t>
            </a:r>
          </a:p>
          <a:p>
            <a:pPr hangingPunct="1">
              <a:lnSpc>
                <a:spcPct val="100000"/>
              </a:lnSpc>
              <a:tabLst>
                <a:tab pos="723900" algn="l"/>
                <a:tab pos="1447800" algn="l"/>
                <a:tab pos="2171700" algn="l"/>
                <a:tab pos="2895600" algn="l"/>
              </a:tabLst>
            </a:pPr>
            <a:r>
              <a:rPr lang="de-DE" sz="1400">
                <a:solidFill>
                  <a:srgbClr val="000000"/>
                </a:solidFill>
                <a:ea typeface="ＭＳ Ｐゴシック" pitchFamily="32" charset="-128"/>
              </a:rPr>
              <a:t>the voxels are independent.</a:t>
            </a:r>
          </a:p>
        </p:txBody>
      </p:sp>
      <p:sp>
        <p:nvSpPr>
          <p:cNvPr id="15367" name="Text Box 7"/>
          <p:cNvSpPr txBox="1">
            <a:spLocks noChangeArrowheads="1"/>
          </p:cNvSpPr>
          <p:nvPr/>
        </p:nvSpPr>
        <p:spPr bwMode="auto">
          <a:xfrm>
            <a:off x="6623050" y="2832100"/>
            <a:ext cx="3481388" cy="1128713"/>
          </a:xfrm>
          <a:prstGeom prst="rect">
            <a:avLst/>
          </a:prstGeom>
          <a:solidFill>
            <a:srgbClr val="FFFFFF"/>
          </a:solidFill>
          <a:ln w="9360">
            <a:solidFill>
              <a:srgbClr val="00B05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hangingPunct="1">
              <a:lnSpc>
                <a:spcPct val="100000"/>
              </a:lnSpc>
            </a:pPr>
            <a:r>
              <a:rPr lang="en-GB" sz="2000">
                <a:solidFill>
                  <a:srgbClr val="00B050"/>
                </a:solidFill>
                <a:ea typeface="ＭＳ Ｐゴシック" pitchFamily="32" charset="-128"/>
              </a:rPr>
              <a:t>Random field theory (RFT)</a:t>
            </a:r>
          </a:p>
          <a:p>
            <a:pPr hangingPunct="1">
              <a:lnSpc>
                <a:spcPct val="100000"/>
              </a:lnSpc>
            </a:pPr>
            <a:r>
              <a:rPr lang="en-GB" sz="2400" b="1">
                <a:solidFill>
                  <a:srgbClr val="00B050"/>
                </a:solidFill>
                <a:ea typeface="ＭＳ Ｐゴシック" pitchFamily="32" charset="-128"/>
              </a:rPr>
              <a:t>          </a:t>
            </a:r>
            <a:r>
              <a:rPr lang="el-GR" sz="2400" b="1">
                <a:solidFill>
                  <a:srgbClr val="C00000"/>
                </a:solidFill>
                <a:latin typeface="Times New Roman" pitchFamily="16" charset="0"/>
                <a:ea typeface="ＭＳ Ｐゴシック" pitchFamily="32" charset="-128"/>
              </a:rPr>
              <a:t>α</a:t>
            </a:r>
            <a:r>
              <a:rPr lang="el-GR" sz="2400" b="1">
                <a:latin typeface="Times New Roman" pitchFamily="16" charset="0"/>
                <a:ea typeface="ＭＳ Ｐゴシック" pitchFamily="32" charset="-128"/>
              </a:rPr>
              <a:t> </a:t>
            </a:r>
            <a:r>
              <a:rPr lang="en-GB" sz="2400" b="1">
                <a:latin typeface="Calibri" pitchFamily="32" charset="0"/>
                <a:ea typeface="ＭＳ Ｐゴシック" pitchFamily="32" charset="-128"/>
              </a:rPr>
              <a:t>=</a:t>
            </a:r>
            <a:r>
              <a:rPr lang="en-GB" sz="2400" b="1">
                <a:latin typeface="Times New Roman" pitchFamily="16" charset="0"/>
                <a:ea typeface="ＭＳ Ｐゴシック" pitchFamily="32" charset="-128"/>
              </a:rPr>
              <a:t> </a:t>
            </a:r>
            <a:r>
              <a:rPr lang="en-GB" sz="2400" b="1">
                <a:latin typeface="Calibri" pitchFamily="32" charset="0"/>
                <a:ea typeface="ＭＳ Ｐゴシック" pitchFamily="32" charset="-128"/>
              </a:rPr>
              <a:t>P</a:t>
            </a:r>
            <a:r>
              <a:rPr lang="en-GB" sz="2400" b="1" i="1" baseline="30000">
                <a:latin typeface="Calibri" pitchFamily="32" charset="0"/>
                <a:ea typeface="ＭＳ Ｐゴシック" pitchFamily="32" charset="-128"/>
              </a:rPr>
              <a:t>FWE</a:t>
            </a:r>
            <a:r>
              <a:rPr lang="en-US" sz="2400" b="1">
                <a:latin typeface="Calibri" pitchFamily="32" charset="0"/>
                <a:ea typeface="ＭＳ Ｐゴシック" pitchFamily="32" charset="-128"/>
              </a:rPr>
              <a:t> ≒</a:t>
            </a:r>
            <a:r>
              <a:rPr lang="en-GB" sz="2400" b="1">
                <a:latin typeface="Calibri" pitchFamily="32" charset="0"/>
                <a:ea typeface="ＭＳ Ｐゴシック" pitchFamily="32" charset="-128"/>
              </a:rPr>
              <a:t> E[</a:t>
            </a:r>
            <a:r>
              <a:rPr lang="en-GB" sz="2400" b="1" i="1">
                <a:latin typeface="Calibri" pitchFamily="32" charset="0"/>
                <a:ea typeface="ＭＳ Ｐゴシック" pitchFamily="32" charset="-128"/>
              </a:rPr>
              <a:t>EC</a:t>
            </a:r>
            <a:r>
              <a:rPr lang="en-GB" sz="2400" b="1">
                <a:latin typeface="Calibri" pitchFamily="32" charset="0"/>
                <a:ea typeface="ＭＳ Ｐゴシック" pitchFamily="32" charset="-128"/>
              </a:rPr>
              <a:t>]</a:t>
            </a:r>
            <a:r>
              <a:rPr lang="en-US" sz="2400" b="1">
                <a:latin typeface="Calibri" pitchFamily="32" charset="0"/>
                <a:ea typeface="ＭＳ Ｐゴシック" pitchFamily="32" charset="-128"/>
              </a:rPr>
              <a:t> </a:t>
            </a:r>
          </a:p>
          <a:p>
            <a:pPr hangingPunct="1">
              <a:lnSpc>
                <a:spcPct val="100000"/>
              </a:lnSpc>
            </a:pPr>
            <a:r>
              <a:rPr lang="en-US" sz="2400" b="1">
                <a:latin typeface="Calibri" pitchFamily="32" charset="0"/>
                <a:ea typeface="ＭＳ Ｐゴシック" pitchFamily="32" charset="-128"/>
              </a:rPr>
              <a:t>Corrected p value</a:t>
            </a:r>
          </a:p>
        </p:txBody>
      </p:sp>
      <p:sp>
        <p:nvSpPr>
          <p:cNvPr id="15368" name="Text Box 8"/>
          <p:cNvSpPr txBox="1">
            <a:spLocks noChangeArrowheads="1"/>
          </p:cNvSpPr>
          <p:nvPr/>
        </p:nvSpPr>
        <p:spPr bwMode="auto">
          <a:xfrm>
            <a:off x="2160588" y="1079500"/>
            <a:ext cx="5040312" cy="1146175"/>
          </a:xfrm>
          <a:prstGeom prst="rect">
            <a:avLst/>
          </a:prstGeom>
          <a:solidFill>
            <a:srgbClr val="99CC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4072" rIns="90000" bIns="45000"/>
          <a:lstStyle>
            <a:lvl1pPr>
              <a:tabLst>
                <a:tab pos="723900" algn="l"/>
                <a:tab pos="1447800" algn="l"/>
                <a:tab pos="2171700" algn="l"/>
                <a:tab pos="2895600" algn="l"/>
                <a:tab pos="3619500" algn="l"/>
                <a:tab pos="43434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9pPr>
          </a:lstStyle>
          <a:p>
            <a:r>
              <a:rPr lang="en-GB"/>
              <a:t>A large volume of data requiring a large number of statistical measures</a:t>
            </a:r>
            <a:br>
              <a:rPr lang="en-GB"/>
            </a:br>
            <a:r>
              <a:rPr lang="en-GB"/>
              <a:t/>
            </a:r>
            <a:br>
              <a:rPr lang="en-GB"/>
            </a:br>
            <a:r>
              <a:rPr lang="en-GB"/>
              <a:t>Creates a multiple comparisons problem</a:t>
            </a:r>
          </a:p>
        </p:txBody>
      </p:sp>
      <p:sp>
        <p:nvSpPr>
          <p:cNvPr id="15369" name="Line 9"/>
          <p:cNvSpPr>
            <a:spLocks noChangeShapeType="1"/>
          </p:cNvSpPr>
          <p:nvPr/>
        </p:nvSpPr>
        <p:spPr bwMode="auto">
          <a:xfrm>
            <a:off x="4859338" y="2339975"/>
            <a:ext cx="1587" cy="539750"/>
          </a:xfrm>
          <a:prstGeom prst="line">
            <a:avLst/>
          </a:prstGeom>
          <a:noFill/>
          <a:ln w="1080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370" name="Line 10"/>
          <p:cNvSpPr>
            <a:spLocks noChangeShapeType="1"/>
          </p:cNvSpPr>
          <p:nvPr/>
        </p:nvSpPr>
        <p:spPr bwMode="auto">
          <a:xfrm>
            <a:off x="4859338" y="4140200"/>
            <a:ext cx="1587" cy="539750"/>
          </a:xfrm>
          <a:prstGeom prst="line">
            <a:avLst/>
          </a:prstGeom>
          <a:noFill/>
          <a:ln w="720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371" name="Line 11"/>
          <p:cNvSpPr>
            <a:spLocks noChangeShapeType="1"/>
          </p:cNvSpPr>
          <p:nvPr/>
        </p:nvSpPr>
        <p:spPr bwMode="auto">
          <a:xfrm flipH="1">
            <a:off x="1798638" y="2339975"/>
            <a:ext cx="542925" cy="539750"/>
          </a:xfrm>
          <a:prstGeom prst="line">
            <a:avLst/>
          </a:prstGeom>
          <a:noFill/>
          <a:ln w="720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372" name="Line 12"/>
          <p:cNvSpPr>
            <a:spLocks noChangeShapeType="1"/>
          </p:cNvSpPr>
          <p:nvPr/>
        </p:nvSpPr>
        <p:spPr bwMode="auto">
          <a:xfrm>
            <a:off x="7199313" y="2160588"/>
            <a:ext cx="720725" cy="539750"/>
          </a:xfrm>
          <a:prstGeom prst="line">
            <a:avLst/>
          </a:prstGeom>
          <a:noFill/>
          <a:ln w="1800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16386" name="Text Box 2"/>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5AD5DF1B-89ED-42B1-9393-BB3EED204CE6}" type="slidenum">
              <a:rPr lang="de-DE" sz="1400"/>
              <a:pPr algn="r">
                <a:lnSpc>
                  <a:spcPct val="100000"/>
                </a:lnSpc>
              </a:pPr>
              <a:t>15</a:t>
            </a:fld>
            <a:endParaRPr lang="de-DE" sz="1400"/>
          </a:p>
        </p:txBody>
      </p:sp>
      <p:sp>
        <p:nvSpPr>
          <p:cNvPr id="16387" name="Text Box 3"/>
          <p:cNvSpPr txBox="1">
            <a:spLocks noChangeArrowheads="1"/>
          </p:cNvSpPr>
          <p:nvPr/>
        </p:nvSpPr>
        <p:spPr bwMode="auto">
          <a:xfrm>
            <a:off x="755650" y="2347913"/>
            <a:ext cx="8567738" cy="1620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a:solidFill>
                  <a:srgbClr val="333333"/>
                </a:solidFill>
              </a:rPr>
              <a:t>Random Field Theory</a:t>
            </a:r>
          </a:p>
        </p:txBody>
      </p:sp>
      <p:sp>
        <p:nvSpPr>
          <p:cNvPr id="16388" name="Text Box 4"/>
          <p:cNvSpPr txBox="1">
            <a:spLocks noChangeArrowheads="1"/>
          </p:cNvSpPr>
          <p:nvPr/>
        </p:nvSpPr>
        <p:spPr bwMode="auto">
          <a:xfrm>
            <a:off x="1708150" y="4306888"/>
            <a:ext cx="6664325" cy="1757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9pPr>
          </a:lstStyle>
          <a:p>
            <a:pPr algn="ctr" hangingPunct="1">
              <a:lnSpc>
                <a:spcPct val="100000"/>
              </a:lnSpc>
              <a:spcBef>
                <a:spcPts val="650"/>
              </a:spcBef>
            </a:pPr>
            <a:r>
              <a:rPr lang="en-GB" sz="2900">
                <a:solidFill>
                  <a:srgbClr val="898989"/>
                </a:solidFill>
              </a:rPr>
              <a:t>Part II</a:t>
            </a:r>
          </a:p>
          <a:p>
            <a:pPr algn="ctr" hangingPunct="1">
              <a:lnSpc>
                <a:spcPct val="100000"/>
              </a:lnSpc>
              <a:spcBef>
                <a:spcPts val="650"/>
              </a:spcBef>
            </a:pPr>
            <a:r>
              <a:rPr lang="en-GB" sz="2900">
                <a:solidFill>
                  <a:srgbClr val="898989"/>
                </a:solidFill>
              </a:rPr>
              <a:t>Tim Howe</a:t>
            </a:r>
          </a:p>
        </p:txBody>
      </p:sp>
      <p:sp>
        <p:nvSpPr>
          <p:cNvPr id="16389" name="Text Box 5"/>
          <p:cNvSpPr txBox="1">
            <a:spLocks noChangeArrowheads="1"/>
          </p:cNvSpPr>
          <p:nvPr/>
        </p:nvSpPr>
        <p:spPr bwMode="auto">
          <a:xfrm>
            <a:off x="7223125" y="7007225"/>
            <a:ext cx="2351088"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4F95294C-F2DC-4A71-8F19-B1FCB86D0192}" type="slidenum">
              <a:rPr lang="en-GB" sz="1200">
                <a:solidFill>
                  <a:srgbClr val="898989"/>
                </a:solidFill>
              </a:rPr>
              <a:pPr algn="r" hangingPunct="1">
                <a:lnSpc>
                  <a:spcPct val="100000"/>
                </a:lnSpc>
              </a:pPr>
              <a:t>15</a:t>
            </a:fld>
            <a:endParaRPr lang="en-GB" sz="1200">
              <a:solidFill>
                <a:srgbClr val="898989"/>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755650"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7410" name="Text Box 2"/>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17411" name="Text Box 3"/>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725A0EAA-4768-4D25-B38D-E53A29467451}" type="slidenum">
              <a:rPr lang="de-DE" sz="1400"/>
              <a:pPr algn="r">
                <a:lnSpc>
                  <a:spcPct val="100000"/>
                </a:lnSpc>
              </a:pPr>
              <a:t>16</a:t>
            </a:fld>
            <a:endParaRPr lang="de-DE" sz="1400"/>
          </a:p>
        </p:txBody>
      </p:sp>
      <p:sp>
        <p:nvSpPr>
          <p:cNvPr id="17412" name="Text Box 4"/>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a:t>Definitions</a:t>
            </a:r>
          </a:p>
        </p:txBody>
      </p:sp>
      <p:sp>
        <p:nvSpPr>
          <p:cNvPr id="17413" name="Text Box 5"/>
          <p:cNvSpPr txBox="1">
            <a:spLocks noChangeArrowheads="1"/>
          </p:cNvSpPr>
          <p:nvPr/>
        </p:nvSpPr>
        <p:spPr bwMode="auto">
          <a:xfrm>
            <a:off x="755650" y="2016125"/>
            <a:ext cx="8567738" cy="453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1313" indent="-341313">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hangingPunct="1">
              <a:lnSpc>
                <a:spcPct val="80000"/>
              </a:lnSpc>
              <a:spcBef>
                <a:spcPts val="550"/>
              </a:spcBef>
              <a:buClr>
                <a:srgbClr val="E46C0A"/>
              </a:buClr>
              <a:buFont typeface="Arial" charset="0"/>
              <a:buChar char="•"/>
            </a:pPr>
            <a:r>
              <a:rPr lang="en-GB" sz="2200">
                <a:solidFill>
                  <a:srgbClr val="E46C0A"/>
                </a:solidFill>
              </a:rPr>
              <a:t>Random field theory </a:t>
            </a:r>
            <a:r>
              <a:rPr lang="en-GB" sz="2200"/>
              <a:t>(RFT) is a body of mathematics which defines theoretical results for continuously-varying (ie. smooth) topologies </a:t>
            </a:r>
            <a:r>
              <a:rPr lang="en-GB" sz="2000"/>
              <a:t>[1]</a:t>
            </a:r>
            <a:r>
              <a:rPr lang="en-GB" sz="2200"/>
              <a:t>. These results can be approximately applied to statistical maps.</a:t>
            </a:r>
          </a:p>
          <a:p>
            <a:pPr hangingPunct="1">
              <a:lnSpc>
                <a:spcPct val="80000"/>
              </a:lnSpc>
              <a:spcBef>
                <a:spcPts val="550"/>
              </a:spcBef>
              <a:buClr>
                <a:srgbClr val="E46C0A"/>
              </a:buClr>
              <a:buFont typeface="Arial" charset="0"/>
              <a:buNone/>
            </a:pPr>
            <a:endParaRPr lang="en-GB" sz="2200">
              <a:solidFill>
                <a:srgbClr val="E46C0A"/>
              </a:solidFill>
            </a:endParaRPr>
          </a:p>
          <a:p>
            <a:pPr hangingPunct="1">
              <a:lnSpc>
                <a:spcPct val="80000"/>
              </a:lnSpc>
              <a:spcBef>
                <a:spcPts val="550"/>
              </a:spcBef>
              <a:buClr>
                <a:srgbClr val="E46C0A"/>
              </a:buClr>
              <a:buFont typeface="Arial" charset="0"/>
              <a:buChar char="•"/>
            </a:pPr>
            <a:r>
              <a:rPr lang="en-GB" sz="2200">
                <a:solidFill>
                  <a:srgbClr val="E46C0A"/>
                </a:solidFill>
              </a:rPr>
              <a:t>The Random field </a:t>
            </a:r>
            <a:r>
              <a:rPr lang="en-US" sz="2200"/>
              <a:t>is a continuously varying topology in n dimensions, or in our case an array of random numbers whose values are mapped onto such a space. This mapping implies that the values exhibit some spatial correlation (ie. the value of a given element is dependent on its neighbours in the field). </a:t>
            </a:r>
            <a:r>
              <a:rPr lang="en-US" sz="2000"/>
              <a:t>[2]</a:t>
            </a:r>
            <a:r>
              <a:rPr lang="en-US" sz="2200"/>
              <a:t>.</a:t>
            </a:r>
          </a:p>
          <a:p>
            <a:pPr hangingPunct="1">
              <a:lnSpc>
                <a:spcPct val="80000"/>
              </a:lnSpc>
              <a:spcBef>
                <a:spcPts val="550"/>
              </a:spcBef>
              <a:buClr>
                <a:srgbClr val="E46C0A"/>
              </a:buClr>
              <a:buFont typeface="Arial" charset="0"/>
              <a:buNone/>
            </a:pPr>
            <a:endParaRPr lang="en-GB" sz="2200"/>
          </a:p>
          <a:p>
            <a:pPr hangingPunct="1">
              <a:lnSpc>
                <a:spcPct val="80000"/>
              </a:lnSpc>
              <a:spcBef>
                <a:spcPts val="425"/>
              </a:spcBef>
              <a:buClrTx/>
              <a:buSzTx/>
              <a:buFontTx/>
              <a:buNone/>
            </a:pPr>
            <a:r>
              <a:rPr lang="en-GB" sz="1700"/>
              <a:t>[1] Brett M., Penny W. and Keibel S. (2003) Human Brain Mapping. Chapter 14: An introduction to Random Field Theory. </a:t>
            </a:r>
          </a:p>
          <a:p>
            <a:pPr hangingPunct="1">
              <a:lnSpc>
                <a:spcPct val="80000"/>
              </a:lnSpc>
              <a:spcBef>
                <a:spcPts val="425"/>
              </a:spcBef>
              <a:buClrTx/>
              <a:buSzTx/>
              <a:buFontTx/>
              <a:buNone/>
            </a:pPr>
            <a:r>
              <a:rPr lang="en-GB" sz="1700"/>
              <a:t>[2] http://en.wikipedia.org/wiki/Random_field</a:t>
            </a:r>
          </a:p>
        </p:txBody>
      </p:sp>
      <p:sp>
        <p:nvSpPr>
          <p:cNvPr id="17414" name="Text Box 6"/>
          <p:cNvSpPr txBox="1">
            <a:spLocks noChangeArrowheads="1"/>
          </p:cNvSpPr>
          <p:nvPr/>
        </p:nvSpPr>
        <p:spPr bwMode="auto">
          <a:xfrm>
            <a:off x="503238" y="7007225"/>
            <a:ext cx="2351087"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7415" name="Text Box 7"/>
          <p:cNvSpPr txBox="1">
            <a:spLocks noChangeArrowheads="1"/>
          </p:cNvSpPr>
          <p:nvPr/>
        </p:nvSpPr>
        <p:spPr bwMode="auto">
          <a:xfrm>
            <a:off x="7223125" y="7007225"/>
            <a:ext cx="235267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6FDDF89F-350F-48FC-BCC7-DA8CA6876F4E}" type="slidenum">
              <a:rPr lang="en-GB" sz="1200">
                <a:solidFill>
                  <a:srgbClr val="898989"/>
                </a:solidFill>
              </a:rPr>
              <a:pPr algn="r" hangingPunct="1">
                <a:lnSpc>
                  <a:spcPct val="100000"/>
                </a:lnSpc>
              </a:pPr>
              <a:t>16</a:t>
            </a:fld>
            <a:endParaRPr lang="en-GB" sz="1200">
              <a:solidFill>
                <a:srgbClr val="898989"/>
              </a:solidFill>
            </a:endParaRP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additive="repl">
                                        <p:cTn id="6" dur="1" fill="hold">
                                          <p:stCondLst>
                                            <p:cond delay="0"/>
                                          </p:stCondLst>
                                        </p:cTn>
                                        <p:tgtEl>
                                          <p:spTgt spid="17413">
                                            <p:txEl>
                                              <p:pRg st="1" end="1"/>
                                            </p:txEl>
                                          </p:spTgt>
                                        </p:tgtEl>
                                        <p:attrNameLst>
                                          <p:attrName>style.visibility</p:attrName>
                                        </p:attrNameLst>
                                      </p:cBhvr>
                                      <p:to>
                                        <p:strVal val="visible"/>
                                      </p:to>
                                    </p:set>
                                    <p:animEffect transition="in" filter="blinds(horizontal)">
                                      <p:cBhvr additive="repl">
                                        <p:cTn id="7" dur="500"/>
                                        <p:tgtEl>
                                          <p:spTgt spid="17413">
                                            <p:txEl>
                                              <p:pRg st="1" end="1"/>
                                            </p:txEl>
                                          </p:spTgt>
                                        </p:tgtEl>
                                      </p:cBhvr>
                                    </p:animEffect>
                                  </p:childTnLst>
                                </p:cTn>
                              </p:par>
                              <p:par>
                                <p:cTn id="8" presetID="3" presetClass="entr" presetSubtype="10" fill="hold" nodeType="withEffect">
                                  <p:stCondLst>
                                    <p:cond delay="0"/>
                                  </p:stCondLst>
                                  <p:childTnLst>
                                    <p:set>
                                      <p:cBhvr additive="repl">
                                        <p:cTn id="9" dur="1" fill="hold">
                                          <p:stCondLst>
                                            <p:cond delay="0"/>
                                          </p:stCondLst>
                                        </p:cTn>
                                        <p:tgtEl>
                                          <p:spTgt spid="17413">
                                            <p:txEl>
                                              <p:pRg st="4" end="4"/>
                                            </p:txEl>
                                          </p:spTgt>
                                        </p:tgtEl>
                                        <p:attrNameLst>
                                          <p:attrName>style.visibility</p:attrName>
                                        </p:attrNameLst>
                                      </p:cBhvr>
                                      <p:to>
                                        <p:strVal val="visible"/>
                                      </p:to>
                                    </p:set>
                                    <p:animEffect transition="in" filter="blinds(horizontal)">
                                      <p:cBhvr additive="repl">
                                        <p:cTn id="10" dur="500"/>
                                        <p:tgtEl>
                                          <p:spTgt spid="174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755650"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8434" name="Text Box 2"/>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18435" name="Text Box 3"/>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91B28258-CC0E-4355-B524-C4B871C788A2}" type="slidenum">
              <a:rPr lang="de-DE" sz="1400"/>
              <a:pPr algn="r">
                <a:lnSpc>
                  <a:spcPct val="100000"/>
                </a:lnSpc>
              </a:pPr>
              <a:t>17</a:t>
            </a:fld>
            <a:endParaRPr lang="de-DE" sz="1400"/>
          </a:p>
        </p:txBody>
      </p:sp>
      <p:sp>
        <p:nvSpPr>
          <p:cNvPr id="18436" name="Text Box 4"/>
          <p:cNvSpPr txBox="1">
            <a:spLocks noChangeArrowheads="1"/>
          </p:cNvSpPr>
          <p:nvPr/>
        </p:nvSpPr>
        <p:spPr bwMode="auto">
          <a:xfrm>
            <a:off x="360363" y="179388"/>
            <a:ext cx="856773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2600" u="sng"/>
              <a:t>The Random Field resembles our data </a:t>
            </a:r>
            <a:br>
              <a:rPr lang="en-GB" sz="2600" u="sng"/>
            </a:br>
            <a:r>
              <a:rPr lang="en-GB" sz="2600" u="sng"/>
              <a:t>under the null hypothesis</a:t>
            </a:r>
          </a:p>
        </p:txBody>
      </p:sp>
      <p:sp>
        <p:nvSpPr>
          <p:cNvPr id="18437" name="Text Box 5"/>
          <p:cNvSpPr txBox="1">
            <a:spLocks noChangeArrowheads="1"/>
          </p:cNvSpPr>
          <p:nvPr/>
        </p:nvSpPr>
        <p:spPr bwMode="auto">
          <a:xfrm>
            <a:off x="720725" y="1260475"/>
            <a:ext cx="8567738" cy="453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defRPr>
                <a:solidFill>
                  <a:srgbClr val="000000"/>
                </a:solidFill>
                <a:latin typeface="Arial" charset="0"/>
                <a:cs typeface="Arial" charset="0"/>
              </a:defRPr>
            </a:lvl1pPr>
            <a:lvl2pP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defRPr>
                <a:solidFill>
                  <a:srgbClr val="000000"/>
                </a:solidFill>
                <a:latin typeface="Arial" charset="0"/>
                <a:cs typeface="Arial" charset="0"/>
              </a:defRPr>
            </a:lvl2pPr>
            <a:lvl3pP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defRPr>
                <a:solidFill>
                  <a:srgbClr val="000000"/>
                </a:solidFill>
                <a:latin typeface="Arial" charset="0"/>
                <a:cs typeface="Arial" charset="0"/>
              </a:defRPr>
            </a:lvl3pPr>
            <a:lvl4pP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defRPr>
                <a:solidFill>
                  <a:srgbClr val="000000"/>
                </a:solidFill>
                <a:latin typeface="Arial" charset="0"/>
                <a:cs typeface="Arial" charset="0"/>
              </a:defRPr>
            </a:lvl4pPr>
            <a:lvl5pP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defRPr>
                <a:solidFill>
                  <a:srgbClr val="000000"/>
                </a:solidFill>
                <a:latin typeface="Arial" charset="0"/>
                <a:cs typeface="Arial" charset="0"/>
              </a:defRPr>
            </a:lvl9pPr>
          </a:lstStyle>
          <a:p>
            <a:pPr hangingPunct="1">
              <a:lnSpc>
                <a:spcPct val="90000"/>
              </a:lnSpc>
              <a:spcBef>
                <a:spcPts val="575"/>
              </a:spcBef>
            </a:pPr>
            <a:r>
              <a:rPr lang="en-GB" sz="2300" b="1"/>
              <a:t>			</a:t>
            </a:r>
          </a:p>
          <a:p>
            <a:pPr hangingPunct="1">
              <a:lnSpc>
                <a:spcPct val="90000"/>
              </a:lnSpc>
              <a:spcBef>
                <a:spcPts val="575"/>
              </a:spcBef>
            </a:pPr>
            <a:endParaRPr lang="en-GB" sz="2300"/>
          </a:p>
          <a:p>
            <a:pPr hangingPunct="1">
              <a:lnSpc>
                <a:spcPct val="90000"/>
              </a:lnSpc>
              <a:spcBef>
                <a:spcPts val="575"/>
              </a:spcBef>
              <a:buSzPct val="45000"/>
              <a:buFont typeface="Wingdings" charset="2"/>
              <a:buChar char=""/>
            </a:pPr>
            <a:r>
              <a:rPr lang="en-GB" sz="2300"/>
              <a:t>Our data under the null hypothesis resembles the Random field, in that it is A) </a:t>
            </a:r>
            <a:r>
              <a:rPr lang="en-GB" sz="2300">
                <a:solidFill>
                  <a:srgbClr val="FF0000"/>
                </a:solidFill>
              </a:rPr>
              <a:t>random</a:t>
            </a:r>
            <a:r>
              <a:rPr lang="en-GB" sz="2300"/>
              <a:t>:</a:t>
            </a:r>
          </a:p>
          <a:p>
            <a:pPr hangingPunct="1">
              <a:lnSpc>
                <a:spcPct val="90000"/>
              </a:lnSpc>
              <a:spcBef>
                <a:spcPts val="575"/>
              </a:spcBef>
              <a:buSzPct val="45000"/>
              <a:buFont typeface="Wingdings" charset="2"/>
              <a:buNone/>
            </a:pPr>
            <a:endParaRPr lang="en-GB" sz="2300"/>
          </a:p>
          <a:p>
            <a:pPr hangingPunct="1">
              <a:lnSpc>
                <a:spcPct val="90000"/>
              </a:lnSpc>
              <a:spcBef>
                <a:spcPts val="575"/>
              </a:spcBef>
              <a:buSzPct val="45000"/>
              <a:buFont typeface="Wingdings" charset="2"/>
              <a:buNone/>
            </a:pPr>
            <a:endParaRPr lang="en-GB" sz="2300"/>
          </a:p>
          <a:p>
            <a:pPr hangingPunct="1">
              <a:lnSpc>
                <a:spcPct val="90000"/>
              </a:lnSpc>
              <a:spcBef>
                <a:spcPts val="575"/>
              </a:spcBef>
              <a:buSzPct val="45000"/>
              <a:buFont typeface="Wingdings" charset="2"/>
              <a:buNone/>
            </a:pPr>
            <a:endParaRPr lang="en-GB" sz="2300"/>
          </a:p>
          <a:p>
            <a:pPr hangingPunct="1">
              <a:lnSpc>
                <a:spcPct val="90000"/>
              </a:lnSpc>
              <a:spcBef>
                <a:spcPts val="575"/>
              </a:spcBef>
              <a:buSzPct val="45000"/>
              <a:buFont typeface="Wingdings" charset="2"/>
              <a:buNone/>
            </a:pPr>
            <a:endParaRPr lang="en-GB" sz="2300"/>
          </a:p>
          <a:p>
            <a:pPr hangingPunct="1">
              <a:lnSpc>
                <a:spcPct val="90000"/>
              </a:lnSpc>
              <a:spcBef>
                <a:spcPts val="575"/>
              </a:spcBef>
              <a:buSzPct val="45000"/>
              <a:buFont typeface="Wingdings" charset="2"/>
              <a:buNone/>
            </a:pPr>
            <a:endParaRPr lang="en-GB" sz="2300"/>
          </a:p>
          <a:p>
            <a:pPr hangingPunct="1">
              <a:lnSpc>
                <a:spcPct val="90000"/>
              </a:lnSpc>
              <a:spcBef>
                <a:spcPts val="575"/>
              </a:spcBef>
              <a:buSzPct val="45000"/>
              <a:buFont typeface="Wingdings" charset="2"/>
              <a:buChar char=""/>
            </a:pPr>
            <a:r>
              <a:rPr lang="en-GB" sz="2300"/>
              <a:t> but </a:t>
            </a:r>
            <a:r>
              <a:rPr lang="en-GB" sz="2400"/>
              <a:t>B)</a:t>
            </a:r>
            <a:r>
              <a:rPr lang="en-GB" sz="2300"/>
              <a:t> </a:t>
            </a:r>
            <a:r>
              <a:rPr lang="en-GB" sz="2300">
                <a:solidFill>
                  <a:srgbClr val="FF0000"/>
                </a:solidFill>
              </a:rPr>
              <a:t>spatially correlated</a:t>
            </a:r>
            <a:r>
              <a:rPr lang="en-GB" sz="2300"/>
              <a:t>:</a:t>
            </a:r>
          </a:p>
          <a:p>
            <a:pPr hangingPunct="1">
              <a:lnSpc>
                <a:spcPct val="90000"/>
              </a:lnSpc>
              <a:spcBef>
                <a:spcPts val="575"/>
              </a:spcBef>
              <a:buSzPct val="45000"/>
              <a:buFont typeface="Wingdings" charset="2"/>
              <a:buChar char=""/>
            </a:pPr>
            <a:r>
              <a:rPr lang="en-GB" sz="2300"/>
              <a:t>Firstly because of the smoothing we have applied</a:t>
            </a:r>
          </a:p>
          <a:p>
            <a:pPr hangingPunct="1">
              <a:lnSpc>
                <a:spcPct val="90000"/>
              </a:lnSpc>
              <a:spcBef>
                <a:spcPts val="575"/>
              </a:spcBef>
              <a:buSzPct val="45000"/>
              <a:buFont typeface="Wingdings" charset="2"/>
              <a:buChar char=""/>
            </a:pPr>
            <a:r>
              <a:rPr lang="en-GB" sz="2300"/>
              <a:t>but ALSO because neighbouring voxels	 may share activation due to underlying anatomical connectivity</a:t>
            </a:r>
          </a:p>
        </p:txBody>
      </p:sp>
      <p:sp>
        <p:nvSpPr>
          <p:cNvPr id="18438" name="AutoShape 6"/>
          <p:cNvSpPr>
            <a:spLocks noChangeArrowheads="1"/>
          </p:cNvSpPr>
          <p:nvPr/>
        </p:nvSpPr>
        <p:spPr bwMode="auto">
          <a:xfrm>
            <a:off x="720725" y="2820988"/>
            <a:ext cx="7967663" cy="1500187"/>
          </a:xfrm>
          <a:prstGeom prst="roundRect">
            <a:avLst>
              <a:gd name="adj" fmla="val 16667"/>
            </a:avLst>
          </a:prstGeom>
          <a:solidFill>
            <a:srgbClr val="222268"/>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400">
                <a:solidFill>
                  <a:srgbClr val="FFFFFF"/>
                </a:solidFill>
                <a:latin typeface="Calibri" pitchFamily="32" charset="0"/>
                <a:ea typeface="ＭＳ Ｐゴシック" pitchFamily="32" charset="-128"/>
              </a:rPr>
              <a:t>NULL hypothesis : </a:t>
            </a:r>
          </a:p>
          <a:p>
            <a:pPr marL="457200" lvl="1" indent="0" hangingPunct="1">
              <a:lnSpc>
                <a:spcPct val="100000"/>
              </a:lnSpc>
              <a:buClr>
                <a:srgbClr val="FFFFFF"/>
              </a:buClr>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400">
                <a:solidFill>
                  <a:srgbClr val="FFFFFF"/>
                </a:solidFill>
                <a:latin typeface="Calibri" pitchFamily="32" charset="0"/>
                <a:ea typeface="ＭＳ Ｐゴシック" pitchFamily="32" charset="-128"/>
              </a:rPr>
              <a:t>  all activations were merely driven by chance</a:t>
            </a:r>
          </a:p>
          <a:p>
            <a:pPr marL="457200" lvl="1" indent="0" hangingPunct="1">
              <a:lnSpc>
                <a:spcPct val="100000"/>
              </a:lnSpc>
              <a:buClr>
                <a:srgbClr val="FFFFFF"/>
              </a:buClr>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400">
                <a:solidFill>
                  <a:srgbClr val="FFFFFF"/>
                </a:solidFill>
                <a:latin typeface="Calibri" pitchFamily="32" charset="0"/>
                <a:ea typeface="ＭＳ Ｐゴシック" pitchFamily="32" charset="-128"/>
              </a:rPr>
              <a:t>  each voxel value has a random number</a:t>
            </a:r>
          </a:p>
        </p:txBody>
      </p:sp>
      <p:sp>
        <p:nvSpPr>
          <p:cNvPr id="18439" name="Text Box 7"/>
          <p:cNvSpPr txBox="1">
            <a:spLocks noChangeArrowheads="1"/>
          </p:cNvSpPr>
          <p:nvPr/>
        </p:nvSpPr>
        <p:spPr bwMode="auto">
          <a:xfrm>
            <a:off x="503238" y="7007225"/>
            <a:ext cx="2351087"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8440" name="Text Box 8"/>
          <p:cNvSpPr txBox="1">
            <a:spLocks noChangeArrowheads="1"/>
          </p:cNvSpPr>
          <p:nvPr/>
        </p:nvSpPr>
        <p:spPr bwMode="auto">
          <a:xfrm>
            <a:off x="7223125" y="7007225"/>
            <a:ext cx="235267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1AEE7B90-628F-468E-BB46-2A9670811822}" type="slidenum">
              <a:rPr lang="en-GB" sz="1200">
                <a:solidFill>
                  <a:srgbClr val="898989"/>
                </a:solidFill>
              </a:rPr>
              <a:pPr algn="r" hangingPunct="1">
                <a:lnSpc>
                  <a:spcPct val="100000"/>
                </a:lnSpc>
              </a:pPr>
              <a:t>17</a:t>
            </a:fld>
            <a:endParaRPr lang="en-GB" sz="1200">
              <a:solidFill>
                <a:srgbClr val="898989"/>
              </a:solidFill>
            </a:endParaRP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additive="repl">
                                        <p:cTn id="6" dur="1" fill="hold">
                                          <p:stCondLst>
                                            <p:cond delay="0"/>
                                          </p:stCondLst>
                                        </p:cTn>
                                        <p:tgtEl>
                                          <p:spTgt spid="18437">
                                            <p:txEl>
                                              <p:pRg st="2" end="2"/>
                                            </p:txEl>
                                          </p:spTgt>
                                        </p:tgtEl>
                                        <p:attrNameLst>
                                          <p:attrName>style.visibility</p:attrName>
                                        </p:attrNameLst>
                                      </p:cBhvr>
                                      <p:to>
                                        <p:strVal val="visible"/>
                                      </p:to>
                                    </p:set>
                                    <p:animEffect transition="in" filter="blinds(horizontal)">
                                      <p:cBhvr additive="repl">
                                        <p:cTn id="7" dur="500"/>
                                        <p:tgtEl>
                                          <p:spTgt spid="18437">
                                            <p:txEl>
                                              <p:pRg st="2" end="2"/>
                                            </p:txEl>
                                          </p:spTgt>
                                        </p:tgtEl>
                                      </p:cBhvr>
                                    </p:animEffect>
                                  </p:childTnLst>
                                </p:cTn>
                              </p:par>
                            </p:childTnLst>
                          </p:cTn>
                        </p:par>
                        <p:par>
                          <p:cTn id="8" fill="hold" nodeType="afterGroup">
                            <p:stCondLst>
                              <p:cond delay="0"/>
                            </p:stCondLst>
                            <p:childTnLst>
                              <p:par>
                                <p:cTn id="9" presetID="3" presetClass="entr" presetSubtype="10" fill="hold" nodeType="afterEffect">
                                  <p:stCondLst>
                                    <p:cond delay="0"/>
                                  </p:stCondLst>
                                  <p:childTnLst>
                                    <p:set>
                                      <p:cBhvr additive="repl">
                                        <p:cTn id="10" dur="1" fill="hold">
                                          <p:stCondLst>
                                            <p:cond delay="0"/>
                                          </p:stCondLst>
                                        </p:cTn>
                                        <p:tgtEl>
                                          <p:spTgt spid="18438"/>
                                        </p:tgtEl>
                                        <p:attrNameLst>
                                          <p:attrName>style.visibility</p:attrName>
                                        </p:attrNameLst>
                                      </p:cBhvr>
                                      <p:to>
                                        <p:strVal val="visible"/>
                                      </p:to>
                                    </p:set>
                                    <p:animEffect transition="in" filter="blinds(horizontal)">
                                      <p:cBhvr additive="repl">
                                        <p:cTn id="11" dur="500"/>
                                        <p:tgtEl>
                                          <p:spTgt spid="18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503238" y="346075"/>
            <a:ext cx="9070975" cy="1171575"/>
          </a:xfrm>
          <a:ln/>
        </p:spPr>
        <p:txBody>
          <a:bodyPr tIns="22176"/>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u="sng"/>
              <a:t>Why we need RFT</a:t>
            </a:r>
          </a:p>
        </p:txBody>
      </p:sp>
      <p:sp>
        <p:nvSpPr>
          <p:cNvPr id="19458" name="Rectangle 2"/>
          <p:cNvSpPr>
            <a:spLocks noGrp="1" noChangeArrowheads="1"/>
          </p:cNvSpPr>
          <p:nvPr>
            <p:ph type="body" idx="1"/>
          </p:nvPr>
        </p:nvSpPr>
        <p:spPr>
          <a:xfrm>
            <a:off x="468313" y="1800225"/>
            <a:ext cx="9070975" cy="4989513"/>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solidFill>
                  <a:srgbClr val="FF0000"/>
                </a:solidFill>
              </a:rPr>
              <a:t>PROBLEM</a:t>
            </a:r>
            <a:r>
              <a:rPr lang="en-GB"/>
              <a:t>: As described earlier, the Bonferroni correction is too conservative for the spatially correlated data we're interested in.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solidFill>
                  <a:srgbClr val="FF0000"/>
                </a:solidFill>
              </a:rPr>
              <a:t>SOLUTION</a:t>
            </a:r>
            <a:r>
              <a:rPr lang="en-GB"/>
              <a:t>: under the null hypothesis our data approximate the random field</a:t>
            </a:r>
          </a:p>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Therefore any deductions we can make about the RF will also hold for our null hypothesis.</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755650"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0482" name="Text Box 2"/>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20483" name="Text Box 3"/>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6E7AF62C-9F12-4877-A729-0393C1210D67}" type="slidenum">
              <a:rPr lang="de-DE" sz="1400"/>
              <a:pPr algn="r">
                <a:lnSpc>
                  <a:spcPct val="100000"/>
                </a:lnSpc>
              </a:pPr>
              <a:t>19</a:t>
            </a:fld>
            <a:endParaRPr lang="de-DE" sz="1400"/>
          </a:p>
        </p:txBody>
      </p:sp>
      <p:sp>
        <p:nvSpPr>
          <p:cNvPr id="20484" name="Text Box 4"/>
          <p:cNvSpPr txBox="1">
            <a:spLocks noChangeArrowheads="1"/>
          </p:cNvSpPr>
          <p:nvPr/>
        </p:nvSpPr>
        <p:spPr bwMode="auto">
          <a:xfrm>
            <a:off x="612775" y="-179388"/>
            <a:ext cx="8567738" cy="12604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u="sng"/>
              <a:t/>
            </a:r>
            <a:br>
              <a:rPr lang="en-GB" sz="4400" u="sng"/>
            </a:br>
            <a:r>
              <a:rPr lang="en-GB" sz="2800" u="sng"/>
              <a:t>The Euler characteristic (EC):</a:t>
            </a:r>
          </a:p>
        </p:txBody>
      </p:sp>
      <p:sp>
        <p:nvSpPr>
          <p:cNvPr id="20485" name="Text Box 5"/>
          <p:cNvSpPr txBox="1">
            <a:spLocks noChangeArrowheads="1"/>
          </p:cNvSpPr>
          <p:nvPr/>
        </p:nvSpPr>
        <p:spPr bwMode="auto">
          <a:xfrm>
            <a:off x="179388" y="1260475"/>
            <a:ext cx="3779837" cy="5040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Lst>
              <a:defRPr>
                <a:solidFill>
                  <a:srgbClr val="000000"/>
                </a:solidFill>
                <a:latin typeface="Arial" charset="0"/>
                <a:cs typeface="Arial" charset="0"/>
              </a:defRPr>
            </a:lvl1pPr>
            <a:lvl2pPr>
              <a:tabLst>
                <a:tab pos="723900" algn="l"/>
                <a:tab pos="1447800" algn="l"/>
                <a:tab pos="2171700" algn="l"/>
                <a:tab pos="2895600" algn="l"/>
                <a:tab pos="3619500" algn="l"/>
              </a:tabLst>
              <a:defRPr>
                <a:solidFill>
                  <a:srgbClr val="000000"/>
                </a:solidFill>
                <a:latin typeface="Arial" charset="0"/>
                <a:cs typeface="Arial" charset="0"/>
              </a:defRPr>
            </a:lvl2pPr>
            <a:lvl3pPr>
              <a:tabLst>
                <a:tab pos="723900" algn="l"/>
                <a:tab pos="1447800" algn="l"/>
                <a:tab pos="2171700" algn="l"/>
                <a:tab pos="2895600" algn="l"/>
                <a:tab pos="3619500" algn="l"/>
              </a:tabLst>
              <a:defRPr>
                <a:solidFill>
                  <a:srgbClr val="000000"/>
                </a:solidFill>
                <a:latin typeface="Arial" charset="0"/>
                <a:cs typeface="Arial" charset="0"/>
              </a:defRPr>
            </a:lvl3pPr>
            <a:lvl4pPr>
              <a:tabLst>
                <a:tab pos="723900" algn="l"/>
                <a:tab pos="1447800" algn="l"/>
                <a:tab pos="2171700" algn="l"/>
                <a:tab pos="2895600" algn="l"/>
                <a:tab pos="3619500" algn="l"/>
              </a:tabLst>
              <a:defRPr>
                <a:solidFill>
                  <a:srgbClr val="000000"/>
                </a:solidFill>
                <a:latin typeface="Arial" charset="0"/>
                <a:cs typeface="Arial" charset="0"/>
              </a:defRPr>
            </a:lvl4pPr>
            <a:lvl5pPr>
              <a:tabLst>
                <a:tab pos="723900" algn="l"/>
                <a:tab pos="1447800" algn="l"/>
                <a:tab pos="2171700" algn="l"/>
                <a:tab pos="2895600" algn="l"/>
                <a:tab pos="36195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9pPr>
          </a:lstStyle>
          <a:p>
            <a:pPr hangingPunct="1">
              <a:lnSpc>
                <a:spcPct val="80000"/>
              </a:lnSpc>
              <a:spcBef>
                <a:spcPts val="425"/>
              </a:spcBef>
            </a:pPr>
            <a:endParaRPr lang="en-GB" sz="1700"/>
          </a:p>
          <a:p>
            <a:pPr hangingPunct="1">
              <a:lnSpc>
                <a:spcPct val="80000"/>
              </a:lnSpc>
              <a:spcBef>
                <a:spcPts val="500"/>
              </a:spcBef>
              <a:buSzPct val="45000"/>
              <a:buFont typeface="Wingdings" charset="2"/>
              <a:buChar char=""/>
            </a:pPr>
            <a:r>
              <a:rPr lang="en-GB" sz="2000"/>
              <a:t>The Euler characteristic is an invariant topological property of a space. </a:t>
            </a:r>
          </a:p>
          <a:p>
            <a:pPr hangingPunct="1">
              <a:lnSpc>
                <a:spcPct val="80000"/>
              </a:lnSpc>
              <a:spcBef>
                <a:spcPts val="500"/>
              </a:spcBef>
              <a:buSzPct val="45000"/>
              <a:buFont typeface="Wingdings" charset="2"/>
              <a:buNone/>
            </a:pPr>
            <a:endParaRPr lang="en-GB" sz="2000"/>
          </a:p>
          <a:p>
            <a:pPr hangingPunct="1">
              <a:lnSpc>
                <a:spcPct val="80000"/>
              </a:lnSpc>
              <a:spcBef>
                <a:spcPts val="500"/>
              </a:spcBef>
              <a:buSzPct val="45000"/>
              <a:buFont typeface="Wingdings" charset="2"/>
              <a:buChar char=""/>
            </a:pPr>
            <a:r>
              <a:rPr lang="en-GB" sz="2000"/>
              <a:t>For our purposes, the EC can be thought of as </a:t>
            </a:r>
            <a:r>
              <a:rPr lang="en-GB" sz="2000" b="1"/>
              <a:t>the </a:t>
            </a:r>
          </a:p>
          <a:p>
            <a:pPr hangingPunct="1">
              <a:lnSpc>
                <a:spcPct val="80000"/>
              </a:lnSpc>
              <a:spcBef>
                <a:spcPts val="500"/>
              </a:spcBef>
              <a:buSzPct val="45000"/>
              <a:buFont typeface="Wingdings" charset="2"/>
              <a:buNone/>
            </a:pPr>
            <a:r>
              <a:rPr lang="en-GB" sz="2000" b="1"/>
              <a:t>(# blobs - # holes)  in the random field after we apply a threshold to it.</a:t>
            </a:r>
          </a:p>
          <a:p>
            <a:pPr hangingPunct="1">
              <a:lnSpc>
                <a:spcPct val="80000"/>
              </a:lnSpc>
              <a:spcBef>
                <a:spcPts val="500"/>
              </a:spcBef>
              <a:buClrTx/>
              <a:buSzTx/>
              <a:buFontTx/>
              <a:buNone/>
            </a:pPr>
            <a:endParaRPr lang="en-GB" sz="2000"/>
          </a:p>
        </p:txBody>
      </p:sp>
      <p:pic>
        <p:nvPicPr>
          <p:cNvPr id="2048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7863" y="4367213"/>
            <a:ext cx="2390775" cy="19177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487"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56275" y="1847850"/>
            <a:ext cx="2392363" cy="19224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488"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50225" y="2184400"/>
            <a:ext cx="1425575" cy="13366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489"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81963" y="4703763"/>
            <a:ext cx="1495425" cy="13477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490" name="AutoShape 10"/>
          <p:cNvSpPr>
            <a:spLocks noChangeArrowheads="1"/>
          </p:cNvSpPr>
          <p:nvPr/>
        </p:nvSpPr>
        <p:spPr bwMode="auto">
          <a:xfrm>
            <a:off x="4284663" y="2771775"/>
            <a:ext cx="2351087" cy="839788"/>
          </a:xfrm>
          <a:prstGeom prst="rightArrow">
            <a:avLst>
              <a:gd name="adj1" fmla="val 50000"/>
              <a:gd name="adj2" fmla="val 49991"/>
            </a:avLst>
          </a:prstGeom>
          <a:solidFill>
            <a:srgbClr val="222268"/>
          </a:solidFill>
          <a:ln w="25560">
            <a:solidFill>
              <a:srgbClr val="19194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hangingPunct="1">
              <a:lnSpc>
                <a:spcPct val="100000"/>
              </a:lnSpc>
              <a:tabLst>
                <a:tab pos="723900" algn="l"/>
                <a:tab pos="1447800" algn="l"/>
                <a:tab pos="2171700" algn="l"/>
              </a:tabLst>
            </a:pPr>
            <a:r>
              <a:rPr lang="en-GB">
                <a:solidFill>
                  <a:srgbClr val="FFFFFF"/>
                </a:solidFill>
                <a:latin typeface="Calibri" pitchFamily="32" charset="0"/>
              </a:rPr>
              <a:t>Threshold: z = 0</a:t>
            </a:r>
          </a:p>
        </p:txBody>
      </p:sp>
      <p:sp>
        <p:nvSpPr>
          <p:cNvPr id="20491" name="AutoShape 11"/>
          <p:cNvSpPr>
            <a:spLocks noChangeArrowheads="1"/>
          </p:cNvSpPr>
          <p:nvPr/>
        </p:nvSpPr>
        <p:spPr bwMode="auto">
          <a:xfrm>
            <a:off x="4284663" y="5292725"/>
            <a:ext cx="2351087" cy="839788"/>
          </a:xfrm>
          <a:prstGeom prst="rightArrow">
            <a:avLst>
              <a:gd name="adj1" fmla="val 50000"/>
              <a:gd name="adj2" fmla="val 49991"/>
            </a:avLst>
          </a:prstGeom>
          <a:solidFill>
            <a:srgbClr val="222268"/>
          </a:solidFill>
          <a:ln w="25560">
            <a:solidFill>
              <a:srgbClr val="19194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hangingPunct="1">
              <a:lnSpc>
                <a:spcPct val="100000"/>
              </a:lnSpc>
              <a:tabLst>
                <a:tab pos="723900" algn="l"/>
                <a:tab pos="1447800" algn="l"/>
                <a:tab pos="2171700" algn="l"/>
              </a:tabLst>
            </a:pPr>
            <a:r>
              <a:rPr lang="en-GB">
                <a:solidFill>
                  <a:srgbClr val="FFFFFF"/>
                </a:solidFill>
                <a:latin typeface="Calibri" pitchFamily="32" charset="0"/>
              </a:rPr>
              <a:t>Threshold: z =1</a:t>
            </a:r>
          </a:p>
        </p:txBody>
      </p:sp>
      <p:sp>
        <p:nvSpPr>
          <p:cNvPr id="20492" name="Text Box 12"/>
          <p:cNvSpPr txBox="1">
            <a:spLocks noChangeArrowheads="1"/>
          </p:cNvSpPr>
          <p:nvPr/>
        </p:nvSpPr>
        <p:spPr bwMode="auto">
          <a:xfrm>
            <a:off x="503238" y="7007225"/>
            <a:ext cx="2351087"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0493" name="Text Box 13"/>
          <p:cNvSpPr txBox="1">
            <a:spLocks noChangeArrowheads="1"/>
          </p:cNvSpPr>
          <p:nvPr/>
        </p:nvSpPr>
        <p:spPr bwMode="auto">
          <a:xfrm>
            <a:off x="7223125" y="7007225"/>
            <a:ext cx="2351088"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93907A99-16E9-492D-93A1-C1BEE1CBD6B7}" type="slidenum">
              <a:rPr lang="en-GB" sz="1200">
                <a:solidFill>
                  <a:srgbClr val="898989"/>
                </a:solidFill>
              </a:rPr>
              <a:pPr algn="r" hangingPunct="1">
                <a:lnSpc>
                  <a:spcPct val="100000"/>
                </a:lnSpc>
              </a:pPr>
              <a:t>19</a:t>
            </a:fld>
            <a:endParaRPr lang="en-GB" sz="1200">
              <a:solidFill>
                <a:srgbClr val="898989"/>
              </a:solidFill>
            </a:endParaRPr>
          </a:p>
        </p:txBody>
      </p:sp>
      <p:sp>
        <p:nvSpPr>
          <p:cNvPr id="20494" name="Text Box 14"/>
          <p:cNvSpPr txBox="1">
            <a:spLocks noChangeArrowheads="1"/>
          </p:cNvSpPr>
          <p:nvPr/>
        </p:nvSpPr>
        <p:spPr bwMode="auto">
          <a:xfrm>
            <a:off x="539750" y="4319588"/>
            <a:ext cx="3240088" cy="167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4072" rIns="90000" bIns="450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r>
              <a:rPr lang="en-GB"/>
              <a:t>We can calculate this for a random field of a given</a:t>
            </a:r>
            <a:r>
              <a:rPr lang="en-GB">
                <a:solidFill>
                  <a:srgbClr val="FF0000"/>
                </a:solidFill>
              </a:rPr>
              <a:t> size</a:t>
            </a:r>
            <a:r>
              <a:rPr lang="en-GB"/>
              <a:t> and </a:t>
            </a:r>
            <a:r>
              <a:rPr lang="en-GB">
                <a:solidFill>
                  <a:srgbClr val="FF0000"/>
                </a:solidFill>
              </a:rPr>
              <a:t>smoothness</a:t>
            </a:r>
            <a:r>
              <a:rPr lang="en-GB"/>
              <a:t>, and in turn it can help us solve the multiple comparisons problem...</a:t>
            </a: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additive="repl">
                                        <p:cTn id="6" dur="1" fill="hold">
                                          <p:stCondLst>
                                            <p:cond delay="0"/>
                                          </p:stCondLst>
                                        </p:cTn>
                                        <p:tgtEl>
                                          <p:spTgt spid="20486"/>
                                        </p:tgtEl>
                                        <p:attrNameLst>
                                          <p:attrName>style.visibility</p:attrName>
                                        </p:attrNameLst>
                                      </p:cBhvr>
                                      <p:to>
                                        <p:strVal val="visible"/>
                                      </p:to>
                                    </p:set>
                                    <p:animEffect transition="in" filter="blinds(horizontal)">
                                      <p:cBhvr additive="repl">
                                        <p:cTn id="7" dur="500"/>
                                        <p:tgtEl>
                                          <p:spTgt spid="20486"/>
                                        </p:tgtEl>
                                      </p:cBhvr>
                                    </p:animEffect>
                                  </p:childTnLst>
                                </p:cTn>
                              </p:par>
                              <p:par>
                                <p:cTn id="8" presetID="3" presetClass="entr" presetSubtype="10" fill="hold" nodeType="withEffect">
                                  <p:stCondLst>
                                    <p:cond delay="0"/>
                                  </p:stCondLst>
                                  <p:childTnLst>
                                    <p:set>
                                      <p:cBhvr additive="repl">
                                        <p:cTn id="9" dur="1" fill="hold">
                                          <p:stCondLst>
                                            <p:cond delay="0"/>
                                          </p:stCondLst>
                                        </p:cTn>
                                        <p:tgtEl>
                                          <p:spTgt spid="20489"/>
                                        </p:tgtEl>
                                        <p:attrNameLst>
                                          <p:attrName>style.visibility</p:attrName>
                                        </p:attrNameLst>
                                      </p:cBhvr>
                                      <p:to>
                                        <p:strVal val="visible"/>
                                      </p:to>
                                    </p:set>
                                    <p:animEffect transition="in" filter="blinds(horizontal)">
                                      <p:cBhvr additive="repl">
                                        <p:cTn id="10" dur="500"/>
                                        <p:tgtEl>
                                          <p:spTgt spid="20489"/>
                                        </p:tgtEl>
                                      </p:cBhvr>
                                    </p:animEffect>
                                  </p:childTnLst>
                                </p:cTn>
                              </p:par>
                              <p:par>
                                <p:cTn id="11" presetID="3" presetClass="entr" presetSubtype="10" fill="hold" nodeType="withEffect">
                                  <p:stCondLst>
                                    <p:cond delay="0"/>
                                  </p:stCondLst>
                                  <p:childTnLst>
                                    <p:set>
                                      <p:cBhvr additive="repl">
                                        <p:cTn id="12" dur="1" fill="hold">
                                          <p:stCondLst>
                                            <p:cond delay="0"/>
                                          </p:stCondLst>
                                        </p:cTn>
                                        <p:tgtEl>
                                          <p:spTgt spid="20491"/>
                                        </p:tgtEl>
                                        <p:attrNameLst>
                                          <p:attrName>style.visibility</p:attrName>
                                        </p:attrNameLst>
                                      </p:cBhvr>
                                      <p:to>
                                        <p:strVal val="visible"/>
                                      </p:to>
                                    </p:set>
                                    <p:animEffect transition="in" filter="blinds(horizontal)">
                                      <p:cBhvr additive="repl">
                                        <p:cTn id="13" dur="500"/>
                                        <p:tgtEl>
                                          <p:spTgt spid="2049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additive="repl">
                                        <p:cTn id="17" dur="1" fill="hold">
                                          <p:stCondLst>
                                            <p:cond delay="0"/>
                                          </p:stCondLst>
                                        </p:cTn>
                                        <p:tgtEl>
                                          <p:spTgt spid="20485">
                                            <p:txEl>
                                              <p:pRg st="1" end="1"/>
                                            </p:txEl>
                                          </p:spTgt>
                                        </p:tgtEl>
                                        <p:attrNameLst>
                                          <p:attrName>style.visibility</p:attrName>
                                        </p:attrNameLst>
                                      </p:cBhvr>
                                      <p:to>
                                        <p:strVal val="visible"/>
                                      </p:to>
                                    </p:set>
                                    <p:animEffect transition="in" filter="blinds(horizontal)">
                                      <p:cBhvr additive="repl">
                                        <p:cTn id="18" dur="500"/>
                                        <p:tgtEl>
                                          <p:spTgt spid="20485">
                                            <p:txEl>
                                              <p:pRg st="1" end="1"/>
                                            </p:txEl>
                                          </p:spTgt>
                                        </p:tgtEl>
                                      </p:cBhvr>
                                    </p:animEffect>
                                  </p:childTnLst>
                                </p:cTn>
                              </p:par>
                            </p:childTnLst>
                          </p:cTn>
                        </p:par>
                        <p:par>
                          <p:cTn id="19" fill="hold" nodeType="afterGroup">
                            <p:stCondLst>
                              <p:cond delay="0"/>
                            </p:stCondLst>
                            <p:childTnLst>
                              <p:par>
                                <p:cTn id="20" presetID="3" presetClass="entr" presetSubtype="10" fill="hold" nodeType="afterEffect">
                                  <p:stCondLst>
                                    <p:cond delay="0"/>
                                  </p:stCondLst>
                                  <p:childTnLst>
                                    <p:set>
                                      <p:cBhvr additive="repl">
                                        <p:cTn id="21" dur="1" fill="hold">
                                          <p:stCondLst>
                                            <p:cond delay="0"/>
                                          </p:stCondLst>
                                        </p:cTn>
                                        <p:tgtEl>
                                          <p:spTgt spid="20485">
                                            <p:txEl>
                                              <p:pRg st="3" end="3"/>
                                            </p:txEl>
                                          </p:spTgt>
                                        </p:tgtEl>
                                        <p:attrNameLst>
                                          <p:attrName>style.visibility</p:attrName>
                                        </p:attrNameLst>
                                      </p:cBhvr>
                                      <p:to>
                                        <p:strVal val="visible"/>
                                      </p:to>
                                    </p:set>
                                    <p:animEffect transition="in" filter="blinds(horizontal)">
                                      <p:cBhvr additive="repl">
                                        <p:cTn id="22" dur="500"/>
                                        <p:tgtEl>
                                          <p:spTgt spid="204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755650" y="1004888"/>
            <a:ext cx="8567738" cy="1620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b="1"/>
              <a:t>Random Field Theory</a:t>
            </a:r>
          </a:p>
        </p:txBody>
      </p:sp>
      <p:sp>
        <p:nvSpPr>
          <p:cNvPr id="3074" name="Text Box 2"/>
          <p:cNvSpPr txBox="1">
            <a:spLocks noChangeArrowheads="1"/>
          </p:cNvSpPr>
          <p:nvPr/>
        </p:nvSpPr>
        <p:spPr bwMode="auto">
          <a:xfrm>
            <a:off x="0" y="4095750"/>
            <a:ext cx="10080625" cy="1931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charset="0"/>
              </a:defRPr>
            </a:lvl9pPr>
          </a:lstStyle>
          <a:p>
            <a:pPr algn="ctr" hangingPunct="1">
              <a:lnSpc>
                <a:spcPct val="100000"/>
              </a:lnSpc>
              <a:spcBef>
                <a:spcPts val="700"/>
              </a:spcBef>
            </a:pPr>
            <a:r>
              <a:rPr lang="en-GB" sz="2800"/>
              <a:t>Laurel Morris &amp; Tim Howe</a:t>
            </a:r>
          </a:p>
          <a:p>
            <a:pPr algn="ctr" hangingPunct="1">
              <a:lnSpc>
                <a:spcPct val="100000"/>
              </a:lnSpc>
              <a:spcBef>
                <a:spcPts val="700"/>
              </a:spcBef>
            </a:pPr>
            <a:r>
              <a:rPr lang="en-GB" sz="2800"/>
              <a:t>Methods for Dummies </a:t>
            </a:r>
          </a:p>
          <a:p>
            <a:pPr algn="ctr" hangingPunct="1">
              <a:lnSpc>
                <a:spcPct val="100000"/>
              </a:lnSpc>
              <a:spcBef>
                <a:spcPts val="700"/>
              </a:spcBef>
            </a:pPr>
            <a:r>
              <a:rPr lang="en-GB" sz="2800"/>
              <a:t>February 2012</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 Box 1"/>
          <p:cNvSpPr txBox="1">
            <a:spLocks noChangeArrowheads="1"/>
          </p:cNvSpPr>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hangingPunct="1">
              <a:lnSpc>
                <a:spcPct val="100000"/>
              </a:lnSpc>
            </a:pPr>
            <a:fld id="{6C1C99FA-F667-41EF-9665-8DA1B1532709}" type="slidenum">
              <a:rPr lang="en-US" sz="1400">
                <a:solidFill>
                  <a:srgbClr val="F0EA00"/>
                </a:solidFill>
              </a:rPr>
              <a:pPr algn="r" hangingPunct="1">
                <a:lnSpc>
                  <a:spcPct val="100000"/>
                </a:lnSpc>
              </a:pPr>
              <a:t>20</a:t>
            </a:fld>
            <a:endParaRPr lang="en-US" sz="1400">
              <a:solidFill>
                <a:srgbClr val="F0EA00"/>
              </a:solidFill>
            </a:endParaRPr>
          </a:p>
        </p:txBody>
      </p:sp>
      <p:sp>
        <p:nvSpPr>
          <p:cNvPr id="21506" name="Text Box 2"/>
          <p:cNvSpPr txBox="1">
            <a:spLocks noChangeArrowheads="1"/>
          </p:cNvSpPr>
          <p:nvPr/>
        </p:nvSpPr>
        <p:spPr bwMode="auto">
          <a:xfrm>
            <a:off x="685800" y="220663"/>
            <a:ext cx="77724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9pPr>
          </a:lstStyle>
          <a:p>
            <a:pPr algn="ctr" hangingPunct="1">
              <a:lnSpc>
                <a:spcPct val="100000"/>
              </a:lnSpc>
            </a:pPr>
            <a:r>
              <a:rPr lang="en-US" sz="3600"/>
              <a:t>Euler Characteristic and FWE</a:t>
            </a:r>
          </a:p>
        </p:txBody>
      </p:sp>
      <p:sp>
        <p:nvSpPr>
          <p:cNvPr id="21507" name="Text Box 3"/>
          <p:cNvSpPr txBox="1">
            <a:spLocks noChangeArrowheads="1"/>
          </p:cNvSpPr>
          <p:nvPr/>
        </p:nvSpPr>
        <p:spPr bwMode="auto">
          <a:xfrm>
            <a:off x="685800" y="1681163"/>
            <a:ext cx="7772400" cy="4862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cs typeface="Arial" charset="0"/>
              </a:defRPr>
            </a:lvl9pPr>
          </a:lstStyle>
          <a:p>
            <a:pPr hangingPunct="1">
              <a:lnSpc>
                <a:spcPct val="100000"/>
              </a:lnSpc>
              <a:spcBef>
                <a:spcPts val="800"/>
              </a:spcBef>
              <a:buSzPct val="45000"/>
              <a:buFont typeface="Wingdings" charset="2"/>
              <a:buChar char=""/>
            </a:pPr>
            <a:r>
              <a:rPr lang="en-US" sz="3200"/>
              <a:t>Euler Characteristic </a:t>
            </a:r>
          </a:p>
          <a:p>
            <a:pPr lvl="1" hangingPunct="1">
              <a:lnSpc>
                <a:spcPct val="100000"/>
              </a:lnSpc>
              <a:spcBef>
                <a:spcPts val="700"/>
              </a:spcBef>
              <a:buSzPct val="45000"/>
              <a:buFont typeface="Wingdings" charset="2"/>
              <a:buChar char=""/>
            </a:pPr>
            <a:r>
              <a:rPr lang="en-US" sz="2800"/>
              <a:t>Topological Measure</a:t>
            </a:r>
          </a:p>
          <a:p>
            <a:pPr lvl="2" hangingPunct="1">
              <a:lnSpc>
                <a:spcPct val="100000"/>
              </a:lnSpc>
              <a:spcBef>
                <a:spcPts val="600"/>
              </a:spcBef>
              <a:buSzPct val="75000"/>
              <a:buFont typeface="Symbol" pitchFamily="16" charset="2"/>
              <a:buChar char=""/>
            </a:pPr>
            <a:r>
              <a:rPr lang="en-US" sz="2400"/>
              <a:t>#blobs - #holes</a:t>
            </a:r>
          </a:p>
          <a:p>
            <a:pPr lvl="1" hangingPunct="1">
              <a:lnSpc>
                <a:spcPct val="100000"/>
              </a:lnSpc>
              <a:spcBef>
                <a:spcPts val="700"/>
              </a:spcBef>
              <a:buSzPct val="45000"/>
              <a:buFont typeface="Wingdings" charset="2"/>
              <a:buChar char=""/>
            </a:pPr>
            <a:r>
              <a:rPr lang="en-US" sz="2800"/>
              <a:t>At high thresholds,</a:t>
            </a:r>
            <a:br>
              <a:rPr lang="en-US" sz="2800"/>
            </a:br>
            <a:r>
              <a:rPr lang="en-US" sz="2800"/>
              <a:t>just counts blobs	</a:t>
            </a:r>
          </a:p>
          <a:p>
            <a:pPr lvl="1" hangingPunct="1">
              <a:lnSpc>
                <a:spcPct val="110000"/>
              </a:lnSpc>
              <a:spcBef>
                <a:spcPts val="700"/>
              </a:spcBef>
              <a:buSzPct val="45000"/>
              <a:buFont typeface="Wingdings" charset="2"/>
              <a:buChar char=""/>
            </a:pPr>
            <a:r>
              <a:rPr lang="en-US" sz="2800"/>
              <a:t>FWER	= P(Max voxel </a:t>
            </a:r>
            <a:r>
              <a:rPr lang="en-US" sz="2800">
                <a:latin typeface="Symbol" pitchFamily="16" charset="2"/>
              </a:rPr>
              <a:t></a:t>
            </a:r>
            <a:r>
              <a:rPr lang="en-US" sz="2800"/>
              <a:t> </a:t>
            </a:r>
            <a:r>
              <a:rPr lang="en-US" sz="2800" i="1"/>
              <a:t>u</a:t>
            </a:r>
            <a:r>
              <a:rPr lang="en-US" sz="2800"/>
              <a:t> | </a:t>
            </a:r>
            <a:r>
              <a:rPr lang="en-US" sz="2800" i="1"/>
              <a:t>H</a:t>
            </a:r>
            <a:r>
              <a:rPr lang="en-US" sz="2800" i="1" baseline="-25000"/>
              <a:t>o</a:t>
            </a:r>
            <a:r>
              <a:rPr lang="en-US" sz="2800"/>
              <a:t>)</a:t>
            </a:r>
            <a:br>
              <a:rPr lang="en-US" sz="2800"/>
            </a:br>
            <a:r>
              <a:rPr lang="en-US" sz="2800"/>
              <a:t>		= P(One or more blobs | </a:t>
            </a:r>
            <a:r>
              <a:rPr lang="en-US" sz="2800" i="1"/>
              <a:t>H</a:t>
            </a:r>
            <a:r>
              <a:rPr lang="en-US" sz="2800" i="1" baseline="-25000"/>
              <a:t>o</a:t>
            </a:r>
            <a:r>
              <a:rPr lang="en-US" sz="2800"/>
              <a:t>)</a:t>
            </a:r>
            <a:br>
              <a:rPr lang="en-US" sz="2800"/>
            </a:br>
            <a:r>
              <a:rPr lang="en-US" sz="2800"/>
              <a:t>		</a:t>
            </a:r>
            <a:r>
              <a:rPr lang="en-US" sz="2800">
                <a:latin typeface="Symbol" pitchFamily="16" charset="2"/>
              </a:rPr>
              <a:t></a:t>
            </a:r>
            <a:r>
              <a:rPr lang="en-US" sz="2800"/>
              <a:t> P(EC</a:t>
            </a:r>
            <a:r>
              <a:rPr lang="en-US" sz="2800">
                <a:latin typeface="Symbol" pitchFamily="16" charset="2"/>
              </a:rPr>
              <a:t></a:t>
            </a:r>
            <a:r>
              <a:rPr lang="en-US" sz="2800"/>
              <a:t> 1 | </a:t>
            </a:r>
            <a:r>
              <a:rPr lang="en-US" sz="2800" i="1"/>
              <a:t>H</a:t>
            </a:r>
            <a:r>
              <a:rPr lang="en-US" sz="2800" i="1" baseline="-25000"/>
              <a:t>o</a:t>
            </a:r>
            <a:r>
              <a:rPr lang="en-US" sz="2800"/>
              <a:t>)</a:t>
            </a:r>
            <a:br>
              <a:rPr lang="en-US" sz="2800"/>
            </a:br>
            <a:r>
              <a:rPr lang="en-US" sz="2800"/>
              <a:t>		</a:t>
            </a:r>
            <a:r>
              <a:rPr lang="en-US" sz="2800">
                <a:latin typeface="Symbol" pitchFamily="16" charset="2"/>
              </a:rPr>
              <a:t></a:t>
            </a:r>
            <a:r>
              <a:rPr lang="en-US" sz="2800"/>
              <a:t> E(EC | </a:t>
            </a:r>
            <a:r>
              <a:rPr lang="en-US" sz="2800" i="1"/>
              <a:t>H</a:t>
            </a:r>
            <a:r>
              <a:rPr lang="en-US" sz="2800" i="1" baseline="-25000"/>
              <a:t>o</a:t>
            </a:r>
            <a:r>
              <a:rPr lang="en-US" sz="2800"/>
              <a:t>)</a:t>
            </a:r>
          </a:p>
        </p:txBody>
      </p:sp>
      <p:pic>
        <p:nvPicPr>
          <p:cNvPr id="2150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83475" y="1301750"/>
            <a:ext cx="1293813" cy="12128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150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r="2339"/>
          <a:stretch>
            <a:fillRect/>
          </a:stretch>
        </p:blipFill>
        <p:spPr bwMode="auto">
          <a:xfrm>
            <a:off x="7483475" y="2541588"/>
            <a:ext cx="1323975" cy="1222375"/>
          </a:xfrm>
          <a:prstGeom prst="rect">
            <a:avLst/>
          </a:prstGeom>
          <a:noFill/>
          <a:ln>
            <a:noFill/>
          </a:ln>
          <a:effectLst/>
          <a:extLst>
            <a:ext uri="{909E8E84-426E-40DD-AFC4-6F175D3DCCD1}">
              <a14:hiddenFill xmlns:a14="http://schemas.microsoft.com/office/drawing/2010/main">
                <a:blipFill dpi="0" rotWithShape="0">
                  <a:blip/>
                  <a:srcRect r="2339"/>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1510"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83475" y="3790950"/>
            <a:ext cx="1355725" cy="12160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1511" name="Picture 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83475" y="5035550"/>
            <a:ext cx="1331913" cy="12255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512" name="AutoShape 8"/>
          <p:cNvSpPr>
            <a:spLocks/>
          </p:cNvSpPr>
          <p:nvPr/>
        </p:nvSpPr>
        <p:spPr bwMode="auto">
          <a:xfrm>
            <a:off x="6276975" y="2967038"/>
            <a:ext cx="1039813" cy="150812"/>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584"/>
              <a:gd name="T5" fmla="*/ 150812 h 363"/>
              <a:gd name="T6" fmla="*/ 365003 w 584"/>
              <a:gd name="T7" fmla="*/ 32406 h 363"/>
              <a:gd name="T8" fmla="*/ 1039813 w 584"/>
              <a:gd name="T9" fmla="*/ 0 h 363"/>
              <a:gd name="T10" fmla="*/ 0 w 584"/>
              <a:gd name="T11" fmla="*/ 0 h 363"/>
              <a:gd name="T12" fmla="*/ 584 w 584"/>
              <a:gd name="T13" fmla="*/ 363 h 363"/>
            </a:gdLst>
            <a:ahLst/>
            <a:cxnLst>
              <a:cxn ang="0">
                <a:pos x="T4" y="T5"/>
              </a:cxn>
              <a:cxn ang="0">
                <a:pos x="T6" y="T7"/>
              </a:cxn>
              <a:cxn ang="0">
                <a:pos x="T8" y="T9"/>
              </a:cxn>
            </a:cxnLst>
            <a:rect l="T10" t="T11" r="T12" b="T13"/>
            <a:pathLst>
              <a:path w="584" h="363">
                <a:moveTo>
                  <a:pt x="0" y="363"/>
                </a:moveTo>
                <a:cubicBezTo>
                  <a:pt x="54" y="250"/>
                  <a:pt x="108" y="138"/>
                  <a:pt x="205" y="78"/>
                </a:cubicBezTo>
                <a:cubicBezTo>
                  <a:pt x="302" y="18"/>
                  <a:pt x="443" y="9"/>
                  <a:pt x="584" y="0"/>
                </a:cubicBezTo>
              </a:path>
            </a:pathLst>
          </a:custGeom>
          <a:noFill/>
          <a:ln w="31680">
            <a:solidFill>
              <a:srgbClr val="FF99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1513" name="AutoShape 9"/>
          <p:cNvSpPr>
            <a:spLocks/>
          </p:cNvSpPr>
          <p:nvPr/>
        </p:nvSpPr>
        <p:spPr bwMode="auto">
          <a:xfrm>
            <a:off x="6388100" y="1981200"/>
            <a:ext cx="927100" cy="3175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584"/>
              <a:gd name="T5" fmla="*/ 317500 h 363"/>
              <a:gd name="T6" fmla="*/ 325438 w 584"/>
              <a:gd name="T7" fmla="*/ 68223 h 363"/>
              <a:gd name="T8" fmla="*/ 927100 w 584"/>
              <a:gd name="T9" fmla="*/ 0 h 363"/>
              <a:gd name="T10" fmla="*/ 0 w 584"/>
              <a:gd name="T11" fmla="*/ 0 h 363"/>
              <a:gd name="T12" fmla="*/ 584 w 584"/>
              <a:gd name="T13" fmla="*/ 363 h 363"/>
            </a:gdLst>
            <a:ahLst/>
            <a:cxnLst>
              <a:cxn ang="0">
                <a:pos x="T4" y="T5"/>
              </a:cxn>
              <a:cxn ang="0">
                <a:pos x="T6" y="T7"/>
              </a:cxn>
              <a:cxn ang="0">
                <a:pos x="T8" y="T9"/>
              </a:cxn>
            </a:cxnLst>
            <a:rect l="T10" t="T11" r="T12" b="T13"/>
            <a:pathLst>
              <a:path w="584" h="363">
                <a:moveTo>
                  <a:pt x="0" y="363"/>
                </a:moveTo>
                <a:cubicBezTo>
                  <a:pt x="54" y="250"/>
                  <a:pt x="108" y="138"/>
                  <a:pt x="205" y="78"/>
                </a:cubicBezTo>
                <a:cubicBezTo>
                  <a:pt x="302" y="18"/>
                  <a:pt x="443" y="9"/>
                  <a:pt x="584" y="0"/>
                </a:cubicBezTo>
              </a:path>
            </a:pathLst>
          </a:custGeom>
          <a:noFill/>
          <a:ln w="31680">
            <a:solidFill>
              <a:srgbClr val="FF99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1514" name="AutoShape 10"/>
          <p:cNvSpPr>
            <a:spLocks/>
          </p:cNvSpPr>
          <p:nvPr/>
        </p:nvSpPr>
        <p:spPr bwMode="auto">
          <a:xfrm flipV="1">
            <a:off x="6702425" y="3556000"/>
            <a:ext cx="701675" cy="714375"/>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584"/>
              <a:gd name="T5" fmla="*/ 714375 h 363"/>
              <a:gd name="T6" fmla="*/ 246307 w 584"/>
              <a:gd name="T7" fmla="*/ 153502 h 363"/>
              <a:gd name="T8" fmla="*/ 701675 w 584"/>
              <a:gd name="T9" fmla="*/ 0 h 363"/>
              <a:gd name="T10" fmla="*/ 0 w 584"/>
              <a:gd name="T11" fmla="*/ 0 h 363"/>
              <a:gd name="T12" fmla="*/ 584 w 584"/>
              <a:gd name="T13" fmla="*/ 363 h 363"/>
            </a:gdLst>
            <a:ahLst/>
            <a:cxnLst>
              <a:cxn ang="0">
                <a:pos x="T4" y="T5"/>
              </a:cxn>
              <a:cxn ang="0">
                <a:pos x="T6" y="T7"/>
              </a:cxn>
              <a:cxn ang="0">
                <a:pos x="T8" y="T9"/>
              </a:cxn>
            </a:cxnLst>
            <a:rect l="T10" t="T11" r="T12" b="T13"/>
            <a:pathLst>
              <a:path w="584" h="363">
                <a:moveTo>
                  <a:pt x="0" y="363"/>
                </a:moveTo>
                <a:cubicBezTo>
                  <a:pt x="54" y="250"/>
                  <a:pt x="108" y="138"/>
                  <a:pt x="205" y="78"/>
                </a:cubicBezTo>
                <a:cubicBezTo>
                  <a:pt x="302" y="18"/>
                  <a:pt x="443" y="9"/>
                  <a:pt x="584" y="0"/>
                </a:cubicBezTo>
              </a:path>
            </a:pathLst>
          </a:custGeom>
          <a:noFill/>
          <a:ln w="31680">
            <a:solidFill>
              <a:srgbClr val="FF99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1515" name="AutoShape 11"/>
          <p:cNvSpPr>
            <a:spLocks/>
          </p:cNvSpPr>
          <p:nvPr/>
        </p:nvSpPr>
        <p:spPr bwMode="auto">
          <a:xfrm>
            <a:off x="6626225" y="3579813"/>
            <a:ext cx="727075" cy="206375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490"/>
              <a:gd name="T5" fmla="*/ 0 h 1238"/>
              <a:gd name="T6" fmla="*/ 270056 w 490"/>
              <a:gd name="T7" fmla="*/ 1011871 h 1238"/>
              <a:gd name="T8" fmla="*/ 468889 w 490"/>
              <a:gd name="T9" fmla="*/ 1802030 h 1238"/>
              <a:gd name="T10" fmla="*/ 727075 w 490"/>
              <a:gd name="T11" fmla="*/ 2063750 h 1238"/>
              <a:gd name="T12" fmla="*/ 0 w 490"/>
              <a:gd name="T13" fmla="*/ 0 h 1238"/>
              <a:gd name="T14" fmla="*/ 490 w 490"/>
              <a:gd name="T15" fmla="*/ 1238 h 1238"/>
            </a:gdLst>
            <a:ahLst/>
            <a:cxnLst>
              <a:cxn ang="0">
                <a:pos x="T4" y="T5"/>
              </a:cxn>
              <a:cxn ang="0">
                <a:pos x="T6" y="T7"/>
              </a:cxn>
              <a:cxn ang="0">
                <a:pos x="T8" y="T9"/>
              </a:cxn>
              <a:cxn ang="0">
                <a:pos x="T10" y="T11"/>
              </a:cxn>
            </a:cxnLst>
            <a:rect l="T12" t="T13" r="T14" b="T15"/>
            <a:pathLst>
              <a:path w="490" h="1238">
                <a:moveTo>
                  <a:pt x="0" y="0"/>
                </a:moveTo>
                <a:cubicBezTo>
                  <a:pt x="64" y="213"/>
                  <a:pt x="129" y="427"/>
                  <a:pt x="182" y="607"/>
                </a:cubicBezTo>
                <a:cubicBezTo>
                  <a:pt x="235" y="787"/>
                  <a:pt x="265" y="976"/>
                  <a:pt x="316" y="1081"/>
                </a:cubicBezTo>
                <a:cubicBezTo>
                  <a:pt x="367" y="1186"/>
                  <a:pt x="428" y="1212"/>
                  <a:pt x="490" y="1238"/>
                </a:cubicBezTo>
              </a:path>
            </a:pathLst>
          </a:custGeom>
          <a:noFill/>
          <a:ln w="31680">
            <a:solidFill>
              <a:srgbClr val="FF99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pic>
        <p:nvPicPr>
          <p:cNvPr id="21516"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16500" y="2286000"/>
            <a:ext cx="1800225" cy="15541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517" name="Text Box 13"/>
          <p:cNvSpPr txBox="1">
            <a:spLocks noChangeArrowheads="1"/>
          </p:cNvSpPr>
          <p:nvPr/>
        </p:nvSpPr>
        <p:spPr bwMode="auto">
          <a:xfrm>
            <a:off x="5203825" y="3805238"/>
            <a:ext cx="1454150" cy="306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ctr" hangingPunct="1">
              <a:lnSpc>
                <a:spcPct val="100000"/>
              </a:lnSpc>
              <a:spcBef>
                <a:spcPts val="875"/>
              </a:spcBef>
            </a:pPr>
            <a:r>
              <a:rPr lang="en-US" sz="1400">
                <a:solidFill>
                  <a:srgbClr val="FFFFFF"/>
                </a:solidFill>
              </a:rPr>
              <a:t>Random Field</a:t>
            </a:r>
          </a:p>
        </p:txBody>
      </p:sp>
      <p:sp>
        <p:nvSpPr>
          <p:cNvPr id="21518" name="Text Box 14"/>
          <p:cNvSpPr txBox="1">
            <a:spLocks noChangeArrowheads="1"/>
          </p:cNvSpPr>
          <p:nvPr/>
        </p:nvSpPr>
        <p:spPr bwMode="auto">
          <a:xfrm>
            <a:off x="6400800" y="3505200"/>
            <a:ext cx="1066800" cy="306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723900" algn="l"/>
              </a:tabLst>
              <a:defRPr>
                <a:solidFill>
                  <a:srgbClr val="000000"/>
                </a:solidFill>
                <a:latin typeface="Arial" charset="0"/>
                <a:cs typeface="Arial" charset="0"/>
              </a:defRPr>
            </a:lvl1pPr>
            <a:lvl2pPr>
              <a:tabLst>
                <a:tab pos="723900" algn="l"/>
              </a:tabLst>
              <a:defRPr>
                <a:solidFill>
                  <a:srgbClr val="000000"/>
                </a:solidFill>
                <a:latin typeface="Arial" charset="0"/>
                <a:cs typeface="Arial" charset="0"/>
              </a:defRPr>
            </a:lvl2pPr>
            <a:lvl3pPr>
              <a:tabLst>
                <a:tab pos="723900" algn="l"/>
              </a:tabLst>
              <a:defRPr>
                <a:solidFill>
                  <a:srgbClr val="000000"/>
                </a:solidFill>
                <a:latin typeface="Arial" charset="0"/>
                <a:cs typeface="Arial" charset="0"/>
              </a:defRPr>
            </a:lvl3pPr>
            <a:lvl4pPr>
              <a:tabLst>
                <a:tab pos="723900" algn="l"/>
              </a:tabLst>
              <a:defRPr>
                <a:solidFill>
                  <a:srgbClr val="000000"/>
                </a:solidFill>
                <a:latin typeface="Arial" charset="0"/>
                <a:cs typeface="Arial" charset="0"/>
              </a:defRPr>
            </a:lvl4pPr>
            <a:lvl5pPr>
              <a:tabLst>
                <a:tab pos="723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9pPr>
          </a:lstStyle>
          <a:p>
            <a:pPr algn="ctr" hangingPunct="1">
              <a:lnSpc>
                <a:spcPct val="100000"/>
              </a:lnSpc>
              <a:spcBef>
                <a:spcPts val="875"/>
              </a:spcBef>
            </a:pPr>
            <a:r>
              <a:rPr lang="en-US" sz="1400">
                <a:solidFill>
                  <a:srgbClr val="FF9900"/>
                </a:solidFill>
              </a:rPr>
              <a:t>Threshold</a:t>
            </a:r>
          </a:p>
        </p:txBody>
      </p:sp>
      <p:sp>
        <p:nvSpPr>
          <p:cNvPr id="21519" name="Text Box 15"/>
          <p:cNvSpPr txBox="1">
            <a:spLocks noChangeArrowheads="1"/>
          </p:cNvSpPr>
          <p:nvPr/>
        </p:nvSpPr>
        <p:spPr bwMode="auto">
          <a:xfrm>
            <a:off x="406400" y="4664075"/>
            <a:ext cx="1385888"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723900" algn="l"/>
              </a:tabLst>
              <a:defRPr>
                <a:solidFill>
                  <a:srgbClr val="000000"/>
                </a:solidFill>
                <a:latin typeface="Arial" charset="0"/>
                <a:cs typeface="Arial" charset="0"/>
              </a:defRPr>
            </a:lvl1pPr>
            <a:lvl2pPr>
              <a:tabLst>
                <a:tab pos="723900" algn="l"/>
              </a:tabLst>
              <a:defRPr>
                <a:solidFill>
                  <a:srgbClr val="000000"/>
                </a:solidFill>
                <a:latin typeface="Arial" charset="0"/>
                <a:cs typeface="Arial" charset="0"/>
              </a:defRPr>
            </a:lvl2pPr>
            <a:lvl3pPr>
              <a:tabLst>
                <a:tab pos="723900" algn="l"/>
              </a:tabLst>
              <a:defRPr>
                <a:solidFill>
                  <a:srgbClr val="000000"/>
                </a:solidFill>
                <a:latin typeface="Arial" charset="0"/>
                <a:cs typeface="Arial" charset="0"/>
              </a:defRPr>
            </a:lvl3pPr>
            <a:lvl4pPr>
              <a:tabLst>
                <a:tab pos="723900" algn="l"/>
              </a:tabLst>
              <a:defRPr>
                <a:solidFill>
                  <a:srgbClr val="000000"/>
                </a:solidFill>
                <a:latin typeface="Arial" charset="0"/>
                <a:cs typeface="Arial" charset="0"/>
              </a:defRPr>
            </a:lvl4pPr>
            <a:lvl5pPr>
              <a:tabLst>
                <a:tab pos="723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9pPr>
          </a:lstStyle>
          <a:p>
            <a:pPr hangingPunct="1">
              <a:lnSpc>
                <a:spcPct val="100000"/>
              </a:lnSpc>
              <a:spcBef>
                <a:spcPts val="1125"/>
              </a:spcBef>
            </a:pPr>
            <a:r>
              <a:rPr lang="en-US" i="1">
                <a:solidFill>
                  <a:srgbClr val="E42A1C"/>
                </a:solidFill>
              </a:rPr>
              <a:t>No holes</a:t>
            </a:r>
          </a:p>
        </p:txBody>
      </p:sp>
      <p:sp>
        <p:nvSpPr>
          <p:cNvPr id="21520" name="Text Box 16"/>
          <p:cNvSpPr txBox="1">
            <a:spLocks noChangeArrowheads="1"/>
          </p:cNvSpPr>
          <p:nvPr/>
        </p:nvSpPr>
        <p:spPr bwMode="auto">
          <a:xfrm>
            <a:off x="406400" y="5394325"/>
            <a:ext cx="1385888" cy="642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723900" algn="l"/>
              </a:tabLst>
              <a:defRPr>
                <a:solidFill>
                  <a:srgbClr val="000000"/>
                </a:solidFill>
                <a:latin typeface="Arial" charset="0"/>
                <a:cs typeface="Arial" charset="0"/>
              </a:defRPr>
            </a:lvl1pPr>
            <a:lvl2pPr>
              <a:tabLst>
                <a:tab pos="723900" algn="l"/>
              </a:tabLst>
              <a:defRPr>
                <a:solidFill>
                  <a:srgbClr val="000000"/>
                </a:solidFill>
                <a:latin typeface="Arial" charset="0"/>
                <a:cs typeface="Arial" charset="0"/>
              </a:defRPr>
            </a:lvl2pPr>
            <a:lvl3pPr>
              <a:tabLst>
                <a:tab pos="723900" algn="l"/>
              </a:tabLst>
              <a:defRPr>
                <a:solidFill>
                  <a:srgbClr val="000000"/>
                </a:solidFill>
                <a:latin typeface="Arial" charset="0"/>
                <a:cs typeface="Arial" charset="0"/>
              </a:defRPr>
            </a:lvl3pPr>
            <a:lvl4pPr>
              <a:tabLst>
                <a:tab pos="723900" algn="l"/>
              </a:tabLst>
              <a:defRPr>
                <a:solidFill>
                  <a:srgbClr val="000000"/>
                </a:solidFill>
                <a:latin typeface="Arial" charset="0"/>
                <a:cs typeface="Arial" charset="0"/>
              </a:defRPr>
            </a:lvl4pPr>
            <a:lvl5pPr>
              <a:tabLst>
                <a:tab pos="723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Lst>
              <a:defRPr>
                <a:solidFill>
                  <a:srgbClr val="000000"/>
                </a:solidFill>
                <a:latin typeface="Arial" charset="0"/>
                <a:cs typeface="Arial" charset="0"/>
              </a:defRPr>
            </a:lvl9pPr>
          </a:lstStyle>
          <a:p>
            <a:pPr hangingPunct="1">
              <a:lnSpc>
                <a:spcPct val="100000"/>
              </a:lnSpc>
              <a:spcBef>
                <a:spcPts val="1125"/>
              </a:spcBef>
            </a:pPr>
            <a:r>
              <a:rPr lang="en-US" i="1">
                <a:solidFill>
                  <a:srgbClr val="E42A1C"/>
                </a:solidFill>
              </a:rPr>
              <a:t>Never more than 1 blob</a:t>
            </a:r>
          </a:p>
        </p:txBody>
      </p:sp>
      <p:sp>
        <p:nvSpPr>
          <p:cNvPr id="21521" name="AutoShape 17"/>
          <p:cNvSpPr>
            <a:spLocks/>
          </p:cNvSpPr>
          <p:nvPr/>
        </p:nvSpPr>
        <p:spPr bwMode="auto">
          <a:xfrm>
            <a:off x="1495425" y="4806950"/>
            <a:ext cx="979488" cy="541338"/>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900337 w 495"/>
              <a:gd name="T5" fmla="*/ 90719 h 364"/>
              <a:gd name="T6" fmla="*/ 13851 w 495"/>
              <a:gd name="T7" fmla="*/ 74360 h 364"/>
              <a:gd name="T8" fmla="*/ 979488 w 495"/>
              <a:gd name="T9" fmla="*/ 541338 h 364"/>
              <a:gd name="T10" fmla="*/ 0 w 495"/>
              <a:gd name="T11" fmla="*/ 0 h 364"/>
              <a:gd name="T12" fmla="*/ 495 w 495"/>
              <a:gd name="T13" fmla="*/ 364 h 364"/>
            </a:gdLst>
            <a:ahLst/>
            <a:cxnLst>
              <a:cxn ang="0">
                <a:pos x="T4" y="T5"/>
              </a:cxn>
              <a:cxn ang="0">
                <a:pos x="T6" y="T7"/>
              </a:cxn>
              <a:cxn ang="0">
                <a:pos x="T8" y="T9"/>
              </a:cxn>
            </a:cxnLst>
            <a:rect l="T10" t="T11" r="T12" b="T13"/>
            <a:pathLst>
              <a:path w="495" h="364">
                <a:moveTo>
                  <a:pt x="455" y="61"/>
                </a:moveTo>
                <a:cubicBezTo>
                  <a:pt x="227" y="30"/>
                  <a:pt x="0" y="0"/>
                  <a:pt x="7" y="50"/>
                </a:cubicBezTo>
                <a:cubicBezTo>
                  <a:pt x="14" y="100"/>
                  <a:pt x="254" y="232"/>
                  <a:pt x="495" y="364"/>
                </a:cubicBezTo>
              </a:path>
            </a:pathLst>
          </a:custGeom>
          <a:noFill/>
          <a:ln w="19080">
            <a:solidFill>
              <a:srgbClr val="FF00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1522" name="AutoShape 18"/>
          <p:cNvSpPr>
            <a:spLocks/>
          </p:cNvSpPr>
          <p:nvPr/>
        </p:nvSpPr>
        <p:spPr bwMode="auto">
          <a:xfrm>
            <a:off x="1820863" y="5440363"/>
            <a:ext cx="719137" cy="442912"/>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719137 w 453"/>
              <a:gd name="T5" fmla="*/ 0 h 279"/>
              <a:gd name="T6" fmla="*/ 7937 w 453"/>
              <a:gd name="T7" fmla="*/ 258762 h 279"/>
              <a:gd name="T8" fmla="*/ 673100 w 453"/>
              <a:gd name="T9" fmla="*/ 442912 h 279"/>
              <a:gd name="T10" fmla="*/ 0 w 453"/>
              <a:gd name="T11" fmla="*/ 0 h 279"/>
              <a:gd name="T12" fmla="*/ 453 w 453"/>
              <a:gd name="T13" fmla="*/ 279 h 279"/>
            </a:gdLst>
            <a:ahLst/>
            <a:cxnLst>
              <a:cxn ang="0">
                <a:pos x="T4" y="T5"/>
              </a:cxn>
              <a:cxn ang="0">
                <a:pos x="T6" y="T7"/>
              </a:cxn>
              <a:cxn ang="0">
                <a:pos x="T8" y="T9"/>
              </a:cxn>
            </a:cxnLst>
            <a:rect l="T10" t="T11" r="T12" b="T13"/>
            <a:pathLst>
              <a:path w="453" h="279">
                <a:moveTo>
                  <a:pt x="453" y="0"/>
                </a:moveTo>
                <a:cubicBezTo>
                  <a:pt x="231" y="58"/>
                  <a:pt x="10" y="117"/>
                  <a:pt x="5" y="163"/>
                </a:cubicBezTo>
                <a:cubicBezTo>
                  <a:pt x="0" y="209"/>
                  <a:pt x="212" y="244"/>
                  <a:pt x="424" y="279"/>
                </a:cubicBezTo>
              </a:path>
            </a:pathLst>
          </a:custGeom>
          <a:noFill/>
          <a:ln w="19080">
            <a:solidFill>
              <a:srgbClr val="FF00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1523" name="Text Box 19"/>
          <p:cNvSpPr txBox="1">
            <a:spLocks noChangeArrowheads="1"/>
          </p:cNvSpPr>
          <p:nvPr/>
        </p:nvSpPr>
        <p:spPr bwMode="auto">
          <a:xfrm>
            <a:off x="720725" y="6480175"/>
            <a:ext cx="8099425" cy="84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4072" rIns="90000" bIns="45000"/>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r>
              <a:rPr lang="en-GB"/>
              <a:t>So at high thresholds, expected EC approximates the chance of a blob appearing at random, and so approximates </a:t>
            </a:r>
            <a:r>
              <a:rPr lang="el-GR" sz="3400">
                <a:solidFill>
                  <a:srgbClr val="FF0000"/>
                </a:solidFill>
                <a:latin typeface="Times New Roman" pitchFamily="16" charset="0"/>
              </a:rPr>
              <a:t>α</a:t>
            </a:r>
            <a:r>
              <a:rPr lang="en-GB"/>
              <a: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720725" y="1447800"/>
            <a:ext cx="8459788" cy="1431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US" sz="4400" u="sng">
                <a:ea typeface="ＭＳ Ｐゴシック" pitchFamily="32" charset="-128"/>
              </a:rPr>
              <a:t>Process of RFT application: </a:t>
            </a:r>
            <a:r>
              <a:rPr lang="en-US" sz="4400">
                <a:ea typeface="ＭＳ Ｐゴシック" pitchFamily="32" charset="-128"/>
              </a:rPr>
              <a:t/>
            </a:r>
            <a:br>
              <a:rPr lang="en-US" sz="4400">
                <a:ea typeface="ＭＳ Ｐゴシック" pitchFamily="32" charset="-128"/>
              </a:rPr>
            </a:br>
            <a:endParaRPr lang="en-US" sz="4400">
              <a:ea typeface="ＭＳ Ｐゴシック" pitchFamily="32" charset="-128"/>
            </a:endParaRPr>
          </a:p>
        </p:txBody>
      </p:sp>
      <p:sp>
        <p:nvSpPr>
          <p:cNvPr id="22530" name="Text Box 2"/>
          <p:cNvSpPr txBox="1">
            <a:spLocks noChangeArrowheads="1"/>
          </p:cNvSpPr>
          <p:nvPr/>
        </p:nvSpPr>
        <p:spPr bwMode="auto">
          <a:xfrm>
            <a:off x="1079500" y="1889125"/>
            <a:ext cx="8064500" cy="4968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hangingPunct="1">
              <a:lnSpc>
                <a:spcPct val="100000"/>
              </a:lnSpc>
              <a:spcBef>
                <a:spcPts val="700"/>
              </a:spcBef>
            </a:pPr>
            <a:endParaRPr lang="en-US" sz="2800">
              <a:ea typeface="ＭＳ Ｐゴシック" pitchFamily="32" charset="-128"/>
            </a:endParaRPr>
          </a:p>
          <a:p>
            <a:pPr hangingPunct="1">
              <a:lnSpc>
                <a:spcPct val="100000"/>
              </a:lnSpc>
              <a:spcBef>
                <a:spcPts val="1200"/>
              </a:spcBef>
            </a:pPr>
            <a:r>
              <a:rPr lang="en-US" sz="2800" baseline="30000">
                <a:ea typeface="ＭＳ Ｐゴシック" pitchFamily="32" charset="-128"/>
              </a:rPr>
              <a:t>    </a:t>
            </a:r>
            <a:r>
              <a:rPr lang="en-US" sz="4800" baseline="30000">
                <a:ea typeface="ＭＳ Ｐゴシック" pitchFamily="32" charset="-128"/>
              </a:rPr>
              <a:t> </a:t>
            </a:r>
          </a:p>
          <a:p>
            <a:pPr hangingPunct="1">
              <a:lnSpc>
                <a:spcPct val="100000"/>
              </a:lnSpc>
              <a:spcBef>
                <a:spcPts val="700"/>
              </a:spcBef>
            </a:pPr>
            <a:r>
              <a:rPr lang="en-US" sz="2800">
                <a:ea typeface="ＭＳ Ｐゴシック" pitchFamily="32" charset="-128"/>
              </a:rPr>
              <a:t> </a:t>
            </a:r>
            <a:r>
              <a:rPr lang="en-US" sz="2800">
                <a:solidFill>
                  <a:srgbClr val="FF0000"/>
                </a:solidFill>
                <a:ea typeface="ＭＳ Ｐゴシック" pitchFamily="32" charset="-128"/>
              </a:rPr>
              <a:t>1. 	Estimation of smoothness </a:t>
            </a:r>
          </a:p>
          <a:p>
            <a:pPr hangingPunct="1">
              <a:lnSpc>
                <a:spcPct val="100000"/>
              </a:lnSpc>
              <a:spcBef>
                <a:spcPts val="700"/>
              </a:spcBef>
            </a:pPr>
            <a:endParaRPr lang="en-US" sz="2800">
              <a:ea typeface="ＭＳ Ｐゴシック" pitchFamily="32" charset="-128"/>
            </a:endParaRPr>
          </a:p>
          <a:p>
            <a:pPr hangingPunct="1">
              <a:lnSpc>
                <a:spcPct val="100000"/>
              </a:lnSpc>
              <a:spcBef>
                <a:spcPts val="700"/>
              </a:spcBef>
            </a:pPr>
            <a:r>
              <a:rPr lang="en-US" sz="2800">
                <a:ea typeface="ＭＳ Ｐゴシック" pitchFamily="32" charset="-128"/>
              </a:rPr>
              <a:t> 2. 	Establish RFT parameters and generate </a:t>
            </a:r>
          </a:p>
          <a:p>
            <a:pPr hangingPunct="1">
              <a:lnSpc>
                <a:spcPct val="100000"/>
              </a:lnSpc>
              <a:spcBef>
                <a:spcPts val="700"/>
              </a:spcBef>
            </a:pPr>
            <a:r>
              <a:rPr lang="en-US" sz="2800">
                <a:ea typeface="ＭＳ Ｐゴシック" pitchFamily="32" charset="-128"/>
              </a:rPr>
              <a:t>	Euler characteristic (EC)</a:t>
            </a:r>
          </a:p>
          <a:p>
            <a:pPr hangingPunct="1">
              <a:lnSpc>
                <a:spcPct val="100000"/>
              </a:lnSpc>
              <a:spcBef>
                <a:spcPts val="700"/>
              </a:spcBef>
            </a:pPr>
            <a:endParaRPr lang="en-US" sz="2800">
              <a:ea typeface="ＭＳ Ｐゴシック" pitchFamily="32" charset="-128"/>
            </a:endParaRPr>
          </a:p>
          <a:p>
            <a:pPr hangingPunct="1">
              <a:lnSpc>
                <a:spcPct val="100000"/>
              </a:lnSpc>
              <a:spcBef>
                <a:spcPts val="700"/>
              </a:spcBef>
            </a:pPr>
            <a:r>
              <a:rPr lang="en-US" sz="2800">
                <a:ea typeface="ＭＳ Ｐゴシック" pitchFamily="32" charset="-128"/>
              </a:rPr>
              <a:t> 3.    Obtaining </a:t>
            </a:r>
            <a:r>
              <a:rPr lang="en-GB" sz="2800">
                <a:ea typeface="ＭＳ Ｐゴシック" pitchFamily="32" charset="-128"/>
              </a:rPr>
              <a:t>P</a:t>
            </a:r>
            <a:r>
              <a:rPr lang="en-GB" sz="2800" i="1" baseline="30000">
                <a:ea typeface="ＭＳ Ｐゴシック" pitchFamily="32" charset="-128"/>
              </a:rPr>
              <a:t>FWE</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755650"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3554" name="Text Box 2"/>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23555" name="Text Box 3"/>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B35FB49B-27A0-48F5-AA6A-237EC03635EB}" type="slidenum">
              <a:rPr lang="de-DE" sz="1400"/>
              <a:pPr algn="r">
                <a:lnSpc>
                  <a:spcPct val="100000"/>
                </a:lnSpc>
              </a:pPr>
              <a:t>22</a:t>
            </a:fld>
            <a:endParaRPr lang="de-DE" sz="1400"/>
          </a:p>
        </p:txBody>
      </p:sp>
      <p:sp>
        <p:nvSpPr>
          <p:cNvPr id="23556" name="Text Box 4"/>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3600"/>
              <a:t>1. Smoothness Estimation:</a:t>
            </a:r>
            <a:br>
              <a:rPr lang="en-GB" sz="3600"/>
            </a:br>
            <a:r>
              <a:rPr lang="en-GB" sz="2800"/>
              <a:t>Creating a Random field that resembles our data</a:t>
            </a:r>
          </a:p>
        </p:txBody>
      </p:sp>
      <p:sp>
        <p:nvSpPr>
          <p:cNvPr id="23557" name="Text Box 5"/>
          <p:cNvSpPr txBox="1">
            <a:spLocks noChangeArrowheads="1"/>
          </p:cNvSpPr>
          <p:nvPr/>
        </p:nvSpPr>
        <p:spPr bwMode="auto">
          <a:xfrm>
            <a:off x="720725" y="2484438"/>
            <a:ext cx="4205288" cy="453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Lst>
              <a:defRPr>
                <a:solidFill>
                  <a:srgbClr val="000000"/>
                </a:solidFill>
                <a:latin typeface="Arial" charset="0"/>
                <a:cs typeface="Arial" charset="0"/>
              </a:defRPr>
            </a:lvl1pPr>
            <a:lvl2pPr>
              <a:tabLst>
                <a:tab pos="723900" algn="l"/>
                <a:tab pos="1447800" algn="l"/>
                <a:tab pos="2171700" algn="l"/>
                <a:tab pos="2895600" algn="l"/>
                <a:tab pos="3619500" algn="l"/>
              </a:tabLst>
              <a:defRPr>
                <a:solidFill>
                  <a:srgbClr val="000000"/>
                </a:solidFill>
                <a:latin typeface="Arial" charset="0"/>
                <a:cs typeface="Arial" charset="0"/>
              </a:defRPr>
            </a:lvl2pPr>
            <a:lvl3pPr>
              <a:tabLst>
                <a:tab pos="723900" algn="l"/>
                <a:tab pos="1447800" algn="l"/>
                <a:tab pos="2171700" algn="l"/>
                <a:tab pos="2895600" algn="l"/>
                <a:tab pos="3619500" algn="l"/>
              </a:tabLst>
              <a:defRPr>
                <a:solidFill>
                  <a:srgbClr val="000000"/>
                </a:solidFill>
                <a:latin typeface="Arial" charset="0"/>
                <a:cs typeface="Arial" charset="0"/>
              </a:defRPr>
            </a:lvl3pPr>
            <a:lvl4pPr>
              <a:tabLst>
                <a:tab pos="723900" algn="l"/>
                <a:tab pos="1447800" algn="l"/>
                <a:tab pos="2171700" algn="l"/>
                <a:tab pos="2895600" algn="l"/>
                <a:tab pos="3619500" algn="l"/>
              </a:tabLst>
              <a:defRPr>
                <a:solidFill>
                  <a:srgbClr val="000000"/>
                </a:solidFill>
                <a:latin typeface="Arial" charset="0"/>
                <a:cs typeface="Arial" charset="0"/>
              </a:defRPr>
            </a:lvl4pPr>
            <a:lvl5pPr>
              <a:tabLst>
                <a:tab pos="723900" algn="l"/>
                <a:tab pos="1447800" algn="l"/>
                <a:tab pos="2171700" algn="l"/>
                <a:tab pos="2895600" algn="l"/>
                <a:tab pos="36195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9pPr>
          </a:lstStyle>
          <a:p>
            <a:pPr hangingPunct="1">
              <a:lnSpc>
                <a:spcPct val="90000"/>
              </a:lnSpc>
              <a:spcBef>
                <a:spcPts val="400"/>
              </a:spcBef>
              <a:buSzPct val="45000"/>
              <a:buFont typeface="Wingdings" charset="2"/>
              <a:buNone/>
            </a:pPr>
            <a:endParaRPr lang="en-GB" sz="1600"/>
          </a:p>
          <a:p>
            <a:pPr hangingPunct="1">
              <a:lnSpc>
                <a:spcPct val="90000"/>
              </a:lnSpc>
              <a:spcBef>
                <a:spcPts val="400"/>
              </a:spcBef>
              <a:buSzPct val="45000"/>
              <a:buFont typeface="Wingdings" charset="2"/>
              <a:buNone/>
            </a:pPr>
            <a:endParaRPr lang="en-GB" sz="1600"/>
          </a:p>
          <a:p>
            <a:pPr hangingPunct="1">
              <a:lnSpc>
                <a:spcPct val="90000"/>
              </a:lnSpc>
              <a:spcBef>
                <a:spcPts val="400"/>
              </a:spcBef>
              <a:buSzPct val="45000"/>
              <a:buFont typeface="Wingdings" charset="2"/>
              <a:buChar char=""/>
            </a:pPr>
            <a:r>
              <a:rPr lang="en-GB" sz="1600"/>
              <a:t>Our data approximate to a random field of a given </a:t>
            </a:r>
            <a:r>
              <a:rPr lang="en-GB" sz="1600">
                <a:solidFill>
                  <a:srgbClr val="FF0000"/>
                </a:solidFill>
              </a:rPr>
              <a:t>smoothness</a:t>
            </a:r>
            <a:r>
              <a:rPr lang="en-GB" sz="1600"/>
              <a:t>. This property can be thought of as the </a:t>
            </a:r>
            <a:r>
              <a:rPr lang="en-GB" sz="1600">
                <a:solidFill>
                  <a:srgbClr val="FF0000"/>
                </a:solidFill>
              </a:rPr>
              <a:t>degree of spatial correlation</a:t>
            </a:r>
            <a:r>
              <a:rPr lang="en-GB" sz="1600"/>
              <a:t>, or  intuitively as the variance of gradient in each spatial dimension.</a:t>
            </a:r>
          </a:p>
          <a:p>
            <a:pPr hangingPunct="1">
              <a:lnSpc>
                <a:spcPct val="90000"/>
              </a:lnSpc>
              <a:spcBef>
                <a:spcPts val="400"/>
              </a:spcBef>
              <a:buSzPct val="45000"/>
              <a:buFont typeface="Wingdings" charset="2"/>
              <a:buNone/>
            </a:pPr>
            <a:endParaRPr lang="en-GB" sz="1600"/>
          </a:p>
          <a:p>
            <a:pPr hangingPunct="1">
              <a:lnSpc>
                <a:spcPct val="90000"/>
              </a:lnSpc>
              <a:spcBef>
                <a:spcPts val="400"/>
              </a:spcBef>
              <a:buSzPct val="45000"/>
              <a:buFont typeface="Wingdings" charset="2"/>
              <a:buChar char=""/>
            </a:pPr>
            <a:r>
              <a:rPr lang="en-GB" sz="1600"/>
              <a:t>We </a:t>
            </a:r>
            <a:r>
              <a:rPr lang="en-GB" sz="1600">
                <a:solidFill>
                  <a:srgbClr val="FF0000"/>
                </a:solidFill>
              </a:rPr>
              <a:t>do not know this a priori</a:t>
            </a:r>
            <a:r>
              <a:rPr lang="en-GB" sz="1600"/>
              <a:t>. Although we may know the FWHM of our smoothing kernel, we are ignorant of the underlying anatomical correlation between voxels.</a:t>
            </a:r>
          </a:p>
        </p:txBody>
      </p:sp>
      <p:pic>
        <p:nvPicPr>
          <p:cNvPr id="2355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3175" y="3251200"/>
            <a:ext cx="4408488" cy="31226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3559" name="Text Box 7"/>
          <p:cNvSpPr txBox="1">
            <a:spLocks noChangeArrowheads="1"/>
          </p:cNvSpPr>
          <p:nvPr/>
        </p:nvSpPr>
        <p:spPr bwMode="auto">
          <a:xfrm>
            <a:off x="7223125" y="7007225"/>
            <a:ext cx="235267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6218ABF2-8A89-4396-B845-0D1C6F7189C2}" type="slidenum">
              <a:rPr lang="en-GB" sz="1200">
                <a:solidFill>
                  <a:srgbClr val="898989"/>
                </a:solidFill>
              </a:rPr>
              <a:pPr algn="r" hangingPunct="1">
                <a:lnSpc>
                  <a:spcPct val="100000"/>
                </a:lnSpc>
              </a:pPr>
              <a:t>22</a:t>
            </a:fld>
            <a:endParaRPr lang="en-GB" sz="1200">
              <a:solidFill>
                <a:srgbClr val="898989"/>
              </a:solidFill>
            </a:endParaRPr>
          </a:p>
        </p:txBody>
      </p:sp>
      <p:sp>
        <p:nvSpPr>
          <p:cNvPr id="23560" name="Text Box 8"/>
          <p:cNvSpPr txBox="1">
            <a:spLocks noChangeArrowheads="1"/>
          </p:cNvSpPr>
          <p:nvPr/>
        </p:nvSpPr>
        <p:spPr bwMode="auto">
          <a:xfrm>
            <a:off x="5040313" y="2268538"/>
            <a:ext cx="4451350" cy="708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3561" name="Text Box 9"/>
          <p:cNvSpPr txBox="1">
            <a:spLocks noChangeArrowheads="1"/>
          </p:cNvSpPr>
          <p:nvPr/>
        </p:nvSpPr>
        <p:spPr bwMode="auto">
          <a:xfrm>
            <a:off x="5219700" y="1817688"/>
            <a:ext cx="4140200" cy="882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type="triangle" w="med" len="me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4072" rIns="90000" bIns="45000"/>
          <a:lstStyle>
            <a:lvl1pPr>
              <a:tabLst>
                <a:tab pos="723900" algn="l"/>
                <a:tab pos="1447800" algn="l"/>
                <a:tab pos="2171700" algn="l"/>
                <a:tab pos="2895600" algn="l"/>
                <a:tab pos="3619500" algn="l"/>
              </a:tabLst>
              <a:defRPr>
                <a:solidFill>
                  <a:srgbClr val="000000"/>
                </a:solidFill>
                <a:latin typeface="Arial" charset="0"/>
                <a:cs typeface="Arial" charset="0"/>
              </a:defRPr>
            </a:lvl1pPr>
            <a:lvl2pPr>
              <a:tabLst>
                <a:tab pos="723900" algn="l"/>
                <a:tab pos="1447800" algn="l"/>
                <a:tab pos="2171700" algn="l"/>
                <a:tab pos="2895600" algn="l"/>
                <a:tab pos="3619500" algn="l"/>
              </a:tabLst>
              <a:defRPr>
                <a:solidFill>
                  <a:srgbClr val="000000"/>
                </a:solidFill>
                <a:latin typeface="Arial" charset="0"/>
                <a:cs typeface="Arial" charset="0"/>
              </a:defRPr>
            </a:lvl2pPr>
            <a:lvl3pPr>
              <a:tabLst>
                <a:tab pos="723900" algn="l"/>
                <a:tab pos="1447800" algn="l"/>
                <a:tab pos="2171700" algn="l"/>
                <a:tab pos="2895600" algn="l"/>
                <a:tab pos="3619500" algn="l"/>
              </a:tabLst>
              <a:defRPr>
                <a:solidFill>
                  <a:srgbClr val="000000"/>
                </a:solidFill>
                <a:latin typeface="Arial" charset="0"/>
                <a:cs typeface="Arial" charset="0"/>
              </a:defRPr>
            </a:lvl3pPr>
            <a:lvl4pPr>
              <a:tabLst>
                <a:tab pos="723900" algn="l"/>
                <a:tab pos="1447800" algn="l"/>
                <a:tab pos="2171700" algn="l"/>
                <a:tab pos="2895600" algn="l"/>
                <a:tab pos="3619500" algn="l"/>
              </a:tabLst>
              <a:defRPr>
                <a:solidFill>
                  <a:srgbClr val="000000"/>
                </a:solidFill>
                <a:latin typeface="Arial" charset="0"/>
                <a:cs typeface="Arial" charset="0"/>
              </a:defRPr>
            </a:lvl4pPr>
            <a:lvl5pPr>
              <a:tabLst>
                <a:tab pos="723900" algn="l"/>
                <a:tab pos="1447800" algn="l"/>
                <a:tab pos="2171700" algn="l"/>
                <a:tab pos="2895600" algn="l"/>
                <a:tab pos="36195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9pPr>
          </a:lstStyle>
          <a:p>
            <a:r>
              <a:rPr lang="en-GB"/>
              <a:t>for the RANDOM FIELD to approximate our DATA, we need to give it an equivalent SMOOTHNESS.</a:t>
            </a: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additive="repl">
                                        <p:cTn id="6" dur="1" fill="hold">
                                          <p:stCondLst>
                                            <p:cond delay="0"/>
                                          </p:stCondLst>
                                        </p:cTn>
                                        <p:tgtEl>
                                          <p:spTgt spid="23557">
                                            <p:txEl>
                                              <p:pRg st="2" end="2"/>
                                            </p:txEl>
                                          </p:spTgt>
                                        </p:tgtEl>
                                        <p:attrNameLst>
                                          <p:attrName>style.visibility</p:attrName>
                                        </p:attrNameLst>
                                      </p:cBhvr>
                                      <p:to>
                                        <p:strVal val="visible"/>
                                      </p:to>
                                    </p:set>
                                    <p:animEffect transition="in" filter="blinds(horizontal)">
                                      <p:cBhvr additive="repl">
                                        <p:cTn id="7" dur="500"/>
                                        <p:tgtEl>
                                          <p:spTgt spid="2355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nodePh="1">
                                  <p:stCondLst>
                                    <p:cond delay="0"/>
                                  </p:stCondLst>
                                  <p:endCondLst>
                                    <p:cond evt="begin" delay="0">
                                      <p:tn val="10"/>
                                    </p:cond>
                                  </p:endCondLst>
                                  <p:childTnLst>
                                    <p:set>
                                      <p:cBhvr additive="repl">
                                        <p:cTn id="11" dur="1" fill="hold">
                                          <p:stCondLst>
                                            <p:cond delay="0"/>
                                          </p:stCondLst>
                                        </p:cTn>
                                        <p:tgtEl>
                                          <p:spTgt spid="23560"/>
                                        </p:tgtEl>
                                        <p:attrNameLst>
                                          <p:attrName>style.visibility</p:attrName>
                                        </p:attrNameLst>
                                      </p:cBhvr>
                                      <p:to>
                                        <p:strVal val="visible"/>
                                      </p:to>
                                    </p:set>
                                    <p:animEffect transition="in" filter="blinds(horizontal)">
                                      <p:cBhvr additive="repl">
                                        <p:cTn id="12" dur="500"/>
                                        <p:tgtEl>
                                          <p:spTgt spid="23560"/>
                                        </p:tgtEl>
                                      </p:cBhvr>
                                    </p:animEffect>
                                  </p:childTnLst>
                                </p:cTn>
                              </p:par>
                              <p:par>
                                <p:cTn id="13" presetID="3" presetClass="entr" presetSubtype="10" fill="hold" nodeType="withEffect">
                                  <p:stCondLst>
                                    <p:cond delay="0"/>
                                  </p:stCondLst>
                                  <p:childTnLst>
                                    <p:set>
                                      <p:cBhvr additive="repl">
                                        <p:cTn id="14" dur="1" fill="hold">
                                          <p:stCondLst>
                                            <p:cond delay="0"/>
                                          </p:stCondLst>
                                        </p:cTn>
                                        <p:tgtEl>
                                          <p:spTgt spid="23558"/>
                                        </p:tgtEl>
                                        <p:attrNameLst>
                                          <p:attrName>style.visibility</p:attrName>
                                        </p:attrNameLst>
                                      </p:cBhvr>
                                      <p:to>
                                        <p:strVal val="visible"/>
                                      </p:to>
                                    </p:set>
                                    <p:animEffect transition="in" filter="blinds(horizontal)">
                                      <p:cBhvr additive="repl">
                                        <p:cTn id="15" dur="500"/>
                                        <p:tgtEl>
                                          <p:spTgt spid="235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2025" y="1017588"/>
            <a:ext cx="4408488" cy="31226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4578" name="Text Box 2"/>
          <p:cNvSpPr txBox="1">
            <a:spLocks noChangeArrowheads="1"/>
          </p:cNvSpPr>
          <p:nvPr/>
        </p:nvSpPr>
        <p:spPr bwMode="auto">
          <a:xfrm>
            <a:off x="539750" y="1619250"/>
            <a:ext cx="3240088" cy="378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type="triangle" w="med" len="me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4072" rIns="90000" bIns="450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endParaRPr lang="en-GB">
              <a:solidFill>
                <a:srgbClr val="FF0000"/>
              </a:solidFill>
              <a:ea typeface="ＭＳ Ｐゴシック" pitchFamily="32" charset="-128"/>
            </a:endParaRPr>
          </a:p>
          <a:p>
            <a:r>
              <a:rPr lang="en-GB"/>
              <a:t>The smoothness is calculated a posteriori by SPM from the observed degree of spatial correlation</a:t>
            </a:r>
          </a:p>
          <a:p>
            <a:endParaRPr lang="en-GB"/>
          </a:p>
          <a:p>
            <a:r>
              <a:rPr lang="en-GB"/>
              <a:t>It does this by estimating the number of </a:t>
            </a:r>
          </a:p>
          <a:p>
            <a:r>
              <a:rPr lang="en-GB">
                <a:solidFill>
                  <a:srgbClr val="FF0000"/>
                </a:solidFill>
              </a:rPr>
              <a:t>RESOLUTION ELEMENTS</a:t>
            </a:r>
            <a:r>
              <a:rPr lang="en-GB"/>
              <a:t> </a:t>
            </a:r>
            <a:r>
              <a:rPr lang="en-GB">
                <a:solidFill>
                  <a:srgbClr val="FF0000"/>
                </a:solidFill>
              </a:rPr>
              <a:t>(RESELS)</a:t>
            </a:r>
            <a:r>
              <a:rPr lang="en-GB"/>
              <a:t> </a:t>
            </a:r>
          </a:p>
          <a:p>
            <a:endParaRPr lang="en-GB" i="1"/>
          </a:p>
          <a:p>
            <a:r>
              <a:rPr lang="en-GB"/>
              <a:t>This is</a:t>
            </a:r>
            <a:r>
              <a:rPr lang="en-GB" i="1"/>
              <a:t> </a:t>
            </a:r>
            <a:r>
              <a:rPr lang="en-GB" i="1">
                <a:solidFill>
                  <a:srgbClr val="FF0000"/>
                </a:solidFill>
              </a:rPr>
              <a:t>approximately</a:t>
            </a:r>
            <a:r>
              <a:rPr lang="en-GB"/>
              <a:t> equal to the number independent observations.</a:t>
            </a:r>
          </a:p>
        </p:txBody>
      </p:sp>
      <p:sp>
        <p:nvSpPr>
          <p:cNvPr id="24579" name="Text Box 3"/>
          <p:cNvSpPr txBox="1">
            <a:spLocks noChangeArrowheads="1"/>
          </p:cNvSpPr>
          <p:nvPr/>
        </p:nvSpPr>
        <p:spPr bwMode="auto">
          <a:xfrm>
            <a:off x="2519363" y="5789613"/>
            <a:ext cx="6480175" cy="881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type="triangle" w="med" len="me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4072" rIns="90000" bIns="45000"/>
          <a:lstStyle>
            <a:lvl1pPr>
              <a:tabLst>
                <a:tab pos="723900" algn="l"/>
                <a:tab pos="1447800" algn="l"/>
                <a:tab pos="2171700" algn="l"/>
                <a:tab pos="2895600" algn="l"/>
                <a:tab pos="3619500" algn="l"/>
                <a:tab pos="4343400" algn="l"/>
                <a:tab pos="5067300" algn="l"/>
                <a:tab pos="57912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a:solidFill>
                  <a:srgbClr val="000000"/>
                </a:solidFill>
                <a:latin typeface="Arial" charset="0"/>
                <a:cs typeface="Arial" charset="0"/>
              </a:defRPr>
            </a:lvl9pPr>
          </a:lstStyle>
          <a:p>
            <a:endParaRPr lang="en-GB">
              <a:solidFill>
                <a:srgbClr val="FF0000"/>
              </a:solidFill>
            </a:endParaRPr>
          </a:p>
          <a:p>
            <a:r>
              <a:rPr lang="en-GB"/>
              <a:t/>
            </a:r>
            <a:br>
              <a:rPr lang="en-GB"/>
            </a:br>
            <a:endParaRPr lang="en-GB"/>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539750" y="5126038"/>
            <a:ext cx="4960938" cy="2254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1313" indent="-341313">
              <a:tabLst>
                <a:tab pos="723900" algn="l"/>
                <a:tab pos="1447800" algn="l"/>
                <a:tab pos="2171700" algn="l"/>
                <a:tab pos="2895600" algn="l"/>
                <a:tab pos="3619500" algn="l"/>
                <a:tab pos="43434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9pPr>
          </a:lstStyle>
          <a:p>
            <a:pPr hangingPunct="1">
              <a:lnSpc>
                <a:spcPct val="100000"/>
              </a:lnSpc>
              <a:spcBef>
                <a:spcPts val="600"/>
              </a:spcBef>
              <a:buFont typeface="Wingdings" charset="2"/>
              <a:buNone/>
            </a:pPr>
            <a:endParaRPr lang="en-GB" sz="2400"/>
          </a:p>
          <a:p>
            <a:pPr hangingPunct="1">
              <a:lnSpc>
                <a:spcPct val="100000"/>
              </a:lnSpc>
              <a:spcBef>
                <a:spcPts val="600"/>
              </a:spcBef>
              <a:buClrTx/>
              <a:buSzTx/>
              <a:buFontTx/>
              <a:buNone/>
            </a:pPr>
            <a:r>
              <a:rPr lang="en-GB" sz="2400"/>
              <a:t>The number of ressels depend on</a:t>
            </a:r>
          </a:p>
          <a:p>
            <a:pPr hangingPunct="1">
              <a:lnSpc>
                <a:spcPct val="100000"/>
              </a:lnSpc>
              <a:spcBef>
                <a:spcPts val="600"/>
              </a:spcBef>
              <a:buFont typeface="Wingdings" charset="2"/>
              <a:buChar char=""/>
            </a:pPr>
            <a:r>
              <a:rPr lang="en-GB" sz="2400"/>
              <a:t>the FWHM</a:t>
            </a:r>
          </a:p>
          <a:p>
            <a:pPr hangingPunct="1">
              <a:lnSpc>
                <a:spcPct val="100000"/>
              </a:lnSpc>
              <a:spcBef>
                <a:spcPts val="600"/>
              </a:spcBef>
              <a:buFont typeface="Wingdings" charset="2"/>
              <a:buChar char=""/>
            </a:pPr>
            <a:r>
              <a:rPr lang="en-GB" sz="2400"/>
              <a:t>the number of voxels /pixels/ elements.</a:t>
            </a:r>
          </a:p>
          <a:p>
            <a:pPr hangingPunct="1">
              <a:lnSpc>
                <a:spcPct val="100000"/>
              </a:lnSpc>
              <a:spcBef>
                <a:spcPts val="600"/>
              </a:spcBef>
              <a:buClrTx/>
              <a:buSzTx/>
              <a:buFontTx/>
              <a:buNone/>
            </a:pPr>
            <a:endParaRPr lang="en-GB" sz="2400">
              <a:solidFill>
                <a:srgbClr val="FF0000"/>
              </a:solidFill>
            </a:endParaRPr>
          </a:p>
          <a:p>
            <a:pPr hangingPunct="1">
              <a:lnSpc>
                <a:spcPct val="100000"/>
              </a:lnSpc>
              <a:spcBef>
                <a:spcPts val="600"/>
              </a:spcBef>
              <a:buClrTx/>
              <a:buSzTx/>
              <a:buFontTx/>
              <a:buNone/>
            </a:pPr>
            <a:endParaRPr lang="en-GB" sz="2400">
              <a:solidFill>
                <a:srgbClr val="FF0000"/>
              </a:solidFill>
            </a:endParaRPr>
          </a:p>
          <a:p>
            <a:pPr hangingPunct="1">
              <a:lnSpc>
                <a:spcPct val="100000"/>
              </a:lnSpc>
              <a:spcBef>
                <a:spcPts val="450"/>
              </a:spcBef>
              <a:buClrTx/>
              <a:buSzTx/>
              <a:buFontTx/>
              <a:buNone/>
            </a:pPr>
            <a:endParaRPr lang="en-GB">
              <a:solidFill>
                <a:srgbClr val="FF0000"/>
              </a:solidFill>
            </a:endParaRPr>
          </a:p>
          <a:p>
            <a:pPr hangingPunct="1">
              <a:lnSpc>
                <a:spcPct val="100000"/>
              </a:lnSpc>
              <a:spcBef>
                <a:spcPts val="450"/>
              </a:spcBef>
              <a:buFont typeface="Arial" charset="0"/>
              <a:buNone/>
            </a:pPr>
            <a:endParaRPr lang="en-GB"/>
          </a:p>
          <a:p>
            <a:pPr hangingPunct="1">
              <a:lnSpc>
                <a:spcPct val="100000"/>
              </a:lnSpc>
              <a:spcBef>
                <a:spcPts val="450"/>
              </a:spcBef>
              <a:buFont typeface="Arial" charset="0"/>
              <a:buNone/>
            </a:pPr>
            <a:endParaRPr lang="en-GB"/>
          </a:p>
        </p:txBody>
      </p:sp>
      <p:pic>
        <p:nvPicPr>
          <p:cNvPr id="2560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8725" y="1000125"/>
            <a:ext cx="5040313" cy="38544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5603" name="Text Box 3"/>
          <p:cNvSpPr txBox="1">
            <a:spLocks noChangeArrowheads="1"/>
          </p:cNvSpPr>
          <p:nvPr/>
        </p:nvSpPr>
        <p:spPr bwMode="auto">
          <a:xfrm>
            <a:off x="531813" y="2339975"/>
            <a:ext cx="4510087" cy="2894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723900" algn="l"/>
                <a:tab pos="1447800" algn="l"/>
                <a:tab pos="2171700" algn="l"/>
                <a:tab pos="2895600" algn="l"/>
                <a:tab pos="3619500" algn="l"/>
                <a:tab pos="43434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9pPr>
          </a:lstStyle>
          <a:p>
            <a:pPr hangingPunct="1">
              <a:lnSpc>
                <a:spcPct val="100000"/>
              </a:lnSpc>
            </a:pPr>
            <a:r>
              <a:rPr lang="en-GB">
                <a:solidFill>
                  <a:srgbClr val="0070C0"/>
                </a:solidFill>
                <a:latin typeface="Calibri" pitchFamily="32" charset="0"/>
                <a:ea typeface="ＭＳ Ｐゴシック" pitchFamily="32" charset="-128"/>
              </a:rPr>
              <a:t>Example RESEL:</a:t>
            </a:r>
          </a:p>
          <a:p>
            <a:pPr hangingPunct="1">
              <a:lnSpc>
                <a:spcPct val="100000"/>
              </a:lnSpc>
            </a:pPr>
            <a:endParaRPr lang="en-GB">
              <a:solidFill>
                <a:srgbClr val="0070C0"/>
              </a:solidFill>
              <a:latin typeface="Calibri" pitchFamily="32" charset="0"/>
              <a:ea typeface="ＭＳ Ｐゴシック" pitchFamily="32" charset="-128"/>
            </a:endParaRPr>
          </a:p>
          <a:p>
            <a:pPr hangingPunct="1">
              <a:lnSpc>
                <a:spcPct val="100000"/>
              </a:lnSpc>
            </a:pPr>
            <a:r>
              <a:rPr lang="en-GB">
                <a:solidFill>
                  <a:srgbClr val="0070C0"/>
                </a:solidFill>
                <a:latin typeface="Calibri" pitchFamily="32" charset="0"/>
                <a:ea typeface="ＭＳ Ｐゴシック" pitchFamily="32" charset="-128"/>
              </a:rPr>
              <a:t>If we have a field of white noise pixels</a:t>
            </a:r>
          </a:p>
          <a:p>
            <a:pPr hangingPunct="1">
              <a:lnSpc>
                <a:spcPct val="100000"/>
              </a:lnSpc>
            </a:pPr>
            <a:r>
              <a:rPr lang="en-GB">
                <a:solidFill>
                  <a:srgbClr val="0070C0"/>
                </a:solidFill>
                <a:latin typeface="Calibri" pitchFamily="32" charset="0"/>
                <a:ea typeface="ＭＳ Ｐゴシック" pitchFamily="32" charset="-128"/>
              </a:rPr>
              <a:t> smoothed with FWHM of 10 by 10 pixels.</a:t>
            </a:r>
          </a:p>
          <a:p>
            <a:pPr hangingPunct="1">
              <a:lnSpc>
                <a:spcPct val="100000"/>
              </a:lnSpc>
            </a:pPr>
            <a:endParaRPr lang="en-GB">
              <a:solidFill>
                <a:srgbClr val="0070C0"/>
              </a:solidFill>
              <a:latin typeface="Calibri" pitchFamily="32" charset="0"/>
              <a:ea typeface="ＭＳ Ｐゴシック" pitchFamily="32" charset="-128"/>
            </a:endParaRPr>
          </a:p>
          <a:p>
            <a:pPr hangingPunct="1">
              <a:lnSpc>
                <a:spcPct val="100000"/>
              </a:lnSpc>
            </a:pPr>
            <a:r>
              <a:rPr lang="en-GB">
                <a:solidFill>
                  <a:srgbClr val="0070C0"/>
                </a:solidFill>
                <a:latin typeface="Calibri" pitchFamily="32" charset="0"/>
                <a:ea typeface="ＭＳ Ｐゴシック" pitchFamily="32" charset="-128"/>
              </a:rPr>
              <a:t>Then a RESEL is a block of 100 pixels.</a:t>
            </a:r>
          </a:p>
          <a:p>
            <a:pPr hangingPunct="1">
              <a:lnSpc>
                <a:spcPct val="100000"/>
              </a:lnSpc>
            </a:pPr>
            <a:r>
              <a:rPr lang="en-GB">
                <a:solidFill>
                  <a:srgbClr val="0070C0"/>
                </a:solidFill>
                <a:latin typeface="Calibri" pitchFamily="32" charset="0"/>
                <a:ea typeface="ＭＳ Ｐゴシック" pitchFamily="32" charset="-128"/>
              </a:rPr>
              <a:t>As there are 10,000 pixels in our image, </a:t>
            </a:r>
          </a:p>
          <a:p>
            <a:pPr hangingPunct="1">
              <a:lnSpc>
                <a:spcPct val="100000"/>
              </a:lnSpc>
            </a:pPr>
            <a:r>
              <a:rPr lang="en-GB">
                <a:solidFill>
                  <a:srgbClr val="0070C0"/>
                </a:solidFill>
                <a:latin typeface="Calibri" pitchFamily="32" charset="0"/>
                <a:ea typeface="ＭＳ Ｐゴシック" pitchFamily="32" charset="-128"/>
              </a:rPr>
              <a:t>there are 100 RESELs.</a:t>
            </a:r>
          </a:p>
          <a:p>
            <a:pPr hangingPunct="1">
              <a:lnSpc>
                <a:spcPct val="100000"/>
              </a:lnSpc>
            </a:pPr>
            <a:endParaRPr lang="en-GB" sz="2000">
              <a:latin typeface="Calibri" pitchFamily="32" charset="0"/>
              <a:ea typeface="ＭＳ Ｐゴシック" pitchFamily="32" charset="-128"/>
            </a:endParaRPr>
          </a:p>
          <a:p>
            <a:pPr hangingPunct="1">
              <a:lnSpc>
                <a:spcPct val="100000"/>
              </a:lnSpc>
            </a:pPr>
            <a:endParaRPr lang="en-GB" sz="2000">
              <a:latin typeface="Calibri" pitchFamily="32" charset="0"/>
              <a:ea typeface="ＭＳ Ｐゴシック" pitchFamily="32" charset="-128"/>
            </a:endParaRPr>
          </a:p>
        </p:txBody>
      </p:sp>
      <p:sp>
        <p:nvSpPr>
          <p:cNvPr id="25604" name="Text Box 4"/>
          <p:cNvSpPr txBox="1">
            <a:spLocks noChangeArrowheads="1"/>
          </p:cNvSpPr>
          <p:nvPr/>
        </p:nvSpPr>
        <p:spPr bwMode="auto">
          <a:xfrm>
            <a:off x="301625" y="366713"/>
            <a:ext cx="5040313" cy="2019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723900" algn="l"/>
                <a:tab pos="1447800" algn="l"/>
                <a:tab pos="2171700" algn="l"/>
                <a:tab pos="2895600" algn="l"/>
                <a:tab pos="3619500" algn="l"/>
                <a:tab pos="43434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Lst>
              <a:defRPr>
                <a:solidFill>
                  <a:srgbClr val="000000"/>
                </a:solidFill>
                <a:latin typeface="Arial" charset="0"/>
                <a:cs typeface="Arial" charset="0"/>
              </a:defRPr>
            </a:lvl9pPr>
          </a:lstStyle>
          <a:p>
            <a:pPr hangingPunct="1">
              <a:lnSpc>
                <a:spcPct val="100000"/>
              </a:lnSpc>
            </a:pPr>
            <a:r>
              <a:rPr lang="en-GB" sz="2400">
                <a:solidFill>
                  <a:srgbClr val="FF0000"/>
                </a:solidFill>
                <a:ea typeface="ＭＳ Ｐゴシック" pitchFamily="32" charset="-128"/>
              </a:rPr>
              <a:t> </a:t>
            </a:r>
            <a:r>
              <a:rPr lang="en-GB" sz="2000">
                <a:solidFill>
                  <a:srgbClr val="FF0000"/>
                </a:solidFill>
                <a:ea typeface="ＭＳ Ｐゴシック" pitchFamily="32" charset="-128"/>
              </a:rPr>
              <a:t>   RESEL:</a:t>
            </a:r>
          </a:p>
          <a:p>
            <a:pPr hangingPunct="1">
              <a:lnSpc>
                <a:spcPct val="100000"/>
              </a:lnSpc>
            </a:pPr>
            <a:r>
              <a:rPr lang="en-GB" sz="2000">
                <a:solidFill>
                  <a:srgbClr val="FF0000"/>
                </a:solidFill>
                <a:ea typeface="ＭＳ Ｐゴシック" pitchFamily="32" charset="-128"/>
              </a:rPr>
              <a:t>        a block of values, e.g. pixels, </a:t>
            </a:r>
          </a:p>
          <a:p>
            <a:pPr hangingPunct="1">
              <a:lnSpc>
                <a:spcPct val="100000"/>
              </a:lnSpc>
            </a:pPr>
            <a:r>
              <a:rPr lang="en-GB" sz="2000">
                <a:solidFill>
                  <a:srgbClr val="FF0000"/>
                </a:solidFill>
                <a:ea typeface="ＭＳ Ｐゴシック" pitchFamily="32" charset="-128"/>
              </a:rPr>
              <a:t>        that is the same size as the FWHM.</a:t>
            </a:r>
          </a:p>
          <a:p>
            <a:pPr hangingPunct="1">
              <a:lnSpc>
                <a:spcPct val="100000"/>
              </a:lnSpc>
              <a:buFont typeface="Wingdings" charset="2"/>
              <a:buNone/>
            </a:pPr>
            <a:endParaRPr lang="en-GB" sz="2000">
              <a:ea typeface="ＭＳ Ｐゴシック" pitchFamily="32" charset="-128"/>
            </a:endParaRPr>
          </a:p>
          <a:p>
            <a:pPr hangingPunct="1">
              <a:lnSpc>
                <a:spcPct val="100000"/>
              </a:lnSpc>
              <a:buFont typeface="Wingdings" charset="2"/>
              <a:buChar char=""/>
            </a:pPr>
            <a:r>
              <a:rPr lang="en-GB" sz="2000">
                <a:ea typeface="ＭＳ Ｐゴシック" pitchFamily="32" charset="-128"/>
              </a:rPr>
              <a:t>one of a factor which defines p value </a:t>
            </a:r>
          </a:p>
          <a:p>
            <a:pPr hangingPunct="1">
              <a:lnSpc>
                <a:spcPct val="100000"/>
              </a:lnSpc>
              <a:buClrTx/>
              <a:buSzTx/>
              <a:buFontTx/>
              <a:buNone/>
            </a:pPr>
            <a:r>
              <a:rPr lang="en-GB" sz="2000">
                <a:ea typeface="ＭＳ Ｐゴシック" pitchFamily="32" charset="-128"/>
              </a:rPr>
              <a:t>    in RFT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720725" y="1447800"/>
            <a:ext cx="8459788" cy="1431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US" sz="4400" u="sng">
                <a:ea typeface="ＭＳ Ｐゴシック" pitchFamily="32" charset="-128"/>
              </a:rPr>
              <a:t>Process of RFT application: </a:t>
            </a:r>
            <a:r>
              <a:rPr lang="en-US" sz="4400">
                <a:ea typeface="ＭＳ Ｐゴシック" pitchFamily="32" charset="-128"/>
              </a:rPr>
              <a:t/>
            </a:r>
            <a:br>
              <a:rPr lang="en-US" sz="4400">
                <a:ea typeface="ＭＳ Ｐゴシック" pitchFamily="32" charset="-128"/>
              </a:rPr>
            </a:br>
            <a:endParaRPr lang="en-US" sz="4400">
              <a:ea typeface="ＭＳ Ｐゴシック" pitchFamily="32" charset="-128"/>
            </a:endParaRPr>
          </a:p>
        </p:txBody>
      </p:sp>
      <p:sp>
        <p:nvSpPr>
          <p:cNvPr id="26626" name="Text Box 2"/>
          <p:cNvSpPr txBox="1">
            <a:spLocks noChangeArrowheads="1"/>
          </p:cNvSpPr>
          <p:nvPr/>
        </p:nvSpPr>
        <p:spPr bwMode="auto">
          <a:xfrm>
            <a:off x="1079500" y="1889125"/>
            <a:ext cx="8064500" cy="4968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hangingPunct="1">
              <a:lnSpc>
                <a:spcPct val="100000"/>
              </a:lnSpc>
              <a:spcBef>
                <a:spcPts val="700"/>
              </a:spcBef>
            </a:pPr>
            <a:endParaRPr lang="en-US" sz="2800">
              <a:ea typeface="ＭＳ Ｐゴシック" pitchFamily="32" charset="-128"/>
            </a:endParaRPr>
          </a:p>
          <a:p>
            <a:pPr hangingPunct="1">
              <a:lnSpc>
                <a:spcPct val="100000"/>
              </a:lnSpc>
              <a:spcBef>
                <a:spcPts val="1200"/>
              </a:spcBef>
            </a:pPr>
            <a:r>
              <a:rPr lang="en-US" sz="2800" baseline="30000">
                <a:ea typeface="ＭＳ Ｐゴシック" pitchFamily="32" charset="-128"/>
              </a:rPr>
              <a:t>    </a:t>
            </a:r>
            <a:r>
              <a:rPr lang="en-US" sz="4800" baseline="30000">
                <a:ea typeface="ＭＳ Ｐゴシック" pitchFamily="32" charset="-128"/>
              </a:rPr>
              <a:t> </a:t>
            </a:r>
          </a:p>
          <a:p>
            <a:pPr hangingPunct="1">
              <a:lnSpc>
                <a:spcPct val="100000"/>
              </a:lnSpc>
              <a:spcBef>
                <a:spcPts val="700"/>
              </a:spcBef>
            </a:pPr>
            <a:r>
              <a:rPr lang="en-US" sz="2800">
                <a:ea typeface="ＭＳ Ｐゴシック" pitchFamily="32" charset="-128"/>
              </a:rPr>
              <a:t> 1. 	Estimation of smoothness </a:t>
            </a:r>
          </a:p>
          <a:p>
            <a:pPr hangingPunct="1">
              <a:lnSpc>
                <a:spcPct val="100000"/>
              </a:lnSpc>
              <a:spcBef>
                <a:spcPts val="700"/>
              </a:spcBef>
            </a:pPr>
            <a:endParaRPr lang="en-US" sz="2800">
              <a:ea typeface="ＭＳ Ｐゴシック" pitchFamily="32" charset="-128"/>
            </a:endParaRPr>
          </a:p>
          <a:p>
            <a:pPr hangingPunct="1">
              <a:lnSpc>
                <a:spcPct val="100000"/>
              </a:lnSpc>
              <a:spcBef>
                <a:spcPts val="700"/>
              </a:spcBef>
            </a:pPr>
            <a:r>
              <a:rPr lang="en-US" sz="2800">
                <a:ea typeface="ＭＳ Ｐゴシック" pitchFamily="32" charset="-128"/>
              </a:rPr>
              <a:t> </a:t>
            </a:r>
            <a:r>
              <a:rPr lang="en-US" sz="2800">
                <a:solidFill>
                  <a:srgbClr val="FF0000"/>
                </a:solidFill>
                <a:ea typeface="ＭＳ Ｐゴシック" pitchFamily="32" charset="-128"/>
              </a:rPr>
              <a:t>2. 	Establish RFT parameters and generate </a:t>
            </a:r>
          </a:p>
          <a:p>
            <a:pPr hangingPunct="1">
              <a:lnSpc>
                <a:spcPct val="100000"/>
              </a:lnSpc>
              <a:spcBef>
                <a:spcPts val="700"/>
              </a:spcBef>
            </a:pPr>
            <a:r>
              <a:rPr lang="en-US" sz="2800">
                <a:solidFill>
                  <a:srgbClr val="FF0000"/>
                </a:solidFill>
                <a:ea typeface="ＭＳ Ｐゴシック" pitchFamily="32" charset="-128"/>
              </a:rPr>
              <a:t>	Euler characteristic</a:t>
            </a:r>
          </a:p>
          <a:p>
            <a:pPr hangingPunct="1">
              <a:lnSpc>
                <a:spcPct val="100000"/>
              </a:lnSpc>
              <a:spcBef>
                <a:spcPts val="700"/>
              </a:spcBef>
            </a:pPr>
            <a:endParaRPr lang="en-US" sz="2800">
              <a:solidFill>
                <a:srgbClr val="FF0000"/>
              </a:solidFill>
              <a:ea typeface="ＭＳ Ｐゴシック" pitchFamily="32" charset="-128"/>
            </a:endParaRPr>
          </a:p>
          <a:p>
            <a:pPr hangingPunct="1">
              <a:lnSpc>
                <a:spcPct val="100000"/>
              </a:lnSpc>
              <a:spcBef>
                <a:spcPts val="700"/>
              </a:spcBef>
            </a:pPr>
            <a:r>
              <a:rPr lang="en-US" sz="2800">
                <a:ea typeface="ＭＳ Ｐゴシック" pitchFamily="32" charset="-128"/>
              </a:rPr>
              <a:t> 3.    Obtaining </a:t>
            </a:r>
            <a:r>
              <a:rPr lang="en-GB" sz="2800">
                <a:ea typeface="ＭＳ Ｐゴシック" pitchFamily="32" charset="-128"/>
              </a:rPr>
              <a:t>P</a:t>
            </a:r>
            <a:r>
              <a:rPr lang="en-GB" sz="2800" i="1" baseline="30000">
                <a:ea typeface="ＭＳ Ｐゴシック" pitchFamily="32" charset="-128"/>
              </a:rPr>
              <a:t>FWE</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755650"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7650" name="Text Box 2"/>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27651" name="Text Box 3"/>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D98AD05F-D0FA-48C3-94C0-96144048866B}" type="slidenum">
              <a:rPr lang="de-DE" sz="1400"/>
              <a:pPr algn="r">
                <a:lnSpc>
                  <a:spcPct val="100000"/>
                </a:lnSpc>
              </a:pPr>
              <a:t>26</a:t>
            </a:fld>
            <a:endParaRPr lang="de-DE" sz="1400"/>
          </a:p>
        </p:txBody>
      </p:sp>
      <p:sp>
        <p:nvSpPr>
          <p:cNvPr id="27652" name="Text Box 4"/>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a:t>2. Estimating RFT parameters:</a:t>
            </a:r>
            <a:br>
              <a:rPr lang="en-GB" sz="4400"/>
            </a:br>
            <a:r>
              <a:rPr lang="en-GB" sz="2800"/>
              <a:t>The Euler characteristic (EC):</a:t>
            </a:r>
          </a:p>
        </p:txBody>
      </p:sp>
      <p:sp>
        <p:nvSpPr>
          <p:cNvPr id="27653" name="Text Box 5"/>
          <p:cNvSpPr txBox="1">
            <a:spLocks noChangeArrowheads="1"/>
          </p:cNvSpPr>
          <p:nvPr/>
        </p:nvSpPr>
        <p:spPr bwMode="auto">
          <a:xfrm>
            <a:off x="503238" y="1763713"/>
            <a:ext cx="3779837" cy="504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Lst>
              <a:defRPr>
                <a:solidFill>
                  <a:srgbClr val="000000"/>
                </a:solidFill>
                <a:latin typeface="Arial" charset="0"/>
                <a:cs typeface="Arial" charset="0"/>
              </a:defRPr>
            </a:lvl1pPr>
            <a:lvl2pPr>
              <a:tabLst>
                <a:tab pos="723900" algn="l"/>
                <a:tab pos="1447800" algn="l"/>
                <a:tab pos="2171700" algn="l"/>
                <a:tab pos="2895600" algn="l"/>
                <a:tab pos="3619500" algn="l"/>
              </a:tabLst>
              <a:defRPr>
                <a:solidFill>
                  <a:srgbClr val="000000"/>
                </a:solidFill>
                <a:latin typeface="Arial" charset="0"/>
                <a:cs typeface="Arial" charset="0"/>
              </a:defRPr>
            </a:lvl2pPr>
            <a:lvl3pPr>
              <a:tabLst>
                <a:tab pos="723900" algn="l"/>
                <a:tab pos="1447800" algn="l"/>
                <a:tab pos="2171700" algn="l"/>
                <a:tab pos="2895600" algn="l"/>
                <a:tab pos="3619500" algn="l"/>
              </a:tabLst>
              <a:defRPr>
                <a:solidFill>
                  <a:srgbClr val="000000"/>
                </a:solidFill>
                <a:latin typeface="Arial" charset="0"/>
                <a:cs typeface="Arial" charset="0"/>
              </a:defRPr>
            </a:lvl3pPr>
            <a:lvl4pPr>
              <a:tabLst>
                <a:tab pos="723900" algn="l"/>
                <a:tab pos="1447800" algn="l"/>
                <a:tab pos="2171700" algn="l"/>
                <a:tab pos="2895600" algn="l"/>
                <a:tab pos="3619500" algn="l"/>
              </a:tabLst>
              <a:defRPr>
                <a:solidFill>
                  <a:srgbClr val="000000"/>
                </a:solidFill>
                <a:latin typeface="Arial" charset="0"/>
                <a:cs typeface="Arial" charset="0"/>
              </a:defRPr>
            </a:lvl4pPr>
            <a:lvl5pPr>
              <a:tabLst>
                <a:tab pos="723900" algn="l"/>
                <a:tab pos="1447800" algn="l"/>
                <a:tab pos="2171700" algn="l"/>
                <a:tab pos="2895600" algn="l"/>
                <a:tab pos="36195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cs typeface="Arial" charset="0"/>
              </a:defRPr>
            </a:lvl9pPr>
          </a:lstStyle>
          <a:p>
            <a:pPr hangingPunct="1">
              <a:lnSpc>
                <a:spcPct val="80000"/>
              </a:lnSpc>
              <a:spcBef>
                <a:spcPts val="425"/>
              </a:spcBef>
            </a:pPr>
            <a:endParaRPr lang="en-GB" sz="1700"/>
          </a:p>
          <a:p>
            <a:pPr hangingPunct="1">
              <a:lnSpc>
                <a:spcPct val="80000"/>
              </a:lnSpc>
              <a:spcBef>
                <a:spcPts val="500"/>
              </a:spcBef>
              <a:buSzPct val="45000"/>
              <a:buFont typeface="Wingdings" charset="2"/>
              <a:buChar char=""/>
            </a:pPr>
            <a:r>
              <a:rPr lang="en-GB" sz="2000"/>
              <a:t>The Euler characteristic is an invariant topological property of a space. </a:t>
            </a:r>
          </a:p>
          <a:p>
            <a:pPr hangingPunct="1">
              <a:lnSpc>
                <a:spcPct val="80000"/>
              </a:lnSpc>
              <a:spcBef>
                <a:spcPts val="500"/>
              </a:spcBef>
              <a:buSzPct val="45000"/>
              <a:buFont typeface="Wingdings" charset="2"/>
              <a:buNone/>
            </a:pPr>
            <a:endParaRPr lang="en-GB" sz="2000"/>
          </a:p>
          <a:p>
            <a:pPr hangingPunct="1">
              <a:lnSpc>
                <a:spcPct val="80000"/>
              </a:lnSpc>
              <a:spcBef>
                <a:spcPts val="500"/>
              </a:spcBef>
              <a:buSzPct val="45000"/>
              <a:buFont typeface="Wingdings" charset="2"/>
              <a:buChar char=""/>
            </a:pPr>
            <a:r>
              <a:rPr lang="en-GB" sz="2000"/>
              <a:t>For our purposes, the EC can be thought of as </a:t>
            </a:r>
            <a:r>
              <a:rPr lang="en-GB" sz="2000" b="1"/>
              <a:t>the number of blobs in an image after thresholding</a:t>
            </a:r>
            <a:r>
              <a:rPr lang="en-GB" sz="2000"/>
              <a:t>.</a:t>
            </a:r>
          </a:p>
          <a:p>
            <a:pPr hangingPunct="1">
              <a:lnSpc>
                <a:spcPct val="80000"/>
              </a:lnSpc>
              <a:spcBef>
                <a:spcPts val="500"/>
              </a:spcBef>
              <a:buClrTx/>
              <a:buSzTx/>
              <a:buFontTx/>
              <a:buNone/>
            </a:pPr>
            <a:endParaRPr lang="en-GB" sz="2000"/>
          </a:p>
        </p:txBody>
      </p:sp>
      <p:pic>
        <p:nvPicPr>
          <p:cNvPr id="276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7863" y="4367213"/>
            <a:ext cx="2390775" cy="19177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7655"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56275" y="1847850"/>
            <a:ext cx="2392363" cy="19224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7656"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50225" y="2184400"/>
            <a:ext cx="1425575" cy="13366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7657"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81963" y="4703763"/>
            <a:ext cx="1495425" cy="13477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7658" name="AutoShape 10"/>
          <p:cNvSpPr>
            <a:spLocks noChangeArrowheads="1"/>
          </p:cNvSpPr>
          <p:nvPr/>
        </p:nvSpPr>
        <p:spPr bwMode="auto">
          <a:xfrm>
            <a:off x="4284663" y="2771775"/>
            <a:ext cx="2351087" cy="839788"/>
          </a:xfrm>
          <a:prstGeom prst="rightArrow">
            <a:avLst>
              <a:gd name="adj1" fmla="val 50000"/>
              <a:gd name="adj2" fmla="val 49991"/>
            </a:avLst>
          </a:prstGeom>
          <a:solidFill>
            <a:srgbClr val="222268"/>
          </a:solidFill>
          <a:ln w="25560">
            <a:solidFill>
              <a:srgbClr val="19194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hangingPunct="1">
              <a:lnSpc>
                <a:spcPct val="100000"/>
              </a:lnSpc>
              <a:tabLst>
                <a:tab pos="723900" algn="l"/>
                <a:tab pos="1447800" algn="l"/>
                <a:tab pos="2171700" algn="l"/>
              </a:tabLst>
            </a:pPr>
            <a:r>
              <a:rPr lang="en-GB">
                <a:solidFill>
                  <a:srgbClr val="FFFFFF"/>
                </a:solidFill>
                <a:latin typeface="Calibri" pitchFamily="32" charset="0"/>
              </a:rPr>
              <a:t>Threshold: z = 0</a:t>
            </a:r>
          </a:p>
        </p:txBody>
      </p:sp>
      <p:sp>
        <p:nvSpPr>
          <p:cNvPr id="27659" name="AutoShape 11"/>
          <p:cNvSpPr>
            <a:spLocks noChangeArrowheads="1"/>
          </p:cNvSpPr>
          <p:nvPr/>
        </p:nvSpPr>
        <p:spPr bwMode="auto">
          <a:xfrm>
            <a:off x="4284663" y="5292725"/>
            <a:ext cx="2351087" cy="839788"/>
          </a:xfrm>
          <a:prstGeom prst="rightArrow">
            <a:avLst>
              <a:gd name="adj1" fmla="val 50000"/>
              <a:gd name="adj2" fmla="val 49991"/>
            </a:avLst>
          </a:prstGeom>
          <a:solidFill>
            <a:srgbClr val="222268"/>
          </a:solidFill>
          <a:ln w="25560">
            <a:solidFill>
              <a:srgbClr val="19194D"/>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hangingPunct="1">
              <a:lnSpc>
                <a:spcPct val="100000"/>
              </a:lnSpc>
              <a:tabLst>
                <a:tab pos="723900" algn="l"/>
                <a:tab pos="1447800" algn="l"/>
                <a:tab pos="2171700" algn="l"/>
              </a:tabLst>
            </a:pPr>
            <a:r>
              <a:rPr lang="en-GB">
                <a:solidFill>
                  <a:srgbClr val="FFFFFF"/>
                </a:solidFill>
                <a:latin typeface="Calibri" pitchFamily="32" charset="0"/>
              </a:rPr>
              <a:t>Threshold: z =1</a:t>
            </a:r>
          </a:p>
        </p:txBody>
      </p:sp>
      <p:sp>
        <p:nvSpPr>
          <p:cNvPr id="27660" name="Text Box 12"/>
          <p:cNvSpPr txBox="1">
            <a:spLocks noChangeArrowheads="1"/>
          </p:cNvSpPr>
          <p:nvPr/>
        </p:nvSpPr>
        <p:spPr bwMode="auto">
          <a:xfrm>
            <a:off x="503238" y="7007225"/>
            <a:ext cx="2351087"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7661" name="Text Box 13"/>
          <p:cNvSpPr txBox="1">
            <a:spLocks noChangeArrowheads="1"/>
          </p:cNvSpPr>
          <p:nvPr/>
        </p:nvSpPr>
        <p:spPr bwMode="auto">
          <a:xfrm>
            <a:off x="7223125" y="7007225"/>
            <a:ext cx="2351088"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D65AD86F-6E05-4F75-A7A8-E008DD0B0AEF}" type="slidenum">
              <a:rPr lang="en-GB" sz="1200">
                <a:solidFill>
                  <a:srgbClr val="898989"/>
                </a:solidFill>
              </a:rPr>
              <a:pPr algn="r" hangingPunct="1">
                <a:lnSpc>
                  <a:spcPct val="100000"/>
                </a:lnSpc>
              </a:pPr>
              <a:t>26</a:t>
            </a:fld>
            <a:endParaRPr lang="en-GB" sz="1200">
              <a:solidFill>
                <a:srgbClr val="898989"/>
              </a:solidFill>
            </a:endParaRP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additive="repl">
                                        <p:cTn id="6" dur="1" fill="hold">
                                          <p:stCondLst>
                                            <p:cond delay="0"/>
                                          </p:stCondLst>
                                        </p:cTn>
                                        <p:tgtEl>
                                          <p:spTgt spid="27654"/>
                                        </p:tgtEl>
                                        <p:attrNameLst>
                                          <p:attrName>style.visibility</p:attrName>
                                        </p:attrNameLst>
                                      </p:cBhvr>
                                      <p:to>
                                        <p:strVal val="visible"/>
                                      </p:to>
                                    </p:set>
                                    <p:animEffect transition="in" filter="blinds(horizontal)">
                                      <p:cBhvr additive="repl">
                                        <p:cTn id="7" dur="500"/>
                                        <p:tgtEl>
                                          <p:spTgt spid="27654"/>
                                        </p:tgtEl>
                                      </p:cBhvr>
                                    </p:animEffect>
                                  </p:childTnLst>
                                </p:cTn>
                              </p:par>
                              <p:par>
                                <p:cTn id="8" presetID="3" presetClass="entr" presetSubtype="10" fill="hold" nodeType="withEffect">
                                  <p:stCondLst>
                                    <p:cond delay="0"/>
                                  </p:stCondLst>
                                  <p:childTnLst>
                                    <p:set>
                                      <p:cBhvr additive="repl">
                                        <p:cTn id="9" dur="1" fill="hold">
                                          <p:stCondLst>
                                            <p:cond delay="0"/>
                                          </p:stCondLst>
                                        </p:cTn>
                                        <p:tgtEl>
                                          <p:spTgt spid="27657"/>
                                        </p:tgtEl>
                                        <p:attrNameLst>
                                          <p:attrName>style.visibility</p:attrName>
                                        </p:attrNameLst>
                                      </p:cBhvr>
                                      <p:to>
                                        <p:strVal val="visible"/>
                                      </p:to>
                                    </p:set>
                                    <p:animEffect transition="in" filter="blinds(horizontal)">
                                      <p:cBhvr additive="repl">
                                        <p:cTn id="10" dur="500"/>
                                        <p:tgtEl>
                                          <p:spTgt spid="27657"/>
                                        </p:tgtEl>
                                      </p:cBhvr>
                                    </p:animEffect>
                                  </p:childTnLst>
                                </p:cTn>
                              </p:par>
                              <p:par>
                                <p:cTn id="11" presetID="3" presetClass="entr" presetSubtype="10" fill="hold" nodeType="withEffect">
                                  <p:stCondLst>
                                    <p:cond delay="0"/>
                                  </p:stCondLst>
                                  <p:childTnLst>
                                    <p:set>
                                      <p:cBhvr additive="repl">
                                        <p:cTn id="12" dur="1" fill="hold">
                                          <p:stCondLst>
                                            <p:cond delay="0"/>
                                          </p:stCondLst>
                                        </p:cTn>
                                        <p:tgtEl>
                                          <p:spTgt spid="27659"/>
                                        </p:tgtEl>
                                        <p:attrNameLst>
                                          <p:attrName>style.visibility</p:attrName>
                                        </p:attrNameLst>
                                      </p:cBhvr>
                                      <p:to>
                                        <p:strVal val="visible"/>
                                      </p:to>
                                    </p:set>
                                    <p:animEffect transition="in" filter="blinds(horizontal)">
                                      <p:cBhvr additive="repl">
                                        <p:cTn id="13" dur="500"/>
                                        <p:tgtEl>
                                          <p:spTgt spid="2765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additive="repl">
                                        <p:cTn id="17" dur="1" fill="hold">
                                          <p:stCondLst>
                                            <p:cond delay="0"/>
                                          </p:stCondLst>
                                        </p:cTn>
                                        <p:tgtEl>
                                          <p:spTgt spid="27653">
                                            <p:txEl>
                                              <p:pRg st="1" end="1"/>
                                            </p:txEl>
                                          </p:spTgt>
                                        </p:tgtEl>
                                        <p:attrNameLst>
                                          <p:attrName>style.visibility</p:attrName>
                                        </p:attrNameLst>
                                      </p:cBhvr>
                                      <p:to>
                                        <p:strVal val="visible"/>
                                      </p:to>
                                    </p:set>
                                    <p:animEffect transition="in" filter="blinds(horizontal)">
                                      <p:cBhvr additive="repl">
                                        <p:cTn id="18" dur="500"/>
                                        <p:tgtEl>
                                          <p:spTgt spid="27653">
                                            <p:txEl>
                                              <p:pRg st="1" end="1"/>
                                            </p:txEl>
                                          </p:spTgt>
                                        </p:tgtEl>
                                      </p:cBhvr>
                                    </p:animEffect>
                                  </p:childTnLst>
                                </p:cTn>
                              </p:par>
                            </p:childTnLst>
                          </p:cTn>
                        </p:par>
                        <p:par>
                          <p:cTn id="19" fill="hold" nodeType="afterGroup">
                            <p:stCondLst>
                              <p:cond delay="0"/>
                            </p:stCondLst>
                            <p:childTnLst>
                              <p:par>
                                <p:cTn id="20" presetID="3" presetClass="entr" presetSubtype="10" fill="hold" nodeType="afterEffect">
                                  <p:stCondLst>
                                    <p:cond delay="0"/>
                                  </p:stCondLst>
                                  <p:childTnLst>
                                    <p:set>
                                      <p:cBhvr additive="repl">
                                        <p:cTn id="21" dur="1" fill="hold">
                                          <p:stCondLst>
                                            <p:cond delay="0"/>
                                          </p:stCondLst>
                                        </p:cTn>
                                        <p:tgtEl>
                                          <p:spTgt spid="27653">
                                            <p:txEl>
                                              <p:pRg st="3" end="3"/>
                                            </p:txEl>
                                          </p:spTgt>
                                        </p:tgtEl>
                                        <p:attrNameLst>
                                          <p:attrName>style.visibility</p:attrName>
                                        </p:attrNameLst>
                                      </p:cBhvr>
                                      <p:to>
                                        <p:strVal val="visible"/>
                                      </p:to>
                                    </p:set>
                                    <p:animEffect transition="in" filter="blinds(horizontal)">
                                      <p:cBhvr additive="repl">
                                        <p:cTn id="22" dur="500"/>
                                        <p:tgtEl>
                                          <p:spTgt spid="2765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755650"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8674" name="Text Box 2"/>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28675" name="Text Box 3"/>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BAE2A474-D03E-4D08-B464-81A6D31D3DA1}" type="slidenum">
              <a:rPr lang="de-DE" sz="1400"/>
              <a:pPr algn="r">
                <a:lnSpc>
                  <a:spcPct val="100000"/>
                </a:lnSpc>
              </a:pPr>
              <a:t>27</a:t>
            </a:fld>
            <a:endParaRPr lang="de-DE" sz="1400"/>
          </a:p>
        </p:txBody>
      </p:sp>
      <p:sp>
        <p:nvSpPr>
          <p:cNvPr id="28676" name="Text Box 4"/>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a:t>In 2D field,expected EC is:</a:t>
            </a:r>
          </a:p>
        </p:txBody>
      </p:sp>
      <p:sp>
        <p:nvSpPr>
          <p:cNvPr id="28677" name="Text Box 5"/>
          <p:cNvSpPr txBox="1">
            <a:spLocks noChangeArrowheads="1"/>
          </p:cNvSpPr>
          <p:nvPr/>
        </p:nvSpPr>
        <p:spPr bwMode="auto">
          <a:xfrm>
            <a:off x="808038" y="1625600"/>
            <a:ext cx="8012112" cy="533400"/>
          </a:xfrm>
          <a:prstGeom prst="rect">
            <a:avLst/>
          </a:prstGeom>
          <a:noFill/>
          <a:ln w="12600">
            <a:solidFill>
              <a:srgbClr val="FFC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a:lnSpc>
                <a:spcPct val="130000"/>
              </a:lnSpc>
              <a:spcBef>
                <a:spcPts val="550"/>
              </a:spcBef>
            </a:pPr>
            <a:r>
              <a:rPr lang="en-GB" sz="3200">
                <a:latin typeface="Times New Roman" pitchFamily="16" charset="0"/>
              </a:rPr>
              <a:t> </a:t>
            </a:r>
            <a:r>
              <a:rPr lang="en-GB" sz="3200">
                <a:cs typeface="Times New Roman" pitchFamily="16" charset="0"/>
              </a:rPr>
              <a:t>E[</a:t>
            </a:r>
            <a:r>
              <a:rPr lang="en-GB" sz="3200" i="1">
                <a:cs typeface="Times New Roman" pitchFamily="16" charset="0"/>
              </a:rPr>
              <a:t>EC</a:t>
            </a:r>
            <a:r>
              <a:rPr lang="en-GB" sz="3200">
                <a:cs typeface="Times New Roman" pitchFamily="16" charset="0"/>
              </a:rPr>
              <a:t>]</a:t>
            </a:r>
            <a:r>
              <a:rPr lang="el-GR" sz="3200">
                <a:cs typeface="Times New Roman" pitchFamily="16" charset="0"/>
              </a:rPr>
              <a:t> </a:t>
            </a:r>
            <a:r>
              <a:rPr lang="en-GB" sz="3200">
                <a:cs typeface="Times New Roman" pitchFamily="16" charset="0"/>
              </a:rPr>
              <a:t>= </a:t>
            </a:r>
            <a:r>
              <a:rPr lang="en-GB" sz="3200">
                <a:solidFill>
                  <a:srgbClr val="00B050"/>
                </a:solidFill>
                <a:cs typeface="Times New Roman" pitchFamily="16" charset="0"/>
              </a:rPr>
              <a:t>R</a:t>
            </a:r>
            <a:r>
              <a:rPr lang="en-GB" sz="3200">
                <a:cs typeface="Times New Roman" pitchFamily="16" charset="0"/>
              </a:rPr>
              <a:t> (4 ln 2) (2</a:t>
            </a:r>
            <a:r>
              <a:rPr lang="el-GR" sz="3200">
                <a:cs typeface="Times New Roman" pitchFamily="16" charset="0"/>
              </a:rPr>
              <a:t>π</a:t>
            </a:r>
            <a:r>
              <a:rPr lang="en-GB" sz="3200">
                <a:cs typeface="Times New Roman" pitchFamily="16" charset="0"/>
              </a:rPr>
              <a:t>) </a:t>
            </a:r>
            <a:r>
              <a:rPr lang="en-GB" sz="3200" baseline="30000">
                <a:cs typeface="Times New Roman" pitchFamily="16" charset="0"/>
              </a:rPr>
              <a:t>-3/2</a:t>
            </a:r>
            <a:r>
              <a:rPr lang="en-GB" sz="3200">
                <a:cs typeface="Times New Roman" pitchFamily="16" charset="0"/>
              </a:rPr>
              <a:t> </a:t>
            </a:r>
            <a:r>
              <a:rPr lang="en-GB" sz="3200">
                <a:solidFill>
                  <a:srgbClr val="E46C0A"/>
                </a:solidFill>
                <a:cs typeface="Times New Roman" pitchFamily="16" charset="0"/>
              </a:rPr>
              <a:t>Zt</a:t>
            </a:r>
            <a:r>
              <a:rPr lang="en-GB" sz="3200">
                <a:cs typeface="Times New Roman" pitchFamily="16" charset="0"/>
              </a:rPr>
              <a:t> exp(-</a:t>
            </a:r>
            <a:r>
              <a:rPr lang="en-GB" sz="3200">
                <a:solidFill>
                  <a:srgbClr val="E46C0A"/>
                </a:solidFill>
                <a:cs typeface="Times New Roman" pitchFamily="16" charset="0"/>
              </a:rPr>
              <a:t>Zt</a:t>
            </a:r>
            <a:r>
              <a:rPr lang="en-GB" sz="3200" baseline="30000">
                <a:cs typeface="Times New Roman" pitchFamily="16" charset="0"/>
              </a:rPr>
              <a:t>2</a:t>
            </a:r>
            <a:r>
              <a:rPr lang="en-GB" sz="3200">
                <a:cs typeface="Times New Roman" pitchFamily="16" charset="0"/>
              </a:rPr>
              <a:t>/2)</a:t>
            </a:r>
          </a:p>
        </p:txBody>
      </p:sp>
      <p:sp>
        <p:nvSpPr>
          <p:cNvPr id="28678" name="Text Box 6"/>
          <p:cNvSpPr txBox="1">
            <a:spLocks noChangeArrowheads="1"/>
          </p:cNvSpPr>
          <p:nvPr/>
        </p:nvSpPr>
        <p:spPr bwMode="auto">
          <a:xfrm>
            <a:off x="1092200" y="2687638"/>
            <a:ext cx="8147050" cy="407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8679" name="Text Box 7"/>
          <p:cNvSpPr txBox="1">
            <a:spLocks noChangeArrowheads="1"/>
          </p:cNvSpPr>
          <p:nvPr/>
        </p:nvSpPr>
        <p:spPr bwMode="auto">
          <a:xfrm>
            <a:off x="503238" y="2687638"/>
            <a:ext cx="9072562" cy="3948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pPr hangingPunct="1">
              <a:lnSpc>
                <a:spcPct val="80000"/>
              </a:lnSpc>
            </a:pPr>
            <a:endParaRPr lang="en-GB" sz="2400">
              <a:latin typeface="Calibri" pitchFamily="32" charset="0"/>
            </a:endParaRPr>
          </a:p>
          <a:p>
            <a:pPr hangingPunct="1">
              <a:lnSpc>
                <a:spcPct val="80000"/>
              </a:lnSpc>
            </a:pPr>
            <a:r>
              <a:rPr lang="en-GB" sz="2400">
                <a:latin typeface="Calibri" pitchFamily="32" charset="0"/>
              </a:rPr>
              <a:t>Might look a bit complicated but basically:</a:t>
            </a:r>
          </a:p>
          <a:p>
            <a:pPr hangingPunct="1">
              <a:lnSpc>
                <a:spcPct val="80000"/>
              </a:lnSpc>
            </a:pPr>
            <a:endParaRPr lang="en-GB" sz="2400">
              <a:latin typeface="Calibri" pitchFamily="32" charset="0"/>
            </a:endParaRPr>
          </a:p>
          <a:p>
            <a:pPr hangingPunct="1">
              <a:lnSpc>
                <a:spcPct val="80000"/>
              </a:lnSpc>
            </a:pPr>
            <a:r>
              <a:rPr lang="en-GB" sz="2400">
                <a:latin typeface="Calibri" pitchFamily="32" charset="0"/>
              </a:rPr>
              <a:t>      E[EC] = R . K .</a:t>
            </a:r>
            <a:r>
              <a:rPr lang="en-GB" sz="2400" baseline="30000">
                <a:solidFill>
                  <a:srgbClr val="FF0000"/>
                </a:solidFill>
                <a:latin typeface="Calibri" pitchFamily="32" charset="0"/>
                <a:cs typeface="Times New Roman" pitchFamily="16" charset="0"/>
              </a:rPr>
              <a:t>-3/2</a:t>
            </a:r>
            <a:r>
              <a:rPr lang="en-GB" sz="2400">
                <a:solidFill>
                  <a:srgbClr val="FF0000"/>
                </a:solidFill>
                <a:latin typeface="Calibri" pitchFamily="32" charset="0"/>
                <a:cs typeface="Times New Roman" pitchFamily="16" charset="0"/>
              </a:rPr>
              <a:t> z exp(-z</a:t>
            </a:r>
            <a:r>
              <a:rPr lang="en-GB" sz="2400" baseline="30000">
                <a:solidFill>
                  <a:srgbClr val="FF0000"/>
                </a:solidFill>
                <a:latin typeface="Calibri" pitchFamily="32" charset="0"/>
                <a:cs typeface="Times New Roman" pitchFamily="16" charset="0"/>
              </a:rPr>
              <a:t>2</a:t>
            </a:r>
            <a:r>
              <a:rPr lang="en-GB" sz="2400">
                <a:solidFill>
                  <a:srgbClr val="FF0000"/>
                </a:solidFill>
                <a:latin typeface="Calibri" pitchFamily="32" charset="0"/>
                <a:cs typeface="Times New Roman" pitchFamily="16" charset="0"/>
              </a:rPr>
              <a:t>/2)</a:t>
            </a:r>
          </a:p>
          <a:p>
            <a:pPr hangingPunct="1">
              <a:lnSpc>
                <a:spcPct val="80000"/>
              </a:lnSpc>
            </a:pPr>
            <a:endParaRPr lang="en-GB" sz="2400">
              <a:latin typeface="Calibri" pitchFamily="32" charset="0"/>
              <a:cs typeface="Times New Roman" pitchFamily="16" charset="0"/>
            </a:endParaRPr>
          </a:p>
          <a:p>
            <a:pPr hangingPunct="1">
              <a:lnSpc>
                <a:spcPct val="80000"/>
              </a:lnSpc>
            </a:pPr>
            <a:r>
              <a:rPr lang="en-GB" sz="2400">
                <a:latin typeface="Calibri" pitchFamily="32" charset="0"/>
                <a:cs typeface="Times New Roman" pitchFamily="16" charset="0"/>
              </a:rPr>
              <a:t>where the </a:t>
            </a:r>
            <a:r>
              <a:rPr lang="en-GB" sz="2400">
                <a:solidFill>
                  <a:srgbClr val="FF0000"/>
                </a:solidFill>
                <a:latin typeface="Calibri" pitchFamily="32" charset="0"/>
                <a:cs typeface="Times New Roman" pitchFamily="16" charset="0"/>
              </a:rPr>
              <a:t>last </a:t>
            </a:r>
            <a:r>
              <a:rPr lang="en-GB" sz="2400">
                <a:latin typeface="Calibri" pitchFamily="32" charset="0"/>
                <a:cs typeface="Times New Roman" pitchFamily="16" charset="0"/>
              </a:rPr>
              <a:t>section just describes this curve:</a:t>
            </a:r>
          </a:p>
          <a:p>
            <a:pPr hangingPunct="1">
              <a:lnSpc>
                <a:spcPct val="80000"/>
              </a:lnSpc>
            </a:pPr>
            <a:endParaRPr lang="en-GB" sz="2700">
              <a:latin typeface="Calibri" pitchFamily="32" charset="0"/>
              <a:ea typeface="ＭＳ Ｐゴシック" pitchFamily="32" charset="-128"/>
            </a:endParaRPr>
          </a:p>
        </p:txBody>
      </p:sp>
      <p:sp>
        <p:nvSpPr>
          <p:cNvPr id="28680" name="Text Box 8"/>
          <p:cNvSpPr txBox="1">
            <a:spLocks noChangeArrowheads="1"/>
          </p:cNvSpPr>
          <p:nvPr/>
        </p:nvSpPr>
        <p:spPr bwMode="auto">
          <a:xfrm>
            <a:off x="503238" y="7007225"/>
            <a:ext cx="2351087"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28681" name="Text Box 9"/>
          <p:cNvSpPr txBox="1">
            <a:spLocks noChangeArrowheads="1"/>
          </p:cNvSpPr>
          <p:nvPr/>
        </p:nvSpPr>
        <p:spPr bwMode="auto">
          <a:xfrm>
            <a:off x="7223125" y="7007225"/>
            <a:ext cx="235267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0A06E000-A9DD-430E-9A0F-E5A5EF9DD843}" type="slidenum">
              <a:rPr lang="en-GB" sz="1200">
                <a:solidFill>
                  <a:srgbClr val="898989"/>
                </a:solidFill>
              </a:rPr>
              <a:pPr algn="r" hangingPunct="1">
                <a:lnSpc>
                  <a:spcPct val="100000"/>
                </a:lnSpc>
              </a:pPr>
              <a:t>27</a:t>
            </a:fld>
            <a:endParaRPr lang="en-GB" sz="1200">
              <a:solidFill>
                <a:srgbClr val="898989"/>
              </a:solidFill>
            </a:endParaRPr>
          </a:p>
        </p:txBody>
      </p:sp>
      <p:pic>
        <p:nvPicPr>
          <p:cNvPr id="28682"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4500563"/>
            <a:ext cx="3600450" cy="21605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8683" name="Text Box 11"/>
          <p:cNvSpPr txBox="1">
            <a:spLocks noChangeArrowheads="1"/>
          </p:cNvSpPr>
          <p:nvPr/>
        </p:nvSpPr>
        <p:spPr bwMode="auto">
          <a:xfrm>
            <a:off x="1079500" y="2339975"/>
            <a:ext cx="7199313" cy="354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4072" rIns="90000" bIns="45000"/>
          <a:lstStyle>
            <a:lvl1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charset="0"/>
                <a:cs typeface="Arial" charset="0"/>
              </a:defRPr>
            </a:lvl9pPr>
          </a:lstStyle>
          <a:p>
            <a:r>
              <a:rPr lang="en-GB"/>
              <a:t>Where </a:t>
            </a:r>
            <a:r>
              <a:rPr lang="en-GB">
                <a:solidFill>
                  <a:srgbClr val="00AE00"/>
                </a:solidFill>
              </a:rPr>
              <a:t>R = # of RESELS</a:t>
            </a:r>
            <a:r>
              <a:rPr lang="en-GB"/>
              <a:t>  and</a:t>
            </a:r>
            <a:r>
              <a:rPr lang="en-GB">
                <a:solidFill>
                  <a:srgbClr val="FF950E"/>
                </a:solidFill>
              </a:rPr>
              <a:t> Zt </a:t>
            </a:r>
            <a:r>
              <a:rPr lang="en-GB"/>
              <a:t>= our threshold value of Z</a:t>
            </a: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0"/>
                      </p:stCondLst>
                      <p:childTnLst>
                        <p:par>
                          <p:cTn id="4" fill="hold" nodeType="withGroup">
                            <p:stCondLst>
                              <p:cond delay="0"/>
                            </p:stCondLst>
                            <p:childTnLst>
                              <p:par>
                                <p:cTn id="5" presetID="2" presetClass="entr" presetSubtype="4" fill="hold" nodeType="withEffect">
                                  <p:stCondLst>
                                    <p:cond delay="0"/>
                                  </p:stCondLst>
                                  <p:childTnLst>
                                    <p:set>
                                      <p:cBhvr additive="repl">
                                        <p:cTn id="6" dur="1" fill="hold">
                                          <p:stCondLst>
                                            <p:cond delay="0"/>
                                          </p:stCondLst>
                                        </p:cTn>
                                        <p:tgtEl>
                                          <p:spTgt spid="28677"/>
                                        </p:tgtEl>
                                        <p:attrNameLst>
                                          <p:attrName>style.visibility</p:attrName>
                                        </p:attrNameLst>
                                      </p:cBhvr>
                                      <p:to>
                                        <p:strVal val="visible"/>
                                      </p:to>
                                    </p:set>
                                    <p:anim calcmode="lin" valueType="num">
                                      <p:cBhvr>
                                        <p:cTn id="7" dur="500" fill="hold"/>
                                        <p:tgtEl>
                                          <p:spTgt spid="28677"/>
                                        </p:tgtEl>
                                        <p:attrNameLst>
                                          <p:attrName>ppt_x</p:attrName>
                                        </p:attrNameLst>
                                      </p:cBhvr>
                                      <p:tavLst>
                                        <p:tav tm="100000">
                                          <p:val>
                                            <p:strVal val="#ppt_x"/>
                                          </p:val>
                                        </p:tav>
                                        <p:tav>
                                          <p:val>
                                            <p:strVal val="#ppt_x"/>
                                          </p:val>
                                        </p:tav>
                                      </p:tavLst>
                                    </p:anim>
                                    <p:anim calcmode="lin" valueType="num">
                                      <p:cBhvr>
                                        <p:cTn id="8" dur="500" fill="hold"/>
                                        <p:tgtEl>
                                          <p:spTgt spid="28677"/>
                                        </p:tgtEl>
                                        <p:attrNameLst>
                                          <p:attrName>ppt_y</p:attrName>
                                        </p:attrNameLst>
                                      </p:cBhvr>
                                      <p:tavLst>
                                        <p:tav tm="100000">
                                          <p:val>
                                            <p:strVal val="1+#ppt_h/2"/>
                                          </p:val>
                                        </p:tav>
                                        <p:tav>
                                          <p:val>
                                            <p:strVal val="#ppt_y"/>
                                          </p:val>
                                        </p:tav>
                                      </p:tavLst>
                                    </p:anim>
                                  </p:childTnLst>
                                </p:cTn>
                              </p:par>
                              <p:par>
                                <p:cTn id="9" presetID="8" presetClass="emph" fill="hold" nodeType="withEffect">
                                  <p:stCondLst>
                                    <p:cond delay="0"/>
                                  </p:stCondLst>
                                  <p:childTnLst>
                                    <p:animRot by="21600000">
                                      <p:cBhvr additive="repl">
                                        <p:cTn id="10" dur="2000" fill="hold"/>
                                        <p:tgtEl>
                                          <p:spTgt spid="28677"/>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additive="repl">
                                        <p:cTn id="14" dur="1" fill="hold">
                                          <p:stCondLst>
                                            <p:cond delay="0"/>
                                          </p:stCondLst>
                                        </p:cTn>
                                        <p:tgtEl>
                                          <p:spTgt spid="28679">
                                            <p:txEl>
                                              <p:pRg st="0" end="0"/>
                                            </p:txEl>
                                          </p:spTgt>
                                        </p:tgtEl>
                                        <p:attrNameLst>
                                          <p:attrName>style.visibility</p:attrName>
                                        </p:attrNameLst>
                                      </p:cBhvr>
                                      <p:to>
                                        <p:strVal val="visible"/>
                                      </p:to>
                                    </p:set>
                                    <p:animEffect transition="in" filter="blinds(horizontal)">
                                      <p:cBhvr additive="repl">
                                        <p:cTn id="15" dur="500"/>
                                        <p:tgtEl>
                                          <p:spTgt spid="28679">
                                            <p:txEl>
                                              <p:pRg st="0" end="0"/>
                                            </p:txEl>
                                          </p:spTgt>
                                        </p:tgtEl>
                                      </p:cBhvr>
                                    </p:animEffect>
                                  </p:childTnLst>
                                </p:cTn>
                              </p:par>
                              <p:par>
                                <p:cTn id="16" presetID="3" presetClass="entr" presetSubtype="10" fill="hold" nodeType="withEffect">
                                  <p:stCondLst>
                                    <p:cond delay="0"/>
                                  </p:stCondLst>
                                  <p:childTnLst>
                                    <p:set>
                                      <p:cBhvr additive="repl">
                                        <p:cTn id="17" dur="1" fill="hold">
                                          <p:stCondLst>
                                            <p:cond delay="0"/>
                                          </p:stCondLst>
                                        </p:cTn>
                                        <p:tgtEl>
                                          <p:spTgt spid="28679">
                                            <p:txEl>
                                              <p:pRg st="1" end="1"/>
                                            </p:txEl>
                                          </p:spTgt>
                                        </p:tgtEl>
                                        <p:attrNameLst>
                                          <p:attrName>style.visibility</p:attrName>
                                        </p:attrNameLst>
                                      </p:cBhvr>
                                      <p:to>
                                        <p:strVal val="visible"/>
                                      </p:to>
                                    </p:set>
                                    <p:animEffect transition="in" filter="blinds(horizontal)">
                                      <p:cBhvr additive="repl">
                                        <p:cTn id="18" dur="500"/>
                                        <p:tgtEl>
                                          <p:spTgt spid="286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663" y="360363"/>
            <a:ext cx="8091487" cy="54006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9698" name="Text Box 2"/>
          <p:cNvSpPr txBox="1">
            <a:spLocks noChangeArrowheads="1"/>
          </p:cNvSpPr>
          <p:nvPr/>
        </p:nvSpPr>
        <p:spPr bwMode="auto">
          <a:xfrm>
            <a:off x="360363" y="5940425"/>
            <a:ext cx="8999537" cy="617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type="triangle" w="med" len="me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4072" rIns="90000" bIns="4500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r>
              <a:rPr lang="en-GB"/>
              <a:t>At the high values of Zt we're interested in, E[EC] &lt; 1, and so gives us a probability that a blob will exist by chance.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720725" y="1447800"/>
            <a:ext cx="8459788" cy="1431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US" sz="4400" u="sng">
                <a:ea typeface="ＭＳ Ｐゴシック" pitchFamily="32" charset="-128"/>
              </a:rPr>
              <a:t>Process of RFT application: </a:t>
            </a:r>
            <a:r>
              <a:rPr lang="en-US" sz="4400">
                <a:ea typeface="ＭＳ Ｐゴシック" pitchFamily="32" charset="-128"/>
              </a:rPr>
              <a:t/>
            </a:r>
            <a:br>
              <a:rPr lang="en-US" sz="4400">
                <a:ea typeface="ＭＳ Ｐゴシック" pitchFamily="32" charset="-128"/>
              </a:rPr>
            </a:br>
            <a:endParaRPr lang="en-US" sz="4400">
              <a:ea typeface="ＭＳ Ｐゴシック" pitchFamily="32" charset="-128"/>
            </a:endParaRPr>
          </a:p>
        </p:txBody>
      </p:sp>
      <p:sp>
        <p:nvSpPr>
          <p:cNvPr id="30722" name="Text Box 2"/>
          <p:cNvSpPr txBox="1">
            <a:spLocks noChangeArrowheads="1"/>
          </p:cNvSpPr>
          <p:nvPr/>
        </p:nvSpPr>
        <p:spPr bwMode="auto">
          <a:xfrm>
            <a:off x="1079500" y="1889125"/>
            <a:ext cx="8064500" cy="4968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hangingPunct="1">
              <a:lnSpc>
                <a:spcPct val="100000"/>
              </a:lnSpc>
              <a:spcBef>
                <a:spcPts val="700"/>
              </a:spcBef>
            </a:pPr>
            <a:endParaRPr lang="en-US" sz="2800">
              <a:ea typeface="ＭＳ Ｐゴシック" pitchFamily="32" charset="-128"/>
            </a:endParaRPr>
          </a:p>
          <a:p>
            <a:pPr hangingPunct="1">
              <a:lnSpc>
                <a:spcPct val="100000"/>
              </a:lnSpc>
              <a:spcBef>
                <a:spcPts val="1200"/>
              </a:spcBef>
            </a:pPr>
            <a:r>
              <a:rPr lang="en-US" sz="2800" baseline="30000">
                <a:ea typeface="ＭＳ Ｐゴシック" pitchFamily="32" charset="-128"/>
              </a:rPr>
              <a:t>    </a:t>
            </a:r>
            <a:r>
              <a:rPr lang="en-US" sz="4800" baseline="30000">
                <a:ea typeface="ＭＳ Ｐゴシック" pitchFamily="32" charset="-128"/>
              </a:rPr>
              <a:t> </a:t>
            </a:r>
          </a:p>
          <a:p>
            <a:pPr hangingPunct="1">
              <a:lnSpc>
                <a:spcPct val="100000"/>
              </a:lnSpc>
              <a:spcBef>
                <a:spcPts val="700"/>
              </a:spcBef>
            </a:pPr>
            <a:r>
              <a:rPr lang="en-US" sz="2800">
                <a:ea typeface="ＭＳ Ｐゴシック" pitchFamily="32" charset="-128"/>
              </a:rPr>
              <a:t> 1. 	Estimation of smoothness </a:t>
            </a:r>
          </a:p>
          <a:p>
            <a:pPr hangingPunct="1">
              <a:lnSpc>
                <a:spcPct val="100000"/>
              </a:lnSpc>
              <a:spcBef>
                <a:spcPts val="700"/>
              </a:spcBef>
            </a:pPr>
            <a:endParaRPr lang="en-US" sz="2800">
              <a:ea typeface="ＭＳ Ｐゴシック" pitchFamily="32" charset="-128"/>
            </a:endParaRPr>
          </a:p>
          <a:p>
            <a:pPr hangingPunct="1">
              <a:lnSpc>
                <a:spcPct val="100000"/>
              </a:lnSpc>
              <a:spcBef>
                <a:spcPts val="700"/>
              </a:spcBef>
            </a:pPr>
            <a:r>
              <a:rPr lang="en-US" sz="2800">
                <a:ea typeface="ＭＳ Ｐゴシック" pitchFamily="32" charset="-128"/>
              </a:rPr>
              <a:t> 2. 	Establish RFT parameters and generate </a:t>
            </a:r>
          </a:p>
          <a:p>
            <a:pPr hangingPunct="1">
              <a:lnSpc>
                <a:spcPct val="100000"/>
              </a:lnSpc>
              <a:spcBef>
                <a:spcPts val="700"/>
              </a:spcBef>
            </a:pPr>
            <a:r>
              <a:rPr lang="en-US" sz="2800">
                <a:ea typeface="ＭＳ Ｐゴシック" pitchFamily="32" charset="-128"/>
              </a:rPr>
              <a:t>	Euler characteristic</a:t>
            </a:r>
          </a:p>
          <a:p>
            <a:pPr hangingPunct="1">
              <a:lnSpc>
                <a:spcPct val="100000"/>
              </a:lnSpc>
              <a:spcBef>
                <a:spcPts val="700"/>
              </a:spcBef>
            </a:pPr>
            <a:endParaRPr lang="en-US" sz="2800">
              <a:ea typeface="ＭＳ Ｐゴシック" pitchFamily="32" charset="-128"/>
            </a:endParaRPr>
          </a:p>
          <a:p>
            <a:pPr hangingPunct="1">
              <a:lnSpc>
                <a:spcPct val="100000"/>
              </a:lnSpc>
              <a:spcBef>
                <a:spcPts val="700"/>
              </a:spcBef>
            </a:pPr>
            <a:r>
              <a:rPr lang="en-US" sz="2800">
                <a:ea typeface="ＭＳ Ｐゴシック" pitchFamily="32" charset="-128"/>
              </a:rPr>
              <a:t> 3.    </a:t>
            </a:r>
            <a:r>
              <a:rPr lang="en-US" sz="2800">
                <a:solidFill>
                  <a:srgbClr val="FF0000"/>
                </a:solidFill>
                <a:ea typeface="ＭＳ Ｐゴシック" pitchFamily="32" charset="-128"/>
              </a:rPr>
              <a:t>Obtaining </a:t>
            </a:r>
            <a:r>
              <a:rPr lang="en-GB" sz="2800">
                <a:solidFill>
                  <a:srgbClr val="FF0000"/>
                </a:solidFill>
                <a:ea typeface="ＭＳ Ｐゴシック" pitchFamily="32" charset="-128"/>
              </a:rPr>
              <a:t>P</a:t>
            </a:r>
            <a:r>
              <a:rPr lang="en-GB" sz="2800" i="1" baseline="30000">
                <a:solidFill>
                  <a:srgbClr val="FF0000"/>
                </a:solidFill>
                <a:ea typeface="ＭＳ Ｐゴシック" pitchFamily="32" charset="-128"/>
              </a:rPr>
              <a:t>FWE</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256765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755650"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31746" name="Text Box 2"/>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31747" name="Text Box 3"/>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3FBC6211-E31D-449B-AE49-D570D2190975}" type="slidenum">
              <a:rPr lang="de-DE" sz="1400"/>
              <a:pPr algn="r">
                <a:lnSpc>
                  <a:spcPct val="100000"/>
                </a:lnSpc>
              </a:pPr>
              <a:t>30</a:t>
            </a:fld>
            <a:endParaRPr lang="de-DE" sz="1400"/>
          </a:p>
        </p:txBody>
      </p:sp>
      <p:sp>
        <p:nvSpPr>
          <p:cNvPr id="31748" name="Text Box 4"/>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3200"/>
              <a:t> the average or expected EC: E[</a:t>
            </a:r>
            <a:r>
              <a:rPr lang="en-GB" sz="3200" i="1"/>
              <a:t>EC</a:t>
            </a:r>
            <a:r>
              <a:rPr lang="en-GB" sz="3200"/>
              <a:t>]</a:t>
            </a:r>
          </a:p>
        </p:txBody>
      </p:sp>
      <p:sp>
        <p:nvSpPr>
          <p:cNvPr id="31749" name="Text Box 5"/>
          <p:cNvSpPr txBox="1">
            <a:spLocks noChangeArrowheads="1"/>
          </p:cNvSpPr>
          <p:nvPr/>
        </p:nvSpPr>
        <p:spPr bwMode="auto">
          <a:xfrm>
            <a:off x="755650" y="2016125"/>
            <a:ext cx="8567738" cy="1298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hangingPunct="1">
              <a:lnSpc>
                <a:spcPct val="80000"/>
              </a:lnSpc>
              <a:spcBef>
                <a:spcPts val="575"/>
              </a:spcBef>
              <a:buSzPct val="45000"/>
              <a:buFont typeface="Wingdings" charset="2"/>
              <a:buChar char=""/>
            </a:pPr>
            <a:r>
              <a:rPr lang="en-GB" sz="2300"/>
              <a:t>E [</a:t>
            </a:r>
            <a:r>
              <a:rPr lang="en-GB" sz="2300" i="1"/>
              <a:t>EC</a:t>
            </a:r>
            <a:r>
              <a:rPr lang="en-GB" sz="2300"/>
              <a:t>], corresponds (approximately) to the probability of finding an above threshold blob in our statistic image.</a:t>
            </a:r>
          </a:p>
          <a:p>
            <a:pPr hangingPunct="1">
              <a:lnSpc>
                <a:spcPct val="80000"/>
              </a:lnSpc>
              <a:spcBef>
                <a:spcPts val="575"/>
              </a:spcBef>
              <a:buSzPct val="45000"/>
              <a:buFont typeface="Wingdings" charset="2"/>
              <a:buNone/>
            </a:pPr>
            <a:endParaRPr lang="en-GB" sz="2300"/>
          </a:p>
          <a:p>
            <a:pPr hangingPunct="1">
              <a:lnSpc>
                <a:spcPct val="80000"/>
              </a:lnSpc>
              <a:spcBef>
                <a:spcPts val="575"/>
              </a:spcBef>
              <a:buSzPct val="45000"/>
              <a:buFont typeface="Wingdings" charset="2"/>
              <a:buNone/>
            </a:pPr>
            <a:endParaRPr lang="en-GB" sz="2300"/>
          </a:p>
        </p:txBody>
      </p:sp>
      <p:sp>
        <p:nvSpPr>
          <p:cNvPr id="31750" name="Text Box 6"/>
          <p:cNvSpPr txBox="1">
            <a:spLocks noChangeArrowheads="1"/>
          </p:cNvSpPr>
          <p:nvPr/>
        </p:nvSpPr>
        <p:spPr bwMode="auto">
          <a:xfrm>
            <a:off x="503238" y="7007225"/>
            <a:ext cx="2351087"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31751" name="Text Box 7"/>
          <p:cNvSpPr txBox="1">
            <a:spLocks noChangeArrowheads="1"/>
          </p:cNvSpPr>
          <p:nvPr/>
        </p:nvSpPr>
        <p:spPr bwMode="auto">
          <a:xfrm>
            <a:off x="7223125" y="7007225"/>
            <a:ext cx="2351088"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0F4A566D-ACD0-4DC3-B707-CB72BD803A5E}" type="slidenum">
              <a:rPr lang="en-GB" sz="1200">
                <a:solidFill>
                  <a:srgbClr val="898989"/>
                </a:solidFill>
              </a:rPr>
              <a:pPr algn="r" hangingPunct="1">
                <a:lnSpc>
                  <a:spcPct val="100000"/>
                </a:lnSpc>
              </a:pPr>
              <a:t>30</a:t>
            </a:fld>
            <a:endParaRPr lang="en-GB" sz="1200">
              <a:solidFill>
                <a:srgbClr val="898989"/>
              </a:solidFill>
            </a:endParaRPr>
          </a:p>
        </p:txBody>
      </p:sp>
      <p:sp>
        <p:nvSpPr>
          <p:cNvPr id="31752" name="Text Box 8"/>
          <p:cNvSpPr txBox="1">
            <a:spLocks noChangeArrowheads="1"/>
          </p:cNvSpPr>
          <p:nvPr/>
        </p:nvSpPr>
        <p:spPr bwMode="auto">
          <a:xfrm>
            <a:off x="503238" y="3060700"/>
            <a:ext cx="924083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pPr hangingPunct="1">
              <a:lnSpc>
                <a:spcPct val="100000"/>
              </a:lnSpc>
            </a:pPr>
            <a:r>
              <a:rPr lang="en-GB" sz="2700"/>
              <a:t>At High Zt</a:t>
            </a:r>
            <a:r>
              <a:rPr lang="en-GB" sz="2700">
                <a:solidFill>
                  <a:srgbClr val="E46C0A"/>
                </a:solidFill>
              </a:rPr>
              <a:t>, E[</a:t>
            </a:r>
            <a:r>
              <a:rPr lang="en-GB" sz="2700" i="1">
                <a:solidFill>
                  <a:srgbClr val="E46C0A"/>
                </a:solidFill>
              </a:rPr>
              <a:t>EC</a:t>
            </a:r>
            <a:r>
              <a:rPr lang="en-GB" sz="2700">
                <a:solidFill>
                  <a:srgbClr val="E46C0A"/>
                </a:solidFill>
              </a:rPr>
              <a:t>]=~</a:t>
            </a:r>
          </a:p>
          <a:p>
            <a:pPr hangingPunct="1">
              <a:lnSpc>
                <a:spcPct val="100000"/>
              </a:lnSpc>
            </a:pPr>
            <a:r>
              <a:rPr lang="en-GB" sz="2700"/>
              <a:t>The probability of getting a z-score &gt; threshold by chance</a:t>
            </a:r>
          </a:p>
        </p:txBody>
      </p:sp>
      <p:sp>
        <p:nvSpPr>
          <p:cNvPr id="31753" name="Text Box 9"/>
          <p:cNvSpPr txBox="1">
            <a:spLocks noChangeArrowheads="1"/>
          </p:cNvSpPr>
          <p:nvPr/>
        </p:nvSpPr>
        <p:spPr bwMode="auto">
          <a:xfrm>
            <a:off x="360363" y="4500563"/>
            <a:ext cx="8640762" cy="1260475"/>
          </a:xfrm>
          <a:prstGeom prst="rect">
            <a:avLst/>
          </a:prstGeom>
          <a:noFill/>
          <a:ln w="12600">
            <a:solidFill>
              <a:srgbClr val="FFC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a:lnSpc>
                <a:spcPct val="130000"/>
              </a:lnSpc>
              <a:spcBef>
                <a:spcPts val="550"/>
              </a:spcBef>
            </a:pPr>
            <a:r>
              <a:rPr lang="el-GR" sz="3400">
                <a:solidFill>
                  <a:srgbClr val="FF0000"/>
                </a:solidFill>
                <a:latin typeface="Times New Roman" pitchFamily="16" charset="0"/>
              </a:rPr>
              <a:t>α ~</a:t>
            </a:r>
            <a:r>
              <a:rPr lang="en-GB" sz="3200">
                <a:latin typeface="Times New Roman" pitchFamily="16" charset="0"/>
              </a:rPr>
              <a:t> </a:t>
            </a:r>
            <a:r>
              <a:rPr lang="en-GB" sz="3200">
                <a:cs typeface="Times New Roman" pitchFamily="16" charset="0"/>
              </a:rPr>
              <a:t>E[</a:t>
            </a:r>
            <a:r>
              <a:rPr lang="en-GB" sz="3200" i="1">
                <a:cs typeface="Times New Roman" pitchFamily="16" charset="0"/>
              </a:rPr>
              <a:t>EC</a:t>
            </a:r>
            <a:r>
              <a:rPr lang="en-GB" sz="3200">
                <a:cs typeface="Times New Roman" pitchFamily="16" charset="0"/>
              </a:rPr>
              <a:t>]</a:t>
            </a:r>
            <a:r>
              <a:rPr lang="el-GR" sz="3200">
                <a:cs typeface="Times New Roman" pitchFamily="16" charset="0"/>
              </a:rPr>
              <a:t> </a:t>
            </a:r>
            <a:r>
              <a:rPr lang="en-GB" sz="3200">
                <a:cs typeface="Times New Roman" pitchFamily="16" charset="0"/>
              </a:rPr>
              <a:t>= </a:t>
            </a:r>
            <a:r>
              <a:rPr lang="en-GB" sz="3200">
                <a:solidFill>
                  <a:srgbClr val="00B050"/>
                </a:solidFill>
                <a:cs typeface="Times New Roman" pitchFamily="16" charset="0"/>
              </a:rPr>
              <a:t>R</a:t>
            </a:r>
            <a:r>
              <a:rPr lang="en-GB" sz="3200">
                <a:cs typeface="Times New Roman" pitchFamily="16" charset="0"/>
              </a:rPr>
              <a:t> (4 ln 2) (2</a:t>
            </a:r>
            <a:r>
              <a:rPr lang="el-GR" sz="3200">
                <a:cs typeface="Times New Roman" pitchFamily="16" charset="0"/>
              </a:rPr>
              <a:t>π</a:t>
            </a:r>
            <a:r>
              <a:rPr lang="en-GB" sz="3200">
                <a:cs typeface="Times New Roman" pitchFamily="16" charset="0"/>
              </a:rPr>
              <a:t>) </a:t>
            </a:r>
            <a:r>
              <a:rPr lang="en-GB" sz="3200" baseline="30000">
                <a:cs typeface="Times New Roman" pitchFamily="16" charset="0"/>
              </a:rPr>
              <a:t>-3/2</a:t>
            </a:r>
            <a:r>
              <a:rPr lang="en-GB" sz="3200">
                <a:cs typeface="Times New Roman" pitchFamily="16" charset="0"/>
              </a:rPr>
              <a:t> </a:t>
            </a:r>
            <a:r>
              <a:rPr lang="en-GB" sz="3200">
                <a:solidFill>
                  <a:srgbClr val="E46C0A"/>
                </a:solidFill>
                <a:cs typeface="Times New Roman" pitchFamily="16" charset="0"/>
              </a:rPr>
              <a:t>Zt</a:t>
            </a:r>
            <a:r>
              <a:rPr lang="en-GB" sz="3200">
                <a:cs typeface="Times New Roman" pitchFamily="16" charset="0"/>
              </a:rPr>
              <a:t> exp(-</a:t>
            </a:r>
            <a:r>
              <a:rPr lang="en-GB" sz="3200">
                <a:solidFill>
                  <a:srgbClr val="E46C0A"/>
                </a:solidFill>
                <a:cs typeface="Times New Roman" pitchFamily="16" charset="0"/>
              </a:rPr>
              <a:t>Zt</a:t>
            </a:r>
            <a:r>
              <a:rPr lang="en-GB" sz="3200" baseline="30000">
                <a:cs typeface="Times New Roman" pitchFamily="16" charset="0"/>
              </a:rPr>
              <a:t>2</a:t>
            </a:r>
            <a:r>
              <a:rPr lang="en-GB" sz="3200">
                <a:cs typeface="Times New Roman" pitchFamily="16" charset="0"/>
              </a:rPr>
              <a:t>/2)</a:t>
            </a: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additive="repl">
                                        <p:cTn id="6" dur="1" fill="hold">
                                          <p:stCondLst>
                                            <p:cond delay="0"/>
                                          </p:stCondLst>
                                        </p:cTn>
                                        <p:tgtEl>
                                          <p:spTgt spid="31749">
                                            <p:txEl>
                                              <p:pRg st="0" end="0"/>
                                            </p:txEl>
                                          </p:spTgt>
                                        </p:tgtEl>
                                        <p:attrNameLst>
                                          <p:attrName>style.visibility</p:attrName>
                                        </p:attrNameLst>
                                      </p:cBhvr>
                                      <p:to>
                                        <p:strVal val="visible"/>
                                      </p:to>
                                    </p:set>
                                    <p:animEffect transition="in" filter="blinds(horizontal)">
                                      <p:cBhvr additive="repl">
                                        <p:cTn id="7" dur="500"/>
                                        <p:tgtEl>
                                          <p:spTgt spid="317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755650"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32770" name="Text Box 2"/>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32771" name="Text Box 3"/>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B58A9517-9EDD-4243-9031-4460B5ECBEF9}" type="slidenum">
              <a:rPr lang="de-DE" sz="1400"/>
              <a:pPr algn="r">
                <a:lnSpc>
                  <a:spcPct val="100000"/>
                </a:lnSpc>
              </a:pPr>
              <a:t>31</a:t>
            </a:fld>
            <a:endParaRPr lang="de-DE" sz="1400"/>
          </a:p>
        </p:txBody>
      </p:sp>
      <p:sp>
        <p:nvSpPr>
          <p:cNvPr id="32772" name="Text Box 4"/>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a:t>E[</a:t>
            </a:r>
            <a:r>
              <a:rPr lang="en-GB" sz="4400" i="1"/>
              <a:t>EC</a:t>
            </a:r>
            <a:r>
              <a:rPr lang="en-GB" sz="4400"/>
              <a:t>]  approx = </a:t>
            </a:r>
            <a:r>
              <a:rPr lang="el-GR" sz="3400">
                <a:latin typeface="Times New Roman" pitchFamily="16" charset="0"/>
              </a:rPr>
              <a:t>α</a:t>
            </a:r>
            <a:r>
              <a:rPr lang="en-GB" sz="4400"/>
              <a:t> </a:t>
            </a:r>
          </a:p>
        </p:txBody>
      </p:sp>
      <p:sp>
        <p:nvSpPr>
          <p:cNvPr id="32773" name="Text Box 5"/>
          <p:cNvSpPr txBox="1">
            <a:spLocks noChangeArrowheads="1"/>
          </p:cNvSpPr>
          <p:nvPr/>
        </p:nvSpPr>
        <p:spPr bwMode="auto">
          <a:xfrm>
            <a:off x="720725" y="1223963"/>
            <a:ext cx="8567738" cy="453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1313" indent="-341313">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marL="741363" indent="-284163">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hangingPunct="1">
              <a:lnSpc>
                <a:spcPct val="90000"/>
              </a:lnSpc>
              <a:spcBef>
                <a:spcPts val="525"/>
              </a:spcBef>
              <a:buFont typeface="Arial" charset="0"/>
              <a:buNone/>
            </a:pPr>
            <a:endParaRPr lang="en-GB" sz="1900"/>
          </a:p>
          <a:p>
            <a:pPr hangingPunct="1">
              <a:lnSpc>
                <a:spcPct val="90000"/>
              </a:lnSpc>
              <a:spcBef>
                <a:spcPts val="525"/>
              </a:spcBef>
              <a:buFont typeface="Arial" charset="0"/>
              <a:buNone/>
            </a:pPr>
            <a:endParaRPr lang="en-GB" sz="2100"/>
          </a:p>
          <a:p>
            <a:pPr hangingPunct="1">
              <a:lnSpc>
                <a:spcPct val="90000"/>
              </a:lnSpc>
              <a:spcBef>
                <a:spcPts val="525"/>
              </a:spcBef>
              <a:buFont typeface="Arial" charset="0"/>
              <a:buChar char="•"/>
            </a:pPr>
            <a:r>
              <a:rPr lang="en-GB" sz="2100"/>
              <a:t>given that EC is approximately equal to alpha,</a:t>
            </a:r>
          </a:p>
          <a:p>
            <a:pPr hangingPunct="1">
              <a:lnSpc>
                <a:spcPct val="90000"/>
              </a:lnSpc>
              <a:spcBef>
                <a:spcPts val="525"/>
              </a:spcBef>
              <a:buFont typeface="Arial" charset="0"/>
              <a:buChar char="•"/>
            </a:pPr>
            <a:endParaRPr lang="en-GB" sz="2100"/>
          </a:p>
          <a:p>
            <a:pPr lvl="1" hangingPunct="1">
              <a:lnSpc>
                <a:spcPct val="90000"/>
              </a:lnSpc>
              <a:spcAft>
                <a:spcPts val="1138"/>
              </a:spcAft>
              <a:buFont typeface="Times New Roman" pitchFamily="16" charset="0"/>
              <a:buChar char="•"/>
            </a:pPr>
            <a:r>
              <a:rPr lang="en-GB" sz="2100"/>
              <a:t>for a given number of resels, we can set E[EC] as our desired alpha, and use the equation to find the appropriate value of Zt.</a:t>
            </a:r>
          </a:p>
          <a:p>
            <a:pPr lvl="1" hangingPunct="1">
              <a:lnSpc>
                <a:spcPct val="90000"/>
              </a:lnSpc>
              <a:spcAft>
                <a:spcPts val="1138"/>
              </a:spcAft>
              <a:buFont typeface="Times New Roman" pitchFamily="16" charset="0"/>
              <a:buChar char="•"/>
            </a:pPr>
            <a:r>
              <a:rPr lang="en-GB" sz="2100"/>
              <a:t>We then apply that Zt as the threshold for our image, and get a value of threshold that will give us our FWE-corrected p-val.</a:t>
            </a:r>
          </a:p>
          <a:p>
            <a:pPr hangingPunct="1">
              <a:lnSpc>
                <a:spcPct val="90000"/>
              </a:lnSpc>
              <a:spcBef>
                <a:spcPts val="475"/>
              </a:spcBef>
              <a:buFont typeface="Arial" charset="0"/>
              <a:buNone/>
            </a:pPr>
            <a:r>
              <a:rPr lang="en-US" sz="1900"/>
              <a:t> </a:t>
            </a:r>
          </a:p>
        </p:txBody>
      </p:sp>
      <p:sp>
        <p:nvSpPr>
          <p:cNvPr id="32774" name="Text Box 6"/>
          <p:cNvSpPr txBox="1">
            <a:spLocks noChangeArrowheads="1"/>
          </p:cNvSpPr>
          <p:nvPr/>
        </p:nvSpPr>
        <p:spPr bwMode="auto">
          <a:xfrm>
            <a:off x="503238" y="7007225"/>
            <a:ext cx="2351087"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32775" name="Text Box 7"/>
          <p:cNvSpPr txBox="1">
            <a:spLocks noChangeArrowheads="1"/>
          </p:cNvSpPr>
          <p:nvPr/>
        </p:nvSpPr>
        <p:spPr bwMode="auto">
          <a:xfrm>
            <a:off x="7223125" y="7007225"/>
            <a:ext cx="2351088"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39DA81A5-B2DF-43D6-8D7E-0D1F944C2836}" type="slidenum">
              <a:rPr lang="en-GB" sz="1200">
                <a:solidFill>
                  <a:srgbClr val="898989"/>
                </a:solidFill>
              </a:rPr>
              <a:pPr algn="r" hangingPunct="1">
                <a:lnSpc>
                  <a:spcPct val="100000"/>
                </a:lnSpc>
              </a:pPr>
              <a:t>31</a:t>
            </a:fld>
            <a:endParaRPr lang="en-GB" sz="1200">
              <a:solidFill>
                <a:srgbClr val="898989"/>
              </a:solidFill>
            </a:endParaRPr>
          </a:p>
        </p:txBody>
      </p:sp>
      <p:pic>
        <p:nvPicPr>
          <p:cNvPr id="3277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725" y="3959225"/>
            <a:ext cx="8459788" cy="32400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xfrm>
            <a:off x="503238" y="301625"/>
            <a:ext cx="9070975" cy="1262063"/>
          </a:xfrm>
          <a:ln/>
        </p:spPr>
        <p:txBody>
          <a:bodyPr tIns="22176"/>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Finding the EC value</a:t>
            </a:r>
          </a:p>
        </p:txBody>
      </p:sp>
      <p:sp>
        <p:nvSpPr>
          <p:cNvPr id="33794"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Our data are of course in 3 dimensions, which makes the equation for the EC a little more complicated, but the principle remains the same.</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1"/>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34818" name="Text Box 2"/>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43145684-2B47-4CC9-973A-5B8DE13FB587}" type="slidenum">
              <a:rPr lang="de-DE" sz="1400"/>
              <a:pPr algn="r">
                <a:lnSpc>
                  <a:spcPct val="100000"/>
                </a:lnSpc>
              </a:pPr>
              <a:t>33</a:t>
            </a:fld>
            <a:endParaRPr lang="de-DE" sz="1400"/>
          </a:p>
        </p:txBody>
      </p:sp>
      <p:sp>
        <p:nvSpPr>
          <p:cNvPr id="34819" name="Text Box 3"/>
          <p:cNvSpPr txBox="1">
            <a:spLocks noChangeArrowheads="1"/>
          </p:cNvSpPr>
          <p:nvPr/>
        </p:nvSpPr>
        <p:spPr bwMode="auto">
          <a:xfrm>
            <a:off x="755650" y="2347913"/>
            <a:ext cx="8567738" cy="1620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a:solidFill>
                  <a:srgbClr val="333333"/>
                </a:solidFill>
              </a:rPr>
              <a:t>SPM8 and RFT</a:t>
            </a:r>
          </a:p>
        </p:txBody>
      </p:sp>
      <p:sp>
        <p:nvSpPr>
          <p:cNvPr id="34820" name="Text Box 4"/>
          <p:cNvSpPr txBox="1">
            <a:spLocks noChangeArrowheads="1"/>
          </p:cNvSpPr>
          <p:nvPr/>
        </p:nvSpPr>
        <p:spPr bwMode="auto">
          <a:xfrm>
            <a:off x="1708150" y="4306888"/>
            <a:ext cx="6664325" cy="1757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34821" name="Text Box 5"/>
          <p:cNvSpPr txBox="1">
            <a:spLocks noChangeArrowheads="1"/>
          </p:cNvSpPr>
          <p:nvPr/>
        </p:nvSpPr>
        <p:spPr bwMode="auto">
          <a:xfrm>
            <a:off x="7223125" y="7007225"/>
            <a:ext cx="235267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855A4EC1-A2DE-4445-9816-8D88F0BF360C}" type="slidenum">
              <a:rPr lang="en-GB" sz="1200">
                <a:solidFill>
                  <a:srgbClr val="898989"/>
                </a:solidFill>
              </a:rPr>
              <a:pPr algn="r" hangingPunct="1">
                <a:lnSpc>
                  <a:spcPct val="100000"/>
                </a:lnSpc>
              </a:pPr>
              <a:t>33</a:t>
            </a:fld>
            <a:endParaRPr lang="en-GB" sz="1200">
              <a:solidFill>
                <a:srgbClr val="898989"/>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1"/>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35842" name="Text Box 2"/>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9D1F7366-477C-4A55-B18D-14EB6B8FB9CE}" type="slidenum">
              <a:rPr lang="de-DE" sz="1400"/>
              <a:pPr algn="r">
                <a:lnSpc>
                  <a:spcPct val="100000"/>
                </a:lnSpc>
              </a:pPr>
              <a:t>34</a:t>
            </a:fld>
            <a:endParaRPr lang="de-DE" sz="1400"/>
          </a:p>
        </p:txBody>
      </p:sp>
      <p:sp>
        <p:nvSpPr>
          <p:cNvPr id="35843" name="Text Box 3"/>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2800"/>
              <a:t>Summery of FWE correction by RFT</a:t>
            </a:r>
          </a:p>
        </p:txBody>
      </p:sp>
      <p:sp>
        <p:nvSpPr>
          <p:cNvPr id="35844" name="Text Box 4"/>
          <p:cNvSpPr txBox="1">
            <a:spLocks noChangeArrowheads="1"/>
          </p:cNvSpPr>
          <p:nvPr/>
        </p:nvSpPr>
        <p:spPr bwMode="auto">
          <a:xfrm>
            <a:off x="755650" y="2016125"/>
            <a:ext cx="8567738" cy="453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hangingPunct="1">
              <a:lnSpc>
                <a:spcPct val="80000"/>
              </a:lnSpc>
              <a:spcBef>
                <a:spcPts val="525"/>
              </a:spcBef>
              <a:buSzPct val="45000"/>
              <a:buFont typeface="Wingdings" charset="2"/>
              <a:buChar char=""/>
            </a:pPr>
            <a:r>
              <a:rPr lang="en-GB" sz="2100"/>
              <a:t>RFT stages on SPM:</a:t>
            </a:r>
          </a:p>
          <a:p>
            <a:pPr hangingPunct="1">
              <a:lnSpc>
                <a:spcPct val="80000"/>
              </a:lnSpc>
              <a:spcBef>
                <a:spcPts val="525"/>
              </a:spcBef>
              <a:buFont typeface="StarSymbol" charset="0"/>
              <a:buAutoNum type="arabicPeriod"/>
            </a:pPr>
            <a:r>
              <a:rPr lang="en-GB" sz="2100"/>
              <a:t>First SPM estimates the smoothness (spatial correlation) of our statistical map. </a:t>
            </a:r>
          </a:p>
          <a:p>
            <a:pPr hangingPunct="1">
              <a:lnSpc>
                <a:spcPct val="80000"/>
              </a:lnSpc>
              <a:spcBef>
                <a:spcPts val="525"/>
              </a:spcBef>
              <a:buClrTx/>
              <a:buSzTx/>
              <a:buFontTx/>
              <a:buNone/>
            </a:pPr>
            <a:r>
              <a:rPr lang="en-GB" sz="2100"/>
              <a:t>	</a:t>
            </a:r>
            <a:r>
              <a:rPr lang="en-GB" sz="2100" b="1"/>
              <a:t>R</a:t>
            </a:r>
            <a:r>
              <a:rPr lang="en-GB" sz="2100"/>
              <a:t> is calculated and saved in RPV.img file.</a:t>
            </a:r>
          </a:p>
          <a:p>
            <a:pPr hangingPunct="1">
              <a:lnSpc>
                <a:spcPct val="80000"/>
              </a:lnSpc>
              <a:spcBef>
                <a:spcPts val="525"/>
              </a:spcBef>
              <a:buClrTx/>
              <a:buSzTx/>
              <a:buFontTx/>
              <a:buNone/>
            </a:pPr>
            <a:endParaRPr lang="en-GB" sz="2100"/>
          </a:p>
          <a:p>
            <a:pPr hangingPunct="1">
              <a:lnSpc>
                <a:spcPct val="80000"/>
              </a:lnSpc>
              <a:spcBef>
                <a:spcPts val="525"/>
              </a:spcBef>
              <a:buFont typeface="StarSymbol" charset="0"/>
              <a:buAutoNum type="arabicPeriod"/>
            </a:pPr>
            <a:r>
              <a:rPr lang="en-GB" sz="2100"/>
              <a:t>Then it uses the smoothness values in the appropriate RFT equation, to give the expected EC at different thresholds. </a:t>
            </a:r>
          </a:p>
          <a:p>
            <a:pPr hangingPunct="1">
              <a:lnSpc>
                <a:spcPct val="80000"/>
              </a:lnSpc>
              <a:spcBef>
                <a:spcPts val="525"/>
              </a:spcBef>
              <a:buFont typeface="StarSymbol" charset="0"/>
              <a:buNone/>
            </a:pPr>
            <a:endParaRPr lang="en-GB" sz="2100"/>
          </a:p>
          <a:p>
            <a:pPr hangingPunct="1">
              <a:lnSpc>
                <a:spcPct val="80000"/>
              </a:lnSpc>
              <a:spcBef>
                <a:spcPts val="525"/>
              </a:spcBef>
              <a:buFont typeface="StarSymbol" charset="0"/>
              <a:buAutoNum type="arabicPeriod"/>
            </a:pPr>
            <a:r>
              <a:rPr lang="en-GB" sz="2100"/>
              <a:t>This allows us to calculate the threshold at which we would expect </a:t>
            </a:r>
            <a:r>
              <a:rPr lang="el-GR" sz="3400">
                <a:solidFill>
                  <a:srgbClr val="FF0000"/>
                </a:solidFill>
                <a:latin typeface="Times New Roman" pitchFamily="16" charset="0"/>
              </a:rPr>
              <a:t>α</a:t>
            </a:r>
            <a:r>
              <a:rPr lang="en-GB" sz="2100"/>
              <a:t>% of equivalent statistical maps arising under the null hypothesis to contain at least one area above threshold.</a:t>
            </a:r>
          </a:p>
          <a:p>
            <a:pPr hangingPunct="1">
              <a:lnSpc>
                <a:spcPct val="80000"/>
              </a:lnSpc>
              <a:spcBef>
                <a:spcPts val="525"/>
              </a:spcBef>
              <a:buSzPct val="45000"/>
              <a:buFont typeface="Wingdings" charset="2"/>
              <a:buNone/>
            </a:pPr>
            <a:endParaRPr lang="en-GB" sz="2100"/>
          </a:p>
        </p:txBody>
      </p:sp>
      <p:sp>
        <p:nvSpPr>
          <p:cNvPr id="35845" name="Text Box 5"/>
          <p:cNvSpPr txBox="1">
            <a:spLocks noChangeArrowheads="1"/>
          </p:cNvSpPr>
          <p:nvPr/>
        </p:nvSpPr>
        <p:spPr bwMode="auto">
          <a:xfrm>
            <a:off x="7223125" y="7007225"/>
            <a:ext cx="235267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C745AB05-D4ED-4F0F-831E-3A73E4230141}" type="slidenum">
              <a:rPr lang="en-GB" sz="1200">
                <a:solidFill>
                  <a:srgbClr val="898989"/>
                </a:solidFill>
              </a:rPr>
              <a:pPr algn="r" hangingPunct="1">
                <a:lnSpc>
                  <a:spcPct val="100000"/>
                </a:lnSpc>
              </a:pPr>
              <a:t>34</a:t>
            </a:fld>
            <a:endParaRPr lang="en-GB" sz="1200">
              <a:solidFill>
                <a:srgbClr val="898989"/>
              </a:solidFill>
            </a:endParaRP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additive="repl">
                                        <p:cTn id="6" dur="1" fill="hold">
                                          <p:stCondLst>
                                            <p:cond delay="0"/>
                                          </p:stCondLst>
                                        </p:cTn>
                                        <p:tgtEl>
                                          <p:spTgt spid="35844">
                                            <p:txEl>
                                              <p:pRg st="1" end="1"/>
                                            </p:txEl>
                                          </p:spTgt>
                                        </p:tgtEl>
                                        <p:attrNameLst>
                                          <p:attrName>style.visibility</p:attrName>
                                        </p:attrNameLst>
                                      </p:cBhvr>
                                      <p:to>
                                        <p:strVal val="visible"/>
                                      </p:to>
                                    </p:set>
                                    <p:animEffect transition="in" filter="blinds(horizontal)">
                                      <p:cBhvr additive="repl">
                                        <p:cTn id="7" dur="500"/>
                                        <p:tgtEl>
                                          <p:spTgt spid="35844">
                                            <p:txEl>
                                              <p:pRg st="1" end="1"/>
                                            </p:txEl>
                                          </p:spTgt>
                                        </p:tgtEl>
                                      </p:cBhvr>
                                    </p:animEffect>
                                  </p:childTnLst>
                                </p:cTn>
                              </p:par>
                              <p:par>
                                <p:cTn id="8" presetID="3" presetClass="entr" presetSubtype="10" fill="hold" nodeType="withEffect">
                                  <p:stCondLst>
                                    <p:cond delay="0"/>
                                  </p:stCondLst>
                                  <p:childTnLst>
                                    <p:set>
                                      <p:cBhvr additive="repl">
                                        <p:cTn id="9" dur="1" fill="hold">
                                          <p:stCondLst>
                                            <p:cond delay="0"/>
                                          </p:stCondLst>
                                        </p:cTn>
                                        <p:tgtEl>
                                          <p:spTgt spid="35844">
                                            <p:txEl>
                                              <p:pRg st="2" end="2"/>
                                            </p:txEl>
                                          </p:spTgt>
                                        </p:tgtEl>
                                        <p:attrNameLst>
                                          <p:attrName>style.visibility</p:attrName>
                                        </p:attrNameLst>
                                      </p:cBhvr>
                                      <p:to>
                                        <p:strVal val="visible"/>
                                      </p:to>
                                    </p:set>
                                    <p:animEffect transition="in" filter="blinds(horizontal)">
                                      <p:cBhvr additive="repl">
                                        <p:cTn id="10" dur="500"/>
                                        <p:tgtEl>
                                          <p:spTgt spid="35844">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additive="repl">
                                        <p:cTn id="14" dur="1" fill="hold">
                                          <p:stCondLst>
                                            <p:cond delay="0"/>
                                          </p:stCondLst>
                                        </p:cTn>
                                        <p:tgtEl>
                                          <p:spTgt spid="35844">
                                            <p:txEl>
                                              <p:pRg st="4" end="4"/>
                                            </p:txEl>
                                          </p:spTgt>
                                        </p:tgtEl>
                                        <p:attrNameLst>
                                          <p:attrName>style.visibility</p:attrName>
                                        </p:attrNameLst>
                                      </p:cBhvr>
                                      <p:to>
                                        <p:strVal val="visible"/>
                                      </p:to>
                                    </p:set>
                                    <p:animEffect transition="in" filter="blinds(horizontal)">
                                      <p:cBhvr additive="repl">
                                        <p:cTn id="15" dur="500"/>
                                        <p:tgtEl>
                                          <p:spTgt spid="35844">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additive="repl">
                                        <p:cTn id="19" dur="1" fill="hold">
                                          <p:stCondLst>
                                            <p:cond delay="0"/>
                                          </p:stCondLst>
                                        </p:cTn>
                                        <p:tgtEl>
                                          <p:spTgt spid="35844">
                                            <p:txEl>
                                              <p:pRg st="6" end="6"/>
                                            </p:txEl>
                                          </p:spTgt>
                                        </p:tgtEl>
                                        <p:attrNameLst>
                                          <p:attrName>style.visibility</p:attrName>
                                        </p:attrNameLst>
                                      </p:cBhvr>
                                      <p:to>
                                        <p:strVal val="visible"/>
                                      </p:to>
                                    </p:set>
                                    <p:animEffect transition="in" filter="blinds(horizontal)">
                                      <p:cBhvr additive="repl">
                                        <p:cTn id="20" dur="500"/>
                                        <p:tgtEl>
                                          <p:spTgt spid="3584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1"/>
          <p:cNvSpPr txBox="1">
            <a:spLocks noChangeArrowheads="1"/>
          </p:cNvSpPr>
          <p:nvPr/>
        </p:nvSpPr>
        <p:spPr bwMode="auto">
          <a:xfrm>
            <a:off x="755650"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nSpc>
                <a:spcPct val="100000"/>
              </a:lnSpc>
            </a:pPr>
            <a:r>
              <a:rPr lang="de-DE" sz="1400"/>
              <a:t>18/11/2009</a:t>
            </a:r>
          </a:p>
        </p:txBody>
      </p:sp>
      <p:sp>
        <p:nvSpPr>
          <p:cNvPr id="36866" name="Text Box 2"/>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36867" name="Text Box 3"/>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8E16E587-6D43-4097-8A03-096DB0B69150}" type="slidenum">
              <a:rPr lang="de-DE" sz="1400"/>
              <a:pPr algn="r">
                <a:lnSpc>
                  <a:spcPct val="100000"/>
                </a:lnSpc>
              </a:pPr>
              <a:t>35</a:t>
            </a:fld>
            <a:endParaRPr lang="de-DE" sz="1400"/>
          </a:p>
        </p:txBody>
      </p:sp>
      <p:sp>
        <p:nvSpPr>
          <p:cNvPr id="36868" name="Text Box 4"/>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a:t>Example</a:t>
            </a:r>
          </a:p>
        </p:txBody>
      </p:sp>
      <p:sp>
        <p:nvSpPr>
          <p:cNvPr id="36869" name="Text Box 5"/>
          <p:cNvSpPr txBox="1">
            <a:spLocks noChangeArrowheads="1"/>
          </p:cNvSpPr>
          <p:nvPr/>
        </p:nvSpPr>
        <p:spPr bwMode="auto">
          <a:xfrm>
            <a:off x="755650" y="2016125"/>
            <a:ext cx="8567738" cy="453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pic>
        <p:nvPicPr>
          <p:cNvPr id="36870" name="Picture 6"/>
          <p:cNvPicPr>
            <a:picLocks noChangeAspect="1" noChangeArrowheads="1"/>
          </p:cNvPicPr>
          <p:nvPr/>
        </p:nvPicPr>
        <p:blipFill>
          <a:blip r:embed="rId3">
            <a:extLst>
              <a:ext uri="{28A0092B-C50C-407E-A947-70E740481C1C}">
                <a14:useLocalDpi xmlns:a14="http://schemas.microsoft.com/office/drawing/2010/main" val="0"/>
              </a:ext>
            </a:extLst>
          </a:blip>
          <a:srcRect b="36784"/>
          <a:stretch>
            <a:fillRect/>
          </a:stretch>
        </p:blipFill>
        <p:spPr bwMode="auto">
          <a:xfrm>
            <a:off x="923925" y="411163"/>
            <a:ext cx="7850188" cy="7138987"/>
          </a:xfrm>
          <a:prstGeom prst="rect">
            <a:avLst/>
          </a:prstGeom>
          <a:solidFill>
            <a:srgbClr val="FFFFFF"/>
          </a:solidFill>
          <a:ln w="9360">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6871" name="Text Box 7"/>
          <p:cNvSpPr txBox="1">
            <a:spLocks noChangeArrowheads="1"/>
          </p:cNvSpPr>
          <p:nvPr/>
        </p:nvSpPr>
        <p:spPr bwMode="auto">
          <a:xfrm>
            <a:off x="7223125" y="7007225"/>
            <a:ext cx="235267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644BB08C-8845-4BBE-9E7E-E8716C4295CB}" type="slidenum">
              <a:rPr lang="en-GB" sz="1200">
                <a:solidFill>
                  <a:srgbClr val="898989"/>
                </a:solidFill>
              </a:rPr>
              <a:pPr algn="r" hangingPunct="1">
                <a:lnSpc>
                  <a:spcPct val="100000"/>
                </a:lnSpc>
              </a:pPr>
              <a:t>35</a:t>
            </a:fld>
            <a:endParaRPr lang="en-GB" sz="1200">
              <a:solidFill>
                <a:srgbClr val="898989"/>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1"/>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37890" name="Text Box 2"/>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F4A9E472-4A0E-4B79-AD3C-6F9EC1B22D3A}" type="slidenum">
              <a:rPr lang="de-DE" sz="1400"/>
              <a:pPr algn="r">
                <a:lnSpc>
                  <a:spcPct val="100000"/>
                </a:lnSpc>
              </a:pPr>
              <a:t>36</a:t>
            </a:fld>
            <a:endParaRPr lang="de-DE" sz="1400"/>
          </a:p>
        </p:txBody>
      </p:sp>
      <p:sp>
        <p:nvSpPr>
          <p:cNvPr id="37891" name="Text Box 3"/>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37892" name="Text Box 4"/>
          <p:cNvSpPr txBox="1">
            <a:spLocks noChangeArrowheads="1"/>
          </p:cNvSpPr>
          <p:nvPr/>
        </p:nvSpPr>
        <p:spPr bwMode="auto">
          <a:xfrm>
            <a:off x="755650" y="2016125"/>
            <a:ext cx="8567738" cy="453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pic>
        <p:nvPicPr>
          <p:cNvPr id="37893" name="Picture 5"/>
          <p:cNvPicPr>
            <a:picLocks noChangeAspect="1" noChangeArrowheads="1"/>
          </p:cNvPicPr>
          <p:nvPr/>
        </p:nvPicPr>
        <p:blipFill>
          <a:blip r:embed="rId3">
            <a:extLst>
              <a:ext uri="{28A0092B-C50C-407E-A947-70E740481C1C}">
                <a14:useLocalDpi xmlns:a14="http://schemas.microsoft.com/office/drawing/2010/main" val="0"/>
              </a:ext>
            </a:extLst>
          </a:blip>
          <a:srcRect t="47769" b="308"/>
          <a:stretch>
            <a:fillRect/>
          </a:stretch>
        </p:blipFill>
        <p:spPr bwMode="auto">
          <a:xfrm>
            <a:off x="595313" y="292100"/>
            <a:ext cx="8921750" cy="6662738"/>
          </a:xfrm>
          <a:prstGeom prst="rect">
            <a:avLst/>
          </a:prstGeom>
          <a:solidFill>
            <a:srgbClr val="FFFFFF"/>
          </a:solidFill>
          <a:ln w="9360">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7894" name="Text Box 6"/>
          <p:cNvSpPr txBox="1">
            <a:spLocks noChangeArrowheads="1"/>
          </p:cNvSpPr>
          <p:nvPr/>
        </p:nvSpPr>
        <p:spPr bwMode="auto">
          <a:xfrm>
            <a:off x="7223125" y="7007225"/>
            <a:ext cx="235267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2892623E-36BD-4228-8DBC-BD7039713773}" type="slidenum">
              <a:rPr lang="en-GB" sz="1200">
                <a:solidFill>
                  <a:srgbClr val="898989"/>
                </a:solidFill>
              </a:rPr>
              <a:pPr algn="r" hangingPunct="1">
                <a:lnSpc>
                  <a:spcPct val="100000"/>
                </a:lnSpc>
              </a:pPr>
              <a:t>36</a:t>
            </a:fld>
            <a:endParaRPr lang="en-GB" sz="1200">
              <a:solidFill>
                <a:srgbClr val="898989"/>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1"/>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38914" name="Text Box 2"/>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B0459D2B-18E4-40C4-849F-E911A6185CB2}" type="slidenum">
              <a:rPr lang="de-DE" sz="1400"/>
              <a:pPr algn="r">
                <a:lnSpc>
                  <a:spcPct val="100000"/>
                </a:lnSpc>
              </a:pPr>
              <a:t>37</a:t>
            </a:fld>
            <a:endParaRPr lang="de-DE" sz="1400"/>
          </a:p>
        </p:txBody>
      </p:sp>
      <p:sp>
        <p:nvSpPr>
          <p:cNvPr id="38915" name="Text Box 3"/>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a:t>SPM8 and RFT</a:t>
            </a:r>
          </a:p>
        </p:txBody>
      </p:sp>
      <p:sp>
        <p:nvSpPr>
          <p:cNvPr id="38916" name="Text Box 4"/>
          <p:cNvSpPr txBox="1">
            <a:spLocks noChangeArrowheads="1"/>
          </p:cNvSpPr>
          <p:nvPr/>
        </p:nvSpPr>
        <p:spPr bwMode="auto">
          <a:xfrm>
            <a:off x="755650" y="2016125"/>
            <a:ext cx="8567738" cy="453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hangingPunct="1">
              <a:lnSpc>
                <a:spcPct val="100000"/>
              </a:lnSpc>
              <a:spcBef>
                <a:spcPts val="475"/>
              </a:spcBef>
            </a:pPr>
            <a:r>
              <a:rPr lang="en-GB" sz="2000"/>
              <a:t>We can use FWE correction in different ways on SPM8 </a:t>
            </a:r>
            <a:r>
              <a:rPr lang="en-GB" sz="1900"/>
              <a:t>[1]</a:t>
            </a:r>
          </a:p>
          <a:p>
            <a:pPr hangingPunct="1">
              <a:lnSpc>
                <a:spcPct val="100000"/>
              </a:lnSpc>
              <a:spcBef>
                <a:spcPts val="475"/>
              </a:spcBef>
            </a:pPr>
            <a:endParaRPr lang="en-GB" sz="1900"/>
          </a:p>
          <a:p>
            <a:pPr hangingPunct="1">
              <a:lnSpc>
                <a:spcPct val="100000"/>
              </a:lnSpc>
              <a:spcBef>
                <a:spcPts val="475"/>
              </a:spcBef>
            </a:pPr>
            <a:r>
              <a:rPr lang="en-GB" sz="1900"/>
              <a:t>1. Using FWE correction on SPM, calculates the threshold over the whole brain image. We can specify the area of interest by masking the rest of the brain when we do the second level statistic analysis.</a:t>
            </a:r>
          </a:p>
          <a:p>
            <a:pPr hangingPunct="1">
              <a:lnSpc>
                <a:spcPct val="100000"/>
              </a:lnSpc>
              <a:spcBef>
                <a:spcPts val="475"/>
              </a:spcBef>
            </a:pPr>
            <a:endParaRPr lang="en-GB" sz="1900"/>
          </a:p>
          <a:p>
            <a:pPr hangingPunct="1">
              <a:lnSpc>
                <a:spcPct val="100000"/>
              </a:lnSpc>
              <a:spcBef>
                <a:spcPts val="475"/>
              </a:spcBef>
            </a:pPr>
            <a:r>
              <a:rPr lang="en-GB" sz="1900"/>
              <a:t>2. Using uncorrected threshold, none, (usually p= 0.001). Then correcting for the area we specify. (Small Volume Correction (SVC)) </a:t>
            </a:r>
          </a:p>
          <a:p>
            <a:pPr hangingPunct="1">
              <a:lnSpc>
                <a:spcPct val="100000"/>
              </a:lnSpc>
              <a:spcBef>
                <a:spcPts val="425"/>
              </a:spcBef>
            </a:pPr>
            <a:endParaRPr lang="en-GB" sz="1700"/>
          </a:p>
          <a:p>
            <a:pPr hangingPunct="1">
              <a:lnSpc>
                <a:spcPct val="100000"/>
              </a:lnSpc>
              <a:spcBef>
                <a:spcPts val="425"/>
              </a:spcBef>
            </a:pPr>
            <a:r>
              <a:rPr lang="en-GB" sz="1700"/>
              <a:t>[1] SPM manual, http://www.fil.ion.ucl.ac.uk/spm/doc/</a:t>
            </a:r>
          </a:p>
        </p:txBody>
      </p:sp>
      <p:sp>
        <p:nvSpPr>
          <p:cNvPr id="38917" name="Text Box 5"/>
          <p:cNvSpPr txBox="1">
            <a:spLocks noChangeArrowheads="1"/>
          </p:cNvSpPr>
          <p:nvPr/>
        </p:nvSpPr>
        <p:spPr bwMode="auto">
          <a:xfrm>
            <a:off x="7223125" y="7007225"/>
            <a:ext cx="235267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723900" algn="l"/>
                <a:tab pos="1447800" algn="l"/>
                <a:tab pos="2171700" algn="l"/>
              </a:tabLst>
              <a:defRPr>
                <a:solidFill>
                  <a:srgbClr val="000000"/>
                </a:solidFill>
                <a:latin typeface="Arial" charset="0"/>
                <a:cs typeface="Arial" charset="0"/>
              </a:defRPr>
            </a:lvl1pPr>
            <a:lvl2pPr>
              <a:tabLst>
                <a:tab pos="723900" algn="l"/>
                <a:tab pos="1447800" algn="l"/>
                <a:tab pos="2171700" algn="l"/>
              </a:tabLst>
              <a:defRPr>
                <a:solidFill>
                  <a:srgbClr val="000000"/>
                </a:solidFill>
                <a:latin typeface="Arial" charset="0"/>
                <a:cs typeface="Arial" charset="0"/>
              </a:defRPr>
            </a:lvl2pPr>
            <a:lvl3pPr>
              <a:tabLst>
                <a:tab pos="723900" algn="l"/>
                <a:tab pos="1447800" algn="l"/>
                <a:tab pos="2171700" algn="l"/>
              </a:tabLst>
              <a:defRPr>
                <a:solidFill>
                  <a:srgbClr val="000000"/>
                </a:solidFill>
                <a:latin typeface="Arial" charset="0"/>
                <a:cs typeface="Arial" charset="0"/>
              </a:defRPr>
            </a:lvl3pPr>
            <a:lvl4pPr>
              <a:tabLst>
                <a:tab pos="723900" algn="l"/>
                <a:tab pos="1447800" algn="l"/>
                <a:tab pos="2171700" algn="l"/>
              </a:tabLst>
              <a:defRPr>
                <a:solidFill>
                  <a:srgbClr val="000000"/>
                </a:solidFill>
                <a:latin typeface="Arial" charset="0"/>
                <a:cs typeface="Arial" charset="0"/>
              </a:defRPr>
            </a:lvl4pPr>
            <a:lvl5pPr>
              <a:tabLst>
                <a:tab pos="723900" algn="l"/>
                <a:tab pos="1447800" algn="l"/>
                <a:tab pos="21717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Lst>
              <a:defRPr>
                <a:solidFill>
                  <a:srgbClr val="000000"/>
                </a:solidFill>
                <a:latin typeface="Arial" charset="0"/>
                <a:cs typeface="Arial" charset="0"/>
              </a:defRPr>
            </a:lvl9pPr>
          </a:lstStyle>
          <a:p>
            <a:pPr algn="r" hangingPunct="1">
              <a:lnSpc>
                <a:spcPct val="100000"/>
              </a:lnSpc>
            </a:pPr>
            <a:fld id="{2FDC8F7D-0D28-49A6-A5CE-715E42098BED}" type="slidenum">
              <a:rPr lang="en-GB" sz="1200">
                <a:solidFill>
                  <a:srgbClr val="898989"/>
                </a:solidFill>
              </a:rPr>
              <a:pPr algn="r" hangingPunct="1">
                <a:lnSpc>
                  <a:spcPct val="100000"/>
                </a:lnSpc>
              </a:pPr>
              <a:t>37</a:t>
            </a:fld>
            <a:endParaRPr lang="en-GB" sz="1200">
              <a:solidFill>
                <a:srgbClr val="898989"/>
              </a:solidFill>
            </a:endParaRP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additive="repl">
                                        <p:cTn id="6" dur="1" fill="hold">
                                          <p:stCondLst>
                                            <p:cond delay="0"/>
                                          </p:stCondLst>
                                        </p:cTn>
                                        <p:tgtEl>
                                          <p:spTgt spid="38916">
                                            <p:txEl>
                                              <p:pRg st="2" end="2"/>
                                            </p:txEl>
                                          </p:spTgt>
                                        </p:tgtEl>
                                        <p:attrNameLst>
                                          <p:attrName>style.visibility</p:attrName>
                                        </p:attrNameLst>
                                      </p:cBhvr>
                                      <p:to>
                                        <p:strVal val="visible"/>
                                      </p:to>
                                    </p:set>
                                    <p:animEffect transition="in" filter="blinds(horizontal)">
                                      <p:cBhvr additive="repl">
                                        <p:cTn id="7" dur="500"/>
                                        <p:tgtEl>
                                          <p:spTgt spid="3891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3443288" y="6888163"/>
            <a:ext cx="3192462"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 pos="2171700" algn="l"/>
                <a:tab pos="2895600" algn="l"/>
              </a:tabLst>
              <a:defRPr>
                <a:solidFill>
                  <a:srgbClr val="000000"/>
                </a:solidFill>
                <a:latin typeface="Arial" charset="0"/>
                <a:cs typeface="Arial" charset="0"/>
              </a:defRPr>
            </a:lvl1pPr>
            <a:lvl2pPr>
              <a:tabLst>
                <a:tab pos="723900" algn="l"/>
                <a:tab pos="1447800" algn="l"/>
                <a:tab pos="2171700" algn="l"/>
                <a:tab pos="2895600" algn="l"/>
              </a:tabLst>
              <a:defRPr>
                <a:solidFill>
                  <a:srgbClr val="000000"/>
                </a:solidFill>
                <a:latin typeface="Arial" charset="0"/>
                <a:cs typeface="Arial" charset="0"/>
              </a:defRPr>
            </a:lvl2pPr>
            <a:lvl3pPr>
              <a:tabLst>
                <a:tab pos="723900" algn="l"/>
                <a:tab pos="1447800" algn="l"/>
                <a:tab pos="2171700" algn="l"/>
                <a:tab pos="2895600" algn="l"/>
              </a:tabLst>
              <a:defRPr>
                <a:solidFill>
                  <a:srgbClr val="000000"/>
                </a:solidFill>
                <a:latin typeface="Arial" charset="0"/>
                <a:cs typeface="Arial" charset="0"/>
              </a:defRPr>
            </a:lvl3pPr>
            <a:lvl4pPr>
              <a:tabLst>
                <a:tab pos="723900" algn="l"/>
                <a:tab pos="1447800" algn="l"/>
                <a:tab pos="2171700" algn="l"/>
                <a:tab pos="2895600" algn="l"/>
              </a:tabLst>
              <a:defRPr>
                <a:solidFill>
                  <a:srgbClr val="000000"/>
                </a:solidFill>
                <a:latin typeface="Arial" charset="0"/>
                <a:cs typeface="Arial" charset="0"/>
              </a:defRPr>
            </a:lvl4pPr>
            <a:lvl5pPr>
              <a:tabLst>
                <a:tab pos="723900" algn="l"/>
                <a:tab pos="1447800" algn="l"/>
                <a:tab pos="2171700" algn="l"/>
                <a:tab pos="28956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cs typeface="Arial" charset="0"/>
              </a:defRPr>
            </a:lvl9pPr>
          </a:lstStyle>
          <a:p>
            <a:pPr>
              <a:lnSpc>
                <a:spcPct val="100000"/>
              </a:lnSpc>
            </a:pPr>
            <a:r>
              <a:rPr lang="de-DE" sz="1400"/>
              <a:t>RFT for dummies - Part II</a:t>
            </a:r>
          </a:p>
        </p:txBody>
      </p:sp>
      <p:sp>
        <p:nvSpPr>
          <p:cNvPr id="39938" name="Text Box 2"/>
          <p:cNvSpPr txBox="1">
            <a:spLocks noChangeArrowheads="1"/>
          </p:cNvSpPr>
          <p:nvPr/>
        </p:nvSpPr>
        <p:spPr bwMode="auto">
          <a:xfrm>
            <a:off x="7223125" y="6888163"/>
            <a:ext cx="2100263"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723900" algn="l"/>
                <a:tab pos="1447800" algn="l"/>
              </a:tabLst>
              <a:defRPr>
                <a:solidFill>
                  <a:srgbClr val="000000"/>
                </a:solidFill>
                <a:latin typeface="Arial" charset="0"/>
                <a:cs typeface="Arial" charset="0"/>
              </a:defRPr>
            </a:lvl1pPr>
            <a:lvl2pPr>
              <a:tabLst>
                <a:tab pos="723900" algn="l"/>
                <a:tab pos="1447800" algn="l"/>
              </a:tabLst>
              <a:defRPr>
                <a:solidFill>
                  <a:srgbClr val="000000"/>
                </a:solidFill>
                <a:latin typeface="Arial" charset="0"/>
                <a:cs typeface="Arial" charset="0"/>
              </a:defRPr>
            </a:lvl2pPr>
            <a:lvl3pPr>
              <a:tabLst>
                <a:tab pos="723900" algn="l"/>
                <a:tab pos="1447800" algn="l"/>
              </a:tabLst>
              <a:defRPr>
                <a:solidFill>
                  <a:srgbClr val="000000"/>
                </a:solidFill>
                <a:latin typeface="Arial" charset="0"/>
                <a:cs typeface="Arial" charset="0"/>
              </a:defRPr>
            </a:lvl3pPr>
            <a:lvl4pPr>
              <a:tabLst>
                <a:tab pos="723900" algn="l"/>
                <a:tab pos="1447800" algn="l"/>
              </a:tabLst>
              <a:defRPr>
                <a:solidFill>
                  <a:srgbClr val="000000"/>
                </a:solidFill>
                <a:latin typeface="Arial" charset="0"/>
                <a:cs typeface="Arial" charset="0"/>
              </a:defRPr>
            </a:lvl4pPr>
            <a:lvl5pPr>
              <a:tabLst>
                <a:tab pos="723900" algn="l"/>
                <a:tab pos="1447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Lst>
              <a:defRPr>
                <a:solidFill>
                  <a:srgbClr val="000000"/>
                </a:solidFill>
                <a:latin typeface="Arial" charset="0"/>
                <a:cs typeface="Arial" charset="0"/>
              </a:defRPr>
            </a:lvl9pPr>
          </a:lstStyle>
          <a:p>
            <a:pPr algn="r">
              <a:lnSpc>
                <a:spcPct val="100000"/>
              </a:lnSpc>
            </a:pPr>
            <a:fld id="{A042BCEC-1367-4ABC-B3C8-530226D9DD11}" type="slidenum">
              <a:rPr lang="de-DE" sz="1400"/>
              <a:pPr algn="r">
                <a:lnSpc>
                  <a:spcPct val="100000"/>
                </a:lnSpc>
              </a:pPr>
              <a:t>38</a:t>
            </a:fld>
            <a:endParaRPr lang="de-DE" sz="1400"/>
          </a:p>
        </p:txBody>
      </p:sp>
      <p:sp>
        <p:nvSpPr>
          <p:cNvPr id="39939" name="Text Box 3"/>
          <p:cNvSpPr txBox="1">
            <a:spLocks noChangeArrowheads="1"/>
          </p:cNvSpPr>
          <p:nvPr/>
        </p:nvSpPr>
        <p:spPr bwMode="auto">
          <a:xfrm>
            <a:off x="755650" y="503238"/>
            <a:ext cx="8567738"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algn="ctr" hangingPunct="1">
              <a:lnSpc>
                <a:spcPct val="100000"/>
              </a:lnSpc>
            </a:pPr>
            <a:r>
              <a:rPr lang="en-GB" sz="4400"/>
              <a:t>Acknowledgements</a:t>
            </a:r>
          </a:p>
        </p:txBody>
      </p:sp>
      <p:sp>
        <p:nvSpPr>
          <p:cNvPr id="39940" name="Text Box 4"/>
          <p:cNvSpPr txBox="1">
            <a:spLocks noChangeArrowheads="1"/>
          </p:cNvSpPr>
          <p:nvPr/>
        </p:nvSpPr>
        <p:spPr bwMode="auto">
          <a:xfrm>
            <a:off x="755650" y="2016125"/>
            <a:ext cx="8567738" cy="453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cs typeface="Arial" charset="0"/>
              </a:defRPr>
            </a:lvl9pPr>
          </a:lstStyle>
          <a:p>
            <a:pPr hangingPunct="1">
              <a:lnSpc>
                <a:spcPct val="100000"/>
              </a:lnSpc>
              <a:spcBef>
                <a:spcPts val="650"/>
              </a:spcBef>
              <a:buSzPct val="45000"/>
              <a:buFont typeface="Wingdings" charset="2"/>
              <a:buChar char=""/>
            </a:pPr>
            <a:r>
              <a:rPr lang="en-GB" sz="3200"/>
              <a:t>The topic expert: </a:t>
            </a:r>
          </a:p>
          <a:p>
            <a:pPr lvl="1" hangingPunct="1">
              <a:lnSpc>
                <a:spcPct val="100000"/>
              </a:lnSpc>
              <a:spcBef>
                <a:spcPts val="550"/>
              </a:spcBef>
              <a:buSzPct val="45000"/>
              <a:buFont typeface="Wingdings" charset="2"/>
              <a:buChar char=""/>
            </a:pPr>
            <a:r>
              <a:rPr lang="en-GB" sz="2800"/>
              <a:t>Guillaume Flandin</a:t>
            </a:r>
          </a:p>
          <a:p>
            <a:pPr hangingPunct="1">
              <a:lnSpc>
                <a:spcPct val="100000"/>
              </a:lnSpc>
              <a:spcBef>
                <a:spcPts val="650"/>
              </a:spcBef>
              <a:buSzPct val="45000"/>
              <a:buFont typeface="Wingdings" charset="2"/>
              <a:buChar char=""/>
            </a:pPr>
            <a:r>
              <a:rPr lang="en-GB" sz="3200"/>
              <a:t>The organisers:</a:t>
            </a:r>
          </a:p>
          <a:p>
            <a:pPr lvl="1" hangingPunct="1">
              <a:lnSpc>
                <a:spcPct val="100000"/>
              </a:lnSpc>
              <a:spcAft>
                <a:spcPts val="1138"/>
              </a:spcAft>
              <a:buSzPct val="45000"/>
              <a:buFont typeface="Wingdings" charset="2"/>
              <a:buChar char=""/>
            </a:pPr>
            <a:r>
              <a:rPr lang="en-GB" sz="2800"/>
              <a:t>Rumana Chowdhury</a:t>
            </a:r>
          </a:p>
          <a:p>
            <a:pPr lvl="1" hangingPunct="1">
              <a:lnSpc>
                <a:spcPct val="100000"/>
              </a:lnSpc>
              <a:spcAft>
                <a:spcPts val="1138"/>
              </a:spcAft>
              <a:buSzPct val="45000"/>
              <a:buFont typeface="Wingdings" charset="2"/>
              <a:buChar char=""/>
            </a:pPr>
            <a:r>
              <a:rPr lang="en-GB" sz="2800"/>
              <a:t>Peter Smittenaar</a:t>
            </a:r>
          </a:p>
          <a:p>
            <a:pPr lvl="1" hangingPunct="1">
              <a:lnSpc>
                <a:spcPct val="100000"/>
              </a:lnSpc>
              <a:spcAft>
                <a:spcPts val="1138"/>
              </a:spcAft>
              <a:buSzPct val="45000"/>
              <a:buFont typeface="Wingdings" charset="2"/>
              <a:buChar char=""/>
            </a:pPr>
            <a:r>
              <a:rPr lang="en-GB" sz="2800"/>
              <a:t>Suz Prejawa</a:t>
            </a:r>
          </a:p>
          <a:p>
            <a:pPr hangingPunct="1">
              <a:lnSpc>
                <a:spcPct val="100000"/>
              </a:lnSpc>
              <a:spcBef>
                <a:spcPts val="550"/>
              </a:spcBef>
              <a:buClrTx/>
              <a:buSzTx/>
              <a:buFontTx/>
              <a:buNone/>
            </a:pPr>
            <a:endParaRPr lang="en-GB" sz="3200"/>
          </a:p>
          <a:p>
            <a:pPr hangingPunct="1">
              <a:lnSpc>
                <a:spcPct val="100000"/>
              </a:lnSpc>
              <a:spcBef>
                <a:spcPts val="650"/>
              </a:spcBef>
              <a:buSzPct val="45000"/>
              <a:buFont typeface="Wingdings" charset="2"/>
              <a:buChar char=""/>
            </a:pPr>
            <a:r>
              <a:rPr lang="en-GB" sz="3200"/>
              <a:t>Method for Dummies 2011/12</a:t>
            </a:r>
          </a:p>
          <a:p>
            <a:pPr hangingPunct="1">
              <a:lnSpc>
                <a:spcPct val="100000"/>
              </a:lnSpc>
              <a:spcBef>
                <a:spcPts val="650"/>
              </a:spcBef>
              <a:buSzPct val="45000"/>
              <a:buFont typeface="Wingdings" charset="2"/>
              <a:buNone/>
            </a:pPr>
            <a:r>
              <a:rPr lang="en-GB" sz="3200"/>
              <a:t>(note to self: go to B08A)</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503238" y="301625"/>
            <a:ext cx="9072562"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pPr algn="ctr" hangingPunct="1">
              <a:lnSpc>
                <a:spcPct val="100000"/>
              </a:lnSpc>
            </a:pPr>
            <a:r>
              <a:rPr lang="en-GB" sz="4400"/>
              <a:t>Overview</a:t>
            </a:r>
          </a:p>
        </p:txBody>
      </p:sp>
      <p:sp>
        <p:nvSpPr>
          <p:cNvPr id="5122" name="Text Box 2"/>
          <p:cNvSpPr txBox="1">
            <a:spLocks noChangeArrowheads="1"/>
          </p:cNvSpPr>
          <p:nvPr/>
        </p:nvSpPr>
        <p:spPr bwMode="auto">
          <a:xfrm>
            <a:off x="503238" y="1763713"/>
            <a:ext cx="9072562" cy="4989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pPr hangingPunct="1">
              <a:lnSpc>
                <a:spcPct val="90000"/>
              </a:lnSpc>
              <a:spcBef>
                <a:spcPts val="700"/>
              </a:spcBef>
            </a:pPr>
            <a:r>
              <a:rPr lang="en-GB" sz="2800"/>
              <a:t>Part 1</a:t>
            </a:r>
          </a:p>
          <a:p>
            <a:pPr hangingPunct="1">
              <a:lnSpc>
                <a:spcPct val="90000"/>
              </a:lnSpc>
              <a:spcBef>
                <a:spcPts val="700"/>
              </a:spcBef>
              <a:buSzPct val="45000"/>
              <a:buFont typeface="Wingdings" charset="2"/>
              <a:buChar char=""/>
            </a:pPr>
            <a:r>
              <a:rPr lang="en-GB" sz="2800"/>
              <a:t>Multiple comparisons</a:t>
            </a:r>
          </a:p>
          <a:p>
            <a:pPr hangingPunct="1">
              <a:lnSpc>
                <a:spcPct val="90000"/>
              </a:lnSpc>
              <a:spcBef>
                <a:spcPts val="700"/>
              </a:spcBef>
              <a:buSzPct val="45000"/>
              <a:buFont typeface="Wingdings" charset="2"/>
              <a:buChar char=""/>
            </a:pPr>
            <a:r>
              <a:rPr lang="en-GB" sz="2800"/>
              <a:t>Family-wise error</a:t>
            </a:r>
          </a:p>
          <a:p>
            <a:pPr hangingPunct="1">
              <a:lnSpc>
                <a:spcPct val="90000"/>
              </a:lnSpc>
              <a:spcBef>
                <a:spcPts val="700"/>
              </a:spcBef>
              <a:buSzPct val="45000"/>
              <a:buFont typeface="Wingdings" charset="2"/>
              <a:buChar char=""/>
            </a:pPr>
            <a:r>
              <a:rPr lang="en-GB" sz="2800"/>
              <a:t>Bonferroni correction</a:t>
            </a:r>
          </a:p>
          <a:p>
            <a:pPr hangingPunct="1">
              <a:lnSpc>
                <a:spcPct val="90000"/>
              </a:lnSpc>
              <a:spcBef>
                <a:spcPts val="700"/>
              </a:spcBef>
              <a:buSzPct val="45000"/>
              <a:buFont typeface="Wingdings" charset="2"/>
              <a:buChar char=""/>
            </a:pPr>
            <a:r>
              <a:rPr lang="en-GB" sz="2800"/>
              <a:t>Spatial correlation</a:t>
            </a:r>
          </a:p>
          <a:p>
            <a:pPr hangingPunct="1">
              <a:lnSpc>
                <a:spcPct val="90000"/>
              </a:lnSpc>
              <a:spcBef>
                <a:spcPts val="700"/>
              </a:spcBef>
              <a:buClrTx/>
              <a:buSzTx/>
              <a:buFontTx/>
              <a:buNone/>
            </a:pPr>
            <a:endParaRPr lang="en-GB" sz="2800"/>
          </a:p>
          <a:p>
            <a:pPr hangingPunct="1">
              <a:lnSpc>
                <a:spcPct val="90000"/>
              </a:lnSpc>
              <a:spcBef>
                <a:spcPts val="700"/>
              </a:spcBef>
              <a:buClrTx/>
              <a:buSzTx/>
              <a:buFontTx/>
              <a:buNone/>
            </a:pPr>
            <a:r>
              <a:rPr lang="en-GB" sz="2800"/>
              <a:t>Part 2</a:t>
            </a:r>
          </a:p>
          <a:p>
            <a:pPr hangingPunct="1">
              <a:lnSpc>
                <a:spcPct val="90000"/>
              </a:lnSpc>
              <a:spcBef>
                <a:spcPts val="700"/>
              </a:spcBef>
              <a:buSzPct val="45000"/>
              <a:buFont typeface="Wingdings" charset="2"/>
              <a:buChar char=""/>
            </a:pPr>
            <a:r>
              <a:rPr lang="en-GB" sz="2800"/>
              <a:t>Solution = </a:t>
            </a:r>
            <a:r>
              <a:rPr lang="en-GB" sz="2800" b="1"/>
              <a:t>Random Field Theory</a:t>
            </a:r>
          </a:p>
          <a:p>
            <a:pPr hangingPunct="1">
              <a:lnSpc>
                <a:spcPct val="90000"/>
              </a:lnSpc>
              <a:spcBef>
                <a:spcPts val="700"/>
              </a:spcBef>
              <a:buSzPct val="45000"/>
              <a:buFont typeface="Wingdings" charset="2"/>
              <a:buChar char=""/>
            </a:pPr>
            <a:r>
              <a:rPr lang="en-GB" sz="2800"/>
              <a:t>Example in SPM</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196850" y="1763713"/>
            <a:ext cx="5249863" cy="4989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 pos="4343400" algn="l"/>
                <a:tab pos="50673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Lst>
              <a:defRPr>
                <a:solidFill>
                  <a:srgbClr val="000000"/>
                </a:solidFill>
                <a:latin typeface="Arial" charset="0"/>
                <a:cs typeface="Arial" charset="0"/>
              </a:defRPr>
            </a:lvl9pPr>
          </a:lstStyle>
          <a:p>
            <a:pPr hangingPunct="1">
              <a:lnSpc>
                <a:spcPct val="90000"/>
              </a:lnSpc>
              <a:spcBef>
                <a:spcPts val="600"/>
              </a:spcBef>
              <a:buSzPct val="45000"/>
              <a:buFont typeface="Wingdings" charset="2"/>
              <a:buChar char=""/>
            </a:pPr>
            <a:r>
              <a:rPr lang="de-DE" sz="2400"/>
              <a:t>Raw data collected as group of </a:t>
            </a:r>
            <a:r>
              <a:rPr lang="de-DE" sz="2400">
                <a:solidFill>
                  <a:srgbClr val="FF0000"/>
                </a:solidFill>
              </a:rPr>
              <a:t>voxels</a:t>
            </a:r>
          </a:p>
          <a:p>
            <a:pPr hangingPunct="1">
              <a:lnSpc>
                <a:spcPct val="90000"/>
              </a:lnSpc>
              <a:spcBef>
                <a:spcPts val="600"/>
              </a:spcBef>
              <a:buClrTx/>
              <a:buSzTx/>
              <a:buFontTx/>
              <a:buNone/>
            </a:pPr>
            <a:endParaRPr lang="en-GB" sz="2400"/>
          </a:p>
          <a:p>
            <a:pPr hangingPunct="1">
              <a:lnSpc>
                <a:spcPct val="90000"/>
              </a:lnSpc>
              <a:spcBef>
                <a:spcPts val="600"/>
              </a:spcBef>
              <a:buSzPct val="45000"/>
              <a:buFont typeface="Wingdings" charset="2"/>
              <a:buChar char=""/>
            </a:pPr>
            <a:r>
              <a:rPr lang="en-GB" sz="2400"/>
              <a:t>Calculate a test statistic for </a:t>
            </a:r>
            <a:r>
              <a:rPr lang="en-GB" sz="2400" i="1"/>
              <a:t>each</a:t>
            </a:r>
            <a:r>
              <a:rPr lang="en-GB" sz="2400"/>
              <a:t> voxel</a:t>
            </a:r>
          </a:p>
          <a:p>
            <a:pPr hangingPunct="1">
              <a:lnSpc>
                <a:spcPct val="90000"/>
              </a:lnSpc>
              <a:spcBef>
                <a:spcPts val="600"/>
              </a:spcBef>
              <a:buSzPct val="45000"/>
              <a:buFont typeface="Wingdings" charset="2"/>
              <a:buNone/>
            </a:pPr>
            <a:endParaRPr lang="en-GB" sz="2400"/>
          </a:p>
          <a:p>
            <a:pPr hangingPunct="1">
              <a:lnSpc>
                <a:spcPct val="90000"/>
              </a:lnSpc>
              <a:spcBef>
                <a:spcPts val="600"/>
              </a:spcBef>
              <a:buSzPct val="45000"/>
              <a:buFont typeface="Wingdings" charset="2"/>
              <a:buChar char=""/>
            </a:pPr>
            <a:r>
              <a:rPr lang="en-GB" sz="2400"/>
              <a:t>Many many many voxels…</a:t>
            </a: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72188" y="763588"/>
            <a:ext cx="2451100" cy="34051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7400" y="4494213"/>
            <a:ext cx="2451100" cy="2828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1"/>
          <p:cNvSpPr txBox="1">
            <a:spLocks noChangeArrowheads="1"/>
          </p:cNvSpPr>
          <p:nvPr/>
        </p:nvSpPr>
        <p:spPr bwMode="auto">
          <a:xfrm>
            <a:off x="515938" y="0"/>
            <a:ext cx="9072562"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pPr algn="ctr" hangingPunct="1">
              <a:lnSpc>
                <a:spcPct val="100000"/>
              </a:lnSpc>
            </a:pPr>
            <a:r>
              <a:rPr lang="en-GB" sz="4400"/>
              <a:t>Rejecting the null hypothesis</a:t>
            </a:r>
          </a:p>
        </p:txBody>
      </p:sp>
      <p:sp>
        <p:nvSpPr>
          <p:cNvPr id="7170" name="Text Box 2"/>
          <p:cNvSpPr txBox="1">
            <a:spLocks noChangeArrowheads="1"/>
          </p:cNvSpPr>
          <p:nvPr/>
        </p:nvSpPr>
        <p:spPr bwMode="auto">
          <a:xfrm>
            <a:off x="515938" y="1635125"/>
            <a:ext cx="8755062" cy="4989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4318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5pPr>
            <a:lvl6pPr marL="25146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6pPr>
            <a:lvl7pPr marL="29718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7pPr>
            <a:lvl8pPr marL="34290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8pPr>
            <a:lvl9pPr marL="3886200" indent="-228600" defTabSz="449263" fontAlgn="base" hangingPunct="0">
              <a:lnSpc>
                <a:spcPct val="96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cs typeface="Arial" charset="0"/>
              </a:defRPr>
            </a:lvl9pPr>
          </a:lstStyle>
          <a:p>
            <a:pPr hangingPunct="1">
              <a:lnSpc>
                <a:spcPct val="110000"/>
              </a:lnSpc>
              <a:spcBef>
                <a:spcPts val="600"/>
              </a:spcBef>
              <a:buSzPct val="45000"/>
              <a:buFont typeface="Wingdings" charset="2"/>
              <a:buChar char=""/>
            </a:pPr>
            <a:r>
              <a:rPr lang="en-US" sz="2400"/>
              <a:t>Determine if value of single specified voxel is significant</a:t>
            </a:r>
          </a:p>
          <a:p>
            <a:pPr hangingPunct="1">
              <a:lnSpc>
                <a:spcPct val="110000"/>
              </a:lnSpc>
              <a:spcBef>
                <a:spcPts val="600"/>
              </a:spcBef>
              <a:buSzPct val="45000"/>
              <a:buFont typeface="Wingdings" charset="2"/>
              <a:buNone/>
            </a:pPr>
            <a:endParaRPr lang="en-US" sz="2400"/>
          </a:p>
          <a:p>
            <a:pPr hangingPunct="1">
              <a:lnSpc>
                <a:spcPct val="110000"/>
              </a:lnSpc>
              <a:spcBef>
                <a:spcPts val="600"/>
              </a:spcBef>
              <a:buSzPct val="45000"/>
              <a:buFont typeface="Wingdings" charset="2"/>
              <a:buChar char=""/>
            </a:pPr>
            <a:r>
              <a:rPr lang="en-US" sz="2400"/>
              <a:t>Create a null hypothesis, </a:t>
            </a:r>
            <a:r>
              <a:rPr lang="de-DE" sz="2400"/>
              <a:t>H</a:t>
            </a:r>
            <a:r>
              <a:rPr lang="de-DE" sz="2400" baseline="-25000"/>
              <a:t>0 </a:t>
            </a:r>
            <a:r>
              <a:rPr lang="de-DE" sz="2400"/>
              <a:t>(activation is zero)</a:t>
            </a:r>
            <a:r>
              <a:rPr lang="de-DE" sz="2400" b="1"/>
              <a:t> </a:t>
            </a:r>
          </a:p>
          <a:p>
            <a:pPr hangingPunct="1">
              <a:lnSpc>
                <a:spcPct val="110000"/>
              </a:lnSpc>
              <a:spcBef>
                <a:spcPts val="600"/>
              </a:spcBef>
              <a:buClrTx/>
              <a:buSzTx/>
              <a:buFontTx/>
              <a:buNone/>
            </a:pPr>
            <a:r>
              <a:rPr lang="de-DE" sz="2400" b="1"/>
              <a:t>=  </a:t>
            </a:r>
            <a:r>
              <a:rPr lang="de-DE" sz="2400"/>
              <a:t>data randomly distributed, Gaussian distribution of noise</a:t>
            </a:r>
          </a:p>
          <a:p>
            <a:pPr hangingPunct="1">
              <a:lnSpc>
                <a:spcPct val="110000"/>
              </a:lnSpc>
              <a:spcBef>
                <a:spcPts val="600"/>
              </a:spcBef>
              <a:buClrTx/>
              <a:buSzTx/>
              <a:buFontTx/>
              <a:buNone/>
            </a:pPr>
            <a:endParaRPr lang="de-DE" sz="2400" b="1"/>
          </a:p>
          <a:p>
            <a:pPr hangingPunct="1">
              <a:lnSpc>
                <a:spcPct val="110000"/>
              </a:lnSpc>
              <a:spcBef>
                <a:spcPts val="600"/>
              </a:spcBef>
              <a:buSzPct val="45000"/>
              <a:buFont typeface="Wingdings" charset="2"/>
              <a:buChar char=""/>
            </a:pPr>
            <a:r>
              <a:rPr lang="en-US" sz="2400"/>
              <a:t>Compare our voxel’s value to a </a:t>
            </a:r>
            <a:r>
              <a:rPr lang="en-US" sz="2400" b="1" i="1">
                <a:solidFill>
                  <a:srgbClr val="6B6BCF"/>
                </a:solidFill>
              </a:rPr>
              <a:t>null distribution</a:t>
            </a:r>
          </a:p>
          <a:p>
            <a:pPr hangingPunct="1">
              <a:lnSpc>
                <a:spcPct val="110000"/>
              </a:lnSpc>
              <a:spcBef>
                <a:spcPts val="700"/>
              </a:spcBef>
              <a:buClrTx/>
              <a:buSzTx/>
              <a:buFontTx/>
              <a:buNone/>
            </a:pPr>
            <a:endParaRPr lang="en-US" sz="2800"/>
          </a:p>
          <a:p>
            <a:pPr hangingPunct="1">
              <a:lnSpc>
                <a:spcPct val="110000"/>
              </a:lnSpc>
              <a:spcBef>
                <a:spcPts val="800"/>
              </a:spcBef>
              <a:buClrTx/>
              <a:buSzTx/>
              <a:buFontTx/>
              <a:buNone/>
            </a:pPr>
            <a:endParaRPr lang="en-US" sz="3200"/>
          </a:p>
          <a:p>
            <a:pPr hangingPunct="1">
              <a:lnSpc>
                <a:spcPct val="100000"/>
              </a:lnSpc>
              <a:spcBef>
                <a:spcPts val="800"/>
              </a:spcBef>
              <a:buSzPct val="45000"/>
              <a:buFont typeface="Wingdings" charset="2"/>
              <a:buNone/>
            </a:pPr>
            <a:endParaRPr lang="en-US" sz="320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1815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1967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4908780"/>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6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6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cs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TotalTime>
  <Words>2111</Words>
  <Application>Microsoft Office PowerPoint</Application>
  <PresentationFormat>Custom</PresentationFormat>
  <Paragraphs>360</Paragraphs>
  <Slides>38</Slides>
  <Notes>32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38</vt:i4>
      </vt:variant>
    </vt:vector>
  </HeadingPairs>
  <TitlesOfParts>
    <vt:vector size="48" baseType="lpstr">
      <vt:lpstr>Times New Roman</vt:lpstr>
      <vt:lpstr>Arial</vt:lpstr>
      <vt:lpstr>Wingdings</vt:lpstr>
      <vt:lpstr>ＭＳ Ｐゴシック</vt:lpstr>
      <vt:lpstr>Arial Unicode MS</vt:lpstr>
      <vt:lpstr>Symbol</vt:lpstr>
      <vt:lpstr>Comic Sans MS</vt:lpstr>
      <vt:lpstr>Calibri</vt:lpstr>
      <vt:lpstr>StarSymbol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Why we need RFT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Finding the EC value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Smittenaar</dc:creator>
  <cp:lastModifiedBy>Peter Smittenaar</cp:lastModifiedBy>
  <cp:revision>23</cp:revision>
  <cp:lastPrinted>1601-01-01T00:00:00Z</cp:lastPrinted>
  <dcterms:created xsi:type="dcterms:W3CDTF">2012-01-31T10:02:01Z</dcterms:created>
  <dcterms:modified xsi:type="dcterms:W3CDTF">2012-04-19T14:29:49Z</dcterms:modified>
</cp:coreProperties>
</file>