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AVI" ContentType="video/avi"/>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sldIdLst>
    <p:sldId id="256"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271" r:id="rId24"/>
    <p:sldId id="272" r:id="rId25"/>
    <p:sldId id="273" r:id="rId26"/>
    <p:sldId id="278" r:id="rId27"/>
    <p:sldId id="280" r:id="rId28"/>
    <p:sldId id="283" r:id="rId29"/>
    <p:sldId id="281" r:id="rId30"/>
    <p:sldId id="279" r:id="rId31"/>
    <p:sldId id="295" r:id="rId32"/>
    <p:sldId id="282" r:id="rId33"/>
    <p:sldId id="297" r:id="rId34"/>
    <p:sldId id="296" r:id="rId35"/>
    <p:sldId id="275" r:id="rId36"/>
    <p:sldId id="298" r:id="rId37"/>
    <p:sldId id="302" r:id="rId38"/>
    <p:sldId id="277" r:id="rId39"/>
    <p:sldId id="299" r:id="rId40"/>
    <p:sldId id="301" r:id="rId41"/>
    <p:sldId id="288" r:id="rId42"/>
    <p:sldId id="290" r:id="rId43"/>
    <p:sldId id="286" r:id="rId44"/>
    <p:sldId id="292" r:id="rId45"/>
    <p:sldId id="291" r:id="rId46"/>
    <p:sldId id="289" r:id="rId47"/>
    <p:sldId id="293" r:id="rId48"/>
    <p:sldId id="328" r:id="rId49"/>
    <p:sldId id="306" r:id="rId50"/>
  </p:sldIdLst>
  <p:sldSz cx="9144000" cy="6858000" type="screen4x3"/>
  <p:notesSz cx="6858000" cy="9144000"/>
  <p:defaultTextStyle>
    <a:defPPr>
      <a:defRPr lang="en-US"/>
    </a:defPPr>
    <a:lvl1pPr algn="l" rtl="0" fontAlgn="base">
      <a:spcBef>
        <a:spcPct val="0"/>
      </a:spcBef>
      <a:spcAft>
        <a:spcPct val="0"/>
      </a:spcAft>
      <a:defRPr sz="1200" kern="1200">
        <a:solidFill>
          <a:srgbClr val="000000"/>
        </a:solidFill>
        <a:latin typeface="Arial" charset="0"/>
        <a:ea typeface="ヒラギノ角ゴ ProN W3"/>
        <a:cs typeface="ヒラギノ角ゴ ProN W3"/>
        <a:sym typeface="Arial" charset="0"/>
      </a:defRPr>
    </a:lvl1pPr>
    <a:lvl2pPr marL="457200" algn="l" rtl="0" fontAlgn="base">
      <a:spcBef>
        <a:spcPct val="0"/>
      </a:spcBef>
      <a:spcAft>
        <a:spcPct val="0"/>
      </a:spcAft>
      <a:defRPr sz="1200" kern="1200">
        <a:solidFill>
          <a:srgbClr val="000000"/>
        </a:solidFill>
        <a:latin typeface="Arial" charset="0"/>
        <a:ea typeface="ヒラギノ角ゴ ProN W3"/>
        <a:cs typeface="ヒラギノ角ゴ ProN W3"/>
        <a:sym typeface="Arial" charset="0"/>
      </a:defRPr>
    </a:lvl2pPr>
    <a:lvl3pPr marL="914400" algn="l" rtl="0" fontAlgn="base">
      <a:spcBef>
        <a:spcPct val="0"/>
      </a:spcBef>
      <a:spcAft>
        <a:spcPct val="0"/>
      </a:spcAft>
      <a:defRPr sz="1200" kern="1200">
        <a:solidFill>
          <a:srgbClr val="000000"/>
        </a:solidFill>
        <a:latin typeface="Arial" charset="0"/>
        <a:ea typeface="ヒラギノ角ゴ ProN W3"/>
        <a:cs typeface="ヒラギノ角ゴ ProN W3"/>
        <a:sym typeface="Arial" charset="0"/>
      </a:defRPr>
    </a:lvl3pPr>
    <a:lvl4pPr marL="1371600" algn="l" rtl="0" fontAlgn="base">
      <a:spcBef>
        <a:spcPct val="0"/>
      </a:spcBef>
      <a:spcAft>
        <a:spcPct val="0"/>
      </a:spcAft>
      <a:defRPr sz="1200" kern="1200">
        <a:solidFill>
          <a:srgbClr val="000000"/>
        </a:solidFill>
        <a:latin typeface="Arial" charset="0"/>
        <a:ea typeface="ヒラギノ角ゴ ProN W3"/>
        <a:cs typeface="ヒラギノ角ゴ ProN W3"/>
        <a:sym typeface="Arial" charset="0"/>
      </a:defRPr>
    </a:lvl4pPr>
    <a:lvl5pPr marL="1828800" algn="l" rtl="0" fontAlgn="base">
      <a:spcBef>
        <a:spcPct val="0"/>
      </a:spcBef>
      <a:spcAft>
        <a:spcPct val="0"/>
      </a:spcAft>
      <a:defRPr sz="1200" kern="1200">
        <a:solidFill>
          <a:srgbClr val="000000"/>
        </a:solidFill>
        <a:latin typeface="Arial" charset="0"/>
        <a:ea typeface="ヒラギノ角ゴ ProN W3"/>
        <a:cs typeface="ヒラギノ角ゴ ProN W3"/>
        <a:sym typeface="Arial" charset="0"/>
      </a:defRPr>
    </a:lvl5pPr>
    <a:lvl6pPr marL="2286000" algn="l" defTabSz="914400" rtl="0" eaLnBrk="1" latinLnBrk="0" hangingPunct="1">
      <a:defRPr sz="1200" kern="1200">
        <a:solidFill>
          <a:srgbClr val="000000"/>
        </a:solidFill>
        <a:latin typeface="Arial" charset="0"/>
        <a:ea typeface="ヒラギノ角ゴ ProN W3"/>
        <a:cs typeface="ヒラギノ角ゴ ProN W3"/>
        <a:sym typeface="Arial" charset="0"/>
      </a:defRPr>
    </a:lvl6pPr>
    <a:lvl7pPr marL="2743200" algn="l" defTabSz="914400" rtl="0" eaLnBrk="1" latinLnBrk="0" hangingPunct="1">
      <a:defRPr sz="1200" kern="1200">
        <a:solidFill>
          <a:srgbClr val="000000"/>
        </a:solidFill>
        <a:latin typeface="Arial" charset="0"/>
        <a:ea typeface="ヒラギノ角ゴ ProN W3"/>
        <a:cs typeface="ヒラギノ角ゴ ProN W3"/>
        <a:sym typeface="Arial" charset="0"/>
      </a:defRPr>
    </a:lvl7pPr>
    <a:lvl8pPr marL="3200400" algn="l" defTabSz="914400" rtl="0" eaLnBrk="1" latinLnBrk="0" hangingPunct="1">
      <a:defRPr sz="1200" kern="1200">
        <a:solidFill>
          <a:srgbClr val="000000"/>
        </a:solidFill>
        <a:latin typeface="Arial" charset="0"/>
        <a:ea typeface="ヒラギノ角ゴ ProN W3"/>
        <a:cs typeface="ヒラギノ角ゴ ProN W3"/>
        <a:sym typeface="Arial" charset="0"/>
      </a:defRPr>
    </a:lvl8pPr>
    <a:lvl9pPr marL="3657600" algn="l" defTabSz="914400" rtl="0" eaLnBrk="1" latinLnBrk="0" hangingPunct="1">
      <a:defRPr sz="1200" kern="1200">
        <a:solidFill>
          <a:srgbClr val="000000"/>
        </a:solidFill>
        <a:latin typeface="Arial" charset="0"/>
        <a:ea typeface="ヒラギノ角ゴ ProN W3"/>
        <a:cs typeface="ヒラギノ角ゴ ProN W3"/>
        <a:sym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as Getov"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13T13:59:01.159" idx="1">
    <p:pos x="10" y="10"/>
    <p:text>Current is i, the circular field is also shown. Does F correspond to the direction of magnetic flux?? Need to look this 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ヒラギノ角ゴ ProN W3" charset="0"/>
                <a:cs typeface="ヒラギノ角ゴ ProN W3" charset="0"/>
              </a:defRPr>
            </a:lvl1pPr>
          </a:lstStyle>
          <a:p>
            <a:pPr>
              <a:defRPr/>
            </a:pPr>
            <a:fld id="{E3DBB20E-1492-4506-A17B-3F8B1CA70296}" type="datetimeFigureOut">
              <a:rPr lang="en-GB"/>
              <a:pPr>
                <a:defRPr/>
              </a:pPr>
              <a:t>15/02/2012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N W3" charset="0"/>
                <a:cs typeface="ヒラギノ角ゴ ProN W3" charset="0"/>
              </a:defRPr>
            </a:lvl1pPr>
          </a:lstStyle>
          <a:p>
            <a:pPr>
              <a:defRPr/>
            </a:pPr>
            <a:fld id="{E0B33F2B-4E61-4ACA-A6E1-EDAE30175C3D}" type="slidenum">
              <a:rPr lang="en-GB"/>
              <a:pPr>
                <a:defRPr/>
              </a:pPr>
              <a:t>‹#›</a:t>
            </a:fld>
            <a:endParaRPr lang="en-GB"/>
          </a:p>
        </p:txBody>
      </p:sp>
    </p:spTree>
    <p:extLst>
      <p:ext uri="{BB962C8B-B14F-4D97-AF65-F5344CB8AC3E}">
        <p14:creationId xmlns:p14="http://schemas.microsoft.com/office/powerpoint/2010/main" xmlns="" val="314578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holarpedia.org/article/Visual_Corte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ompas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n.wikipedia.org/wiki/Hans_Christian_%C3%98rste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Mu-meta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Several key discoveries (particularly in field of physics) and technological developments were crucial for development of MEG (first, place in a historical context)</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FE31F0-06D1-4A41-A455-53368981A611}" type="slidenum">
              <a:rPr lang="en-GB">
                <a:ea typeface="ヒラギノ角ゴ ProN W3"/>
                <a:cs typeface="ヒラギノ角ゴ ProN W3"/>
              </a:rPr>
              <a:pPr/>
              <a:t>23</a:t>
            </a:fld>
            <a:endParaRPr lang="en-GB">
              <a:ea typeface="ヒラギノ角ゴ ProN W3"/>
              <a:cs typeface="ヒラギノ角ゴ ProN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ym typeface="Gill Sans"/>
              </a:rPr>
              <a:t>The sensitivity of the SQUID to magnetic fields may be enhanced by coupling it to a superconducting pickup coil (“flux transformer”) which has greater area and number of turns than the SQUID inductor alone. made of superconducting wire and is sensitive to very small changes in the magnitude of the impinging magnetic flux.</a:t>
            </a:r>
            <a:endParaRPr lang="en-GB" smtClean="0"/>
          </a:p>
          <a:p>
            <a:pPr>
              <a:spcBef>
                <a:spcPct val="0"/>
              </a:spcBef>
            </a:pPr>
            <a:endParaRPr lang="en-GB" smtClean="0"/>
          </a:p>
          <a:p>
            <a:pPr>
              <a:spcBef>
                <a:spcPct val="0"/>
              </a:spcBef>
            </a:pPr>
            <a:r>
              <a:rPr lang="en-GB" smtClean="0"/>
              <a:t>A gradiometer comprises two or more oppositely wound coils separated by a certain distance or baseline (typically 5cm), with the coils separated in the direction perpendical to the coils (radial gradiometer, see Figure), or the coils placed in the plane formed by the coils itself (planar gradiometer).</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E3E86E-870C-44EE-B46C-2E7AB4568D9C}" type="slidenum">
              <a:rPr lang="en-GB">
                <a:ea typeface="ヒラギノ角ゴ ProN W3"/>
                <a:cs typeface="ヒラギノ角ゴ ProN W3"/>
              </a:rPr>
              <a:pPr/>
              <a:t>33</a:t>
            </a:fld>
            <a:endParaRPr lang="en-GB">
              <a:ea typeface="ヒラギノ角ゴ ProN W3"/>
              <a:cs typeface="ヒラギノ角ゴ ProN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5BC949-76EB-4686-B75F-F7470CEF697E}" type="slidenum">
              <a:rPr lang="en-GB">
                <a:ea typeface="ヒラギノ角ゴ ProN W3"/>
                <a:cs typeface="ヒラギノ角ゴ ProN W3"/>
              </a:rPr>
              <a:pPr/>
              <a:t>34</a:t>
            </a:fld>
            <a:endParaRPr lang="en-GB">
              <a:ea typeface="ヒラギノ角ゴ ProN W3"/>
              <a:cs typeface="ヒラギノ角ゴ ProN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MEG signal mainly detectable as result of current running parallel to the scalp, and quite near the scalp.</a:t>
            </a:r>
          </a:p>
          <a:p>
            <a:pPr>
              <a:spcBef>
                <a:spcPct val="0"/>
              </a:spcBef>
            </a:pPr>
            <a:r>
              <a:rPr lang="en-GB" dirty="0" smtClean="0"/>
              <a:t>Relative insensitivity to radial sources of signal compared to EEG.</a:t>
            </a:r>
          </a:p>
          <a:p>
            <a:pPr>
              <a:spcBef>
                <a:spcPct val="0"/>
              </a:spcBef>
            </a:pPr>
            <a:r>
              <a:rPr lang="en-GB" dirty="0" smtClean="0"/>
              <a:t>Dots represent</a:t>
            </a:r>
            <a:r>
              <a:rPr lang="en-GB" baseline="0" dirty="0" smtClean="0"/>
              <a:t> the sensors, red regions are areas MEG is most sensitive to, blue are regions it is least sensitive to.</a:t>
            </a:r>
            <a:endParaRPr lang="en-GB" dirty="0" smtClean="0"/>
          </a:p>
          <a:p>
            <a:pPr>
              <a:spcBef>
                <a:spcPct val="0"/>
              </a:spcBef>
            </a:pPr>
            <a:endParaRPr lang="en-GB" dirty="0" smtClean="0"/>
          </a:p>
          <a:p>
            <a:pPr>
              <a:spcBef>
                <a:spcPct val="0"/>
              </a:spcBef>
            </a:pPr>
            <a:r>
              <a:rPr lang="en-GB" dirty="0" smtClean="0"/>
              <a:t>All figures show how current running between sulci (parallel to scalp) generates magnetic field that is measurable outside scalp. By contrast, EEG signal can be recorded from both </a:t>
            </a:r>
            <a:r>
              <a:rPr lang="en-GB" dirty="0" err="1" smtClean="0"/>
              <a:t>gyri</a:t>
            </a:r>
            <a:r>
              <a:rPr lang="en-GB" dirty="0" smtClean="0"/>
              <a:t> and sulci (though much more clearly from former).</a:t>
            </a:r>
          </a:p>
          <a:p>
            <a:pPr>
              <a:spcBef>
                <a:spcPct val="0"/>
              </a:spcBef>
            </a:pPr>
            <a:endParaRPr lang="en-GB" dirty="0" smtClean="0"/>
          </a:p>
          <a:p>
            <a:pPr>
              <a:spcBef>
                <a:spcPct val="0"/>
              </a:spcBef>
            </a:pPr>
            <a:r>
              <a:rPr lang="en-GB" dirty="0" smtClean="0"/>
              <a:t>One could argue that more of the processes relevant to cognition occur inside the sulci (e.g. </a:t>
            </a:r>
            <a:r>
              <a:rPr lang="en-GB" dirty="0" err="1" smtClean="0"/>
              <a:t>Markowitsch</a:t>
            </a:r>
            <a:r>
              <a:rPr lang="en-GB" dirty="0" smtClean="0"/>
              <a:t> &amp; </a:t>
            </a:r>
            <a:r>
              <a:rPr lang="en-GB" dirty="0" err="1" smtClean="0"/>
              <a:t>Tulving</a:t>
            </a:r>
            <a:r>
              <a:rPr lang="en-GB" dirty="0" smtClean="0"/>
              <a:t> 1995)  but this is a rather broad statement and obviously not applicable to many situations.</a:t>
            </a:r>
          </a:p>
          <a:p>
            <a:pPr>
              <a:spcBef>
                <a:spcPct val="0"/>
              </a:spcBef>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THINGS</a:t>
            </a:r>
            <a:r>
              <a:rPr lang="en-GB" baseline="0" dirty="0" smtClean="0"/>
              <a:t> ARE NOT SO CLEAR CUT:</a:t>
            </a: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Signals from deep sources including thalamus, amygdala and hippocampus have all been successfully reconstructed using MEG.</a:t>
            </a:r>
          </a:p>
          <a:p>
            <a:pPr>
              <a:spcBef>
                <a:spcPct val="0"/>
              </a:spcBef>
            </a:pPr>
            <a:endParaRPr lang="en-GB" dirty="0" smtClean="0"/>
          </a:p>
          <a:p>
            <a:pPr>
              <a:spcBef>
                <a:spcPct val="0"/>
              </a:spcBef>
            </a:pPr>
            <a:r>
              <a:rPr lang="en-GB" dirty="0" smtClean="0"/>
              <a:t>Secondly, relative insensitivity to radial sources which theoretically give rise to no external magnetic field (</a:t>
            </a:r>
            <a:r>
              <a:rPr lang="en-GB" dirty="0" err="1" smtClean="0"/>
              <a:t>Sarvas</a:t>
            </a:r>
            <a:r>
              <a:rPr lang="en-GB" dirty="0" smtClean="0"/>
              <a:t> 1987) in a perfect spherically symmetric volume conductor (but do produce volume currents, the effect of which are measurable with EEG). Simulation studies have shown that, even if one takes the head to be perfectly spherical, the regions of cortex that are most radial (the crests of the </a:t>
            </a:r>
            <a:r>
              <a:rPr lang="en-GB" dirty="0" err="1" smtClean="0"/>
              <a:t>gyri</a:t>
            </a:r>
            <a:r>
              <a:rPr lang="en-GB" dirty="0" smtClean="0"/>
              <a:t>) are also closest to the sensors and surrounded by off-radial cortex to which the MEG system is extremely sensitive. Given that the MEG signal is due to the spatial summation of neuronal currents over at least a few square </a:t>
            </a:r>
            <a:r>
              <a:rPr lang="en-GB" dirty="0" err="1" smtClean="0"/>
              <a:t>millimeters</a:t>
            </a:r>
            <a:r>
              <a:rPr lang="en-GB" dirty="0" smtClean="0"/>
              <a:t>, at least part of such </a:t>
            </a:r>
            <a:r>
              <a:rPr lang="en-GB" dirty="0" err="1" smtClean="0"/>
              <a:t>gyral</a:t>
            </a:r>
            <a:r>
              <a:rPr lang="en-GB" dirty="0" smtClean="0"/>
              <a:t> sources remain highly visible (</a:t>
            </a:r>
            <a:r>
              <a:rPr lang="en-GB" dirty="0" err="1" smtClean="0"/>
              <a:t>Hillebrand</a:t>
            </a:r>
            <a:r>
              <a:rPr lang="en-GB" dirty="0" smtClean="0"/>
              <a:t> and Barnes 2002).</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EA22E-6046-4C85-8A21-DE7B52C719FB}" type="slidenum">
              <a:rPr lang="en-GB">
                <a:ea typeface="ヒラギノ角ゴ ProN W3"/>
                <a:cs typeface="ヒラギノ角ゴ ProN W3"/>
              </a:rPr>
              <a:pPr/>
              <a:t>35</a:t>
            </a:fld>
            <a:endParaRPr lang="en-GB">
              <a:ea typeface="ヒラギノ角ゴ ProN W3"/>
              <a:cs typeface="ヒラギノ角ゴ ProN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Electrical impedance of tissues around brain is high.</a:t>
            </a:r>
            <a:r>
              <a:rPr lang="en-GB" baseline="0" dirty="0" smtClean="0"/>
              <a:t> This effects current but not the magnetic field.</a:t>
            </a:r>
            <a:endParaRPr lang="en-GB"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F73376-04C2-46FE-A36A-21ED527D7BD3}" type="slidenum">
              <a:rPr lang="en-GB">
                <a:ea typeface="ヒラギノ角ゴ ProN W3"/>
                <a:cs typeface="ヒラギノ角ゴ ProN W3"/>
              </a:rPr>
              <a:pPr/>
              <a:t>36</a:t>
            </a:fld>
            <a:endParaRPr lang="en-GB">
              <a:ea typeface="ヒラギノ角ゴ ProN W3"/>
              <a:cs typeface="ヒラギノ角ゴ ProN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Just an overview….</a:t>
            </a:r>
          </a:p>
          <a:p>
            <a:pPr fontAlgn="auto">
              <a:spcBef>
                <a:spcPts val="0"/>
              </a:spcBef>
              <a:spcAft>
                <a:spcPts val="0"/>
              </a:spcAft>
              <a:defRPr/>
            </a:pPr>
            <a:r>
              <a:rPr lang="en-GB" dirty="0" smtClean="0"/>
              <a:t>In SPM</a:t>
            </a:r>
            <a:r>
              <a:rPr lang="en-GB" baseline="0" dirty="0" smtClean="0"/>
              <a:t> one implements a forward model, taking account of (amongst other things) where signal is expected to come from, as well as taking account of brain head anatomy/physiology (more complex for EEG). Essentially modelling how a dipole at a given point would look in terms of signal recorded at the EEG/MEG sensor.</a:t>
            </a:r>
          </a:p>
          <a:p>
            <a:pPr fontAlgn="auto">
              <a:spcBef>
                <a:spcPts val="0"/>
              </a:spcBef>
              <a:spcAft>
                <a:spcPts val="0"/>
              </a:spcAft>
              <a:defRPr/>
            </a:pPr>
            <a:endParaRPr lang="en-GB" baseline="0" dirty="0" smtClean="0"/>
          </a:p>
          <a:p>
            <a:pPr fontAlgn="auto">
              <a:spcBef>
                <a:spcPts val="0"/>
              </a:spcBef>
              <a:spcAft>
                <a:spcPts val="0"/>
              </a:spcAft>
              <a:defRPr/>
            </a:pPr>
            <a:r>
              <a:rPr lang="en-GB" baseline="0" dirty="0" smtClean="0"/>
              <a:t>Then compare with actual data. Use the difference to work backwards and refine understanding of where signal is coming from. This is the inverse problem.</a:t>
            </a:r>
          </a:p>
          <a:p>
            <a:pPr fontAlgn="auto">
              <a:spcBef>
                <a:spcPts val="0"/>
              </a:spcBef>
              <a:spcAft>
                <a:spcPts val="0"/>
              </a:spcAft>
              <a:defRPr/>
            </a:pPr>
            <a:endParaRPr lang="en-GB" baseline="0" dirty="0" smtClean="0"/>
          </a:p>
          <a:p>
            <a:r>
              <a:rPr lang="en-US" sz="1600" dirty="0" smtClean="0">
                <a:solidFill>
                  <a:schemeClr val="tx1"/>
                </a:solidFill>
                <a:cs typeface="Arial" charset="0"/>
              </a:rPr>
              <a:t>1. Dipolar source models</a:t>
            </a:r>
          </a:p>
          <a:p>
            <a:r>
              <a:rPr lang="en-GB" dirty="0" smtClean="0"/>
              <a:t>Assume MEG signal comes from pyramidal cell dendrites perpendicular to cortical surface</a:t>
            </a:r>
          </a:p>
          <a:p>
            <a:endParaRPr lang="en-GB" dirty="0" smtClean="0"/>
          </a:p>
          <a:p>
            <a:r>
              <a:rPr lang="en-GB" dirty="0" smtClean="0"/>
              <a:t>Electrical current due to groups of adjacent pyramidal cells can be </a:t>
            </a:r>
            <a:r>
              <a:rPr lang="en-GB" dirty="0" err="1" smtClean="0"/>
              <a:t>modeled</a:t>
            </a:r>
            <a:r>
              <a:rPr lang="en-GB" dirty="0" smtClean="0"/>
              <a:t> as a current dipole</a:t>
            </a:r>
          </a:p>
          <a:p>
            <a:endParaRPr lang="en-GB" dirty="0" smtClean="0"/>
          </a:p>
          <a:p>
            <a:r>
              <a:rPr lang="en-GB" dirty="0" smtClean="0"/>
              <a:t>Many current configurations at a typical measuring distance of 2cm look dipolar.</a:t>
            </a:r>
          </a:p>
          <a:p>
            <a:endParaRPr lang="en-GB" dirty="0" smtClean="0"/>
          </a:p>
          <a:p>
            <a:r>
              <a:rPr lang="en-GB" dirty="0" smtClean="0"/>
              <a:t>Multipolar expansion models may be needed for larger areas of cortex</a:t>
            </a:r>
          </a:p>
          <a:p>
            <a:pPr fontAlgn="auto">
              <a:spcBef>
                <a:spcPts val="0"/>
              </a:spcBef>
              <a:spcAft>
                <a:spcPts val="0"/>
              </a:spcAft>
              <a:defRPr/>
            </a:pPr>
            <a:endParaRPr lang="en-GB" dirty="0" smtClean="0"/>
          </a:p>
          <a:p>
            <a:r>
              <a:rPr lang="en-US" sz="1600" dirty="0" smtClean="0">
                <a:solidFill>
                  <a:schemeClr val="tx1"/>
                </a:solidFill>
                <a:cs typeface="Arial" charset="0"/>
              </a:rPr>
              <a:t>2. Volume conductor models</a:t>
            </a:r>
          </a:p>
          <a:p>
            <a:r>
              <a:rPr lang="en-GB" dirty="0" smtClean="0"/>
              <a:t>Simple models compared to EEG as MEG is not distorted by skull anatomy</a:t>
            </a:r>
          </a:p>
          <a:p>
            <a:endParaRPr lang="en-GB" dirty="0" smtClean="0"/>
          </a:p>
          <a:p>
            <a:r>
              <a:rPr lang="en-GB" dirty="0" smtClean="0"/>
              <a:t>Approximating outer skull surface with small spheres works as well as much more complex modelling methods</a:t>
            </a:r>
          </a:p>
          <a:p>
            <a:pPr fontAlgn="auto">
              <a:spcBef>
                <a:spcPts val="0"/>
              </a:spcBef>
              <a:spcAft>
                <a:spcPts val="0"/>
              </a:spcAft>
              <a:defRPr/>
            </a:pPr>
            <a:endParaRPr lang="en-GB"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E0DB22-B507-475E-B03B-FBEA0E690A70}" type="slidenum">
              <a:rPr lang="en-GB">
                <a:ea typeface="ヒラギノ角ゴ ProN W3"/>
                <a:cs typeface="ヒラギノ角ゴ ProN W3"/>
              </a:rPr>
              <a:pPr/>
              <a:t>38</a:t>
            </a:fld>
            <a:endParaRPr lang="en-GB">
              <a:ea typeface="ヒラギノ角ゴ ProN W3"/>
              <a:cs typeface="ヒラギノ角ゴ ProN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Forward and inverse problems are tackled by construction of models of the EEG/MEG data in time and space. This is done through SPM and will be discussed in more detail in the next couple of talks.</a:t>
            </a:r>
          </a:p>
          <a:p>
            <a:pPr>
              <a:spcBef>
                <a:spcPct val="0"/>
              </a:spcBef>
            </a:pPr>
            <a:endParaRPr lang="en-GB" dirty="0" smtClean="0"/>
          </a:p>
          <a:p>
            <a:pPr>
              <a:spcBef>
                <a:spcPct val="0"/>
              </a:spcBef>
            </a:pPr>
            <a:r>
              <a:rPr lang="en-GB" dirty="0" smtClean="0"/>
              <a:t>Movie shows MEG </a:t>
            </a:r>
            <a:r>
              <a:rPr lang="en-GB" dirty="0" err="1" smtClean="0"/>
              <a:t>beamformer</a:t>
            </a:r>
            <a:r>
              <a:rPr lang="en-GB" dirty="0" smtClean="0"/>
              <a:t> images of electrical changes in the 18-22Hz band in response to a flickering 10Hz rotating checkerboard wedge in a single recording session from one subject (data from Brookes et al. 2010). As the stimulus moves from left to right, upper to lower, visual field the evoked electrical activity in </a:t>
            </a:r>
            <a:r>
              <a:rPr lang="en-GB" dirty="0" smtClean="0">
                <a:hlinkClick r:id="rId3" tooltip="Visual Cortex"/>
              </a:rPr>
              <a:t>primary visual cortex</a:t>
            </a:r>
            <a:r>
              <a:rPr lang="en-GB" dirty="0" smtClean="0"/>
              <a:t> traverses from right to left and inferior to superior, respectively, consistent with known human </a:t>
            </a:r>
            <a:r>
              <a:rPr lang="en-GB" dirty="0" err="1" smtClean="0"/>
              <a:t>retinotopy</a:t>
            </a:r>
            <a:r>
              <a:rPr lang="en-GB" dirty="0" smtClean="0"/>
              <a:t>. That is, although the inverse problem is theoretically impossible to solve, the set of assumption used here produce empirically plausible results. </a:t>
            </a:r>
          </a:p>
          <a:p>
            <a:pPr>
              <a:spcBef>
                <a:spcPct val="0"/>
              </a:spcBef>
            </a:pPr>
            <a:endParaRPr lang="en-GB" dirty="0" smtClean="0"/>
          </a:p>
          <a:p>
            <a:pPr>
              <a:spcBef>
                <a:spcPct val="0"/>
              </a:spcBef>
            </a:pPr>
            <a:r>
              <a:rPr lang="en-GB" dirty="0" smtClean="0"/>
              <a:t>So we have strong prediction, given knowledge</a:t>
            </a:r>
            <a:r>
              <a:rPr lang="en-GB" baseline="0" dirty="0" smtClean="0"/>
              <a:t> about </a:t>
            </a:r>
            <a:r>
              <a:rPr lang="en-GB" baseline="0" dirty="0" err="1" smtClean="0"/>
              <a:t>retinotopy</a:t>
            </a:r>
            <a:r>
              <a:rPr lang="en-GB" baseline="0" dirty="0" smtClean="0"/>
              <a:t>, that a visual stimulus moving from left upper to right lower, evoked activity in V1 should go in the opposite direction (right lower to left upper).</a:t>
            </a:r>
            <a:endParaRPr lang="en-GB" dirty="0"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F2D947-ABC7-42BD-A775-1C4C64E6B5FE}" type="slidenum">
              <a:rPr lang="en-GB">
                <a:ea typeface="ヒラギノ角ゴ ProN W3"/>
                <a:cs typeface="ヒラギノ角ゴ ProN W3"/>
              </a:rPr>
              <a:pPr/>
              <a:t>39</a:t>
            </a:fld>
            <a:endParaRPr lang="en-GB">
              <a:ea typeface="ヒラギノ角ゴ ProN W3"/>
              <a:cs typeface="ヒラギノ角ゴ ProN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magnetic field passes unaffected through brain tissue and the skull, so it can be recorded outside the head (upper middle). The magnetic field is extremely small, but can be detected by sophisticated sensors that are based on superconductivity (upper right). By analyzing the spatial distributions of magnetic fields (lower left), it is possible, by using a model such as a single equivalent current dipole (lower middle), to estimate the intracranial localization of the generator source and superimpose it on an MRI (lower right).</a:t>
            </a:r>
          </a:p>
          <a:p>
            <a:pPr>
              <a:spcBef>
                <a:spcPct val="0"/>
              </a:spcBef>
            </a:pPr>
            <a:endParaRPr lang="en-GB"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EAABAF-B51D-4612-B301-593CB5A945E6}" type="slidenum">
              <a:rPr lang="en-GB">
                <a:ea typeface="ヒラギノ角ゴ ProN W3"/>
                <a:cs typeface="ヒラギノ角ゴ ProN W3"/>
              </a:rPr>
              <a:pPr/>
              <a:t>40</a:t>
            </a:fld>
            <a:endParaRPr lang="en-GB">
              <a:ea typeface="ヒラギノ角ゴ ProN W3"/>
              <a:cs typeface="ヒラギノ角ゴ ProN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spatial and temporal properties of MEG are illustrated in the left panel of Figure 5. Only MEG has extremely high temporal and spatial resolution, as represented in the lower left section of the graph. Other functional modalities, except invasive EEG (iEEG), have either poor temporal or spatial resolution. Clearly iEEG has the distinct disadvantage of being invasive. </a:t>
            </a:r>
            <a:br>
              <a:rPr lang="en-GB" smtClean="0"/>
            </a:br>
            <a:r>
              <a:rPr lang="en-GB" smtClean="0"/>
              <a:t/>
            </a:r>
            <a:br>
              <a:rPr lang="en-GB" smtClean="0"/>
            </a:br>
            <a:r>
              <a:rPr lang="en-GB" smtClean="0"/>
              <a:t>The main drawback of MEG is shown on the right panel of Figure 5. The MEG signals of interest are extremely small, several orders of magnitude smaller than other signals in a typical environment that can obscure the signal. Thus, specialized shielding is required to eliminate the magnetic interference found in a typical urban clinical environment.</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7571AB-2EAB-4EF9-90B1-E681B8F7E2E2}" type="slidenum">
              <a:rPr lang="en-GB">
                <a:ea typeface="ヒラギノ角ゴ ProN W3"/>
                <a:cs typeface="ヒラギノ角ゴ ProN W3"/>
              </a:rPr>
              <a:pPr/>
              <a:t>41</a:t>
            </a:fld>
            <a:endParaRPr lang="en-GB">
              <a:ea typeface="ヒラギノ角ゴ ProN W3"/>
              <a:cs typeface="ヒラギノ角ゴ ProN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Direct measure of neural activity</a:t>
            </a:r>
          </a:p>
          <a:p>
            <a:pPr>
              <a:spcBef>
                <a:spcPct val="0"/>
              </a:spcBef>
            </a:pPr>
            <a:r>
              <a:rPr lang="en-GB" smtClean="0"/>
              <a:t>Excellent temporal resolution and not unreasonable spatial resolution (esp for MEG).</a:t>
            </a:r>
          </a:p>
          <a:p>
            <a:pPr>
              <a:spcBef>
                <a:spcPct val="0"/>
              </a:spcBef>
            </a:pPr>
            <a:r>
              <a:rPr lang="en-GB" smtClean="0"/>
              <a:t>Safe</a:t>
            </a:r>
          </a:p>
          <a:p>
            <a:pPr>
              <a:spcBef>
                <a:spcPct val="0"/>
              </a:spcBef>
            </a:pPr>
            <a:r>
              <a:rPr lang="en-GB" smtClean="0"/>
              <a:t>Relatively cheap</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95733-980E-47B9-B5F1-005E5DF74B2E}" type="slidenum">
              <a:rPr lang="en-GB">
                <a:ea typeface="ヒラギノ角ゴ ProN W3"/>
                <a:cs typeface="ヒラギノ角ゴ ProN W3"/>
              </a:rPr>
              <a:pPr/>
              <a:t>44</a:t>
            </a:fld>
            <a:endParaRPr lang="en-GB">
              <a:ea typeface="ヒラギノ角ゴ ProN W3"/>
              <a:cs typeface="ヒラギノ角ゴ ProN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Combining different imaging modalities enables one to make use of all of their strengths.</a:t>
            </a:r>
          </a:p>
          <a:p>
            <a:pPr>
              <a:spcBef>
                <a:spcPct val="0"/>
              </a:spcBef>
            </a:pPr>
            <a:r>
              <a:rPr lang="en-GB" smtClean="0"/>
              <a:t>Combining with fMRI maximises on temporal resolution of one and spatial resolution of the other.</a:t>
            </a:r>
          </a:p>
          <a:p>
            <a:pPr>
              <a:spcBef>
                <a:spcPct val="0"/>
              </a:spcBef>
            </a:pPr>
            <a:r>
              <a:rPr lang="en-GB" smtClean="0"/>
              <a:t>Also helps overcome EEG/MEGs source estimation problems.</a:t>
            </a:r>
          </a:p>
          <a:p>
            <a:pPr>
              <a:spcBef>
                <a:spcPct val="0"/>
              </a:spcBef>
            </a:pPr>
            <a:r>
              <a:rPr lang="en-GB" smtClean="0"/>
              <a:t>More on this in later talks…</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0330C9-92C0-45DA-8CB5-98EAD5B310F5}" type="slidenum">
              <a:rPr lang="en-GB">
                <a:ea typeface="ヒラギノ角ゴ ProN W3"/>
                <a:cs typeface="ヒラギノ角ゴ ProN W3"/>
              </a:rPr>
              <a:pPr/>
              <a:t>46</a:t>
            </a:fld>
            <a:endParaRPr lang="en-GB">
              <a:ea typeface="ヒラギノ角ゴ ProN W3"/>
              <a:cs typeface="ヒラギノ角ゴ ProN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As we all know, and as exploited by EEG, neurones communicate using electrical impulses</a:t>
            </a:r>
          </a:p>
          <a:p>
            <a:pPr>
              <a:spcBef>
                <a:spcPct val="0"/>
              </a:spcBef>
            </a:pPr>
            <a:r>
              <a:rPr lang="en-US" smtClean="0"/>
              <a:t>The connection between electricity and magnetism was first discovered by Hans Christian Orsted, a danish physicist.</a:t>
            </a:r>
          </a:p>
          <a:p>
            <a:pPr>
              <a:spcBef>
                <a:spcPct val="0"/>
              </a:spcBef>
            </a:pPr>
            <a:endParaRPr lang="en-US" smtClean="0"/>
          </a:p>
          <a:p>
            <a:pPr>
              <a:spcBef>
                <a:spcPct val="0"/>
              </a:spcBef>
            </a:pPr>
            <a:r>
              <a:rPr lang="en-GB" smtClean="0"/>
              <a:t>On 21 April 1820, during a lecture, Ørsted noticed a </a:t>
            </a:r>
            <a:r>
              <a:rPr lang="en-GB" smtClean="0">
                <a:hlinkClick r:id="rId3" tooltip="Compass"/>
              </a:rPr>
              <a:t>compass</a:t>
            </a:r>
            <a:r>
              <a:rPr lang="en-GB" smtClean="0"/>
              <a:t> needle deflected from magnetic north when an electric current from a battery was switched on and off, confirming a direct relationship between electricity and magnetism.</a:t>
            </a:r>
            <a:r>
              <a:rPr lang="en-GB" baseline="30000" smtClean="0">
                <a:hlinkClick r:id="rId4"/>
              </a:rPr>
              <a:t>[3]</a:t>
            </a:r>
            <a:r>
              <a:rPr lang="en-GB" smtClean="0"/>
              <a:t> His initial interpretation was that magnetic effects radiate from all sides of a wire carrying an electric current, as do light and heat. Three months later he began more intensive investigations and soon thereafter published his findings, showing that an electric current produces a circular magnetic field as it flows through a wire. This discovery was not due to mere chance, since Ørsted had been looking for a relation between electricity and magnetism for several years.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236BC2-2A08-49BF-B309-A8DA6B3B92AA}" type="slidenum">
              <a:rPr lang="en-GB">
                <a:ea typeface="ヒラギノ角ゴ ProN W3"/>
                <a:cs typeface="ヒラギノ角ゴ ProN W3"/>
              </a:rPr>
              <a:pPr/>
              <a:t>24</a:t>
            </a:fld>
            <a:endParaRPr lang="en-GB">
              <a:ea typeface="ヒラギノ角ゴ ProN W3"/>
              <a:cs typeface="ヒラギノ角ゴ ProN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The next two talks are:</a:t>
            </a:r>
          </a:p>
          <a:p>
            <a:pPr>
              <a:buFontTx/>
              <a:buChar char="-"/>
            </a:pPr>
            <a:r>
              <a:rPr lang="en-GB" dirty="0" err="1" smtClean="0"/>
              <a:t>Preprocessing</a:t>
            </a:r>
            <a:r>
              <a:rPr lang="en-GB" dirty="0" smtClean="0"/>
              <a:t> and experimental design</a:t>
            </a:r>
          </a:p>
          <a:p>
            <a:pPr>
              <a:buFontTx/>
              <a:buChar char="-"/>
            </a:pPr>
            <a:r>
              <a:rPr lang="en-GB" dirty="0" smtClean="0"/>
              <a:t>Contrasts, inference and source localisation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r>
              <a:rPr lang="en-GB" dirty="0" smtClean="0"/>
              <a:t>The next two talks are:</a:t>
            </a:r>
          </a:p>
          <a:p>
            <a:pPr>
              <a:buFontTx/>
              <a:buChar char="-"/>
            </a:pPr>
            <a:r>
              <a:rPr lang="en-GB" dirty="0" err="1" smtClean="0"/>
              <a:t>Preprocessing</a:t>
            </a:r>
            <a:r>
              <a:rPr lang="en-GB" dirty="0" smtClean="0"/>
              <a:t> and experimental design</a:t>
            </a:r>
          </a:p>
          <a:p>
            <a:pPr>
              <a:buFontTx/>
              <a:buChar char="-"/>
            </a:pPr>
            <a:r>
              <a:rPr lang="en-GB" dirty="0" smtClean="0"/>
              <a:t>Contrasts, inference and source localisation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FB61B8-5E9F-4F27-9907-CA3DDE3C3787}" type="slidenum">
              <a:rPr lang="en-US">
                <a:solidFill>
                  <a:schemeClr val="tx1"/>
                </a:solidFill>
                <a:ea typeface="MS PGothic" pitchFamily="34" charset="-128"/>
              </a:rPr>
              <a:pPr algn="r"/>
              <a:t>49</a:t>
            </a:fld>
            <a:endParaRPr lang="en-US">
              <a:solidFill>
                <a:schemeClr val="tx1"/>
              </a:solidFill>
              <a:ea typeface="MS PGothic" pitchFamily="34"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ERP = change in electrical activity due to some internal or external event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Biomagnetic fields are orders of magnitude smaller than magnetic fields generally around in urban environment and even more tiny compared to the Earth’s magnetic field.</a:t>
            </a:r>
          </a:p>
          <a:p>
            <a:pPr>
              <a:spcBef>
                <a:spcPct val="0"/>
              </a:spcBef>
            </a:pPr>
            <a:endParaRPr lang="en-GB" smtClean="0"/>
          </a:p>
          <a:p>
            <a:pPr>
              <a:spcBef>
                <a:spcPct val="0"/>
              </a:spcBef>
            </a:pPr>
            <a:r>
              <a:rPr lang="en-GB" smtClean="0"/>
              <a:t>A tesla measures magnetic flux density (1 tesla = 1 weber/square metre).</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F27640-E401-41DD-B32E-E0D175567CF2}" type="slidenum">
              <a:rPr lang="en-GB">
                <a:ea typeface="ヒラギノ角ゴ ProN W3"/>
                <a:cs typeface="ヒラギノ角ゴ ProN W3"/>
              </a:rPr>
              <a:pPr/>
              <a:t>26</a:t>
            </a:fld>
            <a:endParaRPr lang="en-GB">
              <a:ea typeface="ヒラギノ角ゴ ProN W3"/>
              <a:cs typeface="ヒラギノ角ゴ ProN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4C8BB5-DBDB-40E6-963E-55A61E0F5257}" type="slidenum">
              <a:rPr lang="en-GB">
                <a:ea typeface="ヒラギノ角ゴ ProN W3"/>
                <a:cs typeface="ヒラギノ角ゴ ProN W3"/>
              </a:rPr>
              <a:pPr/>
              <a:t>27</a:t>
            </a:fld>
            <a:endParaRPr lang="en-GB">
              <a:ea typeface="ヒラギノ角ゴ ProN W3"/>
              <a:cs typeface="ヒラギノ角ゴ ProN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now in an urban environment. Nevertheless, the problem remained that bimagnetic fields are too small and the amount of noise too great. A more sensitive way of detecting biomagnetic fields was necessary.</a:t>
            </a: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7B9B6B-AF13-4FFB-9CFE-C496FDC16C82}" type="slidenum">
              <a:rPr lang="en-GB">
                <a:ea typeface="ヒラギノ角ゴ ProN W3"/>
                <a:cs typeface="ヒラギノ角ゴ ProN W3"/>
              </a:rPr>
              <a:pPr/>
              <a:t>28</a:t>
            </a:fld>
            <a:endParaRPr lang="en-GB">
              <a:ea typeface="ヒラギノ角ゴ ProN W3"/>
              <a:cs typeface="ヒラギノ角ゴ ProN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Heike Onnes is a dutch physicist</a:t>
            </a:r>
          </a:p>
          <a:p>
            <a:pPr>
              <a:spcBef>
                <a:spcPct val="0"/>
              </a:spcBef>
            </a:pPr>
            <a:endParaRPr lang="en-US" smtClean="0"/>
          </a:p>
          <a:p>
            <a:pPr>
              <a:spcBef>
                <a:spcPct val="0"/>
              </a:spcBef>
            </a:pPr>
            <a:r>
              <a:rPr lang="en-US" smtClean="0"/>
              <a:t>There are two types of superconduction, one that completely rejects magnetic fields and the other where superconductivity and magnetism can co-exist. </a:t>
            </a: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DC6379-0A37-441E-A2D6-66E8E44F0782}" type="slidenum">
              <a:rPr lang="en-GB">
                <a:ea typeface="ヒラギノ角ゴ ProN W3"/>
                <a:cs typeface="ヒラギノ角ゴ ProN W3"/>
              </a:rPr>
              <a:pPr/>
              <a:t>29</a:t>
            </a:fld>
            <a:endParaRPr lang="en-GB">
              <a:ea typeface="ヒラギノ角ゴ ProN W3"/>
              <a:cs typeface="ヒラギノ角ゴ ProN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Superconducting Quantum Interference Devices</a:t>
            </a:r>
          </a:p>
          <a:p>
            <a:pPr>
              <a:spcBef>
                <a:spcPct val="0"/>
              </a:spcBef>
            </a:pPr>
            <a:r>
              <a:rPr lang="en-GB" smtClean="0"/>
              <a:t>RF SQUIDs only need one Josephson junction. They are slightly less sensitive but cheaper. </a:t>
            </a:r>
          </a:p>
          <a:p>
            <a:pPr>
              <a:spcBef>
                <a:spcPct val="0"/>
              </a:spcBef>
            </a:pPr>
            <a:r>
              <a:rPr lang="en-GB" smtClean="0"/>
              <a:t>Drawing shows a prototype SQUID</a:t>
            </a:r>
          </a:p>
          <a:p>
            <a:pPr>
              <a:spcBef>
                <a:spcPct val="0"/>
              </a:spcBef>
            </a:pPr>
            <a:endParaRPr lang="en-GB" smtClean="0"/>
          </a:p>
          <a:p>
            <a:pPr>
              <a:spcBef>
                <a:spcPct val="0"/>
              </a:spcBef>
            </a:pPr>
            <a:r>
              <a:rPr lang="en-US" smtClean="0"/>
              <a:t>SQUIDs make use to type II superconductivity</a:t>
            </a:r>
          </a:p>
          <a:p>
            <a:pPr>
              <a:spcBef>
                <a:spcPct val="0"/>
              </a:spcBef>
            </a:pPr>
            <a:endParaRPr lang="en-US" smtClean="0"/>
          </a:p>
          <a:p>
            <a:pPr>
              <a:spcBef>
                <a:spcPct val="0"/>
              </a:spcBef>
            </a:pPr>
            <a:r>
              <a:rPr lang="en-US" smtClean="0"/>
              <a:t>When cooled to very low temperatures, superconductors conduct electricity without resistance. This lack of resistance allows a SQUID to measure the interference of quantum-mechanical electron waves circulating in its superconducting loop as the magnetic flux enclosed by the loop changes.  A SQUID can measure magnetic fields as small as 1 femtotesla. Also has temporal resolution far in excess of highest frequencies of signals emitted by brain</a:t>
            </a:r>
            <a:br>
              <a:rPr lang="en-US" smtClean="0"/>
            </a:br>
            <a:r>
              <a:rPr lang="en-US" smtClean="0"/>
              <a:t> </a:t>
            </a: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4148B6-41DB-44F7-B685-2EAE443AB6BD}" type="slidenum">
              <a:rPr lang="en-GB">
                <a:ea typeface="ヒラギノ角ゴ ProN W3"/>
                <a:cs typeface="ヒラギノ角ゴ ProN W3"/>
              </a:rPr>
              <a:pPr/>
              <a:t>30</a:t>
            </a:fld>
            <a:endParaRPr lang="en-GB">
              <a:ea typeface="ヒラギノ角ゴ ProN W3"/>
              <a:cs typeface="ヒラギノ角ゴ ProN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I’m not sure which event the picture corresponds to….but it’s a nice picture!</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B5B73-6960-413E-8024-D94EBA276E0D}" type="slidenum">
              <a:rPr lang="en-GB">
                <a:ea typeface="ヒラギノ角ゴ ProN W3"/>
                <a:cs typeface="ヒラギノ角ゴ ProN W3"/>
              </a:rPr>
              <a:pPr/>
              <a:t>31</a:t>
            </a:fld>
            <a:endParaRPr lang="en-GB">
              <a:ea typeface="ヒラギノ角ゴ ProN W3"/>
              <a:cs typeface="ヒラギノ角ゴ ProN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A non-invasive neurophysiological technique measuring magnetic fields generated by neuronal activity in the brain.</a:t>
            </a:r>
          </a:p>
          <a:p>
            <a:pPr>
              <a:spcBef>
                <a:spcPct val="0"/>
              </a:spcBef>
            </a:pPr>
            <a:endParaRPr lang="en-GB" smtClean="0"/>
          </a:p>
          <a:p>
            <a:pPr>
              <a:spcBef>
                <a:spcPct val="0"/>
              </a:spcBef>
            </a:pPr>
            <a:r>
              <a:rPr lang="en-GB" smtClean="0"/>
              <a:t>Modern SQUIDs (Barnes Scholarpedia) These devices convert the sub-quanta changes in magnetic flux into voltage changes. Typically the SQUIDs are coupled to superconducting coils or flux transformers which are situated as close as possible to the subject's head (within 2cm typically). Magnetic field changes in the flux transformers cause a change in superconducting current in the transformer coils that is passed via an input coil to the SQUID itself. The ability to measure such small fields also makes the devices very sensitive to other magnetic field changes in the environment. For example a car at 2km distance would cause a similar change in magnetic flux to that due to brain activity (Weinstock 1996). The next major problem is to separate the brain signal from the external noise. </a:t>
            </a:r>
          </a:p>
          <a:p>
            <a:pPr>
              <a:spcBef>
                <a:spcPct val="0"/>
              </a:spcBef>
            </a:pPr>
            <a:endParaRPr lang="en-GB" smtClean="0"/>
          </a:p>
          <a:p>
            <a:pPr>
              <a:spcBef>
                <a:spcPct val="0"/>
              </a:spcBef>
            </a:pPr>
            <a:r>
              <a:rPr lang="en-GB" smtClean="0"/>
              <a:t>For example aluminium shielding is relatively inexpensive and attenuates high (&gt;1Hz) frequency magnetic interference, whereas mu metal shielding (</a:t>
            </a:r>
            <a:r>
              <a:rPr lang="en-GB" smtClean="0">
                <a:hlinkClick r:id="rId3"/>
              </a:rPr>
              <a:t>[1]</a:t>
            </a:r>
            <a:r>
              <a:rPr lang="en-GB" smtClean="0"/>
              <a:t>) is used to attenuate very low frequency (0.01Hz) interference. </a:t>
            </a:r>
          </a:p>
          <a:p>
            <a:pPr>
              <a:spcBef>
                <a:spcPct val="0"/>
              </a:spcBef>
            </a:pPr>
            <a:endParaRPr lang="en-GB" smtClean="0"/>
          </a:p>
          <a:p>
            <a:pPr>
              <a:spcBef>
                <a:spcPct val="0"/>
              </a:spcBef>
            </a:pPr>
            <a:r>
              <a:rPr lang="en-GB" smtClean="0"/>
              <a:t>Sources of noise include Earth magn field, electrical equipment, radiofreq signals, low freq magn fields from elevators, cars, trains.</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C65F62-7905-4850-B322-04041DE5CCF9}" type="slidenum">
              <a:rPr lang="en-GB">
                <a:ea typeface="ヒラギノ角ゴ ProN W3"/>
                <a:cs typeface="ヒラギノ角ゴ ProN W3"/>
              </a:rPr>
              <a:pPr/>
              <a:t>32</a:t>
            </a:fld>
            <a:endParaRPr lang="en-GB">
              <a:ea typeface="ヒラギノ角ゴ ProN W3"/>
              <a:cs typeface="ヒラギノ角ゴ ProN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F6A2431-49E4-49D8-84F1-2396DF288A15}"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3072D09A-27C8-4B16-8722-EB825F521F3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487F225E-1258-4AAA-812C-59F40C2DB0CF}"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940C9A11-B1CB-4ADF-BB24-F85993C15F7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D7FC040D-E217-4D8D-828A-129B6ED2BC53}"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D587D23A-ED8C-4844-83BC-6BC23DD2200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0A9D6EB8-52A7-4773-9353-D7775C112E4F}"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5DA544A3-BF85-4BDB-B9FB-7D77E5BF133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CB21AE9-82F7-4E37-B463-EABA5D0CCB7B}" type="slidenum">
              <a:rPr lang="en-US"/>
              <a:pPr>
                <a:defRPr/>
              </a:pPr>
              <a:t>‹#›</a:t>
            </a:fld>
            <a:endParaRPr lang="en-US"/>
          </a:p>
        </p:txBody>
      </p:sp>
      <p:sp>
        <p:nvSpPr>
          <p:cNvPr id="5" name="Text Box 3"/>
          <p:cNvSpPr txBox="1">
            <a:spLocks noGrp="1" noChangeArrowheads="1"/>
          </p:cNvSpPr>
          <p:nvPr>
            <p:ph type="sldNum" sz="quarter" idx="11"/>
          </p:nvPr>
        </p:nvSpPr>
        <p:spPr>
          <a:ln/>
        </p:spPr>
        <p:txBody>
          <a:bodyPr/>
          <a:lstStyle>
            <a:lvl1pPr>
              <a:defRPr/>
            </a:lvl1pPr>
          </a:lstStyle>
          <a:p>
            <a:pPr>
              <a:defRPr/>
            </a:pPr>
            <a:fld id="{5E7E3FA9-33EE-4C30-9BC9-6D0D2AAC3EF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DB2E9CF4-654C-41D2-AB2A-AAAC151B8EE3}"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EDAA21DF-2E97-4067-A60A-CAD96CD2D21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35BF47C1-4409-4055-93B9-05F91D6F7BCD}" type="slidenum">
              <a:rPr lang="en-US"/>
              <a:pPr>
                <a:defRPr/>
              </a:pPr>
              <a:t>‹#›</a:t>
            </a:fld>
            <a:endParaRPr lang="en-US"/>
          </a:p>
        </p:txBody>
      </p:sp>
      <p:sp>
        <p:nvSpPr>
          <p:cNvPr id="8" name="Text Box 3"/>
          <p:cNvSpPr txBox="1">
            <a:spLocks noGrp="1" noChangeArrowheads="1"/>
          </p:cNvSpPr>
          <p:nvPr>
            <p:ph type="sldNum" sz="quarter" idx="11"/>
          </p:nvPr>
        </p:nvSpPr>
        <p:spPr>
          <a:ln/>
        </p:spPr>
        <p:txBody>
          <a:bodyPr/>
          <a:lstStyle>
            <a:lvl1pPr>
              <a:defRPr/>
            </a:lvl1pPr>
          </a:lstStyle>
          <a:p>
            <a:pPr>
              <a:defRPr/>
            </a:pPr>
            <a:fld id="{A6A2D4A7-4129-4D80-891E-DB105E301B8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713CF5F6-1CF0-40AA-9363-6B455896869D}" type="slidenum">
              <a:rPr lang="en-US"/>
              <a:pPr>
                <a:defRPr/>
              </a:pPr>
              <a:t>‹#›</a:t>
            </a:fld>
            <a:endParaRPr lang="en-US"/>
          </a:p>
        </p:txBody>
      </p:sp>
      <p:sp>
        <p:nvSpPr>
          <p:cNvPr id="4" name="Text Box 3"/>
          <p:cNvSpPr txBox="1">
            <a:spLocks noGrp="1" noChangeArrowheads="1"/>
          </p:cNvSpPr>
          <p:nvPr>
            <p:ph type="sldNum" sz="quarter" idx="11"/>
          </p:nvPr>
        </p:nvSpPr>
        <p:spPr>
          <a:ln/>
        </p:spPr>
        <p:txBody>
          <a:bodyPr/>
          <a:lstStyle>
            <a:lvl1pPr>
              <a:defRPr/>
            </a:lvl1pPr>
          </a:lstStyle>
          <a:p>
            <a:pPr>
              <a:defRPr/>
            </a:pPr>
            <a:fld id="{7E11A014-88F7-45C1-865A-434E10DB689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2F5CDB0-836B-4280-9FA1-7881CD329D91}" type="slidenum">
              <a:rPr lang="en-US"/>
              <a:pPr>
                <a:defRPr/>
              </a:pPr>
              <a:t>‹#›</a:t>
            </a:fld>
            <a:endParaRPr lang="en-US"/>
          </a:p>
        </p:txBody>
      </p:sp>
      <p:sp>
        <p:nvSpPr>
          <p:cNvPr id="3" name="Text Box 3"/>
          <p:cNvSpPr txBox="1">
            <a:spLocks noGrp="1" noChangeArrowheads="1"/>
          </p:cNvSpPr>
          <p:nvPr>
            <p:ph type="sldNum" sz="quarter" idx="11"/>
          </p:nvPr>
        </p:nvSpPr>
        <p:spPr>
          <a:ln/>
        </p:spPr>
        <p:txBody>
          <a:bodyPr/>
          <a:lstStyle>
            <a:lvl1pPr>
              <a:defRPr/>
            </a:lvl1pPr>
          </a:lstStyle>
          <a:p>
            <a:pPr>
              <a:defRPr/>
            </a:pPr>
            <a:fld id="{86AE4B13-A3FB-4311-8A5F-B7B839ED115D}"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FD5FC93-F05B-4BA4-B3F5-EF33D00C25F7}"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971FEFF8-A7C0-4BBD-8068-1133DF8DF35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B4E3BE-D692-4113-8BA7-DF6C395F8A73}" type="slidenum">
              <a:rPr lang="en-US"/>
              <a:pPr>
                <a:defRPr/>
              </a:pPr>
              <a:t>‹#›</a:t>
            </a:fld>
            <a:endParaRPr lang="en-US"/>
          </a:p>
        </p:txBody>
      </p:sp>
      <p:sp>
        <p:nvSpPr>
          <p:cNvPr id="6" name="Text Box 3"/>
          <p:cNvSpPr txBox="1">
            <a:spLocks noGrp="1" noChangeArrowheads="1"/>
          </p:cNvSpPr>
          <p:nvPr>
            <p:ph type="sldNum" sz="quarter" idx="11"/>
          </p:nvPr>
        </p:nvSpPr>
        <p:spPr>
          <a:ln/>
        </p:spPr>
        <p:txBody>
          <a:bodyPr/>
          <a:lstStyle>
            <a:lvl1pPr>
              <a:defRPr/>
            </a:lvl1pPr>
          </a:lstStyle>
          <a:p>
            <a:pPr>
              <a:defRPr/>
            </a:pPr>
            <a:fld id="{9D97FFFD-0044-4AA5-A443-BD9A6AFE912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92275"/>
          </a:xfrm>
          <a:prstGeom prst="rect">
            <a:avLst/>
          </a:prstGeom>
          <a:noFill/>
          <a:ln w="9525">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Lucida Grande"/>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w="9525">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Lucida Grande"/>
              </a:rPr>
              <a:t>Click to edit Master text styles</a:t>
            </a:r>
          </a:p>
          <a:p>
            <a:pPr lvl="1"/>
            <a:r>
              <a:rPr lang="en-US" smtClean="0">
                <a:sym typeface="Lucida Grande"/>
              </a:rPr>
              <a:t>Second level</a:t>
            </a:r>
          </a:p>
          <a:p>
            <a:pPr lvl="2"/>
            <a:r>
              <a:rPr lang="en-US" smtClean="0">
                <a:sym typeface="Lucida Grande"/>
              </a:rPr>
              <a:t>Third level</a:t>
            </a:r>
          </a:p>
          <a:p>
            <a:pPr lvl="3"/>
            <a:r>
              <a:rPr lang="en-US" smtClean="0">
                <a:sym typeface="Lucida Grande"/>
              </a:rPr>
              <a:t>Fourth level</a:t>
            </a:r>
          </a:p>
          <a:p>
            <a:pPr lvl="4"/>
            <a:r>
              <a:rPr lang="en-US" smtClean="0">
                <a:sym typeface="Lucida Grande"/>
              </a:rPr>
              <a:t>Fifth level</a:t>
            </a:r>
          </a:p>
        </p:txBody>
      </p:sp>
      <p:sp>
        <p:nvSpPr>
          <p:cNvPr id="2" name="Text Box 3"/>
          <p:cNvSpPr txBox="1">
            <a:spLocks noGrp="1" noChangeArrowheads="1"/>
          </p:cNvSpPr>
          <p:nvPr>
            <p:ph type="sldNum" sz="quarter" idx="4"/>
          </p:nvPr>
        </p:nvSpPr>
        <p:spPr bwMode="auto">
          <a:xfrm>
            <a:off x="7464425" y="6392863"/>
            <a:ext cx="306388" cy="2921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mn-lt"/>
                <a:ea typeface="Lucida Grande" charset="0"/>
                <a:cs typeface="Lucida Grande" charset="0"/>
                <a:sym typeface="Lucida Grande"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fld id="{AFC67F00-9D39-4013-8EC5-888D90498B2C}" type="slidenum">
              <a:rPr lang="en-US"/>
              <a:pPr>
                <a:defRPr/>
              </a:pPr>
              <a:t>‹#›</a:t>
            </a:fld>
            <a:endParaRPr lang="en-US"/>
          </a:p>
        </p:txBody>
      </p:sp>
      <p:sp>
        <p:nvSpPr>
          <p:cNvPr id="3" name="Text Box 3"/>
          <p:cNvSpPr txBox="1">
            <a:spLocks noGrp="1" noChangeArrowheads="1"/>
          </p:cNvSpPr>
          <p:nvPr>
            <p:ph type="sldNum" sz="quarter" idx="4"/>
          </p:nvPr>
        </p:nvSpPr>
        <p:spPr bwMode="auto">
          <a:xfrm>
            <a:off x="7464425" y="6392863"/>
            <a:ext cx="306388" cy="2921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lvl1pPr algn="ctr">
              <a:defRPr sz="1200">
                <a:solidFill>
                  <a:srgbClr val="898989"/>
                </a:solidFill>
                <a:latin typeface="+mn-lt"/>
                <a:ea typeface="Lucida Grande" charset="0"/>
                <a:cs typeface="Lucida Grande" charset="0"/>
                <a:sym typeface="Lucida Grande"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fld id="{06F95E65-79B1-464B-8CA3-0C10B8178E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a:defRPr>
      </a:lvl1pPr>
      <a:lvl2pPr marL="630238"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a:defRPr>
      </a:lvl2pPr>
      <a:lvl3pPr marL="10302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a:defRPr>
      </a:lvl3pPr>
      <a:lvl4pPr marL="1487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4pPr>
      <a:lvl5pPr marL="19446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a:defRPr>
      </a:lvl5pPr>
      <a:lvl6pPr marL="2401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85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1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77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utler.cc.tut.fi/~malmivuo/bem/bembook/01/01x/0119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media/media1.AVI"/><Relationship Id="rId5" Type="http://schemas.openxmlformats.org/officeDocument/2006/relationships/image" Target="../media/image48.png"/><Relationship Id="rId4" Type="http://schemas.microsoft.com/office/2007/relationships/media" Target="../media/media1.AVI"/></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1.aston.ac.uk/lhs/research/facilities/meg/introduc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cholarpedia.org/article/MEG" TargetMode="External"/><Relationship Id="rId5" Type="http://schemas.openxmlformats.org/officeDocument/2006/relationships/hyperlink" Target="http://www.nmr.mgh.harvard.edu/martinos/research/technologiesMEG.php" TargetMode="External"/><Relationship Id="rId4" Type="http://schemas.openxmlformats.org/officeDocument/2006/relationships/hyperlink" Target="http://web.mit.edu/kitmitmeg/whatis.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ebme.co.uk/arts/eegintro/index.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psych.nmsu.edu/~jkroger/lab/EEG_Introduction.html" TargetMode="External"/><Relationship Id="rId4" Type="http://schemas.openxmlformats.org/officeDocument/2006/relationships/hyperlink" Target="http://psyphz.psych.wisc.edu/~greischar/BIW12-11-02/EEGintro.ht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ChangeArrowheads="1"/>
          </p:cNvSpPr>
          <p:nvPr/>
        </p:nvSpPr>
        <p:spPr bwMode="auto">
          <a:xfrm>
            <a:off x="250825" y="188913"/>
            <a:ext cx="8569325" cy="1470025"/>
          </a:xfrm>
          <a:prstGeom prst="rect">
            <a:avLst/>
          </a:prstGeom>
          <a:noFill/>
          <a:ln w="9525">
            <a:noFill/>
            <a:miter lim="800000"/>
            <a:headEnd/>
            <a:tailEnd/>
          </a:ln>
        </p:spPr>
        <p:txBody>
          <a:bodyPr/>
          <a:lstStyle/>
          <a:p>
            <a:pPr algn="ctr" eaLnBrk="0" hangingPunct="0"/>
            <a:r>
              <a:rPr lang="en-US" sz="3200">
                <a:solidFill>
                  <a:schemeClr val="tx1"/>
                </a:solidFill>
                <a:latin typeface="Calibri" pitchFamily="34" charset="0"/>
                <a:sym typeface="Lucida Grande"/>
              </a:rPr>
              <a:t>Methods for Dummies</a:t>
            </a:r>
            <a:br>
              <a:rPr lang="en-US" sz="3200">
                <a:solidFill>
                  <a:schemeClr val="tx1"/>
                </a:solidFill>
                <a:latin typeface="Calibri" pitchFamily="34" charset="0"/>
                <a:sym typeface="Lucida Grande"/>
              </a:rPr>
            </a:br>
            <a:r>
              <a:rPr lang="en-US" sz="3200">
                <a:solidFill>
                  <a:schemeClr val="tx1"/>
                </a:solidFill>
                <a:latin typeface="Calibri" pitchFamily="34" charset="0"/>
                <a:sym typeface="Lucida Grande"/>
              </a:rPr>
              <a:t>15.02.2012</a:t>
            </a:r>
          </a:p>
        </p:txBody>
      </p:sp>
      <p:sp>
        <p:nvSpPr>
          <p:cNvPr id="14342" name="Rectangle 2"/>
          <p:cNvSpPr>
            <a:spLocks noChangeArrowheads="1"/>
          </p:cNvSpPr>
          <p:nvPr/>
        </p:nvSpPr>
        <p:spPr bwMode="auto">
          <a:xfrm>
            <a:off x="539750" y="5373688"/>
            <a:ext cx="8569325" cy="1470025"/>
          </a:xfrm>
          <a:prstGeom prst="rect">
            <a:avLst/>
          </a:prstGeom>
          <a:noFill/>
          <a:ln w="9525">
            <a:noFill/>
            <a:miter lim="800000"/>
            <a:headEnd/>
            <a:tailEnd/>
          </a:ln>
        </p:spPr>
        <p:txBody>
          <a:bodyPr/>
          <a:lstStyle/>
          <a:p>
            <a:pPr algn="r" eaLnBrk="0" hangingPunct="0"/>
            <a:r>
              <a:rPr lang="en-US" sz="3200">
                <a:solidFill>
                  <a:srgbClr val="336600"/>
                </a:solidFill>
                <a:latin typeface="Calibri" pitchFamily="34" charset="0"/>
                <a:sym typeface="Lucida Grande"/>
              </a:rPr>
              <a:t>Marcos Economides</a:t>
            </a:r>
            <a:br>
              <a:rPr lang="en-US" sz="3200">
                <a:solidFill>
                  <a:srgbClr val="336600"/>
                </a:solidFill>
                <a:latin typeface="Calibri" pitchFamily="34" charset="0"/>
                <a:sym typeface="Lucida Grande"/>
              </a:rPr>
            </a:br>
            <a:r>
              <a:rPr lang="en-US" sz="3200">
                <a:solidFill>
                  <a:srgbClr val="336600"/>
                </a:solidFill>
                <a:latin typeface="Calibri" pitchFamily="34" charset="0"/>
                <a:sym typeface="Lucida Grande"/>
              </a:rPr>
              <a:t>Spas Getov</a:t>
            </a:r>
          </a:p>
        </p:txBody>
      </p:sp>
      <p:pic>
        <p:nvPicPr>
          <p:cNvPr id="14343" name="Picture 7"/>
          <p:cNvPicPr>
            <a:picLocks noChangeAspect="1" noChangeArrowheads="1"/>
          </p:cNvPicPr>
          <p:nvPr/>
        </p:nvPicPr>
        <p:blipFill>
          <a:blip r:embed="rId2" cstate="print"/>
          <a:srcRect/>
          <a:stretch>
            <a:fillRect/>
          </a:stretch>
        </p:blipFill>
        <p:spPr bwMode="auto">
          <a:xfrm>
            <a:off x="0" y="2420938"/>
            <a:ext cx="9144000" cy="2582862"/>
          </a:xfrm>
          <a:prstGeom prst="rect">
            <a:avLst/>
          </a:prstGeom>
          <a:noFill/>
          <a:ln w="9525">
            <a:noFill/>
            <a:miter lim="800000"/>
            <a:headEnd/>
            <a:tailEnd/>
          </a:ln>
          <a:effectLst/>
        </p:spPr>
      </p:pic>
      <p:sp>
        <p:nvSpPr>
          <p:cNvPr id="14340" name="Rectangle 2"/>
          <p:cNvSpPr>
            <a:spLocks noChangeArrowheads="1"/>
          </p:cNvSpPr>
          <p:nvPr/>
        </p:nvSpPr>
        <p:spPr bwMode="auto">
          <a:xfrm>
            <a:off x="250825" y="1844675"/>
            <a:ext cx="8569325" cy="1470025"/>
          </a:xfrm>
          <a:prstGeom prst="rect">
            <a:avLst/>
          </a:prstGeom>
          <a:noFill/>
          <a:ln w="9525">
            <a:noFill/>
            <a:miter lim="800000"/>
            <a:headEnd/>
            <a:tailEnd/>
          </a:ln>
        </p:spPr>
        <p:txBody>
          <a:bodyPr/>
          <a:lstStyle/>
          <a:p>
            <a:pPr algn="ctr" eaLnBrk="0" hangingPunct="0"/>
            <a:r>
              <a:rPr lang="en-US" sz="3200">
                <a:solidFill>
                  <a:srgbClr val="336600"/>
                </a:solidFill>
                <a:latin typeface="Calibri" pitchFamily="34" charset="0"/>
                <a:sym typeface="Lucida Grande"/>
              </a:rPr>
              <a:t>Basis of the EEG/MEG signal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74638"/>
            <a:ext cx="8229600" cy="1143000"/>
          </a:xfrm>
          <a:ln/>
        </p:spPr>
        <p:txBody>
          <a:bodyPr rIns="30479"/>
          <a:lstStyle/>
          <a:p>
            <a:pPr marL="39688"/>
            <a:r>
              <a:rPr lang="en-US" dirty="0"/>
              <a:t>What does the EEG record?</a:t>
            </a:r>
          </a:p>
        </p:txBody>
      </p:sp>
      <p:pic>
        <p:nvPicPr>
          <p:cNvPr id="8195" name="Picture 3"/>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1916832"/>
            <a:ext cx="3600400" cy="259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5" name="TextBox 4"/>
          <p:cNvSpPr txBox="1"/>
          <p:nvPr/>
        </p:nvSpPr>
        <p:spPr>
          <a:xfrm>
            <a:off x="755576" y="1412776"/>
            <a:ext cx="3960440" cy="3693319"/>
          </a:xfrm>
          <a:prstGeom prst="rect">
            <a:avLst/>
          </a:prstGeom>
          <a:noFill/>
        </p:spPr>
        <p:txBody>
          <a:bodyPr wrap="square" rtlCol="0">
            <a:spAutoFit/>
          </a:bodyPr>
          <a:lstStyle/>
          <a:p>
            <a:pPr algn="just">
              <a:lnSpc>
                <a:spcPct val="150000"/>
              </a:lnSpc>
              <a:buFont typeface="Arial" charset="0"/>
              <a:buNone/>
            </a:pPr>
            <a:r>
              <a:rPr lang="en-US" sz="1600" b="1" dirty="0" smtClean="0">
                <a:ea typeface="ヒラギノ角ゴ ProN W6" charset="0"/>
                <a:cs typeface="ヒラギノ角ゴ ProN W6" charset="0"/>
              </a:rPr>
              <a:t>Volume conduction</a:t>
            </a:r>
          </a:p>
          <a:p>
            <a:pPr algn="just">
              <a:lnSpc>
                <a:spcPct val="150000"/>
              </a:lnSpc>
              <a:buFont typeface="Arial" charset="0"/>
              <a:buNone/>
            </a:pPr>
            <a:r>
              <a:rPr lang="en-US" dirty="0" smtClean="0">
                <a:ea typeface="ヒラギノ角ゴ ProN W6" charset="0"/>
                <a:cs typeface="ヒラギノ角ゴ ProN W6" charset="0"/>
              </a:rPr>
              <a:t>Ions are constantly flowing in and out of neurons to maintain resting potential and propogate action potentials. Movement of like-charged ions out of numerous neighbouring neurons can create waves of electrical charge, which can push or pull electrons on scalp electrodes, creating voltage differences.  </a:t>
            </a:r>
          </a:p>
          <a:p>
            <a:pPr algn="just">
              <a:lnSpc>
                <a:spcPct val="150000"/>
              </a:lnSpc>
              <a:buFont typeface="Arial" charset="0"/>
              <a:buNone/>
            </a:pPr>
            <a:endParaRPr lang="en-US" dirty="0" smtClean="0">
              <a:ea typeface="ヒラギノ角ゴ ProN W6" charset="0"/>
              <a:cs typeface="ヒラギノ角ゴ ProN W6" charset="0"/>
            </a:endParaRPr>
          </a:p>
          <a:p>
            <a:pPr algn="just">
              <a:lnSpc>
                <a:spcPct val="150000"/>
              </a:lnSpc>
              <a:buFont typeface="Arial" charset="0"/>
              <a:buNone/>
            </a:pPr>
            <a:r>
              <a:rPr lang="en-US" dirty="0" smtClean="0">
                <a:ea typeface="ヒラギノ角ゴ ProN W6" charset="0"/>
                <a:cs typeface="ヒラギノ角ゴ ProN W6" charset="0"/>
              </a:rPr>
              <a:t>In summary, the EEG signal represents the deflection of electrons on the scalp electrodes, caused by cortical “dipoles” (the summed activity within a specific area of cortex that creates a current flow).</a:t>
            </a:r>
          </a:p>
          <a:p>
            <a:endParaRPr lang="en-GB"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rIns="30479"/>
          <a:lstStyle/>
          <a:p>
            <a:pPr marL="39688"/>
            <a:r>
              <a:rPr lang="en-US"/>
              <a:t>Neural basis of the EEG (1)</a:t>
            </a:r>
          </a:p>
        </p:txBody>
      </p:sp>
      <p:sp>
        <p:nvSpPr>
          <p:cNvPr id="9218" name="Rectangle 2"/>
          <p:cNvSpPr>
            <a:spLocks noGrp="1" noChangeArrowheads="1"/>
          </p:cNvSpPr>
          <p:nvPr>
            <p:ph type="body" idx="1"/>
          </p:nvPr>
        </p:nvSpPr>
        <p:spPr>
          <a:xfrm>
            <a:off x="683568" y="1700808"/>
            <a:ext cx="8229600" cy="1752600"/>
          </a:xfrm>
          <a:ln/>
        </p:spPr>
        <p:txBody>
          <a:bodyPr rIns="30479"/>
          <a:lstStyle/>
          <a:p>
            <a:pPr>
              <a:buFont typeface="Arial" charset="0"/>
              <a:buNone/>
            </a:pPr>
            <a:r>
              <a:rPr lang="en-US" sz="2000" b="1" dirty="0" smtClean="0"/>
              <a:t>Action Potentials</a:t>
            </a:r>
            <a:endParaRPr lang="en-US" sz="2000" b="1" dirty="0">
              <a:ea typeface="ヒラギノ角ゴ ProN W6" charset="0"/>
              <a:cs typeface="ヒラギノ角ゴ ProN W6" charset="0"/>
            </a:endParaRPr>
          </a:p>
        </p:txBody>
      </p:sp>
      <p:pic>
        <p:nvPicPr>
          <p:cNvPr id="9220" name="Picture 4"/>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1988840"/>
            <a:ext cx="4715570"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6" name="TextBox 5"/>
          <p:cNvSpPr txBox="1"/>
          <p:nvPr/>
        </p:nvSpPr>
        <p:spPr>
          <a:xfrm>
            <a:off x="683568" y="2132856"/>
            <a:ext cx="3312368" cy="3600986"/>
          </a:xfrm>
          <a:prstGeom prst="rect">
            <a:avLst/>
          </a:prstGeom>
          <a:noFill/>
        </p:spPr>
        <p:txBody>
          <a:bodyPr wrap="square" rtlCol="0">
            <a:spAutoFit/>
          </a:bodyPr>
          <a:lstStyle/>
          <a:p>
            <a:pPr algn="just">
              <a:lnSpc>
                <a:spcPct val="150000"/>
              </a:lnSpc>
            </a:pPr>
            <a:r>
              <a:rPr lang="en-US" dirty="0" smtClean="0">
                <a:solidFill>
                  <a:schemeClr val="tx1"/>
                </a:solidFill>
                <a:latin typeface="Arial" pitchFamily="34" charset="0"/>
                <a:ea typeface="Lucida Grande" charset="0"/>
                <a:cs typeface="Arial" pitchFamily="34" charset="0"/>
                <a:sym typeface="Lucida Grande" charset="0"/>
              </a:rPr>
              <a:t>Rapid, transient, all-or-none nerve impulses that flow from the body to the axon terminal of a neuron. </a:t>
            </a:r>
          </a:p>
          <a:p>
            <a:pPr algn="just">
              <a:lnSpc>
                <a:spcPct val="150000"/>
              </a:lnSpc>
            </a:pPr>
            <a:endParaRPr lang="en-US" dirty="0" smtClean="0">
              <a:solidFill>
                <a:schemeClr val="tx1"/>
              </a:solidFill>
              <a:latin typeface="Arial" pitchFamily="34" charset="0"/>
              <a:ea typeface="Lucida Grande" charset="0"/>
              <a:cs typeface="Arial" pitchFamily="34" charset="0"/>
              <a:sym typeface="Lucida Grande" charset="0"/>
            </a:endParaRPr>
          </a:p>
          <a:p>
            <a:pPr algn="just">
              <a:lnSpc>
                <a:spcPct val="150000"/>
              </a:lnSpc>
            </a:pPr>
            <a:r>
              <a:rPr lang="en-US" dirty="0" smtClean="0">
                <a:solidFill>
                  <a:schemeClr val="tx1"/>
                </a:solidFill>
                <a:latin typeface="Arial" pitchFamily="34" charset="0"/>
                <a:ea typeface="Lucida Grande" charset="0"/>
                <a:cs typeface="Arial" pitchFamily="34" charset="0"/>
                <a:sym typeface="Lucida Grande" charset="0"/>
              </a:rPr>
              <a:t>They are generally too short in duration (a few ms) and to “deep” to contribute significantly to the EGG signal. </a:t>
            </a:r>
          </a:p>
          <a:p>
            <a:pPr algn="just">
              <a:lnSpc>
                <a:spcPct val="150000"/>
              </a:lnSpc>
            </a:pPr>
            <a:endParaRPr lang="en-US" dirty="0" smtClean="0">
              <a:solidFill>
                <a:schemeClr val="tx1"/>
              </a:solidFill>
              <a:latin typeface="Arial" pitchFamily="34" charset="0"/>
              <a:ea typeface="Lucida Grande" charset="0"/>
              <a:cs typeface="Arial" pitchFamily="34" charset="0"/>
              <a:sym typeface="Lucida Grande" charset="0"/>
            </a:endParaRPr>
          </a:p>
          <a:p>
            <a:pPr algn="just">
              <a:lnSpc>
                <a:spcPct val="150000"/>
              </a:lnSpc>
            </a:pPr>
            <a:r>
              <a:rPr lang="en-US" dirty="0" smtClean="0">
                <a:solidFill>
                  <a:schemeClr val="tx1"/>
                </a:solidFill>
                <a:latin typeface="Arial" pitchFamily="34" charset="0"/>
                <a:ea typeface="Lucida Grande" charset="0"/>
                <a:cs typeface="Arial" pitchFamily="34" charset="0"/>
                <a:sym typeface="Lucida Grande" charset="0"/>
              </a:rPr>
              <a:t>In addition they create 2 dipoles = </a:t>
            </a:r>
            <a:r>
              <a:rPr lang="en-US" i="1" dirty="0" smtClean="0">
                <a:solidFill>
                  <a:schemeClr val="tx1"/>
                </a:solidFill>
                <a:latin typeface="Arial" pitchFamily="34" charset="0"/>
                <a:ea typeface="Lucida Grande" charset="0"/>
                <a:cs typeface="Arial" pitchFamily="34" charset="0"/>
                <a:sym typeface="Lucida Grande" charset="0"/>
              </a:rPr>
              <a:t>quadrupole</a:t>
            </a:r>
            <a:r>
              <a:rPr lang="en-US" dirty="0" smtClean="0">
                <a:solidFill>
                  <a:schemeClr val="tx1"/>
                </a:solidFill>
                <a:latin typeface="Arial" pitchFamily="34" charset="0"/>
                <a:ea typeface="Lucida Grande" charset="0"/>
                <a:cs typeface="Arial" pitchFamily="34" charset="0"/>
                <a:sym typeface="Lucida Grande" charset="0"/>
              </a:rPr>
              <a:t> </a:t>
            </a:r>
          </a:p>
          <a:p>
            <a:pPr algn="just">
              <a:lnSpc>
                <a:spcPct val="150000"/>
              </a:lnSpc>
            </a:pPr>
            <a:endParaRPr lang="en-US" dirty="0" smtClean="0">
              <a:solidFill>
                <a:schemeClr val="tx1"/>
              </a:solidFill>
              <a:latin typeface="Arial" pitchFamily="34" charset="0"/>
              <a:ea typeface="Lucida Grande" charset="0"/>
              <a:cs typeface="Arial" pitchFamily="34" charset="0"/>
              <a:sym typeface="Lucida Grande" charset="0"/>
            </a:endParaRPr>
          </a:p>
          <a:p>
            <a:pPr algn="just">
              <a:lnSpc>
                <a:spcPct val="150000"/>
              </a:lnSpc>
            </a:pPr>
            <a:r>
              <a:rPr lang="en-US" dirty="0" smtClean="0">
                <a:solidFill>
                  <a:schemeClr val="tx1"/>
                </a:solidFill>
                <a:latin typeface="Arial" pitchFamily="34" charset="0"/>
                <a:ea typeface="Lucida Grande" charset="0"/>
                <a:cs typeface="Arial" pitchFamily="34" charset="0"/>
                <a:sym typeface="Lucida Grande" charset="0"/>
              </a:rPr>
              <a:t>Finally, synchronous firing is unlikely preventing the summation of potentials</a:t>
            </a:r>
          </a:p>
          <a:p>
            <a:endParaRPr lang="en-GB" dirty="0"/>
          </a:p>
        </p:txBody>
      </p:sp>
      <p:pic>
        <p:nvPicPr>
          <p:cNvPr id="7" name="Picture 18"/>
          <p:cNvPicPr>
            <a:picLocks noChangeAspect="1" noChangeArrowheads="1"/>
          </p:cNvPicPr>
          <p:nvPr/>
        </p:nvPicPr>
        <p:blipFill>
          <a:blip r:embed="rId3" cstate="print"/>
          <a:srcRect/>
          <a:stretch>
            <a:fillRect/>
          </a:stretch>
        </p:blipFill>
        <p:spPr bwMode="auto">
          <a:xfrm>
            <a:off x="5292080" y="4653136"/>
            <a:ext cx="1160199" cy="1637928"/>
          </a:xfrm>
          <a:prstGeom prst="rect">
            <a:avLst/>
          </a:prstGeom>
          <a:noFill/>
          <a:ln w="9525">
            <a:noFill/>
            <a:miter lim="800000"/>
            <a:headEnd/>
            <a:tailEnd/>
          </a:ln>
          <a:effectLst/>
        </p:spPr>
      </p:pic>
      <p:cxnSp>
        <p:nvCxnSpPr>
          <p:cNvPr id="9" name="Straight Arrow Connector 8"/>
          <p:cNvCxnSpPr/>
          <p:nvPr/>
        </p:nvCxnSpPr>
        <p:spPr bwMode="auto">
          <a:xfrm>
            <a:off x="3995936" y="4581128"/>
            <a:ext cx="1152128" cy="576064"/>
          </a:xfrm>
          <a:prstGeom prst="straightConnector1">
            <a:avLst/>
          </a:prstGeom>
          <a:solidFill>
            <a:srgbClr val="4F81BD"/>
          </a:solidFill>
          <a:ln w="127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rIns="30479"/>
          <a:lstStyle/>
          <a:p>
            <a:pPr marL="39688"/>
            <a:r>
              <a:rPr lang="en-US" dirty="0"/>
              <a:t>Neural basis of the EEG (2)</a:t>
            </a:r>
          </a:p>
        </p:txBody>
      </p:sp>
      <p:sp>
        <p:nvSpPr>
          <p:cNvPr id="10242" name="Rectangle 2"/>
          <p:cNvSpPr>
            <a:spLocks/>
          </p:cNvSpPr>
          <p:nvPr/>
        </p:nvSpPr>
        <p:spPr bwMode="auto">
          <a:xfrm>
            <a:off x="611560" y="1412776"/>
            <a:ext cx="7543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9688"/>
            <a:r>
              <a:rPr lang="en-US" sz="2000" b="1" dirty="0">
                <a:solidFill>
                  <a:schemeClr val="tx1"/>
                </a:solidFill>
                <a:latin typeface="Lucida Grande" charset="0"/>
                <a:ea typeface="Lucida Grande" charset="0"/>
                <a:cs typeface="Lucida Grande" charset="0"/>
                <a:sym typeface="Lucida Grande" charset="0"/>
              </a:rPr>
              <a:t>Post-synaptic </a:t>
            </a:r>
            <a:r>
              <a:rPr lang="en-US" sz="2000" b="1" dirty="0" smtClean="0">
                <a:solidFill>
                  <a:schemeClr val="tx1"/>
                </a:solidFill>
                <a:latin typeface="Lucida Grande" charset="0"/>
                <a:ea typeface="Lucida Grande" charset="0"/>
                <a:cs typeface="Lucida Grande" charset="0"/>
                <a:sym typeface="Lucida Grande" charset="0"/>
              </a:rPr>
              <a:t>potentials</a:t>
            </a:r>
            <a:endParaRPr lang="en-US" sz="2000" b="1" dirty="0">
              <a:solidFill>
                <a:schemeClr val="tx1"/>
              </a:solidFill>
              <a:latin typeface="Lucida Grande" charset="0"/>
              <a:ea typeface="Lucida Grande" charset="0"/>
              <a:cs typeface="Lucida Grande" charset="0"/>
              <a:sym typeface="Lucida Grande" charset="0"/>
            </a:endParaRPr>
          </a:p>
        </p:txBody>
      </p:sp>
      <p:pic>
        <p:nvPicPr>
          <p:cNvPr id="10243" name="Picture 3"/>
          <p:cNvPicPr>
            <a:picLocks noChangeArrowheads="1"/>
          </p:cNvPicPr>
          <p:nvPr/>
        </p:nvPicPr>
        <p:blipFill>
          <a:blip r:embed="rId2" cstate="print">
            <a:extLst>
              <a:ext uri="{28A0092B-C50C-407E-A947-70E740481C1C}">
                <a14:useLocalDpi xmlns="" xmlns:a14="http://schemas.microsoft.com/office/drawing/2010/main" val="0"/>
              </a:ext>
            </a:extLst>
          </a:blip>
          <a:srcRect r="42252"/>
          <a:stretch>
            <a:fillRect/>
          </a:stretch>
        </p:blipFill>
        <p:spPr bwMode="auto">
          <a:xfrm>
            <a:off x="683568" y="1844824"/>
            <a:ext cx="2801888" cy="2832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0244" name="Rectangle 4"/>
          <p:cNvSpPr>
            <a:spLocks/>
          </p:cNvSpPr>
          <p:nvPr/>
        </p:nvSpPr>
        <p:spPr bwMode="auto">
          <a:xfrm>
            <a:off x="4932040" y="1484784"/>
            <a:ext cx="38100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82588" indent="-342900"/>
            <a:endParaRPr lang="en-US" sz="1800" dirty="0">
              <a:solidFill>
                <a:schemeClr val="tx1"/>
              </a:solidFill>
              <a:latin typeface="Lucida Grande" charset="0"/>
              <a:ea typeface="Lucida Grande" charset="0"/>
              <a:cs typeface="Lucida Grande" charset="0"/>
              <a:sym typeface="Lucida Grande" charset="0"/>
            </a:endParaRPr>
          </a:p>
        </p:txBody>
      </p:sp>
      <p:pic>
        <p:nvPicPr>
          <p:cNvPr id="10246" name="Picture 6"/>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4267201"/>
            <a:ext cx="2873896" cy="2258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8" name="TextBox 7"/>
          <p:cNvSpPr txBox="1"/>
          <p:nvPr/>
        </p:nvSpPr>
        <p:spPr>
          <a:xfrm>
            <a:off x="4283968" y="1484784"/>
            <a:ext cx="3744416" cy="3970318"/>
          </a:xfrm>
          <a:prstGeom prst="rect">
            <a:avLst/>
          </a:prstGeom>
          <a:noFill/>
        </p:spPr>
        <p:txBody>
          <a:bodyPr wrap="square" rtlCol="0">
            <a:spAutoFit/>
          </a:bodyPr>
          <a:lstStyle/>
          <a:p>
            <a:pPr algn="just">
              <a:lnSpc>
                <a:spcPct val="150000"/>
              </a:lnSpc>
            </a:pPr>
            <a:r>
              <a:rPr lang="en-GB" sz="1400" dirty="0" smtClean="0"/>
              <a:t>Scalp EEG is a summation of non-</a:t>
            </a:r>
            <a:r>
              <a:rPr lang="en-GB" sz="1400" dirty="0" err="1" smtClean="0"/>
              <a:t>propogating</a:t>
            </a:r>
            <a:r>
              <a:rPr lang="en-GB" sz="1400" dirty="0" smtClean="0"/>
              <a:t> dendritic and somatic post-synaptic potentials which arise relatively slower than action </a:t>
            </a:r>
            <a:r>
              <a:rPr lang="en-GB" sz="1400" dirty="0" smtClean="0"/>
              <a:t>potentials (approx 10ms). </a:t>
            </a:r>
            <a:endParaRPr lang="en-GB" sz="1400" dirty="0" smtClean="0"/>
          </a:p>
          <a:p>
            <a:pPr algn="just">
              <a:lnSpc>
                <a:spcPct val="150000"/>
              </a:lnSpc>
            </a:pPr>
            <a:endParaRPr lang="en-GB" sz="1400" dirty="0" smtClean="0"/>
          </a:p>
          <a:p>
            <a:pPr algn="just">
              <a:lnSpc>
                <a:spcPct val="150000"/>
              </a:lnSpc>
            </a:pPr>
            <a:r>
              <a:rPr lang="en-GB" sz="1400" dirty="0" err="1" smtClean="0"/>
              <a:t>EPSPs</a:t>
            </a:r>
            <a:r>
              <a:rPr lang="en-GB" sz="1400" dirty="0" smtClean="0"/>
              <a:t> – Excitatory Post Synaptic Potentials</a:t>
            </a:r>
          </a:p>
          <a:p>
            <a:pPr algn="just">
              <a:lnSpc>
                <a:spcPct val="150000"/>
              </a:lnSpc>
            </a:pPr>
            <a:r>
              <a:rPr lang="en-GB" sz="1400" dirty="0" err="1" smtClean="0"/>
              <a:t>IPSPs</a:t>
            </a:r>
            <a:r>
              <a:rPr lang="en-GB" sz="1400" dirty="0" smtClean="0"/>
              <a:t> – Inhibitory Post Synaptic Potentials</a:t>
            </a:r>
          </a:p>
          <a:p>
            <a:pPr algn="just">
              <a:lnSpc>
                <a:spcPct val="150000"/>
              </a:lnSpc>
            </a:pPr>
            <a:endParaRPr lang="en-GB" sz="1400" dirty="0" smtClean="0"/>
          </a:p>
          <a:p>
            <a:pPr algn="just">
              <a:lnSpc>
                <a:spcPct val="150000"/>
              </a:lnSpc>
            </a:pPr>
            <a:r>
              <a:rPr lang="en-GB" sz="1400" dirty="0" smtClean="0"/>
              <a:t>Post synaptic potentials summate spatially and temporally – A single pyramidal cell may have more than 10</a:t>
            </a:r>
            <a:r>
              <a:rPr lang="en-GB" sz="1400" baseline="30000" dirty="0" smtClean="0"/>
              <a:t>4</a:t>
            </a:r>
            <a:r>
              <a:rPr lang="en-GB" sz="1400" dirty="0" smtClean="0"/>
              <a:t> synapses distributed over its soma and dendritic surface.  </a:t>
            </a:r>
            <a:endParaRPr lang="en-GB"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457200" y="546100"/>
            <a:ext cx="82296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nchor="ctr"/>
          <a:lstStyle/>
          <a:p>
            <a:pPr marL="39688" algn="ctr"/>
            <a:r>
              <a:rPr lang="en-US" sz="4400" dirty="0">
                <a:solidFill>
                  <a:schemeClr val="tx1"/>
                </a:solidFill>
                <a:latin typeface="Lucida Grande" charset="0"/>
                <a:ea typeface="Lucida Grande" charset="0"/>
                <a:cs typeface="Lucida Grande" charset="0"/>
                <a:sym typeface="Lucida Grande" charset="0"/>
              </a:rPr>
              <a:t>Neural basis of the EEG (3)</a:t>
            </a:r>
          </a:p>
        </p:txBody>
      </p:sp>
      <p:sp>
        <p:nvSpPr>
          <p:cNvPr id="11267" name="Rectangle 3"/>
          <p:cNvSpPr>
            <a:spLocks/>
          </p:cNvSpPr>
          <p:nvPr/>
        </p:nvSpPr>
        <p:spPr bwMode="auto">
          <a:xfrm>
            <a:off x="4067944" y="1484784"/>
            <a:ext cx="449580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9688" algn="just"/>
            <a:r>
              <a:rPr lang="en-US" sz="1400" dirty="0">
                <a:solidFill>
                  <a:schemeClr val="tx1"/>
                </a:solidFill>
                <a:latin typeface="Lucida Grande" charset="0"/>
                <a:ea typeface="Lucida Grande" charset="0"/>
                <a:cs typeface="Lucida Grande" charset="0"/>
                <a:sym typeface="Lucida Grande" charset="0"/>
              </a:rPr>
              <a:t>When an EPSP is generated in the dendrites of a </a:t>
            </a:r>
            <a:r>
              <a:rPr lang="en-US" sz="1400" dirty="0" smtClean="0">
                <a:solidFill>
                  <a:schemeClr val="tx1"/>
                </a:solidFill>
                <a:latin typeface="Lucida Grande" charset="0"/>
                <a:ea typeface="Lucida Grande" charset="0"/>
                <a:cs typeface="Lucida Grande" charset="0"/>
                <a:sym typeface="Lucida Grande" charset="0"/>
              </a:rPr>
              <a:t>neuron, Na</a:t>
            </a:r>
            <a:r>
              <a:rPr lang="en-US" sz="1400" baseline="30000" dirty="0">
                <a:solidFill>
                  <a:schemeClr val="tx1"/>
                </a:solidFill>
                <a:latin typeface="Lucida Grande" charset="0"/>
                <a:ea typeface="Lucida Grande" charset="0"/>
                <a:cs typeface="Lucida Grande" charset="0"/>
                <a:sym typeface="Lucida Grande" charset="0"/>
              </a:rPr>
              <a:t>+</a:t>
            </a:r>
            <a:r>
              <a:rPr lang="en-US" sz="1400" dirty="0">
                <a:solidFill>
                  <a:schemeClr val="tx1"/>
                </a:solidFill>
                <a:latin typeface="Lucida Grande" charset="0"/>
                <a:ea typeface="Lucida Grande" charset="0"/>
                <a:cs typeface="Lucida Grande" charset="0"/>
                <a:sym typeface="Lucida Grande" charset="0"/>
              </a:rPr>
              <a:t> </a:t>
            </a:r>
            <a:r>
              <a:rPr lang="en-US" sz="1400" dirty="0" smtClean="0">
                <a:solidFill>
                  <a:schemeClr val="tx1"/>
                </a:solidFill>
                <a:latin typeface="Lucida Grande" charset="0"/>
                <a:ea typeface="Lucida Grande" charset="0"/>
                <a:cs typeface="Lucida Grande" charset="0"/>
                <a:sym typeface="Lucida Grande" charset="0"/>
              </a:rPr>
              <a:t>flow </a:t>
            </a:r>
            <a:r>
              <a:rPr lang="en-US" sz="1400" dirty="0">
                <a:solidFill>
                  <a:schemeClr val="tx1"/>
                </a:solidFill>
                <a:latin typeface="Lucida Grande" charset="0"/>
                <a:ea typeface="Lucida Grande" charset="0"/>
                <a:cs typeface="Lucida Grande" charset="0"/>
                <a:sym typeface="Lucida Grande" charset="0"/>
              </a:rPr>
              <a:t>inside the neuron’s </a:t>
            </a:r>
            <a:r>
              <a:rPr lang="en-US" sz="1400" dirty="0" smtClean="0">
                <a:solidFill>
                  <a:schemeClr val="tx1"/>
                </a:solidFill>
                <a:latin typeface="Lucida Grande" charset="0"/>
                <a:ea typeface="Lucida Grande" charset="0"/>
                <a:cs typeface="Lucida Grande" charset="0"/>
                <a:sym typeface="Lucida Grande" charset="0"/>
              </a:rPr>
              <a:t>cytoplasm creating a current sink.</a:t>
            </a:r>
            <a:endParaRPr lang="en-US" sz="1400" dirty="0">
              <a:solidFill>
                <a:schemeClr val="tx1"/>
              </a:solidFill>
              <a:latin typeface="Lucida Grande" charset="0"/>
              <a:ea typeface="Lucida Grande" charset="0"/>
              <a:cs typeface="Lucida Grande" charset="0"/>
              <a:sym typeface="Lucida Grande" charset="0"/>
            </a:endParaRPr>
          </a:p>
          <a:p>
            <a:pPr marL="39688" algn="just"/>
            <a:endParaRPr lang="en-US" sz="1400" dirty="0">
              <a:solidFill>
                <a:schemeClr val="tx1"/>
              </a:solidFill>
              <a:cs typeface="Arial" charset="0"/>
            </a:endParaRPr>
          </a:p>
          <a:p>
            <a:pPr marL="39688" algn="just"/>
            <a:r>
              <a:rPr lang="en-US" sz="1400" dirty="0">
                <a:solidFill>
                  <a:schemeClr val="tx1"/>
                </a:solidFill>
                <a:latin typeface="Lucida Grande" charset="0"/>
                <a:ea typeface="Lucida Grande" charset="0"/>
                <a:cs typeface="Lucida Grande" charset="0"/>
                <a:sym typeface="Lucida Grande" charset="0"/>
              </a:rPr>
              <a:t>The current completes a loop </a:t>
            </a:r>
            <a:r>
              <a:rPr lang="en-US" sz="1400" dirty="0" smtClean="0">
                <a:solidFill>
                  <a:schemeClr val="tx1"/>
                </a:solidFill>
                <a:latin typeface="Lucida Grande" charset="0"/>
                <a:ea typeface="Lucida Grande" charset="0"/>
                <a:cs typeface="Lucida Grande" charset="0"/>
                <a:sym typeface="Lucida Grande" charset="0"/>
              </a:rPr>
              <a:t>creating a dipole further </a:t>
            </a:r>
            <a:r>
              <a:rPr lang="en-US" sz="1400" dirty="0">
                <a:solidFill>
                  <a:schemeClr val="tx1"/>
                </a:solidFill>
                <a:latin typeface="Lucida Grande" charset="0"/>
                <a:ea typeface="Lucida Grande" charset="0"/>
                <a:cs typeface="Lucida Grande" charset="0"/>
                <a:sym typeface="Lucida Grande" charset="0"/>
              </a:rPr>
              <a:t>away </a:t>
            </a:r>
            <a:r>
              <a:rPr lang="en-US" sz="1400" dirty="0" smtClean="0">
                <a:solidFill>
                  <a:schemeClr val="tx1"/>
                </a:solidFill>
                <a:latin typeface="Lucida Grande" charset="0"/>
                <a:ea typeface="Lucida Grande" charset="0"/>
                <a:cs typeface="Lucida Grande" charset="0"/>
                <a:sym typeface="Lucida Grande" charset="0"/>
              </a:rPr>
              <a:t>from the </a:t>
            </a:r>
            <a:r>
              <a:rPr lang="en-US" sz="1400" dirty="0">
                <a:solidFill>
                  <a:schemeClr val="tx1"/>
                </a:solidFill>
                <a:latin typeface="Lucida Grande" charset="0"/>
                <a:ea typeface="Lucida Grande" charset="0"/>
                <a:cs typeface="Lucida Grande" charset="0"/>
                <a:sym typeface="Lucida Grande" charset="0"/>
              </a:rPr>
              <a:t>excitatory input </a:t>
            </a:r>
            <a:r>
              <a:rPr lang="en-US" sz="1400" dirty="0" smtClean="0">
                <a:solidFill>
                  <a:schemeClr val="tx1"/>
                </a:solidFill>
                <a:latin typeface="Lucida Grande" charset="0"/>
                <a:ea typeface="Lucida Grande" charset="0"/>
                <a:cs typeface="Lucida Grande" charset="0"/>
                <a:sym typeface="Lucida Grande" charset="0"/>
              </a:rPr>
              <a:t>(where Na</a:t>
            </a:r>
            <a:r>
              <a:rPr lang="en-US" sz="1400" baseline="30000" dirty="0">
                <a:solidFill>
                  <a:schemeClr val="tx1"/>
                </a:solidFill>
                <a:latin typeface="Lucida Grande" charset="0"/>
                <a:ea typeface="Lucida Grande" charset="0"/>
                <a:cs typeface="Lucida Grande" charset="0"/>
                <a:sym typeface="Lucida Grande" charset="0"/>
              </a:rPr>
              <a:t>+</a:t>
            </a:r>
            <a:r>
              <a:rPr lang="en-US" sz="1400" dirty="0">
                <a:solidFill>
                  <a:schemeClr val="tx1"/>
                </a:solidFill>
                <a:latin typeface="Lucida Grande" charset="0"/>
                <a:ea typeface="Lucida Grande" charset="0"/>
                <a:cs typeface="Lucida Grande" charset="0"/>
                <a:sym typeface="Lucida Grande" charset="0"/>
              </a:rPr>
              <a:t> flows outside the </a:t>
            </a:r>
            <a:r>
              <a:rPr lang="en-US" sz="1400" dirty="0" smtClean="0">
                <a:solidFill>
                  <a:schemeClr val="tx1"/>
                </a:solidFill>
                <a:latin typeface="Lucida Grande" charset="0"/>
                <a:ea typeface="Lucida Grande" charset="0"/>
                <a:cs typeface="Lucida Grande" charset="0"/>
                <a:sym typeface="Lucida Grande" charset="0"/>
              </a:rPr>
              <a:t>cell as passive return current), which can be </a:t>
            </a:r>
            <a:r>
              <a:rPr lang="en-US" sz="1400" dirty="0">
                <a:solidFill>
                  <a:schemeClr val="tx1"/>
                </a:solidFill>
                <a:latin typeface="Lucida Grande" charset="0"/>
                <a:ea typeface="Lucida Grande" charset="0"/>
                <a:cs typeface="Lucida Grande" charset="0"/>
                <a:sym typeface="Lucida Grande" charset="0"/>
              </a:rPr>
              <a:t>recorded as a positive voltage difference by an extracellular </a:t>
            </a:r>
            <a:r>
              <a:rPr lang="en-US" sz="1400" dirty="0" smtClean="0">
                <a:solidFill>
                  <a:schemeClr val="tx1"/>
                </a:solidFill>
                <a:latin typeface="Lucida Grande" charset="0"/>
                <a:ea typeface="Lucida Grande" charset="0"/>
                <a:cs typeface="Lucida Grande" charset="0"/>
                <a:sym typeface="Lucida Grande" charset="0"/>
              </a:rPr>
              <a:t>electrode. </a:t>
            </a:r>
            <a:endParaRPr lang="en-US" sz="1400" dirty="0">
              <a:solidFill>
                <a:schemeClr val="tx1"/>
              </a:solidFill>
              <a:latin typeface="Lucida Grande" charset="0"/>
              <a:ea typeface="Lucida Grande" charset="0"/>
              <a:cs typeface="Lucida Grande" charset="0"/>
              <a:sym typeface="Lucida Grande" charset="0"/>
            </a:endParaRPr>
          </a:p>
          <a:p>
            <a:pPr marL="39688" algn="just"/>
            <a:endParaRPr lang="en-US" sz="1400" dirty="0" smtClean="0">
              <a:solidFill>
                <a:schemeClr val="tx1"/>
              </a:solidFill>
              <a:latin typeface="Lucida Grande" charset="0"/>
              <a:ea typeface="Lucida Grande" charset="0"/>
              <a:cs typeface="Lucida Grande" charset="0"/>
              <a:sym typeface="Lucida Grande" charset="0"/>
            </a:endParaRPr>
          </a:p>
          <a:p>
            <a:pPr marL="39688" algn="just"/>
            <a:r>
              <a:rPr lang="en-US" sz="1400" dirty="0" smtClean="0">
                <a:solidFill>
                  <a:schemeClr val="tx1"/>
                </a:solidFill>
                <a:latin typeface="Lucida Grande" charset="0"/>
                <a:ea typeface="Lucida Grande" charset="0"/>
                <a:cs typeface="Lucida Grande" charset="0"/>
                <a:sym typeface="Lucida Grande" charset="0"/>
              </a:rPr>
              <a:t>Large numbers of vertically oriented, neighbouring pyramidal neurons create these field potentials. </a:t>
            </a:r>
          </a:p>
          <a:p>
            <a:pPr marL="39688" algn="just"/>
            <a:endParaRPr lang="en-US" sz="1400" b="1" dirty="0" smtClean="0">
              <a:solidFill>
                <a:schemeClr val="tx1"/>
              </a:solidFill>
              <a:latin typeface="Lucida Grande" charset="0"/>
              <a:ea typeface="Lucida Grande" charset="0"/>
              <a:cs typeface="Lucida Grande" charset="0"/>
              <a:sym typeface="Lucida Grande" charset="0"/>
            </a:endParaRPr>
          </a:p>
          <a:p>
            <a:pPr marL="39688" algn="just"/>
            <a:r>
              <a:rPr lang="en-US" sz="1400" b="1" dirty="0" smtClean="0">
                <a:solidFill>
                  <a:schemeClr val="tx1"/>
                </a:solidFill>
                <a:latin typeface="Lucida Grande" charset="0"/>
                <a:ea typeface="Lucida Grande" charset="0"/>
                <a:cs typeface="Lucida Grande" charset="0"/>
                <a:sym typeface="Lucida Grande" charset="0"/>
              </a:rPr>
              <a:t>Thus, EEG detects summed synchronous activity (PSPs) from many thousands of apical dendrites of </a:t>
            </a:r>
            <a:r>
              <a:rPr lang="en-US" sz="1400" b="1" dirty="0" err="1" smtClean="0">
                <a:solidFill>
                  <a:schemeClr val="tx1"/>
                </a:solidFill>
                <a:latin typeface="Lucida Grande" charset="0"/>
                <a:ea typeface="Lucida Grande" charset="0"/>
                <a:cs typeface="Lucida Grande" charset="0"/>
                <a:sym typeface="Lucida Grande" charset="0"/>
              </a:rPr>
              <a:t>neighbouring</a:t>
            </a:r>
            <a:r>
              <a:rPr lang="en-US" sz="1400" b="1" dirty="0" smtClean="0">
                <a:solidFill>
                  <a:schemeClr val="tx1"/>
                </a:solidFill>
                <a:latin typeface="Lucida Grande" charset="0"/>
                <a:ea typeface="Lucida Grande" charset="0"/>
                <a:cs typeface="Lucida Grande" charset="0"/>
                <a:sym typeface="Lucida Grande" charset="0"/>
              </a:rPr>
              <a:t> pyramidal cells (mainly).   </a:t>
            </a:r>
            <a:endParaRPr lang="en-US" sz="1400" b="1" dirty="0">
              <a:solidFill>
                <a:schemeClr val="tx1"/>
              </a:solidFill>
              <a:latin typeface="Lucida Grande" charset="0"/>
              <a:ea typeface="Lucida Grande" charset="0"/>
              <a:cs typeface="Lucida Grande" charset="0"/>
              <a:sym typeface="Lucida Grande" charset="0"/>
            </a:endParaRPr>
          </a:p>
        </p:txBody>
      </p:sp>
      <p:sp>
        <p:nvSpPr>
          <p:cNvPr id="6" name="Rectangle 5"/>
          <p:cNvSpPr/>
          <p:nvPr/>
        </p:nvSpPr>
        <p:spPr bwMode="auto">
          <a:xfrm>
            <a:off x="107504" y="2204864"/>
            <a:ext cx="504056" cy="360040"/>
          </a:xfrm>
          <a:prstGeom prst="rect">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7" name="Flowchart: Delay 6"/>
          <p:cNvSpPr/>
          <p:nvPr/>
        </p:nvSpPr>
        <p:spPr bwMode="auto">
          <a:xfrm>
            <a:off x="611560" y="1988840"/>
            <a:ext cx="432048" cy="864096"/>
          </a:xfrm>
          <a:prstGeom prst="flowChartDelay">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8" name="Flowchart: Delay 7"/>
          <p:cNvSpPr/>
          <p:nvPr/>
        </p:nvSpPr>
        <p:spPr bwMode="auto">
          <a:xfrm rot="10800000">
            <a:off x="1259632" y="1988840"/>
            <a:ext cx="504056" cy="864096"/>
          </a:xfrm>
          <a:prstGeom prst="flowChartDelay">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9" name="Rectangle 8"/>
          <p:cNvSpPr/>
          <p:nvPr/>
        </p:nvSpPr>
        <p:spPr bwMode="auto">
          <a:xfrm>
            <a:off x="1763688" y="3933056"/>
            <a:ext cx="1224136" cy="360040"/>
          </a:xfrm>
          <a:prstGeom prst="rect">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0" name="Oval 9"/>
          <p:cNvSpPr/>
          <p:nvPr/>
        </p:nvSpPr>
        <p:spPr bwMode="auto">
          <a:xfrm>
            <a:off x="1043608" y="2060848"/>
            <a:ext cx="72008" cy="72008"/>
          </a:xfrm>
          <a:prstGeom prst="ellipse">
            <a:avLst/>
          </a:prstGeom>
          <a:solidFill>
            <a:schemeClr val="tx1"/>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1" name="Oval 10"/>
          <p:cNvSpPr/>
          <p:nvPr/>
        </p:nvSpPr>
        <p:spPr bwMode="auto">
          <a:xfrm>
            <a:off x="1187624" y="2132856"/>
            <a:ext cx="72008" cy="72008"/>
          </a:xfrm>
          <a:prstGeom prst="ellipse">
            <a:avLst/>
          </a:prstGeom>
          <a:solidFill>
            <a:schemeClr val="tx1"/>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2" name="Oval 11"/>
          <p:cNvSpPr/>
          <p:nvPr/>
        </p:nvSpPr>
        <p:spPr bwMode="auto">
          <a:xfrm>
            <a:off x="1115616" y="2348880"/>
            <a:ext cx="72008" cy="72008"/>
          </a:xfrm>
          <a:prstGeom prst="ellipse">
            <a:avLst/>
          </a:prstGeom>
          <a:solidFill>
            <a:schemeClr val="tx1"/>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4" name="Oval 13"/>
          <p:cNvSpPr/>
          <p:nvPr/>
        </p:nvSpPr>
        <p:spPr bwMode="auto">
          <a:xfrm>
            <a:off x="1187624" y="2708920"/>
            <a:ext cx="72008" cy="72008"/>
          </a:xfrm>
          <a:prstGeom prst="ellipse">
            <a:avLst/>
          </a:prstGeom>
          <a:solidFill>
            <a:schemeClr val="tx1"/>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5" name="Flowchart: Delay 14"/>
          <p:cNvSpPr/>
          <p:nvPr/>
        </p:nvSpPr>
        <p:spPr bwMode="auto">
          <a:xfrm rot="10800000">
            <a:off x="1259632" y="2852936"/>
            <a:ext cx="504056" cy="864096"/>
          </a:xfrm>
          <a:prstGeom prst="flowChartDelay">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6" name="Rectangle 15"/>
          <p:cNvSpPr/>
          <p:nvPr/>
        </p:nvSpPr>
        <p:spPr bwMode="auto">
          <a:xfrm>
            <a:off x="1763688" y="2276872"/>
            <a:ext cx="1224136" cy="360040"/>
          </a:xfrm>
          <a:prstGeom prst="rect">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7" name="Flowchart: Delay 16"/>
          <p:cNvSpPr/>
          <p:nvPr/>
        </p:nvSpPr>
        <p:spPr bwMode="auto">
          <a:xfrm rot="10800000">
            <a:off x="1259632" y="3717032"/>
            <a:ext cx="504056" cy="864096"/>
          </a:xfrm>
          <a:prstGeom prst="flowChartDelay">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18" name="Rectangle 17"/>
          <p:cNvSpPr/>
          <p:nvPr/>
        </p:nvSpPr>
        <p:spPr bwMode="auto">
          <a:xfrm>
            <a:off x="1763688" y="3140968"/>
            <a:ext cx="1224136" cy="360040"/>
          </a:xfrm>
          <a:prstGeom prst="rect">
            <a:avLst/>
          </a:prstGeom>
          <a:solidFill>
            <a:schemeClr val="bg2">
              <a:lumMod val="60000"/>
              <a:lumOff val="40000"/>
            </a:schemeClr>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endParaRPr>
          </a:p>
        </p:txBody>
      </p:sp>
      <p:sp>
        <p:nvSpPr>
          <p:cNvPr id="20" name="TextBox 19"/>
          <p:cNvSpPr txBox="1"/>
          <p:nvPr/>
        </p:nvSpPr>
        <p:spPr>
          <a:xfrm>
            <a:off x="2699792" y="1484784"/>
            <a:ext cx="360040" cy="830997"/>
          </a:xfrm>
          <a:prstGeom prst="rect">
            <a:avLst/>
          </a:prstGeom>
          <a:noFill/>
        </p:spPr>
        <p:txBody>
          <a:bodyPr wrap="square" rtlCol="0">
            <a:spAutoFit/>
          </a:bodyPr>
          <a:lstStyle/>
          <a:p>
            <a:r>
              <a:rPr lang="en-GB" sz="4800" dirty="0" smtClean="0"/>
              <a:t>+</a:t>
            </a:r>
            <a:endParaRPr lang="en-GB" sz="4800" dirty="0"/>
          </a:p>
        </p:txBody>
      </p:sp>
      <p:sp>
        <p:nvSpPr>
          <p:cNvPr id="22" name="TextBox 21"/>
          <p:cNvSpPr txBox="1"/>
          <p:nvPr/>
        </p:nvSpPr>
        <p:spPr>
          <a:xfrm>
            <a:off x="1331640" y="1412776"/>
            <a:ext cx="360040" cy="830997"/>
          </a:xfrm>
          <a:prstGeom prst="rect">
            <a:avLst/>
          </a:prstGeom>
          <a:noFill/>
        </p:spPr>
        <p:txBody>
          <a:bodyPr wrap="square" rtlCol="0">
            <a:spAutoFit/>
          </a:bodyPr>
          <a:lstStyle/>
          <a:p>
            <a:r>
              <a:rPr lang="en-GB" sz="4800" dirty="0" smtClean="0"/>
              <a:t>-</a:t>
            </a:r>
            <a:endParaRPr lang="en-GB" sz="4800" dirty="0"/>
          </a:p>
        </p:txBody>
      </p:sp>
      <p:pic>
        <p:nvPicPr>
          <p:cNvPr id="19" name="Picture 3"/>
          <p:cNvPicPr>
            <a:picLocks noChangeAspect="1" noChangeArrowheads="1"/>
          </p:cNvPicPr>
          <p:nvPr/>
        </p:nvPicPr>
        <p:blipFill>
          <a:blip r:embed="rId2" cstate="print"/>
          <a:srcRect/>
          <a:stretch>
            <a:fillRect/>
          </a:stretch>
        </p:blipFill>
        <p:spPr bwMode="auto">
          <a:xfrm>
            <a:off x="971600" y="4581128"/>
            <a:ext cx="2483768" cy="2085138"/>
          </a:xfrm>
          <a:prstGeom prst="rect">
            <a:avLst/>
          </a:prstGeom>
          <a:noFill/>
          <a:ln w="9525">
            <a:noFill/>
            <a:miter lim="800000"/>
            <a:headEnd/>
            <a:tailEnd/>
          </a:ln>
          <a:effectLst/>
        </p:spPr>
      </p:pic>
      <p:sp>
        <p:nvSpPr>
          <p:cNvPr id="21" name="TextBox 20"/>
          <p:cNvSpPr txBox="1"/>
          <p:nvPr/>
        </p:nvSpPr>
        <p:spPr>
          <a:xfrm>
            <a:off x="251520" y="2996952"/>
            <a:ext cx="971600" cy="276999"/>
          </a:xfrm>
          <a:prstGeom prst="rect">
            <a:avLst/>
          </a:prstGeom>
          <a:noFill/>
        </p:spPr>
        <p:txBody>
          <a:bodyPr wrap="square" rtlCol="0">
            <a:spAutoFit/>
          </a:bodyPr>
          <a:lstStyle/>
          <a:p>
            <a:r>
              <a:rPr lang="en-GB" dirty="0" smtClean="0"/>
              <a:t>Synapse</a:t>
            </a:r>
            <a:endParaRPr lang="en-GB" dirty="0"/>
          </a:p>
        </p:txBody>
      </p:sp>
      <p:sp>
        <p:nvSpPr>
          <p:cNvPr id="23" name="TextBox 22"/>
          <p:cNvSpPr txBox="1"/>
          <p:nvPr/>
        </p:nvSpPr>
        <p:spPr>
          <a:xfrm>
            <a:off x="1763688" y="1988840"/>
            <a:ext cx="971600" cy="276999"/>
          </a:xfrm>
          <a:prstGeom prst="rect">
            <a:avLst/>
          </a:prstGeom>
          <a:noFill/>
        </p:spPr>
        <p:txBody>
          <a:bodyPr wrap="square" rtlCol="0">
            <a:spAutoFit/>
          </a:bodyPr>
          <a:lstStyle/>
          <a:p>
            <a:r>
              <a:rPr lang="en-GB" dirty="0" smtClean="0"/>
              <a:t>Dendrites</a:t>
            </a:r>
            <a:endParaRPr lang="en-GB" dirty="0"/>
          </a:p>
        </p:txBody>
      </p:sp>
      <p:cxnSp>
        <p:nvCxnSpPr>
          <p:cNvPr id="25" name="Straight Arrow Connector 24"/>
          <p:cNvCxnSpPr/>
          <p:nvPr/>
        </p:nvCxnSpPr>
        <p:spPr bwMode="auto">
          <a:xfrm flipV="1">
            <a:off x="899592" y="2780928"/>
            <a:ext cx="216024" cy="288032"/>
          </a:xfrm>
          <a:prstGeom prst="straightConnector1">
            <a:avLst/>
          </a:prstGeom>
          <a:solidFill>
            <a:srgbClr val="4F81BD"/>
          </a:solidFill>
          <a:ln w="127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067944" y="5229200"/>
            <a:ext cx="4824536" cy="923330"/>
          </a:xfrm>
          <a:prstGeom prst="rect">
            <a:avLst/>
          </a:prstGeom>
          <a:noFill/>
        </p:spPr>
        <p:txBody>
          <a:bodyPr wrap="square" rtlCol="0">
            <a:spAutoFit/>
          </a:bodyPr>
          <a:lstStyle/>
          <a:p>
            <a:pPr algn="just">
              <a:lnSpc>
                <a:spcPct val="150000"/>
              </a:lnSpc>
            </a:pPr>
            <a:r>
              <a:rPr lang="en-GB" dirty="0" smtClean="0"/>
              <a:t>“It takes a combined synchronous electrical activity of approximately 108 neurons in a minimal cortical area of 6cm</a:t>
            </a:r>
            <a:r>
              <a:rPr lang="en-GB" baseline="30000" dirty="0" smtClean="0"/>
              <a:t>2</a:t>
            </a:r>
            <a:r>
              <a:rPr lang="en-GB" dirty="0" smtClean="0"/>
              <a:t> to create visible EEG”… </a:t>
            </a:r>
            <a:r>
              <a:rPr lang="en-GB" sz="1000" i="1" dirty="0" err="1" smtClean="0"/>
              <a:t>Olejniczak</a:t>
            </a:r>
            <a:r>
              <a:rPr lang="en-GB" sz="1000" i="1" dirty="0" smtClean="0"/>
              <a:t>, J. Clinical Neurophysiology, 2006.  </a:t>
            </a:r>
            <a:endParaRPr lang="en-GB" sz="1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cono\Desktop\Physiological_basis_EEG.gif"/>
          <p:cNvPicPr>
            <a:picLocks noChangeAspect="1" noChangeArrowheads="1"/>
          </p:cNvPicPr>
          <p:nvPr/>
        </p:nvPicPr>
        <p:blipFill>
          <a:blip r:embed="rId2" cstate="print"/>
          <a:srcRect/>
          <a:stretch>
            <a:fillRect/>
          </a:stretch>
        </p:blipFill>
        <p:spPr bwMode="auto">
          <a:xfrm>
            <a:off x="323528" y="116632"/>
            <a:ext cx="4320480" cy="6566601"/>
          </a:xfrm>
          <a:prstGeom prst="rect">
            <a:avLst/>
          </a:prstGeom>
          <a:noFill/>
        </p:spPr>
      </p:pic>
      <p:sp>
        <p:nvSpPr>
          <p:cNvPr id="6" name="TextBox 5"/>
          <p:cNvSpPr txBox="1"/>
          <p:nvPr/>
        </p:nvSpPr>
        <p:spPr>
          <a:xfrm>
            <a:off x="5471592" y="6309320"/>
            <a:ext cx="3672408" cy="400110"/>
          </a:xfrm>
          <a:prstGeom prst="rect">
            <a:avLst/>
          </a:prstGeom>
          <a:noFill/>
        </p:spPr>
        <p:txBody>
          <a:bodyPr wrap="square" rtlCol="0">
            <a:spAutoFit/>
          </a:bodyPr>
          <a:lstStyle/>
          <a:p>
            <a:r>
              <a:rPr lang="en-GB" sz="1000" i="1" dirty="0" smtClean="0"/>
              <a:t>Introduction to EEG and MEG, MRC Cognition and Brain Sciences Unit, Olaf Hauk, 03-08</a:t>
            </a:r>
            <a:endParaRPr lang="en-GB" sz="1000" i="1" dirty="0"/>
          </a:p>
        </p:txBody>
      </p:sp>
      <p:sp>
        <p:nvSpPr>
          <p:cNvPr id="7" name="Rectangle 1"/>
          <p:cNvSpPr>
            <a:spLocks/>
          </p:cNvSpPr>
          <p:nvPr/>
        </p:nvSpPr>
        <p:spPr bwMode="auto">
          <a:xfrm>
            <a:off x="4860032" y="116632"/>
            <a:ext cx="3359224"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nchor="ctr"/>
          <a:lstStyle/>
          <a:p>
            <a:pPr marL="39688" algn="ctr"/>
            <a:r>
              <a:rPr lang="en-US" sz="4400" dirty="0">
                <a:solidFill>
                  <a:schemeClr val="tx1"/>
                </a:solidFill>
                <a:latin typeface="Lucida Grande" charset="0"/>
                <a:ea typeface="Lucida Grande" charset="0"/>
                <a:cs typeface="Lucida Grande" charset="0"/>
                <a:sym typeface="Lucida Grande" charset="0"/>
              </a:rPr>
              <a:t>Neural basis of the EEG </a:t>
            </a:r>
            <a:r>
              <a:rPr lang="en-US" sz="4400" dirty="0" smtClean="0">
                <a:solidFill>
                  <a:schemeClr val="tx1"/>
                </a:solidFill>
                <a:latin typeface="Lucida Grande" charset="0"/>
                <a:ea typeface="Lucida Grande" charset="0"/>
                <a:cs typeface="Lucida Grande" charset="0"/>
                <a:sym typeface="Lucida Grande" charset="0"/>
              </a:rPr>
              <a:t>(4)</a:t>
            </a:r>
            <a:endParaRPr lang="en-US" sz="4400" dirty="0">
              <a:solidFill>
                <a:schemeClr val="tx1"/>
              </a:solidFill>
              <a:latin typeface="Lucida Grande" charset="0"/>
              <a:ea typeface="Lucida Grande" charset="0"/>
              <a:cs typeface="Lucida Grande" charset="0"/>
              <a:sym typeface="Lucida Grande" charset="0"/>
            </a:endParaRPr>
          </a:p>
        </p:txBody>
      </p:sp>
      <p:sp>
        <p:nvSpPr>
          <p:cNvPr id="5" name="TextBox 4"/>
          <p:cNvSpPr txBox="1"/>
          <p:nvPr/>
        </p:nvSpPr>
        <p:spPr>
          <a:xfrm>
            <a:off x="5076056" y="3140968"/>
            <a:ext cx="3672408" cy="889154"/>
          </a:xfrm>
          <a:prstGeom prst="rect">
            <a:avLst/>
          </a:prstGeom>
          <a:noFill/>
        </p:spPr>
        <p:txBody>
          <a:bodyPr wrap="square" rtlCol="0">
            <a:spAutoFit/>
          </a:bodyPr>
          <a:lstStyle/>
          <a:p>
            <a:pPr>
              <a:lnSpc>
                <a:spcPct val="150000"/>
              </a:lnSpc>
            </a:pPr>
            <a:r>
              <a:rPr lang="en-GB" dirty="0" smtClean="0"/>
              <a:t>“The closer a dipole is to the centre of the head, the broader the distribution and the lower the amplitude”</a:t>
            </a:r>
            <a:endParaRPr lang="en-GB" dirty="0"/>
          </a:p>
        </p:txBody>
      </p:sp>
      <p:cxnSp>
        <p:nvCxnSpPr>
          <p:cNvPr id="9" name="Straight Arrow Connector 8"/>
          <p:cNvCxnSpPr>
            <a:stCxn id="5" idx="1"/>
          </p:cNvCxnSpPr>
          <p:nvPr/>
        </p:nvCxnSpPr>
        <p:spPr bwMode="auto">
          <a:xfrm flipH="1">
            <a:off x="4427984" y="3585545"/>
            <a:ext cx="648072" cy="347511"/>
          </a:xfrm>
          <a:prstGeom prst="straightConnector1">
            <a:avLst/>
          </a:prstGeom>
          <a:solidFill>
            <a:srgbClr val="4F81BD"/>
          </a:solidFill>
          <a:ln w="127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57200" y="546100"/>
            <a:ext cx="82296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nchor="ctr"/>
          <a:lstStyle/>
          <a:p>
            <a:pPr marL="39688" algn="ctr"/>
            <a:r>
              <a:rPr lang="en-US" sz="4400" dirty="0">
                <a:solidFill>
                  <a:schemeClr val="tx1"/>
                </a:solidFill>
                <a:latin typeface="Lucida Grande" charset="0"/>
                <a:ea typeface="Lucida Grande" charset="0"/>
                <a:cs typeface="Lucida Grande" charset="0"/>
                <a:sym typeface="Lucida Grande" charset="0"/>
              </a:rPr>
              <a:t>Neural basis of the EEG </a:t>
            </a:r>
            <a:r>
              <a:rPr lang="en-US" sz="4400" dirty="0" smtClean="0">
                <a:solidFill>
                  <a:schemeClr val="tx1"/>
                </a:solidFill>
                <a:latin typeface="Lucida Grande" charset="0"/>
                <a:ea typeface="Lucida Grande" charset="0"/>
                <a:cs typeface="Lucida Grande" charset="0"/>
                <a:sym typeface="Lucida Grande" charset="0"/>
              </a:rPr>
              <a:t>(5)</a:t>
            </a:r>
            <a:endParaRPr lang="en-US" sz="4400" dirty="0">
              <a:solidFill>
                <a:schemeClr val="tx1"/>
              </a:solidFill>
              <a:latin typeface="Lucida Grande" charset="0"/>
              <a:ea typeface="Lucida Grande" charset="0"/>
              <a:cs typeface="Lucida Grande" charset="0"/>
              <a:sym typeface="Lucida Grande" charset="0"/>
            </a:endParaRPr>
          </a:p>
        </p:txBody>
      </p:sp>
      <p:pic>
        <p:nvPicPr>
          <p:cNvPr id="12290" name="Picture 2"/>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556792"/>
            <a:ext cx="3672408"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12291" name="Rectangle 3"/>
          <p:cNvSpPr>
            <a:spLocks/>
          </p:cNvSpPr>
          <p:nvPr/>
        </p:nvSpPr>
        <p:spPr bwMode="auto">
          <a:xfrm>
            <a:off x="4716016" y="1556792"/>
            <a:ext cx="3888432" cy="467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9688" algn="just"/>
            <a:r>
              <a:rPr lang="en-US" sz="1400" dirty="0">
                <a:solidFill>
                  <a:schemeClr val="tx1"/>
                </a:solidFill>
                <a:latin typeface="Lucida Grande" charset="0"/>
                <a:ea typeface="Lucida Grande" charset="0"/>
                <a:cs typeface="Lucida Grande" charset="0"/>
                <a:sym typeface="Lucida Grande" charset="0"/>
              </a:rPr>
              <a:t>Pyramidal </a:t>
            </a:r>
            <a:r>
              <a:rPr lang="en-US" sz="1400" dirty="0" smtClean="0">
                <a:solidFill>
                  <a:schemeClr val="tx1"/>
                </a:solidFill>
                <a:latin typeface="Lucida Grande" charset="0"/>
                <a:ea typeface="Lucida Grande" charset="0"/>
                <a:cs typeface="Lucida Grande" charset="0"/>
                <a:sym typeface="Lucida Grande" charset="0"/>
              </a:rPr>
              <a:t>neurons, the major projection neurons in the cortex, make up the majority of the EEG signal (particularly layers III, V and VI), because they are uniformly orientated with dendrites perpendicular to the surface, long enough to form dipoles. We can assume that the EEG signal reflects activity of cortical neurons in close proximity to the given electrode. </a:t>
            </a:r>
          </a:p>
          <a:p>
            <a:pPr marL="39688" algn="just"/>
            <a:endParaRPr lang="en-US" sz="1400" dirty="0" smtClean="0">
              <a:solidFill>
                <a:schemeClr val="tx1"/>
              </a:solidFill>
              <a:latin typeface="Lucida Grande" charset="0"/>
              <a:ea typeface="Lucida Grande" charset="0"/>
              <a:cs typeface="Lucida Grande" charset="0"/>
              <a:sym typeface="Lucida Grande" charset="0"/>
            </a:endParaRPr>
          </a:p>
          <a:p>
            <a:pPr marL="39688" algn="just"/>
            <a:r>
              <a:rPr lang="en-US" sz="1400" dirty="0" smtClean="0">
                <a:solidFill>
                  <a:schemeClr val="tx1"/>
                </a:solidFill>
                <a:latin typeface="Lucida Grande" charset="0"/>
                <a:ea typeface="Lucida Grande" charset="0"/>
                <a:cs typeface="Lucida Grande" charset="0"/>
                <a:sym typeface="Lucida Grande" charset="0"/>
              </a:rPr>
              <a:t>The thalamus acts as the pacemaker ensuring synchronous rhythmic firing of pyramidal cells. </a:t>
            </a:r>
          </a:p>
          <a:p>
            <a:pPr marL="39688" algn="just"/>
            <a:endParaRPr lang="en-US" sz="1400" dirty="0" smtClean="0">
              <a:solidFill>
                <a:schemeClr val="tx1"/>
              </a:solidFill>
              <a:latin typeface="Lucida Grande" charset="0"/>
              <a:ea typeface="Lucida Grande" charset="0"/>
              <a:cs typeface="Lucida Grande" charset="0"/>
              <a:sym typeface="Lucida Grande" charset="0"/>
            </a:endParaRPr>
          </a:p>
          <a:p>
            <a:pPr marL="39688" algn="just"/>
            <a:r>
              <a:rPr lang="en-US" sz="1400" dirty="0" smtClean="0">
                <a:solidFill>
                  <a:schemeClr val="tx1"/>
                </a:solidFill>
                <a:latin typeface="Lucida Grande" charset="0"/>
                <a:ea typeface="Lucida Grande" charset="0"/>
                <a:cs typeface="Lucida Grande" charset="0"/>
                <a:sym typeface="Lucida Grande" charset="0"/>
              </a:rPr>
              <a:t>Activity from deep sources is harder to detect as voltage fields fall off as a function of the square of distance. </a:t>
            </a:r>
          </a:p>
          <a:p>
            <a:pPr marL="39688"/>
            <a:endParaRPr lang="en-US" sz="1600" dirty="0" smtClean="0">
              <a:solidFill>
                <a:schemeClr val="tx1"/>
              </a:solidFill>
              <a:latin typeface="Lucida Grande" charset="0"/>
              <a:ea typeface="Lucida Grande" charset="0"/>
              <a:cs typeface="Lucida Grande" charset="0"/>
              <a:sym typeface="Lucida Grande"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67544" y="-99391"/>
            <a:ext cx="4608512" cy="1296144"/>
          </a:xfrm>
          <a:ln/>
        </p:spPr>
        <p:txBody>
          <a:bodyPr rIns="30479"/>
          <a:lstStyle/>
          <a:p>
            <a:pPr marL="39688"/>
            <a:r>
              <a:rPr lang="en-US" dirty="0"/>
              <a:t>EEG </a:t>
            </a:r>
            <a:r>
              <a:rPr lang="en-US" dirty="0" smtClean="0"/>
              <a:t>Rhythms:</a:t>
            </a:r>
            <a:endParaRPr lang="en-US" sz="1800" dirty="0"/>
          </a:p>
        </p:txBody>
      </p:sp>
      <p:pic>
        <p:nvPicPr>
          <p:cNvPr id="7170" name="Picture 2"/>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1412776"/>
            <a:ext cx="5322888"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4" name="TextBox 3"/>
          <p:cNvSpPr txBox="1"/>
          <p:nvPr/>
        </p:nvSpPr>
        <p:spPr>
          <a:xfrm>
            <a:off x="107504" y="1484784"/>
            <a:ext cx="2304256" cy="261610"/>
          </a:xfrm>
          <a:prstGeom prst="rect">
            <a:avLst/>
          </a:prstGeom>
          <a:noFill/>
        </p:spPr>
        <p:txBody>
          <a:bodyPr wrap="square" rtlCol="0">
            <a:spAutoFit/>
          </a:bodyPr>
          <a:lstStyle/>
          <a:p>
            <a:r>
              <a:rPr lang="en-GB" sz="1100" dirty="0" smtClean="0"/>
              <a:t>Attenuated during movement </a:t>
            </a:r>
            <a:endParaRPr lang="en-GB" sz="1100" dirty="0"/>
          </a:p>
        </p:txBody>
      </p:sp>
      <p:sp>
        <p:nvSpPr>
          <p:cNvPr id="5" name="TextBox 4"/>
          <p:cNvSpPr txBox="1"/>
          <p:nvPr/>
        </p:nvSpPr>
        <p:spPr>
          <a:xfrm>
            <a:off x="107504" y="1700808"/>
            <a:ext cx="1944216" cy="430887"/>
          </a:xfrm>
          <a:prstGeom prst="rect">
            <a:avLst/>
          </a:prstGeom>
          <a:noFill/>
        </p:spPr>
        <p:txBody>
          <a:bodyPr wrap="square" rtlCol="0">
            <a:spAutoFit/>
          </a:bodyPr>
          <a:lstStyle/>
          <a:p>
            <a:r>
              <a:rPr lang="en-GB" sz="1100" dirty="0" smtClean="0"/>
              <a:t>Seen during alertness, active concentration</a:t>
            </a:r>
            <a:endParaRPr lang="en-GB" sz="1100" dirty="0"/>
          </a:p>
        </p:txBody>
      </p:sp>
      <p:sp>
        <p:nvSpPr>
          <p:cNvPr id="6" name="TextBox 5"/>
          <p:cNvSpPr txBox="1"/>
          <p:nvPr/>
        </p:nvSpPr>
        <p:spPr>
          <a:xfrm>
            <a:off x="107504" y="2348880"/>
            <a:ext cx="1944216" cy="430887"/>
          </a:xfrm>
          <a:prstGeom prst="rect">
            <a:avLst/>
          </a:prstGeom>
          <a:noFill/>
        </p:spPr>
        <p:txBody>
          <a:bodyPr wrap="square" rtlCol="0">
            <a:spAutoFit/>
          </a:bodyPr>
          <a:lstStyle/>
          <a:p>
            <a:r>
              <a:rPr lang="en-GB" sz="1100" dirty="0" smtClean="0"/>
              <a:t>Relaxation, closing of the eyes</a:t>
            </a:r>
            <a:endParaRPr lang="en-GB" sz="1100" dirty="0"/>
          </a:p>
        </p:txBody>
      </p:sp>
      <p:sp>
        <p:nvSpPr>
          <p:cNvPr id="7" name="TextBox 6"/>
          <p:cNvSpPr txBox="1"/>
          <p:nvPr/>
        </p:nvSpPr>
        <p:spPr>
          <a:xfrm>
            <a:off x="107504" y="2708920"/>
            <a:ext cx="1584176" cy="261610"/>
          </a:xfrm>
          <a:prstGeom prst="rect">
            <a:avLst/>
          </a:prstGeom>
          <a:noFill/>
        </p:spPr>
        <p:txBody>
          <a:bodyPr wrap="square" rtlCol="0">
            <a:spAutoFit/>
          </a:bodyPr>
          <a:lstStyle/>
          <a:p>
            <a:r>
              <a:rPr lang="en-GB" sz="1100" dirty="0" smtClean="0"/>
              <a:t>Control of inhibition</a:t>
            </a:r>
            <a:endParaRPr lang="en-GB" sz="1100" dirty="0"/>
          </a:p>
        </p:txBody>
      </p:sp>
      <p:sp>
        <p:nvSpPr>
          <p:cNvPr id="8" name="TextBox 7"/>
          <p:cNvSpPr txBox="1"/>
          <p:nvPr/>
        </p:nvSpPr>
        <p:spPr>
          <a:xfrm>
            <a:off x="107504" y="3356992"/>
            <a:ext cx="2232248" cy="461665"/>
          </a:xfrm>
          <a:prstGeom prst="rect">
            <a:avLst/>
          </a:prstGeom>
          <a:noFill/>
        </p:spPr>
        <p:txBody>
          <a:bodyPr wrap="square" rtlCol="0">
            <a:spAutoFit/>
          </a:bodyPr>
          <a:lstStyle/>
          <a:p>
            <a:r>
              <a:rPr lang="en-GB" dirty="0" smtClean="0"/>
              <a:t>Drowsiness, meditation, action inhibition</a:t>
            </a:r>
            <a:endParaRPr lang="en-GB" dirty="0"/>
          </a:p>
        </p:txBody>
      </p:sp>
      <p:sp>
        <p:nvSpPr>
          <p:cNvPr id="9" name="TextBox 8"/>
          <p:cNvSpPr txBox="1"/>
          <p:nvPr/>
        </p:nvSpPr>
        <p:spPr>
          <a:xfrm>
            <a:off x="107504" y="4149080"/>
            <a:ext cx="2016224" cy="430887"/>
          </a:xfrm>
          <a:prstGeom prst="rect">
            <a:avLst/>
          </a:prstGeom>
          <a:noFill/>
        </p:spPr>
        <p:txBody>
          <a:bodyPr wrap="square" rtlCol="0">
            <a:spAutoFit/>
          </a:bodyPr>
          <a:lstStyle/>
          <a:p>
            <a:r>
              <a:rPr lang="en-GB" sz="1100" dirty="0" smtClean="0"/>
              <a:t>Continuous attention, slow wave sleep</a:t>
            </a:r>
            <a:endParaRPr lang="en-GB" sz="1100" dirty="0"/>
          </a:p>
        </p:txBody>
      </p:sp>
      <p:sp>
        <p:nvSpPr>
          <p:cNvPr id="10" name="TextBox 9"/>
          <p:cNvSpPr txBox="1"/>
          <p:nvPr/>
        </p:nvSpPr>
        <p:spPr>
          <a:xfrm>
            <a:off x="107504" y="4941168"/>
            <a:ext cx="2016224" cy="1754326"/>
          </a:xfrm>
          <a:prstGeom prst="rect">
            <a:avLst/>
          </a:prstGeom>
          <a:noFill/>
        </p:spPr>
        <p:txBody>
          <a:bodyPr wrap="square" rtlCol="0">
            <a:spAutoFit/>
          </a:bodyPr>
          <a:lstStyle/>
          <a:p>
            <a:pPr>
              <a:buFont typeface="Arial" pitchFamily="34" charset="0"/>
              <a:buChar char="•"/>
            </a:pPr>
            <a:r>
              <a:rPr lang="en-GB" u="sng" dirty="0" smtClean="0"/>
              <a:t> Mu (8 – 13 Hz): </a:t>
            </a:r>
          </a:p>
          <a:p>
            <a:endParaRPr lang="en-GB" dirty="0" smtClean="0"/>
          </a:p>
          <a:p>
            <a:r>
              <a:rPr lang="en-GB" dirty="0" smtClean="0"/>
              <a:t>Rest state motor neurons </a:t>
            </a:r>
          </a:p>
          <a:p>
            <a:endParaRPr lang="en-GB" u="sng" dirty="0" smtClean="0"/>
          </a:p>
          <a:p>
            <a:pPr>
              <a:buFont typeface="Arial" pitchFamily="34" charset="0"/>
              <a:buChar char="•"/>
            </a:pPr>
            <a:r>
              <a:rPr lang="en-GB" u="sng" dirty="0" smtClean="0"/>
              <a:t> Gamma (30 – 100+ Hz):</a:t>
            </a:r>
          </a:p>
          <a:p>
            <a:r>
              <a:rPr lang="en-GB" dirty="0" smtClean="0"/>
              <a:t> </a:t>
            </a:r>
          </a:p>
          <a:p>
            <a:r>
              <a:rPr lang="en-GB" dirty="0" smtClean="0"/>
              <a:t>Cross-modal sensory processing, short-term perceptual memory </a:t>
            </a:r>
            <a:endParaRPr lang="en-GB" dirty="0"/>
          </a:p>
        </p:txBody>
      </p:sp>
      <p:sp>
        <p:nvSpPr>
          <p:cNvPr id="11" name="TextBox 10"/>
          <p:cNvSpPr txBox="1"/>
          <p:nvPr/>
        </p:nvSpPr>
        <p:spPr>
          <a:xfrm>
            <a:off x="4644008" y="332656"/>
            <a:ext cx="4049507" cy="584775"/>
          </a:xfrm>
          <a:prstGeom prst="rect">
            <a:avLst/>
          </a:prstGeom>
          <a:noFill/>
        </p:spPr>
        <p:txBody>
          <a:bodyPr wrap="none" rtlCol="0">
            <a:spAutoFit/>
          </a:bodyPr>
          <a:lstStyle/>
          <a:p>
            <a:r>
              <a:rPr lang="en-US" sz="1600" dirty="0" smtClean="0"/>
              <a:t>can characteristically be broken down into </a:t>
            </a:r>
          </a:p>
          <a:p>
            <a:r>
              <a:rPr lang="en-US" sz="1600" dirty="0" smtClean="0"/>
              <a:t>different frequency bands</a:t>
            </a:r>
            <a:endParaRPr lang="en-GB" sz="16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rIns="30479"/>
          <a:lstStyle/>
          <a:p>
            <a:pPr marL="39688"/>
            <a:r>
              <a:rPr lang="en-US" dirty="0" smtClean="0"/>
              <a:t>EEG Analysis </a:t>
            </a:r>
            <a:r>
              <a:rPr lang="en-US" dirty="0"/>
              <a:t>(1)</a:t>
            </a:r>
          </a:p>
        </p:txBody>
      </p:sp>
      <p:sp>
        <p:nvSpPr>
          <p:cNvPr id="5" name="TextBox 4"/>
          <p:cNvSpPr txBox="1"/>
          <p:nvPr/>
        </p:nvSpPr>
        <p:spPr>
          <a:xfrm>
            <a:off x="2843808" y="1628800"/>
            <a:ext cx="6192688" cy="2816156"/>
          </a:xfrm>
          <a:prstGeom prst="rect">
            <a:avLst/>
          </a:prstGeom>
          <a:noFill/>
        </p:spPr>
        <p:txBody>
          <a:bodyPr wrap="square" rtlCol="0">
            <a:spAutoFit/>
          </a:bodyPr>
          <a:lstStyle/>
          <a:p>
            <a:pPr algn="just">
              <a:lnSpc>
                <a:spcPct val="150000"/>
              </a:lnSpc>
            </a:pPr>
            <a:r>
              <a:rPr lang="en-GB" sz="1400" dirty="0" smtClean="0"/>
              <a:t>stereotyped </a:t>
            </a:r>
            <a:r>
              <a:rPr lang="en-GB" sz="1400" i="1" dirty="0" smtClean="0"/>
              <a:t>early</a:t>
            </a:r>
            <a:r>
              <a:rPr lang="en-GB" sz="1400" dirty="0" smtClean="0"/>
              <a:t> responses time and phase-locked to the presentation of a physical </a:t>
            </a:r>
            <a:r>
              <a:rPr lang="en-GB" sz="1400" dirty="0" smtClean="0"/>
              <a:t>stimulus</a:t>
            </a:r>
          </a:p>
          <a:p>
            <a:pPr algn="just">
              <a:lnSpc>
                <a:spcPct val="150000"/>
              </a:lnSpc>
            </a:pPr>
            <a:endParaRPr lang="en-GB" sz="800" dirty="0" smtClean="0"/>
          </a:p>
          <a:p>
            <a:pPr algn="just">
              <a:lnSpc>
                <a:spcPct val="150000"/>
              </a:lnSpc>
            </a:pPr>
            <a:r>
              <a:rPr lang="en-GB" sz="1400" dirty="0" smtClean="0"/>
              <a:t>stereotyped </a:t>
            </a:r>
            <a:r>
              <a:rPr lang="en-GB" sz="1400" i="1" dirty="0" smtClean="0"/>
              <a:t>late (?) </a:t>
            </a:r>
            <a:r>
              <a:rPr lang="en-GB" sz="1400" dirty="0" smtClean="0"/>
              <a:t>responses time and phase-locked to stimuli, but often associated with “higher” cognitive processes, e.g. attention, expectation, memory, or top-down control </a:t>
            </a:r>
          </a:p>
          <a:p>
            <a:pPr>
              <a:lnSpc>
                <a:spcPct val="150000"/>
              </a:lnSpc>
            </a:pPr>
            <a:r>
              <a:rPr lang="en-GB" dirty="0" smtClean="0"/>
              <a:t> </a:t>
            </a:r>
          </a:p>
          <a:p>
            <a:pPr>
              <a:lnSpc>
                <a:spcPct val="150000"/>
              </a:lnSpc>
            </a:pPr>
            <a:endParaRPr lang="en-GB" dirty="0" smtClean="0"/>
          </a:p>
          <a:p>
            <a:endParaRPr lang="en-GB" dirty="0" smtClean="0"/>
          </a:p>
          <a:p>
            <a:endParaRPr lang="en-GB" dirty="0"/>
          </a:p>
        </p:txBody>
      </p:sp>
      <p:sp>
        <p:nvSpPr>
          <p:cNvPr id="7" name="TextBox 6"/>
          <p:cNvSpPr txBox="1"/>
          <p:nvPr/>
        </p:nvSpPr>
        <p:spPr>
          <a:xfrm>
            <a:off x="467544" y="1700808"/>
            <a:ext cx="2448272" cy="400110"/>
          </a:xfrm>
          <a:prstGeom prst="rect">
            <a:avLst/>
          </a:prstGeom>
          <a:noFill/>
        </p:spPr>
        <p:txBody>
          <a:bodyPr wrap="square" rtlCol="0">
            <a:spAutoFit/>
          </a:bodyPr>
          <a:lstStyle/>
          <a:p>
            <a:r>
              <a:rPr lang="en-GB" sz="2000" b="1" dirty="0" smtClean="0"/>
              <a:t>Evoked Potentials</a:t>
            </a:r>
            <a:endParaRPr lang="en-GB" sz="2000" b="1" dirty="0"/>
          </a:p>
        </p:txBody>
      </p:sp>
      <p:sp>
        <p:nvSpPr>
          <p:cNvPr id="8" name="TextBox 7"/>
          <p:cNvSpPr txBox="1"/>
          <p:nvPr/>
        </p:nvSpPr>
        <p:spPr>
          <a:xfrm>
            <a:off x="467544" y="2564904"/>
            <a:ext cx="3528392" cy="707886"/>
          </a:xfrm>
          <a:prstGeom prst="rect">
            <a:avLst/>
          </a:prstGeom>
          <a:noFill/>
        </p:spPr>
        <p:txBody>
          <a:bodyPr wrap="square" rtlCol="0">
            <a:spAutoFit/>
          </a:bodyPr>
          <a:lstStyle/>
          <a:p>
            <a:r>
              <a:rPr lang="en-GB" sz="2000" b="1" dirty="0" smtClean="0"/>
              <a:t>Event-related </a:t>
            </a:r>
          </a:p>
          <a:p>
            <a:r>
              <a:rPr lang="en-GB" sz="2000" b="1" dirty="0" smtClean="0"/>
              <a:t>Potentials</a:t>
            </a:r>
            <a:endParaRPr lang="en-GB" sz="2000" b="1" dirty="0"/>
          </a:p>
        </p:txBody>
      </p:sp>
      <p:sp>
        <p:nvSpPr>
          <p:cNvPr id="9" name="TextBox 8"/>
          <p:cNvSpPr txBox="1"/>
          <p:nvPr/>
        </p:nvSpPr>
        <p:spPr>
          <a:xfrm>
            <a:off x="467544" y="3573016"/>
            <a:ext cx="7992888" cy="1661993"/>
          </a:xfrm>
          <a:prstGeom prst="rect">
            <a:avLst/>
          </a:prstGeom>
          <a:noFill/>
        </p:spPr>
        <p:txBody>
          <a:bodyPr wrap="square" rtlCol="0">
            <a:spAutoFit/>
          </a:bodyPr>
          <a:lstStyle/>
          <a:p>
            <a:pPr>
              <a:lnSpc>
                <a:spcPct val="150000"/>
              </a:lnSpc>
            </a:pPr>
            <a:r>
              <a:rPr lang="en-GB" dirty="0" smtClean="0"/>
              <a:t>Both require averaging the same event over multiple trials (typically 100+), in order to average out noise/random activity, but preserve the signal of interest.</a:t>
            </a:r>
          </a:p>
          <a:p>
            <a:pPr>
              <a:lnSpc>
                <a:spcPct val="150000"/>
              </a:lnSpc>
            </a:pPr>
            <a:endParaRPr lang="en-GB" dirty="0" smtClean="0"/>
          </a:p>
          <a:p>
            <a:pPr>
              <a:lnSpc>
                <a:spcPct val="150000"/>
              </a:lnSpc>
            </a:pPr>
            <a:r>
              <a:rPr lang="en-GB" dirty="0" smtClean="0"/>
              <a:t>If the signal of interest is roughly known a priori then </a:t>
            </a:r>
            <a:r>
              <a:rPr lang="en-GB" b="1" dirty="0" smtClean="0"/>
              <a:t>filters</a:t>
            </a:r>
            <a:r>
              <a:rPr lang="en-GB" dirty="0" smtClean="0"/>
              <a:t> can be applied to suppress noise in frequency ranges where the amplitude is low or are of no interest. E.g. High-pass, low-pass, band-pass…</a:t>
            </a:r>
          </a:p>
          <a:p>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rIns="30479"/>
          <a:lstStyle/>
          <a:p>
            <a:pPr marL="39688"/>
            <a:r>
              <a:rPr lang="en-US" dirty="0" smtClean="0"/>
              <a:t>EEG Analysis (2)</a:t>
            </a:r>
            <a:endParaRPr lang="en-US" dirty="0"/>
          </a:p>
        </p:txBody>
      </p:sp>
      <p:sp>
        <p:nvSpPr>
          <p:cNvPr id="12" name="TextBox 11"/>
          <p:cNvSpPr txBox="1"/>
          <p:nvPr/>
        </p:nvSpPr>
        <p:spPr>
          <a:xfrm>
            <a:off x="1043608" y="1556792"/>
            <a:ext cx="2448272" cy="400110"/>
          </a:xfrm>
          <a:prstGeom prst="rect">
            <a:avLst/>
          </a:prstGeom>
          <a:noFill/>
        </p:spPr>
        <p:txBody>
          <a:bodyPr wrap="square" rtlCol="0">
            <a:spAutoFit/>
          </a:bodyPr>
          <a:lstStyle/>
          <a:p>
            <a:r>
              <a:rPr lang="en-GB" sz="2000" b="1" dirty="0" smtClean="0"/>
              <a:t>Induced Activity </a:t>
            </a:r>
            <a:endParaRPr lang="en-GB" sz="2000" b="1" dirty="0"/>
          </a:p>
        </p:txBody>
      </p:sp>
      <p:sp>
        <p:nvSpPr>
          <p:cNvPr id="13" name="TextBox 12"/>
          <p:cNvSpPr txBox="1"/>
          <p:nvPr/>
        </p:nvSpPr>
        <p:spPr>
          <a:xfrm>
            <a:off x="3275856" y="1484784"/>
            <a:ext cx="5400600" cy="2031325"/>
          </a:xfrm>
          <a:prstGeom prst="rect">
            <a:avLst/>
          </a:prstGeom>
          <a:noFill/>
        </p:spPr>
        <p:txBody>
          <a:bodyPr wrap="square" rtlCol="0">
            <a:spAutoFit/>
          </a:bodyPr>
          <a:lstStyle/>
          <a:p>
            <a:pPr algn="just">
              <a:lnSpc>
                <a:spcPct val="150000"/>
              </a:lnSpc>
            </a:pPr>
            <a:r>
              <a:rPr lang="en-GB" sz="1400" dirty="0" smtClean="0"/>
              <a:t>stereotyped responses time but not phase-locked to the presentation of a physical stimulus, i.e. there is some jitter in the response between epochs. Averaging over trials would not be appropriate. Instead, the signal amplitude for different frequency bands is computed for every epoch. This type of analysis only considers frequency amplitude and not phase. </a:t>
            </a:r>
            <a:endParaRPr lang="en-GB" sz="1400" dirty="0"/>
          </a:p>
        </p:txBody>
      </p:sp>
      <p:pic>
        <p:nvPicPr>
          <p:cNvPr id="14" name="Picture 2" descr="C:\Users\mecono\Desktop\TimeFreq_4Web.jpg"/>
          <p:cNvPicPr>
            <a:picLocks noChangeAspect="1" noChangeArrowheads="1"/>
          </p:cNvPicPr>
          <p:nvPr/>
        </p:nvPicPr>
        <p:blipFill>
          <a:blip r:embed="rId2" cstate="print"/>
          <a:srcRect l="61959" b="65718"/>
          <a:stretch>
            <a:fillRect/>
          </a:stretch>
        </p:blipFill>
        <p:spPr bwMode="auto">
          <a:xfrm>
            <a:off x="0" y="2357336"/>
            <a:ext cx="3350234" cy="4224557"/>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611560" y="0"/>
            <a:ext cx="8229600" cy="1692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50800" tIns="50800" rIns="30479" bIns="50800" numCol="1" anchor="ctr" anchorCtr="0" compatLnSpc="1">
            <a:prstTxWarp prst="textNoShape">
              <a:avLst/>
            </a:prstTxWarp>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sym typeface="Lucida Grande" charset="0"/>
              </a:rPr>
              <a:t>EEG Analysis (3)</a:t>
            </a:r>
            <a:endParaRPr kumimoji="0" lang="en-US" sz="4400" b="0" i="0" u="none" strike="noStrike" kern="0" cap="none" spc="0" normalizeH="0" baseline="0" noProof="0" dirty="0">
              <a:ln>
                <a:noFill/>
              </a:ln>
              <a:solidFill>
                <a:schemeClr val="tx1"/>
              </a:solidFill>
              <a:effectLst/>
              <a:uLnTx/>
              <a:uFillTx/>
              <a:latin typeface="+mj-lt"/>
              <a:ea typeface="+mj-ea"/>
              <a:cs typeface="+mj-cs"/>
              <a:sym typeface="Lucida Grande" charset="0"/>
            </a:endParaRPr>
          </a:p>
        </p:txBody>
      </p:sp>
      <p:sp>
        <p:nvSpPr>
          <p:cNvPr id="8" name="TextBox 7"/>
          <p:cNvSpPr txBox="1"/>
          <p:nvPr/>
        </p:nvSpPr>
        <p:spPr>
          <a:xfrm>
            <a:off x="539552" y="1556792"/>
            <a:ext cx="4608512" cy="338554"/>
          </a:xfrm>
          <a:prstGeom prst="rect">
            <a:avLst/>
          </a:prstGeom>
          <a:noFill/>
        </p:spPr>
        <p:txBody>
          <a:bodyPr wrap="square" rtlCol="0">
            <a:spAutoFit/>
          </a:bodyPr>
          <a:lstStyle/>
          <a:p>
            <a:r>
              <a:rPr lang="en-GB" sz="1600" b="1" dirty="0" smtClean="0"/>
              <a:t>Evoked Response / Event – related potential</a:t>
            </a:r>
            <a:endParaRPr lang="en-GB" sz="1600" b="1" dirty="0"/>
          </a:p>
        </p:txBody>
      </p:sp>
      <p:pic>
        <p:nvPicPr>
          <p:cNvPr id="3075" name="Picture 3" descr="C:\Users\mecono\Desktop\1_mad.gif"/>
          <p:cNvPicPr>
            <a:picLocks noChangeAspect="1" noChangeArrowheads="1"/>
          </p:cNvPicPr>
          <p:nvPr/>
        </p:nvPicPr>
        <p:blipFill>
          <a:blip r:embed="rId2" cstate="print"/>
          <a:srcRect/>
          <a:stretch>
            <a:fillRect/>
          </a:stretch>
        </p:blipFill>
        <p:spPr bwMode="auto">
          <a:xfrm>
            <a:off x="395536" y="1844824"/>
            <a:ext cx="5715000" cy="4076700"/>
          </a:xfrm>
          <a:prstGeom prst="rect">
            <a:avLst/>
          </a:prstGeom>
          <a:noFill/>
        </p:spPr>
      </p:pic>
      <p:sp>
        <p:nvSpPr>
          <p:cNvPr id="11" name="TextBox 10"/>
          <p:cNvSpPr txBox="1"/>
          <p:nvPr/>
        </p:nvSpPr>
        <p:spPr>
          <a:xfrm>
            <a:off x="6300192" y="1628800"/>
            <a:ext cx="2304256" cy="1997150"/>
          </a:xfrm>
          <a:prstGeom prst="rect">
            <a:avLst/>
          </a:prstGeom>
          <a:noFill/>
        </p:spPr>
        <p:txBody>
          <a:bodyPr wrap="square" rtlCol="0">
            <a:spAutoFit/>
          </a:bodyPr>
          <a:lstStyle/>
          <a:p>
            <a:pPr algn="just">
              <a:lnSpc>
                <a:spcPct val="150000"/>
              </a:lnSpc>
            </a:pPr>
            <a:r>
              <a:rPr lang="en-GB" dirty="0" smtClean="0"/>
              <a:t>Grand mean ERP in response to visual oddball paradigm – subjects are asked to react when they see a rare occurrence amongst a series of common stimuli, e.g. rotating arms of a clock</a:t>
            </a:r>
            <a:endParaRPr lang="en-GB" dirty="0"/>
          </a:p>
        </p:txBody>
      </p:sp>
      <p:sp>
        <p:nvSpPr>
          <p:cNvPr id="12" name="TextBox 11"/>
          <p:cNvSpPr txBox="1"/>
          <p:nvPr/>
        </p:nvSpPr>
        <p:spPr>
          <a:xfrm>
            <a:off x="6300192" y="3789040"/>
            <a:ext cx="2160240" cy="2031325"/>
          </a:xfrm>
          <a:prstGeom prst="rect">
            <a:avLst/>
          </a:prstGeom>
          <a:noFill/>
        </p:spPr>
        <p:txBody>
          <a:bodyPr wrap="square" rtlCol="0">
            <a:spAutoFit/>
          </a:bodyPr>
          <a:lstStyle/>
          <a:p>
            <a:pPr algn="just">
              <a:lnSpc>
                <a:spcPct val="150000"/>
              </a:lnSpc>
            </a:pPr>
            <a:r>
              <a:rPr lang="en-GB" dirty="0" smtClean="0"/>
              <a:t>It produces a stereotyped evoked response over </a:t>
            </a:r>
            <a:r>
              <a:rPr lang="en-GB" dirty="0" err="1" smtClean="0"/>
              <a:t>parieto</a:t>
            </a:r>
            <a:r>
              <a:rPr lang="en-GB" dirty="0" smtClean="0"/>
              <a:t>-central electrodes at around 300ms (termed P300 component) that is largest after seeing the rare target stimulus </a:t>
            </a:r>
            <a:endParaRPr lang="en-GB" dirty="0"/>
          </a:p>
        </p:txBody>
      </p:sp>
      <p:sp>
        <p:nvSpPr>
          <p:cNvPr id="13" name="TextBox 12"/>
          <p:cNvSpPr txBox="1"/>
          <p:nvPr/>
        </p:nvSpPr>
        <p:spPr>
          <a:xfrm>
            <a:off x="323528" y="6165304"/>
            <a:ext cx="4896544" cy="400110"/>
          </a:xfrm>
          <a:prstGeom prst="rect">
            <a:avLst/>
          </a:prstGeom>
          <a:noFill/>
        </p:spPr>
        <p:txBody>
          <a:bodyPr wrap="square" rtlCol="0">
            <a:spAutoFit/>
          </a:bodyPr>
          <a:lstStyle/>
          <a:p>
            <a:r>
              <a:rPr lang="en-GB" sz="1000" i="1" dirty="0" err="1" smtClean="0"/>
              <a:t>Rangaswamy</a:t>
            </a:r>
            <a:r>
              <a:rPr lang="en-GB" sz="1000" i="1" dirty="0" smtClean="0"/>
              <a:t> &amp; </a:t>
            </a:r>
            <a:r>
              <a:rPr lang="en-GB" sz="1000" i="1" dirty="0" err="1" smtClean="0"/>
              <a:t>Porjesz</a:t>
            </a:r>
            <a:r>
              <a:rPr lang="en-GB" sz="1000" i="1" dirty="0" smtClean="0"/>
              <a:t>. From event-related potentials to oscillations. Alcohol Research &amp; Health, 2008 </a:t>
            </a:r>
            <a:endParaRPr lang="en-GB" sz="1000" i="1"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Electroencephalography</a:t>
            </a:r>
            <a:endParaRPr lang="en-GB" dirty="0"/>
          </a:p>
        </p:txBody>
      </p:sp>
      <p:sp>
        <p:nvSpPr>
          <p:cNvPr id="3" name="Content Placeholder 2"/>
          <p:cNvSpPr>
            <a:spLocks noGrp="1"/>
          </p:cNvSpPr>
          <p:nvPr>
            <p:ph idx="1"/>
          </p:nvPr>
        </p:nvSpPr>
        <p:spPr>
          <a:xfrm>
            <a:off x="1835696" y="1412776"/>
            <a:ext cx="1162472" cy="748680"/>
          </a:xfrm>
        </p:spPr>
        <p:txBody>
          <a:bodyPr/>
          <a:lstStyle/>
          <a:p>
            <a:pPr>
              <a:buNone/>
            </a:pPr>
            <a:r>
              <a:rPr lang="en-GB" u="sng" dirty="0" smtClean="0"/>
              <a:t>Pros</a:t>
            </a:r>
            <a:r>
              <a:rPr lang="en-GB" dirty="0" smtClean="0"/>
              <a:t>	</a:t>
            </a:r>
            <a:endParaRPr lang="en-GB" u="sng" dirty="0"/>
          </a:p>
        </p:txBody>
      </p:sp>
      <p:sp>
        <p:nvSpPr>
          <p:cNvPr id="5" name="Content Placeholder 2"/>
          <p:cNvSpPr txBox="1">
            <a:spLocks/>
          </p:cNvSpPr>
          <p:nvPr/>
        </p:nvSpPr>
        <p:spPr bwMode="auto">
          <a:xfrm>
            <a:off x="6300192" y="1412776"/>
            <a:ext cx="1162472" cy="7486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marL="382588" marR="0" lvl="0" indent="-342900" algn="l" defTabSz="914400" rtl="0" eaLnBrk="1" fontAlgn="base" latinLnBrk="0" hangingPunct="1">
              <a:lnSpc>
                <a:spcPct val="100000"/>
              </a:lnSpc>
              <a:spcBef>
                <a:spcPts val="800"/>
              </a:spcBef>
              <a:spcAft>
                <a:spcPct val="0"/>
              </a:spcAft>
              <a:buClr>
                <a:srgbClr val="000000"/>
              </a:buClr>
              <a:buSzPct val="100000"/>
              <a:buFont typeface="Arial" charset="0"/>
              <a:buNone/>
              <a:tabLst/>
              <a:defRPr/>
            </a:pPr>
            <a:r>
              <a:rPr kumimoji="0" lang="en-GB" sz="3200" b="0" i="0" u="sng" strike="noStrike" kern="0" cap="none" spc="0" normalizeH="0" baseline="0" noProof="0" dirty="0" smtClean="0">
                <a:ln>
                  <a:noFill/>
                </a:ln>
                <a:solidFill>
                  <a:schemeClr val="tx1"/>
                </a:solidFill>
                <a:effectLst/>
                <a:uLnTx/>
                <a:uFillTx/>
                <a:latin typeface="+mn-lt"/>
                <a:ea typeface="+mn-ea"/>
                <a:cs typeface="+mn-cs"/>
                <a:sym typeface="Lucida Grande" charset="0"/>
              </a:rPr>
              <a:t>Cons</a:t>
            </a:r>
            <a:r>
              <a:rPr kumimoji="0" lang="en-GB" sz="3200" b="0" i="0" u="none" strike="noStrike" kern="0" cap="none" spc="0" normalizeH="0" baseline="0" noProof="0" dirty="0" smtClean="0">
                <a:ln>
                  <a:noFill/>
                </a:ln>
                <a:solidFill>
                  <a:schemeClr val="tx1"/>
                </a:solidFill>
                <a:effectLst/>
                <a:uLnTx/>
                <a:uFillTx/>
                <a:latin typeface="+mn-lt"/>
                <a:ea typeface="+mn-ea"/>
                <a:cs typeface="+mn-cs"/>
                <a:sym typeface="Lucida Grande" charset="0"/>
              </a:rPr>
              <a:t>	</a:t>
            </a:r>
            <a:endParaRPr kumimoji="0" lang="en-GB" sz="3200" b="0" i="0" u="sng" strike="noStrike" kern="0" cap="none" spc="0" normalizeH="0" baseline="0" noProof="0" dirty="0">
              <a:ln>
                <a:noFill/>
              </a:ln>
              <a:solidFill>
                <a:schemeClr val="tx1"/>
              </a:solidFill>
              <a:effectLst/>
              <a:uLnTx/>
              <a:uFillTx/>
              <a:latin typeface="+mn-lt"/>
              <a:ea typeface="+mn-ea"/>
              <a:cs typeface="+mn-cs"/>
              <a:sym typeface="Lucida Grande" charset="0"/>
            </a:endParaRPr>
          </a:p>
        </p:txBody>
      </p:sp>
      <p:sp>
        <p:nvSpPr>
          <p:cNvPr id="6" name="TextBox 5"/>
          <p:cNvSpPr txBox="1"/>
          <p:nvPr/>
        </p:nvSpPr>
        <p:spPr>
          <a:xfrm>
            <a:off x="251520" y="2276872"/>
            <a:ext cx="3744416" cy="3046988"/>
          </a:xfrm>
          <a:prstGeom prst="rect">
            <a:avLst/>
          </a:prstGeom>
          <a:noFill/>
        </p:spPr>
        <p:txBody>
          <a:bodyPr wrap="square" rtlCol="0">
            <a:spAutoFit/>
          </a:bodyPr>
          <a:lstStyle/>
          <a:p>
            <a:pPr algn="just">
              <a:buFont typeface="Arial" pitchFamily="34" charset="0"/>
              <a:buChar char="•"/>
            </a:pPr>
            <a:r>
              <a:rPr lang="en-GB" sz="1600" dirty="0" smtClean="0"/>
              <a:t> Good time resolution, ms compared to s with </a:t>
            </a:r>
            <a:r>
              <a:rPr lang="en-GB" sz="1600" dirty="0" err="1" smtClean="0"/>
              <a:t>fMRI</a:t>
            </a:r>
            <a:endParaRPr lang="en-GB" sz="1600" dirty="0" smtClean="0"/>
          </a:p>
          <a:p>
            <a:pPr algn="just"/>
            <a:endParaRPr lang="en-GB" sz="1600" dirty="0" smtClean="0"/>
          </a:p>
          <a:p>
            <a:pPr algn="just">
              <a:buFont typeface="Arial" pitchFamily="34" charset="0"/>
              <a:buChar char="•"/>
            </a:pPr>
            <a:r>
              <a:rPr lang="en-GB" sz="1600" dirty="0" smtClean="0"/>
              <a:t> Portable and affordable </a:t>
            </a:r>
          </a:p>
          <a:p>
            <a:pPr algn="just"/>
            <a:endParaRPr lang="en-GB" sz="1600" dirty="0" smtClean="0"/>
          </a:p>
          <a:p>
            <a:pPr algn="just">
              <a:buFont typeface="Arial" pitchFamily="34" charset="0"/>
              <a:buChar char="•"/>
            </a:pPr>
            <a:r>
              <a:rPr lang="en-GB" sz="1600" dirty="0" smtClean="0"/>
              <a:t> More tolerant to subject movement than </a:t>
            </a:r>
            <a:r>
              <a:rPr lang="en-GB" sz="1600" dirty="0" err="1" smtClean="0"/>
              <a:t>fMRI</a:t>
            </a:r>
            <a:endParaRPr lang="en-GB" sz="1600" dirty="0" smtClean="0"/>
          </a:p>
          <a:p>
            <a:pPr algn="just"/>
            <a:endParaRPr lang="en-GB" sz="1600" dirty="0" smtClean="0"/>
          </a:p>
          <a:p>
            <a:pPr algn="just">
              <a:buFont typeface="Arial" pitchFamily="34" charset="0"/>
              <a:buChar char="•"/>
            </a:pPr>
            <a:r>
              <a:rPr lang="en-GB" sz="1600" dirty="0" smtClean="0"/>
              <a:t> EEG is silent and so useful for studying auditory processing</a:t>
            </a:r>
          </a:p>
          <a:p>
            <a:pPr algn="just"/>
            <a:endParaRPr lang="en-GB" sz="1600" dirty="0" smtClean="0"/>
          </a:p>
          <a:p>
            <a:pPr algn="just">
              <a:buFont typeface="Arial" pitchFamily="34" charset="0"/>
              <a:buChar char="•"/>
            </a:pPr>
            <a:r>
              <a:rPr lang="en-GB" sz="1600" dirty="0" smtClean="0"/>
              <a:t> Can be combined with </a:t>
            </a:r>
            <a:r>
              <a:rPr lang="en-GB" sz="1600" dirty="0" err="1" smtClean="0"/>
              <a:t>fMRI</a:t>
            </a:r>
            <a:r>
              <a:rPr lang="en-GB" sz="1600" dirty="0" smtClean="0"/>
              <a:t> or TMS</a:t>
            </a:r>
            <a:endParaRPr lang="en-GB" sz="1600" dirty="0"/>
          </a:p>
        </p:txBody>
      </p:sp>
      <p:sp>
        <p:nvSpPr>
          <p:cNvPr id="7" name="TextBox 6"/>
          <p:cNvSpPr txBox="1"/>
          <p:nvPr/>
        </p:nvSpPr>
        <p:spPr>
          <a:xfrm>
            <a:off x="5796136" y="2420888"/>
            <a:ext cx="3888432" cy="830997"/>
          </a:xfrm>
          <a:prstGeom prst="rect">
            <a:avLst/>
          </a:prstGeom>
          <a:noFill/>
        </p:spPr>
        <p:txBody>
          <a:bodyPr wrap="square" rtlCol="0">
            <a:spAutoFit/>
          </a:bodyPr>
          <a:lstStyle/>
          <a:p>
            <a:pPr algn="just">
              <a:buFont typeface="Arial" pitchFamily="34" charset="0"/>
              <a:buChar char="•"/>
            </a:pPr>
            <a:r>
              <a:rPr lang="en-GB" sz="1600" dirty="0" smtClean="0"/>
              <a:t> Low spatial resolution </a:t>
            </a:r>
          </a:p>
          <a:p>
            <a:pPr algn="just"/>
            <a:endParaRPr lang="en-GB" sz="1600" dirty="0" smtClean="0"/>
          </a:p>
          <a:p>
            <a:pPr algn="just">
              <a:buFont typeface="Arial" pitchFamily="34" charset="0"/>
              <a:buChar char="•"/>
            </a:pPr>
            <a:r>
              <a:rPr lang="en-GB" sz="1600" dirty="0" smtClean="0"/>
              <a:t> </a:t>
            </a:r>
            <a:r>
              <a:rPr lang="en-GB" sz="1600" dirty="0" err="1" smtClean="0"/>
              <a:t>Artifacts</a:t>
            </a:r>
            <a:r>
              <a:rPr lang="en-GB" sz="1600" dirty="0" smtClean="0"/>
              <a:t> / Noise</a:t>
            </a:r>
            <a:endParaRPr lang="en-GB" sz="1600" dirty="0"/>
          </a:p>
        </p:txBody>
      </p:sp>
      <p:pic>
        <p:nvPicPr>
          <p:cNvPr id="8" name="Picture 2"/>
          <p:cNvPicPr>
            <a:picLocks noChangeAspect="1" noChangeArrowheads="1"/>
          </p:cNvPicPr>
          <p:nvPr/>
        </p:nvPicPr>
        <p:blipFill>
          <a:blip r:embed="rId2" cstate="print"/>
          <a:srcRect/>
          <a:stretch>
            <a:fillRect/>
          </a:stretch>
        </p:blipFill>
        <p:spPr bwMode="auto">
          <a:xfrm>
            <a:off x="4003176" y="3212976"/>
            <a:ext cx="5140824" cy="3384376"/>
          </a:xfrm>
          <a:prstGeom prst="rect">
            <a:avLst/>
          </a:prstGeom>
          <a:noFill/>
          <a:ln w="9525">
            <a:noFill/>
            <a:miter lim="800000"/>
            <a:headEnd/>
            <a:tailEnd/>
          </a:ln>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rIns="30479"/>
          <a:lstStyle/>
          <a:p>
            <a:pPr marL="39688"/>
            <a:r>
              <a:rPr lang="en-US" dirty="0" smtClean="0"/>
              <a:t>EEG Analysis (4)</a:t>
            </a:r>
            <a:endParaRPr lang="en-US" dirty="0"/>
          </a:p>
        </p:txBody>
      </p:sp>
      <p:sp>
        <p:nvSpPr>
          <p:cNvPr id="10" name="TextBox 9"/>
          <p:cNvSpPr txBox="1"/>
          <p:nvPr/>
        </p:nvSpPr>
        <p:spPr>
          <a:xfrm>
            <a:off x="467544" y="1484784"/>
            <a:ext cx="6264696" cy="400110"/>
          </a:xfrm>
          <a:prstGeom prst="rect">
            <a:avLst/>
          </a:prstGeom>
          <a:noFill/>
        </p:spPr>
        <p:txBody>
          <a:bodyPr wrap="square" rtlCol="0">
            <a:spAutoFit/>
          </a:bodyPr>
          <a:lstStyle/>
          <a:p>
            <a:r>
              <a:rPr lang="en-GB" sz="2000" b="1" dirty="0" smtClean="0"/>
              <a:t>Time-Frequency Analysis </a:t>
            </a:r>
            <a:endParaRPr lang="en-GB" sz="2000" b="1" dirty="0"/>
          </a:p>
        </p:txBody>
      </p:sp>
      <p:pic>
        <p:nvPicPr>
          <p:cNvPr id="2050" name="Picture 2" descr="C:\Users\mecono\Desktop\scan567712.fig1.gif"/>
          <p:cNvPicPr>
            <a:picLocks noChangeAspect="1" noChangeArrowheads="1"/>
          </p:cNvPicPr>
          <p:nvPr/>
        </p:nvPicPr>
        <p:blipFill>
          <a:blip r:embed="rId2" cstate="print"/>
          <a:srcRect/>
          <a:stretch>
            <a:fillRect/>
          </a:stretch>
        </p:blipFill>
        <p:spPr bwMode="auto">
          <a:xfrm>
            <a:off x="4932040" y="1420698"/>
            <a:ext cx="3384376" cy="4890424"/>
          </a:xfrm>
          <a:prstGeom prst="rect">
            <a:avLst/>
          </a:prstGeom>
          <a:noFill/>
        </p:spPr>
      </p:pic>
      <p:sp>
        <p:nvSpPr>
          <p:cNvPr id="11" name="TextBox 10"/>
          <p:cNvSpPr txBox="1"/>
          <p:nvPr/>
        </p:nvSpPr>
        <p:spPr>
          <a:xfrm>
            <a:off x="467544" y="2132856"/>
            <a:ext cx="3960440" cy="3416320"/>
          </a:xfrm>
          <a:prstGeom prst="rect">
            <a:avLst/>
          </a:prstGeom>
          <a:noFill/>
        </p:spPr>
        <p:txBody>
          <a:bodyPr wrap="square" rtlCol="0">
            <a:spAutoFit/>
          </a:bodyPr>
          <a:lstStyle/>
          <a:p>
            <a:pPr algn="just">
              <a:lnSpc>
                <a:spcPct val="150000"/>
              </a:lnSpc>
            </a:pPr>
            <a:r>
              <a:rPr lang="en-GB" dirty="0" smtClean="0"/>
              <a:t>Tells you which frequencies are present/dominant in the signal over a given time. Can be for one single electrode or the average across multiple electrodes. </a:t>
            </a:r>
          </a:p>
          <a:p>
            <a:pPr algn="just">
              <a:lnSpc>
                <a:spcPct val="150000"/>
              </a:lnSpc>
            </a:pPr>
            <a:endParaRPr lang="en-GB" dirty="0" smtClean="0"/>
          </a:p>
          <a:p>
            <a:pPr algn="just">
              <a:lnSpc>
                <a:spcPct val="150000"/>
              </a:lnSpc>
            </a:pPr>
            <a:r>
              <a:rPr lang="en-GB" dirty="0" smtClean="0"/>
              <a:t>Useful for:</a:t>
            </a:r>
          </a:p>
          <a:p>
            <a:pPr algn="just">
              <a:lnSpc>
                <a:spcPct val="150000"/>
              </a:lnSpc>
            </a:pPr>
            <a:endParaRPr lang="en-GB" dirty="0" smtClean="0"/>
          </a:p>
          <a:p>
            <a:pPr algn="just">
              <a:lnSpc>
                <a:spcPct val="150000"/>
              </a:lnSpc>
              <a:buFont typeface="Arial" pitchFamily="34" charset="0"/>
              <a:buChar char="•"/>
            </a:pPr>
            <a:r>
              <a:rPr lang="en-GB" dirty="0" smtClean="0"/>
              <a:t> Analysing </a:t>
            </a:r>
            <a:r>
              <a:rPr lang="en-GB" i="1" dirty="0" smtClean="0"/>
              <a:t>induced</a:t>
            </a:r>
            <a:r>
              <a:rPr lang="en-GB" dirty="0" smtClean="0"/>
              <a:t> activity that isn’t phase-locked, i.e. that would be averaged out with conventional event-related analysis </a:t>
            </a:r>
          </a:p>
          <a:p>
            <a:pPr algn="just">
              <a:lnSpc>
                <a:spcPct val="150000"/>
              </a:lnSpc>
              <a:buFont typeface="Arial" pitchFamily="34" charset="0"/>
              <a:buChar char="•"/>
            </a:pPr>
            <a:r>
              <a:rPr lang="en-GB" dirty="0" smtClean="0"/>
              <a:t> Characterising and understanding typical responses to specific events – e.g. significant increase in gamma band activity 20-60 ms following an auditory stimulus</a:t>
            </a:r>
            <a:endParaRPr lang="en-GB"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 Analysis (3)</a:t>
            </a:r>
            <a:endParaRPr lang="en-GB" dirty="0"/>
          </a:p>
        </p:txBody>
      </p:sp>
      <p:sp>
        <p:nvSpPr>
          <p:cNvPr id="3" name="Content Placeholder 2"/>
          <p:cNvSpPr>
            <a:spLocks noGrp="1"/>
          </p:cNvSpPr>
          <p:nvPr>
            <p:ph idx="1"/>
          </p:nvPr>
        </p:nvSpPr>
        <p:spPr>
          <a:xfrm>
            <a:off x="251520" y="1196752"/>
            <a:ext cx="1378496" cy="388640"/>
          </a:xfrm>
        </p:spPr>
        <p:txBody>
          <a:bodyPr/>
          <a:lstStyle/>
          <a:p>
            <a:pPr>
              <a:buNone/>
            </a:pPr>
            <a:r>
              <a:rPr lang="en-GB" sz="2000" b="1" dirty="0" err="1" smtClean="0">
                <a:latin typeface="Arial" pitchFamily="34" charset="0"/>
                <a:cs typeface="Arial" pitchFamily="34" charset="0"/>
              </a:rPr>
              <a:t>Artifacts</a:t>
            </a:r>
            <a:r>
              <a:rPr lang="en-GB" sz="2000" b="1" dirty="0" smtClean="0">
                <a:latin typeface="Arial" pitchFamily="34" charset="0"/>
                <a:cs typeface="Arial" pitchFamily="34" charset="0"/>
              </a:rPr>
              <a:t> </a:t>
            </a:r>
            <a:endParaRPr lang="en-GB" sz="2000" b="1" dirty="0">
              <a:latin typeface="Arial" pitchFamily="34" charset="0"/>
              <a:cs typeface="Arial" pitchFamily="34" charset="0"/>
            </a:endParaRPr>
          </a:p>
        </p:txBody>
      </p:sp>
      <p:sp>
        <p:nvSpPr>
          <p:cNvPr id="5" name="TextBox 4"/>
          <p:cNvSpPr txBox="1"/>
          <p:nvPr/>
        </p:nvSpPr>
        <p:spPr>
          <a:xfrm>
            <a:off x="2195736" y="1700808"/>
            <a:ext cx="3816424" cy="338554"/>
          </a:xfrm>
          <a:prstGeom prst="rect">
            <a:avLst/>
          </a:prstGeom>
          <a:noFill/>
        </p:spPr>
        <p:txBody>
          <a:bodyPr wrap="square" rtlCol="0">
            <a:spAutoFit/>
          </a:bodyPr>
          <a:lstStyle/>
          <a:p>
            <a:r>
              <a:rPr lang="en-GB" sz="1600" dirty="0" smtClean="0"/>
              <a:t>Eye blinks and eye movements </a:t>
            </a:r>
            <a:endParaRPr lang="en-GB" sz="1600" dirty="0"/>
          </a:p>
        </p:txBody>
      </p:sp>
      <p:sp>
        <p:nvSpPr>
          <p:cNvPr id="6" name="TextBox 5"/>
          <p:cNvSpPr txBox="1"/>
          <p:nvPr/>
        </p:nvSpPr>
        <p:spPr>
          <a:xfrm>
            <a:off x="2195736" y="2132856"/>
            <a:ext cx="2376264" cy="338554"/>
          </a:xfrm>
          <a:prstGeom prst="rect">
            <a:avLst/>
          </a:prstGeom>
          <a:noFill/>
        </p:spPr>
        <p:txBody>
          <a:bodyPr wrap="square" rtlCol="0">
            <a:spAutoFit/>
          </a:bodyPr>
          <a:lstStyle/>
          <a:p>
            <a:r>
              <a:rPr lang="en-GB" sz="1600" dirty="0" smtClean="0"/>
              <a:t>Muscle </a:t>
            </a:r>
            <a:r>
              <a:rPr lang="en-GB" sz="1600" dirty="0" err="1" smtClean="0"/>
              <a:t>artifacts</a:t>
            </a:r>
            <a:endParaRPr lang="en-GB" sz="1600" dirty="0"/>
          </a:p>
        </p:txBody>
      </p:sp>
      <p:sp>
        <p:nvSpPr>
          <p:cNvPr id="7" name="TextBox 6"/>
          <p:cNvSpPr txBox="1"/>
          <p:nvPr/>
        </p:nvSpPr>
        <p:spPr>
          <a:xfrm>
            <a:off x="2195736" y="2564904"/>
            <a:ext cx="2376264" cy="338554"/>
          </a:xfrm>
          <a:prstGeom prst="rect">
            <a:avLst/>
          </a:prstGeom>
          <a:noFill/>
        </p:spPr>
        <p:txBody>
          <a:bodyPr wrap="square" rtlCol="0">
            <a:spAutoFit/>
          </a:bodyPr>
          <a:lstStyle/>
          <a:p>
            <a:r>
              <a:rPr lang="en-GB" sz="1600" dirty="0" smtClean="0"/>
              <a:t>Heart </a:t>
            </a:r>
            <a:r>
              <a:rPr lang="en-GB" sz="1600" dirty="0" err="1" smtClean="0"/>
              <a:t>artifacts</a:t>
            </a:r>
            <a:endParaRPr lang="en-GB" sz="1600" dirty="0"/>
          </a:p>
        </p:txBody>
      </p:sp>
      <p:pic>
        <p:nvPicPr>
          <p:cNvPr id="1026" name="Picture 2" descr="C:\Users\mecono\Desktop\eyeart.bmp"/>
          <p:cNvPicPr>
            <a:picLocks noChangeAspect="1" noChangeArrowheads="1"/>
          </p:cNvPicPr>
          <p:nvPr/>
        </p:nvPicPr>
        <p:blipFill>
          <a:blip r:embed="rId2" cstate="print"/>
          <a:srcRect/>
          <a:stretch>
            <a:fillRect/>
          </a:stretch>
        </p:blipFill>
        <p:spPr bwMode="auto">
          <a:xfrm>
            <a:off x="5364088" y="1772816"/>
            <a:ext cx="3496298" cy="2016224"/>
          </a:xfrm>
          <a:prstGeom prst="rect">
            <a:avLst/>
          </a:prstGeom>
          <a:noFill/>
        </p:spPr>
      </p:pic>
      <p:sp>
        <p:nvSpPr>
          <p:cNvPr id="9" name="TextBox 8"/>
          <p:cNvSpPr txBox="1"/>
          <p:nvPr/>
        </p:nvSpPr>
        <p:spPr>
          <a:xfrm>
            <a:off x="323528" y="1700808"/>
            <a:ext cx="1656184" cy="338554"/>
          </a:xfrm>
          <a:prstGeom prst="rect">
            <a:avLst/>
          </a:prstGeom>
          <a:noFill/>
        </p:spPr>
        <p:txBody>
          <a:bodyPr wrap="square" rtlCol="0">
            <a:spAutoFit/>
          </a:bodyPr>
          <a:lstStyle/>
          <a:p>
            <a:r>
              <a:rPr lang="en-GB" sz="1600" dirty="0" smtClean="0"/>
              <a:t>Physiological</a:t>
            </a:r>
            <a:endParaRPr lang="en-GB" sz="1600" dirty="0"/>
          </a:p>
        </p:txBody>
      </p:sp>
      <p:sp>
        <p:nvSpPr>
          <p:cNvPr id="10" name="TextBox 9"/>
          <p:cNvSpPr txBox="1"/>
          <p:nvPr/>
        </p:nvSpPr>
        <p:spPr>
          <a:xfrm>
            <a:off x="323528" y="3212976"/>
            <a:ext cx="1656184" cy="338554"/>
          </a:xfrm>
          <a:prstGeom prst="rect">
            <a:avLst/>
          </a:prstGeom>
          <a:noFill/>
        </p:spPr>
        <p:txBody>
          <a:bodyPr wrap="square" rtlCol="0">
            <a:spAutoFit/>
          </a:bodyPr>
          <a:lstStyle/>
          <a:p>
            <a:r>
              <a:rPr lang="en-GB" sz="1600" dirty="0" smtClean="0"/>
              <a:t>Environmental</a:t>
            </a:r>
            <a:endParaRPr lang="en-GB" sz="1600" dirty="0"/>
          </a:p>
        </p:txBody>
      </p:sp>
      <p:sp>
        <p:nvSpPr>
          <p:cNvPr id="11" name="TextBox 10"/>
          <p:cNvSpPr txBox="1"/>
          <p:nvPr/>
        </p:nvSpPr>
        <p:spPr>
          <a:xfrm>
            <a:off x="2195736" y="3212976"/>
            <a:ext cx="2880320" cy="2308324"/>
          </a:xfrm>
          <a:prstGeom prst="rect">
            <a:avLst/>
          </a:prstGeom>
          <a:noFill/>
        </p:spPr>
        <p:txBody>
          <a:bodyPr wrap="square" rtlCol="0">
            <a:spAutoFit/>
          </a:bodyPr>
          <a:lstStyle/>
          <a:p>
            <a:r>
              <a:rPr lang="en-GB" sz="1600" dirty="0" smtClean="0"/>
              <a:t>Momentary changes in electrode impedance</a:t>
            </a:r>
          </a:p>
          <a:p>
            <a:endParaRPr lang="en-GB" sz="1600" dirty="0" smtClean="0"/>
          </a:p>
          <a:p>
            <a:r>
              <a:rPr lang="en-GB" sz="1600" dirty="0" smtClean="0"/>
              <a:t>Dried electrode gel</a:t>
            </a:r>
          </a:p>
          <a:p>
            <a:endParaRPr lang="en-GB" sz="1600" dirty="0" smtClean="0"/>
          </a:p>
          <a:p>
            <a:r>
              <a:rPr lang="en-GB" sz="1600" dirty="0" smtClean="0"/>
              <a:t>Electrode wire contact</a:t>
            </a:r>
          </a:p>
          <a:p>
            <a:endParaRPr lang="en-GB" sz="1600" dirty="0" smtClean="0"/>
          </a:p>
          <a:p>
            <a:r>
              <a:rPr lang="en-GB" sz="1600" dirty="0" smtClean="0"/>
              <a:t>Poor grounding can give a 50/60 Hz signal </a:t>
            </a:r>
            <a:endParaRPr lang="en-GB" sz="1600" dirty="0"/>
          </a:p>
        </p:txBody>
      </p:sp>
      <p:sp>
        <p:nvSpPr>
          <p:cNvPr id="12" name="TextBox 11"/>
          <p:cNvSpPr txBox="1"/>
          <p:nvPr/>
        </p:nvSpPr>
        <p:spPr>
          <a:xfrm>
            <a:off x="755576" y="5733256"/>
            <a:ext cx="7056784" cy="612155"/>
          </a:xfrm>
          <a:prstGeom prst="rect">
            <a:avLst/>
          </a:prstGeom>
          <a:noFill/>
        </p:spPr>
        <p:txBody>
          <a:bodyPr wrap="square" rtlCol="0">
            <a:spAutoFit/>
          </a:bodyPr>
          <a:lstStyle/>
          <a:p>
            <a:pPr algn="just">
              <a:lnSpc>
                <a:spcPct val="150000"/>
              </a:lnSpc>
            </a:pPr>
            <a:r>
              <a:rPr lang="en-GB" dirty="0" smtClean="0"/>
              <a:t>Removal of </a:t>
            </a:r>
            <a:r>
              <a:rPr lang="en-GB" dirty="0" err="1" smtClean="0"/>
              <a:t>artifacts</a:t>
            </a:r>
            <a:r>
              <a:rPr lang="en-GB" dirty="0" smtClean="0"/>
              <a:t> can be done manually, e.g. </a:t>
            </a:r>
            <a:r>
              <a:rPr lang="en-GB" dirty="0" err="1" smtClean="0"/>
              <a:t>epoching</a:t>
            </a:r>
            <a:r>
              <a:rPr lang="en-GB" dirty="0" smtClean="0"/>
              <a:t> the signal and manually removing contaminated trials; OR through automated </a:t>
            </a:r>
            <a:r>
              <a:rPr lang="en-GB" dirty="0" err="1" smtClean="0"/>
              <a:t>artifact</a:t>
            </a:r>
            <a:r>
              <a:rPr lang="en-GB" dirty="0" smtClean="0"/>
              <a:t> rejection techniques build into the software.  </a:t>
            </a:r>
            <a:endParaRPr lang="en-GB" dirty="0"/>
          </a:p>
        </p:txBody>
      </p:sp>
      <p:sp>
        <p:nvSpPr>
          <p:cNvPr id="13" name="TextBox 12"/>
          <p:cNvSpPr txBox="1"/>
          <p:nvPr/>
        </p:nvSpPr>
        <p:spPr>
          <a:xfrm>
            <a:off x="5220072" y="4005064"/>
            <a:ext cx="3168352" cy="1292662"/>
          </a:xfrm>
          <a:prstGeom prst="rect">
            <a:avLst/>
          </a:prstGeom>
          <a:noFill/>
        </p:spPr>
        <p:txBody>
          <a:bodyPr wrap="square" rtlCol="0">
            <a:spAutoFit/>
          </a:bodyPr>
          <a:lstStyle/>
          <a:p>
            <a:pPr>
              <a:lnSpc>
                <a:spcPct val="150000"/>
              </a:lnSpc>
            </a:pPr>
            <a:r>
              <a:rPr lang="en-GB" sz="1600" dirty="0" smtClean="0"/>
              <a:t>Baseline Correction </a:t>
            </a:r>
            <a:endParaRPr lang="en-GB" sz="800" dirty="0" smtClean="0"/>
          </a:p>
          <a:p>
            <a:pPr>
              <a:lnSpc>
                <a:spcPct val="150000"/>
              </a:lnSpc>
            </a:pPr>
            <a:r>
              <a:rPr lang="en-GB" dirty="0" smtClean="0"/>
              <a:t>the EEG signal can undergo small baseline shifts away from zero due to sweating, muscle tension, or other sources of noise. </a:t>
            </a:r>
            <a:endParaRPr lang="en-GB"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EEG</a:t>
            </a:r>
            <a:endParaRPr lang="en-GB" dirty="0"/>
          </a:p>
        </p:txBody>
      </p:sp>
      <p:sp>
        <p:nvSpPr>
          <p:cNvPr id="3" name="Content Placeholder 2"/>
          <p:cNvSpPr>
            <a:spLocks noGrp="1"/>
          </p:cNvSpPr>
          <p:nvPr>
            <p:ph idx="1"/>
          </p:nvPr>
        </p:nvSpPr>
        <p:spPr>
          <a:xfrm>
            <a:off x="1835696" y="1412776"/>
            <a:ext cx="1162472" cy="748680"/>
          </a:xfrm>
        </p:spPr>
        <p:txBody>
          <a:bodyPr/>
          <a:lstStyle/>
          <a:p>
            <a:pPr>
              <a:buNone/>
            </a:pPr>
            <a:r>
              <a:rPr lang="en-GB" u="sng" dirty="0" smtClean="0"/>
              <a:t>Pros</a:t>
            </a:r>
            <a:r>
              <a:rPr lang="en-GB" dirty="0" smtClean="0"/>
              <a:t>	</a:t>
            </a:r>
            <a:endParaRPr lang="en-GB" u="sng" dirty="0"/>
          </a:p>
        </p:txBody>
      </p:sp>
      <p:sp>
        <p:nvSpPr>
          <p:cNvPr id="5" name="Content Placeholder 2"/>
          <p:cNvSpPr txBox="1">
            <a:spLocks/>
          </p:cNvSpPr>
          <p:nvPr/>
        </p:nvSpPr>
        <p:spPr bwMode="auto">
          <a:xfrm>
            <a:off x="6300192" y="1412776"/>
            <a:ext cx="1162472" cy="7486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marL="382588" marR="0" lvl="0" indent="-342900" algn="l" defTabSz="914400" rtl="0" eaLnBrk="1" fontAlgn="base" latinLnBrk="0" hangingPunct="1">
              <a:lnSpc>
                <a:spcPct val="100000"/>
              </a:lnSpc>
              <a:spcBef>
                <a:spcPts val="800"/>
              </a:spcBef>
              <a:spcAft>
                <a:spcPct val="0"/>
              </a:spcAft>
              <a:buClr>
                <a:srgbClr val="000000"/>
              </a:buClr>
              <a:buSzPct val="100000"/>
              <a:buFont typeface="Arial" charset="0"/>
              <a:buNone/>
              <a:tabLst/>
              <a:defRPr/>
            </a:pPr>
            <a:r>
              <a:rPr kumimoji="0" lang="en-GB" sz="3200" b="0" i="0" u="sng" strike="noStrike" kern="0" cap="none" spc="0" normalizeH="0" baseline="0" noProof="0" dirty="0" smtClean="0">
                <a:ln>
                  <a:noFill/>
                </a:ln>
                <a:solidFill>
                  <a:schemeClr val="tx1"/>
                </a:solidFill>
                <a:effectLst/>
                <a:uLnTx/>
                <a:uFillTx/>
                <a:latin typeface="+mn-lt"/>
                <a:ea typeface="+mn-ea"/>
                <a:cs typeface="+mn-cs"/>
                <a:sym typeface="Lucida Grande" charset="0"/>
              </a:rPr>
              <a:t>Cons</a:t>
            </a:r>
            <a:r>
              <a:rPr kumimoji="0" lang="en-GB" sz="3200" b="0" i="0" u="none" strike="noStrike" kern="0" cap="none" spc="0" normalizeH="0" baseline="0" noProof="0" dirty="0" smtClean="0">
                <a:ln>
                  <a:noFill/>
                </a:ln>
                <a:solidFill>
                  <a:schemeClr val="tx1"/>
                </a:solidFill>
                <a:effectLst/>
                <a:uLnTx/>
                <a:uFillTx/>
                <a:latin typeface="+mn-lt"/>
                <a:ea typeface="+mn-ea"/>
                <a:cs typeface="+mn-cs"/>
                <a:sym typeface="Lucida Grande" charset="0"/>
              </a:rPr>
              <a:t>	</a:t>
            </a:r>
            <a:endParaRPr kumimoji="0" lang="en-GB" sz="3200" b="0" i="0" u="sng" strike="noStrike" kern="0" cap="none" spc="0" normalizeH="0" baseline="0" noProof="0" dirty="0">
              <a:ln>
                <a:noFill/>
              </a:ln>
              <a:solidFill>
                <a:schemeClr val="tx1"/>
              </a:solidFill>
              <a:effectLst/>
              <a:uLnTx/>
              <a:uFillTx/>
              <a:latin typeface="+mn-lt"/>
              <a:ea typeface="+mn-ea"/>
              <a:cs typeface="+mn-cs"/>
              <a:sym typeface="Lucida Grande" charset="0"/>
            </a:endParaRPr>
          </a:p>
        </p:txBody>
      </p:sp>
      <p:sp>
        <p:nvSpPr>
          <p:cNvPr id="6" name="TextBox 5"/>
          <p:cNvSpPr txBox="1"/>
          <p:nvPr/>
        </p:nvSpPr>
        <p:spPr>
          <a:xfrm>
            <a:off x="323528" y="2204864"/>
            <a:ext cx="3744416" cy="3046988"/>
          </a:xfrm>
          <a:prstGeom prst="rect">
            <a:avLst/>
          </a:prstGeom>
          <a:noFill/>
        </p:spPr>
        <p:txBody>
          <a:bodyPr wrap="square" rtlCol="0">
            <a:spAutoFit/>
          </a:bodyPr>
          <a:lstStyle/>
          <a:p>
            <a:pPr algn="just">
              <a:buFont typeface="Arial" pitchFamily="34" charset="0"/>
              <a:buChar char="•"/>
            </a:pPr>
            <a:r>
              <a:rPr lang="en-GB" sz="1600" dirty="0" smtClean="0"/>
              <a:t> Good time resolution, ms compared to s with </a:t>
            </a:r>
            <a:r>
              <a:rPr lang="en-GB" sz="1600" dirty="0" err="1" smtClean="0"/>
              <a:t>fMRI</a:t>
            </a:r>
            <a:endParaRPr lang="en-GB" sz="1600" dirty="0" smtClean="0"/>
          </a:p>
          <a:p>
            <a:pPr algn="just"/>
            <a:endParaRPr lang="en-GB" sz="1600" dirty="0" smtClean="0"/>
          </a:p>
          <a:p>
            <a:pPr algn="just">
              <a:buFont typeface="Arial" pitchFamily="34" charset="0"/>
              <a:buChar char="•"/>
            </a:pPr>
            <a:r>
              <a:rPr lang="en-GB" sz="1600" dirty="0" smtClean="0"/>
              <a:t> Portable and affordable </a:t>
            </a:r>
          </a:p>
          <a:p>
            <a:pPr algn="just"/>
            <a:endParaRPr lang="en-GB" sz="1600" dirty="0" smtClean="0"/>
          </a:p>
          <a:p>
            <a:pPr algn="just">
              <a:buFont typeface="Arial" pitchFamily="34" charset="0"/>
              <a:buChar char="•"/>
            </a:pPr>
            <a:r>
              <a:rPr lang="en-GB" sz="1600" dirty="0" smtClean="0"/>
              <a:t> More tolerant to subject movement than </a:t>
            </a:r>
            <a:r>
              <a:rPr lang="en-GB" sz="1600" dirty="0" err="1" smtClean="0"/>
              <a:t>fMRI</a:t>
            </a:r>
            <a:endParaRPr lang="en-GB" sz="1600" dirty="0" smtClean="0"/>
          </a:p>
          <a:p>
            <a:pPr algn="just"/>
            <a:endParaRPr lang="en-GB" sz="1600" dirty="0" smtClean="0"/>
          </a:p>
          <a:p>
            <a:pPr algn="just">
              <a:buFont typeface="Arial" pitchFamily="34" charset="0"/>
              <a:buChar char="•"/>
            </a:pPr>
            <a:r>
              <a:rPr lang="en-GB" sz="1600" dirty="0" smtClean="0"/>
              <a:t> EEG is silent and so useful for studying auditory processing</a:t>
            </a:r>
          </a:p>
          <a:p>
            <a:pPr algn="just"/>
            <a:endParaRPr lang="en-GB" sz="1600" dirty="0" smtClean="0"/>
          </a:p>
          <a:p>
            <a:pPr algn="just">
              <a:buFont typeface="Arial" pitchFamily="34" charset="0"/>
              <a:buChar char="•"/>
            </a:pPr>
            <a:r>
              <a:rPr lang="en-GB" sz="1600" dirty="0" smtClean="0"/>
              <a:t> Can be combined with </a:t>
            </a:r>
            <a:r>
              <a:rPr lang="en-GB" sz="1600" dirty="0" err="1" smtClean="0"/>
              <a:t>fMRI</a:t>
            </a:r>
            <a:r>
              <a:rPr lang="en-GB" sz="1600" dirty="0" smtClean="0"/>
              <a:t> or TMS</a:t>
            </a:r>
            <a:endParaRPr lang="en-GB" sz="1600" dirty="0"/>
          </a:p>
        </p:txBody>
      </p:sp>
      <p:sp>
        <p:nvSpPr>
          <p:cNvPr id="7" name="TextBox 6"/>
          <p:cNvSpPr txBox="1"/>
          <p:nvPr/>
        </p:nvSpPr>
        <p:spPr>
          <a:xfrm>
            <a:off x="5796136" y="2420888"/>
            <a:ext cx="3888432" cy="830997"/>
          </a:xfrm>
          <a:prstGeom prst="rect">
            <a:avLst/>
          </a:prstGeom>
          <a:noFill/>
        </p:spPr>
        <p:txBody>
          <a:bodyPr wrap="square" rtlCol="0">
            <a:spAutoFit/>
          </a:bodyPr>
          <a:lstStyle/>
          <a:p>
            <a:pPr algn="just">
              <a:buFont typeface="Arial" pitchFamily="34" charset="0"/>
              <a:buChar char="•"/>
            </a:pPr>
            <a:r>
              <a:rPr lang="en-GB" sz="1600" dirty="0" smtClean="0"/>
              <a:t> Low spatial resolution </a:t>
            </a:r>
          </a:p>
          <a:p>
            <a:pPr algn="just"/>
            <a:endParaRPr lang="en-GB" sz="1600" dirty="0" smtClean="0"/>
          </a:p>
          <a:p>
            <a:pPr algn="just">
              <a:buFont typeface="Arial" pitchFamily="34" charset="0"/>
              <a:buChar char="•"/>
            </a:pPr>
            <a:r>
              <a:rPr lang="en-GB" sz="1600" dirty="0" smtClean="0"/>
              <a:t> </a:t>
            </a:r>
            <a:r>
              <a:rPr lang="en-GB" sz="1600" dirty="0" err="1" smtClean="0"/>
              <a:t>Artifacts</a:t>
            </a:r>
            <a:r>
              <a:rPr lang="en-GB" sz="1600" dirty="0" smtClean="0"/>
              <a:t> / Noise</a:t>
            </a:r>
            <a:endParaRPr lang="en-GB" sz="1600" dirty="0"/>
          </a:p>
        </p:txBody>
      </p:sp>
      <p:pic>
        <p:nvPicPr>
          <p:cNvPr id="8" name="Picture 2"/>
          <p:cNvPicPr>
            <a:picLocks noChangeAspect="1" noChangeArrowheads="1"/>
          </p:cNvPicPr>
          <p:nvPr/>
        </p:nvPicPr>
        <p:blipFill>
          <a:blip r:embed="rId2" cstate="print"/>
          <a:srcRect/>
          <a:stretch>
            <a:fillRect/>
          </a:stretch>
        </p:blipFill>
        <p:spPr bwMode="auto">
          <a:xfrm>
            <a:off x="4003176" y="3212976"/>
            <a:ext cx="5140824" cy="3384376"/>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3" cstate="print"/>
          <a:srcRect/>
          <a:stretch>
            <a:fillRect/>
          </a:stretch>
        </p:blipFill>
        <p:spPr bwMode="auto">
          <a:xfrm>
            <a:off x="601663" y="754063"/>
            <a:ext cx="2205037" cy="2478087"/>
          </a:xfrm>
          <a:prstGeom prst="rect">
            <a:avLst/>
          </a:prstGeom>
          <a:noFill/>
          <a:ln w="9525">
            <a:noFill/>
            <a:miter lim="800000"/>
            <a:headEnd/>
            <a:tailEnd/>
          </a:ln>
        </p:spPr>
      </p:pic>
      <p:pic>
        <p:nvPicPr>
          <p:cNvPr id="29698" name="Picture 2"/>
          <p:cNvPicPr>
            <a:picLocks noChangeArrowheads="1"/>
          </p:cNvPicPr>
          <p:nvPr/>
        </p:nvPicPr>
        <p:blipFill>
          <a:blip r:embed="rId4" cstate="print"/>
          <a:srcRect/>
          <a:stretch>
            <a:fillRect/>
          </a:stretch>
        </p:blipFill>
        <p:spPr bwMode="auto">
          <a:xfrm>
            <a:off x="2625725" y="762000"/>
            <a:ext cx="3101975" cy="4789488"/>
          </a:xfrm>
          <a:prstGeom prst="rect">
            <a:avLst/>
          </a:prstGeom>
          <a:noFill/>
          <a:ln w="9525">
            <a:noFill/>
            <a:miter lim="800000"/>
            <a:headEnd/>
            <a:tailEnd/>
          </a:ln>
        </p:spPr>
      </p:pic>
      <p:pic>
        <p:nvPicPr>
          <p:cNvPr id="29699" name="Picture 3"/>
          <p:cNvPicPr>
            <a:picLocks noChangeArrowheads="1"/>
          </p:cNvPicPr>
          <p:nvPr/>
        </p:nvPicPr>
        <p:blipFill>
          <a:blip r:embed="rId5" cstate="print"/>
          <a:srcRect/>
          <a:stretch>
            <a:fillRect/>
          </a:stretch>
        </p:blipFill>
        <p:spPr bwMode="auto">
          <a:xfrm>
            <a:off x="5410200" y="762000"/>
            <a:ext cx="3138488" cy="2667000"/>
          </a:xfrm>
          <a:prstGeom prst="rect">
            <a:avLst/>
          </a:prstGeom>
          <a:noFill/>
          <a:ln w="9525">
            <a:noFill/>
            <a:miter lim="800000"/>
            <a:headEnd/>
            <a:tailEnd/>
          </a:ln>
        </p:spPr>
      </p:pic>
      <p:pic>
        <p:nvPicPr>
          <p:cNvPr id="29700" name="Picture 4"/>
          <p:cNvPicPr>
            <a:picLocks noChangeArrowheads="1"/>
          </p:cNvPicPr>
          <p:nvPr/>
        </p:nvPicPr>
        <p:blipFill>
          <a:blip r:embed="rId6" cstate="print"/>
          <a:srcRect/>
          <a:stretch>
            <a:fillRect/>
          </a:stretch>
        </p:blipFill>
        <p:spPr bwMode="auto">
          <a:xfrm>
            <a:off x="601663" y="3221038"/>
            <a:ext cx="2065337" cy="2351087"/>
          </a:xfrm>
          <a:prstGeom prst="rect">
            <a:avLst/>
          </a:prstGeom>
          <a:noFill/>
          <a:ln w="9525">
            <a:noFill/>
            <a:miter lim="800000"/>
            <a:headEnd/>
            <a:tailEnd/>
          </a:ln>
        </p:spPr>
      </p:pic>
      <p:pic>
        <p:nvPicPr>
          <p:cNvPr id="29701" name="Picture 5"/>
          <p:cNvPicPr>
            <a:picLocks noChangeArrowheads="1"/>
          </p:cNvPicPr>
          <p:nvPr/>
        </p:nvPicPr>
        <p:blipFill>
          <a:blip r:embed="rId7" cstate="print"/>
          <a:srcRect/>
          <a:stretch>
            <a:fillRect/>
          </a:stretch>
        </p:blipFill>
        <p:spPr bwMode="auto">
          <a:xfrm>
            <a:off x="5410200" y="3352800"/>
            <a:ext cx="3124200" cy="2209800"/>
          </a:xfrm>
          <a:prstGeom prst="rect">
            <a:avLst/>
          </a:prstGeom>
          <a:noFill/>
          <a:ln w="9525">
            <a:noFill/>
            <a:miter lim="800000"/>
            <a:headEnd/>
            <a:tailEnd/>
          </a:ln>
        </p:spPr>
      </p:pic>
      <p:sp>
        <p:nvSpPr>
          <p:cNvPr id="29702" name="Rectangle 6"/>
          <p:cNvSpPr>
            <a:spLocks/>
          </p:cNvSpPr>
          <p:nvPr/>
        </p:nvSpPr>
        <p:spPr bwMode="auto">
          <a:xfrm>
            <a:off x="1403350" y="5949950"/>
            <a:ext cx="6408738"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Magnetoencephalography (MEG)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body" idx="1"/>
          </p:nvPr>
        </p:nvSpPr>
        <p:spPr>
          <a:xfrm>
            <a:off x="1625600" y="2074863"/>
            <a:ext cx="7410450" cy="4017962"/>
          </a:xfrm>
        </p:spPr>
        <p:txBody>
          <a:bodyPr rIns="30479"/>
          <a:lstStyle/>
          <a:p>
            <a:pPr marL="663575" eaLnBrk="1" hangingPunct="1"/>
            <a:r>
              <a:rPr lang="en-US" smtClean="0"/>
              <a:t>Hans Christian Orsted (1777 – 1851)</a:t>
            </a:r>
          </a:p>
          <a:p>
            <a:pPr marL="663575" eaLnBrk="1" hangingPunct="1"/>
            <a:endParaRPr lang="en-US" smtClean="0"/>
          </a:p>
          <a:p>
            <a:pPr marL="663575" eaLnBrk="1" hangingPunct="1"/>
            <a:r>
              <a:rPr lang="en-US" smtClean="0"/>
              <a:t>Current passing through a circuit affects a magnetic compass needle (1819)</a:t>
            </a:r>
          </a:p>
        </p:txBody>
      </p:sp>
      <p:pic>
        <p:nvPicPr>
          <p:cNvPr id="31746" name="Picture 2"/>
          <p:cNvPicPr>
            <a:picLocks noChangeArrowheads="1"/>
          </p:cNvPicPr>
          <p:nvPr/>
        </p:nvPicPr>
        <p:blipFill>
          <a:blip r:embed="rId3" cstate="print"/>
          <a:srcRect/>
          <a:stretch>
            <a:fillRect/>
          </a:stretch>
        </p:blipFill>
        <p:spPr bwMode="auto">
          <a:xfrm>
            <a:off x="439738" y="4908550"/>
            <a:ext cx="3124200" cy="1616075"/>
          </a:xfrm>
          <a:prstGeom prst="rect">
            <a:avLst/>
          </a:prstGeom>
          <a:noFill/>
          <a:ln w="9525">
            <a:noFill/>
            <a:miter lim="800000"/>
            <a:headEnd/>
            <a:tailEnd/>
          </a:ln>
        </p:spPr>
      </p:pic>
      <p:sp>
        <p:nvSpPr>
          <p:cNvPr id="31747" name="Rectangle 6"/>
          <p:cNvSpPr>
            <a:spLocks/>
          </p:cNvSpPr>
          <p:nvPr/>
        </p:nvSpPr>
        <p:spPr bwMode="auto">
          <a:xfrm>
            <a:off x="1403350" y="404813"/>
            <a:ext cx="6408738" cy="522287"/>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Electromagnetism</a:t>
            </a:r>
          </a:p>
        </p:txBody>
      </p:sp>
      <p:pic>
        <p:nvPicPr>
          <p:cNvPr id="31748" name="Picture 2"/>
          <p:cNvPicPr>
            <a:picLocks noChangeAspect="1" noChangeArrowheads="1"/>
          </p:cNvPicPr>
          <p:nvPr/>
        </p:nvPicPr>
        <p:blipFill>
          <a:blip r:embed="rId4" cstate="print"/>
          <a:srcRect/>
          <a:stretch>
            <a:fillRect/>
          </a:stretch>
        </p:blipFill>
        <p:spPr bwMode="auto">
          <a:xfrm>
            <a:off x="34925" y="1290638"/>
            <a:ext cx="1855788" cy="2786062"/>
          </a:xfrm>
          <a:prstGeom prst="rect">
            <a:avLst/>
          </a:prstGeom>
          <a:noFill/>
          <a:ln w="9525">
            <a:noFill/>
            <a:miter lim="800000"/>
            <a:headEnd/>
            <a:tailEnd/>
          </a:ln>
        </p:spPr>
      </p:pic>
      <p:pic>
        <p:nvPicPr>
          <p:cNvPr id="31749" name="Picture 3"/>
          <p:cNvPicPr>
            <a:picLocks noChangeAspect="1" noChangeArrowheads="1"/>
          </p:cNvPicPr>
          <p:nvPr/>
        </p:nvPicPr>
        <p:blipFill>
          <a:blip r:embed="rId5" cstate="print"/>
          <a:srcRect/>
          <a:stretch>
            <a:fillRect/>
          </a:stretch>
        </p:blipFill>
        <p:spPr bwMode="auto">
          <a:xfrm>
            <a:off x="5940425" y="5127625"/>
            <a:ext cx="3095625" cy="1685925"/>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body" idx="1"/>
          </p:nvPr>
        </p:nvSpPr>
        <p:spPr>
          <a:xfrm>
            <a:off x="241300" y="1103313"/>
            <a:ext cx="8653463" cy="1101725"/>
          </a:xfrm>
        </p:spPr>
        <p:txBody>
          <a:bodyPr rIns="30479"/>
          <a:lstStyle/>
          <a:p>
            <a:pPr marL="663575" eaLnBrk="1" hangingPunct="1">
              <a:lnSpc>
                <a:spcPct val="90000"/>
              </a:lnSpc>
            </a:pPr>
            <a:r>
              <a:rPr lang="en-US" sz="2000" smtClean="0"/>
              <a:t>An electrical dipole is always surrounded by a corresponding magnetic field</a:t>
            </a:r>
          </a:p>
          <a:p>
            <a:pPr marL="663575" eaLnBrk="1" hangingPunct="1">
              <a:lnSpc>
                <a:spcPct val="90000"/>
              </a:lnSpc>
            </a:pPr>
            <a:r>
              <a:rPr lang="en-US" sz="2000" smtClean="0"/>
              <a:t>The polarity of the field is determined by the direction of the current</a:t>
            </a:r>
          </a:p>
        </p:txBody>
      </p:sp>
      <p:pic>
        <p:nvPicPr>
          <p:cNvPr id="33794" name="Picture 2"/>
          <p:cNvPicPr>
            <a:picLocks noChangeArrowheads="1"/>
          </p:cNvPicPr>
          <p:nvPr/>
        </p:nvPicPr>
        <p:blipFill>
          <a:blip r:embed="rId2" cstate="print"/>
          <a:srcRect/>
          <a:stretch>
            <a:fillRect/>
          </a:stretch>
        </p:blipFill>
        <p:spPr bwMode="auto">
          <a:xfrm>
            <a:off x="539750" y="2349500"/>
            <a:ext cx="2232025" cy="2663825"/>
          </a:xfrm>
          <a:prstGeom prst="rect">
            <a:avLst/>
          </a:prstGeom>
          <a:noFill/>
          <a:ln w="9525">
            <a:noFill/>
            <a:miter lim="800000"/>
            <a:headEnd/>
            <a:tailEnd/>
          </a:ln>
        </p:spPr>
      </p:pic>
      <p:pic>
        <p:nvPicPr>
          <p:cNvPr id="33798" name="Picture 5"/>
          <p:cNvPicPr>
            <a:picLocks noChangeArrowheads="1"/>
          </p:cNvPicPr>
          <p:nvPr/>
        </p:nvPicPr>
        <p:blipFill>
          <a:blip r:embed="rId3" cstate="print"/>
          <a:srcRect b="28862"/>
          <a:stretch>
            <a:fillRect/>
          </a:stretch>
        </p:blipFill>
        <p:spPr bwMode="auto">
          <a:xfrm>
            <a:off x="4500563" y="2276475"/>
            <a:ext cx="4392612" cy="4176713"/>
          </a:xfrm>
          <a:prstGeom prst="rect">
            <a:avLst/>
          </a:prstGeom>
          <a:noFill/>
          <a:ln w="12700">
            <a:noFill/>
            <a:miter lim="800000"/>
            <a:headEnd/>
            <a:tailEnd/>
          </a:ln>
        </p:spPr>
      </p:pic>
      <p:sp>
        <p:nvSpPr>
          <p:cNvPr id="33799" name="Rectangle 6"/>
          <p:cNvSpPr>
            <a:spLocks/>
          </p:cNvSpPr>
          <p:nvPr/>
        </p:nvSpPr>
        <p:spPr bwMode="auto">
          <a:xfrm>
            <a:off x="1331913" y="260350"/>
            <a:ext cx="6408737" cy="51752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Electromagnetism (2)</a:t>
            </a:r>
          </a:p>
        </p:txBody>
      </p:sp>
      <p:sp>
        <p:nvSpPr>
          <p:cNvPr id="33800" name="Rectangle 1"/>
          <p:cNvSpPr>
            <a:spLocks noChangeArrowheads="1"/>
          </p:cNvSpPr>
          <p:nvPr/>
        </p:nvSpPr>
        <p:spPr bwMode="auto">
          <a:xfrm>
            <a:off x="34925" y="5856288"/>
            <a:ext cx="4535488" cy="1101725"/>
          </a:xfrm>
          <a:prstGeom prst="rect">
            <a:avLst/>
          </a:prstGeom>
          <a:noFill/>
          <a:ln w="9525">
            <a:noFill/>
            <a:miter lim="800000"/>
            <a:headEnd/>
            <a:tailEnd/>
          </a:ln>
        </p:spPr>
        <p:txBody>
          <a:bodyPr lIns="50800" tIns="50800" rIns="30479" bIns="50800"/>
          <a:lstStyle/>
          <a:p>
            <a:pPr marL="663575" indent="-342900">
              <a:lnSpc>
                <a:spcPct val="90000"/>
              </a:lnSpc>
              <a:spcBef>
                <a:spcPts val="800"/>
              </a:spcBef>
              <a:buClr>
                <a:srgbClr val="000000"/>
              </a:buClr>
              <a:buSzPct val="100000"/>
              <a:buFont typeface="Arial" charset="0"/>
              <a:buChar char="•"/>
            </a:pPr>
            <a:r>
              <a:rPr lang="en-US" sz="2000">
                <a:solidFill>
                  <a:schemeClr val="tx1"/>
                </a:solidFill>
                <a:latin typeface="Lucida Grande"/>
                <a:sym typeface="Lucida Grande"/>
              </a:rPr>
              <a:t>Apical dendrites of pyramidal cells also act as dipoles (more of this later…)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xfrm>
            <a:off x="179388" y="2565400"/>
            <a:ext cx="4608512" cy="3311525"/>
          </a:xfrm>
        </p:spPr>
        <p:txBody>
          <a:bodyPr rIns="30479"/>
          <a:lstStyle/>
          <a:p>
            <a:pPr marL="663575" eaLnBrk="1" hangingPunct="1">
              <a:defRPr/>
            </a:pPr>
            <a:r>
              <a:rPr lang="en-US" sz="1700" dirty="0">
                <a:effectLst>
                  <a:outerShdw blurRad="38100" dist="38100" dir="2700000" algn="tl">
                    <a:srgbClr val="C0C0C0"/>
                  </a:outerShdw>
                </a:effectLst>
                <a:sym typeface="Lucida Grande" charset="0"/>
              </a:rPr>
              <a:t>The magnetic fields generated by the brain are minute: 100 million </a:t>
            </a:r>
            <a:r>
              <a:rPr lang="en-US" sz="1700" dirty="0" smtClean="0">
                <a:effectLst>
                  <a:outerShdw blurRad="38100" dist="38100" dir="2700000" algn="tl">
                    <a:srgbClr val="C0C0C0"/>
                  </a:outerShdw>
                </a:effectLst>
                <a:sym typeface="Lucida Grande" charset="0"/>
              </a:rPr>
              <a:t>times </a:t>
            </a:r>
            <a:r>
              <a:rPr lang="en-US" sz="1700" dirty="0">
                <a:effectLst>
                  <a:outerShdw blurRad="38100" dist="38100" dir="2700000" algn="tl">
                    <a:srgbClr val="C0C0C0"/>
                  </a:outerShdw>
                </a:effectLst>
                <a:sym typeface="Lucida Grande" charset="0"/>
              </a:rPr>
              <a:t>weaker than the earth’s magnetic field, one million times weaker than the magnetic fields generated by the urban environment.</a:t>
            </a:r>
          </a:p>
          <a:p>
            <a:pPr marL="663575" eaLnBrk="1" hangingPunct="1">
              <a:defRPr/>
            </a:pPr>
            <a:r>
              <a:rPr lang="en-US" sz="1700" dirty="0">
                <a:effectLst>
                  <a:outerShdw blurRad="38100" dist="38100" dir="2700000" algn="tl">
                    <a:srgbClr val="C0C0C0"/>
                  </a:outerShdw>
                </a:effectLst>
                <a:sym typeface="Lucida Grande" charset="0"/>
              </a:rPr>
              <a:t>By way of contrast, </a:t>
            </a:r>
            <a:r>
              <a:rPr lang="en-US" sz="1700" dirty="0" smtClean="0">
                <a:effectLst>
                  <a:outerShdw blurRad="38100" dist="38100" dir="2700000" algn="tl">
                    <a:srgbClr val="C0C0C0"/>
                  </a:outerShdw>
                </a:effectLst>
                <a:sym typeface="Lucida Grande" charset="0"/>
              </a:rPr>
              <a:t>MRI scanners </a:t>
            </a:r>
            <a:r>
              <a:rPr lang="en-US" sz="1700" dirty="0">
                <a:effectLst>
                  <a:outerShdw blurRad="38100" dist="38100" dir="2700000" algn="tl">
                    <a:srgbClr val="C0C0C0"/>
                  </a:outerShdw>
                </a:effectLst>
                <a:sym typeface="Lucida Grande" charset="0"/>
              </a:rPr>
              <a:t>generate a magnetic field of between 3 to 3.5 tesla.</a:t>
            </a:r>
          </a:p>
        </p:txBody>
      </p:sp>
      <p:pic>
        <p:nvPicPr>
          <p:cNvPr id="34818" name="Picture 2"/>
          <p:cNvPicPr>
            <a:picLocks noChangeArrowheads="1"/>
          </p:cNvPicPr>
          <p:nvPr/>
        </p:nvPicPr>
        <p:blipFill>
          <a:blip r:embed="rId3" cstate="print"/>
          <a:srcRect t="16386"/>
          <a:stretch>
            <a:fillRect/>
          </a:stretch>
        </p:blipFill>
        <p:spPr bwMode="auto">
          <a:xfrm>
            <a:off x="4608513" y="1268413"/>
            <a:ext cx="4535487" cy="4824412"/>
          </a:xfrm>
          <a:prstGeom prst="rect">
            <a:avLst/>
          </a:prstGeom>
          <a:noFill/>
          <a:ln w="9525">
            <a:noFill/>
            <a:miter lim="800000"/>
            <a:headEnd/>
            <a:tailEnd/>
          </a:ln>
        </p:spPr>
      </p:pic>
      <p:sp>
        <p:nvSpPr>
          <p:cNvPr id="34819" name="Rectangle 6"/>
          <p:cNvSpPr>
            <a:spLocks/>
          </p:cNvSpPr>
          <p:nvPr/>
        </p:nvSpPr>
        <p:spPr bwMode="auto">
          <a:xfrm>
            <a:off x="1403350" y="260350"/>
            <a:ext cx="6408738"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Biomagnetic Fields</a:t>
            </a:r>
          </a:p>
        </p:txBody>
      </p:sp>
      <p:sp>
        <p:nvSpPr>
          <p:cNvPr id="34820" name="Oval 1"/>
          <p:cNvSpPr>
            <a:spLocks noChangeArrowheads="1"/>
          </p:cNvSpPr>
          <p:nvPr/>
        </p:nvSpPr>
        <p:spPr bwMode="auto">
          <a:xfrm>
            <a:off x="6732588" y="4437063"/>
            <a:ext cx="2087562" cy="1223962"/>
          </a:xfrm>
          <a:prstGeom prst="ellipse">
            <a:avLst/>
          </a:prstGeom>
          <a:noFill/>
          <a:ln w="12700" algn="ctr">
            <a:solidFill>
              <a:srgbClr val="00B0F0"/>
            </a:solidFill>
            <a:round/>
            <a:headEnd/>
            <a:tailEnd/>
          </a:ln>
        </p:spPr>
        <p:txBody>
          <a:bodyPr/>
          <a:lstStyle/>
          <a:p>
            <a:endParaRPr lang="en-GB"/>
          </a:p>
        </p:txBody>
      </p:sp>
      <p:sp>
        <p:nvSpPr>
          <p:cNvPr id="34822" name="Rectangle 6"/>
          <p:cNvSpPr>
            <a:spLocks/>
          </p:cNvSpPr>
          <p:nvPr/>
        </p:nvSpPr>
        <p:spPr bwMode="auto">
          <a:xfrm>
            <a:off x="179388" y="1916113"/>
            <a:ext cx="1439862" cy="51752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But…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body" idx="1"/>
          </p:nvPr>
        </p:nvSpPr>
        <p:spPr>
          <a:xfrm>
            <a:off x="490538" y="3309938"/>
            <a:ext cx="8424862" cy="3287712"/>
          </a:xfrm>
        </p:spPr>
        <p:txBody>
          <a:bodyPr rIns="30479"/>
          <a:lstStyle/>
          <a:p>
            <a:pPr marL="663575" eaLnBrk="1" hangingPunct="1"/>
            <a:r>
              <a:rPr lang="en-US" sz="1700" smtClean="0"/>
              <a:t>First recording of biomagnetic field generated by the human hart (Gerhard Baule and Richard Mcfee, 1963) </a:t>
            </a:r>
          </a:p>
          <a:p>
            <a:pPr marL="663575" eaLnBrk="1" hangingPunct="1"/>
            <a:r>
              <a:rPr lang="en-US" sz="1700" smtClean="0"/>
              <a:t>Two copper pick-up coils twisted round a ferrite core with 2 million turns.</a:t>
            </a:r>
          </a:p>
          <a:p>
            <a:pPr marL="663575" eaLnBrk="1" hangingPunct="1"/>
            <a:r>
              <a:rPr lang="en-US" sz="1700" smtClean="0"/>
              <a:t>The two coils were connected in opposite directions so as to cancel out</a:t>
            </a:r>
            <a:r>
              <a:rPr lang="en-US" smtClean="0"/>
              <a:t> </a:t>
            </a:r>
            <a:r>
              <a:rPr lang="en-US" sz="1700" smtClean="0"/>
              <a:t> the background fluctuations.  Never the less, they had to conduct their experiment in the middle of a field because the signal was still very noisy.</a:t>
            </a:r>
          </a:p>
          <a:p>
            <a:pPr marL="663575" eaLnBrk="1" hangingPunct="1"/>
            <a:r>
              <a:rPr lang="en-US" sz="1700" smtClean="0"/>
              <a:t>A group working in the Soviet Union (Safonev et al, 1967) produced similar results but in a shielded room: reduced background noise by a factor of 10.</a:t>
            </a:r>
          </a:p>
          <a:p>
            <a:pPr marL="663575" eaLnBrk="1" hangingPunct="1"/>
            <a:r>
              <a:rPr lang="en-US" sz="1700" smtClean="0"/>
              <a:t>Thermal noise was limiting in the use of copper.</a:t>
            </a:r>
          </a:p>
        </p:txBody>
      </p:sp>
      <p:pic>
        <p:nvPicPr>
          <p:cNvPr id="36866" name="Picture 2">
            <a:hlinkClick r:id="rId3"/>
          </p:cNvPr>
          <p:cNvPicPr>
            <a:picLocks noChangeArrowheads="1"/>
          </p:cNvPicPr>
          <p:nvPr/>
        </p:nvPicPr>
        <p:blipFill>
          <a:blip r:embed="rId4" cstate="print"/>
          <a:srcRect/>
          <a:stretch>
            <a:fillRect/>
          </a:stretch>
        </p:blipFill>
        <p:spPr bwMode="auto">
          <a:xfrm>
            <a:off x="5273675" y="1004888"/>
            <a:ext cx="2574925" cy="1919287"/>
          </a:xfrm>
          <a:prstGeom prst="rect">
            <a:avLst/>
          </a:prstGeom>
          <a:noFill/>
          <a:ln w="9525">
            <a:noFill/>
            <a:miter lim="800000"/>
            <a:headEnd/>
            <a:tailEnd/>
          </a:ln>
        </p:spPr>
      </p:pic>
      <p:pic>
        <p:nvPicPr>
          <p:cNvPr id="36867" name="Picture 3"/>
          <p:cNvPicPr>
            <a:picLocks noChangeArrowheads="1"/>
          </p:cNvPicPr>
          <p:nvPr/>
        </p:nvPicPr>
        <p:blipFill>
          <a:blip r:embed="rId5" cstate="print"/>
          <a:srcRect/>
          <a:stretch>
            <a:fillRect/>
          </a:stretch>
        </p:blipFill>
        <p:spPr bwMode="auto">
          <a:xfrm>
            <a:off x="1066800" y="852488"/>
            <a:ext cx="2420938" cy="2144712"/>
          </a:xfrm>
          <a:prstGeom prst="rect">
            <a:avLst/>
          </a:prstGeom>
          <a:noFill/>
          <a:ln w="9525">
            <a:noFill/>
            <a:miter lim="800000"/>
            <a:headEnd/>
            <a:tailEnd/>
          </a:ln>
        </p:spPr>
      </p:pic>
      <p:sp>
        <p:nvSpPr>
          <p:cNvPr id="36868" name="Rectangle 6"/>
          <p:cNvSpPr>
            <a:spLocks/>
          </p:cNvSpPr>
          <p:nvPr/>
        </p:nvSpPr>
        <p:spPr bwMode="auto">
          <a:xfrm>
            <a:off x="684213" y="115888"/>
            <a:ext cx="7775575"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Early Recordings of Biomagnetic Fields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rrowheads="1"/>
          </p:cNvPicPr>
          <p:nvPr/>
        </p:nvPicPr>
        <p:blipFill>
          <a:blip r:embed="rId3" cstate="print"/>
          <a:srcRect/>
          <a:stretch>
            <a:fillRect/>
          </a:stretch>
        </p:blipFill>
        <p:spPr bwMode="auto">
          <a:xfrm>
            <a:off x="611188" y="981075"/>
            <a:ext cx="2881312" cy="3743325"/>
          </a:xfrm>
          <a:prstGeom prst="rect">
            <a:avLst/>
          </a:prstGeom>
          <a:noFill/>
          <a:ln w="9525">
            <a:noFill/>
            <a:miter lim="800000"/>
            <a:headEnd/>
            <a:tailEnd/>
          </a:ln>
        </p:spPr>
      </p:pic>
      <p:sp>
        <p:nvSpPr>
          <p:cNvPr id="38914" name="Rectangle 6"/>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Recording Biomagnetic Fields From the Brain</a:t>
            </a:r>
          </a:p>
        </p:txBody>
      </p:sp>
      <p:sp>
        <p:nvSpPr>
          <p:cNvPr id="6" name="Rectangle 2"/>
          <p:cNvSpPr txBox="1">
            <a:spLocks noChangeArrowheads="1"/>
          </p:cNvSpPr>
          <p:nvPr/>
        </p:nvSpPr>
        <p:spPr bwMode="auto">
          <a:xfrm>
            <a:off x="3924300" y="1557338"/>
            <a:ext cx="3929063" cy="3167062"/>
          </a:xfrm>
          <a:prstGeom prst="rect">
            <a:avLst/>
          </a:prstGeom>
          <a:noFill/>
          <a:ln>
            <a:noFill/>
          </a:ln>
          <a:effectLst/>
          <a:extLst/>
        </p:spPr>
        <p:txBody>
          <a:bodyPr lIns="50800" tIns="50800" rIns="30479" bIns="50800"/>
          <a:lst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6302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0302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487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1944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01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85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1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77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663575">
              <a:defRPr/>
            </a:pPr>
            <a:r>
              <a:rPr lang="en-US" sz="2000" dirty="0" smtClean="0"/>
              <a:t>David Cohen and colleagues make measurements using a copper induction coil in a magnetically shielded room in University of Illinois.</a:t>
            </a:r>
          </a:p>
          <a:p>
            <a:pPr marL="320675" indent="0">
              <a:buFont typeface="Arial" charset="0"/>
              <a:buNone/>
              <a:defRPr/>
            </a:pPr>
            <a:endParaRPr lang="en-US" sz="2000" dirty="0" smtClean="0"/>
          </a:p>
          <a:p>
            <a:pPr marL="663575">
              <a:defRPr/>
            </a:pPr>
            <a:r>
              <a:rPr lang="en-US" sz="2000" dirty="0" smtClean="0"/>
              <a:t>Measurements were too noisy for useful analysis</a:t>
            </a:r>
            <a:endParaRPr lang="en-US" sz="2000" dirty="0"/>
          </a:p>
        </p:txBody>
      </p:sp>
      <p:sp>
        <p:nvSpPr>
          <p:cNvPr id="38916" name="TextBox 2"/>
          <p:cNvSpPr txBox="1">
            <a:spLocks noChangeArrowheads="1"/>
          </p:cNvSpPr>
          <p:nvPr/>
        </p:nvSpPr>
        <p:spPr bwMode="auto">
          <a:xfrm>
            <a:off x="5148263" y="981075"/>
            <a:ext cx="1800225" cy="461963"/>
          </a:xfrm>
          <a:prstGeom prst="rect">
            <a:avLst/>
          </a:prstGeom>
          <a:noFill/>
          <a:ln w="9525">
            <a:noFill/>
            <a:miter lim="800000"/>
            <a:headEnd/>
            <a:tailEnd/>
          </a:ln>
        </p:spPr>
        <p:txBody>
          <a:bodyPr>
            <a:spAutoFit/>
          </a:bodyPr>
          <a:lstStyle/>
          <a:p>
            <a:r>
              <a:rPr lang="en-GB" sz="2400"/>
              <a:t>1968</a:t>
            </a:r>
          </a:p>
        </p:txBody>
      </p:sp>
      <p:sp>
        <p:nvSpPr>
          <p:cNvPr id="9" name="Rectangle 2"/>
          <p:cNvSpPr txBox="1">
            <a:spLocks noChangeArrowheads="1"/>
          </p:cNvSpPr>
          <p:nvPr/>
        </p:nvSpPr>
        <p:spPr bwMode="auto">
          <a:xfrm>
            <a:off x="468313" y="5373688"/>
            <a:ext cx="8280400" cy="1295400"/>
          </a:xfrm>
          <a:prstGeom prst="rect">
            <a:avLst/>
          </a:prstGeom>
          <a:noFill/>
          <a:ln>
            <a:noFill/>
          </a:ln>
          <a:effectLst/>
          <a:extLst/>
        </p:spPr>
        <p:txBody>
          <a:bodyPr lIns="50800" tIns="50800" rIns="30479" bIns="50800"/>
          <a:lst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6302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0302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487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1944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01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85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1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77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320675" indent="0">
              <a:buFont typeface="Arial" charset="0"/>
              <a:buNone/>
              <a:defRPr/>
            </a:pPr>
            <a:r>
              <a:rPr lang="en-US" sz="2000" dirty="0" smtClean="0"/>
              <a:t>Two key problems:</a:t>
            </a:r>
          </a:p>
          <a:p>
            <a:pPr marL="777875" indent="-457200">
              <a:buFont typeface="Arial" charset="0"/>
              <a:buAutoNum type="arabicPeriod"/>
              <a:defRPr/>
            </a:pPr>
            <a:r>
              <a:rPr lang="en-US" sz="2000" dirty="0" smtClean="0"/>
              <a:t>Sensors sensitive enough to record tiny changes in magnetic flux</a:t>
            </a:r>
          </a:p>
          <a:p>
            <a:pPr marL="777875" indent="-457200">
              <a:buFont typeface="Arial" charset="0"/>
              <a:buAutoNum type="arabicPeriod"/>
              <a:defRPr/>
            </a:pPr>
            <a:r>
              <a:rPr lang="en-US" sz="2000" dirty="0"/>
              <a:t>E</a:t>
            </a:r>
            <a:r>
              <a:rPr lang="en-US" sz="2000" dirty="0" smtClean="0"/>
              <a:t>liminate ‘noise’ from other environmental fluctuations in flux</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rrowheads="1"/>
          </p:cNvPicPr>
          <p:nvPr/>
        </p:nvPicPr>
        <p:blipFill>
          <a:blip r:embed="rId3" cstate="print"/>
          <a:srcRect/>
          <a:stretch>
            <a:fillRect/>
          </a:stretch>
        </p:blipFill>
        <p:spPr bwMode="auto">
          <a:xfrm>
            <a:off x="5695950" y="1173163"/>
            <a:ext cx="3062288" cy="4056062"/>
          </a:xfrm>
          <a:prstGeom prst="rect">
            <a:avLst/>
          </a:prstGeom>
          <a:noFill/>
          <a:ln w="9525">
            <a:noFill/>
            <a:miter lim="800000"/>
            <a:headEnd/>
            <a:tailEnd/>
          </a:ln>
        </p:spPr>
      </p:pic>
      <p:sp>
        <p:nvSpPr>
          <p:cNvPr id="40962" name="Rectangle 2"/>
          <p:cNvSpPr>
            <a:spLocks/>
          </p:cNvSpPr>
          <p:nvPr/>
        </p:nvSpPr>
        <p:spPr bwMode="auto">
          <a:xfrm>
            <a:off x="287338" y="1268413"/>
            <a:ext cx="5054600" cy="5113337"/>
          </a:xfrm>
          <a:prstGeom prst="rect">
            <a:avLst/>
          </a:prstGeom>
          <a:noFill/>
          <a:ln w="9525">
            <a:noFill/>
            <a:miter lim="800000"/>
            <a:headEnd/>
            <a:tailEnd/>
          </a:ln>
        </p:spPr>
        <p:txBody>
          <a:bodyPr lIns="0" tIns="0" rIns="0" bIns="0"/>
          <a:lstStyle/>
          <a:p>
            <a:r>
              <a:rPr lang="en-US" sz="2100">
                <a:solidFill>
                  <a:schemeClr val="tx1"/>
                </a:solidFill>
                <a:cs typeface="Arial" charset="0"/>
              </a:rPr>
              <a:t>- When cooled to -269C, solid mercury suddenly lost all resistance to the flow of electric current (Heike Onnes, 1911) . </a:t>
            </a:r>
          </a:p>
          <a:p>
            <a:endParaRPr lang="en-US" sz="2100">
              <a:solidFill>
                <a:schemeClr val="tx1"/>
              </a:solidFill>
              <a:cs typeface="Arial" charset="0"/>
            </a:endParaRPr>
          </a:p>
          <a:p>
            <a:r>
              <a:rPr lang="en-US" sz="2100">
                <a:solidFill>
                  <a:schemeClr val="tx1"/>
                </a:solidFill>
                <a:cs typeface="Arial" charset="0"/>
              </a:rPr>
              <a:t> 	“Superconductivity” </a:t>
            </a:r>
          </a:p>
          <a:p>
            <a:endParaRPr lang="en-US" sz="2100">
              <a:solidFill>
                <a:schemeClr val="tx1"/>
              </a:solidFill>
              <a:cs typeface="Arial" charset="0"/>
            </a:endParaRPr>
          </a:p>
          <a:p>
            <a:r>
              <a:rPr lang="en-US" sz="2100">
                <a:solidFill>
                  <a:schemeClr val="tx1"/>
                </a:solidFill>
                <a:cs typeface="Arial" charset="0"/>
              </a:rPr>
              <a:t>-Later found in other materials, such as tin and metal alloys.</a:t>
            </a:r>
          </a:p>
          <a:p>
            <a:endParaRPr lang="en-US" sz="2100">
              <a:solidFill>
                <a:schemeClr val="tx1"/>
              </a:solidFill>
              <a:cs typeface="Arial" charset="0"/>
            </a:endParaRPr>
          </a:p>
          <a:p>
            <a:r>
              <a:rPr lang="en-US" sz="2100">
                <a:solidFill>
                  <a:schemeClr val="tx1"/>
                </a:solidFill>
                <a:cs typeface="Arial" charset="0"/>
              </a:rPr>
              <a:t>- When two superconducting materials are separated by a thin insulating layer a ‘tunnel effect’ is produced which enables the flow of electrons - even in the absence of any external voltage.  This is a Josephson Junction (Brian Josephson 1962).</a:t>
            </a:r>
          </a:p>
        </p:txBody>
      </p:sp>
      <p:sp>
        <p:nvSpPr>
          <p:cNvPr id="40963" name="Rectangle 6"/>
          <p:cNvSpPr>
            <a:spLocks/>
          </p:cNvSpPr>
          <p:nvPr/>
        </p:nvSpPr>
        <p:spPr bwMode="auto">
          <a:xfrm>
            <a:off x="1403350" y="404813"/>
            <a:ext cx="6408738" cy="522287"/>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Superconductivity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GB" sz="1800" dirty="0" smtClean="0"/>
              <a:t>Richard Caton (1842-1926) from Liverpool published findings about electrical phenomena of the exposed cerebral hemispheres of rabbits and monkeys in the British Medical Journal in 1875. </a:t>
            </a:r>
          </a:p>
          <a:p>
            <a:pPr algn="just"/>
            <a:endParaRPr lang="en-GB" sz="1800" dirty="0" smtClean="0"/>
          </a:p>
          <a:p>
            <a:pPr algn="just"/>
            <a:r>
              <a:rPr lang="en-GB" sz="1800" dirty="0" smtClean="0"/>
              <a:t>In 1890 Adolf Beck published findings of spontaneous electrical activity and rhythmic oscillations in response to light in the brains of rabbits and dogs.</a:t>
            </a:r>
          </a:p>
          <a:p>
            <a:pPr algn="just"/>
            <a:endParaRPr lang="en-GB" sz="1800" dirty="0" smtClean="0"/>
          </a:p>
          <a:p>
            <a:pPr algn="just"/>
            <a:r>
              <a:rPr lang="en-GB" sz="1800" dirty="0" smtClean="0"/>
              <a:t>In 1912 Vladimir </a:t>
            </a:r>
            <a:r>
              <a:rPr lang="en-GB" sz="1800" dirty="0" err="1" smtClean="0"/>
              <a:t>Vladimirovich</a:t>
            </a:r>
            <a:r>
              <a:rPr lang="en-GB" sz="1800" dirty="0" smtClean="0"/>
              <a:t> </a:t>
            </a:r>
            <a:r>
              <a:rPr lang="en-GB" sz="1800" dirty="0" err="1" smtClean="0"/>
              <a:t>Pravdich-Neminsky</a:t>
            </a:r>
            <a:r>
              <a:rPr lang="en-GB" sz="1800" dirty="0" smtClean="0"/>
              <a:t> published the first animal EEG study described evoked potential in the mammalian brain.</a:t>
            </a:r>
          </a:p>
          <a:p>
            <a:pPr algn="just"/>
            <a:endParaRPr lang="en-GB" sz="1800" dirty="0" smtClean="0"/>
          </a:p>
          <a:p>
            <a:pPr algn="just"/>
            <a:r>
              <a:rPr lang="en-GB" sz="1800" dirty="0" smtClean="0"/>
              <a:t>In 1914 Napoleon </a:t>
            </a:r>
            <a:r>
              <a:rPr lang="en-GB" sz="1800" dirty="0" err="1" smtClean="0"/>
              <a:t>Cybulski</a:t>
            </a:r>
            <a:r>
              <a:rPr lang="en-GB" sz="1800" dirty="0" smtClean="0"/>
              <a:t> and </a:t>
            </a:r>
            <a:r>
              <a:rPr lang="en-GB" sz="1800" dirty="0" err="1" smtClean="0"/>
              <a:t>Jelenska-Macieszyna</a:t>
            </a:r>
            <a:r>
              <a:rPr lang="en-GB" sz="1800" dirty="0" smtClean="0"/>
              <a:t> photographed EEG recordings of experimentally induced seizures. </a:t>
            </a:r>
            <a:endParaRPr lang="en-GB" sz="1800" dirty="0"/>
          </a:p>
        </p:txBody>
      </p:sp>
      <p:sp>
        <p:nvSpPr>
          <p:cNvPr id="5" name="Rectangle 1"/>
          <p:cNvSpPr>
            <a:spLocks noGrp="1" noChangeArrowheads="1"/>
          </p:cNvSpPr>
          <p:nvPr>
            <p:ph type="title"/>
          </p:nvPr>
        </p:nvSpPr>
        <p:spPr>
          <a:ln/>
        </p:spPr>
        <p:txBody>
          <a:bodyPr rIns="30479"/>
          <a:lstStyle/>
          <a:p>
            <a:pPr marL="39688"/>
            <a:r>
              <a:rPr lang="en-US" dirty="0"/>
              <a:t>History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a:spLocks/>
          </p:cNvSpPr>
          <p:nvPr/>
        </p:nvSpPr>
        <p:spPr bwMode="auto">
          <a:xfrm>
            <a:off x="900113" y="260350"/>
            <a:ext cx="7343775"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Recording a Weak Signal: SQUIDs</a:t>
            </a:r>
          </a:p>
        </p:txBody>
      </p:sp>
      <p:sp>
        <p:nvSpPr>
          <p:cNvPr id="43010" name="TextBox 2"/>
          <p:cNvSpPr txBox="1">
            <a:spLocks noChangeArrowheads="1"/>
          </p:cNvSpPr>
          <p:nvPr/>
        </p:nvSpPr>
        <p:spPr bwMode="auto">
          <a:xfrm>
            <a:off x="447675" y="903288"/>
            <a:ext cx="4268788" cy="5767387"/>
          </a:xfrm>
          <a:prstGeom prst="rect">
            <a:avLst/>
          </a:prstGeom>
          <a:noFill/>
          <a:ln w="9525">
            <a:noFill/>
            <a:miter lim="800000"/>
            <a:headEnd/>
            <a:tailEnd/>
          </a:ln>
        </p:spPr>
        <p:txBody>
          <a:bodyPr>
            <a:spAutoFit/>
          </a:bodyPr>
          <a:lstStyle/>
          <a:p>
            <a:r>
              <a:rPr lang="en-GB" sz="1800"/>
              <a:t>Create a superconducting loop and measure changes in interference of quantum-mechanical electron waves circulating in this loop as magnetic flux in loop changes</a:t>
            </a:r>
          </a:p>
          <a:p>
            <a:endParaRPr lang="en-GB" sz="1800"/>
          </a:p>
          <a:p>
            <a:r>
              <a:rPr lang="en-GB" sz="1800"/>
              <a:t>Invented at Ford Research Labs in 1964/1965 by Jaklevic, Lambe, Silver, Mercerau and Zimmerman</a:t>
            </a:r>
          </a:p>
          <a:p>
            <a:endParaRPr lang="en-GB" sz="1800"/>
          </a:p>
          <a:p>
            <a:r>
              <a:rPr lang="en-GB" sz="1800"/>
              <a:t>Two types: DC and RF SQUIDs. RF squids generally used to make measurements of biomagnetism (less sensitive but much cheaper).</a:t>
            </a:r>
          </a:p>
          <a:p>
            <a:endParaRPr lang="en-GB" sz="1800"/>
          </a:p>
          <a:p>
            <a:r>
              <a:rPr lang="en-GB" sz="1800"/>
              <a:t>Niobium or lead alloy cooled to near absolute zero with liquid helium</a:t>
            </a:r>
          </a:p>
          <a:p>
            <a:endParaRPr lang="en-GB" sz="1800"/>
          </a:p>
          <a:p>
            <a:r>
              <a:rPr lang="en-GB" sz="1800"/>
              <a:t>Can measure magnetic fields as small as 1 femtotesla (10</a:t>
            </a:r>
            <a:r>
              <a:rPr lang="en-GB" sz="1800" baseline="30000"/>
              <a:t>-15</a:t>
            </a:r>
            <a:r>
              <a:rPr lang="en-GB" sz="1800"/>
              <a:t>)</a:t>
            </a:r>
          </a:p>
          <a:p>
            <a:endParaRPr lang="en-GB"/>
          </a:p>
        </p:txBody>
      </p:sp>
      <p:pic>
        <p:nvPicPr>
          <p:cNvPr id="43011" name="Picture 2"/>
          <p:cNvPicPr>
            <a:picLocks noChangeAspect="1" noChangeArrowheads="1"/>
          </p:cNvPicPr>
          <p:nvPr/>
        </p:nvPicPr>
        <p:blipFill>
          <a:blip r:embed="rId3" cstate="print"/>
          <a:srcRect/>
          <a:stretch>
            <a:fillRect/>
          </a:stretch>
        </p:blipFill>
        <p:spPr bwMode="auto">
          <a:xfrm>
            <a:off x="5003800" y="1268413"/>
            <a:ext cx="3698875" cy="3040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txBox="1">
            <a:spLocks noChangeArrowheads="1"/>
          </p:cNvSpPr>
          <p:nvPr/>
        </p:nvSpPr>
        <p:spPr bwMode="auto">
          <a:xfrm>
            <a:off x="4787900" y="1566863"/>
            <a:ext cx="3594100" cy="4238625"/>
          </a:xfrm>
          <a:prstGeom prst="rect">
            <a:avLst/>
          </a:prstGeom>
          <a:noFill/>
          <a:ln w="9525">
            <a:noFill/>
            <a:miter lim="800000"/>
            <a:headEnd/>
            <a:tailEnd/>
          </a:ln>
        </p:spPr>
        <p:txBody>
          <a:bodyPr lIns="50800" tIns="50800" rIns="30479" bIns="50800"/>
          <a:lstStyle/>
          <a:p>
            <a:pPr marL="663575" indent="-342900">
              <a:spcBef>
                <a:spcPts val="800"/>
              </a:spcBef>
              <a:buClr>
                <a:srgbClr val="000000"/>
              </a:buClr>
              <a:buSzPct val="100000"/>
              <a:buFont typeface="Arial" charset="0"/>
              <a:buChar char="•"/>
            </a:pPr>
            <a:r>
              <a:rPr lang="en-US" sz="2000">
                <a:solidFill>
                  <a:schemeClr val="tx1"/>
                </a:solidFill>
                <a:latin typeface="Lucida Grande"/>
                <a:sym typeface="Lucida Grande"/>
              </a:rPr>
              <a:t>David Cohen, now at MIT, used one of the first SQUIDs to record a cleaner MEG signal.</a:t>
            </a:r>
          </a:p>
          <a:p>
            <a:pPr marL="663575" indent="-342900">
              <a:spcBef>
                <a:spcPts val="800"/>
              </a:spcBef>
              <a:buClr>
                <a:srgbClr val="000000"/>
              </a:buClr>
              <a:buSzPct val="100000"/>
              <a:buFont typeface="Arial" charset="0"/>
              <a:buChar char="•"/>
            </a:pPr>
            <a:r>
              <a:rPr lang="en-US" sz="2000">
                <a:solidFill>
                  <a:schemeClr val="tx1"/>
                </a:solidFill>
                <a:latin typeface="Lucida Grande"/>
                <a:sym typeface="Lucida Grande"/>
              </a:rPr>
              <a:t>By now they had designed a better magnetically sheilded room.</a:t>
            </a:r>
          </a:p>
          <a:p>
            <a:pPr marL="663575" indent="-342900">
              <a:spcBef>
                <a:spcPts val="800"/>
              </a:spcBef>
              <a:buClr>
                <a:srgbClr val="000000"/>
              </a:buClr>
              <a:buSzPct val="100000"/>
              <a:buFont typeface="Arial" charset="0"/>
              <a:buChar char="•"/>
            </a:pPr>
            <a:r>
              <a:rPr lang="en-US" sz="2000">
                <a:solidFill>
                  <a:schemeClr val="tx1"/>
                </a:solidFill>
                <a:latin typeface="Lucida Grande"/>
                <a:sym typeface="Lucida Grande"/>
              </a:rPr>
              <a:t>Used one SQUID only, which was moved around to different positions</a:t>
            </a:r>
          </a:p>
        </p:txBody>
      </p:sp>
      <p:sp>
        <p:nvSpPr>
          <p:cNvPr id="45058" name="TextBox 5"/>
          <p:cNvSpPr txBox="1">
            <a:spLocks noChangeArrowheads="1"/>
          </p:cNvSpPr>
          <p:nvPr/>
        </p:nvSpPr>
        <p:spPr bwMode="auto">
          <a:xfrm>
            <a:off x="6372225" y="1022350"/>
            <a:ext cx="1800225" cy="461963"/>
          </a:xfrm>
          <a:prstGeom prst="rect">
            <a:avLst/>
          </a:prstGeom>
          <a:noFill/>
          <a:ln w="9525">
            <a:noFill/>
            <a:miter lim="800000"/>
            <a:headEnd/>
            <a:tailEnd/>
          </a:ln>
        </p:spPr>
        <p:txBody>
          <a:bodyPr>
            <a:spAutoFit/>
          </a:bodyPr>
          <a:lstStyle/>
          <a:p>
            <a:r>
              <a:rPr lang="en-GB" sz="2400"/>
              <a:t>1972</a:t>
            </a:r>
          </a:p>
        </p:txBody>
      </p:sp>
      <p:pic>
        <p:nvPicPr>
          <p:cNvPr id="45059" name="Picture 1"/>
          <p:cNvPicPr>
            <a:picLocks noChangeArrowheads="1"/>
          </p:cNvPicPr>
          <p:nvPr/>
        </p:nvPicPr>
        <p:blipFill>
          <a:blip r:embed="rId3" cstate="print"/>
          <a:srcRect/>
          <a:stretch>
            <a:fillRect/>
          </a:stretch>
        </p:blipFill>
        <p:spPr bwMode="auto">
          <a:xfrm>
            <a:off x="611188" y="981075"/>
            <a:ext cx="4495800" cy="5181600"/>
          </a:xfrm>
          <a:prstGeom prst="rect">
            <a:avLst/>
          </a:prstGeom>
          <a:noFill/>
          <a:ln w="9525">
            <a:noFill/>
            <a:miter lim="800000"/>
            <a:headEnd/>
            <a:tailEnd/>
          </a:ln>
        </p:spPr>
      </p:pic>
      <p:sp>
        <p:nvSpPr>
          <p:cNvPr id="45060" name="Rectangle 6"/>
          <p:cNvSpPr>
            <a:spLocks/>
          </p:cNvSpPr>
          <p:nvPr/>
        </p:nvSpPr>
        <p:spPr bwMode="auto">
          <a:xfrm>
            <a:off x="0" y="115888"/>
            <a:ext cx="9144000"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Recording Biomagnetic Fields From the Brain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rrowheads="1"/>
          </p:cNvPicPr>
          <p:nvPr/>
        </p:nvPicPr>
        <p:blipFill>
          <a:blip r:embed="rId3" cstate="print"/>
          <a:srcRect/>
          <a:stretch>
            <a:fillRect/>
          </a:stretch>
        </p:blipFill>
        <p:spPr bwMode="auto">
          <a:xfrm>
            <a:off x="4356100" y="765175"/>
            <a:ext cx="4772025" cy="5616575"/>
          </a:xfrm>
          <a:prstGeom prst="rect">
            <a:avLst/>
          </a:prstGeom>
          <a:noFill/>
          <a:ln w="9525">
            <a:noFill/>
            <a:miter lim="800000"/>
            <a:headEnd/>
            <a:tailEnd/>
          </a:ln>
        </p:spPr>
      </p:pic>
      <p:sp>
        <p:nvSpPr>
          <p:cNvPr id="47107" name="TextBox 2"/>
          <p:cNvSpPr txBox="1">
            <a:spLocks noChangeArrowheads="1"/>
          </p:cNvSpPr>
          <p:nvPr/>
        </p:nvSpPr>
        <p:spPr bwMode="auto">
          <a:xfrm>
            <a:off x="107950" y="765175"/>
            <a:ext cx="4500563" cy="3970338"/>
          </a:xfrm>
          <a:prstGeom prst="rect">
            <a:avLst/>
          </a:prstGeom>
          <a:noFill/>
          <a:ln w="9525">
            <a:noFill/>
            <a:miter lim="800000"/>
            <a:headEnd/>
            <a:tailEnd/>
          </a:ln>
        </p:spPr>
        <p:txBody>
          <a:bodyPr>
            <a:spAutoFit/>
          </a:bodyPr>
          <a:lstStyle/>
          <a:p>
            <a:r>
              <a:rPr lang="en-GB" sz="1800"/>
              <a:t>Since 1980s – multiple SQUIDs arranged in arrays to allow measurement over the whole scalp surface</a:t>
            </a:r>
          </a:p>
          <a:p>
            <a:endParaRPr lang="en-GB" sz="1800"/>
          </a:p>
          <a:p>
            <a:r>
              <a:rPr lang="en-GB" sz="1800"/>
              <a:t>The helmet-shaped </a:t>
            </a:r>
            <a:r>
              <a:rPr lang="en-GB" sz="1800" i="1"/>
              <a:t>dewar </a:t>
            </a:r>
            <a:r>
              <a:rPr lang="en-GB" sz="1800"/>
              <a:t>of current systems typically contains around 300 sensors (connected to SQUIDs) and contains liquid helium to keep the sensors cooled enough to superconduct.</a:t>
            </a:r>
          </a:p>
          <a:p>
            <a:endParaRPr lang="en-GB" sz="1800"/>
          </a:p>
          <a:p>
            <a:r>
              <a:rPr lang="en-GB" sz="1800"/>
              <a:t>Carefully designed and constructed magnetically shielded rooms. Different metals used to shield different frequencies of magnetic interference.</a:t>
            </a:r>
          </a:p>
        </p:txBody>
      </p:sp>
      <p:pic>
        <p:nvPicPr>
          <p:cNvPr id="47108" name="Picture 2"/>
          <p:cNvPicPr>
            <a:picLocks noChangeAspect="1" noChangeArrowheads="1"/>
          </p:cNvPicPr>
          <p:nvPr/>
        </p:nvPicPr>
        <p:blipFill>
          <a:blip r:embed="rId4" cstate="print"/>
          <a:srcRect/>
          <a:stretch>
            <a:fillRect/>
          </a:stretch>
        </p:blipFill>
        <p:spPr bwMode="auto">
          <a:xfrm>
            <a:off x="179388" y="4797425"/>
            <a:ext cx="1309687" cy="1970088"/>
          </a:xfrm>
          <a:prstGeom prst="rect">
            <a:avLst/>
          </a:prstGeom>
          <a:noFill/>
          <a:ln w="9525">
            <a:noFill/>
            <a:miter lim="800000"/>
            <a:headEnd/>
            <a:tailEnd/>
          </a:ln>
        </p:spPr>
      </p:pic>
      <p:sp>
        <p:nvSpPr>
          <p:cNvPr id="47109" name="Rectangle 6"/>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Modern MEG</a:t>
            </a:r>
          </a:p>
        </p:txBody>
      </p:sp>
      <p:pic>
        <p:nvPicPr>
          <p:cNvPr id="47111" name="Picture 1"/>
          <p:cNvPicPr>
            <a:picLocks noChangeArrowheads="1"/>
          </p:cNvPicPr>
          <p:nvPr/>
        </p:nvPicPr>
        <p:blipFill>
          <a:blip r:embed="rId5" cstate="print"/>
          <a:srcRect l="35532" r="11589" b="52377"/>
          <a:stretch>
            <a:fillRect/>
          </a:stretch>
        </p:blipFill>
        <p:spPr bwMode="auto">
          <a:xfrm>
            <a:off x="1835150" y="4797425"/>
            <a:ext cx="2376488" cy="1989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Minimising Noise</a:t>
            </a:r>
          </a:p>
        </p:txBody>
      </p:sp>
      <p:pic>
        <p:nvPicPr>
          <p:cNvPr id="49155" name="Picture 2"/>
          <p:cNvPicPr>
            <a:picLocks noChangeAspect="1" noChangeArrowheads="1"/>
          </p:cNvPicPr>
          <p:nvPr/>
        </p:nvPicPr>
        <p:blipFill>
          <a:blip r:embed="rId3" cstate="print"/>
          <a:srcRect/>
          <a:stretch>
            <a:fillRect/>
          </a:stretch>
        </p:blipFill>
        <p:spPr bwMode="auto">
          <a:xfrm>
            <a:off x="4859338" y="981075"/>
            <a:ext cx="4249737" cy="3186113"/>
          </a:xfrm>
          <a:prstGeom prst="rect">
            <a:avLst/>
          </a:prstGeom>
          <a:noFill/>
          <a:ln w="9525">
            <a:noFill/>
            <a:miter lim="800000"/>
            <a:headEnd/>
            <a:tailEnd/>
          </a:ln>
        </p:spPr>
      </p:pic>
      <p:sp>
        <p:nvSpPr>
          <p:cNvPr id="49156" name="TextBox 5"/>
          <p:cNvSpPr txBox="1">
            <a:spLocks noChangeArrowheads="1"/>
          </p:cNvSpPr>
          <p:nvPr/>
        </p:nvSpPr>
        <p:spPr bwMode="auto">
          <a:xfrm>
            <a:off x="973138" y="1196975"/>
            <a:ext cx="3743325" cy="5530850"/>
          </a:xfrm>
          <a:prstGeom prst="rect">
            <a:avLst/>
          </a:prstGeom>
          <a:noFill/>
          <a:ln w="9525">
            <a:noFill/>
            <a:miter lim="800000"/>
            <a:headEnd/>
            <a:tailEnd/>
          </a:ln>
        </p:spPr>
        <p:txBody>
          <a:bodyPr>
            <a:spAutoFit/>
          </a:bodyPr>
          <a:lstStyle/>
          <a:p>
            <a:r>
              <a:rPr lang="en-US" sz="1800">
                <a:solidFill>
                  <a:schemeClr val="tx1"/>
                </a:solidFill>
                <a:cs typeface="Arial" charset="0"/>
              </a:rPr>
              <a:t>Flux Transformers</a:t>
            </a:r>
          </a:p>
          <a:p>
            <a:endParaRPr lang="en-US" sz="1800">
              <a:solidFill>
                <a:schemeClr val="tx1"/>
              </a:solidFill>
              <a:cs typeface="Arial" charset="0"/>
            </a:endParaRPr>
          </a:p>
          <a:p>
            <a:r>
              <a:rPr lang="en-GB" sz="1600"/>
              <a:t>Convert changes in magnetic flux to changes in current.</a:t>
            </a:r>
          </a:p>
          <a:p>
            <a:endParaRPr lang="en-GB" sz="1600"/>
          </a:p>
          <a:p>
            <a:r>
              <a:rPr lang="en-GB" sz="1600"/>
              <a:t> Magnetometers: pick up environmental ‘noise’</a:t>
            </a:r>
          </a:p>
          <a:p>
            <a:endParaRPr lang="en-GB" sz="1600"/>
          </a:p>
          <a:p>
            <a:r>
              <a:rPr lang="en-GB" sz="1600"/>
              <a:t>Gradiometers: two or more coils – magnetic interferance from distant sources uniform across them while interferance from close by isn’t</a:t>
            </a:r>
          </a:p>
          <a:p>
            <a:endParaRPr lang="en-GB" sz="1600"/>
          </a:p>
          <a:p>
            <a:endParaRPr lang="en-GB" sz="1600"/>
          </a:p>
          <a:p>
            <a:endParaRPr lang="en-GB" sz="1600"/>
          </a:p>
          <a:p>
            <a:endParaRPr lang="en-GB" sz="1600"/>
          </a:p>
          <a:p>
            <a:r>
              <a:rPr lang="en-GB" sz="1600"/>
              <a:t>Changes in output from gradiometer to SQUID are caused mainly by changes in flux close-by (in subject’s brain).</a:t>
            </a:r>
          </a:p>
          <a:p>
            <a:endParaRPr lang="en-GB" sz="1600"/>
          </a:p>
          <a:p>
            <a:r>
              <a:rPr lang="en-GB" sz="1600"/>
              <a:t>Only a small percentage of the external noise arrives at the SQUID.</a:t>
            </a:r>
          </a:p>
        </p:txBody>
      </p:sp>
      <p:pic>
        <p:nvPicPr>
          <p:cNvPr id="49159" name="Picture 2"/>
          <p:cNvPicPr>
            <a:picLocks noChangeArrowheads="1"/>
          </p:cNvPicPr>
          <p:nvPr/>
        </p:nvPicPr>
        <p:blipFill>
          <a:blip r:embed="rId4" cstate="print"/>
          <a:srcRect/>
          <a:stretch>
            <a:fillRect/>
          </a:stretch>
        </p:blipFill>
        <p:spPr bwMode="auto">
          <a:xfrm>
            <a:off x="-4763" y="1203325"/>
            <a:ext cx="760413" cy="2225675"/>
          </a:xfrm>
          <a:prstGeom prst="rect">
            <a:avLst/>
          </a:prstGeom>
          <a:noFill/>
          <a:ln w="9525">
            <a:noFill/>
            <a:miter lim="800000"/>
            <a:headEnd/>
            <a:tailEnd/>
          </a:ln>
        </p:spPr>
      </p:pic>
      <p:pic>
        <p:nvPicPr>
          <p:cNvPr id="49160" name="Picture 4"/>
          <p:cNvPicPr>
            <a:picLocks noChangeArrowheads="1"/>
          </p:cNvPicPr>
          <p:nvPr/>
        </p:nvPicPr>
        <p:blipFill>
          <a:blip r:embed="rId5" cstate="print"/>
          <a:srcRect/>
          <a:stretch>
            <a:fillRect/>
          </a:stretch>
        </p:blipFill>
        <p:spPr bwMode="auto">
          <a:xfrm>
            <a:off x="-15875" y="3443288"/>
            <a:ext cx="771525"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Neural Basis of the MEG Signal</a:t>
            </a:r>
          </a:p>
        </p:txBody>
      </p:sp>
      <p:sp>
        <p:nvSpPr>
          <p:cNvPr id="52226" name="TextBox 6"/>
          <p:cNvSpPr txBox="1">
            <a:spLocks noChangeArrowheads="1"/>
          </p:cNvSpPr>
          <p:nvPr/>
        </p:nvSpPr>
        <p:spPr bwMode="auto">
          <a:xfrm>
            <a:off x="169863" y="782638"/>
            <a:ext cx="8723312" cy="1754187"/>
          </a:xfrm>
          <a:prstGeom prst="rect">
            <a:avLst/>
          </a:prstGeom>
          <a:noFill/>
          <a:ln w="9525">
            <a:noFill/>
            <a:miter lim="800000"/>
            <a:headEnd/>
            <a:tailEnd/>
          </a:ln>
        </p:spPr>
        <p:txBody>
          <a:bodyPr>
            <a:spAutoFit/>
          </a:bodyPr>
          <a:lstStyle/>
          <a:p>
            <a:r>
              <a:rPr lang="en-GB" sz="1800"/>
              <a:t>Magnetic fields are produced by same electrical changes recorded by EEG</a:t>
            </a:r>
          </a:p>
          <a:p>
            <a:r>
              <a:rPr lang="en-GB" sz="1800"/>
              <a:t>Again, the main source is post-synaptic currents flowing across pyramidal neurones… as previously described</a:t>
            </a:r>
          </a:p>
          <a:p>
            <a:endParaRPr lang="en-GB" sz="1800"/>
          </a:p>
          <a:p>
            <a:endParaRPr lang="en-GB" sz="1800"/>
          </a:p>
          <a:p>
            <a:r>
              <a:rPr lang="en-GB" sz="1800"/>
              <a:t>However, there are some key differences:</a:t>
            </a:r>
          </a:p>
        </p:txBody>
      </p:sp>
      <p:sp>
        <p:nvSpPr>
          <p:cNvPr id="52227" name="Rectangle 8"/>
          <p:cNvSpPr>
            <a:spLocks/>
          </p:cNvSpPr>
          <p:nvPr/>
        </p:nvSpPr>
        <p:spPr bwMode="auto">
          <a:xfrm>
            <a:off x="107950" y="2924175"/>
            <a:ext cx="8856663" cy="493713"/>
          </a:xfrm>
          <a:prstGeom prst="rect">
            <a:avLst/>
          </a:prstGeom>
          <a:noFill/>
          <a:ln w="9525">
            <a:noFill/>
            <a:miter lim="800000"/>
            <a:headEnd/>
            <a:tailEnd/>
          </a:ln>
        </p:spPr>
        <p:txBody>
          <a:bodyPr lIns="0" tIns="0" rIns="0" bIns="0" anchor="ctr">
            <a:spAutoFit/>
          </a:bodyPr>
          <a:lstStyle/>
          <a:p>
            <a:pPr marL="663575"/>
            <a:r>
              <a:rPr lang="en-US" sz="3200"/>
              <a:t>1. Magnetic field is perpendicular to current</a:t>
            </a:r>
          </a:p>
        </p:txBody>
      </p:sp>
      <p:sp>
        <p:nvSpPr>
          <p:cNvPr id="52228" name="Rectangle 2"/>
          <p:cNvSpPr txBox="1">
            <a:spLocks noChangeArrowheads="1"/>
          </p:cNvSpPr>
          <p:nvPr/>
        </p:nvSpPr>
        <p:spPr bwMode="auto">
          <a:xfrm>
            <a:off x="34925" y="5330825"/>
            <a:ext cx="8975725" cy="1411288"/>
          </a:xfrm>
          <a:prstGeom prst="rect">
            <a:avLst/>
          </a:prstGeom>
          <a:noFill/>
          <a:ln w="9525">
            <a:noFill/>
            <a:miter lim="800000"/>
            <a:headEnd/>
            <a:tailEnd/>
          </a:ln>
        </p:spPr>
        <p:txBody>
          <a:bodyPr lIns="50800" tIns="50800" rIns="30479" bIns="50800"/>
          <a:lstStyle/>
          <a:p>
            <a:pPr marL="663575" indent="-342900">
              <a:spcBef>
                <a:spcPts val="800"/>
              </a:spcBef>
              <a:buClr>
                <a:srgbClr val="000000"/>
              </a:buClr>
              <a:buSzPct val="100000"/>
              <a:buFont typeface="Arial" charset="0"/>
              <a:buChar char="•"/>
            </a:pPr>
            <a:r>
              <a:rPr lang="en-US" sz="1800">
                <a:solidFill>
                  <a:schemeClr val="tx1"/>
                </a:solidFill>
                <a:latin typeface="Lucida Grande"/>
                <a:sym typeface="Lucida Grande"/>
              </a:rPr>
              <a:t>If the current is running parallel to the scalp the magnetic field exits the head from one side of the dipole and re-enters on the other side and so can be measured.</a:t>
            </a:r>
          </a:p>
          <a:p>
            <a:pPr marL="663575" indent="-342900">
              <a:spcBef>
                <a:spcPts val="800"/>
              </a:spcBef>
              <a:buClr>
                <a:srgbClr val="000000"/>
              </a:buClr>
              <a:buSzPct val="100000"/>
              <a:buFont typeface="Arial" charset="0"/>
              <a:buChar char="•"/>
            </a:pPr>
            <a:r>
              <a:rPr lang="en-US" sz="1800">
                <a:solidFill>
                  <a:schemeClr val="tx1"/>
                </a:solidFill>
                <a:latin typeface="Lucida Grande"/>
                <a:sym typeface="Lucida Grande"/>
              </a:rPr>
              <a:t>But if the current is perpendicular to the scalp the magnetic field does not leave the scalp and cannot be measured.</a:t>
            </a:r>
          </a:p>
        </p:txBody>
      </p:sp>
      <p:pic>
        <p:nvPicPr>
          <p:cNvPr id="52229" name="Picture 3"/>
          <p:cNvPicPr>
            <a:picLocks noChangeArrowheads="1"/>
          </p:cNvPicPr>
          <p:nvPr/>
        </p:nvPicPr>
        <p:blipFill>
          <a:blip r:embed="rId3" cstate="print"/>
          <a:srcRect/>
          <a:stretch>
            <a:fillRect/>
          </a:stretch>
        </p:blipFill>
        <p:spPr bwMode="auto">
          <a:xfrm>
            <a:off x="755650" y="3633788"/>
            <a:ext cx="2663825" cy="1524000"/>
          </a:xfrm>
          <a:prstGeom prst="rect">
            <a:avLst/>
          </a:prstGeom>
          <a:noFill/>
          <a:ln w="9525">
            <a:noFill/>
            <a:miter lim="800000"/>
            <a:headEnd/>
            <a:tailEnd/>
          </a:ln>
        </p:spPr>
      </p:pic>
      <p:pic>
        <p:nvPicPr>
          <p:cNvPr id="52230" name="Picture 4"/>
          <p:cNvPicPr>
            <a:picLocks noChangeArrowheads="1"/>
          </p:cNvPicPr>
          <p:nvPr/>
        </p:nvPicPr>
        <p:blipFill>
          <a:blip r:embed="rId4" cstate="print"/>
          <a:srcRect l="6633" t="24150" r="56389" b="53198"/>
          <a:stretch>
            <a:fillRect/>
          </a:stretch>
        </p:blipFill>
        <p:spPr bwMode="auto">
          <a:xfrm>
            <a:off x="4284663" y="3546475"/>
            <a:ext cx="3911600" cy="1611313"/>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rrowheads="1"/>
          </p:cNvPicPr>
          <p:nvPr/>
        </p:nvPicPr>
        <p:blipFill>
          <a:blip r:embed="rId3" cstate="print"/>
          <a:srcRect/>
          <a:stretch>
            <a:fillRect/>
          </a:stretch>
        </p:blipFill>
        <p:spPr bwMode="auto">
          <a:xfrm>
            <a:off x="539750" y="1125538"/>
            <a:ext cx="3168650" cy="3167062"/>
          </a:xfrm>
          <a:prstGeom prst="rect">
            <a:avLst/>
          </a:prstGeom>
          <a:noFill/>
          <a:ln w="9525">
            <a:noFill/>
            <a:miter lim="800000"/>
            <a:headEnd/>
            <a:tailEnd/>
          </a:ln>
        </p:spPr>
      </p:pic>
      <p:pic>
        <p:nvPicPr>
          <p:cNvPr id="54274" name="Picture 2"/>
          <p:cNvPicPr>
            <a:picLocks noChangeArrowheads="1"/>
          </p:cNvPicPr>
          <p:nvPr/>
        </p:nvPicPr>
        <p:blipFill>
          <a:blip r:embed="rId4" cstate="print"/>
          <a:srcRect/>
          <a:stretch>
            <a:fillRect/>
          </a:stretch>
        </p:blipFill>
        <p:spPr bwMode="auto">
          <a:xfrm>
            <a:off x="323850" y="4797425"/>
            <a:ext cx="3455988" cy="1800225"/>
          </a:xfrm>
          <a:prstGeom prst="rect">
            <a:avLst/>
          </a:prstGeom>
          <a:noFill/>
          <a:ln w="9525">
            <a:noFill/>
            <a:miter lim="800000"/>
            <a:headEnd/>
            <a:tailEnd/>
          </a:ln>
        </p:spPr>
      </p:pic>
      <p:sp>
        <p:nvSpPr>
          <p:cNvPr id="54275" name="Rectangle 3"/>
          <p:cNvSpPr>
            <a:spLocks noGrp="1" noChangeArrowheads="1"/>
          </p:cNvSpPr>
          <p:nvPr>
            <p:ph type="body" idx="1"/>
          </p:nvPr>
        </p:nvSpPr>
        <p:spPr>
          <a:xfrm>
            <a:off x="3779838" y="1052513"/>
            <a:ext cx="5076825" cy="2749550"/>
          </a:xfrm>
        </p:spPr>
        <p:txBody>
          <a:bodyPr rIns="30479"/>
          <a:lstStyle/>
          <a:p>
            <a:pPr marL="663575" eaLnBrk="1" hangingPunct="1"/>
            <a:r>
              <a:rPr lang="en-US" sz="1800" smtClean="0"/>
              <a:t>MEG is more sensitive to activity of pyramidal cells in the walls of the sulci.</a:t>
            </a:r>
          </a:p>
          <a:p>
            <a:pPr marL="663575" eaLnBrk="1" hangingPunct="1"/>
            <a:r>
              <a:rPr lang="en-US" sz="1800" smtClean="0"/>
              <a:t>MEG registers no information from radially aligned axons (unlike EEG)</a:t>
            </a:r>
          </a:p>
          <a:p>
            <a:pPr marL="663575" eaLnBrk="1" hangingPunct="1"/>
            <a:r>
              <a:rPr lang="en-US" sz="1800" smtClean="0"/>
              <a:t>MEG signal decays more quickly with distance (in proportion to distance</a:t>
            </a:r>
            <a:r>
              <a:rPr lang="en-US" sz="1800" baseline="30000" smtClean="0"/>
              <a:t>2</a:t>
            </a:r>
            <a:r>
              <a:rPr lang="en-US" sz="1800" smtClean="0"/>
              <a:t>) so problems recording deep (subcortical) areas</a:t>
            </a:r>
          </a:p>
        </p:txBody>
      </p:sp>
      <p:pic>
        <p:nvPicPr>
          <p:cNvPr id="54276" name="Picture 2"/>
          <p:cNvPicPr>
            <a:picLocks noChangeAspect="1" noChangeArrowheads="1"/>
          </p:cNvPicPr>
          <p:nvPr/>
        </p:nvPicPr>
        <p:blipFill>
          <a:blip r:embed="rId5" cstate="print"/>
          <a:srcRect/>
          <a:stretch>
            <a:fillRect/>
          </a:stretch>
        </p:blipFill>
        <p:spPr bwMode="auto">
          <a:xfrm>
            <a:off x="4572000" y="3573463"/>
            <a:ext cx="3998913" cy="3000375"/>
          </a:xfrm>
          <a:prstGeom prst="rect">
            <a:avLst/>
          </a:prstGeom>
          <a:noFill/>
          <a:ln w="9525">
            <a:noFill/>
            <a:miter lim="800000"/>
            <a:headEnd/>
            <a:tailEnd/>
          </a:ln>
        </p:spPr>
      </p:pic>
      <p:sp>
        <p:nvSpPr>
          <p:cNvPr id="54277" name="Rectangle 6"/>
          <p:cNvSpPr>
            <a:spLocks/>
          </p:cNvSpPr>
          <p:nvPr/>
        </p:nvSpPr>
        <p:spPr bwMode="auto">
          <a:xfrm>
            <a:off x="504825" y="188913"/>
            <a:ext cx="7883525" cy="492125"/>
          </a:xfrm>
          <a:prstGeom prst="rect">
            <a:avLst/>
          </a:prstGeom>
          <a:noFill/>
          <a:ln w="9525">
            <a:noFill/>
            <a:miter lim="800000"/>
            <a:headEnd/>
            <a:tailEnd/>
          </a:ln>
        </p:spPr>
        <p:txBody>
          <a:bodyPr lIns="0" tIns="0" rIns="0" bIns="0" anchor="ctr">
            <a:spAutoFit/>
          </a:bodyPr>
          <a:lstStyle/>
          <a:p>
            <a:pPr marL="663575"/>
            <a:r>
              <a:rPr lang="en-US" sz="3200"/>
              <a:t>2. Differential sensitivity by brain region</a:t>
            </a:r>
          </a:p>
        </p:txBody>
      </p:sp>
      <p:sp>
        <p:nvSpPr>
          <p:cNvPr id="54279" name="Text Box 7"/>
          <p:cNvSpPr txBox="1">
            <a:spLocks noChangeArrowheads="1"/>
          </p:cNvSpPr>
          <p:nvPr/>
        </p:nvSpPr>
        <p:spPr bwMode="auto">
          <a:xfrm>
            <a:off x="6299200" y="6597650"/>
            <a:ext cx="3168650" cy="274638"/>
          </a:xfrm>
          <a:prstGeom prst="rect">
            <a:avLst/>
          </a:prstGeom>
          <a:noFill/>
          <a:ln w="9525">
            <a:noFill/>
            <a:miter lim="800000"/>
            <a:headEnd/>
            <a:tailEnd/>
          </a:ln>
          <a:effectLst/>
        </p:spPr>
        <p:txBody>
          <a:bodyPr>
            <a:spAutoFit/>
          </a:bodyPr>
          <a:lstStyle/>
          <a:p>
            <a:pPr>
              <a:spcBef>
                <a:spcPct val="50000"/>
              </a:spcBef>
            </a:pPr>
            <a:r>
              <a:rPr lang="en-GB" i="1"/>
              <a:t>http://www.scholarpedia.org/article/MEG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rrowheads="1"/>
          </p:cNvPicPr>
          <p:nvPr/>
        </p:nvPicPr>
        <p:blipFill>
          <a:blip r:embed="rId3" cstate="print"/>
          <a:srcRect/>
          <a:stretch>
            <a:fillRect/>
          </a:stretch>
        </p:blipFill>
        <p:spPr bwMode="auto">
          <a:xfrm>
            <a:off x="323850" y="1268413"/>
            <a:ext cx="4103688" cy="3816350"/>
          </a:xfrm>
          <a:prstGeom prst="rect">
            <a:avLst/>
          </a:prstGeom>
          <a:noFill/>
          <a:ln w="9525">
            <a:noFill/>
            <a:miter lim="800000"/>
            <a:headEnd/>
            <a:tailEnd/>
          </a:ln>
        </p:spPr>
      </p:pic>
      <p:sp>
        <p:nvSpPr>
          <p:cNvPr id="9" name="Rectangle 1"/>
          <p:cNvSpPr>
            <a:spLocks/>
          </p:cNvSpPr>
          <p:nvPr/>
        </p:nvSpPr>
        <p:spPr bwMode="auto">
          <a:xfrm>
            <a:off x="4859338" y="1557338"/>
            <a:ext cx="3883025" cy="3167062"/>
          </a:xfrm>
          <a:prstGeom prst="rect">
            <a:avLst/>
          </a:prstGeom>
          <a:noFill/>
          <a:ln>
            <a:noFill/>
          </a:ln>
          <a:extLst/>
        </p:spPr>
        <p:txBody>
          <a:bodyPr lIns="0" tIns="0" rIns="0" bIns="0"/>
          <a:lstStyle/>
          <a:p>
            <a:pPr marL="623888">
              <a:spcBef>
                <a:spcPts val="1688"/>
              </a:spcBef>
              <a:defRPr/>
            </a:pPr>
            <a:r>
              <a:rPr lang="en-US" sz="1800" dirty="0">
                <a:solidFill>
                  <a:schemeClr val="tx1"/>
                </a:solidFill>
                <a:latin typeface="+mn-lt"/>
                <a:ea typeface="ヒラギノ角ゴ ProN W3" charset="0"/>
                <a:cs typeface="Arial" charset="0"/>
              </a:rPr>
              <a:t>Bone is transparent to magnetism and magnetic fields are not smeared by the resistance of the skull.</a:t>
            </a:r>
          </a:p>
          <a:p>
            <a:pPr marL="623888">
              <a:spcBef>
                <a:spcPts val="1688"/>
              </a:spcBef>
              <a:defRPr/>
            </a:pPr>
            <a:r>
              <a:rPr lang="en-GB" sz="1800" dirty="0">
                <a:latin typeface="+mn-lt"/>
                <a:ea typeface="ヒラギノ角ゴ ProN W3" charset="0"/>
                <a:cs typeface="ヒラギノ角ゴ ProN W3" charset="0"/>
              </a:rPr>
              <a:t>Accurate reconstruction of the neuronal activity that produced the external magnetic fields therefore requires simpler models than with EEG</a:t>
            </a:r>
            <a:endParaRPr lang="en-US" sz="1800" dirty="0">
              <a:solidFill>
                <a:schemeClr val="tx1"/>
              </a:solidFill>
              <a:latin typeface="+mn-lt"/>
              <a:ea typeface="ヒラギノ角ゴ ProN W3" charset="0"/>
              <a:cs typeface="Arial" charset="0"/>
            </a:endParaRPr>
          </a:p>
        </p:txBody>
      </p:sp>
      <p:sp>
        <p:nvSpPr>
          <p:cNvPr id="56323" name="Title 5"/>
          <p:cNvSpPr>
            <a:spLocks noGrp="1"/>
          </p:cNvSpPr>
          <p:nvPr>
            <p:ph type="title"/>
          </p:nvPr>
        </p:nvSpPr>
        <p:spPr>
          <a:xfrm>
            <a:off x="107950" y="68263"/>
            <a:ext cx="8712200" cy="984250"/>
          </a:xfrm>
        </p:spPr>
        <p:txBody>
          <a:bodyPr lIns="0" tIns="0" rIns="0" bIns="0">
            <a:spAutoFit/>
          </a:bodyPr>
          <a:lstStyle/>
          <a:p>
            <a:pPr marL="663575" eaLnBrk="1" hangingPunct="1"/>
            <a:r>
              <a:rPr lang="en-US" sz="3200" smtClean="0"/>
              <a:t>3. MEG signal is less distorted by skull/scalp anatomy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755576" y="1124744"/>
            <a:ext cx="7776864" cy="646331"/>
          </a:xfrm>
          <a:prstGeom prst="rect">
            <a:avLst/>
          </a:prstGeom>
          <a:noFill/>
          <a:ln w="9525">
            <a:noFill/>
            <a:miter lim="800000"/>
            <a:headEnd/>
            <a:tailEnd/>
          </a:ln>
        </p:spPr>
        <p:txBody>
          <a:bodyPr wrap="square">
            <a:spAutoFit/>
          </a:bodyPr>
          <a:lstStyle/>
          <a:p>
            <a:pPr marL="663575"/>
            <a:r>
              <a:rPr lang="en-US" sz="1800" dirty="0"/>
              <a:t>Differences discussed in last slide mean that we can make stronger inferences about the origin of the signals in MEG</a:t>
            </a:r>
            <a:r>
              <a:rPr lang="en-US" sz="1800" dirty="0" smtClean="0"/>
              <a:t>.</a:t>
            </a:r>
            <a:endParaRPr lang="en-US" sz="1800" dirty="0"/>
          </a:p>
        </p:txBody>
      </p:sp>
      <p:sp>
        <p:nvSpPr>
          <p:cNvPr id="58370" name="Title 5"/>
          <p:cNvSpPr>
            <a:spLocks noGrp="1"/>
          </p:cNvSpPr>
          <p:nvPr>
            <p:ph type="title"/>
          </p:nvPr>
        </p:nvSpPr>
        <p:spPr>
          <a:xfrm>
            <a:off x="34925" y="404813"/>
            <a:ext cx="8497888" cy="492125"/>
          </a:xfrm>
        </p:spPr>
        <p:txBody>
          <a:bodyPr lIns="0" tIns="0" rIns="0" bIns="0">
            <a:spAutoFit/>
          </a:bodyPr>
          <a:lstStyle/>
          <a:p>
            <a:pPr marL="663575" eaLnBrk="1" hangingPunct="1"/>
            <a:r>
              <a:rPr lang="en-US" sz="3200" smtClean="0"/>
              <a:t>4. Different problems of source localisation</a:t>
            </a:r>
          </a:p>
        </p:txBody>
      </p:sp>
      <p:sp>
        <p:nvSpPr>
          <p:cNvPr id="4" name="Rectangle 6"/>
          <p:cNvSpPr>
            <a:spLocks/>
          </p:cNvSpPr>
          <p:nvPr/>
        </p:nvSpPr>
        <p:spPr bwMode="auto">
          <a:xfrm>
            <a:off x="179388" y="2473077"/>
            <a:ext cx="8856662" cy="523875"/>
          </a:xfrm>
          <a:prstGeom prst="rect">
            <a:avLst/>
          </a:prstGeom>
          <a:noFill/>
          <a:ln w="9525">
            <a:noFill/>
            <a:miter lim="800000"/>
            <a:headEnd/>
            <a:tailEnd/>
          </a:ln>
        </p:spPr>
        <p:txBody>
          <a:bodyPr lIns="0" tIns="0" rIns="0" bIns="0" anchor="ctr">
            <a:spAutoFit/>
          </a:bodyPr>
          <a:lstStyle/>
          <a:p>
            <a:pPr algn="ctr"/>
            <a:r>
              <a:rPr lang="en-US" sz="3400" dirty="0">
                <a:solidFill>
                  <a:schemeClr val="tx1"/>
                </a:solidFill>
                <a:cs typeface="Arial" charset="0"/>
              </a:rPr>
              <a:t>The Forward and Inverse Problems</a:t>
            </a:r>
          </a:p>
        </p:txBody>
      </p:sp>
      <p:pic>
        <p:nvPicPr>
          <p:cNvPr id="5" name="Picture 3"/>
          <p:cNvPicPr>
            <a:picLocks noChangeArrowheads="1"/>
          </p:cNvPicPr>
          <p:nvPr/>
        </p:nvPicPr>
        <p:blipFill>
          <a:blip r:embed="rId2" cstate="print"/>
          <a:srcRect/>
          <a:stretch>
            <a:fillRect/>
          </a:stretch>
        </p:blipFill>
        <p:spPr bwMode="auto">
          <a:xfrm>
            <a:off x="1835696" y="3208559"/>
            <a:ext cx="5472608" cy="3316785"/>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rrowheads="1"/>
          </p:cNvPicPr>
          <p:nvPr/>
        </p:nvPicPr>
        <p:blipFill>
          <a:blip r:embed="rId3" cstate="print"/>
          <a:srcRect/>
          <a:stretch>
            <a:fillRect/>
          </a:stretch>
        </p:blipFill>
        <p:spPr bwMode="auto">
          <a:xfrm>
            <a:off x="179388" y="975657"/>
            <a:ext cx="4848225" cy="3636962"/>
          </a:xfrm>
          <a:prstGeom prst="rect">
            <a:avLst/>
          </a:prstGeom>
          <a:noFill/>
          <a:ln w="9525">
            <a:noFill/>
            <a:miter lim="800000"/>
            <a:headEnd/>
            <a:tailEnd/>
          </a:ln>
        </p:spPr>
      </p:pic>
      <p:sp>
        <p:nvSpPr>
          <p:cNvPr id="59395" name="Rectangle 6"/>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dirty="0">
                <a:solidFill>
                  <a:schemeClr val="tx1"/>
                </a:solidFill>
                <a:cs typeface="Arial" charset="0"/>
              </a:rPr>
              <a:t>The Forward and Inverse Problems</a:t>
            </a:r>
          </a:p>
        </p:txBody>
      </p:sp>
      <p:sp>
        <p:nvSpPr>
          <p:cNvPr id="2" name="TextBox 1"/>
          <p:cNvSpPr txBox="1"/>
          <p:nvPr/>
        </p:nvSpPr>
        <p:spPr>
          <a:xfrm>
            <a:off x="5364088" y="1268760"/>
            <a:ext cx="3384376" cy="2862322"/>
          </a:xfrm>
          <a:prstGeom prst="rect">
            <a:avLst/>
          </a:prstGeom>
          <a:noFill/>
        </p:spPr>
        <p:txBody>
          <a:bodyPr wrap="square" rtlCol="0">
            <a:spAutoFit/>
          </a:bodyPr>
          <a:lstStyle/>
          <a:p>
            <a:pPr marL="228600" indent="-228600">
              <a:buAutoNum type="arabicPeriod"/>
            </a:pPr>
            <a:r>
              <a:rPr lang="en-GB" sz="1800" dirty="0" smtClean="0"/>
              <a:t>Forward modelling generates expected signal</a:t>
            </a:r>
          </a:p>
          <a:p>
            <a:pPr marL="228600" indent="-228600">
              <a:buAutoNum type="arabicPeriod"/>
            </a:pPr>
            <a:endParaRPr lang="en-GB" sz="1800" dirty="0" smtClean="0"/>
          </a:p>
          <a:p>
            <a:pPr marL="228600" indent="-228600">
              <a:buAutoNum type="arabicPeriod"/>
            </a:pPr>
            <a:r>
              <a:rPr lang="en-GB" sz="1800" dirty="0" smtClean="0"/>
              <a:t>Compare model to actual recorded signal</a:t>
            </a:r>
          </a:p>
          <a:p>
            <a:pPr marL="228600" indent="-228600">
              <a:buAutoNum type="arabicPeriod"/>
            </a:pPr>
            <a:endParaRPr lang="en-GB" sz="1800" dirty="0" smtClean="0"/>
          </a:p>
          <a:p>
            <a:pPr marL="228600" indent="-228600">
              <a:buAutoNum type="arabicPeriod"/>
            </a:pPr>
            <a:r>
              <a:rPr lang="en-GB" sz="1800" dirty="0" smtClean="0"/>
              <a:t>Use difference between the two to work backwards and refine understanding of where signal comes from</a:t>
            </a:r>
            <a:endParaRPr lang="en-GB" sz="1800" dirty="0"/>
          </a:p>
        </p:txBody>
      </p:sp>
      <p:sp>
        <p:nvSpPr>
          <p:cNvPr id="8" name="Rectangle 6"/>
          <p:cNvSpPr>
            <a:spLocks/>
          </p:cNvSpPr>
          <p:nvPr/>
        </p:nvSpPr>
        <p:spPr bwMode="auto">
          <a:xfrm>
            <a:off x="107826" y="4946431"/>
            <a:ext cx="8856662" cy="369332"/>
          </a:xfrm>
          <a:prstGeom prst="rect">
            <a:avLst/>
          </a:prstGeom>
          <a:noFill/>
          <a:ln w="9525">
            <a:noFill/>
            <a:miter lim="800000"/>
            <a:headEnd/>
            <a:tailEnd/>
          </a:ln>
        </p:spPr>
        <p:txBody>
          <a:bodyPr lIns="0" tIns="0" rIns="0" bIns="0" anchor="ctr">
            <a:spAutoFit/>
          </a:bodyPr>
          <a:lstStyle/>
          <a:p>
            <a:r>
              <a:rPr lang="en-US" sz="2400" dirty="0" smtClean="0">
                <a:solidFill>
                  <a:schemeClr val="tx1"/>
                </a:solidFill>
                <a:cs typeface="Arial" charset="0"/>
              </a:rPr>
              <a:t>Forward </a:t>
            </a:r>
            <a:r>
              <a:rPr lang="en-US" sz="2400" dirty="0" err="1" smtClean="0">
                <a:solidFill>
                  <a:schemeClr val="tx1"/>
                </a:solidFill>
                <a:cs typeface="Arial" charset="0"/>
              </a:rPr>
              <a:t>Modelling</a:t>
            </a:r>
            <a:r>
              <a:rPr lang="en-US" sz="2400" dirty="0" smtClean="0">
                <a:solidFill>
                  <a:schemeClr val="tx1"/>
                </a:solidFill>
                <a:cs typeface="Arial" charset="0"/>
              </a:rPr>
              <a:t>:</a:t>
            </a:r>
            <a:endParaRPr lang="en-US" sz="2400" dirty="0">
              <a:solidFill>
                <a:schemeClr val="tx1"/>
              </a:solidFill>
              <a:cs typeface="Arial" charset="0"/>
            </a:endParaRPr>
          </a:p>
        </p:txBody>
      </p:sp>
      <p:sp>
        <p:nvSpPr>
          <p:cNvPr id="9" name="TextBox 8"/>
          <p:cNvSpPr txBox="1"/>
          <p:nvPr/>
        </p:nvSpPr>
        <p:spPr>
          <a:xfrm>
            <a:off x="611560" y="5446965"/>
            <a:ext cx="8136904" cy="1200329"/>
          </a:xfrm>
          <a:prstGeom prst="rect">
            <a:avLst/>
          </a:prstGeom>
          <a:noFill/>
        </p:spPr>
        <p:txBody>
          <a:bodyPr wrap="square" rtlCol="0">
            <a:spAutoFit/>
          </a:bodyPr>
          <a:lstStyle/>
          <a:p>
            <a:pPr marL="228600" indent="-228600">
              <a:buAutoNum type="arabicPeriod"/>
            </a:pPr>
            <a:r>
              <a:rPr lang="en-GB" sz="1800" dirty="0" smtClean="0"/>
              <a:t>Dipolar source models – can explain many configurations of electrical current caused by groups of neurones and measured at ~ 2cm</a:t>
            </a:r>
          </a:p>
          <a:p>
            <a:pPr marL="228600" indent="-228600">
              <a:buAutoNum type="arabicPeriod"/>
            </a:pPr>
            <a:r>
              <a:rPr lang="en-GB" sz="1800" dirty="0" smtClean="0"/>
              <a:t>Volume conductor models – modelling effects of cranial anatomy (simpler for MEG).</a:t>
            </a:r>
            <a:endParaRPr lang="en-GB" sz="18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a:xfrm>
            <a:off x="457200" y="115888"/>
            <a:ext cx="8229600" cy="523875"/>
          </a:xfrm>
        </p:spPr>
        <p:txBody>
          <a:bodyPr lIns="0" tIns="0" rIns="0" bIns="0">
            <a:spAutoFit/>
          </a:bodyPr>
          <a:lstStyle/>
          <a:p>
            <a:pPr eaLnBrk="1" hangingPunct="1"/>
            <a:r>
              <a:rPr lang="en-US" sz="3400" dirty="0" smtClean="0">
                <a:cs typeface="Arial" charset="0"/>
              </a:rPr>
              <a:t>The Inverse Problem</a:t>
            </a:r>
          </a:p>
        </p:txBody>
      </p:sp>
      <p:sp>
        <p:nvSpPr>
          <p:cNvPr id="61442" name="TextBox 6"/>
          <p:cNvSpPr txBox="1">
            <a:spLocks noChangeArrowheads="1"/>
          </p:cNvSpPr>
          <p:nvPr/>
        </p:nvSpPr>
        <p:spPr bwMode="auto">
          <a:xfrm>
            <a:off x="395288" y="908050"/>
            <a:ext cx="8424862" cy="1415772"/>
          </a:xfrm>
          <a:prstGeom prst="rect">
            <a:avLst/>
          </a:prstGeom>
          <a:noFill/>
          <a:ln w="9525">
            <a:noFill/>
            <a:miter lim="800000"/>
            <a:headEnd/>
            <a:tailEnd/>
          </a:ln>
        </p:spPr>
        <p:txBody>
          <a:bodyPr>
            <a:spAutoFit/>
          </a:bodyPr>
          <a:lstStyle/>
          <a:p>
            <a:r>
              <a:rPr lang="en-GB" sz="1600" dirty="0"/>
              <a:t>A given magnetic field recorded outside head could have been created by an enormous number of possible electrical current </a:t>
            </a:r>
            <a:r>
              <a:rPr lang="en-GB" sz="1600" dirty="0" smtClean="0"/>
              <a:t>distributions </a:t>
            </a:r>
          </a:p>
          <a:p>
            <a:r>
              <a:rPr lang="en-GB" sz="1800" dirty="0">
                <a:solidFill>
                  <a:srgbClr val="FF0000"/>
                </a:solidFill>
              </a:rPr>
              <a:t>	</a:t>
            </a:r>
            <a:r>
              <a:rPr lang="en-GB" sz="1800" dirty="0" smtClean="0">
                <a:solidFill>
                  <a:srgbClr val="FF0000"/>
                </a:solidFill>
              </a:rPr>
              <a:t>	→ Theoretically ill-posed as there are many possible solutions</a:t>
            </a:r>
          </a:p>
          <a:p>
            <a:endParaRPr lang="en-GB" dirty="0"/>
          </a:p>
          <a:p>
            <a:endParaRPr lang="en-GB" dirty="0"/>
          </a:p>
          <a:p>
            <a:endParaRPr lang="en-GB" dirty="0"/>
          </a:p>
        </p:txBody>
      </p:sp>
      <p:pic>
        <p:nvPicPr>
          <p:cNvPr id="61445" name="Retmovie.AVI">
            <a:hlinkClick r:id="" action="ppaction://media"/>
          </p:cNvPr>
          <p:cNvPicPr>
            <a:picLocks noChangeAspect="1" noChangeArrowheads="1"/>
          </p:cNvPicPr>
          <p:nvPr>
            <a:videoFile r:link="rId1"/>
            <p:extLst>
              <p:ext uri="{DAA4B4D4-6D71-4841-9C94-3DE7FCFB9230}">
                <p14:media xmlns:p14="http://schemas.microsoft.com/office/powerpoint/2010/main" xmlns="" r:embed="rId4"/>
              </p:ext>
            </p:extLst>
          </p:nvPr>
        </p:nvPicPr>
        <p:blipFill>
          <a:blip r:embed="rId5" cstate="print"/>
          <a:srcRect/>
          <a:stretch>
            <a:fillRect/>
          </a:stretch>
        </p:blipFill>
        <p:spPr bwMode="auto">
          <a:xfrm>
            <a:off x="4730750" y="2435225"/>
            <a:ext cx="4089400" cy="4089400"/>
          </a:xfrm>
          <a:prstGeom prst="rect">
            <a:avLst/>
          </a:prstGeom>
          <a:noFill/>
        </p:spPr>
      </p:pic>
      <p:sp>
        <p:nvSpPr>
          <p:cNvPr id="61446" name="Text Box 6"/>
          <p:cNvSpPr txBox="1">
            <a:spLocks noChangeArrowheads="1"/>
          </p:cNvSpPr>
          <p:nvPr/>
        </p:nvSpPr>
        <p:spPr bwMode="auto">
          <a:xfrm>
            <a:off x="4716463" y="6538913"/>
            <a:ext cx="4535487" cy="274637"/>
          </a:xfrm>
          <a:prstGeom prst="rect">
            <a:avLst/>
          </a:prstGeom>
          <a:noFill/>
          <a:ln w="9525">
            <a:noFill/>
            <a:miter lim="800000"/>
            <a:headEnd/>
            <a:tailEnd/>
          </a:ln>
          <a:effectLst/>
        </p:spPr>
        <p:txBody>
          <a:bodyPr>
            <a:spAutoFit/>
          </a:bodyPr>
          <a:lstStyle/>
          <a:p>
            <a:pPr>
              <a:spcBef>
                <a:spcPct val="50000"/>
              </a:spcBef>
            </a:pPr>
            <a:r>
              <a:rPr lang="en-GB" i="1"/>
              <a:t>Brookes et al 2010 (http://www.scholarpedia.org/article/MEG)</a:t>
            </a:r>
          </a:p>
        </p:txBody>
      </p:sp>
      <p:sp>
        <p:nvSpPr>
          <p:cNvPr id="2" name="TextBox 1"/>
          <p:cNvSpPr txBox="1"/>
          <p:nvPr/>
        </p:nvSpPr>
        <p:spPr>
          <a:xfrm>
            <a:off x="395288" y="2435225"/>
            <a:ext cx="3744664" cy="3724096"/>
          </a:xfrm>
          <a:prstGeom prst="rect">
            <a:avLst/>
          </a:prstGeom>
          <a:noFill/>
        </p:spPr>
        <p:txBody>
          <a:bodyPr wrap="square" rtlCol="0">
            <a:spAutoFit/>
          </a:bodyPr>
          <a:lstStyle/>
          <a:p>
            <a:r>
              <a:rPr lang="en-GB" sz="1600" dirty="0"/>
              <a:t>Source localisation </a:t>
            </a:r>
            <a:r>
              <a:rPr lang="en-GB" sz="1600" dirty="0" smtClean="0"/>
              <a:t>models </a:t>
            </a:r>
            <a:r>
              <a:rPr lang="en-GB" sz="1600" dirty="0"/>
              <a:t>require assumptions about brain physiology to make the problem soluble</a:t>
            </a:r>
          </a:p>
          <a:p>
            <a:endParaRPr lang="en-GB" sz="1600" dirty="0"/>
          </a:p>
          <a:p>
            <a:endParaRPr lang="en-GB" sz="1600" dirty="0"/>
          </a:p>
          <a:p>
            <a:r>
              <a:rPr lang="en-GB" sz="1600" dirty="0"/>
              <a:t>Many algorithms of source reconstruction exist. This will be covered in </a:t>
            </a:r>
            <a:r>
              <a:rPr lang="en-GB" sz="1600" dirty="0" smtClean="0"/>
              <a:t>a future </a:t>
            </a:r>
            <a:r>
              <a:rPr lang="en-GB" sz="1600" dirty="0"/>
              <a:t>talk…</a:t>
            </a:r>
          </a:p>
          <a:p>
            <a:endParaRPr lang="en-GB" sz="1600" dirty="0"/>
          </a:p>
          <a:p>
            <a:r>
              <a:rPr lang="en-GB" sz="1600" dirty="0"/>
              <a:t>Dipole Fitting</a:t>
            </a:r>
          </a:p>
          <a:p>
            <a:endParaRPr lang="en-GB" sz="1600" dirty="0"/>
          </a:p>
          <a:p>
            <a:r>
              <a:rPr lang="en-GB" sz="1600" dirty="0"/>
              <a:t>Minimum norm approaches</a:t>
            </a:r>
          </a:p>
          <a:p>
            <a:endParaRPr lang="en-GB" sz="1600" dirty="0"/>
          </a:p>
          <a:p>
            <a:r>
              <a:rPr lang="en-GB" sz="1600" dirty="0" err="1" smtClean="0"/>
              <a:t>Beamforming</a:t>
            </a:r>
            <a:endParaRPr lang="en-GB" sz="1600" dirty="0"/>
          </a:p>
          <a:p>
            <a:endParaRPr lang="en-GB"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144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1445"/>
                                        </p:tgtEl>
                                      </p:cBhvr>
                                    </p:cmd>
                                  </p:childTnLst>
                                </p:cTn>
                              </p:par>
                            </p:childTnLst>
                          </p:cTn>
                        </p:par>
                      </p:childTnLst>
                    </p:cTn>
                  </p:par>
                </p:childTnLst>
              </p:cTn>
              <p:nextCondLst>
                <p:cond evt="onClick" delay="0">
                  <p:tgtEl>
                    <p:spTgt spid="61445"/>
                  </p:tgtEl>
                </p:cond>
              </p:nextCondLst>
            </p:seq>
            <p:video>
              <p:cMediaNode>
                <p:cTn id="7" fill="hold" display="0">
                  <p:stCondLst>
                    <p:cond delay="indefinite"/>
                  </p:stCondLst>
                  <p:endCondLst>
                    <p:cond evt="onNext" delay="0">
                      <p:tgtEl>
                        <p:sldTgt/>
                      </p:tgtEl>
                    </p:cond>
                    <p:cond evt="onPrev" delay="0">
                      <p:tgtEl>
                        <p:sldTgt/>
                      </p:tgtEl>
                    </p:cond>
                  </p:endCondLst>
                </p:cTn>
                <p:tgtEl>
                  <p:spTgt spid="6144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rIns="30479"/>
          <a:lstStyle/>
          <a:p>
            <a:pPr marL="39688"/>
            <a:r>
              <a:rPr lang="en-US" dirty="0"/>
              <a:t>History</a:t>
            </a:r>
          </a:p>
        </p:txBody>
      </p:sp>
      <p:pic>
        <p:nvPicPr>
          <p:cNvPr id="4098" name="Picture 2"/>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412776"/>
            <a:ext cx="43434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4099" name="Rectangle 3"/>
          <p:cNvSpPr>
            <a:spLocks/>
          </p:cNvSpPr>
          <p:nvPr/>
        </p:nvSpPr>
        <p:spPr bwMode="auto">
          <a:xfrm>
            <a:off x="4953000" y="1417638"/>
            <a:ext cx="3810000" cy="435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9688"/>
            <a:r>
              <a:rPr lang="en-US" sz="2000" b="1" dirty="0">
                <a:solidFill>
                  <a:schemeClr val="tx1"/>
                </a:solidFill>
                <a:latin typeface="Lucida Grande" charset="0"/>
                <a:ea typeface="Lucida Grande" charset="0"/>
                <a:cs typeface="Lucida Grande" charset="0"/>
                <a:sym typeface="Lucida Grande" charset="0"/>
              </a:rPr>
              <a:t>1929: Hans Berger </a:t>
            </a:r>
            <a:r>
              <a:rPr lang="en-US" sz="2000" dirty="0" smtClean="0">
                <a:solidFill>
                  <a:schemeClr val="tx1"/>
                </a:solidFill>
                <a:latin typeface="Lucida Grande" charset="0"/>
                <a:ea typeface="Lucida Grande" charset="0"/>
                <a:cs typeface="Lucida Grande" charset="0"/>
                <a:sym typeface="Lucida Grande" charset="0"/>
              </a:rPr>
              <a:t>developed electroencephalography, the graphic </a:t>
            </a:r>
            <a:r>
              <a:rPr lang="en-US" sz="2000" dirty="0">
                <a:solidFill>
                  <a:schemeClr val="tx1"/>
                </a:solidFill>
                <a:latin typeface="Lucida Grande" charset="0"/>
                <a:ea typeface="Lucida Grande" charset="0"/>
                <a:cs typeface="Lucida Grande" charset="0"/>
                <a:sym typeface="Lucida Grande" charset="0"/>
              </a:rPr>
              <a:t>representation of the difference in voltage between two different cerebral locations plotted over </a:t>
            </a:r>
            <a:r>
              <a:rPr lang="en-US" sz="2000" dirty="0" smtClean="0">
                <a:solidFill>
                  <a:schemeClr val="tx1"/>
                </a:solidFill>
                <a:latin typeface="Lucida Grande" charset="0"/>
                <a:ea typeface="Lucida Grande" charset="0"/>
                <a:cs typeface="Lucida Grande" charset="0"/>
                <a:sym typeface="Lucida Grande" charset="0"/>
              </a:rPr>
              <a:t>time</a:t>
            </a:r>
            <a:endParaRPr lang="en-US" sz="2000" dirty="0">
              <a:solidFill>
                <a:schemeClr val="tx1"/>
              </a:solidFill>
              <a:latin typeface="Lucida Grande" charset="0"/>
              <a:ea typeface="Lucida Grande" charset="0"/>
              <a:cs typeface="Lucida Grande" charset="0"/>
              <a:sym typeface="Lucida Grande" charset="0"/>
            </a:endParaRPr>
          </a:p>
          <a:p>
            <a:pPr marL="39688"/>
            <a:endParaRPr lang="en-US" sz="2000" dirty="0">
              <a:solidFill>
                <a:schemeClr val="tx1"/>
              </a:solidFill>
              <a:latin typeface="Lucida Grande" charset="0"/>
              <a:ea typeface="Lucida Grande" charset="0"/>
              <a:cs typeface="Lucida Grande" charset="0"/>
              <a:sym typeface="Lucida Grande" charset="0"/>
            </a:endParaRPr>
          </a:p>
          <a:p>
            <a:pPr marL="39688"/>
            <a:r>
              <a:rPr lang="en-US" sz="2000" dirty="0">
                <a:solidFill>
                  <a:schemeClr val="tx1"/>
                </a:solidFill>
                <a:latin typeface="Lucida Grande" charset="0"/>
                <a:ea typeface="Lucida Grande" charset="0"/>
                <a:cs typeface="Lucida Grande" charset="0"/>
                <a:sym typeface="Lucida Grande" charset="0"/>
              </a:rPr>
              <a:t>He described the human alpha and beta rhythms</a:t>
            </a:r>
          </a:p>
          <a:p>
            <a:pPr marL="39688"/>
            <a:r>
              <a:rPr lang="en-US" sz="2000" dirty="0">
                <a:solidFill>
                  <a:schemeClr val="tx1"/>
                </a:solidFill>
                <a:latin typeface="Lucida Grande" charset="0"/>
                <a:ea typeface="Lucida Grande" charset="0"/>
                <a:cs typeface="Lucida Grande" charset="0"/>
                <a:sym typeface="Lucida Grande" charset="0"/>
              </a:rPr>
              <a:t> </a:t>
            </a:r>
          </a:p>
          <a:p>
            <a:pPr marL="39688"/>
            <a:r>
              <a:rPr lang="en-US" sz="1800" dirty="0">
                <a:solidFill>
                  <a:schemeClr val="tx1"/>
                </a:solidFill>
                <a:latin typeface="Lucida Grande" charset="0"/>
                <a:ea typeface="Lucida Grande" charset="0"/>
                <a:cs typeface="Lucida Grande" charset="0"/>
                <a:sym typeface="Lucida Grande" charset="0"/>
              </a:rPr>
              <a:t>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514350" y="909638"/>
            <a:ext cx="8161338" cy="5046662"/>
          </a:xfrm>
          <a:prstGeom prst="rect">
            <a:avLst/>
          </a:prstGeom>
          <a:noFill/>
          <a:ln w="9525">
            <a:noFill/>
            <a:miter lim="800000"/>
            <a:headEnd/>
            <a:tailEnd/>
          </a:ln>
        </p:spPr>
      </p:pic>
      <p:sp>
        <p:nvSpPr>
          <p:cNvPr id="63491" name="Title 4"/>
          <p:cNvSpPr>
            <a:spLocks noGrp="1"/>
          </p:cNvSpPr>
          <p:nvPr>
            <p:ph type="title"/>
          </p:nvPr>
        </p:nvSpPr>
        <p:spPr>
          <a:xfrm>
            <a:off x="457200" y="115888"/>
            <a:ext cx="8229600" cy="523875"/>
          </a:xfrm>
        </p:spPr>
        <p:txBody>
          <a:bodyPr lIns="0" tIns="0" rIns="0" bIns="0">
            <a:spAutoFit/>
          </a:bodyPr>
          <a:lstStyle/>
          <a:p>
            <a:pPr eaLnBrk="1" hangingPunct="1"/>
            <a:r>
              <a:rPr lang="en-US" sz="3400" smtClean="0">
                <a:cs typeface="Arial" charset="0"/>
              </a:rPr>
              <a:t>MEG: Overview</a:t>
            </a:r>
          </a:p>
        </p:txBody>
      </p:sp>
      <p:sp>
        <p:nvSpPr>
          <p:cNvPr id="63493" name="Text Box 5"/>
          <p:cNvSpPr txBox="1">
            <a:spLocks noChangeArrowheads="1"/>
          </p:cNvSpPr>
          <p:nvPr/>
        </p:nvSpPr>
        <p:spPr bwMode="auto">
          <a:xfrm>
            <a:off x="5867400" y="6237288"/>
            <a:ext cx="3097213" cy="274637"/>
          </a:xfrm>
          <a:prstGeom prst="rect">
            <a:avLst/>
          </a:prstGeom>
          <a:noFill/>
          <a:ln w="9525">
            <a:noFill/>
            <a:miter lim="800000"/>
            <a:headEnd/>
            <a:tailEnd/>
          </a:ln>
          <a:effectLst/>
        </p:spPr>
        <p:txBody>
          <a:bodyPr>
            <a:spAutoFit/>
          </a:bodyPr>
          <a:lstStyle/>
          <a:p>
            <a:pPr>
              <a:spcBef>
                <a:spcPct val="50000"/>
              </a:spcBef>
            </a:pPr>
            <a:r>
              <a:rPr lang="en-GB" i="1"/>
              <a:t>http://web.mit.edu/kitmitmeg/whatis.html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rrowheads="1"/>
          </p:cNvPicPr>
          <p:nvPr/>
        </p:nvPicPr>
        <p:blipFill>
          <a:blip r:embed="rId3" cstate="print"/>
          <a:srcRect/>
          <a:stretch>
            <a:fillRect/>
          </a:stretch>
        </p:blipFill>
        <p:spPr bwMode="auto">
          <a:xfrm>
            <a:off x="395288" y="981075"/>
            <a:ext cx="8137525" cy="5256213"/>
          </a:xfrm>
          <a:prstGeom prst="rect">
            <a:avLst/>
          </a:prstGeom>
          <a:noFill/>
          <a:ln w="9525">
            <a:noFill/>
            <a:miter lim="800000"/>
            <a:headEnd/>
            <a:tailEnd/>
          </a:ln>
        </p:spPr>
      </p:pic>
      <p:sp>
        <p:nvSpPr>
          <p:cNvPr id="67586" name="Rectangle 5"/>
          <p:cNvSpPr>
            <a:spLocks/>
          </p:cNvSpPr>
          <p:nvPr/>
        </p:nvSpPr>
        <p:spPr bwMode="auto">
          <a:xfrm>
            <a:off x="179388" y="115888"/>
            <a:ext cx="8856662" cy="52387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Advantages/Disadvantages of MEG</a:t>
            </a:r>
          </a:p>
        </p:txBody>
      </p:sp>
      <p:sp>
        <p:nvSpPr>
          <p:cNvPr id="67588" name="Text Box 4"/>
          <p:cNvSpPr txBox="1">
            <a:spLocks noChangeArrowheads="1"/>
          </p:cNvSpPr>
          <p:nvPr/>
        </p:nvSpPr>
        <p:spPr bwMode="auto">
          <a:xfrm>
            <a:off x="5867400" y="6394450"/>
            <a:ext cx="3097213" cy="274638"/>
          </a:xfrm>
          <a:prstGeom prst="rect">
            <a:avLst/>
          </a:prstGeom>
          <a:noFill/>
          <a:ln w="9525">
            <a:noFill/>
            <a:miter lim="800000"/>
            <a:headEnd/>
            <a:tailEnd/>
          </a:ln>
          <a:effectLst/>
        </p:spPr>
        <p:txBody>
          <a:bodyPr>
            <a:spAutoFit/>
          </a:bodyPr>
          <a:lstStyle/>
          <a:p>
            <a:pPr>
              <a:spcBef>
                <a:spcPct val="50000"/>
              </a:spcBef>
            </a:pPr>
            <a:r>
              <a:rPr lang="en-GB" i="1"/>
              <a:t>http://web.mit.edu/kitmitmeg/whatis.html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609600" y="-228600"/>
            <a:ext cx="8229600" cy="1143000"/>
          </a:xfrm>
        </p:spPr>
        <p:txBody>
          <a:bodyPr rIns="132080"/>
          <a:lstStyle/>
          <a:p>
            <a:pPr marL="39688" eaLnBrk="1" hangingPunct="1"/>
            <a:r>
              <a:rPr lang="en-US" smtClean="0">
                <a:latin typeface="Times"/>
                <a:ea typeface="Times"/>
                <a:cs typeface="Times"/>
                <a:sym typeface="Times"/>
              </a:rPr>
              <a:t>EEG vs. MEG</a:t>
            </a:r>
            <a:endParaRPr lang="en-US" smtClean="0">
              <a:latin typeface="Times"/>
              <a:ea typeface="ヒラギノ明朝 ProN W3"/>
              <a:cs typeface="ヒラギノ明朝 ProN W3"/>
              <a:sym typeface="Times"/>
            </a:endParaRPr>
          </a:p>
        </p:txBody>
      </p:sp>
      <p:grpSp>
        <p:nvGrpSpPr>
          <p:cNvPr id="72706" name="Group 2"/>
          <p:cNvGrpSpPr>
            <a:grpSpLocks/>
          </p:cNvGrpSpPr>
          <p:nvPr/>
        </p:nvGrpSpPr>
        <p:grpSpPr bwMode="auto">
          <a:xfrm>
            <a:off x="0" y="730250"/>
            <a:ext cx="5942013" cy="5942013"/>
            <a:chOff x="0" y="0"/>
            <a:chExt cx="3743" cy="3743"/>
          </a:xfrm>
        </p:grpSpPr>
        <p:sp>
          <p:nvSpPr>
            <p:cNvPr id="72716" name="Oval 3"/>
            <p:cNvSpPr>
              <a:spLocks/>
            </p:cNvSpPr>
            <p:nvPr/>
          </p:nvSpPr>
          <p:spPr bwMode="auto">
            <a:xfrm>
              <a:off x="0" y="0"/>
              <a:ext cx="3743" cy="3743"/>
            </a:xfrm>
            <a:prstGeom prst="ellipse">
              <a:avLst/>
            </a:prstGeom>
            <a:noFill/>
            <a:ln w="12700">
              <a:solidFill>
                <a:schemeClr val="tx1"/>
              </a:solidFill>
              <a:round/>
              <a:headEnd/>
              <a:tailEnd/>
            </a:ln>
          </p:spPr>
          <p:txBody>
            <a:bodyPr lIns="0" tIns="0" rIns="0" bIns="0"/>
            <a:lstStyle/>
            <a:p>
              <a:endParaRPr lang="en-GB"/>
            </a:p>
          </p:txBody>
        </p:sp>
        <p:sp>
          <p:nvSpPr>
            <p:cNvPr id="72717" name="Rectangle 4"/>
            <p:cNvSpPr>
              <a:spLocks/>
            </p:cNvSpPr>
            <p:nvPr/>
          </p:nvSpPr>
          <p:spPr bwMode="auto">
            <a:xfrm>
              <a:off x="548" y="548"/>
              <a:ext cx="2646" cy="2646"/>
            </a:xfrm>
            <a:prstGeom prst="rect">
              <a:avLst/>
            </a:prstGeom>
            <a:noFill/>
            <a:ln w="9525">
              <a:noFill/>
              <a:miter lim="800000"/>
              <a:headEnd/>
              <a:tailEnd/>
            </a:ln>
          </p:spPr>
          <p:txBody>
            <a:bodyPr wrap="none" lIns="0" tIns="0" rIns="0" bIns="0">
              <a:spAutoFit/>
            </a:bodyPr>
            <a:lstStyle/>
            <a:p>
              <a:endParaRPr lang="en-GB"/>
            </a:p>
          </p:txBody>
        </p:sp>
      </p:grpSp>
      <p:grpSp>
        <p:nvGrpSpPr>
          <p:cNvPr id="72707" name="Group 5"/>
          <p:cNvGrpSpPr>
            <a:grpSpLocks/>
          </p:cNvGrpSpPr>
          <p:nvPr/>
        </p:nvGrpSpPr>
        <p:grpSpPr bwMode="auto">
          <a:xfrm>
            <a:off x="3201988" y="730250"/>
            <a:ext cx="5942012" cy="5942013"/>
            <a:chOff x="0" y="0"/>
            <a:chExt cx="3743" cy="3743"/>
          </a:xfrm>
        </p:grpSpPr>
        <p:sp>
          <p:nvSpPr>
            <p:cNvPr id="72714" name="Oval 6"/>
            <p:cNvSpPr>
              <a:spLocks/>
            </p:cNvSpPr>
            <p:nvPr/>
          </p:nvSpPr>
          <p:spPr bwMode="auto">
            <a:xfrm>
              <a:off x="0" y="0"/>
              <a:ext cx="3743" cy="3743"/>
            </a:xfrm>
            <a:prstGeom prst="ellipse">
              <a:avLst/>
            </a:prstGeom>
            <a:noFill/>
            <a:ln w="12700">
              <a:solidFill>
                <a:schemeClr val="tx1"/>
              </a:solidFill>
              <a:round/>
              <a:headEnd/>
              <a:tailEnd/>
            </a:ln>
          </p:spPr>
          <p:txBody>
            <a:bodyPr lIns="0" tIns="0" rIns="0" bIns="0"/>
            <a:lstStyle/>
            <a:p>
              <a:endParaRPr lang="en-GB"/>
            </a:p>
          </p:txBody>
        </p:sp>
        <p:sp>
          <p:nvSpPr>
            <p:cNvPr id="72715" name="Rectangle 7"/>
            <p:cNvSpPr>
              <a:spLocks/>
            </p:cNvSpPr>
            <p:nvPr/>
          </p:nvSpPr>
          <p:spPr bwMode="auto">
            <a:xfrm>
              <a:off x="548" y="548"/>
              <a:ext cx="2646" cy="2646"/>
            </a:xfrm>
            <a:prstGeom prst="rect">
              <a:avLst/>
            </a:prstGeom>
            <a:noFill/>
            <a:ln w="9525">
              <a:noFill/>
              <a:miter lim="800000"/>
              <a:headEnd/>
              <a:tailEnd/>
            </a:ln>
          </p:spPr>
          <p:txBody>
            <a:bodyPr wrap="none" lIns="0" tIns="0" rIns="0" bIns="0">
              <a:spAutoFit/>
            </a:bodyPr>
            <a:lstStyle/>
            <a:p>
              <a:endParaRPr lang="en-GB"/>
            </a:p>
          </p:txBody>
        </p:sp>
      </p:grpSp>
      <p:sp>
        <p:nvSpPr>
          <p:cNvPr id="72708" name="Rectangle 8"/>
          <p:cNvSpPr>
            <a:spLocks/>
          </p:cNvSpPr>
          <p:nvPr/>
        </p:nvSpPr>
        <p:spPr bwMode="auto">
          <a:xfrm>
            <a:off x="3505200" y="2133600"/>
            <a:ext cx="2057400" cy="2019300"/>
          </a:xfrm>
          <a:prstGeom prst="rect">
            <a:avLst/>
          </a:prstGeom>
          <a:noFill/>
          <a:ln w="9525">
            <a:noFill/>
            <a:miter lim="800000"/>
            <a:headEnd/>
            <a:tailEnd/>
          </a:ln>
        </p:spPr>
        <p:txBody>
          <a:bodyPr lIns="0" tIns="0" rIns="40639" bIns="0"/>
          <a:lstStyle/>
          <a:p>
            <a:pPr marL="39688" algn="ctr">
              <a:spcBef>
                <a:spcPts val="1150"/>
              </a:spcBef>
              <a:buClr>
                <a:srgbClr val="000000"/>
              </a:buClr>
              <a:buSzPct val="100000"/>
              <a:buFont typeface="Times"/>
              <a:buChar char="•"/>
            </a:pPr>
            <a:r>
              <a:rPr lang="en-US" sz="1800">
                <a:solidFill>
                  <a:schemeClr val="tx1"/>
                </a:solidFill>
                <a:latin typeface="Times"/>
                <a:ea typeface="Times"/>
                <a:cs typeface="Times"/>
                <a:sym typeface="Times"/>
              </a:rPr>
              <a:t>Good temporal resolution (</a:t>
            </a:r>
            <a:r>
              <a:rPr lang="en-US" sz="2000">
                <a:solidFill>
                  <a:schemeClr val="tx1"/>
                </a:solidFill>
                <a:latin typeface="Times"/>
                <a:ea typeface="Times"/>
                <a:cs typeface="Times"/>
                <a:sym typeface="Times"/>
              </a:rPr>
              <a:t>~1 ms)</a:t>
            </a:r>
          </a:p>
          <a:p>
            <a:pPr marL="39688" algn="ctr">
              <a:spcBef>
                <a:spcPts val="1150"/>
              </a:spcBef>
              <a:buClr>
                <a:srgbClr val="000000"/>
              </a:buClr>
              <a:buSzPct val="100000"/>
              <a:buFont typeface="Times"/>
              <a:buChar char="•"/>
            </a:pPr>
            <a:r>
              <a:rPr lang="en-US" sz="1800">
                <a:solidFill>
                  <a:schemeClr val="tx1"/>
                </a:solidFill>
                <a:latin typeface="Times"/>
                <a:ea typeface="Times"/>
                <a:cs typeface="Times"/>
                <a:sym typeface="Times"/>
              </a:rPr>
              <a:t>Problematic spatial resolution (forward &amp; inverse problems)</a:t>
            </a:r>
          </a:p>
          <a:p>
            <a:pPr marL="39688" algn="ctr">
              <a:spcBef>
                <a:spcPts val="1150"/>
              </a:spcBef>
              <a:buClr>
                <a:srgbClr val="000000"/>
              </a:buClr>
              <a:buSzPct val="100000"/>
              <a:buFont typeface="Times"/>
              <a:buChar char="•"/>
            </a:pPr>
            <a:r>
              <a:rPr lang="en-US" sz="1800">
                <a:solidFill>
                  <a:schemeClr val="tx1"/>
                </a:solidFill>
                <a:latin typeface="Times"/>
                <a:ea typeface="Times"/>
                <a:cs typeface="Times"/>
                <a:sym typeface="Times"/>
              </a:rPr>
              <a:t>No structural or anatomical information</a:t>
            </a:r>
          </a:p>
        </p:txBody>
      </p:sp>
      <p:sp>
        <p:nvSpPr>
          <p:cNvPr id="72709" name="Rectangle 9"/>
          <p:cNvSpPr>
            <a:spLocks/>
          </p:cNvSpPr>
          <p:nvPr/>
        </p:nvSpPr>
        <p:spPr bwMode="auto">
          <a:xfrm>
            <a:off x="323528" y="1371600"/>
            <a:ext cx="2809056" cy="3581400"/>
          </a:xfrm>
          <a:prstGeom prst="rect">
            <a:avLst/>
          </a:prstGeom>
          <a:noFill/>
          <a:ln w="9525">
            <a:noFill/>
            <a:miter lim="800000"/>
            <a:headEnd/>
            <a:tailEnd/>
          </a:ln>
        </p:spPr>
        <p:txBody>
          <a:bodyPr lIns="0" tIns="0" rIns="40639" bIns="0"/>
          <a:lstStyle/>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Cheap</a:t>
            </a:r>
          </a:p>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Large Signal    (10 mV)</a:t>
            </a:r>
          </a:p>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Signal distorted by skull/scalp</a:t>
            </a:r>
          </a:p>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Spatial localization ~1cm</a:t>
            </a:r>
          </a:p>
          <a:p>
            <a:pPr marL="39688" algn="r">
              <a:spcBef>
                <a:spcPts val="375"/>
              </a:spcBef>
              <a:buClr>
                <a:srgbClr val="000000"/>
              </a:buClr>
              <a:buSzPct val="100000"/>
              <a:buFont typeface="Times"/>
              <a:buChar char="•"/>
            </a:pPr>
            <a:r>
              <a:rPr lang="en-US" sz="1600" dirty="0" smtClean="0">
                <a:solidFill>
                  <a:schemeClr val="tx1"/>
                </a:solidFill>
                <a:latin typeface="Times"/>
                <a:ea typeface="Times"/>
                <a:cs typeface="Times"/>
                <a:sym typeface="Times"/>
              </a:rPr>
              <a:t>Sensitive mostly </a:t>
            </a:r>
            <a:r>
              <a:rPr lang="en-US" sz="1600" dirty="0">
                <a:solidFill>
                  <a:schemeClr val="tx1"/>
                </a:solidFill>
                <a:latin typeface="Times"/>
                <a:ea typeface="Times"/>
                <a:cs typeface="Times"/>
                <a:sym typeface="Times"/>
              </a:rPr>
              <a:t>to radial dipoles (</a:t>
            </a:r>
            <a:r>
              <a:rPr lang="en-US" sz="1600" dirty="0" err="1" smtClean="0">
                <a:solidFill>
                  <a:schemeClr val="tx1"/>
                </a:solidFill>
                <a:latin typeface="Times"/>
                <a:ea typeface="Times"/>
                <a:cs typeface="Times"/>
                <a:sym typeface="Times"/>
              </a:rPr>
              <a:t>neurones</a:t>
            </a:r>
            <a:r>
              <a:rPr lang="en-US" sz="1600" dirty="0" smtClean="0">
                <a:solidFill>
                  <a:schemeClr val="tx1"/>
                </a:solidFill>
                <a:latin typeface="Times"/>
                <a:ea typeface="Times"/>
                <a:cs typeface="Times"/>
                <a:sym typeface="Times"/>
              </a:rPr>
              <a:t> </a:t>
            </a:r>
            <a:r>
              <a:rPr lang="en-US" sz="1600" dirty="0">
                <a:solidFill>
                  <a:schemeClr val="tx1"/>
                </a:solidFill>
                <a:latin typeface="Times"/>
                <a:ea typeface="Times"/>
                <a:cs typeface="Times"/>
                <a:sym typeface="Times"/>
              </a:rPr>
              <a:t>on </a:t>
            </a:r>
            <a:r>
              <a:rPr lang="en-US" sz="1600" dirty="0" err="1" smtClean="0">
                <a:solidFill>
                  <a:schemeClr val="tx1"/>
                </a:solidFill>
                <a:latin typeface="Times"/>
                <a:ea typeface="Times"/>
                <a:cs typeface="Times"/>
                <a:sym typeface="Times"/>
              </a:rPr>
              <a:t>gyri</a:t>
            </a:r>
            <a:r>
              <a:rPr lang="en-US" sz="1600" dirty="0" smtClean="0">
                <a:solidFill>
                  <a:schemeClr val="tx1"/>
                </a:solidFill>
                <a:latin typeface="Times"/>
                <a:ea typeface="Times"/>
                <a:cs typeface="Times"/>
                <a:sym typeface="Times"/>
              </a:rPr>
              <a:t>)</a:t>
            </a:r>
            <a:endParaRPr lang="en-US" sz="1600" dirty="0">
              <a:solidFill>
                <a:schemeClr val="tx1"/>
              </a:solidFill>
              <a:latin typeface="Times"/>
              <a:ea typeface="Times"/>
              <a:cs typeface="Times"/>
              <a:sym typeface="Times"/>
            </a:endParaRPr>
          </a:p>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Allows subjects to move</a:t>
            </a:r>
          </a:p>
          <a:p>
            <a:pPr marL="39688" algn="r">
              <a:spcBef>
                <a:spcPts val="375"/>
              </a:spcBef>
              <a:buClr>
                <a:srgbClr val="000000"/>
              </a:buClr>
              <a:buSzPct val="100000"/>
              <a:buFont typeface="Times"/>
              <a:buChar char="•"/>
            </a:pPr>
            <a:r>
              <a:rPr lang="en-US" sz="1600" dirty="0">
                <a:solidFill>
                  <a:schemeClr val="tx1"/>
                </a:solidFill>
                <a:latin typeface="Times"/>
                <a:ea typeface="Times"/>
                <a:cs typeface="Times"/>
                <a:sym typeface="Times"/>
              </a:rPr>
              <a:t>Sensors </a:t>
            </a:r>
            <a:r>
              <a:rPr lang="en-US" sz="1600" dirty="0" smtClean="0">
                <a:solidFill>
                  <a:schemeClr val="tx1"/>
                </a:solidFill>
                <a:latin typeface="Times"/>
                <a:ea typeface="Times"/>
                <a:cs typeface="Times"/>
                <a:sym typeface="Times"/>
              </a:rPr>
              <a:t>attached </a:t>
            </a:r>
            <a:r>
              <a:rPr lang="en-US" sz="1600" dirty="0">
                <a:solidFill>
                  <a:schemeClr val="tx1"/>
                </a:solidFill>
                <a:latin typeface="Times"/>
                <a:ea typeface="Times"/>
                <a:cs typeface="Times"/>
                <a:sym typeface="Times"/>
              </a:rPr>
              <a:t>to </a:t>
            </a:r>
            <a:r>
              <a:rPr lang="en-US" sz="1600" dirty="0" smtClean="0">
                <a:solidFill>
                  <a:schemeClr val="tx1"/>
                </a:solidFill>
                <a:latin typeface="Times"/>
                <a:ea typeface="Times"/>
                <a:cs typeface="Times"/>
                <a:sym typeface="Times"/>
              </a:rPr>
              <a:t>head</a:t>
            </a:r>
          </a:p>
          <a:p>
            <a:pPr marL="39688" algn="r">
              <a:spcBef>
                <a:spcPts val="375"/>
              </a:spcBef>
              <a:buClr>
                <a:srgbClr val="000000"/>
              </a:buClr>
              <a:buSzPct val="100000"/>
              <a:buFont typeface="Times"/>
              <a:buChar char="•"/>
            </a:pPr>
            <a:r>
              <a:rPr lang="en-US" sz="1600" dirty="0" smtClean="0">
                <a:solidFill>
                  <a:schemeClr val="tx1"/>
                </a:solidFill>
                <a:latin typeface="Times"/>
                <a:ea typeface="Times"/>
                <a:cs typeface="Times"/>
                <a:sym typeface="Times"/>
              </a:rPr>
              <a:t>Can be done anywhere</a:t>
            </a:r>
            <a:endParaRPr lang="en-US" sz="1600" dirty="0">
              <a:solidFill>
                <a:schemeClr val="tx1"/>
              </a:solidFill>
              <a:latin typeface="Times"/>
              <a:ea typeface="Times"/>
              <a:cs typeface="Times"/>
              <a:sym typeface="Times"/>
            </a:endParaRPr>
          </a:p>
        </p:txBody>
      </p:sp>
      <p:sp>
        <p:nvSpPr>
          <p:cNvPr id="72710" name="Rectangle 10"/>
          <p:cNvSpPr>
            <a:spLocks/>
          </p:cNvSpPr>
          <p:nvPr/>
        </p:nvSpPr>
        <p:spPr bwMode="auto">
          <a:xfrm>
            <a:off x="5943600" y="1371600"/>
            <a:ext cx="2819400" cy="3390900"/>
          </a:xfrm>
          <a:prstGeom prst="rect">
            <a:avLst/>
          </a:prstGeom>
          <a:noFill/>
          <a:ln w="9525">
            <a:noFill/>
            <a:miter lim="800000"/>
            <a:headEnd/>
            <a:tailEnd/>
          </a:ln>
        </p:spPr>
        <p:txBody>
          <a:bodyPr lIns="0" tIns="0" rIns="40639" bIns="0"/>
          <a:lstStyle/>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Expensive</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Tiny Signal(10 fT)</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Signal unaffected by skull/scalp</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Spatial localization ~1 mm</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Sensitive mostly to tangential dipoles (neurons in sulci)</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Subjects must remain still</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Sensors in helmet</a:t>
            </a:r>
          </a:p>
          <a:p>
            <a:pPr marL="39688">
              <a:spcBef>
                <a:spcPts val="375"/>
              </a:spcBef>
              <a:buClr>
                <a:srgbClr val="000000"/>
              </a:buClr>
              <a:buSzPct val="100000"/>
              <a:buFont typeface="Times"/>
              <a:buChar char="•"/>
            </a:pPr>
            <a:r>
              <a:rPr lang="en-US" sz="1600">
                <a:solidFill>
                  <a:schemeClr val="tx1"/>
                </a:solidFill>
                <a:latin typeface="Times"/>
                <a:ea typeface="Times"/>
                <a:cs typeface="Times"/>
                <a:sym typeface="Times"/>
              </a:rPr>
              <a:t>Requires special laboratory with magnetic shielding</a:t>
            </a:r>
          </a:p>
        </p:txBody>
      </p:sp>
      <p:sp>
        <p:nvSpPr>
          <p:cNvPr id="72711" name="Rectangle 11"/>
          <p:cNvSpPr>
            <a:spLocks/>
          </p:cNvSpPr>
          <p:nvPr/>
        </p:nvSpPr>
        <p:spPr bwMode="auto">
          <a:xfrm>
            <a:off x="2514600" y="914400"/>
            <a:ext cx="1524000" cy="400050"/>
          </a:xfrm>
          <a:prstGeom prst="rect">
            <a:avLst/>
          </a:prstGeom>
          <a:noFill/>
          <a:ln w="9525">
            <a:noFill/>
            <a:miter lim="800000"/>
            <a:headEnd/>
            <a:tailEnd/>
          </a:ln>
        </p:spPr>
        <p:txBody>
          <a:bodyPr lIns="0" tIns="0" rIns="40639" bIns="0"/>
          <a:lstStyle/>
          <a:p>
            <a:pPr marL="39688">
              <a:spcBef>
                <a:spcPts val="1200"/>
              </a:spcBef>
            </a:pPr>
            <a:r>
              <a:rPr lang="en-US" sz="2000" b="1">
                <a:solidFill>
                  <a:schemeClr val="tx1"/>
                </a:solidFill>
                <a:latin typeface="Times"/>
                <a:ea typeface="Times"/>
                <a:cs typeface="Times"/>
                <a:sym typeface="Times"/>
              </a:rPr>
              <a:t>EEG</a:t>
            </a:r>
          </a:p>
        </p:txBody>
      </p:sp>
      <p:sp>
        <p:nvSpPr>
          <p:cNvPr id="72712" name="Rectangle 12"/>
          <p:cNvSpPr>
            <a:spLocks/>
          </p:cNvSpPr>
          <p:nvPr/>
        </p:nvSpPr>
        <p:spPr bwMode="auto">
          <a:xfrm>
            <a:off x="6096000" y="914400"/>
            <a:ext cx="1524000" cy="400050"/>
          </a:xfrm>
          <a:prstGeom prst="rect">
            <a:avLst/>
          </a:prstGeom>
          <a:noFill/>
          <a:ln w="9525">
            <a:noFill/>
            <a:miter lim="800000"/>
            <a:headEnd/>
            <a:tailEnd/>
          </a:ln>
        </p:spPr>
        <p:txBody>
          <a:bodyPr lIns="0" tIns="0" rIns="40639" bIns="0"/>
          <a:lstStyle/>
          <a:p>
            <a:pPr marL="39688">
              <a:spcBef>
                <a:spcPts val="1200"/>
              </a:spcBef>
            </a:pPr>
            <a:r>
              <a:rPr lang="en-US" sz="2000" b="1">
                <a:solidFill>
                  <a:schemeClr val="tx1"/>
                </a:solidFill>
                <a:latin typeface="Times"/>
                <a:ea typeface="Times"/>
                <a:cs typeface="Times"/>
                <a:sym typeface="Times"/>
              </a:rPr>
              <a:t>MEG</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body" idx="1"/>
          </p:nvPr>
        </p:nvSpPr>
        <p:spPr>
          <a:xfrm>
            <a:off x="776288" y="4268788"/>
            <a:ext cx="7358062" cy="3294062"/>
          </a:xfrm>
        </p:spPr>
        <p:txBody>
          <a:bodyPr rIns="30479"/>
          <a:lstStyle/>
          <a:p>
            <a:pPr marL="663575" eaLnBrk="1" hangingPunct="1"/>
            <a:r>
              <a:rPr lang="en-US" sz="2100" smtClean="0"/>
              <a:t>The sensors do not need to come into direct contact with the scalp.  Unlike EEG, MEG does not mess up your hair!</a:t>
            </a:r>
          </a:p>
          <a:p>
            <a:pPr marL="663575" eaLnBrk="1" hangingPunct="1"/>
            <a:r>
              <a:rPr lang="en-US" sz="2100" smtClean="0"/>
              <a:t>Less preparation time, more child-friendly.</a:t>
            </a:r>
          </a:p>
        </p:txBody>
      </p:sp>
      <p:pic>
        <p:nvPicPr>
          <p:cNvPr id="69634" name="Picture 2"/>
          <p:cNvPicPr>
            <a:picLocks noChangeArrowheads="1"/>
          </p:cNvPicPr>
          <p:nvPr/>
        </p:nvPicPr>
        <p:blipFill>
          <a:blip r:embed="rId2" cstate="print"/>
          <a:srcRect/>
          <a:stretch>
            <a:fillRect/>
          </a:stretch>
        </p:blipFill>
        <p:spPr bwMode="auto">
          <a:xfrm>
            <a:off x="2987675" y="900113"/>
            <a:ext cx="3048000" cy="3176587"/>
          </a:xfrm>
          <a:prstGeom prst="rect">
            <a:avLst/>
          </a:prstGeom>
          <a:noFill/>
          <a:ln w="9525">
            <a:noFill/>
            <a:miter lim="800000"/>
            <a:headEnd/>
            <a:tailEnd/>
          </a:ln>
        </p:spPr>
      </p:pic>
      <p:sp>
        <p:nvSpPr>
          <p:cNvPr id="69635" name="Rectangle 3"/>
          <p:cNvSpPr>
            <a:spLocks/>
          </p:cNvSpPr>
          <p:nvPr/>
        </p:nvSpPr>
        <p:spPr bwMode="auto">
          <a:xfrm>
            <a:off x="179388" y="119063"/>
            <a:ext cx="8856662" cy="517525"/>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EEG vs. MEG</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p:cNvSpPr>
          <p:nvPr/>
        </p:nvSpPr>
        <p:spPr bwMode="auto">
          <a:xfrm>
            <a:off x="179388" y="90488"/>
            <a:ext cx="8856662" cy="1035050"/>
          </a:xfrm>
          <a:prstGeom prst="rect">
            <a:avLst/>
          </a:prstGeom>
          <a:noFill/>
          <a:ln w="9525">
            <a:noFill/>
            <a:miter lim="800000"/>
            <a:headEnd/>
            <a:tailEnd/>
          </a:ln>
        </p:spPr>
        <p:txBody>
          <a:bodyPr lIns="0" tIns="0" rIns="0" bIns="0" anchor="ctr">
            <a:spAutoFit/>
          </a:bodyPr>
          <a:lstStyle/>
          <a:p>
            <a:pPr algn="ctr"/>
            <a:r>
              <a:rPr lang="en-US" sz="3400">
                <a:solidFill>
                  <a:schemeClr val="tx1"/>
                </a:solidFill>
                <a:cs typeface="Arial" charset="0"/>
              </a:rPr>
              <a:t>MEG/EEG and Other Experimental Approaches</a:t>
            </a:r>
          </a:p>
        </p:txBody>
      </p:sp>
      <p:pic>
        <p:nvPicPr>
          <p:cNvPr id="74757" name="Picture 4"/>
          <p:cNvPicPr>
            <a:picLocks noChangeAspect="1" noChangeArrowheads="1"/>
          </p:cNvPicPr>
          <p:nvPr/>
        </p:nvPicPr>
        <p:blipFill>
          <a:blip r:embed="rId3" cstate="print"/>
          <a:srcRect/>
          <a:stretch>
            <a:fillRect/>
          </a:stretch>
        </p:blipFill>
        <p:spPr bwMode="auto">
          <a:xfrm>
            <a:off x="611188" y="1189038"/>
            <a:ext cx="7921625" cy="5192712"/>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p:cNvSpPr>
          <p:nvPr/>
        </p:nvSpPr>
        <p:spPr bwMode="auto">
          <a:xfrm>
            <a:off x="228600" y="596900"/>
            <a:ext cx="8458200" cy="4991100"/>
          </a:xfrm>
          <a:prstGeom prst="rect">
            <a:avLst/>
          </a:prstGeom>
          <a:noFill/>
          <a:ln w="9525">
            <a:noFill/>
            <a:miter lim="800000"/>
            <a:headEnd/>
            <a:tailEnd/>
          </a:ln>
        </p:spPr>
        <p:txBody>
          <a:bodyPr lIns="0" tIns="0" rIns="40639" bIns="0"/>
          <a:lstStyle/>
          <a:p>
            <a:pPr marL="39688"/>
            <a:r>
              <a:rPr lang="en-US" sz="2200" b="1" dirty="0">
                <a:solidFill>
                  <a:schemeClr val="tx1"/>
                </a:solidFill>
                <a:latin typeface="Lucida Grande"/>
                <a:ea typeface="Lucida Grande"/>
                <a:cs typeface="Lucida Grande"/>
                <a:sym typeface="Lucida Grande"/>
              </a:rPr>
              <a:t>ADVANTAGES OF M/EEG</a:t>
            </a:r>
          </a:p>
          <a:p>
            <a:pPr marL="39688"/>
            <a:endParaRPr lang="en-US" sz="2000" dirty="0">
              <a:solidFill>
                <a:schemeClr val="tx1"/>
              </a:solidFill>
              <a:latin typeface="Lucida Grande"/>
              <a:ea typeface="Lucida Grande"/>
              <a:cs typeface="Lucida Grande"/>
              <a:sym typeface="Lucida Grande"/>
            </a:endParaRP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Non-invasive (records electromagnetic activity, does not modify it).</a:t>
            </a: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More direct measure of neuronal function than metabolism-dependent measures like BOLD signal in fMRI</a:t>
            </a: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Can be used with adults, </a:t>
            </a:r>
            <a:r>
              <a:rPr lang="en-US" sz="2000" dirty="0" smtClean="0">
                <a:solidFill>
                  <a:schemeClr val="tx1"/>
                </a:solidFill>
                <a:latin typeface="Lucida Grande"/>
                <a:ea typeface="Lucida Grande"/>
                <a:cs typeface="Lucida Grande"/>
                <a:sym typeface="Lucida Grande"/>
              </a:rPr>
              <a:t>children, </a:t>
            </a:r>
            <a:r>
              <a:rPr lang="en-US" sz="2000" dirty="0">
                <a:solidFill>
                  <a:schemeClr val="tx1"/>
                </a:solidFill>
                <a:latin typeface="Lucida Grande"/>
                <a:ea typeface="Lucida Grande"/>
                <a:cs typeface="Lucida Grande"/>
                <a:sym typeface="Lucida Grande"/>
              </a:rPr>
              <a:t>clinical population.</a:t>
            </a: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High temporal resolution (up to 1 millisecond or less, around 1000x better than fMRI) =&gt; ERPs study dynamic aspects  </a:t>
            </a:r>
            <a:r>
              <a:rPr lang="en-US" sz="2000" dirty="0" smtClean="0">
                <a:solidFill>
                  <a:schemeClr val="tx1"/>
                </a:solidFill>
                <a:latin typeface="Lucida Grande"/>
                <a:ea typeface="Lucida Grande"/>
                <a:cs typeface="Lucida Grande"/>
                <a:sym typeface="Lucida Grande"/>
              </a:rPr>
              <a:t>                              of </a:t>
            </a:r>
            <a:r>
              <a:rPr lang="en-US" sz="2000" dirty="0">
                <a:solidFill>
                  <a:schemeClr val="tx1"/>
                </a:solidFill>
                <a:latin typeface="Lucida Grande"/>
                <a:ea typeface="Lucida Grande"/>
                <a:cs typeface="Lucida Grande"/>
                <a:sym typeface="Lucida Grande"/>
              </a:rPr>
              <a:t>cognition.</a:t>
            </a: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Allow quiet environments.</a:t>
            </a: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Subjects can perform tasks sitting up- </a:t>
            </a:r>
            <a:r>
              <a:rPr lang="en-US" sz="2000" dirty="0" smtClean="0">
                <a:solidFill>
                  <a:schemeClr val="tx1"/>
                </a:solidFill>
                <a:latin typeface="Lucida Grande"/>
                <a:ea typeface="Lucida Grande"/>
                <a:cs typeface="Lucida Grande"/>
                <a:sym typeface="Lucida Grande"/>
              </a:rPr>
              <a:t> more </a:t>
            </a:r>
            <a:r>
              <a:rPr lang="en-US" sz="2000" dirty="0">
                <a:solidFill>
                  <a:schemeClr val="tx1"/>
                </a:solidFill>
                <a:latin typeface="Lucida Grande"/>
                <a:ea typeface="Lucida Grande"/>
                <a:cs typeface="Lucida Grande"/>
                <a:sym typeface="Lucida Grande"/>
              </a:rPr>
              <a:t>natural </a:t>
            </a:r>
            <a:r>
              <a:rPr lang="en-US" sz="2000" dirty="0" smtClean="0">
                <a:solidFill>
                  <a:schemeClr val="tx1"/>
                </a:solidFill>
                <a:latin typeface="Lucida Grande"/>
                <a:ea typeface="Lucida Grande"/>
                <a:cs typeface="Lucida Grande"/>
                <a:sym typeface="Lucida Grande"/>
              </a:rPr>
              <a:t>                          than in </a:t>
            </a:r>
            <a:r>
              <a:rPr lang="en-US" sz="2000" dirty="0">
                <a:solidFill>
                  <a:schemeClr val="tx1"/>
                </a:solidFill>
                <a:latin typeface="Lucida Grande"/>
                <a:ea typeface="Lucida Grande"/>
                <a:cs typeface="Lucida Grande"/>
                <a:sym typeface="Lucida Grande"/>
              </a:rPr>
              <a:t>MRI scanner</a:t>
            </a:r>
          </a:p>
          <a:p>
            <a:pPr marL="39688">
              <a:spcBef>
                <a:spcPts val="1200"/>
              </a:spcBef>
            </a:pPr>
            <a:endParaRPr lang="en-US" dirty="0">
              <a:solidFill>
                <a:schemeClr val="tx1"/>
              </a:solidFill>
              <a:cs typeface="Arial" charset="0"/>
            </a:endParaRPr>
          </a:p>
          <a:p>
            <a:pPr marL="39688">
              <a:spcBef>
                <a:spcPts val="1200"/>
              </a:spcBef>
            </a:pPr>
            <a:r>
              <a:rPr lang="en-US" sz="2200" b="1" dirty="0" smtClean="0">
                <a:solidFill>
                  <a:schemeClr val="tx1"/>
                </a:solidFill>
                <a:latin typeface="Lucida Grande"/>
                <a:ea typeface="Lucida Grande"/>
                <a:cs typeface="Lucida Grande"/>
                <a:sym typeface="Lucida Grande"/>
              </a:rPr>
              <a:t>DISADVANTAGES </a:t>
            </a:r>
            <a:r>
              <a:rPr lang="en-US" sz="2200" b="1" dirty="0">
                <a:solidFill>
                  <a:schemeClr val="tx1"/>
                </a:solidFill>
                <a:latin typeface="Lucida Grande"/>
                <a:ea typeface="Lucida Grande"/>
                <a:cs typeface="Lucida Grande"/>
                <a:sym typeface="Lucida Grande"/>
              </a:rPr>
              <a:t>OF M/EEG</a:t>
            </a:r>
          </a:p>
          <a:p>
            <a:pPr marL="39688"/>
            <a:endParaRPr lang="en-US" dirty="0">
              <a:solidFill>
                <a:schemeClr val="tx1"/>
              </a:solidFill>
              <a:cs typeface="Arial" charset="0"/>
            </a:endParaRP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Problematic </a:t>
            </a:r>
            <a:r>
              <a:rPr lang="en-US" sz="2000" dirty="0" smtClean="0">
                <a:solidFill>
                  <a:schemeClr val="tx1"/>
                </a:solidFill>
                <a:latin typeface="Lucida Grande"/>
                <a:ea typeface="Lucida Grande"/>
                <a:cs typeface="Lucida Grande"/>
                <a:sym typeface="Lucida Grande"/>
              </a:rPr>
              <a:t>source </a:t>
            </a:r>
            <a:r>
              <a:rPr lang="en-US" sz="2000" dirty="0" err="1" smtClean="0">
                <a:solidFill>
                  <a:schemeClr val="tx1"/>
                </a:solidFill>
                <a:latin typeface="Lucida Grande"/>
                <a:ea typeface="Lucida Grande"/>
                <a:cs typeface="Lucida Grande"/>
                <a:sym typeface="Lucida Grande"/>
              </a:rPr>
              <a:t>localisation</a:t>
            </a:r>
            <a:r>
              <a:rPr lang="en-US" sz="2000" dirty="0" smtClean="0">
                <a:solidFill>
                  <a:schemeClr val="tx1"/>
                </a:solidFill>
                <a:latin typeface="Lucida Grande"/>
                <a:ea typeface="Lucida Grande"/>
                <a:cs typeface="Lucida Grande"/>
                <a:sym typeface="Lucida Grande"/>
              </a:rPr>
              <a:t> </a:t>
            </a:r>
            <a:r>
              <a:rPr lang="en-US" sz="2000" dirty="0">
                <a:solidFill>
                  <a:schemeClr val="tx1"/>
                </a:solidFill>
                <a:latin typeface="Lucida Grande"/>
                <a:ea typeface="Lucida Grande"/>
                <a:cs typeface="Lucida Grande"/>
                <a:sym typeface="Lucida Grande"/>
              </a:rPr>
              <a:t>(forward &amp; inverse </a:t>
            </a:r>
            <a:r>
              <a:rPr lang="en-US" sz="2000" dirty="0" smtClean="0">
                <a:solidFill>
                  <a:schemeClr val="tx1"/>
                </a:solidFill>
                <a:latin typeface="Lucida Grande"/>
                <a:ea typeface="Lucida Grande"/>
                <a:cs typeface="Lucida Grande"/>
                <a:sym typeface="Lucida Grande"/>
              </a:rPr>
              <a:t>                   problems)</a:t>
            </a:r>
          </a:p>
          <a:p>
            <a:pPr marL="382588" indent="-342900">
              <a:buFont typeface="Arial" pitchFamily="34" charset="0"/>
              <a:buChar char="•"/>
            </a:pPr>
            <a:r>
              <a:rPr lang="en-US" sz="2000" dirty="0" smtClean="0">
                <a:solidFill>
                  <a:schemeClr val="tx1"/>
                </a:solidFill>
                <a:latin typeface="Lucida Grande"/>
                <a:ea typeface="Lucida Grande"/>
                <a:cs typeface="Lucida Grande"/>
                <a:sym typeface="Lucida Grande"/>
              </a:rPr>
              <a:t>Limited spatial resolution (especially EEG)</a:t>
            </a:r>
            <a:endParaRPr lang="en-US" sz="2000" dirty="0">
              <a:solidFill>
                <a:schemeClr val="tx1"/>
              </a:solidFill>
              <a:latin typeface="Lucida Grande"/>
              <a:ea typeface="Lucida Grande"/>
              <a:cs typeface="Lucida Grande"/>
              <a:sym typeface="Lucida Grande"/>
            </a:endParaRPr>
          </a:p>
          <a:p>
            <a:pPr marL="382588" indent="-342900">
              <a:buFont typeface="Arial" pitchFamily="34" charset="0"/>
              <a:buChar char="•"/>
            </a:pPr>
            <a:r>
              <a:rPr lang="en-US" sz="2000" dirty="0">
                <a:solidFill>
                  <a:schemeClr val="tx1"/>
                </a:solidFill>
                <a:latin typeface="Lucida Grande"/>
                <a:ea typeface="Lucida Grande"/>
                <a:cs typeface="Lucida Grande"/>
                <a:sym typeface="Lucida Grande"/>
              </a:rPr>
              <a:t>Anatomical information not </a:t>
            </a:r>
            <a:r>
              <a:rPr lang="en-US" sz="2000" dirty="0" smtClean="0">
                <a:solidFill>
                  <a:schemeClr val="tx1"/>
                </a:solidFill>
                <a:latin typeface="Lucida Grande"/>
                <a:ea typeface="Lucida Grande"/>
                <a:cs typeface="Lucida Grande"/>
                <a:sym typeface="Lucida Grande"/>
              </a:rPr>
              <a:t>provided</a:t>
            </a:r>
            <a:endParaRPr lang="en-US" sz="2000" dirty="0">
              <a:solidFill>
                <a:schemeClr val="tx1"/>
              </a:solidFill>
              <a:latin typeface="Lucida Grande"/>
              <a:ea typeface="Lucida Grande"/>
              <a:cs typeface="Lucida Grande"/>
              <a:sym typeface="Lucida Grande"/>
            </a:endParaRPr>
          </a:p>
        </p:txBody>
      </p:sp>
      <p:pic>
        <p:nvPicPr>
          <p:cNvPr id="73731" name="Picture 2"/>
          <p:cNvPicPr>
            <a:picLocks noChangeAspect="1" noChangeArrowheads="1"/>
          </p:cNvPicPr>
          <p:nvPr/>
        </p:nvPicPr>
        <p:blipFill>
          <a:blip r:embed="rId2" cstate="print"/>
          <a:srcRect/>
          <a:stretch>
            <a:fillRect/>
          </a:stretch>
        </p:blipFill>
        <p:spPr bwMode="auto">
          <a:xfrm>
            <a:off x="6804025" y="2924175"/>
            <a:ext cx="1866900" cy="2808288"/>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812800" y="-160338"/>
            <a:ext cx="7358063" cy="1714501"/>
          </a:xfrm>
        </p:spPr>
        <p:txBody>
          <a:bodyPr rIns="30479"/>
          <a:lstStyle/>
          <a:p>
            <a:pPr marL="39688" eaLnBrk="1" hangingPunct="1"/>
            <a:r>
              <a:rPr lang="en-US" sz="3400" smtClean="0"/>
              <a:t>Multimodal Imaging</a:t>
            </a:r>
          </a:p>
        </p:txBody>
      </p:sp>
      <p:pic>
        <p:nvPicPr>
          <p:cNvPr id="76802" name="Picture 2"/>
          <p:cNvPicPr>
            <a:picLocks noChangeArrowheads="1"/>
          </p:cNvPicPr>
          <p:nvPr/>
        </p:nvPicPr>
        <p:blipFill>
          <a:blip r:embed="rId3" cstate="print"/>
          <a:srcRect/>
          <a:stretch>
            <a:fillRect/>
          </a:stretch>
        </p:blipFill>
        <p:spPr bwMode="auto">
          <a:xfrm>
            <a:off x="1404938" y="1490663"/>
            <a:ext cx="5830887" cy="4602162"/>
          </a:xfrm>
          <a:prstGeom prst="rect">
            <a:avLst/>
          </a:prstGeom>
          <a:noFill/>
          <a:ln w="9525">
            <a:noFill/>
            <a:miter lim="800000"/>
            <a:headEnd/>
            <a:tailEnd/>
          </a:ln>
        </p:spPr>
      </p:pic>
      <p:sp>
        <p:nvSpPr>
          <p:cNvPr id="76805" name="Text Box 5"/>
          <p:cNvSpPr txBox="1">
            <a:spLocks noChangeArrowheads="1"/>
          </p:cNvSpPr>
          <p:nvPr/>
        </p:nvSpPr>
        <p:spPr bwMode="auto">
          <a:xfrm>
            <a:off x="4068763" y="6394450"/>
            <a:ext cx="5040312" cy="274638"/>
          </a:xfrm>
          <a:prstGeom prst="rect">
            <a:avLst/>
          </a:prstGeom>
          <a:noFill/>
          <a:ln w="9525">
            <a:noFill/>
            <a:miter lim="800000"/>
            <a:headEnd/>
            <a:tailEnd/>
          </a:ln>
          <a:effectLst/>
        </p:spPr>
        <p:txBody>
          <a:bodyPr>
            <a:spAutoFit/>
          </a:bodyPr>
          <a:lstStyle/>
          <a:p>
            <a:pPr>
              <a:spcBef>
                <a:spcPct val="50000"/>
              </a:spcBef>
            </a:pPr>
            <a:r>
              <a:rPr lang="en-GB" i="1"/>
              <a:t>http://www.neuroscience.cam.ac.uk/directory/profile.php?RikHenson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body" idx="1"/>
          </p:nvPr>
        </p:nvSpPr>
        <p:spPr>
          <a:xfrm>
            <a:off x="152400" y="342900"/>
            <a:ext cx="8610600" cy="6515100"/>
          </a:xfrm>
        </p:spPr>
        <p:txBody>
          <a:bodyPr rIns="30479"/>
          <a:lstStyle/>
          <a:p>
            <a:pPr marL="628650" eaLnBrk="1" hangingPunct="1">
              <a:buFont typeface="Arial" charset="0"/>
              <a:buNone/>
            </a:pPr>
            <a:r>
              <a:rPr lang="en-US" sz="3600" smtClean="0"/>
              <a:t>References/suggested reading</a:t>
            </a:r>
          </a:p>
          <a:p>
            <a:pPr marL="628650" eaLnBrk="1" hangingPunct="1"/>
            <a:r>
              <a:rPr lang="en-US" sz="1400" smtClean="0"/>
              <a:t>Andro,W. and Nowak, H, (eds) (2007) Magnetism in Medicine.  Wiley - VCN</a:t>
            </a:r>
          </a:p>
          <a:p>
            <a:pPr marL="628650" eaLnBrk="1" hangingPunct="1"/>
            <a:r>
              <a:rPr lang="en-US" sz="1400" smtClean="0"/>
              <a:t>Handy, T. C. (2005). Event-related potentials. A methods handbook. Cambridge, MA: The MIT Press.</a:t>
            </a:r>
          </a:p>
          <a:p>
            <a:pPr marL="628650" eaLnBrk="1" hangingPunct="1"/>
            <a:r>
              <a:rPr lang="en-US" sz="1400" smtClean="0"/>
              <a:t>Luck, S. J. (2005). An introduction to the event-related potential technique. Cambridge, Massachussets: The MIT Press</a:t>
            </a:r>
          </a:p>
          <a:p>
            <a:pPr marL="628650" eaLnBrk="1" hangingPunct="1"/>
            <a:r>
              <a:rPr lang="en-US" sz="1400" smtClean="0"/>
              <a:t>Rugg, M. D., &amp; Coles, M. G. H. (1995). Electrophysiology of mind: Event-related brain potentials and cognition. New York, NY: Oxford University Press.</a:t>
            </a:r>
          </a:p>
          <a:p>
            <a:pPr marL="628650" eaLnBrk="1" hangingPunct="1"/>
            <a:r>
              <a:rPr lang="en-US" sz="1400" smtClean="0"/>
              <a:t>Hamalainen, M., Hari, R., Ilmoniemi, J., Knuutila, J. &amp; Lounasmaa, O.V. (1993). MEG: Theory, Instrumentation and Applications to Noninvasive Studies of the Working Human Brain. Rev. Mod. Phys. Vol. 65, No. 2, pp 413-497.</a:t>
            </a:r>
          </a:p>
          <a:p>
            <a:pPr marL="628650" eaLnBrk="1" hangingPunct="1"/>
            <a:r>
              <a:rPr lang="en-US" sz="1400" smtClean="0"/>
              <a:t>Olejnickzac, P., (2006). Neurophysiologic basis of EEG. Journal of Clinical Neurophysiology, 23, 186-189.</a:t>
            </a:r>
          </a:p>
          <a:p>
            <a:pPr marL="628650" eaLnBrk="1" hangingPunct="1"/>
            <a:r>
              <a:rPr lang="en-US" sz="1400" smtClean="0"/>
              <a:t>Silver, A.H. (2006). How the SQUID was born.  Superconductor Science and Technology.  Vol.19, Issue 5 , pp173-178.</a:t>
            </a:r>
          </a:p>
          <a:p>
            <a:pPr marL="628650" eaLnBrk="1" hangingPunct="1"/>
            <a:r>
              <a:rPr lang="en-US" sz="1400" smtClean="0"/>
              <a:t>Sylvain Baillet, John C. Mosher &amp; Richard M. Leahy (2001). Electromagnetic Brain Mapping. IEEE Signal Processing Magazine. Vol.18, No 6, pp 14-30.</a:t>
            </a:r>
          </a:p>
          <a:p>
            <a:pPr marL="628650" eaLnBrk="1" hangingPunct="1"/>
            <a:r>
              <a:rPr lang="en-US" sz="1400" smtClean="0"/>
              <a:t>Basic MEG info:</a:t>
            </a:r>
          </a:p>
          <a:p>
            <a:pPr marL="628650" eaLnBrk="1" hangingPunct="1"/>
            <a:r>
              <a:rPr lang="en-US" sz="1400" u="sng" smtClean="0">
                <a:solidFill>
                  <a:srgbClr val="009999"/>
                </a:solidFill>
                <a:hlinkClick r:id="rId3"/>
              </a:rPr>
              <a:t>http://www1.aston.ac.uk/lhs/research/facilities/meg/introduction/</a:t>
            </a:r>
            <a:endParaRPr lang="en-US" sz="3600" smtClean="0"/>
          </a:p>
          <a:p>
            <a:pPr marL="628650" eaLnBrk="1" hangingPunct="1"/>
            <a:r>
              <a:rPr lang="en-US" sz="1400" u="sng" smtClean="0">
                <a:solidFill>
                  <a:srgbClr val="009999"/>
                </a:solidFill>
                <a:hlinkClick r:id="rId4"/>
              </a:rPr>
              <a:t>http://web.mit.edu/kitmitmeg/whatis.html</a:t>
            </a:r>
            <a:endParaRPr lang="en-US" sz="3600" smtClean="0"/>
          </a:p>
          <a:p>
            <a:pPr marL="628650" eaLnBrk="1" hangingPunct="1"/>
            <a:r>
              <a:rPr lang="en-US" sz="1400" u="sng" smtClean="0">
                <a:solidFill>
                  <a:srgbClr val="009999"/>
                </a:solidFill>
                <a:hlinkClick r:id="rId5"/>
              </a:rPr>
              <a:t>http://www.nmr.mgh.harvard.edu/martinos/research/technologiesMEG.php</a:t>
            </a:r>
            <a:endParaRPr lang="en-US" sz="1400" u="sng" smtClean="0">
              <a:solidFill>
                <a:srgbClr val="009999"/>
              </a:solidFill>
            </a:endParaRPr>
          </a:p>
          <a:p>
            <a:pPr marL="628650" eaLnBrk="1" hangingPunct="1"/>
            <a:r>
              <a:rPr lang="en-US" sz="1400" u="sng" smtClean="0">
                <a:hlinkClick r:id="rId6"/>
              </a:rPr>
              <a:t>http://www.scholarpedia.org/article/MEG</a:t>
            </a:r>
            <a:endParaRPr lang="en-US" sz="1400" u="sng"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body" idx="1"/>
          </p:nvPr>
        </p:nvSpPr>
        <p:spPr>
          <a:xfrm>
            <a:off x="152400" y="342900"/>
            <a:ext cx="8610600" cy="6515100"/>
          </a:xfrm>
        </p:spPr>
        <p:txBody>
          <a:bodyPr rIns="30479"/>
          <a:lstStyle/>
          <a:p>
            <a:pPr marL="628650" eaLnBrk="1" hangingPunct="1">
              <a:buFont typeface="Arial" charset="0"/>
              <a:buNone/>
            </a:pPr>
            <a:r>
              <a:rPr lang="en-US" sz="3600" dirty="0" smtClean="0"/>
              <a:t>References/suggested </a:t>
            </a:r>
            <a:r>
              <a:rPr lang="en-US" sz="3600" dirty="0" smtClean="0"/>
              <a:t>reading - EEG</a:t>
            </a:r>
            <a:endParaRPr lang="en-US" sz="3600" dirty="0" smtClean="0"/>
          </a:p>
          <a:p>
            <a:pPr marL="628650" eaLnBrk="1" hangingPunct="1"/>
            <a:r>
              <a:rPr lang="en-US" sz="1400" dirty="0" err="1" smtClean="0"/>
              <a:t>Speckmann</a:t>
            </a:r>
            <a:r>
              <a:rPr lang="en-US" sz="1400" dirty="0" smtClean="0"/>
              <a:t> &amp; </a:t>
            </a:r>
            <a:r>
              <a:rPr lang="en-US" sz="1400" dirty="0" err="1" smtClean="0"/>
              <a:t>Elger</a:t>
            </a:r>
            <a:r>
              <a:rPr lang="en-US" sz="1400" dirty="0" smtClean="0"/>
              <a:t>. Introduction to the </a:t>
            </a:r>
            <a:r>
              <a:rPr lang="en-US" sz="1400" dirty="0" err="1" smtClean="0"/>
              <a:t>Neurophysiological</a:t>
            </a:r>
            <a:r>
              <a:rPr lang="en-US" sz="1400" dirty="0" smtClean="0"/>
              <a:t> Basis of the EEG and DC Potentials. 2005</a:t>
            </a:r>
          </a:p>
          <a:p>
            <a:pPr marL="628650" eaLnBrk="1" hangingPunct="1"/>
            <a:r>
              <a:rPr lang="en-US" sz="1400" dirty="0" smtClean="0"/>
              <a:t>Williams &amp; Wilkins. Electroencephalography: basic principles, clinical applications, and related fields. 15-26, 1993</a:t>
            </a:r>
          </a:p>
          <a:p>
            <a:pPr marL="628650" eaLnBrk="1" hangingPunct="1"/>
            <a:r>
              <a:rPr lang="en-GB" sz="1400" dirty="0" smtClean="0"/>
              <a:t>Introduction </a:t>
            </a:r>
            <a:r>
              <a:rPr lang="en-GB" sz="1400" dirty="0" smtClean="0"/>
              <a:t>to EEG and MEG, MRC Cognition and Brain Sciences Unit, Olaf Hauk, </a:t>
            </a:r>
            <a:r>
              <a:rPr lang="en-GB" sz="1400" dirty="0" smtClean="0"/>
              <a:t>03-08</a:t>
            </a:r>
          </a:p>
          <a:p>
            <a:pPr marL="628650" eaLnBrk="1" hangingPunct="1"/>
            <a:r>
              <a:rPr lang="en-GB" sz="1400" i="1" dirty="0" err="1" smtClean="0"/>
              <a:t>Olejniczak</a:t>
            </a:r>
            <a:r>
              <a:rPr lang="en-GB" sz="1400" i="1" dirty="0" smtClean="0"/>
              <a:t>, J. Clinical Neurophysiology, </a:t>
            </a:r>
            <a:r>
              <a:rPr lang="en-GB" sz="1400" i="1" dirty="0" smtClean="0"/>
              <a:t>2006</a:t>
            </a:r>
          </a:p>
          <a:p>
            <a:pPr marL="628650" eaLnBrk="1" hangingPunct="1"/>
            <a:r>
              <a:rPr lang="en-GB" sz="1400" dirty="0" smtClean="0"/>
              <a:t>Davidson, RJ, Jackson, DC, Larson, CL. Human electroencephalography. In: </a:t>
            </a:r>
            <a:r>
              <a:rPr lang="en-GB" sz="1400" dirty="0" err="1" smtClean="0"/>
              <a:t>Cacioppo</a:t>
            </a:r>
            <a:r>
              <a:rPr lang="en-GB" sz="1400" dirty="0" smtClean="0"/>
              <a:t>, JT, </a:t>
            </a:r>
            <a:r>
              <a:rPr lang="en-GB" sz="1400" dirty="0" err="1" smtClean="0"/>
              <a:t>Tassinary</a:t>
            </a:r>
            <a:r>
              <a:rPr lang="en-GB" sz="1400" dirty="0" smtClean="0"/>
              <a:t>, LG, </a:t>
            </a:r>
            <a:r>
              <a:rPr lang="en-GB" sz="1400" dirty="0" err="1" smtClean="0"/>
              <a:t>Bernston</a:t>
            </a:r>
            <a:r>
              <a:rPr lang="en-GB" sz="1400" dirty="0" smtClean="0"/>
              <a:t>, GG, editors</a:t>
            </a:r>
            <a:r>
              <a:rPr lang="en-GB" sz="1400" dirty="0" smtClean="0"/>
              <a:t>.</a:t>
            </a:r>
          </a:p>
          <a:p>
            <a:pPr marL="628650" eaLnBrk="1" hangingPunct="1"/>
            <a:r>
              <a:rPr lang="en-GB" sz="1400" dirty="0" smtClean="0"/>
              <a:t>Nunez, PL.  Electric fields of the brain. 1st ed. New York, Oxford University Press, 1981. </a:t>
            </a:r>
            <a:endParaRPr lang="en-GB" sz="1400" dirty="0" smtClean="0"/>
          </a:p>
          <a:p>
            <a:pPr marL="628650" eaLnBrk="1" hangingPunct="1"/>
            <a:r>
              <a:rPr lang="en-GB" sz="1400" dirty="0" smtClean="0"/>
              <a:t>Introduction to quantitative EEG and </a:t>
            </a:r>
            <a:r>
              <a:rPr lang="en-GB" sz="1400" dirty="0" err="1" smtClean="0"/>
              <a:t>neurofeedback</a:t>
            </a:r>
            <a:r>
              <a:rPr lang="en-GB" sz="1400" dirty="0" smtClean="0"/>
              <a:t>. Evans, James R. (Ed);</a:t>
            </a:r>
            <a:r>
              <a:rPr lang="en-GB" sz="1400" dirty="0" err="1" smtClean="0"/>
              <a:t>Abarbanel</a:t>
            </a:r>
            <a:r>
              <a:rPr lang="en-GB" sz="1400" dirty="0" smtClean="0"/>
              <a:t>, Andrew (Ed) San Diego, CA, US: Academic Press. (1999). xxi 406 pp.</a:t>
            </a:r>
          </a:p>
          <a:p>
            <a:pPr marL="628650" eaLnBrk="1" hangingPunct="1"/>
            <a:r>
              <a:rPr lang="en-GB" sz="1400" dirty="0" smtClean="0"/>
              <a:t>Goldman et al. Acquiring simultaneous EEG and functional MRI. Clinical Neurophysiology, 2000</a:t>
            </a:r>
          </a:p>
          <a:p>
            <a:pPr marL="628650" eaLnBrk="1" hangingPunct="1"/>
            <a:r>
              <a:rPr lang="en-GB" sz="1400" dirty="0" smtClean="0"/>
              <a:t>Handy, T.C. (2004)  Event-Related Potentials: A Methods Handbook.  MIT Press</a:t>
            </a:r>
            <a:r>
              <a:rPr lang="en-GB" sz="1400" dirty="0" smtClean="0"/>
              <a:t>.</a:t>
            </a:r>
          </a:p>
          <a:p>
            <a:pPr marL="628650" eaLnBrk="1" hangingPunct="1"/>
            <a:r>
              <a:rPr lang="en-GB" sz="1400" dirty="0" smtClean="0"/>
              <a:t>Engel AK, Fries P, Singer W. (2001) Dynamic predictions: oscillations and synchrony in top-down processing. Nature Reviews Neuroscience. 2(10):704-16. </a:t>
            </a:r>
            <a:endParaRPr lang="en-GB" sz="1400" dirty="0" smtClean="0"/>
          </a:p>
          <a:p>
            <a:pPr marL="628650" eaLnBrk="1" hangingPunct="1"/>
            <a:r>
              <a:rPr lang="en-GB" sz="1400" dirty="0" err="1" smtClean="0"/>
              <a:t>Lachaux</a:t>
            </a:r>
            <a:r>
              <a:rPr lang="en-GB" sz="1400" dirty="0" smtClean="0"/>
              <a:t> JP, Rodriguez E, </a:t>
            </a:r>
            <a:r>
              <a:rPr lang="en-GB" sz="1400" dirty="0" err="1" smtClean="0"/>
              <a:t>Martinerie</a:t>
            </a:r>
            <a:r>
              <a:rPr lang="en-GB" sz="1400" dirty="0" smtClean="0"/>
              <a:t> J, Varela FJ. (1999) Measuring phase synchrony in brain signals. Human Brain Mapping. 8(4):194-208. </a:t>
            </a:r>
            <a:endParaRPr lang="en-GB" sz="1400" dirty="0" smtClean="0"/>
          </a:p>
          <a:p>
            <a:pPr marL="628650" eaLnBrk="1" hangingPunct="1"/>
            <a:r>
              <a:rPr lang="en-GB" sz="1400" dirty="0" smtClean="0">
                <a:hlinkClick r:id="rId3"/>
              </a:rPr>
              <a:t>http://</a:t>
            </a:r>
            <a:r>
              <a:rPr lang="en-GB" sz="1400" dirty="0" smtClean="0">
                <a:hlinkClick r:id="rId3"/>
              </a:rPr>
              <a:t>www.ebme.co.uk/arts/eegintro/index.htm</a:t>
            </a:r>
            <a:endParaRPr lang="en-GB" sz="1400" dirty="0" smtClean="0"/>
          </a:p>
          <a:p>
            <a:pPr marL="628650" eaLnBrk="1" hangingPunct="1"/>
            <a:r>
              <a:rPr lang="en-GB" sz="1400" dirty="0" smtClean="0">
                <a:hlinkClick r:id="rId4"/>
              </a:rPr>
              <a:t>http://psyphz.psych.wisc.edu/~</a:t>
            </a:r>
            <a:r>
              <a:rPr lang="en-GB" sz="1400" dirty="0" smtClean="0">
                <a:hlinkClick r:id="rId4"/>
              </a:rPr>
              <a:t>greischar/BIW12-11-02/EEGintro.htm</a:t>
            </a:r>
            <a:endParaRPr lang="en-GB" sz="1400" dirty="0" smtClean="0"/>
          </a:p>
          <a:p>
            <a:pPr marL="628650" eaLnBrk="1" hangingPunct="1"/>
            <a:r>
              <a:rPr lang="en-GB" sz="1400" dirty="0" smtClean="0">
                <a:hlinkClick r:id="rId5"/>
              </a:rPr>
              <a:t>http://www.psych.nmsu.edu/~</a:t>
            </a:r>
            <a:r>
              <a:rPr lang="en-GB" sz="1400" dirty="0" smtClean="0">
                <a:hlinkClick r:id="rId5"/>
              </a:rPr>
              <a:t>jkroger/lab/EEG_Introduction.html</a:t>
            </a:r>
            <a:endParaRPr lang="en-GB" sz="1400" dirty="0" smtClean="0"/>
          </a:p>
          <a:p>
            <a:pPr marL="628650" eaLnBrk="1" hangingPunct="1">
              <a:buNone/>
            </a:pPr>
            <a:endParaRPr lang="en-GB" sz="1400" dirty="0" smtClean="0"/>
          </a:p>
          <a:p>
            <a:pPr marL="628650" eaLnBrk="1" hangingPunct="1"/>
            <a:endParaRPr lang="en-GB" sz="1400" dirty="0" smtClean="0"/>
          </a:p>
          <a:p>
            <a:pPr marL="628650" eaLnBrk="1" hangingPunct="1"/>
            <a:endParaRPr lang="en-US" sz="1400" u="sng" dirty="0" smtClean="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57200" y="333375"/>
            <a:ext cx="8229600" cy="792163"/>
          </a:xfrm>
        </p:spPr>
        <p:txBody>
          <a:bodyPr lIns="91440" tIns="45720" bIns="45720" anchor="t"/>
          <a:lstStyle/>
          <a:p>
            <a:r>
              <a:rPr lang="en-US" smtClean="0">
                <a:latin typeface="Calibri" pitchFamily="34" charset="0"/>
              </a:rPr>
              <a:t>EP vs. ERP / ERF</a:t>
            </a:r>
          </a:p>
        </p:txBody>
      </p:sp>
      <p:sp>
        <p:nvSpPr>
          <p:cNvPr id="87043" name="Rectangle 3"/>
          <p:cNvSpPr>
            <a:spLocks noGrp="1" noChangeArrowheads="1"/>
          </p:cNvSpPr>
          <p:nvPr>
            <p:ph type="body" idx="4294967295"/>
          </p:nvPr>
        </p:nvSpPr>
        <p:spPr/>
        <p:txBody>
          <a:bodyPr lIns="91440" tIns="45720" bIns="45720"/>
          <a:lstStyle/>
          <a:p>
            <a:pPr marL="342900">
              <a:lnSpc>
                <a:spcPct val="90000"/>
              </a:lnSpc>
            </a:pPr>
            <a:r>
              <a:rPr lang="en-US" smtClean="0">
                <a:latin typeface="Calibri" pitchFamily="34" charset="0"/>
              </a:rPr>
              <a:t>evoked potential</a:t>
            </a:r>
          </a:p>
          <a:p>
            <a:pPr marL="742950" lvl="1">
              <a:lnSpc>
                <a:spcPct val="90000"/>
              </a:lnSpc>
            </a:pPr>
            <a:r>
              <a:rPr lang="en-US" smtClean="0">
                <a:latin typeface="Calibri" pitchFamily="34" charset="0"/>
              </a:rPr>
              <a:t>short latencies (&lt; 100ms)</a:t>
            </a:r>
          </a:p>
          <a:p>
            <a:pPr marL="742950" lvl="1">
              <a:lnSpc>
                <a:spcPct val="90000"/>
              </a:lnSpc>
            </a:pPr>
            <a:r>
              <a:rPr lang="en-US" smtClean="0">
                <a:latin typeface="Calibri" pitchFamily="34" charset="0"/>
              </a:rPr>
              <a:t>small amplitudes (&lt; 1</a:t>
            </a:r>
            <a:r>
              <a:rPr lang="el-GR" smtClean="0">
                <a:latin typeface="Calibri" pitchFamily="34" charset="0"/>
              </a:rPr>
              <a:t>μ</a:t>
            </a:r>
            <a:r>
              <a:rPr lang="de-DE" smtClean="0">
                <a:latin typeface="Calibri" pitchFamily="34" charset="0"/>
              </a:rPr>
              <a:t>V)</a:t>
            </a:r>
            <a:endParaRPr lang="el-GR" smtClean="0">
              <a:latin typeface="Calibri" pitchFamily="34" charset="0"/>
            </a:endParaRPr>
          </a:p>
          <a:p>
            <a:pPr marL="742950" lvl="1">
              <a:lnSpc>
                <a:spcPct val="90000"/>
              </a:lnSpc>
            </a:pPr>
            <a:r>
              <a:rPr lang="en-US" smtClean="0">
                <a:latin typeface="Calibri" pitchFamily="34" charset="0"/>
              </a:rPr>
              <a:t>sensory processes</a:t>
            </a:r>
          </a:p>
          <a:p>
            <a:pPr marL="342900">
              <a:lnSpc>
                <a:spcPct val="90000"/>
              </a:lnSpc>
            </a:pPr>
            <a:r>
              <a:rPr lang="en-US" smtClean="0">
                <a:latin typeface="Calibri" pitchFamily="34" charset="0"/>
              </a:rPr>
              <a:t>event related potential / field</a:t>
            </a:r>
          </a:p>
          <a:p>
            <a:pPr marL="742950" lvl="1">
              <a:lnSpc>
                <a:spcPct val="90000"/>
              </a:lnSpc>
            </a:pPr>
            <a:r>
              <a:rPr lang="en-US" smtClean="0">
                <a:latin typeface="Calibri" pitchFamily="34" charset="0"/>
              </a:rPr>
              <a:t>longer latencies (100 – 600ms),</a:t>
            </a:r>
          </a:p>
          <a:p>
            <a:pPr marL="742950" lvl="1">
              <a:lnSpc>
                <a:spcPct val="90000"/>
              </a:lnSpc>
            </a:pPr>
            <a:r>
              <a:rPr lang="en-US" smtClean="0">
                <a:latin typeface="Calibri" pitchFamily="34" charset="0"/>
              </a:rPr>
              <a:t>higher amplitudes (10 – 100</a:t>
            </a:r>
            <a:r>
              <a:rPr lang="el-GR" smtClean="0">
                <a:latin typeface="Calibri" pitchFamily="34" charset="0"/>
              </a:rPr>
              <a:t>μ</a:t>
            </a:r>
            <a:r>
              <a:rPr lang="de-DE" smtClean="0">
                <a:latin typeface="Calibri" pitchFamily="34" charset="0"/>
              </a:rPr>
              <a:t>V)</a:t>
            </a:r>
          </a:p>
          <a:p>
            <a:pPr marL="742950" lvl="1">
              <a:lnSpc>
                <a:spcPct val="90000"/>
              </a:lnSpc>
            </a:pPr>
            <a:r>
              <a:rPr lang="en-US" smtClean="0">
                <a:latin typeface="Calibri" pitchFamily="34" charset="0"/>
              </a:rPr>
              <a:t>higher cognitive processes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rIns="30479"/>
          <a:lstStyle/>
          <a:p>
            <a:pPr marL="39688"/>
            <a:r>
              <a:rPr lang="en-US"/>
              <a:t>Continuous EEG recording</a:t>
            </a:r>
          </a:p>
        </p:txBody>
      </p:sp>
      <p:pic>
        <p:nvPicPr>
          <p:cNvPr id="6146" name="Picture 2"/>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17638"/>
            <a:ext cx="9144000" cy="521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4" name="TextBox 3"/>
          <p:cNvSpPr txBox="1"/>
          <p:nvPr/>
        </p:nvSpPr>
        <p:spPr>
          <a:xfrm>
            <a:off x="251520" y="5949280"/>
            <a:ext cx="3024336" cy="276999"/>
          </a:xfrm>
          <a:prstGeom prst="rect">
            <a:avLst/>
          </a:prstGeom>
          <a:noFill/>
        </p:spPr>
        <p:txBody>
          <a:bodyPr wrap="square" rtlCol="0">
            <a:spAutoFit/>
          </a:bodyPr>
          <a:lstStyle/>
          <a:p>
            <a:r>
              <a:rPr lang="en-GB" dirty="0" smtClean="0"/>
              <a:t>F = frontal, T = temporal, C = central, etc</a:t>
            </a:r>
            <a:endParaRPr lang="en-GB" dirty="0"/>
          </a:p>
        </p:txBody>
      </p:sp>
      <p:sp>
        <p:nvSpPr>
          <p:cNvPr id="5" name="TextBox 4"/>
          <p:cNvSpPr txBox="1"/>
          <p:nvPr/>
        </p:nvSpPr>
        <p:spPr>
          <a:xfrm>
            <a:off x="3347864" y="5949280"/>
            <a:ext cx="5400600" cy="276999"/>
          </a:xfrm>
          <a:prstGeom prst="rect">
            <a:avLst/>
          </a:prstGeom>
          <a:noFill/>
        </p:spPr>
        <p:txBody>
          <a:bodyPr wrap="square" rtlCol="0">
            <a:spAutoFit/>
          </a:bodyPr>
          <a:lstStyle/>
          <a:p>
            <a:r>
              <a:rPr lang="en-GB" dirty="0" smtClean="0"/>
              <a:t>Even number = right side of head, Odd number = left side</a:t>
            </a:r>
            <a:endParaRPr lang="en-GB" dirty="0"/>
          </a:p>
        </p:txBody>
      </p:sp>
      <p:sp>
        <p:nvSpPr>
          <p:cNvPr id="6" name="TextBox 5"/>
          <p:cNvSpPr txBox="1"/>
          <p:nvPr/>
        </p:nvSpPr>
        <p:spPr>
          <a:xfrm>
            <a:off x="251520" y="6309320"/>
            <a:ext cx="3528392" cy="288032"/>
          </a:xfrm>
          <a:prstGeom prst="rect">
            <a:avLst/>
          </a:prstGeom>
          <a:noFill/>
        </p:spPr>
        <p:txBody>
          <a:bodyPr wrap="square" rtlCol="0">
            <a:spAutoFit/>
          </a:bodyPr>
          <a:lstStyle/>
          <a:p>
            <a:r>
              <a:rPr lang="en-GB" dirty="0" smtClean="0"/>
              <a:t>International 10-20 system – ensures consistency  </a:t>
            </a:r>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vs. Analogue</a:t>
            </a:r>
            <a:endParaRPr lang="en-GB" dirty="0"/>
          </a:p>
        </p:txBody>
      </p:sp>
      <p:sp>
        <p:nvSpPr>
          <p:cNvPr id="3" name="Content Placeholder 2"/>
          <p:cNvSpPr>
            <a:spLocks noGrp="1"/>
          </p:cNvSpPr>
          <p:nvPr>
            <p:ph idx="1"/>
          </p:nvPr>
        </p:nvSpPr>
        <p:spPr/>
        <p:txBody>
          <a:bodyPr/>
          <a:lstStyle/>
          <a:p>
            <a:pPr algn="just"/>
            <a:r>
              <a:rPr lang="en-GB" sz="1600" dirty="0" smtClean="0"/>
              <a:t>Conventional analogue instruments consist of an amplifier, a galvanometer (a coil of wire inside a magnetic field) and a writing device. The output signal from the amplifier passes through the wire causing the coil to oscillate, and a pen mounted on the galvanometer moves up and down in sync with the coil, drawing traces onto paper. </a:t>
            </a:r>
          </a:p>
          <a:p>
            <a:pPr algn="just"/>
            <a:r>
              <a:rPr lang="en-GB" sz="1600" dirty="0" smtClean="0"/>
              <a:t>Digital EEG systems convert the waveform into a series of numerical values, a process known as Analogue-to-Digital conversion. The rate at which waveform data is sampled is known as the </a:t>
            </a:r>
            <a:r>
              <a:rPr lang="en-GB" sz="1600" i="1" dirty="0" smtClean="0"/>
              <a:t>sampling rate, </a:t>
            </a:r>
            <a:r>
              <a:rPr lang="en-GB" sz="1600" dirty="0" smtClean="0"/>
              <a:t>and as a rule should be at least 2.5 times greater than the highest frequency of interest. Most digital EEG systems will sample at 240Hz. </a:t>
            </a:r>
          </a:p>
          <a:p>
            <a:pPr algn="just"/>
            <a:r>
              <a:rPr lang="en-GB" sz="1600" dirty="0" smtClean="0"/>
              <a:t>The accuracy of digital EEG waveforms can be affected by </a:t>
            </a:r>
            <a:r>
              <a:rPr lang="en-GB" sz="1600" i="1" dirty="0" smtClean="0"/>
              <a:t>sampling skew – </a:t>
            </a:r>
            <a:r>
              <a:rPr lang="en-GB" sz="1600" dirty="0" smtClean="0"/>
              <a:t>a small time lag that occurs when each channel is sampled sequentially. This can be reduced using </a:t>
            </a:r>
            <a:r>
              <a:rPr lang="en-GB" sz="1600" i="1" dirty="0" smtClean="0"/>
              <a:t>burst mode – </a:t>
            </a:r>
            <a:r>
              <a:rPr lang="en-GB" sz="1600" dirty="0" smtClean="0"/>
              <a:t>reduced the time lag between successive channel sampling.</a:t>
            </a:r>
          </a:p>
          <a:p>
            <a:pPr algn="just"/>
            <a:r>
              <a:rPr lang="en-GB" sz="1600" dirty="0" smtClean="0"/>
              <a:t>Be aware of the relationship between sampling rate, screen resolution and the EEG display. If there are more data samples than there are pixels then this will have the effect of reducing the sampling rate and the data displayed will appear incomplete. However, most modern digital EEG systems will draw two data samples per screen pixel.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rIns="30479"/>
          <a:lstStyle/>
          <a:p>
            <a:pPr marL="39688"/>
            <a:r>
              <a:rPr lang="en-US" dirty="0"/>
              <a:t>EEG Acquisition</a:t>
            </a:r>
          </a:p>
        </p:txBody>
      </p:sp>
      <p:pic>
        <p:nvPicPr>
          <p:cNvPr id="5122" name="Picture 2"/>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1" y="1484784"/>
            <a:ext cx="3960440" cy="3312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5123" name="Rectangle 3"/>
          <p:cNvSpPr>
            <a:spLocks/>
          </p:cNvSpPr>
          <p:nvPr/>
        </p:nvSpPr>
        <p:spPr bwMode="auto">
          <a:xfrm>
            <a:off x="4427984" y="1412776"/>
            <a:ext cx="4104456" cy="523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type="none" w="med" len="med"/>
                <a:tailEnd type="none" w="med" len="med"/>
              </a14:hiddenLine>
            </a:ext>
          </a:extLst>
        </p:spPr>
        <p:txBody>
          <a:bodyPr lIns="0" tIns="0" rIns="40639" bIns="0"/>
          <a:lstStyle/>
          <a:p>
            <a:pPr marL="39688" algn="just"/>
            <a:r>
              <a:rPr lang="en-US" sz="2000" b="1" dirty="0">
                <a:solidFill>
                  <a:schemeClr val="tx1"/>
                </a:solidFill>
                <a:latin typeface="Lucida Grande" charset="0"/>
                <a:ea typeface="Lucida Grande" charset="0"/>
                <a:cs typeface="Lucida Grande" charset="0"/>
                <a:sym typeface="Lucida Grande" charset="0"/>
              </a:rPr>
              <a:t>Electrodes: </a:t>
            </a:r>
            <a:r>
              <a:rPr lang="en-US" sz="1600" dirty="0" smtClean="0">
                <a:solidFill>
                  <a:schemeClr val="tx1"/>
                </a:solidFill>
                <a:latin typeface="Lucida Grande" charset="0"/>
                <a:ea typeface="Lucida Grande" charset="0"/>
                <a:cs typeface="Lucida Grande" charset="0"/>
                <a:sym typeface="Lucida Grande" charset="0"/>
              </a:rPr>
              <a:t>Usually made of silver (or stainless steel) – active electrodes placed on the scalp using a conductive gel or paste. Signal-to-noise ratio (impedance) reduced by light abrasion. Can have 32, 64,128, 256 electrodes. More electrodes = richer data set. Reference electrodes (arbitrarily chosen “zero level”, analogous to sea level when measuring mountain heights) commonly placed on the midline, ear lobes, nose, etc.</a:t>
            </a:r>
            <a:endParaRPr lang="en-US" sz="1600" dirty="0">
              <a:solidFill>
                <a:schemeClr val="tx1"/>
              </a:solidFill>
              <a:latin typeface="Lucida Grande" charset="0"/>
              <a:ea typeface="Lucida Grande" charset="0"/>
              <a:cs typeface="Lucida Grande" charset="0"/>
              <a:sym typeface="Lucida Grande" charset="0"/>
            </a:endParaRPr>
          </a:p>
          <a:p>
            <a:pPr marL="39688" algn="just"/>
            <a:endParaRPr lang="en-US" sz="2000" dirty="0">
              <a:solidFill>
                <a:schemeClr val="tx1"/>
              </a:solidFill>
              <a:latin typeface="Lucida Grande" charset="0"/>
              <a:ea typeface="Lucida Grande" charset="0"/>
              <a:cs typeface="Lucida Grande" charset="0"/>
              <a:sym typeface="Lucida Grande" charset="0"/>
            </a:endParaRPr>
          </a:p>
          <a:p>
            <a:pPr marL="39688" algn="just"/>
            <a:r>
              <a:rPr lang="en-US" sz="2000" b="1" dirty="0" smtClean="0">
                <a:solidFill>
                  <a:schemeClr val="tx1"/>
                </a:solidFill>
                <a:latin typeface="Lucida Grande" charset="0"/>
                <a:ea typeface="Lucida Grande" charset="0"/>
                <a:cs typeface="Lucida Grande" charset="0"/>
                <a:sym typeface="Lucida Grande" charset="0"/>
              </a:rPr>
              <a:t>Amplification: </a:t>
            </a:r>
            <a:r>
              <a:rPr lang="en-US" sz="1600" dirty="0" smtClean="0">
                <a:solidFill>
                  <a:schemeClr val="tx1"/>
                </a:solidFill>
                <a:latin typeface="Lucida Grande" charset="0"/>
                <a:ea typeface="Lucida Grande" charset="0"/>
                <a:cs typeface="Lucida Grande" charset="0"/>
                <a:sym typeface="Lucida Grande" charset="0"/>
              </a:rPr>
              <a:t>one pair of electrodes make up one channel on the differential amplifier, i.e. there is one amplifier per pair of electrodes. The amplifier amplifies the difference in voltage between these two electrodes, or signals (usually between 1000 and 100 000 times). This is usually the difference between an active electrode and the designated reference electrode. </a:t>
            </a:r>
          </a:p>
          <a:p>
            <a:pPr marL="39688" algn="just"/>
            <a:endParaRPr lang="en-US" sz="1600" dirty="0" smtClean="0">
              <a:solidFill>
                <a:schemeClr val="tx1"/>
              </a:solidFill>
              <a:latin typeface="Lucida Grande" charset="0"/>
              <a:ea typeface="Lucida Grande" charset="0"/>
              <a:cs typeface="Lucida Grande" charset="0"/>
              <a:sym typeface="Lucida Grande" charset="0"/>
            </a:endParaRPr>
          </a:p>
          <a:p>
            <a:pPr marL="39688"/>
            <a:r>
              <a:rPr lang="en-US" sz="2000" dirty="0" smtClean="0">
                <a:solidFill>
                  <a:schemeClr val="tx1"/>
                </a:solidFill>
                <a:latin typeface="Lucida Grande" charset="0"/>
                <a:ea typeface="Lucida Grande" charset="0"/>
                <a:cs typeface="Lucida Grande" charset="0"/>
                <a:sym typeface="Lucida Grande" charset="0"/>
              </a:rPr>
              <a:t> </a:t>
            </a:r>
            <a:endParaRPr lang="en-US" sz="2000" dirty="0">
              <a:solidFill>
                <a:schemeClr val="tx1"/>
              </a:solidFill>
              <a:latin typeface="Lucida Grande" charset="0"/>
              <a:ea typeface="Lucida Grande" charset="0"/>
              <a:cs typeface="Lucida Grande" charset="0"/>
              <a:sym typeface="Lucida Grande" charset="0"/>
            </a:endParaRPr>
          </a:p>
          <a:p>
            <a:pPr marL="39688"/>
            <a:r>
              <a:rPr lang="en-US" sz="1800" dirty="0">
                <a:solidFill>
                  <a:schemeClr val="tx1"/>
                </a:solidFill>
                <a:latin typeface="Lucida Grande" charset="0"/>
                <a:ea typeface="Lucida Grande" charset="0"/>
                <a:cs typeface="Lucida Grande" charset="0"/>
                <a:sym typeface="Lucida Grande" charset="0"/>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692275"/>
          </a:xfrm>
        </p:spPr>
        <p:txBody>
          <a:bodyPr/>
          <a:lstStyle/>
          <a:p>
            <a:r>
              <a:rPr lang="en-US" sz="2000" dirty="0" smtClean="0">
                <a:latin typeface="Lucida Grande" charset="0"/>
                <a:ea typeface="Lucida Grande" charset="0"/>
                <a:cs typeface="Lucida Grande" charset="0"/>
              </a:rPr>
              <a:t>EEG records differences in voltage: </a:t>
            </a:r>
            <a:r>
              <a:rPr lang="en-US" sz="1600" dirty="0" smtClean="0">
                <a:latin typeface="Lucida Grande" charset="0"/>
                <a:ea typeface="Lucida Grande" charset="0"/>
                <a:cs typeface="Lucida Grande" charset="0"/>
              </a:rPr>
              <a:t>the way in which the signal is viewed can be set up in a variety of ways called </a:t>
            </a:r>
            <a:r>
              <a:rPr lang="en-US" sz="1600" i="1" dirty="0" smtClean="0">
                <a:latin typeface="Lucida Grande" charset="0"/>
                <a:ea typeface="Lucida Grande" charset="0"/>
                <a:cs typeface="Lucida Grande" charset="0"/>
              </a:rPr>
              <a:t>montages </a:t>
            </a:r>
            <a:r>
              <a:rPr lang="en-US" dirty="0" smtClean="0">
                <a:latin typeface="Lucida Grande" charset="0"/>
                <a:ea typeface="Lucida Grande" charset="0"/>
                <a:cs typeface="Lucida Grande" charset="0"/>
              </a:rPr>
              <a:t/>
            </a:r>
            <a:br>
              <a:rPr lang="en-US" dirty="0" smtClean="0">
                <a:latin typeface="Lucida Grande" charset="0"/>
                <a:ea typeface="Lucida Grande" charset="0"/>
                <a:cs typeface="Lucida Grande" charset="0"/>
              </a:rPr>
            </a:br>
            <a:endParaRPr lang="en-GB" dirty="0"/>
          </a:p>
        </p:txBody>
      </p:sp>
      <p:sp>
        <p:nvSpPr>
          <p:cNvPr id="5" name="TextBox 4"/>
          <p:cNvSpPr txBox="1"/>
          <p:nvPr/>
        </p:nvSpPr>
        <p:spPr>
          <a:xfrm>
            <a:off x="467544" y="1556792"/>
            <a:ext cx="8064896" cy="1027654"/>
          </a:xfrm>
          <a:prstGeom prst="rect">
            <a:avLst/>
          </a:prstGeom>
          <a:noFill/>
        </p:spPr>
        <p:txBody>
          <a:bodyPr wrap="square" rtlCol="0">
            <a:spAutoFit/>
          </a:bodyPr>
          <a:lstStyle/>
          <a:p>
            <a:pPr>
              <a:lnSpc>
                <a:spcPct val="150000"/>
              </a:lnSpc>
            </a:pPr>
            <a:r>
              <a:rPr lang="en-GB" sz="1800" b="1" dirty="0" smtClean="0"/>
              <a:t>Bipolar montage: </a:t>
            </a:r>
            <a:r>
              <a:rPr lang="en-GB" dirty="0" smtClean="0"/>
              <a:t>Each waveform in the EEG represents the difference in voltage between two adjacent electrodes, e.g. ‘F3-C3’ represents the difference in voltage between channel F3 and neighbouring channel C3. This is repeated across the whole scalp through the entire array of electrodes.  </a:t>
            </a:r>
            <a:endParaRPr lang="en-GB" dirty="0"/>
          </a:p>
        </p:txBody>
      </p:sp>
      <p:sp>
        <p:nvSpPr>
          <p:cNvPr id="6" name="TextBox 5"/>
          <p:cNvSpPr txBox="1"/>
          <p:nvPr/>
        </p:nvSpPr>
        <p:spPr>
          <a:xfrm>
            <a:off x="467544" y="2636912"/>
            <a:ext cx="8064896" cy="1338828"/>
          </a:xfrm>
          <a:prstGeom prst="rect">
            <a:avLst/>
          </a:prstGeom>
          <a:noFill/>
        </p:spPr>
        <p:txBody>
          <a:bodyPr wrap="square" rtlCol="0">
            <a:spAutoFit/>
          </a:bodyPr>
          <a:lstStyle/>
          <a:p>
            <a:pPr>
              <a:lnSpc>
                <a:spcPct val="150000"/>
              </a:lnSpc>
            </a:pPr>
            <a:r>
              <a:rPr lang="en-GB" sz="1800" b="1" dirty="0" smtClean="0"/>
              <a:t>Reference montage: </a:t>
            </a:r>
            <a:r>
              <a:rPr lang="en-GB" dirty="0" smtClean="0"/>
              <a:t>Each waveform in the EEG represents the difference in voltage between a specific active electrode and a designated reference electrode. There is no standard position for the reference, but usually a midline electrode is chosen so as not to bias the signal in any one hemisphere. Other popular reference signals include an average signal from electrodes placed on each ear lobe or mastoid. </a:t>
            </a:r>
            <a:endParaRPr lang="en-GB" dirty="0"/>
          </a:p>
        </p:txBody>
      </p:sp>
      <p:sp>
        <p:nvSpPr>
          <p:cNvPr id="7" name="TextBox 6"/>
          <p:cNvSpPr txBox="1"/>
          <p:nvPr/>
        </p:nvSpPr>
        <p:spPr>
          <a:xfrm>
            <a:off x="467544" y="4005064"/>
            <a:ext cx="8064896" cy="1061829"/>
          </a:xfrm>
          <a:prstGeom prst="rect">
            <a:avLst/>
          </a:prstGeom>
          <a:noFill/>
        </p:spPr>
        <p:txBody>
          <a:bodyPr wrap="square" rtlCol="0">
            <a:spAutoFit/>
          </a:bodyPr>
          <a:lstStyle/>
          <a:p>
            <a:pPr>
              <a:lnSpc>
                <a:spcPct val="150000"/>
              </a:lnSpc>
            </a:pPr>
            <a:r>
              <a:rPr lang="en-GB" sz="1800" b="1" dirty="0" smtClean="0"/>
              <a:t>Average Reference montage: </a:t>
            </a:r>
            <a:r>
              <a:rPr lang="en-GB" dirty="0" smtClean="0"/>
              <a:t>Activity from all electrodes is measured, summed and then averaged. The resulting signal is then used as a reference electrode and acts as input 2 of the amplifier. The use can specify which electrodes are to be included in this calculation. </a:t>
            </a:r>
            <a:endParaRPr lang="en-GB" dirty="0"/>
          </a:p>
        </p:txBody>
      </p:sp>
      <p:sp>
        <p:nvSpPr>
          <p:cNvPr id="8" name="TextBox 7"/>
          <p:cNvSpPr txBox="1"/>
          <p:nvPr/>
        </p:nvSpPr>
        <p:spPr>
          <a:xfrm>
            <a:off x="467544" y="5013176"/>
            <a:ext cx="8064896" cy="1061829"/>
          </a:xfrm>
          <a:prstGeom prst="rect">
            <a:avLst/>
          </a:prstGeom>
          <a:noFill/>
        </p:spPr>
        <p:txBody>
          <a:bodyPr wrap="square" rtlCol="0">
            <a:spAutoFit/>
          </a:bodyPr>
          <a:lstStyle/>
          <a:p>
            <a:pPr>
              <a:lnSpc>
                <a:spcPct val="150000"/>
              </a:lnSpc>
            </a:pPr>
            <a:r>
              <a:rPr lang="en-GB" sz="1800" b="1" dirty="0" smtClean="0"/>
              <a:t>Laplacian montage: </a:t>
            </a:r>
            <a:r>
              <a:rPr lang="en-GB" dirty="0" smtClean="0"/>
              <a:t>Similar to average reference, but this time the common reference is a weighted average of all the electrodes, and each channel is the difference between the given electrode and this common reference. </a:t>
            </a:r>
            <a:endParaRPr lang="en-GB"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Montages (continued)</a:t>
            </a:r>
            <a:endParaRPr lang="en-GB" dirty="0"/>
          </a:p>
        </p:txBody>
      </p:sp>
      <p:sp>
        <p:nvSpPr>
          <p:cNvPr id="3" name="Content Placeholder 2"/>
          <p:cNvSpPr>
            <a:spLocks noGrp="1"/>
          </p:cNvSpPr>
          <p:nvPr>
            <p:ph idx="1"/>
          </p:nvPr>
        </p:nvSpPr>
        <p:spPr>
          <a:xfrm>
            <a:off x="457200" y="1600200"/>
            <a:ext cx="8229600" cy="1756792"/>
          </a:xfrm>
        </p:spPr>
        <p:txBody>
          <a:bodyPr/>
          <a:lstStyle/>
          <a:p>
            <a:pPr algn="just"/>
            <a:r>
              <a:rPr lang="en-GB" sz="1600" dirty="0" smtClean="0"/>
              <a:t>In digital EEG setups, the data is usually stored onto computer memory in reference mode, regardless of the montage used to display the data when it is being recorded. </a:t>
            </a:r>
          </a:p>
          <a:p>
            <a:pPr algn="just"/>
            <a:r>
              <a:rPr lang="en-GB" sz="1600" dirty="0" smtClean="0"/>
              <a:t>This means that “remontaging”, i.e. changing the montage either ‘on-line’ or ‘off-line’, can be done via a simple subtraction which cancels out the common reference.</a:t>
            </a:r>
          </a:p>
          <a:p>
            <a:pPr algn="just"/>
            <a:endParaRPr lang="en-GB" sz="1600" dirty="0" smtClean="0"/>
          </a:p>
          <a:p>
            <a:pPr algn="just">
              <a:buNone/>
            </a:pPr>
            <a:r>
              <a:rPr lang="en-GB" sz="1600" dirty="0" smtClean="0"/>
              <a:t>	</a:t>
            </a:r>
          </a:p>
          <a:p>
            <a:pPr algn="just">
              <a:buNone/>
            </a:pPr>
            <a:endParaRPr lang="en-GB" sz="1600" dirty="0" smtClean="0"/>
          </a:p>
          <a:p>
            <a:pPr algn="just">
              <a:buNone/>
            </a:pPr>
            <a:endParaRPr lang="en-GB" sz="1600" dirty="0" smtClean="0"/>
          </a:p>
        </p:txBody>
      </p:sp>
      <p:sp>
        <p:nvSpPr>
          <p:cNvPr id="5" name="TextBox 4"/>
          <p:cNvSpPr txBox="1"/>
          <p:nvPr/>
        </p:nvSpPr>
        <p:spPr>
          <a:xfrm>
            <a:off x="3059832" y="3789040"/>
            <a:ext cx="1296144" cy="276999"/>
          </a:xfrm>
          <a:prstGeom prst="rect">
            <a:avLst/>
          </a:prstGeom>
          <a:noFill/>
          <a:ln>
            <a:solidFill>
              <a:schemeClr val="tx1"/>
            </a:solidFill>
          </a:ln>
        </p:spPr>
        <p:txBody>
          <a:bodyPr wrap="square" rtlCol="0">
            <a:spAutoFit/>
          </a:bodyPr>
          <a:lstStyle/>
          <a:p>
            <a:r>
              <a:rPr lang="en-GB" dirty="0" smtClean="0"/>
              <a:t>F3 – Reference</a:t>
            </a:r>
            <a:endParaRPr lang="en-GB" dirty="0"/>
          </a:p>
        </p:txBody>
      </p:sp>
      <p:sp>
        <p:nvSpPr>
          <p:cNvPr id="6" name="TextBox 5"/>
          <p:cNvSpPr txBox="1"/>
          <p:nvPr/>
        </p:nvSpPr>
        <p:spPr>
          <a:xfrm>
            <a:off x="4932040" y="3789040"/>
            <a:ext cx="1296144" cy="276999"/>
          </a:xfrm>
          <a:prstGeom prst="rect">
            <a:avLst/>
          </a:prstGeom>
          <a:noFill/>
          <a:ln>
            <a:solidFill>
              <a:schemeClr val="tx1"/>
            </a:solidFill>
          </a:ln>
        </p:spPr>
        <p:txBody>
          <a:bodyPr wrap="square" rtlCol="0">
            <a:spAutoFit/>
          </a:bodyPr>
          <a:lstStyle/>
          <a:p>
            <a:r>
              <a:rPr lang="en-GB" dirty="0" smtClean="0"/>
              <a:t>F4 – Reference</a:t>
            </a:r>
            <a:endParaRPr lang="en-GB" dirty="0"/>
          </a:p>
        </p:txBody>
      </p:sp>
      <p:sp>
        <p:nvSpPr>
          <p:cNvPr id="7" name="TextBox 6"/>
          <p:cNvSpPr txBox="1"/>
          <p:nvPr/>
        </p:nvSpPr>
        <p:spPr>
          <a:xfrm>
            <a:off x="4499992" y="3573016"/>
            <a:ext cx="288032" cy="523220"/>
          </a:xfrm>
          <a:prstGeom prst="rect">
            <a:avLst/>
          </a:prstGeom>
          <a:noFill/>
        </p:spPr>
        <p:txBody>
          <a:bodyPr wrap="square" rtlCol="0">
            <a:spAutoFit/>
          </a:bodyPr>
          <a:lstStyle/>
          <a:p>
            <a:r>
              <a:rPr lang="en-GB" sz="2800" dirty="0" smtClean="0"/>
              <a:t>-</a:t>
            </a:r>
            <a:endParaRPr lang="en-GB" sz="2800" dirty="0"/>
          </a:p>
        </p:txBody>
      </p:sp>
      <p:sp>
        <p:nvSpPr>
          <p:cNvPr id="8" name="TextBox 7"/>
          <p:cNvSpPr txBox="1"/>
          <p:nvPr/>
        </p:nvSpPr>
        <p:spPr>
          <a:xfrm>
            <a:off x="3923928" y="4293096"/>
            <a:ext cx="1440160" cy="369332"/>
          </a:xfrm>
          <a:prstGeom prst="rect">
            <a:avLst/>
          </a:prstGeom>
          <a:noFill/>
        </p:spPr>
        <p:txBody>
          <a:bodyPr wrap="square" rtlCol="0">
            <a:spAutoFit/>
          </a:bodyPr>
          <a:lstStyle/>
          <a:p>
            <a:r>
              <a:rPr lang="en-GB" sz="1800" dirty="0" smtClean="0"/>
              <a:t>= F3 – F4</a:t>
            </a:r>
            <a:endParaRPr lang="en-GB" sz="1800" dirty="0"/>
          </a:p>
        </p:txBody>
      </p:sp>
      <p:sp>
        <p:nvSpPr>
          <p:cNvPr id="9" name="TextBox 8"/>
          <p:cNvSpPr txBox="1"/>
          <p:nvPr/>
        </p:nvSpPr>
        <p:spPr>
          <a:xfrm>
            <a:off x="2339752" y="3717032"/>
            <a:ext cx="864096" cy="369332"/>
          </a:xfrm>
          <a:prstGeom prst="rect">
            <a:avLst/>
          </a:prstGeom>
          <a:noFill/>
        </p:spPr>
        <p:txBody>
          <a:bodyPr wrap="square" rtlCol="0">
            <a:spAutoFit/>
          </a:bodyPr>
          <a:lstStyle/>
          <a:p>
            <a:r>
              <a:rPr lang="en-GB" sz="1800" dirty="0" smtClean="0"/>
              <a:t>E.g.</a:t>
            </a:r>
            <a:endParaRPr lang="en-GB" sz="1800" dirty="0"/>
          </a:p>
        </p:txBody>
      </p:sp>
    </p:spTree>
  </p:cSld>
  <p:clrMapOvr>
    <a:masterClrMapping/>
  </p:clrMapOvr>
  <p:transition/>
</p:sld>
</file>

<file path=ppt/theme/theme1.xml><?xml version="1.0" encoding="utf-8"?>
<a:theme xmlns:a="http://schemas.openxmlformats.org/drawingml/2006/main" name="Tema de Offic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Tema de Offic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16151</TotalTime>
  <Pages>0</Pages>
  <Words>5409</Words>
  <Characters>0</Characters>
  <Application>Microsoft Office PowerPoint</Application>
  <PresentationFormat>On-screen Show (4:3)</PresentationFormat>
  <Lines>0</Lines>
  <Paragraphs>486</Paragraphs>
  <Slides>49</Slides>
  <Notes>22</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Tema de Office</vt:lpstr>
      <vt:lpstr>Slide 1</vt:lpstr>
      <vt:lpstr>Electroencephalography</vt:lpstr>
      <vt:lpstr>History</vt:lpstr>
      <vt:lpstr>History</vt:lpstr>
      <vt:lpstr>Continuous EEG recording</vt:lpstr>
      <vt:lpstr>Digital vs. Analogue</vt:lpstr>
      <vt:lpstr>EEG Acquisition</vt:lpstr>
      <vt:lpstr>EEG records differences in voltage: the way in which the signal is viewed can be set up in a variety of ways called montages  </vt:lpstr>
      <vt:lpstr>Montages (continued)</vt:lpstr>
      <vt:lpstr>What does the EEG record?</vt:lpstr>
      <vt:lpstr>Neural basis of the EEG (1)</vt:lpstr>
      <vt:lpstr>Neural basis of the EEG (2)</vt:lpstr>
      <vt:lpstr>Slide 13</vt:lpstr>
      <vt:lpstr>Slide 14</vt:lpstr>
      <vt:lpstr>Slide 15</vt:lpstr>
      <vt:lpstr>EEG Rhythms:</vt:lpstr>
      <vt:lpstr>EEG Analysis (1)</vt:lpstr>
      <vt:lpstr>EEG Analysis (2)</vt:lpstr>
      <vt:lpstr>Slide 19</vt:lpstr>
      <vt:lpstr>EEG Analysis (4)</vt:lpstr>
      <vt:lpstr>EEG Analysis (3)</vt:lpstr>
      <vt:lpstr>EEG</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3. MEG signal is less distorted by skull/scalp anatomy</vt:lpstr>
      <vt:lpstr>4. Different problems of source localisation</vt:lpstr>
      <vt:lpstr>Slide 38</vt:lpstr>
      <vt:lpstr>The Inverse Problem</vt:lpstr>
      <vt:lpstr>MEG: Overview</vt:lpstr>
      <vt:lpstr>Slide 41</vt:lpstr>
      <vt:lpstr>EEG vs. MEG</vt:lpstr>
      <vt:lpstr>Slide 43</vt:lpstr>
      <vt:lpstr>Slide 44</vt:lpstr>
      <vt:lpstr>Slide 45</vt:lpstr>
      <vt:lpstr>Multimodal Imaging</vt:lpstr>
      <vt:lpstr>Slide 47</vt:lpstr>
      <vt:lpstr>Slide 48</vt:lpstr>
      <vt:lpstr>EP vs. ERP / ERF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Electroencephalography</dc:title>
  <dc:creator>Jordi Costa Faidella</dc:creator>
  <cp:lastModifiedBy>mecono</cp:lastModifiedBy>
  <cp:revision>57</cp:revision>
  <dcterms:modified xsi:type="dcterms:W3CDTF">2012-02-15T12:34:40Z</dcterms:modified>
</cp:coreProperties>
</file>