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70" r:id="rId4"/>
    <p:sldId id="259" r:id="rId5"/>
    <p:sldId id="278" r:id="rId6"/>
    <p:sldId id="260" r:id="rId7"/>
    <p:sldId id="261" r:id="rId8"/>
    <p:sldId id="274" r:id="rId9"/>
    <p:sldId id="275" r:id="rId10"/>
    <p:sldId id="262" r:id="rId11"/>
    <p:sldId id="265" r:id="rId12"/>
    <p:sldId id="276" r:id="rId13"/>
    <p:sldId id="267" r:id="rId14"/>
    <p:sldId id="268" r:id="rId15"/>
    <p:sldId id="279" r:id="rId16"/>
    <p:sldId id="266" r:id="rId17"/>
    <p:sldId id="289" r:id="rId18"/>
    <p:sldId id="280" r:id="rId19"/>
    <p:sldId id="281" r:id="rId20"/>
    <p:sldId id="282" r:id="rId21"/>
    <p:sldId id="287" r:id="rId22"/>
    <p:sldId id="285" r:id="rId23"/>
    <p:sldId id="286" r:id="rId24"/>
    <p:sldId id="288" r:id="rId25"/>
    <p:sldId id="290" r:id="rId26"/>
    <p:sldId id="291" r:id="rId27"/>
    <p:sldId id="292"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50" autoAdjust="0"/>
  </p:normalViewPr>
  <p:slideViewPr>
    <p:cSldViewPr>
      <p:cViewPr>
        <p:scale>
          <a:sx n="87" d="100"/>
          <a:sy n="87" d="100"/>
        </p:scale>
        <p:origin x="-1720" y="-2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80A77C-2A37-471A-9B78-801D460C11D0}" type="datetimeFigureOut">
              <a:rPr lang="en-US" smtClean="0"/>
              <a:pPr/>
              <a:t>30.01.12</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8A7E8-012B-48F0-B447-FE2840AAB244}" type="slidenum">
              <a:rPr lang="en-US" smtClean="0"/>
              <a:pPr/>
              <a:t>‹Nr.›</a:t>
            </a:fld>
            <a:endParaRPr lang="en-US"/>
          </a:p>
        </p:txBody>
      </p:sp>
    </p:spTree>
    <p:extLst>
      <p:ext uri="{BB962C8B-B14F-4D97-AF65-F5344CB8AC3E}">
        <p14:creationId xmlns:p14="http://schemas.microsoft.com/office/powerpoint/2010/main" val="385889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486D54F-73B6-4A82-8FBE-001DB1AA376B}" type="slidenum">
              <a:rPr lang="en-GB"/>
              <a:pPr/>
              <a:t>3</a:t>
            </a:fld>
            <a:endParaRPr lang="en-GB"/>
          </a:p>
        </p:txBody>
      </p:sp>
      <p:sp>
        <p:nvSpPr>
          <p:cNvPr id="5529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F25914D-E6DE-42A2-BC31-123EC0E127DF}" type="slidenum">
              <a:rPr lang="de-DE" sz="1200">
                <a:ea typeface="ＭＳ Ｐゴシック" pitchFamily="34" charset="-128"/>
              </a:rPr>
              <a:pPr algn="r" eaLnBrk="0" hangingPunct="0"/>
              <a:t>3</a:t>
            </a:fld>
            <a:endParaRPr lang="de-DE" sz="1200">
              <a:ea typeface="ＭＳ Ｐゴシック" pitchFamily="34" charset="-128"/>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Arial" pitchFamily="34" charset="0"/>
                <a:cs typeface="Arial" pitchFamily="34" charset="0"/>
              </a:rPr>
              <a:t>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Level analysis:</a:t>
            </a:r>
            <a:r>
              <a:rPr lang="en-US" baseline="0" dirty="0" smtClean="0">
                <a:latin typeface="Arial" pitchFamily="34" charset="0"/>
                <a:cs typeface="Arial" pitchFamily="34" charset="0"/>
              </a:rPr>
              <a:t> Temporal basis functions</a:t>
            </a:r>
            <a:endParaRPr lang="en-US"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We</a:t>
            </a:r>
            <a:r>
              <a:rPr lang="en-US" baseline="0" dirty="0" smtClean="0"/>
              <a:t> tell SPM what signal to expect so that the model generated by SPM fits the data optimally</a:t>
            </a:r>
          </a:p>
          <a:p>
            <a:endParaRPr lang="en-US" baseline="0" dirty="0" smtClean="0"/>
          </a:p>
          <a:p>
            <a:r>
              <a:rPr lang="en-US" baseline="0" dirty="0" smtClean="0"/>
              <a:t>If we use FT, we are very flexible, because we can use many sinusoidal functions and chose the ones we want, but we have to – more or less – guess the parameters by looking at our data first which can pose problems. </a:t>
            </a:r>
          </a:p>
          <a:p>
            <a:endParaRPr lang="en-US" baseline="0" dirty="0" smtClean="0"/>
          </a:p>
          <a:p>
            <a:r>
              <a:rPr lang="en-US" baseline="0" dirty="0" smtClean="0"/>
              <a:t>The FIR is able to model a delay in the response over time.</a:t>
            </a:r>
          </a:p>
          <a:p>
            <a:endParaRPr lang="en-US" baseline="0" dirty="0" smtClean="0"/>
          </a:p>
          <a:p>
            <a:r>
              <a:rPr lang="en-US" baseline="0" dirty="0" smtClean="0"/>
              <a:t>This does not implement any biological knowledge that we have about the signal that we are measuring with fMRI.</a:t>
            </a:r>
          </a:p>
          <a:p>
            <a:endParaRPr lang="en-US" baseline="0" dirty="0" smtClean="0"/>
          </a:p>
          <a:p>
            <a:r>
              <a:rPr lang="en-US" baseline="0" dirty="0" smtClean="0"/>
              <a:t>So if you have no biological knowledge, it would make sense to use one of those functions </a:t>
            </a:r>
            <a:endParaRPr lang="en-US" dirty="0"/>
          </a:p>
        </p:txBody>
      </p:sp>
      <p:sp>
        <p:nvSpPr>
          <p:cNvPr id="4" name="Foliennummernplatzhalter 3"/>
          <p:cNvSpPr>
            <a:spLocks noGrp="1"/>
          </p:cNvSpPr>
          <p:nvPr>
            <p:ph type="sldNum" sz="quarter" idx="10"/>
          </p:nvPr>
        </p:nvSpPr>
        <p:spPr/>
        <p:txBody>
          <a:bodyPr/>
          <a:lstStyle/>
          <a:p>
            <a:fld id="{B558A7E8-012B-48F0-B447-FE2840AAB244}"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But we have biological knowledge, thus</a:t>
            </a:r>
            <a:r>
              <a:rPr lang="en-US" baseline="0" dirty="0" smtClean="0"/>
              <a:t> we can use this to get a better model fit! </a:t>
            </a:r>
          </a:p>
          <a:p>
            <a:endParaRPr lang="en-US" baseline="0" dirty="0" smtClean="0"/>
          </a:p>
          <a:p>
            <a:r>
              <a:rPr lang="en-US" baseline="0" dirty="0" smtClean="0"/>
              <a:t>The impulse response function we see here is the best prediction we can give for our percent signal change over time.</a:t>
            </a:r>
            <a:endParaRPr lang="en-US" dirty="0"/>
          </a:p>
        </p:txBody>
      </p:sp>
      <p:sp>
        <p:nvSpPr>
          <p:cNvPr id="4" name="Foliennummernplatzhalter 3"/>
          <p:cNvSpPr>
            <a:spLocks noGrp="1"/>
          </p:cNvSpPr>
          <p:nvPr>
            <p:ph type="sldNum" sz="quarter" idx="10"/>
          </p:nvPr>
        </p:nvSpPr>
        <p:spPr/>
        <p:txBody>
          <a:bodyPr/>
          <a:lstStyle/>
          <a:p>
            <a:fld id="{B558A7E8-012B-48F0-B447-FE2840AAB24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To model the impulse</a:t>
            </a:r>
            <a:r>
              <a:rPr lang="en-US" baseline="0" dirty="0" smtClean="0"/>
              <a:t> response function, SPM uses then two gamma functions. </a:t>
            </a:r>
          </a:p>
          <a:p>
            <a:endParaRPr lang="en-US" baseline="0" dirty="0" smtClean="0"/>
          </a:p>
          <a:p>
            <a:r>
              <a:rPr lang="en-US" baseline="0" dirty="0" smtClean="0"/>
              <a:t>In the right picture the two gamma functions are added, with one representing the peak of the hemodynamic response and one the undershoot</a:t>
            </a:r>
            <a:endParaRPr lang="en-US" dirty="0"/>
          </a:p>
        </p:txBody>
      </p:sp>
      <p:sp>
        <p:nvSpPr>
          <p:cNvPr id="4" name="Foliennummernplatzhalter 3"/>
          <p:cNvSpPr>
            <a:spLocks noGrp="1"/>
          </p:cNvSpPr>
          <p:nvPr>
            <p:ph type="sldNum" sz="quarter" idx="10"/>
          </p:nvPr>
        </p:nvSpPr>
        <p:spPr/>
        <p:txBody>
          <a:bodyPr/>
          <a:lstStyle/>
          <a:p>
            <a:fld id="{B558A7E8-012B-48F0-B447-FE2840AAB24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This</a:t>
            </a:r>
            <a:r>
              <a:rPr lang="en-US" baseline="0" dirty="0" smtClean="0"/>
              <a:t> shows a boxcar model without convolution in black: This can for example represent the blocks in a blocked design. So we expect the neural activity to take place within these blocks. </a:t>
            </a:r>
          </a:p>
          <a:p>
            <a:endParaRPr lang="en-US" baseline="0" dirty="0" smtClean="0"/>
          </a:p>
          <a:p>
            <a:r>
              <a:rPr lang="en-US" baseline="0" dirty="0" smtClean="0"/>
              <a:t>But the actual fMRI signal is not a block, we do not pick up the electrical signal, but the BOLD response.</a:t>
            </a:r>
          </a:p>
          <a:p>
            <a:endParaRPr lang="en-US" baseline="0" dirty="0" smtClean="0"/>
          </a:p>
          <a:p>
            <a:r>
              <a:rPr lang="en-US" baseline="0" dirty="0" smtClean="0"/>
              <a:t>So to model the data in a better, more plausible way, we perform convolution between the block function and the canonical HRF function. The result of the convolution is the red line which then is closer to the actual data – here in blue.</a:t>
            </a:r>
          </a:p>
        </p:txBody>
      </p:sp>
      <p:sp>
        <p:nvSpPr>
          <p:cNvPr id="4" name="Foliennummernplatzhalter 3"/>
          <p:cNvSpPr>
            <a:spLocks noGrp="1"/>
          </p:cNvSpPr>
          <p:nvPr>
            <p:ph type="sldNum" sz="quarter" idx="10"/>
          </p:nvPr>
        </p:nvSpPr>
        <p:spPr/>
        <p:txBody>
          <a:bodyPr/>
          <a:lstStyle/>
          <a:p>
            <a:fld id="{B558A7E8-012B-48F0-B447-FE2840AAB24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We expand</a:t>
            </a:r>
            <a:r>
              <a:rPr lang="en-US" baseline="0" dirty="0" smtClean="0"/>
              <a:t> the canonical HRF thus by adding two more derivatives</a:t>
            </a:r>
          </a:p>
          <a:p>
            <a:endParaRPr lang="en-US" baseline="0" dirty="0" smtClean="0"/>
          </a:p>
          <a:p>
            <a:r>
              <a:rPr lang="en-US" baseline="0" dirty="0" smtClean="0"/>
              <a:t>The temporal derivative allows the peak response to be a little bit earlier, so actually would shift the whole HRF a little bit to the left</a:t>
            </a:r>
          </a:p>
          <a:p>
            <a:endParaRPr lang="en-US" baseline="0" dirty="0" smtClean="0"/>
          </a:p>
          <a:p>
            <a:r>
              <a:rPr lang="en-US" baseline="0" dirty="0" smtClean="0"/>
              <a:t>The dispersion derivative allows the width of the response to vary a little bit, more specific to be a little narrower. </a:t>
            </a:r>
          </a:p>
          <a:p>
            <a:endParaRPr lang="en-US" baseline="0" dirty="0" smtClean="0"/>
          </a:p>
          <a:p>
            <a:r>
              <a:rPr lang="en-US" baseline="0" dirty="0" smtClean="0"/>
              <a:t>SPM will look for every single </a:t>
            </a:r>
            <a:r>
              <a:rPr lang="en-US" baseline="0" dirty="0" err="1" smtClean="0"/>
              <a:t>voxel</a:t>
            </a:r>
            <a:r>
              <a:rPr lang="en-US" baseline="0" dirty="0" smtClean="0"/>
              <a:t> how much each of the three functions contributes to the signal change</a:t>
            </a:r>
            <a:endParaRPr lang="en-US" dirty="0"/>
          </a:p>
        </p:txBody>
      </p:sp>
      <p:sp>
        <p:nvSpPr>
          <p:cNvPr id="4" name="Foliennummernplatzhalter 3"/>
          <p:cNvSpPr>
            <a:spLocks noGrp="1"/>
          </p:cNvSpPr>
          <p:nvPr>
            <p:ph type="sldNum" sz="quarter" idx="10"/>
          </p:nvPr>
        </p:nvSpPr>
        <p:spPr/>
        <p:txBody>
          <a:bodyPr/>
          <a:lstStyle/>
          <a:p>
            <a:fld id="{B558A7E8-012B-48F0-B447-FE2840AAB244}"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Then, the design</a:t>
            </a:r>
            <a:r>
              <a:rPr lang="en-US" baseline="0" dirty="0" smtClean="0"/>
              <a:t> matrix is created</a:t>
            </a:r>
          </a:p>
          <a:p>
            <a:endParaRPr lang="en-US" baseline="0" dirty="0" smtClean="0"/>
          </a:p>
          <a:p>
            <a:r>
              <a:rPr lang="en-US" baseline="0" dirty="0" smtClean="0"/>
              <a:t>Here we see for the two conditions (let it be left and right button press), we have each three </a:t>
            </a:r>
            <a:r>
              <a:rPr lang="en-US" baseline="0" dirty="0" err="1" smtClean="0"/>
              <a:t>regressors</a:t>
            </a:r>
            <a:r>
              <a:rPr lang="en-US" baseline="0" dirty="0" smtClean="0"/>
              <a:t> that can be used to model the signal change each representing on of the functions of the informed basis set we just saw</a:t>
            </a:r>
          </a:p>
          <a:p>
            <a:endParaRPr lang="en-US" baseline="0" dirty="0" smtClean="0"/>
          </a:p>
          <a:p>
            <a:r>
              <a:rPr lang="en-US" baseline="0" dirty="0" smtClean="0"/>
              <a:t>For the statistical tests, in the end, only the canonical HRF will be used</a:t>
            </a:r>
          </a:p>
          <a:p>
            <a:endParaRPr lang="en-US" baseline="0" dirty="0" smtClean="0"/>
          </a:p>
          <a:p>
            <a:r>
              <a:rPr lang="en-US" baseline="0" dirty="0" smtClean="0"/>
              <a:t>SPM makes the derivatives both orthogonal to the HRF so that there will be no overlap in what percent signal change they account for</a:t>
            </a:r>
            <a:endParaRPr lang="en-US" dirty="0"/>
          </a:p>
        </p:txBody>
      </p:sp>
      <p:sp>
        <p:nvSpPr>
          <p:cNvPr id="4" name="Foliennummernplatzhalter 3"/>
          <p:cNvSpPr>
            <a:spLocks noGrp="1"/>
          </p:cNvSpPr>
          <p:nvPr>
            <p:ph type="sldNum" sz="quarter" idx="10"/>
          </p:nvPr>
        </p:nvSpPr>
        <p:spPr/>
        <p:txBody>
          <a:bodyPr/>
          <a:lstStyle/>
          <a:p>
            <a:fld id="{B558A7E8-012B-48F0-B447-FE2840AAB244}"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B558A7E8-012B-48F0-B447-FE2840AAB244}"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Illustration</a:t>
            </a:r>
            <a:r>
              <a:rPr lang="en-US" baseline="0" dirty="0" smtClean="0"/>
              <a:t> of how the informed basis set gives a better approximation of our data, a better model fit</a:t>
            </a:r>
            <a:endParaRPr lang="en-US" dirty="0"/>
          </a:p>
        </p:txBody>
      </p:sp>
      <p:sp>
        <p:nvSpPr>
          <p:cNvPr id="4" name="Foliennummernplatzhalter 3"/>
          <p:cNvSpPr>
            <a:spLocks noGrp="1"/>
          </p:cNvSpPr>
          <p:nvPr>
            <p:ph type="sldNum" sz="quarter" idx="10"/>
          </p:nvPr>
        </p:nvSpPr>
        <p:spPr/>
        <p:txBody>
          <a:bodyPr/>
          <a:lstStyle/>
          <a:p>
            <a:fld id="{B558A7E8-012B-48F0-B447-FE2840AAB24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037B22B8-79BB-45F1-9CE3-4D9044015E0F}" type="datetime1">
              <a:rPr lang="en-US" smtClean="0"/>
              <a:pPr/>
              <a:t>30.01.12</a:t>
            </a:fld>
            <a:endParaRPr lang="en-US"/>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6" name="Foliennummernplatzhalter 5"/>
          <p:cNvSpPr>
            <a:spLocks noGrp="1"/>
          </p:cNvSpPr>
          <p:nvPr>
            <p:ph type="sldNum" sz="quarter" idx="12"/>
          </p:nvPr>
        </p:nvSpPr>
        <p:spPr/>
        <p:txBody>
          <a:bodyPr/>
          <a:lstStyle/>
          <a:p>
            <a:fld id="{D0A0CC45-AD20-41D0-996C-16E9F1F7C8EA}"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99255124-AB35-40C7-A2C5-F228116AB9B6}" type="datetime1">
              <a:rPr lang="en-US" smtClean="0"/>
              <a:pPr/>
              <a:t>30.01.12</a:t>
            </a:fld>
            <a:endParaRPr lang="en-US"/>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6" name="Foliennummernplatzhalter 5"/>
          <p:cNvSpPr>
            <a:spLocks noGrp="1"/>
          </p:cNvSpPr>
          <p:nvPr>
            <p:ph type="sldNum" sz="quarter" idx="12"/>
          </p:nvPr>
        </p:nvSpPr>
        <p:spPr/>
        <p:txBody>
          <a:bodyPr/>
          <a:lstStyle/>
          <a:p>
            <a:fld id="{D0A0CC45-AD20-41D0-996C-16E9F1F7C8EA}"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88C8AF0F-79D5-40F7-A051-24E8200D5C2A}" type="datetime1">
              <a:rPr lang="en-US" smtClean="0"/>
              <a:pPr/>
              <a:t>30.01.12</a:t>
            </a:fld>
            <a:endParaRPr lang="en-US"/>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6" name="Foliennummernplatzhalter 5"/>
          <p:cNvSpPr>
            <a:spLocks noGrp="1"/>
          </p:cNvSpPr>
          <p:nvPr>
            <p:ph type="sldNum" sz="quarter" idx="12"/>
          </p:nvPr>
        </p:nvSpPr>
        <p:spPr/>
        <p:txBody>
          <a:bodyPr/>
          <a:lstStyle/>
          <a:p>
            <a:fld id="{D0A0CC45-AD20-41D0-996C-16E9F1F7C8EA}"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5A5DB508-162F-44CE-87A6-F5749D0E8D34}" type="datetime1">
              <a:rPr lang="en-US" smtClean="0"/>
              <a:pPr/>
              <a:t>30.01.12</a:t>
            </a:fld>
            <a:endParaRPr lang="en-US"/>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6" name="Foliennummernplatzhalter 5"/>
          <p:cNvSpPr>
            <a:spLocks noGrp="1"/>
          </p:cNvSpPr>
          <p:nvPr>
            <p:ph type="sldNum" sz="quarter" idx="12"/>
          </p:nvPr>
        </p:nvSpPr>
        <p:spPr/>
        <p:txBody>
          <a:bodyPr/>
          <a:lstStyle/>
          <a:p>
            <a:fld id="{D0A0CC45-AD20-41D0-996C-16E9F1F7C8EA}"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EE22B736-308E-4FAC-AA84-274451D3AB71}" type="datetime1">
              <a:rPr lang="en-US" smtClean="0"/>
              <a:pPr/>
              <a:t>30.01.12</a:t>
            </a:fld>
            <a:endParaRPr lang="en-US"/>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6" name="Foliennummernplatzhalter 5"/>
          <p:cNvSpPr>
            <a:spLocks noGrp="1"/>
          </p:cNvSpPr>
          <p:nvPr>
            <p:ph type="sldNum" sz="quarter" idx="12"/>
          </p:nvPr>
        </p:nvSpPr>
        <p:spPr/>
        <p:txBody>
          <a:bodyPr/>
          <a:lstStyle/>
          <a:p>
            <a:fld id="{D0A0CC45-AD20-41D0-996C-16E9F1F7C8EA}"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02D1A9EC-0764-4276-955A-08E58BFBCDEE}" type="datetime1">
              <a:rPr lang="en-US" smtClean="0"/>
              <a:pPr/>
              <a:t>30.01.12</a:t>
            </a:fld>
            <a:endParaRPr lang="en-US"/>
          </a:p>
        </p:txBody>
      </p:sp>
      <p:sp>
        <p:nvSpPr>
          <p:cNvPr id="6" name="Fußzeilenplatzhalter 5"/>
          <p:cNvSpPr>
            <a:spLocks noGrp="1"/>
          </p:cNvSpPr>
          <p:nvPr>
            <p:ph type="ftr" sz="quarter" idx="11"/>
          </p:nvPr>
        </p:nvSpPr>
        <p:spPr/>
        <p:txBody>
          <a:bodyPr/>
          <a:lstStyle/>
          <a:p>
            <a:r>
              <a:rPr lang="en-US" smtClean="0"/>
              <a:t>Methods for Dummies 2011/2012</a:t>
            </a:r>
            <a:endParaRPr lang="en-US"/>
          </a:p>
        </p:txBody>
      </p:sp>
      <p:sp>
        <p:nvSpPr>
          <p:cNvPr id="7" name="Foliennummernplatzhalter 6"/>
          <p:cNvSpPr>
            <a:spLocks noGrp="1"/>
          </p:cNvSpPr>
          <p:nvPr>
            <p:ph type="sldNum" sz="quarter" idx="12"/>
          </p:nvPr>
        </p:nvSpPr>
        <p:spPr/>
        <p:txBody>
          <a:bodyPr/>
          <a:lstStyle/>
          <a:p>
            <a:fld id="{D0A0CC45-AD20-41D0-996C-16E9F1F7C8EA}"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D05E362C-566E-4FE6-9223-A77FC2D9B886}" type="datetime1">
              <a:rPr lang="en-US" smtClean="0"/>
              <a:pPr/>
              <a:t>30.01.12</a:t>
            </a:fld>
            <a:endParaRPr lang="en-US"/>
          </a:p>
        </p:txBody>
      </p:sp>
      <p:sp>
        <p:nvSpPr>
          <p:cNvPr id="8" name="Fußzeilenplatzhalter 7"/>
          <p:cNvSpPr>
            <a:spLocks noGrp="1"/>
          </p:cNvSpPr>
          <p:nvPr>
            <p:ph type="ftr" sz="quarter" idx="11"/>
          </p:nvPr>
        </p:nvSpPr>
        <p:spPr/>
        <p:txBody>
          <a:bodyPr/>
          <a:lstStyle/>
          <a:p>
            <a:r>
              <a:rPr lang="en-US" smtClean="0"/>
              <a:t>Methods for Dummies 2011/2012</a:t>
            </a:r>
            <a:endParaRPr lang="en-US"/>
          </a:p>
        </p:txBody>
      </p:sp>
      <p:sp>
        <p:nvSpPr>
          <p:cNvPr id="9" name="Foliennummernplatzhalter 8"/>
          <p:cNvSpPr>
            <a:spLocks noGrp="1"/>
          </p:cNvSpPr>
          <p:nvPr>
            <p:ph type="sldNum" sz="quarter" idx="12"/>
          </p:nvPr>
        </p:nvSpPr>
        <p:spPr/>
        <p:txBody>
          <a:bodyPr/>
          <a:lstStyle/>
          <a:p>
            <a:fld id="{D0A0CC45-AD20-41D0-996C-16E9F1F7C8EA}"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A78181DB-C95C-4555-B299-83A9BDB8DC90}" type="datetime1">
              <a:rPr lang="en-US" smtClean="0"/>
              <a:pPr/>
              <a:t>30.01.12</a:t>
            </a:fld>
            <a:endParaRPr lang="en-US"/>
          </a:p>
        </p:txBody>
      </p:sp>
      <p:sp>
        <p:nvSpPr>
          <p:cNvPr id="4" name="Fußzeilenplatzhalter 3"/>
          <p:cNvSpPr>
            <a:spLocks noGrp="1"/>
          </p:cNvSpPr>
          <p:nvPr>
            <p:ph type="ftr" sz="quarter" idx="11"/>
          </p:nvPr>
        </p:nvSpPr>
        <p:spPr/>
        <p:txBody>
          <a:bodyPr/>
          <a:lstStyle/>
          <a:p>
            <a:r>
              <a:rPr lang="en-US" smtClean="0"/>
              <a:t>Methods for Dummies 2011/2012</a:t>
            </a:r>
            <a:endParaRPr lang="en-US"/>
          </a:p>
        </p:txBody>
      </p:sp>
      <p:sp>
        <p:nvSpPr>
          <p:cNvPr id="5" name="Foliennummernplatzhalter 4"/>
          <p:cNvSpPr>
            <a:spLocks noGrp="1"/>
          </p:cNvSpPr>
          <p:nvPr>
            <p:ph type="sldNum" sz="quarter" idx="12"/>
          </p:nvPr>
        </p:nvSpPr>
        <p:spPr/>
        <p:txBody>
          <a:bodyPr/>
          <a:lstStyle/>
          <a:p>
            <a:fld id="{D0A0CC45-AD20-41D0-996C-16E9F1F7C8EA}"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6B5875C-63FF-42A0-9BED-24CA0A621136}" type="datetime1">
              <a:rPr lang="en-US" smtClean="0"/>
              <a:pPr/>
              <a:t>30.01.12</a:t>
            </a:fld>
            <a:endParaRPr lang="en-US"/>
          </a:p>
        </p:txBody>
      </p:sp>
      <p:sp>
        <p:nvSpPr>
          <p:cNvPr id="3" name="Fußzeilenplatzhalter 2"/>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C1595B2-CE7B-4AF8-847D-945ABB862256}" type="datetime1">
              <a:rPr lang="en-US" smtClean="0"/>
              <a:pPr/>
              <a:t>30.01.12</a:t>
            </a:fld>
            <a:endParaRPr lang="en-US"/>
          </a:p>
        </p:txBody>
      </p:sp>
      <p:sp>
        <p:nvSpPr>
          <p:cNvPr id="6" name="Fußzeilenplatzhalter 5"/>
          <p:cNvSpPr>
            <a:spLocks noGrp="1"/>
          </p:cNvSpPr>
          <p:nvPr>
            <p:ph type="ftr" sz="quarter" idx="11"/>
          </p:nvPr>
        </p:nvSpPr>
        <p:spPr/>
        <p:txBody>
          <a:bodyPr/>
          <a:lstStyle/>
          <a:p>
            <a:r>
              <a:rPr lang="en-US" smtClean="0"/>
              <a:t>Methods for Dummies 2011/2012</a:t>
            </a:r>
            <a:endParaRPr lang="en-US"/>
          </a:p>
        </p:txBody>
      </p:sp>
      <p:sp>
        <p:nvSpPr>
          <p:cNvPr id="7" name="Foliennummernplatzhalter 6"/>
          <p:cNvSpPr>
            <a:spLocks noGrp="1"/>
          </p:cNvSpPr>
          <p:nvPr>
            <p:ph type="sldNum" sz="quarter" idx="12"/>
          </p:nvPr>
        </p:nvSpPr>
        <p:spPr/>
        <p:txBody>
          <a:bodyPr/>
          <a:lstStyle/>
          <a:p>
            <a:fld id="{D0A0CC45-AD20-41D0-996C-16E9F1F7C8EA}"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D562B7D-1D48-4159-9A0D-CDC98CB0AA6E}" type="datetime1">
              <a:rPr lang="en-US" smtClean="0"/>
              <a:pPr/>
              <a:t>30.01.12</a:t>
            </a:fld>
            <a:endParaRPr lang="en-US"/>
          </a:p>
        </p:txBody>
      </p:sp>
      <p:sp>
        <p:nvSpPr>
          <p:cNvPr id="6" name="Fußzeilenplatzhalter 5"/>
          <p:cNvSpPr>
            <a:spLocks noGrp="1"/>
          </p:cNvSpPr>
          <p:nvPr>
            <p:ph type="ftr" sz="quarter" idx="11"/>
          </p:nvPr>
        </p:nvSpPr>
        <p:spPr/>
        <p:txBody>
          <a:bodyPr/>
          <a:lstStyle/>
          <a:p>
            <a:r>
              <a:rPr lang="en-US" smtClean="0"/>
              <a:t>Methods for Dummies 2011/2012</a:t>
            </a:r>
            <a:endParaRPr lang="en-US"/>
          </a:p>
        </p:txBody>
      </p:sp>
      <p:sp>
        <p:nvSpPr>
          <p:cNvPr id="7" name="Foliennummernplatzhalter 6"/>
          <p:cNvSpPr>
            <a:spLocks noGrp="1"/>
          </p:cNvSpPr>
          <p:nvPr>
            <p:ph type="sldNum" sz="quarter" idx="12"/>
          </p:nvPr>
        </p:nvSpPr>
        <p:spPr/>
        <p:txBody>
          <a:bodyPr/>
          <a:lstStyle/>
          <a:p>
            <a:fld id="{D0A0CC45-AD20-41D0-996C-16E9F1F7C8EA}"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2AA1C-52E8-437F-9E24-4DBC0575812E}" type="datetime1">
              <a:rPr lang="en-US" smtClean="0"/>
              <a:pPr/>
              <a:t>30.01.12</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Methods for Dummies 2011/2012</a:t>
            </a:r>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0CC45-AD20-41D0-996C-16E9F1F7C8EA}"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mrc-cbu.cam.ac.uk/Imaging/Common/rikSPM-GLM.ppt" TargetMode="External"/><Relationship Id="rId3" Type="http://schemas.openxmlformats.org/officeDocument/2006/relationships/hyperlink" Target="http://www.fil.ion.ucl.ac.uk/spm/doc/manual.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5.wmf"/></Relationships>
</file>

<file path=ppt/slides/_rels/slide26.x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wmf"/><Relationship Id="rId7" Type="http://schemas.openxmlformats.org/officeDocument/2006/relationships/image" Target="../media/image5.wmf"/><Relationship Id="rId8" Type="http://schemas.openxmlformats.org/officeDocument/2006/relationships/image" Target="../media/image6.w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916833"/>
            <a:ext cx="7772400" cy="1683618"/>
          </a:xfrm>
        </p:spPr>
        <p:txBody>
          <a:bodyPr>
            <a:normAutofit fontScale="90000"/>
          </a:bodyPr>
          <a:lstStyle/>
          <a:p>
            <a:r>
              <a:rPr lang="en-US" dirty="0" smtClean="0"/>
              <a:t>1st level analysis: basis functions, parametric modulation and correlated </a:t>
            </a:r>
            <a:r>
              <a:rPr lang="en-US" dirty="0" err="1" smtClean="0"/>
              <a:t>regressors</a:t>
            </a:r>
            <a:r>
              <a:rPr lang="en-US" dirty="0" smtClean="0"/>
              <a:t>.</a:t>
            </a:r>
            <a:endParaRPr lang="en-US" dirty="0"/>
          </a:p>
        </p:txBody>
      </p:sp>
      <p:sp>
        <p:nvSpPr>
          <p:cNvPr id="3" name="Untertitel 2"/>
          <p:cNvSpPr>
            <a:spLocks noGrp="1"/>
          </p:cNvSpPr>
          <p:nvPr>
            <p:ph type="subTitle" idx="1"/>
          </p:nvPr>
        </p:nvSpPr>
        <p:spPr/>
        <p:txBody>
          <a:bodyPr/>
          <a:lstStyle/>
          <a:p>
            <a:r>
              <a:rPr lang="en-US" dirty="0" smtClean="0"/>
              <a:t>1</a:t>
            </a:r>
            <a:r>
              <a:rPr lang="en-US" baseline="30000" dirty="0" smtClean="0"/>
              <a:t>st</a:t>
            </a:r>
            <a:r>
              <a:rPr lang="en-US" dirty="0" smtClean="0"/>
              <a:t> of February 2012</a:t>
            </a:r>
          </a:p>
          <a:p>
            <a:r>
              <a:rPr lang="en-US" dirty="0" smtClean="0"/>
              <a:t>Sylvia Kreutzer</a:t>
            </a:r>
          </a:p>
          <a:p>
            <a:r>
              <a:rPr lang="en-US" dirty="0" smtClean="0"/>
              <a:t>Max-Philipp Stenner</a:t>
            </a:r>
            <a:endParaRPr lang="en-US" dirty="0"/>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Informed Basis Set</a:t>
            </a:r>
            <a:endParaRPr lang="en-US" dirty="0"/>
          </a:p>
        </p:txBody>
      </p:sp>
      <p:grpSp>
        <p:nvGrpSpPr>
          <p:cNvPr id="6" name="Group 3"/>
          <p:cNvGrpSpPr>
            <a:grpSpLocks noGrp="1"/>
          </p:cNvGrpSpPr>
          <p:nvPr/>
        </p:nvGrpSpPr>
        <p:grpSpPr bwMode="auto">
          <a:xfrm>
            <a:off x="683568" y="1340768"/>
            <a:ext cx="6552728" cy="3096344"/>
            <a:chOff x="1202" y="436"/>
            <a:chExt cx="4558" cy="1996"/>
          </a:xfrm>
        </p:grpSpPr>
        <p:sp>
          <p:nvSpPr>
            <p:cNvPr id="7" name="Rectangle 4"/>
            <p:cNvSpPr>
              <a:spLocks noChangeArrowheads="1"/>
            </p:cNvSpPr>
            <p:nvPr/>
          </p:nvSpPr>
          <p:spPr bwMode="auto">
            <a:xfrm>
              <a:off x="1202" y="436"/>
              <a:ext cx="4400" cy="1996"/>
            </a:xfrm>
            <a:prstGeom prst="rect">
              <a:avLst/>
            </a:prstGeom>
            <a:solidFill>
              <a:schemeClr val="bg1"/>
            </a:solidFill>
            <a:ln w="9525">
              <a:noFill/>
              <a:miter lim="800000"/>
              <a:headEnd/>
              <a:tailEnd/>
            </a:ln>
            <a:effectLst/>
          </p:spPr>
          <p:txBody>
            <a:bodyPr wrap="none" anchor="ctr"/>
            <a:lstStyle/>
            <a:p>
              <a:endParaRPr lang="en-US"/>
            </a:p>
          </p:txBody>
        </p:sp>
        <p:pic>
          <p:nvPicPr>
            <p:cNvPr id="8" name="Picture 5"/>
            <p:cNvPicPr>
              <a:picLocks noChangeAspect="1" noChangeArrowheads="1"/>
            </p:cNvPicPr>
            <p:nvPr/>
          </p:nvPicPr>
          <p:blipFill>
            <a:blip r:embed="rId3" cstate="print"/>
            <a:srcRect/>
            <a:stretch>
              <a:fillRect/>
            </a:stretch>
          </p:blipFill>
          <p:spPr bwMode="auto">
            <a:xfrm>
              <a:off x="1247" y="436"/>
              <a:ext cx="2494" cy="1991"/>
            </a:xfrm>
            <a:prstGeom prst="rect">
              <a:avLst/>
            </a:prstGeom>
            <a:noFill/>
            <a:ln>
              <a:noFill/>
            </a:ln>
            <a:effectLst/>
          </p:spPr>
        </p:pic>
        <p:sp>
          <p:nvSpPr>
            <p:cNvPr id="9" name="Line 6"/>
            <p:cNvSpPr>
              <a:spLocks noChangeShapeType="1"/>
            </p:cNvSpPr>
            <p:nvPr/>
          </p:nvSpPr>
          <p:spPr bwMode="auto">
            <a:xfrm flipH="1">
              <a:off x="1973" y="754"/>
              <a:ext cx="2041" cy="0"/>
            </a:xfrm>
            <a:prstGeom prst="line">
              <a:avLst/>
            </a:prstGeom>
            <a:noFill/>
            <a:ln w="9525">
              <a:solidFill>
                <a:srgbClr val="FF6600"/>
              </a:solidFill>
              <a:round/>
              <a:headEnd/>
              <a:tailEnd type="triangle" w="med" len="med"/>
            </a:ln>
            <a:effectLst/>
          </p:spPr>
          <p:txBody>
            <a:bodyPr/>
            <a:lstStyle/>
            <a:p>
              <a:endParaRPr lang="en-US"/>
            </a:p>
          </p:txBody>
        </p:sp>
        <p:sp>
          <p:nvSpPr>
            <p:cNvPr id="10" name="Text Box 7"/>
            <p:cNvSpPr txBox="1">
              <a:spLocks noChangeArrowheads="1"/>
            </p:cNvSpPr>
            <p:nvPr/>
          </p:nvSpPr>
          <p:spPr bwMode="auto">
            <a:xfrm>
              <a:off x="4105" y="618"/>
              <a:ext cx="1224" cy="231"/>
            </a:xfrm>
            <a:prstGeom prst="rect">
              <a:avLst/>
            </a:prstGeom>
            <a:noFill/>
            <a:ln w="9525">
              <a:noFill/>
              <a:miter lim="800000"/>
              <a:headEnd/>
              <a:tailEnd/>
            </a:ln>
            <a:effectLst/>
          </p:spPr>
          <p:txBody>
            <a:bodyPr>
              <a:spAutoFit/>
            </a:bodyPr>
            <a:lstStyle/>
            <a:p>
              <a:pPr eaLnBrk="1" hangingPunct="1">
                <a:spcBef>
                  <a:spcPct val="50000"/>
                </a:spcBef>
              </a:pPr>
              <a:r>
                <a:rPr lang="en-GB">
                  <a:solidFill>
                    <a:srgbClr val="FF6600"/>
                  </a:solidFill>
                  <a:latin typeface="Arial" pitchFamily="34" charset="0"/>
                </a:rPr>
                <a:t>Canonical HRF</a:t>
              </a:r>
            </a:p>
          </p:txBody>
        </p:sp>
        <p:sp>
          <p:nvSpPr>
            <p:cNvPr id="11" name="Line 8"/>
            <p:cNvSpPr>
              <a:spLocks noChangeShapeType="1"/>
            </p:cNvSpPr>
            <p:nvPr/>
          </p:nvSpPr>
          <p:spPr bwMode="auto">
            <a:xfrm flipH="1" flipV="1">
              <a:off x="1791" y="1026"/>
              <a:ext cx="2223" cy="0"/>
            </a:xfrm>
            <a:prstGeom prst="line">
              <a:avLst/>
            </a:prstGeom>
            <a:noFill/>
            <a:ln w="9525">
              <a:solidFill>
                <a:srgbClr val="0000FF"/>
              </a:solidFill>
              <a:round/>
              <a:headEnd/>
              <a:tailEnd type="triangle" w="med" len="med"/>
            </a:ln>
            <a:effectLst/>
          </p:spPr>
          <p:txBody>
            <a:bodyPr/>
            <a:lstStyle/>
            <a:p>
              <a:endParaRPr lang="en-US"/>
            </a:p>
          </p:txBody>
        </p:sp>
        <p:sp>
          <p:nvSpPr>
            <p:cNvPr id="12" name="Text Box 9"/>
            <p:cNvSpPr txBox="1">
              <a:spLocks noChangeArrowheads="1"/>
            </p:cNvSpPr>
            <p:nvPr/>
          </p:nvSpPr>
          <p:spPr bwMode="auto">
            <a:xfrm>
              <a:off x="4105" y="890"/>
              <a:ext cx="1633" cy="231"/>
            </a:xfrm>
            <a:prstGeom prst="rect">
              <a:avLst/>
            </a:prstGeom>
            <a:noFill/>
            <a:ln w="9525">
              <a:noFill/>
              <a:miter lim="800000"/>
              <a:headEnd/>
              <a:tailEnd/>
            </a:ln>
            <a:effectLst/>
          </p:spPr>
          <p:txBody>
            <a:bodyPr>
              <a:spAutoFit/>
            </a:bodyPr>
            <a:lstStyle/>
            <a:p>
              <a:pPr eaLnBrk="1" hangingPunct="1">
                <a:spcBef>
                  <a:spcPct val="50000"/>
                </a:spcBef>
              </a:pPr>
              <a:r>
                <a:rPr lang="en-GB">
                  <a:solidFill>
                    <a:srgbClr val="0000FF"/>
                  </a:solidFill>
                  <a:latin typeface="Arial" pitchFamily="34" charset="0"/>
                </a:rPr>
                <a:t>Temporal derivative</a:t>
              </a:r>
            </a:p>
          </p:txBody>
        </p:sp>
        <p:sp>
          <p:nvSpPr>
            <p:cNvPr id="13" name="Line 10"/>
            <p:cNvSpPr>
              <a:spLocks noChangeShapeType="1"/>
            </p:cNvSpPr>
            <p:nvPr/>
          </p:nvSpPr>
          <p:spPr bwMode="auto">
            <a:xfrm flipH="1">
              <a:off x="1927" y="1344"/>
              <a:ext cx="2132" cy="0"/>
            </a:xfrm>
            <a:prstGeom prst="line">
              <a:avLst/>
            </a:prstGeom>
            <a:noFill/>
            <a:ln w="9525">
              <a:solidFill>
                <a:srgbClr val="00FF00"/>
              </a:solidFill>
              <a:round/>
              <a:headEnd/>
              <a:tailEnd type="triangle" w="med" len="med"/>
            </a:ln>
            <a:effectLst/>
          </p:spPr>
          <p:txBody>
            <a:bodyPr/>
            <a:lstStyle/>
            <a:p>
              <a:endParaRPr lang="en-US"/>
            </a:p>
          </p:txBody>
        </p:sp>
        <p:sp>
          <p:nvSpPr>
            <p:cNvPr id="14" name="Text Box 11"/>
            <p:cNvSpPr txBox="1">
              <a:spLocks noChangeArrowheads="1"/>
            </p:cNvSpPr>
            <p:nvPr/>
          </p:nvSpPr>
          <p:spPr bwMode="auto">
            <a:xfrm>
              <a:off x="4150" y="1207"/>
              <a:ext cx="1610" cy="231"/>
            </a:xfrm>
            <a:prstGeom prst="rect">
              <a:avLst/>
            </a:prstGeom>
            <a:noFill/>
            <a:ln w="9525">
              <a:noFill/>
              <a:miter lim="800000"/>
              <a:headEnd/>
              <a:tailEnd/>
            </a:ln>
            <a:effectLst/>
          </p:spPr>
          <p:txBody>
            <a:bodyPr>
              <a:spAutoFit/>
            </a:bodyPr>
            <a:lstStyle/>
            <a:p>
              <a:pPr eaLnBrk="1" hangingPunct="1">
                <a:spcBef>
                  <a:spcPct val="50000"/>
                </a:spcBef>
              </a:pPr>
              <a:r>
                <a:rPr lang="en-GB">
                  <a:solidFill>
                    <a:srgbClr val="00FF00"/>
                  </a:solidFill>
                  <a:latin typeface="Arial" pitchFamily="34" charset="0"/>
                </a:rPr>
                <a:t>Dispersion derivative</a:t>
              </a:r>
            </a:p>
          </p:txBody>
        </p:sp>
      </p:gr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10</a:t>
            </a:fld>
            <a:endParaRPr lang="en-US"/>
          </a:p>
        </p:txBody>
      </p:sp>
      <p:sp>
        <p:nvSpPr>
          <p:cNvPr id="15" name="Textfeld 14"/>
          <p:cNvSpPr txBox="1"/>
          <p:nvPr/>
        </p:nvSpPr>
        <p:spPr>
          <a:xfrm>
            <a:off x="467544" y="4581128"/>
            <a:ext cx="7560840" cy="2062103"/>
          </a:xfrm>
          <a:prstGeom prst="rect">
            <a:avLst/>
          </a:prstGeom>
          <a:noFill/>
        </p:spPr>
        <p:txBody>
          <a:bodyPr wrap="square" rtlCol="0">
            <a:spAutoFit/>
          </a:bodyPr>
          <a:lstStyle/>
          <a:p>
            <a:pPr eaLnBrk="0" hangingPunct="0">
              <a:tabLst>
                <a:tab pos="444500" algn="l"/>
              </a:tabLst>
              <a:defRPr/>
            </a:pPr>
            <a:r>
              <a:rPr lang="en-US" sz="1600" dirty="0"/>
              <a:t>Canonical HRF (2 gamma </a:t>
            </a:r>
            <a:r>
              <a:rPr lang="en-US" sz="1600" dirty="0" smtClean="0"/>
              <a:t>functions) plus two expansions in:</a:t>
            </a:r>
          </a:p>
          <a:p>
            <a:pPr lvl="1" eaLnBrk="0" hangingPunct="0">
              <a:tabLst>
                <a:tab pos="444500" algn="l"/>
              </a:tabLst>
              <a:defRPr/>
            </a:pPr>
            <a:endParaRPr lang="en-US" sz="1600" dirty="0" smtClean="0"/>
          </a:p>
          <a:p>
            <a:pPr lvl="1" eaLnBrk="0" hangingPunct="0">
              <a:tabLst>
                <a:tab pos="444500" algn="l"/>
              </a:tabLst>
              <a:defRPr/>
            </a:pPr>
            <a:r>
              <a:rPr lang="en-US" sz="1600" dirty="0" smtClean="0"/>
              <a:t>Time: </a:t>
            </a:r>
            <a:r>
              <a:rPr lang="en-US" sz="1600" dirty="0"/>
              <a:t>The temporal derivative can model (small) differences in the latency of the peak </a:t>
            </a:r>
            <a:r>
              <a:rPr lang="en-US" sz="1600" dirty="0" smtClean="0"/>
              <a:t>response</a:t>
            </a:r>
          </a:p>
          <a:p>
            <a:pPr lvl="1" eaLnBrk="0" hangingPunct="0">
              <a:tabLst>
                <a:tab pos="444500" algn="l"/>
              </a:tabLst>
              <a:defRPr/>
            </a:pPr>
            <a:endParaRPr lang="en-US" sz="1600" dirty="0" smtClean="0"/>
          </a:p>
          <a:p>
            <a:pPr lvl="1" eaLnBrk="0" hangingPunct="0">
              <a:tabLst>
                <a:tab pos="444500" algn="l"/>
              </a:tabLst>
              <a:defRPr/>
            </a:pPr>
            <a:r>
              <a:rPr lang="en-US" sz="1600" dirty="0" smtClean="0"/>
              <a:t>Width: The </a:t>
            </a:r>
            <a:r>
              <a:rPr lang="en-US" sz="1600" dirty="0"/>
              <a:t>dispersion derivative can model (small) differences in the duration of the peak response.</a:t>
            </a:r>
          </a:p>
          <a:p>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Design Matrix</a:t>
            </a:r>
            <a:endParaRPr lang="en-US" dirty="0"/>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11</a:t>
            </a:fld>
            <a:endParaRPr lang="en-US"/>
          </a:p>
        </p:txBody>
      </p:sp>
      <p:grpSp>
        <p:nvGrpSpPr>
          <p:cNvPr id="11" name="Group 4"/>
          <p:cNvGrpSpPr>
            <a:grpSpLocks/>
          </p:cNvGrpSpPr>
          <p:nvPr/>
        </p:nvGrpSpPr>
        <p:grpSpPr bwMode="auto">
          <a:xfrm>
            <a:off x="684214" y="1556792"/>
            <a:ext cx="3167377" cy="4640808"/>
            <a:chOff x="464" y="618"/>
            <a:chExt cx="2212" cy="3241"/>
          </a:xfrm>
        </p:grpSpPr>
        <p:pic>
          <p:nvPicPr>
            <p:cNvPr id="12" name="Picture 5"/>
            <p:cNvPicPr>
              <a:picLocks noChangeAspect="1" noChangeArrowheads="1"/>
            </p:cNvPicPr>
            <p:nvPr/>
          </p:nvPicPr>
          <p:blipFill>
            <a:blip r:embed="rId3" cstate="print"/>
            <a:srcRect/>
            <a:stretch>
              <a:fillRect/>
            </a:stretch>
          </p:blipFill>
          <p:spPr bwMode="auto">
            <a:xfrm>
              <a:off x="464" y="1008"/>
              <a:ext cx="2192" cy="2851"/>
            </a:xfrm>
            <a:prstGeom prst="rect">
              <a:avLst/>
            </a:prstGeom>
            <a:noFill/>
            <a:ln>
              <a:noFill/>
            </a:ln>
            <a:effectLst/>
          </p:spPr>
        </p:pic>
        <p:sp>
          <p:nvSpPr>
            <p:cNvPr id="13" name="AutoShape 6"/>
            <p:cNvSpPr>
              <a:spLocks/>
            </p:cNvSpPr>
            <p:nvPr/>
          </p:nvSpPr>
          <p:spPr bwMode="auto">
            <a:xfrm rot="5400000">
              <a:off x="885" y="527"/>
              <a:ext cx="136" cy="771"/>
            </a:xfrm>
            <a:prstGeom prst="leftBrace">
              <a:avLst>
                <a:gd name="adj1" fmla="val 47243"/>
                <a:gd name="adj2" fmla="val 50000"/>
              </a:avLst>
            </a:prstGeom>
            <a:noFill/>
            <a:ln w="28575">
              <a:solidFill>
                <a:schemeClr val="tx1"/>
              </a:solidFill>
              <a:round/>
              <a:headEnd/>
              <a:tailEnd/>
            </a:ln>
            <a:effectLst/>
          </p:spPr>
          <p:txBody>
            <a:bodyPr wrap="none" anchor="ctr"/>
            <a:lstStyle/>
            <a:p>
              <a:endParaRPr lang="en-US"/>
            </a:p>
          </p:txBody>
        </p:sp>
        <p:sp>
          <p:nvSpPr>
            <p:cNvPr id="14" name="AutoShape 7"/>
            <p:cNvSpPr>
              <a:spLocks/>
            </p:cNvSpPr>
            <p:nvPr/>
          </p:nvSpPr>
          <p:spPr bwMode="auto">
            <a:xfrm rot="5400000">
              <a:off x="1747" y="527"/>
              <a:ext cx="136" cy="771"/>
            </a:xfrm>
            <a:prstGeom prst="leftBrace">
              <a:avLst>
                <a:gd name="adj1" fmla="val 47243"/>
                <a:gd name="adj2" fmla="val 50000"/>
              </a:avLst>
            </a:prstGeom>
            <a:noFill/>
            <a:ln w="28575">
              <a:solidFill>
                <a:schemeClr val="tx1"/>
              </a:solidFill>
              <a:round/>
              <a:headEnd/>
              <a:tailEnd/>
            </a:ln>
            <a:effectLst/>
          </p:spPr>
          <p:txBody>
            <a:bodyPr wrap="none" anchor="ctr"/>
            <a:lstStyle/>
            <a:p>
              <a:endParaRPr lang="en-US"/>
            </a:p>
          </p:txBody>
        </p:sp>
        <p:sp>
          <p:nvSpPr>
            <p:cNvPr id="15" name="Text Box 8"/>
            <p:cNvSpPr txBox="1">
              <a:spLocks noChangeArrowheads="1"/>
            </p:cNvSpPr>
            <p:nvPr/>
          </p:nvSpPr>
          <p:spPr bwMode="auto">
            <a:xfrm>
              <a:off x="476" y="618"/>
              <a:ext cx="2200" cy="258"/>
            </a:xfrm>
            <a:prstGeom prst="rect">
              <a:avLst/>
            </a:prstGeom>
            <a:noFill/>
            <a:ln w="9525">
              <a:noFill/>
              <a:miter lim="800000"/>
              <a:headEnd/>
              <a:tailEnd/>
            </a:ln>
            <a:effectLst/>
          </p:spPr>
          <p:txBody>
            <a:bodyPr wrap="square">
              <a:spAutoFit/>
            </a:bodyPr>
            <a:lstStyle/>
            <a:p>
              <a:pPr eaLnBrk="1" hangingPunct="1">
                <a:spcBef>
                  <a:spcPct val="50000"/>
                </a:spcBef>
              </a:pPr>
              <a:r>
                <a:rPr lang="en-GB" b="1" dirty="0">
                  <a:latin typeface="Arial" pitchFamily="34" charset="0"/>
                </a:rPr>
                <a:t>    </a:t>
              </a:r>
              <a:r>
                <a:rPr lang="en-GB" b="1" dirty="0" smtClean="0">
                  <a:latin typeface="Arial" pitchFamily="34" charset="0"/>
                </a:rPr>
                <a:t>    </a:t>
              </a:r>
              <a:r>
                <a:rPr lang="en-GB" dirty="0">
                  <a:latin typeface="Arial" pitchFamily="34" charset="0"/>
                </a:rPr>
                <a:t>Left	         </a:t>
              </a:r>
              <a:r>
                <a:rPr lang="en-GB" dirty="0" smtClean="0">
                  <a:latin typeface="Arial" pitchFamily="34" charset="0"/>
                </a:rPr>
                <a:t>Right     Mean</a:t>
              </a:r>
              <a:endParaRPr lang="en-GB" dirty="0">
                <a:latin typeface="Arial" pitchFamily="34" charset="0"/>
              </a:endParaRPr>
            </a:p>
          </p:txBody>
        </p:sp>
      </p:grpSp>
      <p:sp>
        <p:nvSpPr>
          <p:cNvPr id="16" name="Text Box 3"/>
          <p:cNvSpPr txBox="1">
            <a:spLocks noChangeArrowheads="1"/>
          </p:cNvSpPr>
          <p:nvPr/>
        </p:nvSpPr>
        <p:spPr bwMode="auto">
          <a:xfrm>
            <a:off x="3995936" y="1916832"/>
            <a:ext cx="4319588" cy="4201150"/>
          </a:xfrm>
          <a:prstGeom prst="rect">
            <a:avLst/>
          </a:prstGeom>
          <a:noFill/>
          <a:ln w="9525">
            <a:noFill/>
            <a:miter lim="800000"/>
            <a:headEnd/>
            <a:tailEnd/>
          </a:ln>
          <a:effectLst/>
        </p:spPr>
        <p:txBody>
          <a:bodyPr>
            <a:spAutoFit/>
          </a:bodyPr>
          <a:lstStyle/>
          <a:p>
            <a:pPr eaLnBrk="1" hangingPunct="1">
              <a:spcBef>
                <a:spcPct val="50000"/>
              </a:spcBef>
            </a:pPr>
            <a:r>
              <a:rPr lang="en-GB" sz="2400" dirty="0" smtClean="0">
                <a:latin typeface="+mj-lt"/>
              </a:rPr>
              <a:t>3 </a:t>
            </a:r>
            <a:r>
              <a:rPr lang="en-GB" sz="2400" dirty="0" err="1">
                <a:latin typeface="+mj-lt"/>
              </a:rPr>
              <a:t>regressors</a:t>
            </a:r>
            <a:r>
              <a:rPr lang="en-GB" sz="2400" dirty="0">
                <a:latin typeface="+mj-lt"/>
              </a:rPr>
              <a:t> used to model each condition</a:t>
            </a:r>
            <a:r>
              <a:rPr lang="en-GB" dirty="0">
                <a:latin typeface="+mj-lt"/>
              </a:rPr>
              <a:t> </a:t>
            </a:r>
          </a:p>
          <a:p>
            <a:pPr eaLnBrk="1" hangingPunct="1">
              <a:spcBef>
                <a:spcPct val="50000"/>
              </a:spcBef>
            </a:pPr>
            <a:r>
              <a:rPr lang="en-GB" sz="2400" dirty="0">
                <a:latin typeface="+mj-lt"/>
              </a:rPr>
              <a:t>The three basis functions are:</a:t>
            </a:r>
          </a:p>
          <a:p>
            <a:pPr eaLnBrk="1" hangingPunct="1">
              <a:spcBef>
                <a:spcPct val="50000"/>
              </a:spcBef>
            </a:pPr>
            <a:r>
              <a:rPr lang="en-GB" sz="2400" dirty="0">
                <a:latin typeface="+mj-lt"/>
              </a:rPr>
              <a:t> 1. Canonical HRF</a:t>
            </a:r>
          </a:p>
          <a:p>
            <a:pPr eaLnBrk="1" hangingPunct="1">
              <a:spcBef>
                <a:spcPct val="50000"/>
              </a:spcBef>
            </a:pPr>
            <a:r>
              <a:rPr lang="en-GB" sz="2400" dirty="0">
                <a:latin typeface="+mj-lt"/>
              </a:rPr>
              <a:t>2. Derivatives with respect to 	time </a:t>
            </a:r>
          </a:p>
          <a:p>
            <a:pPr eaLnBrk="1" hangingPunct="1">
              <a:spcBef>
                <a:spcPct val="50000"/>
              </a:spcBef>
            </a:pPr>
            <a:r>
              <a:rPr lang="en-GB" sz="2400" dirty="0">
                <a:latin typeface="+mj-lt"/>
              </a:rPr>
              <a:t>3. Derivatives with respect to 	dispersion</a:t>
            </a:r>
            <a:endParaRPr lang="en-GB" dirty="0">
              <a:latin typeface="+mj-lt"/>
            </a:endParaRPr>
          </a:p>
          <a:p>
            <a:pPr eaLnBrk="1" hangingPunct="1">
              <a:spcBef>
                <a:spcPct val="50000"/>
              </a:spcBef>
            </a:pPr>
            <a:endParaRPr lang="en-GB" dirty="0">
              <a:latin typeface="Arial"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67544" y="332656"/>
            <a:ext cx="7561759" cy="553998"/>
          </a:xfrm>
          <a:prstGeom prst="rect">
            <a:avLst/>
          </a:prstGeom>
          <a:noFill/>
          <a:ln w="9525">
            <a:noFill/>
            <a:miter lim="800000"/>
            <a:headEnd/>
            <a:tailEnd/>
          </a:ln>
          <a:effectLst/>
        </p:spPr>
        <p:txBody>
          <a:bodyPr wrap="square">
            <a:spAutoFit/>
          </a:bodyPr>
          <a:lstStyle/>
          <a:p>
            <a:pPr eaLnBrk="0" hangingPunct="0">
              <a:defRPr/>
            </a:pPr>
            <a:r>
              <a:rPr lang="en-US" sz="3000" cap="small" dirty="0" smtClean="0">
                <a:solidFill>
                  <a:schemeClr val="tx2"/>
                </a:solidFill>
                <a:latin typeface="+mj-lt"/>
                <a:ea typeface="+mj-ea"/>
                <a:cs typeface="+mj-cs"/>
              </a:rPr>
              <a:t>General (convoluted) Linear Model</a:t>
            </a:r>
          </a:p>
        </p:txBody>
      </p:sp>
      <p:sp>
        <p:nvSpPr>
          <p:cNvPr id="27651" name="Rectangle 3"/>
          <p:cNvSpPr>
            <a:spLocks noGrp="1" noChangeArrowheads="1"/>
          </p:cNvSpPr>
          <p:nvPr>
            <p:ph idx="1"/>
          </p:nvPr>
        </p:nvSpPr>
        <p:spPr>
          <a:xfrm>
            <a:off x="441325" y="1125538"/>
            <a:ext cx="8162925" cy="5124450"/>
          </a:xfrm>
          <a:gradFill rotWithShape="0">
            <a:gsLst>
              <a:gs pos="0">
                <a:srgbClr val="081D58">
                  <a:gamma/>
                  <a:shade val="29804"/>
                  <a:invGamma/>
                </a:srgbClr>
              </a:gs>
              <a:gs pos="50000">
                <a:srgbClr val="081D58"/>
              </a:gs>
              <a:gs pos="100000">
                <a:srgbClr val="081D58">
                  <a:gamma/>
                  <a:shade val="29804"/>
                  <a:invGamma/>
                </a:srgbClr>
              </a:gs>
            </a:gsLst>
            <a:lin ang="2700000" scaled="1"/>
          </a:gradFill>
          <a:ln w="57150" cap="flat" cmpd="thickThin">
            <a:solidFill>
              <a:srgbClr val="C1CEFF"/>
            </a:solidFill>
          </a:ln>
          <a:effectLst>
            <a:outerShdw dist="71842" dir="2700000" algn="ctr" rotWithShape="0">
              <a:srgbClr val="000000"/>
            </a:outerShdw>
          </a:effectLst>
        </p:spPr>
        <p:txBody>
          <a:bodyPr lIns="90488" tIns="44450" rIns="90488" bIns="44450"/>
          <a:lstStyle/>
          <a:p>
            <a:pPr eaLnBrk="1" hangingPunct="1">
              <a:buFont typeface="Wingdings" pitchFamily="2" charset="2"/>
              <a:buNone/>
              <a:defRPr/>
            </a:pPr>
            <a:r>
              <a:rPr lang="en-US" dirty="0" smtClean="0">
                <a:effectLst>
                  <a:outerShdw blurRad="38100" dist="38100" dir="2700000" algn="tl">
                    <a:srgbClr val="000000"/>
                  </a:outerShdw>
                </a:effectLst>
              </a:rPr>
              <a:t>  </a:t>
            </a:r>
          </a:p>
        </p:txBody>
      </p:sp>
      <p:grpSp>
        <p:nvGrpSpPr>
          <p:cNvPr id="2" name="Group 4"/>
          <p:cNvGrpSpPr>
            <a:grpSpLocks/>
          </p:cNvGrpSpPr>
          <p:nvPr/>
        </p:nvGrpSpPr>
        <p:grpSpPr bwMode="auto">
          <a:xfrm>
            <a:off x="684213" y="1381125"/>
            <a:ext cx="4341812" cy="1157288"/>
            <a:chOff x="729" y="1078"/>
            <a:chExt cx="2840" cy="729"/>
          </a:xfrm>
        </p:grpSpPr>
        <p:grpSp>
          <p:nvGrpSpPr>
            <p:cNvPr id="3" name="Group 5"/>
            <p:cNvGrpSpPr>
              <a:grpSpLocks/>
            </p:cNvGrpSpPr>
            <p:nvPr/>
          </p:nvGrpSpPr>
          <p:grpSpPr bwMode="auto">
            <a:xfrm>
              <a:off x="729" y="1078"/>
              <a:ext cx="2840" cy="729"/>
              <a:chOff x="729" y="1078"/>
              <a:chExt cx="2840" cy="729"/>
            </a:xfrm>
          </p:grpSpPr>
          <p:sp>
            <p:nvSpPr>
              <p:cNvPr id="27654" name="Rectangle 6"/>
              <p:cNvSpPr>
                <a:spLocks noChangeArrowheads="1"/>
              </p:cNvSpPr>
              <p:nvPr/>
            </p:nvSpPr>
            <p:spPr bwMode="auto">
              <a:xfrm>
                <a:off x="729" y="1184"/>
                <a:ext cx="1587" cy="483"/>
              </a:xfrm>
              <a:prstGeom prst="rect">
                <a:avLst/>
              </a:prstGeom>
              <a:noFill/>
              <a:ln w="12700">
                <a:noFill/>
                <a:miter lim="800000"/>
                <a:headEnd/>
                <a:tailEnd/>
              </a:ln>
              <a:effectLst/>
            </p:spPr>
            <p:txBody>
              <a:bodyPr lIns="90488" tIns="44450" rIns="90488" bIns="44450">
                <a:spAutoFit/>
              </a:bodyPr>
              <a:lstStyle/>
              <a:p>
                <a:pPr algn="ctr" eaLnBrk="0" hangingPunct="0">
                  <a:spcBef>
                    <a:spcPct val="20000"/>
                  </a:spcBef>
                  <a:defRPr/>
                </a:pPr>
                <a:r>
                  <a:rPr lang="en-US" sz="2000" dirty="0">
                    <a:solidFill>
                      <a:schemeClr val="bg1"/>
                    </a:solidFill>
                    <a:latin typeface="Times New Roman" pitchFamily="18" charset="0"/>
                  </a:rPr>
                  <a:t>Ex: Auditory words </a:t>
                </a:r>
              </a:p>
              <a:p>
                <a:pPr algn="ctr" eaLnBrk="0" hangingPunct="0">
                  <a:spcBef>
                    <a:spcPct val="20000"/>
                  </a:spcBef>
                  <a:defRPr/>
                </a:pPr>
                <a:r>
                  <a:rPr lang="en-US" sz="2000" dirty="0">
                    <a:solidFill>
                      <a:schemeClr val="bg1"/>
                    </a:solidFill>
                    <a:latin typeface="Times New Roman" pitchFamily="18" charset="0"/>
                  </a:rPr>
                  <a:t>every 20s</a:t>
                </a:r>
                <a:endParaRPr lang="en-US" sz="2000" b="1" dirty="0">
                  <a:solidFill>
                    <a:schemeClr val="bg1"/>
                  </a:solidFill>
                  <a:effectLst>
                    <a:outerShdw blurRad="38100" dist="38100" dir="2700000" algn="tl">
                      <a:srgbClr val="010199"/>
                    </a:outerShdw>
                  </a:effectLst>
                  <a:latin typeface="Times New Roman" pitchFamily="18" charset="0"/>
                </a:endParaRPr>
              </a:p>
            </p:txBody>
          </p:sp>
          <p:sp>
            <p:nvSpPr>
              <p:cNvPr id="13348" name="Rectangle 7"/>
              <p:cNvSpPr>
                <a:spLocks noChangeArrowheads="1"/>
              </p:cNvSpPr>
              <p:nvPr/>
            </p:nvSpPr>
            <p:spPr bwMode="auto">
              <a:xfrm>
                <a:off x="2498" y="1078"/>
                <a:ext cx="1071" cy="729"/>
              </a:xfrm>
              <a:prstGeom prst="rect">
                <a:avLst/>
              </a:prstGeom>
              <a:solidFill>
                <a:schemeClr val="tx2"/>
              </a:solidFill>
              <a:ln w="12700">
                <a:noFill/>
                <a:miter lim="800000"/>
                <a:headEnd/>
                <a:tailEnd/>
              </a:ln>
            </p:spPr>
            <p:txBody>
              <a:bodyPr wrap="none" anchor="ctr"/>
              <a:lstStyle/>
              <a:p>
                <a:endParaRPr lang="en-US"/>
              </a:p>
            </p:txBody>
          </p:sp>
        </p:grpSp>
        <p:sp>
          <p:nvSpPr>
            <p:cNvPr id="13343" name="Line 8"/>
            <p:cNvSpPr>
              <a:spLocks noChangeShapeType="1"/>
            </p:cNvSpPr>
            <p:nvPr/>
          </p:nvSpPr>
          <p:spPr bwMode="auto">
            <a:xfrm>
              <a:off x="2596" y="1298"/>
              <a:ext cx="0" cy="349"/>
            </a:xfrm>
            <a:prstGeom prst="line">
              <a:avLst/>
            </a:prstGeom>
            <a:noFill/>
            <a:ln w="12700">
              <a:solidFill>
                <a:schemeClr val="bg2"/>
              </a:solidFill>
              <a:round/>
              <a:headEnd/>
              <a:tailEnd/>
            </a:ln>
          </p:spPr>
          <p:txBody>
            <a:bodyPr wrap="none" anchor="ctr"/>
            <a:lstStyle/>
            <a:p>
              <a:endParaRPr lang="en-US"/>
            </a:p>
          </p:txBody>
        </p:sp>
        <p:sp>
          <p:nvSpPr>
            <p:cNvPr id="13344" name="Line 9"/>
            <p:cNvSpPr>
              <a:spLocks noChangeShapeType="1"/>
            </p:cNvSpPr>
            <p:nvPr/>
          </p:nvSpPr>
          <p:spPr bwMode="auto">
            <a:xfrm>
              <a:off x="2967" y="1296"/>
              <a:ext cx="0" cy="349"/>
            </a:xfrm>
            <a:prstGeom prst="line">
              <a:avLst/>
            </a:prstGeom>
            <a:noFill/>
            <a:ln w="12700">
              <a:solidFill>
                <a:schemeClr val="bg2"/>
              </a:solidFill>
              <a:round/>
              <a:headEnd/>
              <a:tailEnd/>
            </a:ln>
          </p:spPr>
          <p:txBody>
            <a:bodyPr wrap="none" anchor="ctr"/>
            <a:lstStyle/>
            <a:p>
              <a:endParaRPr lang="en-US"/>
            </a:p>
          </p:txBody>
        </p:sp>
        <p:sp>
          <p:nvSpPr>
            <p:cNvPr id="13345" name="Line 10"/>
            <p:cNvSpPr>
              <a:spLocks noChangeShapeType="1"/>
            </p:cNvSpPr>
            <p:nvPr/>
          </p:nvSpPr>
          <p:spPr bwMode="auto">
            <a:xfrm>
              <a:off x="3357" y="1294"/>
              <a:ext cx="0" cy="349"/>
            </a:xfrm>
            <a:prstGeom prst="line">
              <a:avLst/>
            </a:prstGeom>
            <a:noFill/>
            <a:ln w="12700">
              <a:solidFill>
                <a:schemeClr val="bg2"/>
              </a:solidFill>
              <a:round/>
              <a:headEnd/>
              <a:tailEnd/>
            </a:ln>
          </p:spPr>
          <p:txBody>
            <a:bodyPr wrap="none" anchor="ctr"/>
            <a:lstStyle/>
            <a:p>
              <a:endParaRPr lang="en-US"/>
            </a:p>
          </p:txBody>
        </p:sp>
        <p:sp>
          <p:nvSpPr>
            <p:cNvPr id="13346" name="Line 11"/>
            <p:cNvSpPr>
              <a:spLocks noChangeShapeType="1"/>
            </p:cNvSpPr>
            <p:nvPr/>
          </p:nvSpPr>
          <p:spPr bwMode="auto">
            <a:xfrm>
              <a:off x="2553" y="1641"/>
              <a:ext cx="949" cy="0"/>
            </a:xfrm>
            <a:prstGeom prst="line">
              <a:avLst/>
            </a:prstGeom>
            <a:noFill/>
            <a:ln w="12700">
              <a:solidFill>
                <a:schemeClr val="bg2"/>
              </a:solidFill>
              <a:round/>
              <a:headEnd/>
              <a:tailEnd/>
            </a:ln>
          </p:spPr>
          <p:txBody>
            <a:bodyPr wrap="none" anchor="ctr"/>
            <a:lstStyle/>
            <a:p>
              <a:endParaRPr lang="en-US"/>
            </a:p>
          </p:txBody>
        </p:sp>
      </p:grpSp>
      <p:grpSp>
        <p:nvGrpSpPr>
          <p:cNvPr id="4" name="Group 12"/>
          <p:cNvGrpSpPr>
            <a:grpSpLocks/>
          </p:cNvGrpSpPr>
          <p:nvPr/>
        </p:nvGrpSpPr>
        <p:grpSpPr bwMode="auto">
          <a:xfrm>
            <a:off x="4987925" y="1450975"/>
            <a:ext cx="2881313" cy="3832225"/>
            <a:chOff x="3544" y="1122"/>
            <a:chExt cx="1885" cy="2414"/>
          </a:xfrm>
        </p:grpSpPr>
        <p:pic>
          <p:nvPicPr>
            <p:cNvPr id="13340" name="Picture 13"/>
            <p:cNvPicPr>
              <a:picLocks noChangeArrowheads="1"/>
            </p:cNvPicPr>
            <p:nvPr/>
          </p:nvPicPr>
          <p:blipFill>
            <a:blip r:embed="rId3" cstate="print"/>
            <a:srcRect l="5716" t="3661" r="4041" b="4414"/>
            <a:stretch>
              <a:fillRect/>
            </a:stretch>
          </p:blipFill>
          <p:spPr bwMode="auto">
            <a:xfrm>
              <a:off x="4245" y="1122"/>
              <a:ext cx="1184" cy="979"/>
            </a:xfrm>
            <a:prstGeom prst="rect">
              <a:avLst/>
            </a:prstGeom>
            <a:noFill/>
            <a:ln w="12700">
              <a:noFill/>
              <a:miter lim="800000"/>
              <a:headEnd/>
              <a:tailEnd/>
            </a:ln>
          </p:spPr>
        </p:pic>
        <p:sp>
          <p:nvSpPr>
            <p:cNvPr id="13341" name="Line 14"/>
            <p:cNvSpPr>
              <a:spLocks noChangeShapeType="1"/>
            </p:cNvSpPr>
            <p:nvPr/>
          </p:nvSpPr>
          <p:spPr bwMode="auto">
            <a:xfrm flipV="1">
              <a:off x="3544" y="1675"/>
              <a:ext cx="694" cy="1861"/>
            </a:xfrm>
            <a:prstGeom prst="line">
              <a:avLst/>
            </a:prstGeom>
            <a:noFill/>
            <a:ln w="12700">
              <a:solidFill>
                <a:schemeClr val="tx1"/>
              </a:solidFill>
              <a:round/>
              <a:headEnd/>
              <a:tailEnd/>
            </a:ln>
          </p:spPr>
          <p:txBody>
            <a:bodyPr wrap="none" anchor="ctr"/>
            <a:lstStyle/>
            <a:p>
              <a:endParaRPr lang="en-US"/>
            </a:p>
          </p:txBody>
        </p:sp>
      </p:grpSp>
      <p:grpSp>
        <p:nvGrpSpPr>
          <p:cNvPr id="5" name="Group 15"/>
          <p:cNvGrpSpPr>
            <a:grpSpLocks/>
          </p:cNvGrpSpPr>
          <p:nvPr/>
        </p:nvGrpSpPr>
        <p:grpSpPr bwMode="auto">
          <a:xfrm>
            <a:off x="5618163" y="1731963"/>
            <a:ext cx="2757487" cy="4414837"/>
            <a:chOff x="3957" y="1299"/>
            <a:chExt cx="1803" cy="2781"/>
          </a:xfrm>
        </p:grpSpPr>
        <p:grpSp>
          <p:nvGrpSpPr>
            <p:cNvPr id="6" name="Group 16"/>
            <p:cNvGrpSpPr>
              <a:grpSpLocks/>
            </p:cNvGrpSpPr>
            <p:nvPr/>
          </p:nvGrpSpPr>
          <p:grpSpPr bwMode="auto">
            <a:xfrm>
              <a:off x="3957" y="1299"/>
              <a:ext cx="1803" cy="2781"/>
              <a:chOff x="3957" y="1299"/>
              <a:chExt cx="1803" cy="2781"/>
            </a:xfrm>
          </p:grpSpPr>
          <p:grpSp>
            <p:nvGrpSpPr>
              <p:cNvPr id="7" name="Group 17"/>
              <p:cNvGrpSpPr>
                <a:grpSpLocks/>
              </p:cNvGrpSpPr>
              <p:nvPr/>
            </p:nvGrpSpPr>
            <p:grpSpPr bwMode="auto">
              <a:xfrm>
                <a:off x="3957" y="2267"/>
                <a:ext cx="1803" cy="1813"/>
                <a:chOff x="3957" y="2267"/>
                <a:chExt cx="1803" cy="1813"/>
              </a:xfrm>
            </p:grpSpPr>
            <p:pic>
              <p:nvPicPr>
                <p:cNvPr id="13338" name="Picture 18"/>
                <p:cNvPicPr>
                  <a:picLocks noChangeArrowheads="1"/>
                </p:cNvPicPr>
                <p:nvPr/>
              </p:nvPicPr>
              <p:blipFill>
                <a:blip r:embed="rId4" cstate="print"/>
                <a:srcRect l="9894" t="3490" r="7513" b="14325"/>
                <a:stretch>
                  <a:fillRect/>
                </a:stretch>
              </p:blipFill>
              <p:spPr bwMode="auto">
                <a:xfrm>
                  <a:off x="3957" y="2267"/>
                  <a:ext cx="1803" cy="1813"/>
                </a:xfrm>
                <a:prstGeom prst="rect">
                  <a:avLst/>
                </a:prstGeom>
                <a:noFill/>
                <a:ln w="12700">
                  <a:noFill/>
                  <a:miter lim="800000"/>
                  <a:headEnd/>
                  <a:tailEnd/>
                </a:ln>
              </p:spPr>
            </p:pic>
            <p:sp>
              <p:nvSpPr>
                <p:cNvPr id="27667" name="Rectangle 19"/>
                <p:cNvSpPr>
                  <a:spLocks noChangeArrowheads="1"/>
                </p:cNvSpPr>
                <p:nvPr/>
              </p:nvSpPr>
              <p:spPr bwMode="auto">
                <a:xfrm>
                  <a:off x="5003" y="2320"/>
                  <a:ext cx="703" cy="248"/>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000">
                      <a:solidFill>
                        <a:schemeClr val="bg2"/>
                      </a:solidFill>
                      <a:effectLst>
                        <a:outerShdw blurRad="38100" dist="38100" dir="2700000" algn="tl">
                          <a:srgbClr val="FFFFFF"/>
                        </a:outerShdw>
                      </a:effectLst>
                      <a:latin typeface="Times New Roman" pitchFamily="18" charset="0"/>
                    </a:rPr>
                    <a:t>SPM{F}</a:t>
                  </a:r>
                </a:p>
              </p:txBody>
            </p:sp>
          </p:grpSp>
          <p:sp>
            <p:nvSpPr>
              <p:cNvPr id="13337" name="Line 20"/>
              <p:cNvSpPr>
                <a:spLocks noChangeShapeType="1"/>
              </p:cNvSpPr>
              <p:nvPr/>
            </p:nvSpPr>
            <p:spPr bwMode="auto">
              <a:xfrm flipH="1">
                <a:off x="4788" y="1299"/>
                <a:ext cx="1" cy="997"/>
              </a:xfrm>
              <a:prstGeom prst="line">
                <a:avLst/>
              </a:prstGeom>
              <a:noFill/>
              <a:ln w="25400">
                <a:solidFill>
                  <a:schemeClr val="tx1"/>
                </a:solidFill>
                <a:round/>
                <a:headEnd type="stealth" w="med" len="med"/>
                <a:tailEnd/>
              </a:ln>
            </p:spPr>
            <p:txBody>
              <a:bodyPr wrap="none" anchor="ctr"/>
              <a:lstStyle/>
              <a:p>
                <a:endParaRPr lang="en-US"/>
              </a:p>
            </p:txBody>
          </p:sp>
        </p:grpSp>
        <p:sp>
          <p:nvSpPr>
            <p:cNvPr id="27669" name="Rectangle 21"/>
            <p:cNvSpPr>
              <a:spLocks noChangeArrowheads="1"/>
            </p:cNvSpPr>
            <p:nvPr/>
          </p:nvSpPr>
          <p:spPr bwMode="auto">
            <a:xfrm>
              <a:off x="4379" y="3803"/>
              <a:ext cx="1359" cy="19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400">
                  <a:solidFill>
                    <a:schemeClr val="bg2"/>
                  </a:solidFill>
                  <a:effectLst>
                    <a:outerShdw blurRad="38100" dist="38100" dir="2700000" algn="tl">
                      <a:srgbClr val="FFFFFF"/>
                    </a:outerShdw>
                  </a:effectLst>
                  <a:latin typeface="Times New Roman" pitchFamily="18" charset="0"/>
                </a:rPr>
                <a:t>0          time {secs}        30</a:t>
              </a:r>
            </a:p>
          </p:txBody>
        </p:sp>
      </p:grpSp>
      <p:grpSp>
        <p:nvGrpSpPr>
          <p:cNvPr id="8" name="Group 22"/>
          <p:cNvGrpSpPr>
            <a:grpSpLocks/>
          </p:cNvGrpSpPr>
          <p:nvPr/>
        </p:nvGrpSpPr>
        <p:grpSpPr bwMode="auto">
          <a:xfrm>
            <a:off x="539552" y="3573016"/>
            <a:ext cx="4561829" cy="2835275"/>
            <a:chOff x="576" y="2478"/>
            <a:chExt cx="2984" cy="1786"/>
          </a:xfrm>
        </p:grpSpPr>
        <p:sp>
          <p:nvSpPr>
            <p:cNvPr id="13326" name="Line 23"/>
            <p:cNvSpPr>
              <a:spLocks noChangeShapeType="1"/>
            </p:cNvSpPr>
            <p:nvPr/>
          </p:nvSpPr>
          <p:spPr bwMode="auto">
            <a:xfrm>
              <a:off x="3054" y="2478"/>
              <a:ext cx="0" cy="740"/>
            </a:xfrm>
            <a:prstGeom prst="line">
              <a:avLst/>
            </a:prstGeom>
            <a:noFill/>
            <a:ln w="12700">
              <a:solidFill>
                <a:schemeClr val="tx1"/>
              </a:solidFill>
              <a:round/>
              <a:headEnd/>
              <a:tailEnd/>
            </a:ln>
          </p:spPr>
          <p:txBody>
            <a:bodyPr wrap="none" anchor="ctr"/>
            <a:lstStyle/>
            <a:p>
              <a:endParaRPr lang="en-US"/>
            </a:p>
          </p:txBody>
        </p:sp>
        <p:grpSp>
          <p:nvGrpSpPr>
            <p:cNvPr id="9" name="Group 24"/>
            <p:cNvGrpSpPr>
              <a:grpSpLocks/>
            </p:cNvGrpSpPr>
            <p:nvPr/>
          </p:nvGrpSpPr>
          <p:grpSpPr bwMode="auto">
            <a:xfrm>
              <a:off x="576" y="3022"/>
              <a:ext cx="2984" cy="1242"/>
              <a:chOff x="576" y="3022"/>
              <a:chExt cx="2984" cy="1242"/>
            </a:xfrm>
          </p:grpSpPr>
          <p:grpSp>
            <p:nvGrpSpPr>
              <p:cNvPr id="10" name="Group 25"/>
              <p:cNvGrpSpPr>
                <a:grpSpLocks/>
              </p:cNvGrpSpPr>
              <p:nvPr/>
            </p:nvGrpSpPr>
            <p:grpSpPr bwMode="auto">
              <a:xfrm>
                <a:off x="576" y="3022"/>
                <a:ext cx="2984" cy="1242"/>
                <a:chOff x="576" y="3022"/>
                <a:chExt cx="2984" cy="1242"/>
              </a:xfrm>
            </p:grpSpPr>
            <p:pic>
              <p:nvPicPr>
                <p:cNvPr id="13332" name="Picture 26"/>
                <p:cNvPicPr>
                  <a:picLocks noChangeArrowheads="1"/>
                </p:cNvPicPr>
                <p:nvPr/>
              </p:nvPicPr>
              <p:blipFill>
                <a:blip r:embed="rId5" cstate="print"/>
                <a:srcRect/>
                <a:stretch>
                  <a:fillRect/>
                </a:stretch>
              </p:blipFill>
              <p:spPr bwMode="auto">
                <a:xfrm>
                  <a:off x="2460" y="3022"/>
                  <a:ext cx="1100" cy="1082"/>
                </a:xfrm>
                <a:prstGeom prst="rect">
                  <a:avLst/>
                </a:prstGeom>
                <a:noFill/>
                <a:ln w="12700">
                  <a:noFill/>
                  <a:miter lim="800000"/>
                  <a:headEnd/>
                  <a:tailEnd/>
                </a:ln>
              </p:spPr>
            </p:pic>
            <p:sp>
              <p:nvSpPr>
                <p:cNvPr id="27675" name="Text Box 27"/>
                <p:cNvSpPr txBox="1">
                  <a:spLocks noChangeArrowheads="1"/>
                </p:cNvSpPr>
                <p:nvPr/>
              </p:nvSpPr>
              <p:spPr bwMode="auto">
                <a:xfrm>
                  <a:off x="576" y="3120"/>
                  <a:ext cx="1872" cy="1144"/>
                </a:xfrm>
                <a:prstGeom prst="rect">
                  <a:avLst/>
                </a:prstGeom>
                <a:noFill/>
                <a:ln w="12700">
                  <a:noFill/>
                  <a:miter lim="800000"/>
                  <a:headEnd/>
                  <a:tailEnd/>
                </a:ln>
                <a:effectLst/>
              </p:spPr>
              <p:txBody>
                <a:bodyPr>
                  <a:spAutoFit/>
                </a:bodyPr>
                <a:lstStyle/>
                <a:p>
                  <a:pPr algn="ctr" eaLnBrk="0" hangingPunct="0">
                    <a:spcBef>
                      <a:spcPct val="20000"/>
                    </a:spcBef>
                    <a:defRPr/>
                  </a:pPr>
                  <a:r>
                    <a:rPr lang="en-GB" sz="2000" dirty="0">
                      <a:solidFill>
                        <a:schemeClr val="bg1"/>
                      </a:solidFill>
                      <a:latin typeface="Times New Roman" pitchFamily="18" charset="0"/>
                    </a:rPr>
                    <a:t>Sampled every </a:t>
                  </a:r>
                  <a:r>
                    <a:rPr lang="en-US" sz="2000" dirty="0">
                      <a:solidFill>
                        <a:schemeClr val="bg1"/>
                      </a:solidFill>
                      <a:latin typeface="Times New Roman" pitchFamily="18" charset="0"/>
                    </a:rPr>
                    <a:t>TR = 1.7s</a:t>
                  </a:r>
                  <a:r>
                    <a:rPr lang="en-US" sz="2000" dirty="0">
                      <a:solidFill>
                        <a:schemeClr val="bg1"/>
                      </a:solidFill>
                      <a:effectLst>
                        <a:outerShdw blurRad="38100" dist="38100" dir="2700000" algn="tl">
                          <a:srgbClr val="010199"/>
                        </a:outerShdw>
                      </a:effectLst>
                      <a:latin typeface="Times New Roman" pitchFamily="18" charset="0"/>
                    </a:rPr>
                    <a:t> </a:t>
                  </a:r>
                </a:p>
                <a:p>
                  <a:pPr algn="ctr" eaLnBrk="0" hangingPunct="0">
                    <a:spcBef>
                      <a:spcPct val="20000"/>
                    </a:spcBef>
                    <a:defRPr/>
                  </a:pPr>
                  <a:r>
                    <a:rPr lang="en-US" sz="2000" dirty="0">
                      <a:solidFill>
                        <a:schemeClr val="bg1"/>
                      </a:solidFill>
                      <a:effectLst>
                        <a:outerShdw blurRad="38100" dist="38100" dir="2700000" algn="tl">
                          <a:srgbClr val="010199"/>
                        </a:outerShdw>
                      </a:effectLst>
                      <a:latin typeface="Times New Roman" pitchFamily="18" charset="0"/>
                    </a:rPr>
                    <a:t>Design matrix, </a:t>
                  </a:r>
                  <a:r>
                    <a:rPr lang="en-US" sz="2000" b="1" dirty="0">
                      <a:solidFill>
                        <a:schemeClr val="bg1"/>
                      </a:solidFill>
                      <a:effectLst>
                        <a:outerShdw blurRad="38100" dist="38100" dir="2700000" algn="tl">
                          <a:srgbClr val="010199"/>
                        </a:outerShdw>
                      </a:effectLst>
                      <a:latin typeface="Times New Roman" pitchFamily="18" charset="0"/>
                    </a:rPr>
                    <a:t>X</a:t>
                  </a:r>
                  <a:endParaRPr lang="en-US" sz="2000" dirty="0">
                    <a:solidFill>
                      <a:schemeClr val="bg1"/>
                    </a:solidFill>
                    <a:effectLst>
                      <a:outerShdw blurRad="38100" dist="38100" dir="2700000" algn="tl">
                        <a:srgbClr val="010199"/>
                      </a:outerShdw>
                    </a:effectLst>
                    <a:latin typeface="Times New Roman" pitchFamily="18" charset="0"/>
                  </a:endParaRPr>
                </a:p>
                <a:p>
                  <a:pPr algn="ctr" eaLnBrk="0" hangingPunct="0">
                    <a:spcBef>
                      <a:spcPct val="20000"/>
                    </a:spcBef>
                    <a:defRPr/>
                  </a:pPr>
                  <a:r>
                    <a:rPr lang="en-US" sz="2000" dirty="0">
                      <a:solidFill>
                        <a:schemeClr val="bg1"/>
                      </a:solidFill>
                      <a:effectLst>
                        <a:outerShdw blurRad="38100" dist="38100" dir="2700000" algn="tl">
                          <a:srgbClr val="010199"/>
                        </a:outerShdw>
                      </a:effectLst>
                      <a:latin typeface="Times New Roman" pitchFamily="18" charset="0"/>
                    </a:rPr>
                    <a:t>[x(t)</a:t>
                  </a:r>
                  <a:r>
                    <a:rPr lang="en-US" sz="2000" dirty="0">
                      <a:solidFill>
                        <a:schemeClr val="bg1"/>
                      </a:solidFill>
                      <a:effectLst>
                        <a:outerShdw blurRad="38100" dist="38100" dir="2700000" algn="tl">
                          <a:srgbClr val="010199"/>
                        </a:outerShdw>
                      </a:effectLst>
                      <a:latin typeface="Symbol" pitchFamily="18" charset="2"/>
                    </a:rPr>
                    <a:t></a:t>
                  </a:r>
                  <a:r>
                    <a:rPr lang="en-US" sz="2000" dirty="0">
                      <a:solidFill>
                        <a:schemeClr val="bg1"/>
                      </a:solidFill>
                      <a:effectLst>
                        <a:outerShdw blurRad="38100" dist="38100" dir="2700000" algn="tl">
                          <a:srgbClr val="010199"/>
                        </a:outerShdw>
                      </a:effectLst>
                      <a:latin typeface="Times New Roman" pitchFamily="18" charset="0"/>
                    </a:rPr>
                    <a:t>ƒ</a:t>
                  </a:r>
                  <a:r>
                    <a:rPr lang="en-US" sz="2000" baseline="-25000" dirty="0">
                      <a:solidFill>
                        <a:schemeClr val="bg1"/>
                      </a:solidFill>
                      <a:effectLst>
                        <a:outerShdw blurRad="38100" dist="38100" dir="2700000" algn="tl">
                          <a:srgbClr val="010199"/>
                        </a:outerShdw>
                      </a:effectLst>
                      <a:latin typeface="Times New Roman" pitchFamily="18" charset="0"/>
                    </a:rPr>
                    <a:t>1</a:t>
                  </a:r>
                  <a:r>
                    <a:rPr lang="en-US" sz="2000" dirty="0">
                      <a:solidFill>
                        <a:schemeClr val="bg1"/>
                      </a:solidFill>
                      <a:effectLst>
                        <a:outerShdw blurRad="38100" dist="38100" dir="2700000" algn="tl">
                          <a:srgbClr val="010199"/>
                        </a:outerShdw>
                      </a:effectLst>
                      <a:latin typeface="Times New Roman" pitchFamily="18" charset="0"/>
                    </a:rPr>
                    <a:t>(</a:t>
                  </a:r>
                  <a:r>
                    <a:rPr lang="en-US" sz="2000" dirty="0">
                      <a:solidFill>
                        <a:schemeClr val="bg1"/>
                      </a:solidFill>
                      <a:effectLst>
                        <a:outerShdw blurRad="38100" dist="38100" dir="2700000" algn="tl">
                          <a:srgbClr val="010199"/>
                        </a:outerShdw>
                      </a:effectLst>
                      <a:latin typeface="Times New Roman" pitchFamily="18" charset="0"/>
                      <a:sym typeface="Symbol" pitchFamily="18" charset="2"/>
                    </a:rPr>
                    <a:t></a:t>
                  </a:r>
                  <a:r>
                    <a:rPr lang="en-US" sz="2000" dirty="0">
                      <a:solidFill>
                        <a:schemeClr val="bg1"/>
                      </a:solidFill>
                      <a:effectLst>
                        <a:outerShdw blurRad="38100" dist="38100" dir="2700000" algn="tl">
                          <a:srgbClr val="010199"/>
                        </a:outerShdw>
                      </a:effectLst>
                      <a:latin typeface="Times New Roman" pitchFamily="18" charset="0"/>
                    </a:rPr>
                    <a:t>) | x(t)</a:t>
                  </a:r>
                  <a:r>
                    <a:rPr lang="en-US" sz="2000" dirty="0">
                      <a:solidFill>
                        <a:schemeClr val="bg1"/>
                      </a:solidFill>
                      <a:effectLst>
                        <a:outerShdw blurRad="38100" dist="38100" dir="2700000" algn="tl">
                          <a:srgbClr val="010199"/>
                        </a:outerShdw>
                      </a:effectLst>
                      <a:latin typeface="Symbol" pitchFamily="18" charset="2"/>
                    </a:rPr>
                    <a:t></a:t>
                  </a:r>
                  <a:r>
                    <a:rPr lang="en-US" sz="2000" dirty="0">
                      <a:solidFill>
                        <a:schemeClr val="bg1"/>
                      </a:solidFill>
                      <a:effectLst>
                        <a:outerShdw blurRad="38100" dist="38100" dir="2700000" algn="tl">
                          <a:srgbClr val="010199"/>
                        </a:outerShdw>
                      </a:effectLst>
                      <a:latin typeface="Times New Roman" pitchFamily="18" charset="0"/>
                    </a:rPr>
                    <a:t>ƒ</a:t>
                  </a:r>
                  <a:r>
                    <a:rPr lang="en-US" sz="2000" baseline="-25000" dirty="0">
                      <a:solidFill>
                        <a:schemeClr val="bg1"/>
                      </a:solidFill>
                      <a:effectLst>
                        <a:outerShdw blurRad="38100" dist="38100" dir="2700000" algn="tl">
                          <a:srgbClr val="010199"/>
                        </a:outerShdw>
                      </a:effectLst>
                      <a:latin typeface="Times New Roman" pitchFamily="18" charset="0"/>
                    </a:rPr>
                    <a:t>2</a:t>
                  </a:r>
                  <a:r>
                    <a:rPr lang="en-US" sz="2000" dirty="0">
                      <a:solidFill>
                        <a:schemeClr val="bg1"/>
                      </a:solidFill>
                      <a:effectLst>
                        <a:outerShdw blurRad="38100" dist="38100" dir="2700000" algn="tl">
                          <a:srgbClr val="010199"/>
                        </a:outerShdw>
                      </a:effectLst>
                      <a:latin typeface="Times New Roman" pitchFamily="18" charset="0"/>
                    </a:rPr>
                    <a:t>(</a:t>
                  </a:r>
                  <a:r>
                    <a:rPr lang="en-US" sz="2000" dirty="0">
                      <a:solidFill>
                        <a:schemeClr val="bg1"/>
                      </a:solidFill>
                      <a:effectLst>
                        <a:outerShdw blurRad="38100" dist="38100" dir="2700000" algn="tl">
                          <a:srgbClr val="010199"/>
                        </a:outerShdw>
                      </a:effectLst>
                      <a:latin typeface="Times New Roman" pitchFamily="18" charset="0"/>
                      <a:sym typeface="Symbol" pitchFamily="18" charset="2"/>
                    </a:rPr>
                    <a:t></a:t>
                  </a:r>
                  <a:r>
                    <a:rPr lang="en-US" sz="2000" dirty="0">
                      <a:solidFill>
                        <a:schemeClr val="bg1"/>
                      </a:solidFill>
                      <a:effectLst>
                        <a:outerShdw blurRad="38100" dist="38100" dir="2700000" algn="tl">
                          <a:srgbClr val="010199"/>
                        </a:outerShdw>
                      </a:effectLst>
                      <a:latin typeface="Times New Roman" pitchFamily="18" charset="0"/>
                    </a:rPr>
                    <a:t>) |...]</a:t>
                  </a:r>
                </a:p>
                <a:p>
                  <a:pPr algn="ctr" eaLnBrk="0" hangingPunct="0">
                    <a:defRPr/>
                  </a:pPr>
                  <a:endParaRPr lang="en-US" sz="2400" dirty="0">
                    <a:solidFill>
                      <a:schemeClr val="bg1"/>
                    </a:solidFill>
                    <a:latin typeface="Times New Roman" pitchFamily="18" charset="0"/>
                  </a:endParaRPr>
                </a:p>
              </p:txBody>
            </p:sp>
          </p:grpSp>
          <p:grpSp>
            <p:nvGrpSpPr>
              <p:cNvPr id="11" name="Group 28"/>
              <p:cNvGrpSpPr>
                <a:grpSpLocks/>
              </p:cNvGrpSpPr>
              <p:nvPr/>
            </p:nvGrpSpPr>
            <p:grpSpPr bwMode="auto">
              <a:xfrm>
                <a:off x="2931" y="3022"/>
                <a:ext cx="579" cy="1042"/>
                <a:chOff x="2931" y="3022"/>
                <a:chExt cx="579" cy="1042"/>
              </a:xfrm>
            </p:grpSpPr>
            <p:sp>
              <p:nvSpPr>
                <p:cNvPr id="13330" name="Rectangle 29"/>
                <p:cNvSpPr>
                  <a:spLocks noChangeArrowheads="1"/>
                </p:cNvSpPr>
                <p:nvPr/>
              </p:nvSpPr>
              <p:spPr bwMode="auto">
                <a:xfrm>
                  <a:off x="2931" y="3022"/>
                  <a:ext cx="579" cy="1042"/>
                </a:xfrm>
                <a:prstGeom prst="rect">
                  <a:avLst/>
                </a:prstGeom>
                <a:solidFill>
                  <a:schemeClr val="tx2"/>
                </a:solidFill>
                <a:ln w="12700">
                  <a:solidFill>
                    <a:schemeClr val="tx2"/>
                  </a:solidFill>
                  <a:miter lim="800000"/>
                  <a:headEnd/>
                  <a:tailEnd/>
                </a:ln>
              </p:spPr>
              <p:txBody>
                <a:bodyPr wrap="none" anchor="ctr"/>
                <a:lstStyle/>
                <a:p>
                  <a:pPr algn="ctr" eaLnBrk="0" hangingPunct="0"/>
                  <a:endParaRPr lang="de-DE" sz="2400">
                    <a:latin typeface="Times New Roman" pitchFamily="18" charset="0"/>
                  </a:endParaRPr>
                </a:p>
              </p:txBody>
            </p:sp>
            <p:sp>
              <p:nvSpPr>
                <p:cNvPr id="13331" name="Text Box 30"/>
                <p:cNvSpPr txBox="1">
                  <a:spLocks noChangeArrowheads="1"/>
                </p:cNvSpPr>
                <p:nvPr/>
              </p:nvSpPr>
              <p:spPr bwMode="auto">
                <a:xfrm>
                  <a:off x="3092" y="3362"/>
                  <a:ext cx="320" cy="288"/>
                </a:xfrm>
                <a:prstGeom prst="rect">
                  <a:avLst/>
                </a:prstGeom>
                <a:noFill/>
                <a:ln w="12700">
                  <a:noFill/>
                  <a:miter lim="800000"/>
                  <a:headEnd/>
                  <a:tailEnd/>
                </a:ln>
              </p:spPr>
              <p:txBody>
                <a:bodyPr wrap="none">
                  <a:spAutoFit/>
                </a:bodyPr>
                <a:lstStyle/>
                <a:p>
                  <a:pPr eaLnBrk="0" hangingPunct="0"/>
                  <a:r>
                    <a:rPr lang="en-GB" sz="2400" dirty="0">
                      <a:solidFill>
                        <a:schemeClr val="bg2"/>
                      </a:solidFill>
                      <a:latin typeface="Times New Roman" pitchFamily="18" charset="0"/>
                    </a:rPr>
                    <a:t>…</a:t>
                  </a:r>
                  <a:endParaRPr lang="en-US" sz="2400" dirty="0">
                    <a:solidFill>
                      <a:schemeClr val="bg2"/>
                    </a:solidFill>
                    <a:latin typeface="Times New Roman" pitchFamily="18" charset="0"/>
                  </a:endParaRPr>
                </a:p>
              </p:txBody>
            </p:sp>
          </p:grpSp>
        </p:grpSp>
      </p:grpSp>
      <p:grpSp>
        <p:nvGrpSpPr>
          <p:cNvPr id="12" name="Group 31"/>
          <p:cNvGrpSpPr>
            <a:grpSpLocks/>
          </p:cNvGrpSpPr>
          <p:nvPr/>
        </p:nvGrpSpPr>
        <p:grpSpPr bwMode="auto">
          <a:xfrm>
            <a:off x="431800" y="2473325"/>
            <a:ext cx="4592638" cy="1620838"/>
            <a:chOff x="564" y="1766"/>
            <a:chExt cx="3004" cy="1021"/>
          </a:xfrm>
        </p:grpSpPr>
        <p:sp>
          <p:nvSpPr>
            <p:cNvPr id="27680" name="Rectangle 32"/>
            <p:cNvSpPr>
              <a:spLocks noChangeArrowheads="1"/>
            </p:cNvSpPr>
            <p:nvPr/>
          </p:nvSpPr>
          <p:spPr bwMode="auto">
            <a:xfrm>
              <a:off x="564" y="2082"/>
              <a:ext cx="1984" cy="483"/>
            </a:xfrm>
            <a:prstGeom prst="rect">
              <a:avLst/>
            </a:prstGeom>
            <a:noFill/>
            <a:ln w="12700">
              <a:noFill/>
              <a:miter lim="800000"/>
              <a:headEnd/>
              <a:tailEnd/>
            </a:ln>
            <a:effectLst/>
          </p:spPr>
          <p:txBody>
            <a:bodyPr lIns="90488" tIns="44450" rIns="90488" bIns="44450">
              <a:spAutoFit/>
            </a:bodyPr>
            <a:lstStyle/>
            <a:p>
              <a:pPr algn="ctr" eaLnBrk="0" hangingPunct="0">
                <a:spcBef>
                  <a:spcPct val="20000"/>
                </a:spcBef>
                <a:defRPr/>
              </a:pPr>
              <a:r>
                <a:rPr lang="en-US" sz="2000" dirty="0">
                  <a:solidFill>
                    <a:schemeClr val="bg1"/>
                  </a:solidFill>
                  <a:effectLst>
                    <a:outerShdw blurRad="38100" dist="38100" dir="2700000" algn="tl">
                      <a:srgbClr val="010199"/>
                    </a:outerShdw>
                  </a:effectLst>
                  <a:latin typeface="Times New Roman" pitchFamily="18" charset="0"/>
                </a:rPr>
                <a:t>Gamma functions </a:t>
              </a:r>
              <a:r>
                <a:rPr lang="en-US" sz="2000" dirty="0" err="1">
                  <a:solidFill>
                    <a:schemeClr val="bg1"/>
                  </a:solidFill>
                  <a:effectLst>
                    <a:outerShdw blurRad="38100" dist="38100" dir="2700000" algn="tl">
                      <a:srgbClr val="010199"/>
                    </a:outerShdw>
                  </a:effectLst>
                  <a:latin typeface="Times New Roman" pitchFamily="18" charset="0"/>
                </a:rPr>
                <a:t>ƒ</a:t>
              </a:r>
              <a:r>
                <a:rPr lang="en-US" sz="2000" baseline="-25000" dirty="0" err="1">
                  <a:solidFill>
                    <a:schemeClr val="bg1"/>
                  </a:solidFill>
                  <a:effectLst>
                    <a:outerShdw blurRad="38100" dist="38100" dir="2700000" algn="tl">
                      <a:srgbClr val="010199"/>
                    </a:outerShdw>
                  </a:effectLst>
                  <a:latin typeface="Times New Roman" pitchFamily="18" charset="0"/>
                </a:rPr>
                <a:t>i</a:t>
              </a:r>
              <a:r>
                <a:rPr lang="en-US" sz="2000" dirty="0">
                  <a:solidFill>
                    <a:schemeClr val="bg1"/>
                  </a:solidFill>
                  <a:effectLst>
                    <a:outerShdw blurRad="38100" dist="38100" dir="2700000" algn="tl">
                      <a:srgbClr val="010199"/>
                    </a:outerShdw>
                  </a:effectLst>
                  <a:latin typeface="Times New Roman" pitchFamily="18" charset="0"/>
                </a:rPr>
                <a:t>(</a:t>
              </a:r>
              <a:r>
                <a:rPr lang="en-US" sz="2000" dirty="0">
                  <a:solidFill>
                    <a:schemeClr val="bg1"/>
                  </a:solidFill>
                  <a:effectLst>
                    <a:outerShdw blurRad="38100" dist="38100" dir="2700000" algn="tl">
                      <a:srgbClr val="010199"/>
                    </a:outerShdw>
                  </a:effectLst>
                  <a:latin typeface="Times New Roman" pitchFamily="18" charset="0"/>
                  <a:sym typeface="Symbol" pitchFamily="18" charset="2"/>
                </a:rPr>
                <a:t></a:t>
              </a:r>
              <a:r>
                <a:rPr lang="en-US" sz="2000" dirty="0">
                  <a:solidFill>
                    <a:schemeClr val="bg1"/>
                  </a:solidFill>
                  <a:effectLst>
                    <a:outerShdw blurRad="38100" dist="38100" dir="2700000" algn="tl">
                      <a:srgbClr val="010199"/>
                    </a:outerShdw>
                  </a:effectLst>
                  <a:latin typeface="Times New Roman" pitchFamily="18" charset="0"/>
                </a:rPr>
                <a:t>) of  </a:t>
              </a:r>
              <a:endParaRPr lang="en-GB" sz="2000" dirty="0">
                <a:solidFill>
                  <a:schemeClr val="bg1"/>
                </a:solidFill>
                <a:effectLst>
                  <a:outerShdw blurRad="38100" dist="38100" dir="2700000" algn="tl">
                    <a:srgbClr val="010199"/>
                  </a:outerShdw>
                </a:effectLst>
                <a:latin typeface="Times New Roman" pitchFamily="18" charset="0"/>
              </a:endParaRPr>
            </a:p>
            <a:p>
              <a:pPr algn="ctr" eaLnBrk="0" hangingPunct="0">
                <a:spcBef>
                  <a:spcPct val="20000"/>
                </a:spcBef>
                <a:defRPr/>
              </a:pPr>
              <a:r>
                <a:rPr lang="en-US" sz="2000" dirty="0" err="1">
                  <a:solidFill>
                    <a:schemeClr val="bg1"/>
                  </a:solidFill>
                  <a:effectLst>
                    <a:outerShdw blurRad="38100" dist="38100" dir="2700000" algn="tl">
                      <a:srgbClr val="010199"/>
                    </a:outerShdw>
                  </a:effectLst>
                  <a:latin typeface="Times New Roman" pitchFamily="18" charset="0"/>
                </a:rPr>
                <a:t>peristimulus</a:t>
              </a:r>
              <a:r>
                <a:rPr lang="en-US" sz="2000" dirty="0">
                  <a:solidFill>
                    <a:schemeClr val="bg1"/>
                  </a:solidFill>
                  <a:effectLst>
                    <a:outerShdw blurRad="38100" dist="38100" dir="2700000" algn="tl">
                      <a:srgbClr val="010199"/>
                    </a:outerShdw>
                  </a:effectLst>
                  <a:latin typeface="Times New Roman" pitchFamily="18" charset="0"/>
                </a:rPr>
                <a:t> time </a:t>
              </a:r>
              <a:r>
                <a:rPr lang="en-US" sz="2000" dirty="0">
                  <a:solidFill>
                    <a:schemeClr val="bg1"/>
                  </a:solidFill>
                  <a:effectLst>
                    <a:outerShdw blurRad="38100" dist="38100" dir="2700000" algn="tl">
                      <a:srgbClr val="010199"/>
                    </a:outerShdw>
                  </a:effectLst>
                  <a:latin typeface="Times New Roman" pitchFamily="18" charset="0"/>
                  <a:sym typeface="Symbol" pitchFamily="18" charset="2"/>
                </a:rPr>
                <a:t></a:t>
              </a:r>
              <a:endParaRPr lang="en-US" sz="2000" dirty="0">
                <a:solidFill>
                  <a:schemeClr val="bg1"/>
                </a:solidFill>
                <a:effectLst>
                  <a:outerShdw blurRad="38100" dist="38100" dir="2700000" algn="tl">
                    <a:srgbClr val="010199"/>
                  </a:outerShdw>
                </a:effectLst>
                <a:latin typeface="Times New Roman" pitchFamily="18" charset="0"/>
              </a:endParaRPr>
            </a:p>
          </p:txBody>
        </p:sp>
        <p:sp>
          <p:nvSpPr>
            <p:cNvPr id="13324" name="Line 33"/>
            <p:cNvSpPr>
              <a:spLocks noChangeShapeType="1"/>
            </p:cNvSpPr>
            <p:nvPr/>
          </p:nvSpPr>
          <p:spPr bwMode="auto">
            <a:xfrm flipH="1">
              <a:off x="3051" y="1766"/>
              <a:ext cx="1" cy="740"/>
            </a:xfrm>
            <a:prstGeom prst="line">
              <a:avLst/>
            </a:prstGeom>
            <a:noFill/>
            <a:ln w="12700">
              <a:solidFill>
                <a:schemeClr val="tx1"/>
              </a:solidFill>
              <a:round/>
              <a:headEnd/>
              <a:tailEnd/>
            </a:ln>
          </p:spPr>
          <p:txBody>
            <a:bodyPr wrap="none" anchor="ctr"/>
            <a:lstStyle/>
            <a:p>
              <a:endParaRPr lang="en-US"/>
            </a:p>
          </p:txBody>
        </p:sp>
        <p:pic>
          <p:nvPicPr>
            <p:cNvPr id="13325" name="Picture 34"/>
            <p:cNvPicPr>
              <a:picLocks noChangeArrowheads="1"/>
            </p:cNvPicPr>
            <p:nvPr/>
          </p:nvPicPr>
          <p:blipFill>
            <a:blip r:embed="rId6" cstate="print"/>
            <a:srcRect/>
            <a:stretch>
              <a:fillRect/>
            </a:stretch>
          </p:blipFill>
          <p:spPr bwMode="auto">
            <a:xfrm>
              <a:off x="2497" y="2019"/>
              <a:ext cx="1071" cy="768"/>
            </a:xfrm>
            <a:prstGeom prst="rect">
              <a:avLst/>
            </a:prstGeom>
            <a:noFill/>
            <a:ln w="12700">
              <a:noFill/>
              <a:miter lim="800000"/>
              <a:headEnd/>
              <a:tailEnd/>
            </a:ln>
          </p:spPr>
        </p:pic>
      </p:grpSp>
      <p:pic>
        <p:nvPicPr>
          <p:cNvPr id="13321" name="Picture 37"/>
          <p:cNvPicPr>
            <a:picLocks noChangeAspect="1" noChangeArrowheads="1"/>
          </p:cNvPicPr>
          <p:nvPr/>
        </p:nvPicPr>
        <p:blipFill>
          <a:blip r:embed="rId7" cstate="print"/>
          <a:srcRect l="37413" t="50389" r="42900" b="6764"/>
          <a:stretch>
            <a:fillRect/>
          </a:stretch>
        </p:blipFill>
        <p:spPr bwMode="auto">
          <a:xfrm>
            <a:off x="5724128" y="3429000"/>
            <a:ext cx="2597738" cy="2665288"/>
          </a:xfrm>
          <a:prstGeom prst="rect">
            <a:avLst/>
          </a:prstGeom>
          <a:noFill/>
          <a:ln w="9525">
            <a:noFill/>
            <a:miter lim="800000"/>
            <a:headEnd/>
            <a:tailEnd/>
          </a:ln>
        </p:spPr>
      </p:pic>
      <p:sp>
        <p:nvSpPr>
          <p:cNvPr id="13322" name="Text Box 38"/>
          <p:cNvSpPr txBox="1">
            <a:spLocks noChangeArrowheads="1"/>
          </p:cNvSpPr>
          <p:nvPr/>
        </p:nvSpPr>
        <p:spPr bwMode="auto">
          <a:xfrm>
            <a:off x="5930900" y="6329363"/>
            <a:ext cx="2025650" cy="366712"/>
          </a:xfrm>
          <a:prstGeom prst="rect">
            <a:avLst/>
          </a:prstGeom>
          <a:noFill/>
          <a:ln w="9525">
            <a:noFill/>
            <a:miter lim="800000"/>
            <a:headEnd/>
            <a:tailEnd/>
          </a:ln>
        </p:spPr>
        <p:txBody>
          <a:bodyPr wrap="none">
            <a:spAutoFit/>
          </a:bodyPr>
          <a:lstStyle/>
          <a:p>
            <a:r>
              <a:rPr lang="en-GB" dirty="0"/>
              <a:t>REVIEW DESIGN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04664"/>
            <a:ext cx="7467600" cy="553998"/>
          </a:xfrm>
          <a:noFill/>
          <a:ln w="9525">
            <a:noFill/>
            <a:miter lim="800000"/>
            <a:headEnd/>
            <a:tailEnd/>
          </a:ln>
          <a:effectLst/>
        </p:spPr>
        <p:txBody>
          <a:bodyPr wrap="square">
            <a:spAutoFit/>
          </a:bodyPr>
          <a:lstStyle/>
          <a:p>
            <a:pPr eaLnBrk="0" hangingPunct="0">
              <a:defRPr/>
            </a:pPr>
            <a:r>
              <a:rPr lang="en-GB" dirty="0" smtClean="0"/>
              <a:t>Comparison of the fitted response</a:t>
            </a:r>
            <a:endParaRPr lang="en-US" dirty="0"/>
          </a:p>
        </p:txBody>
      </p:sp>
      <p:sp>
        <p:nvSpPr>
          <p:cNvPr id="4" name="Fußzeilenplatzhalter 3"/>
          <p:cNvSpPr>
            <a:spLocks noGrp="1"/>
          </p:cNvSpPr>
          <p:nvPr>
            <p:ph type="ftr" sz="quarter" idx="11"/>
          </p:nvPr>
        </p:nvSpPr>
        <p:spPr/>
        <p:txBody>
          <a:bodyPr/>
          <a:lstStyle/>
          <a:p>
            <a:r>
              <a:rPr lang="en-US" smtClean="0"/>
              <a:t>Methods for Dummies 2011/2012</a:t>
            </a:r>
            <a:endParaRPr lang="en-US"/>
          </a:p>
        </p:txBody>
      </p:sp>
      <p:sp>
        <p:nvSpPr>
          <p:cNvPr id="3" name="Foliennummernplatzhalter 2"/>
          <p:cNvSpPr>
            <a:spLocks noGrp="1"/>
          </p:cNvSpPr>
          <p:nvPr>
            <p:ph type="sldNum" sz="quarter" idx="12"/>
          </p:nvPr>
        </p:nvSpPr>
        <p:spPr/>
        <p:txBody>
          <a:bodyPr/>
          <a:lstStyle/>
          <a:p>
            <a:fld id="{D0A0CC45-AD20-41D0-996C-16E9F1F7C8EA}" type="slidenum">
              <a:rPr lang="en-US" smtClean="0"/>
              <a:pPr/>
              <a:t>13</a:t>
            </a:fld>
            <a:endParaRPr lang="en-US"/>
          </a:p>
        </p:txBody>
      </p:sp>
      <p:pic>
        <p:nvPicPr>
          <p:cNvPr id="5" name="Picture 3"/>
          <p:cNvPicPr>
            <a:picLocks noChangeAspect="1" noChangeArrowheads="1"/>
          </p:cNvPicPr>
          <p:nvPr/>
        </p:nvPicPr>
        <p:blipFill>
          <a:blip r:embed="rId3" cstate="print"/>
          <a:srcRect/>
          <a:stretch>
            <a:fillRect/>
          </a:stretch>
        </p:blipFill>
        <p:spPr>
          <a:xfrm>
            <a:off x="467544" y="1844824"/>
            <a:ext cx="7932738" cy="3784600"/>
          </a:xfrm>
          <a:prstGeom prst="rect">
            <a:avLst/>
          </a:prstGeom>
          <a:noFill/>
          <a:ln/>
        </p:spPr>
      </p:pic>
      <p:sp>
        <p:nvSpPr>
          <p:cNvPr id="6" name="Text Box 2"/>
          <p:cNvSpPr txBox="1">
            <a:spLocks noChangeArrowheads="1"/>
          </p:cNvSpPr>
          <p:nvPr/>
        </p:nvSpPr>
        <p:spPr bwMode="auto">
          <a:xfrm>
            <a:off x="323528" y="5733256"/>
            <a:ext cx="8135937" cy="784830"/>
          </a:xfrm>
          <a:prstGeom prst="rect">
            <a:avLst/>
          </a:prstGeom>
          <a:noFill/>
          <a:ln w="9525">
            <a:noFill/>
            <a:miter lim="800000"/>
            <a:headEnd/>
            <a:tailEnd/>
          </a:ln>
          <a:effectLst/>
        </p:spPr>
        <p:txBody>
          <a:bodyPr>
            <a:spAutoFit/>
          </a:bodyPr>
          <a:lstStyle/>
          <a:p>
            <a:pPr eaLnBrk="1" hangingPunct="1">
              <a:spcBef>
                <a:spcPct val="50000"/>
              </a:spcBef>
            </a:pPr>
            <a:r>
              <a:rPr lang="en-GB" dirty="0" smtClean="0">
                <a:latin typeface="Arial" pitchFamily="34" charset="0"/>
              </a:rPr>
              <a:t>Left: Estimation using </a:t>
            </a:r>
            <a:r>
              <a:rPr lang="en-GB" dirty="0">
                <a:latin typeface="Arial" pitchFamily="34" charset="0"/>
              </a:rPr>
              <a:t>the simple </a:t>
            </a:r>
            <a:r>
              <a:rPr lang="en-GB" dirty="0" smtClean="0">
                <a:latin typeface="Arial" pitchFamily="34" charset="0"/>
              </a:rPr>
              <a:t>model</a:t>
            </a:r>
          </a:p>
          <a:p>
            <a:pPr algn="r" eaLnBrk="1" hangingPunct="1">
              <a:spcBef>
                <a:spcPct val="50000"/>
              </a:spcBef>
            </a:pPr>
            <a:r>
              <a:rPr lang="en-GB" dirty="0" smtClean="0">
                <a:latin typeface="Arial" pitchFamily="34" charset="0"/>
              </a:rPr>
              <a:t>Right: More </a:t>
            </a:r>
            <a:r>
              <a:rPr lang="en-GB" dirty="0">
                <a:latin typeface="Arial" pitchFamily="34" charset="0"/>
              </a:rPr>
              <a:t>flexible model with basis </a:t>
            </a:r>
            <a:r>
              <a:rPr lang="en-GB" dirty="0" smtClean="0">
                <a:latin typeface="Arial" pitchFamily="34" charset="0"/>
              </a:rPr>
              <a:t>functions</a:t>
            </a:r>
            <a:endParaRPr lang="en-GB" dirty="0">
              <a:latin typeface="Arial" pitchFamily="34" charset="0"/>
            </a:endParaRPr>
          </a:p>
        </p:txBody>
      </p:sp>
      <p:sp>
        <p:nvSpPr>
          <p:cNvPr id="7" name="Textfeld 6"/>
          <p:cNvSpPr txBox="1"/>
          <p:nvPr/>
        </p:nvSpPr>
        <p:spPr>
          <a:xfrm>
            <a:off x="899592" y="1340768"/>
            <a:ext cx="5129930" cy="707886"/>
          </a:xfrm>
          <a:prstGeom prst="rect">
            <a:avLst/>
          </a:prstGeom>
          <a:noFill/>
        </p:spPr>
        <p:txBody>
          <a:bodyPr wrap="none" rtlCol="0">
            <a:spAutoFit/>
          </a:bodyPr>
          <a:lstStyle/>
          <a:p>
            <a:r>
              <a:rPr lang="en-GB" sz="2000" dirty="0" err="1" smtClean="0">
                <a:latin typeface="Arial" pitchFamily="34" charset="0"/>
              </a:rPr>
              <a:t>Haemodynamic</a:t>
            </a:r>
            <a:r>
              <a:rPr lang="en-GB" sz="2000" dirty="0" smtClean="0">
                <a:latin typeface="Arial" pitchFamily="34" charset="0"/>
              </a:rPr>
              <a:t> response in a single </a:t>
            </a:r>
            <a:r>
              <a:rPr lang="en-GB" sz="2000" dirty="0" err="1" smtClean="0">
                <a:latin typeface="Arial" pitchFamily="34" charset="0"/>
              </a:rPr>
              <a:t>voxel</a:t>
            </a:r>
            <a:r>
              <a:rPr lang="en-GB" sz="2000" dirty="0" smtClean="0">
                <a:latin typeface="Arial" pitchFamily="34" charset="0"/>
              </a:rPr>
              <a:t>. </a:t>
            </a:r>
          </a:p>
          <a:p>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dirty="0" smtClean="0"/>
              <a:t>Summary</a:t>
            </a:r>
            <a:endParaRPr lang="en-US" sz="3600" dirty="0"/>
          </a:p>
        </p:txBody>
      </p:sp>
      <p:sp>
        <p:nvSpPr>
          <p:cNvPr id="4" name="Fußzeilenplatzhalter 3"/>
          <p:cNvSpPr>
            <a:spLocks noGrp="1"/>
          </p:cNvSpPr>
          <p:nvPr>
            <p:ph type="ftr" sz="quarter" idx="11"/>
          </p:nvPr>
        </p:nvSpPr>
        <p:spPr/>
        <p:txBody>
          <a:bodyPr/>
          <a:lstStyle/>
          <a:p>
            <a:r>
              <a:rPr lang="en-US" sz="1600" smtClean="0"/>
              <a:t>Methods for Dummies 2011/2012</a:t>
            </a:r>
            <a:endParaRPr lang="en-US" sz="1600"/>
          </a:p>
        </p:txBody>
      </p:sp>
      <p:sp>
        <p:nvSpPr>
          <p:cNvPr id="3" name="Foliennummernplatzhalter 2"/>
          <p:cNvSpPr>
            <a:spLocks noGrp="1"/>
          </p:cNvSpPr>
          <p:nvPr>
            <p:ph type="sldNum" sz="quarter" idx="12"/>
          </p:nvPr>
        </p:nvSpPr>
        <p:spPr/>
        <p:txBody>
          <a:bodyPr/>
          <a:lstStyle/>
          <a:p>
            <a:fld id="{D0A0CC45-AD20-41D0-996C-16E9F1F7C8EA}" type="slidenum">
              <a:rPr lang="en-US" sz="1800" smtClean="0"/>
              <a:pPr/>
              <a:t>14</a:t>
            </a:fld>
            <a:endParaRPr lang="en-US" sz="1800"/>
          </a:p>
        </p:txBody>
      </p:sp>
      <p:sp>
        <p:nvSpPr>
          <p:cNvPr id="5" name="Textfeld 4"/>
          <p:cNvSpPr txBox="1"/>
          <p:nvPr/>
        </p:nvSpPr>
        <p:spPr>
          <a:xfrm>
            <a:off x="971600" y="1556792"/>
            <a:ext cx="6552728" cy="4154984"/>
          </a:xfrm>
          <a:prstGeom prst="rect">
            <a:avLst/>
          </a:prstGeom>
          <a:noFill/>
        </p:spPr>
        <p:txBody>
          <a:bodyPr wrap="square" rtlCol="0">
            <a:spAutoFit/>
          </a:bodyPr>
          <a:lstStyle/>
          <a:p>
            <a:r>
              <a:rPr lang="en-US" sz="2400" dirty="0" smtClean="0"/>
              <a:t>SPM uses basis functions to model the hemodynamic response using a single basis function or a set of functions. </a:t>
            </a:r>
          </a:p>
          <a:p>
            <a:endParaRPr lang="en-US" sz="2400" dirty="0" smtClean="0"/>
          </a:p>
          <a:p>
            <a:r>
              <a:rPr lang="en-US" sz="2400" dirty="0" smtClean="0"/>
              <a:t>The most common choice is the `Canonical HRF' (Default in SPM)</a:t>
            </a:r>
          </a:p>
          <a:p>
            <a:endParaRPr lang="en-US" sz="2400" dirty="0" smtClean="0"/>
          </a:p>
          <a:p>
            <a:r>
              <a:rPr lang="en-US" sz="2400" dirty="0" smtClean="0"/>
              <a:t>By adding the time and dispersion derivatives one can account for variability in the signal change over </a:t>
            </a:r>
            <a:r>
              <a:rPr lang="en-US" sz="2400" dirty="0" err="1" smtClean="0"/>
              <a:t>voxels</a:t>
            </a:r>
            <a:endParaRPr lang="en-US" sz="2400" dirty="0" smtClean="0"/>
          </a:p>
          <a:p>
            <a:endParaRPr lang="en-US" sz="2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Sources</a:t>
            </a:r>
            <a:endParaRPr lang="en-US" dirty="0"/>
          </a:p>
        </p:txBody>
      </p:sp>
      <p:sp>
        <p:nvSpPr>
          <p:cNvPr id="4" name="Fußzeilenplatzhalter 3"/>
          <p:cNvSpPr>
            <a:spLocks noGrp="1"/>
          </p:cNvSpPr>
          <p:nvPr>
            <p:ph type="ftr" sz="quarter" idx="11"/>
          </p:nvPr>
        </p:nvSpPr>
        <p:spPr/>
        <p:txBody>
          <a:bodyPr/>
          <a:lstStyle/>
          <a:p>
            <a:r>
              <a:rPr lang="en-US" smtClean="0"/>
              <a:t>Methods for Dummies 2011/2012</a:t>
            </a:r>
            <a:endParaRPr lang="en-US"/>
          </a:p>
        </p:txBody>
      </p:sp>
      <p:sp>
        <p:nvSpPr>
          <p:cNvPr id="3" name="Foliennummernplatzhalter 2"/>
          <p:cNvSpPr>
            <a:spLocks noGrp="1"/>
          </p:cNvSpPr>
          <p:nvPr>
            <p:ph type="sldNum" sz="quarter" idx="12"/>
          </p:nvPr>
        </p:nvSpPr>
        <p:spPr/>
        <p:txBody>
          <a:bodyPr/>
          <a:lstStyle/>
          <a:p>
            <a:fld id="{D0A0CC45-AD20-41D0-996C-16E9F1F7C8EA}" type="slidenum">
              <a:rPr lang="en-US" smtClean="0"/>
              <a:pPr/>
              <a:t>15</a:t>
            </a:fld>
            <a:endParaRPr lang="en-US"/>
          </a:p>
        </p:txBody>
      </p:sp>
      <p:sp>
        <p:nvSpPr>
          <p:cNvPr id="5" name="Textfeld 4"/>
          <p:cNvSpPr txBox="1"/>
          <p:nvPr/>
        </p:nvSpPr>
        <p:spPr>
          <a:xfrm>
            <a:off x="539552" y="1484784"/>
            <a:ext cx="6912768" cy="2308324"/>
          </a:xfrm>
          <a:prstGeom prst="rect">
            <a:avLst/>
          </a:prstGeom>
          <a:noFill/>
        </p:spPr>
        <p:txBody>
          <a:bodyPr wrap="square" rtlCol="0">
            <a:spAutoFit/>
          </a:bodyPr>
          <a:lstStyle/>
          <a:p>
            <a:pPr>
              <a:buFont typeface="Arial" pitchFamily="34" charset="0"/>
              <a:buChar char="•"/>
            </a:pPr>
            <a:r>
              <a:rPr lang="en-US" dirty="0" smtClean="0"/>
              <a:t>   </a:t>
            </a:r>
            <a:r>
              <a:rPr lang="en-US" dirty="0" smtClean="0">
                <a:hlinkClick r:id="rId2"/>
              </a:rPr>
              <a:t>www.mrc-cbu.cam.ac.uk/Imaging/Common/rikSPM-GLM.ppt</a:t>
            </a:r>
            <a:endParaRPr lang="en-US" dirty="0" smtClean="0"/>
          </a:p>
          <a:p>
            <a:endParaRPr lang="en-US" dirty="0" smtClean="0"/>
          </a:p>
          <a:p>
            <a:pPr>
              <a:buFont typeface="Arial" pitchFamily="34" charset="0"/>
              <a:buChar char="•"/>
            </a:pPr>
            <a:r>
              <a:rPr lang="en-US" dirty="0" smtClean="0">
                <a:hlinkClick r:id="rId3"/>
              </a:rPr>
              <a:t>  http://www.fil.ion.ucl.ac.uk/spm/doc/manual.pdf</a:t>
            </a:r>
            <a:endParaRPr lang="en-US" dirty="0" smtClean="0"/>
          </a:p>
          <a:p>
            <a:pPr>
              <a:buFont typeface="Arial" pitchFamily="34" charset="0"/>
              <a:buChar char="•"/>
            </a:pPr>
            <a:endParaRPr lang="en-US" dirty="0" smtClean="0"/>
          </a:p>
          <a:p>
            <a:pPr>
              <a:buFont typeface="Arial" pitchFamily="34" charset="0"/>
              <a:buChar char="•"/>
            </a:pPr>
            <a:r>
              <a:rPr lang="en-US" dirty="0" smtClean="0"/>
              <a:t>  And thanks to Guillaume!</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36912"/>
            <a:ext cx="8229600" cy="1143000"/>
          </a:xfrm>
        </p:spPr>
        <p:txBody>
          <a:bodyPr>
            <a:normAutofit fontScale="90000"/>
          </a:bodyPr>
          <a:lstStyle/>
          <a:p>
            <a:r>
              <a:rPr lang="en-US" dirty="0" smtClean="0"/>
              <a:t>Part II: </a:t>
            </a:r>
            <a:r>
              <a:rPr lang="en-GB" b="1" dirty="0" smtClean="0"/>
              <a:t>Correlated </a:t>
            </a:r>
            <a:r>
              <a:rPr lang="en-GB" b="1" dirty="0" err="1" smtClean="0"/>
              <a:t>regressors</a:t>
            </a:r>
            <a:r>
              <a:rPr lang="en-GB" b="1" dirty="0" smtClean="0"/>
              <a:t/>
            </a:r>
            <a:br>
              <a:rPr lang="en-GB" b="1" dirty="0" smtClean="0"/>
            </a:br>
            <a:r>
              <a:rPr lang="en-GB" b="1" dirty="0" smtClean="0"/>
              <a:t>parametric/non-parametric design</a:t>
            </a:r>
            <a:endParaRPr lang="en-US" dirty="0"/>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smtClean="0"/>
              <a:t>Multicollinearity</a:t>
            </a:r>
            <a:endParaRPr lang="en-US" dirty="0"/>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17</a:t>
            </a:fld>
            <a:endParaRPr lang="en-US"/>
          </a:p>
        </p:txBody>
      </p:sp>
      <p:sp>
        <p:nvSpPr>
          <p:cNvPr id="3" name="TextBox 2"/>
          <p:cNvSpPr txBox="1"/>
          <p:nvPr/>
        </p:nvSpPr>
        <p:spPr>
          <a:xfrm>
            <a:off x="1403649" y="2132856"/>
            <a:ext cx="6768751" cy="2308324"/>
          </a:xfrm>
          <a:prstGeom prst="rect">
            <a:avLst/>
          </a:prstGeom>
          <a:noFill/>
        </p:spPr>
        <p:txBody>
          <a:bodyPr wrap="square" rtlCol="0">
            <a:spAutoFit/>
          </a:bodyPr>
          <a:lstStyle/>
          <a:p>
            <a:pPr algn="ctr"/>
            <a:r>
              <a:rPr lang="en-US" sz="2400" i="1" dirty="0" err="1" smtClean="0"/>
              <a:t>y</a:t>
            </a:r>
            <a:r>
              <a:rPr lang="en-US" sz="2400" i="1" baseline="-25000" dirty="0" err="1" smtClean="0"/>
              <a:t>i</a:t>
            </a:r>
            <a:r>
              <a:rPr lang="en-US" sz="2400" i="1" dirty="0" smtClean="0"/>
              <a:t> </a:t>
            </a:r>
            <a:r>
              <a:rPr lang="en-US" sz="2400" i="1" dirty="0"/>
              <a:t>= ß</a:t>
            </a:r>
            <a:r>
              <a:rPr lang="en-US" sz="2400" i="1" baseline="-25000" dirty="0"/>
              <a:t>0</a:t>
            </a:r>
            <a:r>
              <a:rPr lang="en-US" sz="2400" i="1" dirty="0"/>
              <a:t> + </a:t>
            </a:r>
            <a:r>
              <a:rPr lang="en-US" sz="2400" i="1" dirty="0" smtClean="0"/>
              <a:t>ß</a:t>
            </a:r>
            <a:r>
              <a:rPr lang="en-US" sz="2400" i="1" baseline="-25000" dirty="0" smtClean="0"/>
              <a:t>1</a:t>
            </a:r>
            <a:r>
              <a:rPr lang="en-US" sz="2400" i="1" dirty="0" smtClean="0"/>
              <a:t>x</a:t>
            </a:r>
            <a:r>
              <a:rPr lang="en-US" sz="2400" i="1" baseline="-25000" dirty="0" smtClean="0"/>
              <a:t>i1</a:t>
            </a:r>
            <a:r>
              <a:rPr lang="en-US" sz="2400" i="1" dirty="0" smtClean="0"/>
              <a:t> </a:t>
            </a:r>
            <a:r>
              <a:rPr lang="en-US" sz="2400" i="1" dirty="0"/>
              <a:t>+ </a:t>
            </a:r>
            <a:r>
              <a:rPr lang="en-US" sz="2400" i="1" dirty="0" smtClean="0"/>
              <a:t>ß</a:t>
            </a:r>
            <a:r>
              <a:rPr lang="en-US" sz="2400" i="1" baseline="-25000" dirty="0" smtClean="0"/>
              <a:t>2</a:t>
            </a:r>
            <a:r>
              <a:rPr lang="en-US" sz="2400" i="1" dirty="0" smtClean="0"/>
              <a:t>x</a:t>
            </a:r>
            <a:r>
              <a:rPr lang="en-US" sz="2400" i="1" baseline="-25000" dirty="0" smtClean="0"/>
              <a:t>i2</a:t>
            </a:r>
            <a:r>
              <a:rPr lang="en-US" sz="2400" i="1" dirty="0" smtClean="0"/>
              <a:t> </a:t>
            </a:r>
            <a:r>
              <a:rPr lang="en-US" sz="2400" i="1" dirty="0"/>
              <a:t>+… +  </a:t>
            </a:r>
            <a:r>
              <a:rPr lang="en-US" sz="2400" i="1" dirty="0" err="1" smtClean="0"/>
              <a:t>ß</a:t>
            </a:r>
            <a:r>
              <a:rPr lang="en-US" sz="2400" i="1" baseline="-25000" dirty="0" err="1" smtClean="0"/>
              <a:t>N</a:t>
            </a:r>
            <a:r>
              <a:rPr lang="en-US" sz="2400" i="1" dirty="0" err="1" smtClean="0"/>
              <a:t>x</a:t>
            </a:r>
            <a:r>
              <a:rPr lang="en-US" sz="2400" i="1" baseline="-25000" dirty="0" err="1" smtClean="0"/>
              <a:t>iN</a:t>
            </a:r>
            <a:r>
              <a:rPr lang="en-US" sz="2400" i="1" dirty="0" smtClean="0"/>
              <a:t> </a:t>
            </a:r>
            <a:r>
              <a:rPr lang="en-US" sz="2400" i="1" dirty="0"/>
              <a:t>+ </a:t>
            </a:r>
            <a:r>
              <a:rPr lang="en-US" sz="2400" i="1" dirty="0" smtClean="0">
                <a:latin typeface="Symbol" pitchFamily="18" charset="2"/>
              </a:rPr>
              <a:t>e</a:t>
            </a:r>
          </a:p>
          <a:p>
            <a:endParaRPr lang="en-US" sz="2400" i="1" dirty="0">
              <a:latin typeface="Symbol" pitchFamily="18" charset="2"/>
            </a:endParaRPr>
          </a:p>
          <a:p>
            <a:pPr algn="ctr"/>
            <a:r>
              <a:rPr lang="de-DE" sz="2400" dirty="0" smtClean="0">
                <a:latin typeface="+mj-lt"/>
              </a:rPr>
              <a:t>C</a:t>
            </a:r>
            <a:r>
              <a:rPr lang="en-US" sz="2400" dirty="0" err="1" smtClean="0">
                <a:latin typeface="+mj-lt"/>
              </a:rPr>
              <a:t>oefficients</a:t>
            </a:r>
            <a:r>
              <a:rPr lang="en-US" sz="2400" dirty="0" smtClean="0">
                <a:latin typeface="+mj-lt"/>
              </a:rPr>
              <a:t> reflect </a:t>
            </a:r>
          </a:p>
          <a:p>
            <a:pPr algn="ctr"/>
            <a:r>
              <a:rPr lang="en-US" sz="2400" dirty="0" smtClean="0">
                <a:latin typeface="+mj-lt"/>
              </a:rPr>
              <a:t>an estimated change in y </a:t>
            </a:r>
          </a:p>
          <a:p>
            <a:pPr algn="ctr"/>
            <a:r>
              <a:rPr lang="en-US" sz="2400" dirty="0" smtClean="0">
                <a:latin typeface="+mj-lt"/>
              </a:rPr>
              <a:t>with every unit change in x</a:t>
            </a:r>
            <a:r>
              <a:rPr lang="en-US" sz="2400" baseline="-25000" dirty="0" smtClean="0">
                <a:latin typeface="+mj-lt"/>
              </a:rPr>
              <a:t>i</a:t>
            </a:r>
            <a:r>
              <a:rPr lang="en-US" sz="2400" dirty="0" smtClean="0">
                <a:latin typeface="+mj-lt"/>
              </a:rPr>
              <a:t> </a:t>
            </a:r>
          </a:p>
          <a:p>
            <a:pPr algn="ctr"/>
            <a:r>
              <a:rPr lang="en-US" sz="2400" b="1" dirty="0" smtClean="0">
                <a:latin typeface="+mj-lt"/>
              </a:rPr>
              <a:t>while controlling for </a:t>
            </a:r>
            <a:r>
              <a:rPr lang="en-GB" sz="2400" b="1" dirty="0" smtClean="0"/>
              <a:t>all other </a:t>
            </a:r>
            <a:r>
              <a:rPr lang="en-GB" sz="2400" b="1" dirty="0" err="1" smtClean="0"/>
              <a:t>regressors</a:t>
            </a:r>
            <a:endParaRPr lang="en-GB" sz="2400" b="1" dirty="0"/>
          </a:p>
        </p:txBody>
      </p:sp>
    </p:spTree>
    <p:extLst>
      <p:ext uri="{BB962C8B-B14F-4D97-AF65-F5344CB8AC3E}">
        <p14:creationId xmlns:p14="http://schemas.microsoft.com/office/powerpoint/2010/main" val="4114336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smtClean="0"/>
              <a:t>Multicollinearity</a:t>
            </a:r>
            <a:endParaRPr lang="en-US" dirty="0"/>
          </a:p>
        </p:txBody>
      </p:sp>
      <p:sp>
        <p:nvSpPr>
          <p:cNvPr id="3" name="Inhaltsplatzhalter 2"/>
          <p:cNvSpPr>
            <a:spLocks noGrp="1"/>
          </p:cNvSpPr>
          <p:nvPr>
            <p:ph idx="1"/>
          </p:nvPr>
        </p:nvSpPr>
        <p:spPr>
          <a:xfrm>
            <a:off x="590321" y="1603923"/>
            <a:ext cx="8229600" cy="4525963"/>
          </a:xfrm>
        </p:spPr>
        <p:txBody>
          <a:bodyPr>
            <a:normAutofit/>
          </a:bodyPr>
          <a:lstStyle/>
          <a:p>
            <a:pPr marL="0" indent="0" algn="ctr">
              <a:buNone/>
            </a:pPr>
            <a:r>
              <a:rPr lang="en-US" sz="2400" i="1" dirty="0" err="1"/>
              <a:t>y</a:t>
            </a:r>
            <a:r>
              <a:rPr lang="en-US" sz="2400" i="1" baseline="-25000" dirty="0" err="1" smtClean="0"/>
              <a:t>i</a:t>
            </a:r>
            <a:r>
              <a:rPr lang="en-US" sz="2400" i="1" dirty="0" smtClean="0"/>
              <a:t> = </a:t>
            </a:r>
            <a:r>
              <a:rPr lang="en-US" sz="2400" i="1" dirty="0"/>
              <a:t>ß</a:t>
            </a:r>
            <a:r>
              <a:rPr lang="en-US" sz="2400" i="1" baseline="-25000" dirty="0"/>
              <a:t>0</a:t>
            </a:r>
            <a:r>
              <a:rPr lang="en-US" sz="2400" i="1" dirty="0"/>
              <a:t> </a:t>
            </a:r>
            <a:r>
              <a:rPr lang="en-US" sz="2400" i="1" dirty="0" smtClean="0"/>
              <a:t>+ ß</a:t>
            </a:r>
            <a:r>
              <a:rPr lang="en-US" sz="2400" i="1" baseline="-25000" dirty="0" smtClean="0"/>
              <a:t>1</a:t>
            </a:r>
            <a:r>
              <a:rPr lang="en-US" sz="2400" i="1" dirty="0" smtClean="0"/>
              <a:t>x</a:t>
            </a:r>
            <a:r>
              <a:rPr lang="en-US" sz="2400" i="1" baseline="-25000" dirty="0" smtClean="0"/>
              <a:t>i1</a:t>
            </a:r>
            <a:r>
              <a:rPr lang="en-US" sz="2400" i="1" dirty="0" smtClean="0"/>
              <a:t> + ß</a:t>
            </a:r>
            <a:r>
              <a:rPr lang="en-US" sz="2400" i="1" baseline="-25000" dirty="0" smtClean="0"/>
              <a:t>2</a:t>
            </a:r>
            <a:r>
              <a:rPr lang="en-US" sz="2400" i="1" dirty="0" smtClean="0"/>
              <a:t>x</a:t>
            </a:r>
            <a:r>
              <a:rPr lang="en-US" sz="2400" i="1" baseline="-25000" dirty="0" smtClean="0"/>
              <a:t>i2</a:t>
            </a:r>
            <a:r>
              <a:rPr lang="en-US" sz="2400" i="1" dirty="0" smtClean="0"/>
              <a:t> </a:t>
            </a:r>
            <a:r>
              <a:rPr lang="en-US" sz="2400" i="1" dirty="0"/>
              <a:t>+</a:t>
            </a:r>
            <a:r>
              <a:rPr lang="en-US" sz="2400" i="1" dirty="0" smtClean="0"/>
              <a:t>… +  </a:t>
            </a:r>
            <a:r>
              <a:rPr lang="en-US" sz="2400" i="1" dirty="0" err="1" smtClean="0"/>
              <a:t>ß</a:t>
            </a:r>
            <a:r>
              <a:rPr lang="en-US" sz="2400" i="1" baseline="-25000" dirty="0" err="1" smtClean="0"/>
              <a:t>N</a:t>
            </a:r>
            <a:r>
              <a:rPr lang="en-US" sz="2400" i="1" dirty="0" err="1" smtClean="0"/>
              <a:t>x</a:t>
            </a:r>
            <a:r>
              <a:rPr lang="en-US" sz="2400" i="1" baseline="-25000" dirty="0" err="1" smtClean="0"/>
              <a:t>iN</a:t>
            </a:r>
            <a:r>
              <a:rPr lang="en-US" sz="2400" i="1" dirty="0" smtClean="0"/>
              <a:t> + </a:t>
            </a:r>
            <a:r>
              <a:rPr lang="en-US" sz="2400" i="1" dirty="0" smtClean="0">
                <a:latin typeface="Symbol" pitchFamily="18" charset="2"/>
              </a:rPr>
              <a:t>e</a:t>
            </a:r>
          </a:p>
          <a:p>
            <a:pPr marL="0" indent="0" algn="ctr">
              <a:buNone/>
            </a:pPr>
            <a:endParaRPr lang="en-US" sz="2400" dirty="0" smtClean="0"/>
          </a:p>
          <a:p>
            <a:pPr marL="0" indent="0">
              <a:buNone/>
            </a:pPr>
            <a:r>
              <a:rPr lang="en-US" sz="2400" dirty="0"/>
              <a:t>	</a:t>
            </a:r>
            <a:r>
              <a:rPr lang="en-US" sz="2400" dirty="0" smtClean="0"/>
              <a:t>		</a:t>
            </a:r>
            <a:r>
              <a:rPr lang="en-US" sz="2400" i="1" dirty="0" smtClean="0"/>
              <a:t>x</a:t>
            </a:r>
            <a:r>
              <a:rPr lang="en-US" sz="2400" i="1" baseline="-25000" dirty="0" smtClean="0"/>
              <a:t>i1</a:t>
            </a:r>
            <a:r>
              <a:rPr lang="en-US" sz="2400" i="1" dirty="0" smtClean="0"/>
              <a:t> = </a:t>
            </a:r>
            <a:r>
              <a:rPr lang="en-US" sz="2400" i="1" dirty="0" smtClean="0">
                <a:latin typeface="Symbol" pitchFamily="18" charset="2"/>
              </a:rPr>
              <a:t>l</a:t>
            </a:r>
            <a:r>
              <a:rPr lang="en-US" sz="2400" i="1" baseline="-25000" dirty="0" smtClean="0"/>
              <a:t>0</a:t>
            </a:r>
            <a:r>
              <a:rPr lang="en-US" sz="2400" i="1" dirty="0" smtClean="0"/>
              <a:t> + </a:t>
            </a:r>
            <a:r>
              <a:rPr lang="en-US" sz="2400" i="1" dirty="0" smtClean="0">
                <a:latin typeface="Symbol" pitchFamily="18" charset="2"/>
              </a:rPr>
              <a:t>l</a:t>
            </a:r>
            <a:r>
              <a:rPr lang="en-US" sz="2400" i="1" dirty="0" smtClean="0"/>
              <a:t>x</a:t>
            </a:r>
            <a:r>
              <a:rPr lang="en-US" sz="2400" i="1" baseline="-25000" dirty="0" smtClean="0"/>
              <a:t>i2</a:t>
            </a:r>
            <a:r>
              <a:rPr lang="en-US" sz="2400" i="1" dirty="0" smtClean="0"/>
              <a:t> + v</a:t>
            </a:r>
            <a:endParaRPr lang="en-US" sz="2400" i="1" dirty="0"/>
          </a:p>
        </p:txBody>
      </p:sp>
      <p:sp>
        <p:nvSpPr>
          <p:cNvPr id="5" name="Fußzeilenplatzhalter 4"/>
          <p:cNvSpPr>
            <a:spLocks noGrp="1"/>
          </p:cNvSpPr>
          <p:nvPr>
            <p:ph type="ftr" sz="quarter" idx="11"/>
          </p:nvPr>
        </p:nvSpPr>
        <p:spPr>
          <a:xfrm>
            <a:off x="2935678" y="6357624"/>
            <a:ext cx="2895600" cy="365125"/>
          </a:xfrm>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a:xfrm>
            <a:off x="6364678" y="6357624"/>
            <a:ext cx="2133600" cy="365125"/>
          </a:xfrm>
        </p:spPr>
        <p:txBody>
          <a:bodyPr/>
          <a:lstStyle/>
          <a:p>
            <a:fld id="{D0A0CC45-AD20-41D0-996C-16E9F1F7C8EA}" type="slidenum">
              <a:rPr lang="en-US" smtClean="0"/>
              <a:pPr/>
              <a:t>18</a:t>
            </a:fld>
            <a:endParaRPr lang="en-US"/>
          </a:p>
        </p:txBody>
      </p:sp>
      <p:sp>
        <p:nvSpPr>
          <p:cNvPr id="6" name="TextBox 5"/>
          <p:cNvSpPr txBox="1"/>
          <p:nvPr/>
        </p:nvSpPr>
        <p:spPr>
          <a:xfrm rot="16200000">
            <a:off x="3846398" y="1511334"/>
            <a:ext cx="572593" cy="1569660"/>
          </a:xfrm>
          <a:prstGeom prst="rect">
            <a:avLst/>
          </a:prstGeom>
          <a:noFill/>
        </p:spPr>
        <p:txBody>
          <a:bodyPr wrap="none" rtlCol="0">
            <a:spAutoFit/>
          </a:bodyPr>
          <a:lstStyle/>
          <a:p>
            <a:r>
              <a:rPr lang="en-GB" sz="9600" dirty="0" smtClean="0"/>
              <a:t>{</a:t>
            </a:r>
            <a:endParaRPr lang="en-GB" sz="9600" dirty="0"/>
          </a:p>
        </p:txBody>
      </p:sp>
      <p:grpSp>
        <p:nvGrpSpPr>
          <p:cNvPr id="52" name="Group 51"/>
          <p:cNvGrpSpPr/>
          <p:nvPr/>
        </p:nvGrpSpPr>
        <p:grpSpPr>
          <a:xfrm>
            <a:off x="964058" y="3639507"/>
            <a:ext cx="3135409" cy="2636518"/>
            <a:chOff x="2549724" y="3593011"/>
            <a:chExt cx="3135409" cy="2636518"/>
          </a:xfrm>
        </p:grpSpPr>
        <p:cxnSp>
          <p:nvCxnSpPr>
            <p:cNvPr id="10" name="Straight Arrow Connector 9"/>
            <p:cNvCxnSpPr/>
            <p:nvPr/>
          </p:nvCxnSpPr>
          <p:spPr>
            <a:xfrm flipV="1">
              <a:off x="3017670" y="4215046"/>
              <a:ext cx="0" cy="1368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17670" y="5583198"/>
              <a:ext cx="165618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233694" y="4495099"/>
              <a:ext cx="1224136" cy="808045"/>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49724" y="3593011"/>
              <a:ext cx="1116018" cy="646331"/>
            </a:xfrm>
            <a:prstGeom prst="rect">
              <a:avLst/>
            </a:prstGeom>
            <a:noFill/>
          </p:spPr>
          <p:txBody>
            <a:bodyPr wrap="square" rtlCol="0">
              <a:spAutoFit/>
            </a:bodyPr>
            <a:lstStyle/>
            <a:p>
              <a:pPr algn="ctr"/>
              <a:r>
                <a:rPr lang="en-US" dirty="0"/>
                <a:t>X</a:t>
              </a:r>
              <a:r>
                <a:rPr lang="en-US" baseline="-25000" dirty="0"/>
                <a:t>i1</a:t>
              </a:r>
              <a:endParaRPr lang="en-GB" dirty="0" smtClean="0"/>
            </a:p>
            <a:p>
              <a:r>
                <a:rPr lang="en-GB" dirty="0" smtClean="0"/>
                <a:t>(e.g. age)</a:t>
              </a:r>
              <a:endParaRPr lang="en-GB" dirty="0"/>
            </a:p>
          </p:txBody>
        </p:sp>
        <p:sp>
          <p:nvSpPr>
            <p:cNvPr id="16" name="TextBox 15"/>
            <p:cNvSpPr txBox="1"/>
            <p:nvPr/>
          </p:nvSpPr>
          <p:spPr>
            <a:xfrm>
              <a:off x="2671230" y="5583198"/>
              <a:ext cx="3013903" cy="646331"/>
            </a:xfrm>
            <a:prstGeom prst="rect">
              <a:avLst/>
            </a:prstGeom>
            <a:noFill/>
          </p:spPr>
          <p:txBody>
            <a:bodyPr wrap="none" rtlCol="0">
              <a:spAutoFit/>
            </a:bodyPr>
            <a:lstStyle/>
            <a:p>
              <a:pPr algn="ctr"/>
              <a:r>
                <a:rPr lang="en-US" dirty="0" smtClean="0"/>
                <a:t>X</a:t>
              </a:r>
              <a:r>
                <a:rPr lang="en-US" baseline="-25000" dirty="0" smtClean="0"/>
                <a:t>i2 </a:t>
              </a:r>
            </a:p>
            <a:p>
              <a:pPr algn="ctr"/>
              <a:r>
                <a:rPr lang="en-GB" dirty="0" smtClean="0"/>
                <a:t>(e.g. chronic disease duration)</a:t>
              </a:r>
              <a:endParaRPr lang="en-GB" dirty="0"/>
            </a:p>
          </p:txBody>
        </p:sp>
        <p:sp>
          <p:nvSpPr>
            <p:cNvPr id="18" name="TextBox 17"/>
            <p:cNvSpPr txBox="1"/>
            <p:nvPr/>
          </p:nvSpPr>
          <p:spPr>
            <a:xfrm>
              <a:off x="3268244" y="4791110"/>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19" name="TextBox 18"/>
            <p:cNvSpPr txBox="1"/>
            <p:nvPr/>
          </p:nvSpPr>
          <p:spPr>
            <a:xfrm>
              <a:off x="3521726" y="4943510"/>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20" name="TextBox 19"/>
            <p:cNvSpPr txBox="1"/>
            <p:nvPr/>
          </p:nvSpPr>
          <p:spPr>
            <a:xfrm>
              <a:off x="3665742" y="4493786"/>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21" name="TextBox 20"/>
            <p:cNvSpPr txBox="1"/>
            <p:nvPr/>
          </p:nvSpPr>
          <p:spPr>
            <a:xfrm>
              <a:off x="3953774" y="4719102"/>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22" name="TextBox 21"/>
            <p:cNvSpPr txBox="1"/>
            <p:nvPr/>
          </p:nvSpPr>
          <p:spPr>
            <a:xfrm>
              <a:off x="3593734" y="4709810"/>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23" name="TextBox 22"/>
            <p:cNvSpPr txBox="1"/>
            <p:nvPr/>
          </p:nvSpPr>
          <p:spPr>
            <a:xfrm>
              <a:off x="4025782" y="4575086"/>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24" name="TextBox 23"/>
            <p:cNvSpPr txBox="1"/>
            <p:nvPr/>
          </p:nvSpPr>
          <p:spPr>
            <a:xfrm>
              <a:off x="4178182" y="4287054"/>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25" name="TextBox 24"/>
            <p:cNvSpPr txBox="1"/>
            <p:nvPr/>
          </p:nvSpPr>
          <p:spPr>
            <a:xfrm>
              <a:off x="4097790" y="4421778"/>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26" name="TextBox 25"/>
            <p:cNvSpPr txBox="1"/>
            <p:nvPr/>
          </p:nvSpPr>
          <p:spPr>
            <a:xfrm>
              <a:off x="4250190" y="4431070"/>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27" name="TextBox 26"/>
            <p:cNvSpPr txBox="1"/>
            <p:nvPr/>
          </p:nvSpPr>
          <p:spPr>
            <a:xfrm>
              <a:off x="3809758" y="4583470"/>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28" name="TextBox 27"/>
            <p:cNvSpPr txBox="1"/>
            <p:nvPr/>
          </p:nvSpPr>
          <p:spPr>
            <a:xfrm>
              <a:off x="3233694" y="4997842"/>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grpSp>
      <p:sp>
        <p:nvSpPr>
          <p:cNvPr id="30" name="TextBox 29"/>
          <p:cNvSpPr txBox="1"/>
          <p:nvPr/>
        </p:nvSpPr>
        <p:spPr>
          <a:xfrm>
            <a:off x="1875307" y="3312907"/>
            <a:ext cx="1768946" cy="369332"/>
          </a:xfrm>
          <a:prstGeom prst="rect">
            <a:avLst/>
          </a:prstGeom>
          <a:noFill/>
        </p:spPr>
        <p:txBody>
          <a:bodyPr wrap="none" rtlCol="0">
            <a:spAutoFit/>
          </a:bodyPr>
          <a:lstStyle/>
          <a:p>
            <a:r>
              <a:rPr lang="en-GB" dirty="0" smtClean="0"/>
              <a:t>low variance of </a:t>
            </a:r>
            <a:r>
              <a:rPr lang="en-GB" i="1" dirty="0" smtClean="0"/>
              <a:t>v</a:t>
            </a:r>
            <a:endParaRPr lang="en-GB" i="1" dirty="0"/>
          </a:p>
        </p:txBody>
      </p:sp>
      <p:sp>
        <p:nvSpPr>
          <p:cNvPr id="31" name="TextBox 30"/>
          <p:cNvSpPr txBox="1"/>
          <p:nvPr/>
        </p:nvSpPr>
        <p:spPr>
          <a:xfrm>
            <a:off x="5764446" y="3441668"/>
            <a:ext cx="1835567" cy="369332"/>
          </a:xfrm>
          <a:prstGeom prst="rect">
            <a:avLst/>
          </a:prstGeom>
          <a:noFill/>
        </p:spPr>
        <p:txBody>
          <a:bodyPr wrap="none" rtlCol="0">
            <a:spAutoFit/>
          </a:bodyPr>
          <a:lstStyle/>
          <a:p>
            <a:r>
              <a:rPr lang="en-GB" dirty="0" smtClean="0"/>
              <a:t>high variance of </a:t>
            </a:r>
            <a:r>
              <a:rPr lang="en-GB" i="1" dirty="0" smtClean="0"/>
              <a:t>v</a:t>
            </a:r>
            <a:endParaRPr lang="en-GB" i="1" dirty="0"/>
          </a:p>
        </p:txBody>
      </p:sp>
      <p:grpSp>
        <p:nvGrpSpPr>
          <p:cNvPr id="74" name="Group 73"/>
          <p:cNvGrpSpPr/>
          <p:nvPr/>
        </p:nvGrpSpPr>
        <p:grpSpPr>
          <a:xfrm>
            <a:off x="4887640" y="3866905"/>
            <a:ext cx="2916218" cy="2140372"/>
            <a:chOff x="5976262" y="3824290"/>
            <a:chExt cx="2916218" cy="2140372"/>
          </a:xfrm>
        </p:grpSpPr>
        <p:cxnSp>
          <p:nvCxnSpPr>
            <p:cNvPr id="34" name="Straight Arrow Connector 33"/>
            <p:cNvCxnSpPr/>
            <p:nvPr/>
          </p:nvCxnSpPr>
          <p:spPr>
            <a:xfrm flipV="1">
              <a:off x="6485451" y="4226796"/>
              <a:ext cx="0" cy="1368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485451" y="5594948"/>
              <a:ext cx="165618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17505" y="3824290"/>
              <a:ext cx="1116018" cy="369332"/>
            </a:xfrm>
            <a:prstGeom prst="rect">
              <a:avLst/>
            </a:prstGeom>
            <a:noFill/>
          </p:spPr>
          <p:txBody>
            <a:bodyPr wrap="square" rtlCol="0">
              <a:spAutoFit/>
            </a:bodyPr>
            <a:lstStyle/>
            <a:p>
              <a:endParaRPr lang="en-GB" dirty="0"/>
            </a:p>
          </p:txBody>
        </p:sp>
        <p:sp>
          <p:nvSpPr>
            <p:cNvPr id="38" name="TextBox 37"/>
            <p:cNvSpPr txBox="1"/>
            <p:nvPr/>
          </p:nvSpPr>
          <p:spPr>
            <a:xfrm>
              <a:off x="7509587" y="5595330"/>
              <a:ext cx="184731" cy="369332"/>
            </a:xfrm>
            <a:prstGeom prst="rect">
              <a:avLst/>
            </a:prstGeom>
            <a:noFill/>
          </p:spPr>
          <p:txBody>
            <a:bodyPr wrap="none" rtlCol="0">
              <a:spAutoFit/>
            </a:bodyPr>
            <a:lstStyle/>
            <a:p>
              <a:endParaRPr lang="en-GB" dirty="0"/>
            </a:p>
          </p:txBody>
        </p:sp>
        <p:sp>
          <p:nvSpPr>
            <p:cNvPr id="39" name="TextBox 38"/>
            <p:cNvSpPr txBox="1"/>
            <p:nvPr/>
          </p:nvSpPr>
          <p:spPr>
            <a:xfrm>
              <a:off x="6845491" y="4574178"/>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40" name="TextBox 39"/>
            <p:cNvSpPr txBox="1"/>
            <p:nvPr/>
          </p:nvSpPr>
          <p:spPr>
            <a:xfrm>
              <a:off x="7252015" y="4894476"/>
              <a:ext cx="339080"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41" name="TextBox 40"/>
            <p:cNvSpPr txBox="1"/>
            <p:nvPr/>
          </p:nvSpPr>
          <p:spPr>
            <a:xfrm>
              <a:off x="7133523" y="4505536"/>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42" name="TextBox 41"/>
            <p:cNvSpPr txBox="1"/>
            <p:nvPr/>
          </p:nvSpPr>
          <p:spPr>
            <a:xfrm>
              <a:off x="7608645" y="4624806"/>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43" name="TextBox 42"/>
            <p:cNvSpPr txBox="1"/>
            <p:nvPr/>
          </p:nvSpPr>
          <p:spPr>
            <a:xfrm>
              <a:off x="6955227" y="4813176"/>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44" name="TextBox 43"/>
            <p:cNvSpPr txBox="1"/>
            <p:nvPr/>
          </p:nvSpPr>
          <p:spPr>
            <a:xfrm>
              <a:off x="7332587" y="4656386"/>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45" name="TextBox 44"/>
            <p:cNvSpPr txBox="1"/>
            <p:nvPr/>
          </p:nvSpPr>
          <p:spPr>
            <a:xfrm>
              <a:off x="7595157" y="4813760"/>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46" name="TextBox 45"/>
            <p:cNvSpPr txBox="1"/>
            <p:nvPr/>
          </p:nvSpPr>
          <p:spPr>
            <a:xfrm>
              <a:off x="7334469" y="4310433"/>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47" name="TextBox 46"/>
            <p:cNvSpPr txBox="1"/>
            <p:nvPr/>
          </p:nvSpPr>
          <p:spPr>
            <a:xfrm>
              <a:off x="7221555" y="4236802"/>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48" name="TextBox 47"/>
            <p:cNvSpPr txBox="1"/>
            <p:nvPr/>
          </p:nvSpPr>
          <p:spPr>
            <a:xfrm>
              <a:off x="7550302" y="4408975"/>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49" name="TextBox 48"/>
            <p:cNvSpPr txBox="1"/>
            <p:nvPr/>
          </p:nvSpPr>
          <p:spPr>
            <a:xfrm>
              <a:off x="6933455" y="4358873"/>
              <a:ext cx="288032" cy="369332"/>
            </a:xfrm>
            <a:prstGeom prst="rect">
              <a:avLst/>
            </a:prstGeom>
            <a:noFill/>
          </p:spPr>
          <p:txBody>
            <a:bodyPr wrap="square" rtlCol="0">
              <a:spAutoFit/>
            </a:bodyPr>
            <a:lstStyle/>
            <a:p>
              <a:r>
                <a:rPr lang="en-GB" sz="1200" dirty="0" smtClean="0"/>
                <a:t>x</a:t>
              </a:r>
              <a:r>
                <a:rPr lang="en-GB" dirty="0" smtClean="0"/>
                <a:t> </a:t>
              </a:r>
              <a:endParaRPr lang="en-GB" dirty="0"/>
            </a:p>
          </p:txBody>
        </p:sp>
        <p:sp>
          <p:nvSpPr>
            <p:cNvPr id="50" name="TextBox 49"/>
            <p:cNvSpPr txBox="1"/>
            <p:nvPr/>
          </p:nvSpPr>
          <p:spPr>
            <a:xfrm>
              <a:off x="5976262" y="3824290"/>
              <a:ext cx="1116018" cy="369332"/>
            </a:xfrm>
            <a:prstGeom prst="rect">
              <a:avLst/>
            </a:prstGeom>
            <a:noFill/>
          </p:spPr>
          <p:txBody>
            <a:bodyPr wrap="square" rtlCol="0">
              <a:spAutoFit/>
            </a:bodyPr>
            <a:lstStyle/>
            <a:p>
              <a:pPr algn="ctr"/>
              <a:r>
                <a:rPr lang="en-US" dirty="0" smtClean="0"/>
                <a:t>X</a:t>
              </a:r>
              <a:r>
                <a:rPr lang="en-US" baseline="-25000" dirty="0" smtClean="0"/>
                <a:t>i1</a:t>
              </a:r>
              <a:endParaRPr lang="en-GB" dirty="0"/>
            </a:p>
          </p:txBody>
        </p:sp>
        <p:sp>
          <p:nvSpPr>
            <p:cNvPr id="51" name="TextBox 50"/>
            <p:cNvSpPr txBox="1"/>
            <p:nvPr/>
          </p:nvSpPr>
          <p:spPr>
            <a:xfrm>
              <a:off x="7776462" y="5410664"/>
              <a:ext cx="1116018" cy="369332"/>
            </a:xfrm>
            <a:prstGeom prst="rect">
              <a:avLst/>
            </a:prstGeom>
            <a:noFill/>
          </p:spPr>
          <p:txBody>
            <a:bodyPr wrap="square" rtlCol="0">
              <a:spAutoFit/>
            </a:bodyPr>
            <a:lstStyle/>
            <a:p>
              <a:pPr algn="ctr"/>
              <a:r>
                <a:rPr lang="en-US" dirty="0" smtClean="0"/>
                <a:t>X</a:t>
              </a:r>
              <a:r>
                <a:rPr lang="en-US" baseline="-25000" dirty="0" smtClean="0"/>
                <a:t>i2</a:t>
              </a:r>
              <a:endParaRPr lang="en-GB" dirty="0"/>
            </a:p>
          </p:txBody>
        </p:sp>
      </p:grpSp>
      <p:sp>
        <p:nvSpPr>
          <p:cNvPr id="75" name="Rectangle 74"/>
          <p:cNvSpPr/>
          <p:nvPr/>
        </p:nvSpPr>
        <p:spPr>
          <a:xfrm>
            <a:off x="687280" y="3214250"/>
            <a:ext cx="3653751" cy="30489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4705121" y="3227041"/>
            <a:ext cx="3653751" cy="30489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2127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smtClean="0"/>
              <a:t>Multicollinearity</a:t>
            </a:r>
            <a:r>
              <a:rPr lang="en-GB" dirty="0" smtClean="0"/>
              <a:t> and </a:t>
            </a:r>
            <a:r>
              <a:rPr lang="en-GB" dirty="0" err="1" smtClean="0"/>
              <a:t>estimability</a:t>
            </a:r>
            <a:endParaRPr lang="en-US" dirty="0"/>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19</a:t>
            </a:fld>
            <a:endParaRPr lang="en-US"/>
          </a:p>
        </p:txBody>
      </p:sp>
      <p:grpSp>
        <p:nvGrpSpPr>
          <p:cNvPr id="53" name="Group 52"/>
          <p:cNvGrpSpPr>
            <a:grpSpLocks/>
          </p:cNvGrpSpPr>
          <p:nvPr/>
        </p:nvGrpSpPr>
        <p:grpSpPr bwMode="auto">
          <a:xfrm>
            <a:off x="971600" y="1029569"/>
            <a:ext cx="4205572" cy="3449637"/>
            <a:chOff x="1479" y="1093"/>
            <a:chExt cx="3343" cy="2464"/>
          </a:xfrm>
        </p:grpSpPr>
        <p:sp>
          <p:nvSpPr>
            <p:cNvPr id="54" name="AutoShape 23"/>
            <p:cNvSpPr>
              <a:spLocks noChangeArrowheads="1"/>
            </p:cNvSpPr>
            <p:nvPr/>
          </p:nvSpPr>
          <p:spPr bwMode="auto">
            <a:xfrm>
              <a:off x="1479" y="2439"/>
              <a:ext cx="3170" cy="729"/>
            </a:xfrm>
            <a:prstGeom prst="parallelogram">
              <a:avLst>
                <a:gd name="adj" fmla="val 123910"/>
              </a:avLst>
            </a:prstGeom>
            <a:solidFill>
              <a:schemeClr val="bg2">
                <a:lumMod val="60000"/>
                <a:lumOff val="40000"/>
              </a:schemeClr>
            </a:solidFill>
            <a:ln w="12700">
              <a:solidFill>
                <a:schemeClr val="tx1"/>
              </a:solidFill>
              <a:miter lim="800000"/>
              <a:headEnd/>
              <a:tailEnd/>
            </a:ln>
            <a:effectLst>
              <a:outerShdw dist="107763" dir="2700000" algn="ctr" rotWithShape="0">
                <a:schemeClr val="bg2"/>
              </a:outerShdw>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GB"/>
            </a:p>
          </p:txBody>
        </p:sp>
        <p:sp>
          <p:nvSpPr>
            <p:cNvPr id="55" name="Line 24"/>
            <p:cNvSpPr>
              <a:spLocks noChangeShapeType="1"/>
            </p:cNvSpPr>
            <p:nvPr/>
          </p:nvSpPr>
          <p:spPr bwMode="auto">
            <a:xfrm flipV="1">
              <a:off x="2337" y="1346"/>
              <a:ext cx="1347" cy="1471"/>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GB"/>
            </a:p>
          </p:txBody>
        </p:sp>
        <p:sp>
          <p:nvSpPr>
            <p:cNvPr id="56" name="Line 25"/>
            <p:cNvSpPr>
              <a:spLocks noChangeShapeType="1"/>
            </p:cNvSpPr>
            <p:nvPr/>
          </p:nvSpPr>
          <p:spPr bwMode="auto">
            <a:xfrm>
              <a:off x="3684" y="1344"/>
              <a:ext cx="0" cy="1244"/>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GB"/>
            </a:p>
          </p:txBody>
        </p:sp>
        <p:sp>
          <p:nvSpPr>
            <p:cNvPr id="57" name="Line 26"/>
            <p:cNvSpPr>
              <a:spLocks noChangeShapeType="1"/>
            </p:cNvSpPr>
            <p:nvPr/>
          </p:nvSpPr>
          <p:spPr bwMode="auto">
            <a:xfrm flipV="1">
              <a:off x="2337" y="2588"/>
              <a:ext cx="1347" cy="229"/>
            </a:xfrm>
            <a:prstGeom prst="line">
              <a:avLst/>
            </a:prstGeom>
            <a:noFill/>
            <a:ln w="127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GB"/>
            </a:p>
          </p:txBody>
        </p:sp>
        <p:sp>
          <p:nvSpPr>
            <p:cNvPr id="58" name="Rectangle 57"/>
            <p:cNvSpPr>
              <a:spLocks noChangeArrowheads="1"/>
            </p:cNvSpPr>
            <p:nvPr/>
          </p:nvSpPr>
          <p:spPr bwMode="auto">
            <a:xfrm>
              <a:off x="3203" y="1392"/>
              <a:ext cx="286" cy="327"/>
            </a:xfrm>
            <a:prstGeom prst="rect">
              <a:avLst/>
            </a:prstGeom>
            <a:noFill/>
            <a:ln>
              <a:noFill/>
            </a:ln>
            <a:effectLst/>
            <a:extLst>
              <a:ext uri="{909E8E84-426E-40dd-AFC4-6F175D3DCCD1}">
                <a14:hiddenFill xmlns:a14="http://schemas.microsoft.com/office/drawing/2010/main">
                  <a:solidFill>
                    <a:srgbClr val="00B7A5"/>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GB" sz="2800" i="1">
                  <a:latin typeface="Times New Roman" pitchFamily="18" charset="0"/>
                </a:rPr>
                <a:t>y</a:t>
              </a:r>
            </a:p>
          </p:txBody>
        </p:sp>
        <p:sp>
          <p:nvSpPr>
            <p:cNvPr id="59" name="Rectangle 58"/>
            <p:cNvSpPr>
              <a:spLocks noChangeArrowheads="1"/>
            </p:cNvSpPr>
            <p:nvPr/>
          </p:nvSpPr>
          <p:spPr bwMode="auto">
            <a:xfrm>
              <a:off x="3655" y="1734"/>
              <a:ext cx="250" cy="327"/>
            </a:xfrm>
            <a:prstGeom prst="rect">
              <a:avLst/>
            </a:prstGeom>
            <a:noFill/>
            <a:ln>
              <a:noFill/>
            </a:ln>
            <a:effectLst/>
            <a:extLst>
              <a:ext uri="{909E8E84-426E-40dd-AFC4-6F175D3DCCD1}">
                <a14:hiddenFill xmlns:a14="http://schemas.microsoft.com/office/drawing/2010/main">
                  <a:solidFill>
                    <a:srgbClr val="00B7A5"/>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GB" sz="2800" i="1">
                  <a:latin typeface="Times New Roman" pitchFamily="18" charset="0"/>
                </a:rPr>
                <a:t>e</a:t>
              </a:r>
            </a:p>
          </p:txBody>
        </p:sp>
        <p:sp>
          <p:nvSpPr>
            <p:cNvPr id="60" name="Rectangle 59"/>
            <p:cNvSpPr>
              <a:spLocks noChangeArrowheads="1"/>
            </p:cNvSpPr>
            <p:nvPr/>
          </p:nvSpPr>
          <p:spPr bwMode="auto">
            <a:xfrm>
              <a:off x="1537" y="3266"/>
              <a:ext cx="1561" cy="291"/>
            </a:xfrm>
            <a:prstGeom prst="rect">
              <a:avLst/>
            </a:prstGeom>
            <a:noFill/>
            <a:ln>
              <a:noFill/>
            </a:ln>
            <a:effectLst/>
            <a:extLst>
              <a:ext uri="{909E8E84-426E-40dd-AFC4-6F175D3DCCD1}">
                <a14:hiddenFill xmlns:a14="http://schemas.microsoft.com/office/drawing/2010/main">
                  <a:solidFill>
                    <a:srgbClr val="00B7A5"/>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endParaRPr lang="en-GB" sz="2400" b="0" i="1" dirty="0">
                <a:latin typeface="Times New Roman" pitchFamily="18" charset="0"/>
              </a:endParaRPr>
            </a:p>
          </p:txBody>
        </p:sp>
        <p:sp>
          <p:nvSpPr>
            <p:cNvPr id="61" name="Line 30"/>
            <p:cNvSpPr>
              <a:spLocks noChangeShapeType="1"/>
            </p:cNvSpPr>
            <p:nvPr/>
          </p:nvSpPr>
          <p:spPr bwMode="auto">
            <a:xfrm>
              <a:off x="2339" y="2832"/>
              <a:ext cx="1219" cy="202"/>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GB"/>
            </a:p>
          </p:txBody>
        </p:sp>
        <p:sp>
          <p:nvSpPr>
            <p:cNvPr id="62" name="Line 31"/>
            <p:cNvSpPr>
              <a:spLocks noChangeShapeType="1"/>
            </p:cNvSpPr>
            <p:nvPr/>
          </p:nvSpPr>
          <p:spPr bwMode="auto">
            <a:xfrm flipV="1">
              <a:off x="2339" y="2430"/>
              <a:ext cx="1026" cy="402"/>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GB"/>
            </a:p>
          </p:txBody>
        </p:sp>
        <p:sp>
          <p:nvSpPr>
            <p:cNvPr id="63" name="Rectangle 62"/>
            <p:cNvSpPr>
              <a:spLocks noChangeArrowheads="1"/>
            </p:cNvSpPr>
            <p:nvPr/>
          </p:nvSpPr>
          <p:spPr bwMode="auto">
            <a:xfrm>
              <a:off x="2999" y="2855"/>
              <a:ext cx="329" cy="330"/>
            </a:xfrm>
            <a:prstGeom prst="rect">
              <a:avLst/>
            </a:prstGeom>
            <a:noFill/>
            <a:ln>
              <a:noFill/>
            </a:ln>
            <a:effectLst/>
            <a:extLst>
              <a:ext uri="{909E8E84-426E-40dd-AFC4-6F175D3DCCD1}">
                <a14:hiddenFill xmlns:a14="http://schemas.microsoft.com/office/drawing/2010/main">
                  <a:solidFill>
                    <a:srgbClr val="00B7A5"/>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GB" sz="2800" b="0" i="1">
                  <a:latin typeface="Times New Roman" pitchFamily="18" charset="0"/>
                </a:rPr>
                <a:t>x</a:t>
              </a:r>
              <a:r>
                <a:rPr lang="en-GB" sz="2800" b="0" i="1" baseline="-25000">
                  <a:latin typeface="Times New Roman" pitchFamily="18" charset="0"/>
                </a:rPr>
                <a:t>1</a:t>
              </a:r>
            </a:p>
          </p:txBody>
        </p:sp>
        <p:sp>
          <p:nvSpPr>
            <p:cNvPr id="64" name="Rectangle 63"/>
            <p:cNvSpPr>
              <a:spLocks noChangeArrowheads="1"/>
            </p:cNvSpPr>
            <p:nvPr/>
          </p:nvSpPr>
          <p:spPr bwMode="auto">
            <a:xfrm>
              <a:off x="2708" y="2257"/>
              <a:ext cx="329" cy="330"/>
            </a:xfrm>
            <a:prstGeom prst="rect">
              <a:avLst/>
            </a:prstGeom>
            <a:noFill/>
            <a:ln>
              <a:noFill/>
            </a:ln>
            <a:effectLst/>
            <a:extLst>
              <a:ext uri="{909E8E84-426E-40dd-AFC4-6F175D3DCCD1}">
                <a14:hiddenFill xmlns:a14="http://schemas.microsoft.com/office/drawing/2010/main">
                  <a:solidFill>
                    <a:srgbClr val="00B7A5"/>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GB" sz="2800" b="0" i="1">
                  <a:latin typeface="Times New Roman" pitchFamily="18" charset="0"/>
                </a:rPr>
                <a:t>x</a:t>
              </a:r>
              <a:r>
                <a:rPr lang="en-GB" sz="2800" b="0" i="1" baseline="-25000">
                  <a:latin typeface="Times New Roman" pitchFamily="18" charset="0"/>
                </a:rPr>
                <a:t>2</a:t>
              </a:r>
            </a:p>
          </p:txBody>
        </p:sp>
        <p:pic>
          <p:nvPicPr>
            <p:cNvPr id="65" name="Picture 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 y="2351"/>
              <a:ext cx="812" cy="386"/>
            </a:xfrm>
            <a:prstGeom prst="rect">
              <a:avLst/>
            </a:prstGeom>
            <a:noFill/>
            <a:ln>
              <a:noFill/>
            </a:ln>
            <a:effectLst/>
            <a:extLst>
              <a:ext uri="{909E8E84-426E-40dd-AFC4-6F175D3DCCD1}">
                <a14:hiddenFill xmlns:a14="http://schemas.microsoft.com/office/drawing/2010/main">
                  <a:solidFill>
                    <a:srgbClr val="777777"/>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 name="Line 39"/>
            <p:cNvSpPr>
              <a:spLocks noChangeShapeType="1"/>
            </p:cNvSpPr>
            <p:nvPr/>
          </p:nvSpPr>
          <p:spPr bwMode="auto">
            <a:xfrm flipH="1">
              <a:off x="3866" y="1093"/>
              <a:ext cx="956" cy="766"/>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GB"/>
            </a:p>
          </p:txBody>
        </p:sp>
      </p:grpSp>
      <p:sp>
        <p:nvSpPr>
          <p:cNvPr id="8" name="TextBox 7"/>
          <p:cNvSpPr txBox="1"/>
          <p:nvPr/>
        </p:nvSpPr>
        <p:spPr>
          <a:xfrm>
            <a:off x="870645" y="4049450"/>
            <a:ext cx="3297954" cy="307777"/>
          </a:xfrm>
          <a:prstGeom prst="rect">
            <a:avLst/>
          </a:prstGeom>
          <a:noFill/>
        </p:spPr>
        <p:txBody>
          <a:bodyPr wrap="none" rtlCol="0">
            <a:spAutoFit/>
          </a:bodyPr>
          <a:lstStyle/>
          <a:p>
            <a:r>
              <a:rPr lang="en-GB" sz="1400" dirty="0" smtClean="0"/>
              <a:t>(SPM course Oct. 2010, Guillaume </a:t>
            </a:r>
            <a:r>
              <a:rPr lang="en-GB" sz="1400" dirty="0" err="1" smtClean="0"/>
              <a:t>Flandin</a:t>
            </a:r>
            <a:r>
              <a:rPr lang="en-GB" sz="1400" dirty="0" smtClean="0"/>
              <a:t>)</a:t>
            </a:r>
            <a:endParaRPr lang="en-GB" sz="1400" dirty="0"/>
          </a:p>
        </p:txBody>
      </p:sp>
      <p:sp>
        <p:nvSpPr>
          <p:cNvPr id="9" name="TextBox 8"/>
          <p:cNvSpPr txBox="1"/>
          <p:nvPr/>
        </p:nvSpPr>
        <p:spPr>
          <a:xfrm>
            <a:off x="5756066" y="1459027"/>
            <a:ext cx="3096344" cy="2862322"/>
          </a:xfrm>
          <a:prstGeom prst="rect">
            <a:avLst/>
          </a:prstGeom>
          <a:noFill/>
          <a:ln>
            <a:solidFill>
              <a:schemeClr val="tx1"/>
            </a:solidFill>
          </a:ln>
        </p:spPr>
        <p:txBody>
          <a:bodyPr wrap="square" rtlCol="0">
            <a:spAutoFit/>
          </a:bodyPr>
          <a:lstStyle/>
          <a:p>
            <a:r>
              <a:rPr lang="en-GB" dirty="0" smtClean="0"/>
              <a:t>OLS minimizes </a:t>
            </a:r>
            <a:r>
              <a:rPr lang="en-GB" i="1" dirty="0" smtClean="0"/>
              <a:t>e</a:t>
            </a:r>
            <a:r>
              <a:rPr lang="en-GB" dirty="0" smtClean="0"/>
              <a:t> by</a:t>
            </a:r>
          </a:p>
          <a:p>
            <a:endParaRPr lang="en-GB" dirty="0" smtClean="0"/>
          </a:p>
          <a:p>
            <a:r>
              <a:rPr lang="en-GB" dirty="0" smtClean="0"/>
              <a:t>	</a:t>
            </a:r>
            <a:r>
              <a:rPr lang="en-GB" b="1" i="1" dirty="0" err="1" smtClean="0"/>
              <a:t>Xe</a:t>
            </a:r>
            <a:r>
              <a:rPr lang="en-GB" b="1" i="1" dirty="0" smtClean="0"/>
              <a:t> = 0 </a:t>
            </a:r>
          </a:p>
          <a:p>
            <a:endParaRPr lang="en-GB" dirty="0" smtClean="0"/>
          </a:p>
          <a:p>
            <a:r>
              <a:rPr lang="en-GB" dirty="0" smtClean="0"/>
              <a:t>with</a:t>
            </a:r>
          </a:p>
          <a:p>
            <a:r>
              <a:rPr lang="en-GB" dirty="0" smtClean="0"/>
              <a:t>	</a:t>
            </a:r>
            <a:r>
              <a:rPr lang="en-GB" b="1" i="1" dirty="0" smtClean="0"/>
              <a:t>e =</a:t>
            </a:r>
            <a:r>
              <a:rPr lang="en-GB" b="1" i="1" dirty="0" smtClean="0">
                <a:latin typeface="Calibri"/>
                <a:cs typeface="Calibri"/>
              </a:rPr>
              <a:t> Y – (</a:t>
            </a:r>
            <a:r>
              <a:rPr lang="en-GB" b="1" i="1" dirty="0" err="1" smtClean="0">
                <a:latin typeface="Calibri"/>
                <a:cs typeface="Calibri"/>
              </a:rPr>
              <a:t>X</a:t>
            </a:r>
            <a:r>
              <a:rPr lang="en-GB" b="1" i="1" dirty="0" err="1" smtClean="0">
                <a:latin typeface="Symbol" pitchFamily="18" charset="2"/>
                <a:cs typeface="Calibri"/>
              </a:rPr>
              <a:t>b</a:t>
            </a:r>
            <a:r>
              <a:rPr lang="en-GB" b="1" i="1" baseline="-25000" dirty="0" err="1" smtClean="0">
                <a:latin typeface="+mj-lt"/>
                <a:cs typeface="Calibri"/>
              </a:rPr>
              <a:t>estim</a:t>
            </a:r>
            <a:r>
              <a:rPr lang="en-GB" b="1" i="1" dirty="0" smtClean="0">
                <a:latin typeface="+mj-lt"/>
                <a:cs typeface="Calibri"/>
              </a:rPr>
              <a:t>)</a:t>
            </a:r>
            <a:r>
              <a:rPr lang="en-GB" b="1" i="1" baseline="30000" dirty="0" smtClean="0">
                <a:latin typeface="+mj-lt"/>
                <a:cs typeface="Calibri"/>
              </a:rPr>
              <a:t>-1</a:t>
            </a:r>
            <a:r>
              <a:rPr lang="en-GB" b="1" i="1" dirty="0" smtClean="0">
                <a:latin typeface="+mj-lt"/>
                <a:cs typeface="Calibri"/>
              </a:rPr>
              <a:t> </a:t>
            </a:r>
          </a:p>
          <a:p>
            <a:endParaRPr lang="en-GB" b="1" i="1" dirty="0">
              <a:latin typeface="+mj-lt"/>
              <a:cs typeface="Calibri"/>
            </a:endParaRPr>
          </a:p>
          <a:p>
            <a:r>
              <a:rPr lang="en-GB" dirty="0" smtClean="0">
                <a:latin typeface="+mj-lt"/>
                <a:cs typeface="Calibri"/>
              </a:rPr>
              <a:t>which gives</a:t>
            </a:r>
          </a:p>
          <a:p>
            <a:endParaRPr lang="en-GB" dirty="0">
              <a:latin typeface="+mj-lt"/>
              <a:cs typeface="Calibri"/>
            </a:endParaRPr>
          </a:p>
          <a:p>
            <a:pPr lvl="1"/>
            <a:r>
              <a:rPr lang="en-GB" sz="1400" b="1" i="1" baseline="30000" dirty="0">
                <a:latin typeface="+mj-lt"/>
                <a:cs typeface="Calibri"/>
              </a:rPr>
              <a:t>	</a:t>
            </a:r>
            <a:r>
              <a:rPr lang="en-GB" b="1" i="1" dirty="0" err="1" smtClean="0">
                <a:latin typeface="Symbol" pitchFamily="18" charset="2"/>
                <a:cs typeface="Calibri"/>
              </a:rPr>
              <a:t>b</a:t>
            </a:r>
            <a:r>
              <a:rPr lang="en-GB" b="1" i="1" baseline="-25000" dirty="0" err="1" smtClean="0">
                <a:cs typeface="Calibri"/>
              </a:rPr>
              <a:t>estim</a:t>
            </a:r>
            <a:r>
              <a:rPr lang="en-GB" b="1" i="1" baseline="-25000" dirty="0" smtClean="0">
                <a:cs typeface="Calibri"/>
              </a:rPr>
              <a:t> </a:t>
            </a:r>
            <a:r>
              <a:rPr lang="en-GB" b="1" i="1" dirty="0" smtClean="0">
                <a:cs typeface="Calibri"/>
              </a:rPr>
              <a:t>= (X</a:t>
            </a:r>
            <a:r>
              <a:rPr lang="en-GB" b="1" i="1" baseline="30000" dirty="0" smtClean="0">
                <a:cs typeface="Calibri"/>
              </a:rPr>
              <a:t>T</a:t>
            </a:r>
            <a:r>
              <a:rPr lang="en-GB" b="1" i="1" dirty="0" smtClean="0">
                <a:cs typeface="Calibri"/>
              </a:rPr>
              <a:t>X)</a:t>
            </a:r>
            <a:r>
              <a:rPr lang="en-GB" b="1" i="1" baseline="30000" dirty="0" smtClean="0">
                <a:cs typeface="Calibri"/>
              </a:rPr>
              <a:t>-1</a:t>
            </a:r>
            <a:r>
              <a:rPr lang="en-GB" b="1" i="1" dirty="0" smtClean="0">
                <a:cs typeface="Calibri"/>
              </a:rPr>
              <a:t>X</a:t>
            </a:r>
            <a:r>
              <a:rPr lang="en-GB" b="1" i="1" baseline="30000" dirty="0" smtClean="0">
                <a:cs typeface="Calibri"/>
              </a:rPr>
              <a:t>T</a:t>
            </a:r>
            <a:r>
              <a:rPr lang="en-GB" b="1" i="1" dirty="0" smtClean="0">
                <a:cs typeface="Calibri"/>
              </a:rPr>
              <a:t>Y</a:t>
            </a:r>
            <a:endParaRPr lang="en-GB" dirty="0"/>
          </a:p>
        </p:txBody>
      </p:sp>
      <p:sp>
        <p:nvSpPr>
          <p:cNvPr id="11" name="Down Arrow 10"/>
          <p:cNvSpPr/>
          <p:nvPr/>
        </p:nvSpPr>
        <p:spPr>
          <a:xfrm>
            <a:off x="7596336" y="4275504"/>
            <a:ext cx="216024" cy="254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772309" y="4505747"/>
            <a:ext cx="1864077" cy="646331"/>
          </a:xfrm>
          <a:prstGeom prst="rect">
            <a:avLst/>
          </a:prstGeom>
          <a:noFill/>
          <a:ln>
            <a:noFill/>
          </a:ln>
        </p:spPr>
        <p:txBody>
          <a:bodyPr wrap="square" rtlCol="0">
            <a:spAutoFit/>
          </a:bodyPr>
          <a:lstStyle/>
          <a:p>
            <a:pPr algn="ctr"/>
            <a:r>
              <a:rPr lang="en-GB" dirty="0">
                <a:cs typeface="Calibri"/>
              </a:rPr>
              <a:t> </a:t>
            </a:r>
            <a:r>
              <a:rPr lang="en-GB" dirty="0" err="1" smtClean="0">
                <a:cs typeface="Calibri"/>
              </a:rPr>
              <a:t>cf</a:t>
            </a:r>
            <a:endParaRPr lang="en-GB" dirty="0" smtClean="0">
              <a:cs typeface="Calibri"/>
            </a:endParaRPr>
          </a:p>
          <a:p>
            <a:pPr algn="ctr"/>
            <a:r>
              <a:rPr lang="en-GB" dirty="0" smtClean="0">
                <a:cs typeface="Calibri"/>
              </a:rPr>
              <a:t>covariance matrix</a:t>
            </a:r>
            <a:endParaRPr lang="en-GB" dirty="0"/>
          </a:p>
        </p:txBody>
      </p:sp>
      <p:sp>
        <p:nvSpPr>
          <p:cNvPr id="29" name="Bent-Up Arrow 28"/>
          <p:cNvSpPr/>
          <p:nvPr/>
        </p:nvSpPr>
        <p:spPr>
          <a:xfrm rot="5400000" flipV="1">
            <a:off x="7164288" y="4943893"/>
            <a:ext cx="432048" cy="864096"/>
          </a:xfrm>
          <a:prstGeom prst="bentUpArrow">
            <a:avLst>
              <a:gd name="adj1" fmla="val 25000"/>
              <a:gd name="adj2" fmla="val 2813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4282204" y="4509120"/>
            <a:ext cx="2490105" cy="1692771"/>
          </a:xfrm>
          <a:prstGeom prst="rect">
            <a:avLst/>
          </a:prstGeom>
          <a:noFill/>
          <a:ln>
            <a:solidFill>
              <a:schemeClr val="tx1"/>
            </a:solidFill>
          </a:ln>
        </p:spPr>
        <p:txBody>
          <a:bodyPr wrap="none" rtlCol="0">
            <a:spAutoFit/>
          </a:bodyPr>
          <a:lstStyle/>
          <a:p>
            <a:r>
              <a:rPr lang="en-GB" u="sng" dirty="0" smtClean="0"/>
              <a:t>perfect </a:t>
            </a:r>
            <a:r>
              <a:rPr lang="en-GB" u="sng" dirty="0" err="1" smtClean="0"/>
              <a:t>multicollinearity</a:t>
            </a:r>
            <a:r>
              <a:rPr lang="en-GB" u="sng" dirty="0" smtClean="0"/>
              <a:t> </a:t>
            </a:r>
          </a:p>
          <a:p>
            <a:r>
              <a:rPr lang="en-GB" sz="1600" dirty="0" smtClean="0"/>
              <a:t>(i.e. variance of </a:t>
            </a:r>
            <a:r>
              <a:rPr lang="en-GB" sz="1600" i="1" dirty="0" smtClean="0"/>
              <a:t>v</a:t>
            </a:r>
            <a:r>
              <a:rPr lang="en-GB" sz="1600" dirty="0" smtClean="0"/>
              <a:t> = 0)</a:t>
            </a:r>
          </a:p>
          <a:p>
            <a:endParaRPr lang="en-GB" sz="1600" i="1" dirty="0" smtClean="0"/>
          </a:p>
          <a:p>
            <a:pPr marL="285750" indent="-285750">
              <a:buFont typeface="Symbol"/>
              <a:buChar char="Þ"/>
            </a:pPr>
            <a:r>
              <a:rPr lang="en-GB" i="1" dirty="0" err="1" smtClean="0"/>
              <a:t>det</a:t>
            </a:r>
            <a:r>
              <a:rPr lang="en-GB" i="1" dirty="0" smtClean="0"/>
              <a:t>(X) = 0 </a:t>
            </a:r>
          </a:p>
          <a:p>
            <a:pPr marL="285750" indent="-285750">
              <a:buFont typeface="Symbol"/>
              <a:buChar char="Þ"/>
            </a:pPr>
            <a:r>
              <a:rPr lang="en-GB" i="1" dirty="0"/>
              <a:t> </a:t>
            </a:r>
            <a:r>
              <a:rPr lang="en-GB" i="1" dirty="0" smtClean="0"/>
              <a:t>(</a:t>
            </a:r>
            <a:r>
              <a:rPr lang="en-GB" i="1" dirty="0"/>
              <a:t>X</a:t>
            </a:r>
            <a:r>
              <a:rPr lang="en-GB" i="1" baseline="30000" dirty="0"/>
              <a:t>T</a:t>
            </a:r>
            <a:r>
              <a:rPr lang="en-GB" i="1" dirty="0"/>
              <a:t>X</a:t>
            </a:r>
            <a:r>
              <a:rPr lang="en-GB" i="1" dirty="0" smtClean="0"/>
              <a:t>) </a:t>
            </a:r>
            <a:r>
              <a:rPr lang="en-GB" dirty="0" smtClean="0"/>
              <a:t>not invertible</a:t>
            </a:r>
          </a:p>
          <a:p>
            <a:pPr marL="285750" indent="-285750">
              <a:buFont typeface="Symbol"/>
              <a:buChar char="Þ"/>
            </a:pPr>
            <a:r>
              <a:rPr lang="en-GB" i="1" dirty="0" err="1" smtClean="0">
                <a:latin typeface="Symbol" pitchFamily="18" charset="2"/>
              </a:rPr>
              <a:t>b</a:t>
            </a:r>
            <a:r>
              <a:rPr lang="en-GB" i="1" baseline="-25000" dirty="0" err="1" smtClean="0">
                <a:latin typeface="+mj-lt"/>
              </a:rPr>
              <a:t>estim</a:t>
            </a:r>
            <a:r>
              <a:rPr lang="en-GB" baseline="-25000" dirty="0" smtClean="0">
                <a:latin typeface="+mj-lt"/>
              </a:rPr>
              <a:t> </a:t>
            </a:r>
            <a:r>
              <a:rPr lang="en-GB" dirty="0" smtClean="0">
                <a:latin typeface="+mj-lt"/>
              </a:rPr>
              <a:t>not</a:t>
            </a:r>
            <a:r>
              <a:rPr lang="en-GB" dirty="0" smtClean="0"/>
              <a:t> unique</a:t>
            </a:r>
            <a:endParaRPr lang="en-GB" dirty="0"/>
          </a:p>
        </p:txBody>
      </p:sp>
      <p:sp>
        <p:nvSpPr>
          <p:cNvPr id="68" name="TextBox 67"/>
          <p:cNvSpPr txBox="1"/>
          <p:nvPr/>
        </p:nvSpPr>
        <p:spPr>
          <a:xfrm>
            <a:off x="1272787" y="4509119"/>
            <a:ext cx="2501794" cy="1692771"/>
          </a:xfrm>
          <a:prstGeom prst="rect">
            <a:avLst/>
          </a:prstGeom>
          <a:noFill/>
          <a:ln>
            <a:solidFill>
              <a:schemeClr val="tx1"/>
            </a:solidFill>
          </a:ln>
        </p:spPr>
        <p:txBody>
          <a:bodyPr wrap="square" rtlCol="0">
            <a:spAutoFit/>
          </a:bodyPr>
          <a:lstStyle/>
          <a:p>
            <a:r>
              <a:rPr lang="en-GB" u="sng" dirty="0" smtClean="0"/>
              <a:t>high </a:t>
            </a:r>
            <a:r>
              <a:rPr lang="en-GB" u="sng" dirty="0" err="1" smtClean="0"/>
              <a:t>multicollinearity</a:t>
            </a:r>
            <a:r>
              <a:rPr lang="en-GB" u="sng" dirty="0" smtClean="0"/>
              <a:t> </a:t>
            </a:r>
          </a:p>
          <a:p>
            <a:r>
              <a:rPr lang="en-GB" sz="1600" dirty="0" smtClean="0"/>
              <a:t>(i.e. variance of </a:t>
            </a:r>
            <a:r>
              <a:rPr lang="en-GB" sz="1600" i="1" dirty="0" smtClean="0"/>
              <a:t>v</a:t>
            </a:r>
            <a:r>
              <a:rPr lang="en-GB" sz="1600" dirty="0" smtClean="0"/>
              <a:t> small)</a:t>
            </a:r>
          </a:p>
          <a:p>
            <a:endParaRPr lang="en-GB" sz="1600" dirty="0" smtClean="0"/>
          </a:p>
          <a:p>
            <a:pPr marL="285750" indent="-285750">
              <a:buFont typeface="Symbol"/>
              <a:buChar char="Þ"/>
            </a:pPr>
            <a:r>
              <a:rPr lang="en-GB" dirty="0" smtClean="0"/>
              <a:t>inaccuracy of individual </a:t>
            </a:r>
            <a:r>
              <a:rPr lang="en-GB" i="1" dirty="0" err="1" smtClean="0">
                <a:latin typeface="Symbol" pitchFamily="18" charset="2"/>
              </a:rPr>
              <a:t>b</a:t>
            </a:r>
            <a:r>
              <a:rPr lang="en-GB" i="1" baseline="-25000" dirty="0" err="1" smtClean="0">
                <a:latin typeface="+mj-lt"/>
              </a:rPr>
              <a:t>estim</a:t>
            </a:r>
            <a:r>
              <a:rPr lang="en-GB" dirty="0" smtClean="0">
                <a:latin typeface="+mj-lt"/>
              </a:rPr>
              <a:t>, high standard error </a:t>
            </a:r>
          </a:p>
        </p:txBody>
      </p:sp>
    </p:spTree>
    <p:extLst>
      <p:ext uri="{BB962C8B-B14F-4D97-AF65-F5344CB8AC3E}">
        <p14:creationId xmlns:p14="http://schemas.microsoft.com/office/powerpoint/2010/main" val="303008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First Level Analysis</a:t>
            </a:r>
            <a:endParaRPr lang="en-US" dirty="0"/>
          </a:p>
        </p:txBody>
      </p:sp>
      <p:sp>
        <p:nvSpPr>
          <p:cNvPr id="3" name="Inhaltsplatzhalter 2"/>
          <p:cNvSpPr>
            <a:spLocks noGrp="1"/>
          </p:cNvSpPr>
          <p:nvPr>
            <p:ph idx="1"/>
          </p:nvPr>
        </p:nvSpPr>
        <p:spPr/>
        <p:txBody>
          <a:bodyPr>
            <a:normAutofit fontScale="92500" lnSpcReduction="20000"/>
          </a:bodyPr>
          <a:lstStyle/>
          <a:p>
            <a:r>
              <a:rPr lang="en-GB" dirty="0" smtClean="0"/>
              <a:t>Data analysis with SPM</a:t>
            </a:r>
          </a:p>
          <a:p>
            <a:pPr lvl="1"/>
            <a:endParaRPr lang="en-GB" dirty="0" smtClean="0"/>
          </a:p>
          <a:p>
            <a:pPr lvl="1"/>
            <a:r>
              <a:rPr lang="en-GB" dirty="0" smtClean="0"/>
              <a:t>Pre-processing </a:t>
            </a:r>
            <a:r>
              <a:rPr lang="en-GB" dirty="0"/>
              <a:t>of the data (Alignment, smoothing etc</a:t>
            </a:r>
            <a:r>
              <a:rPr lang="en-GB" dirty="0" smtClean="0"/>
              <a:t>.)</a:t>
            </a:r>
          </a:p>
          <a:p>
            <a:pPr lvl="1"/>
            <a:endParaRPr lang="en-GB" b="1" dirty="0" smtClean="0"/>
          </a:p>
          <a:p>
            <a:pPr lvl="1"/>
            <a:r>
              <a:rPr lang="en-GB" b="1" dirty="0" smtClean="0"/>
              <a:t>First </a:t>
            </a:r>
            <a:r>
              <a:rPr lang="en-GB" b="1" dirty="0"/>
              <a:t>Level </a:t>
            </a:r>
            <a:r>
              <a:rPr lang="en-GB" b="1" dirty="0" smtClean="0"/>
              <a:t>Analysis</a:t>
            </a:r>
          </a:p>
          <a:p>
            <a:pPr lvl="2"/>
            <a:r>
              <a:rPr lang="en-GB" b="1" dirty="0" smtClean="0"/>
              <a:t>Basis Functions </a:t>
            </a:r>
            <a:r>
              <a:rPr lang="en-GB" dirty="0" smtClean="0"/>
              <a:t>(Sylvia)</a:t>
            </a:r>
            <a:endParaRPr lang="en-GB" b="1" dirty="0" smtClean="0"/>
          </a:p>
          <a:p>
            <a:pPr lvl="2"/>
            <a:r>
              <a:rPr lang="en-GB" b="1" dirty="0" smtClean="0"/>
              <a:t>Experimental design and correlated </a:t>
            </a:r>
            <a:r>
              <a:rPr lang="en-GB" b="1" dirty="0" err="1" smtClean="0"/>
              <a:t>regressors</a:t>
            </a:r>
            <a:r>
              <a:rPr lang="en-GB" b="1" dirty="0" smtClean="0"/>
              <a:t> </a:t>
            </a:r>
            <a:r>
              <a:rPr lang="en-GB" dirty="0" smtClean="0"/>
              <a:t>(Max)</a:t>
            </a:r>
            <a:endParaRPr lang="en-GB" b="1" dirty="0" smtClean="0"/>
          </a:p>
          <a:p>
            <a:pPr lvl="2"/>
            <a:r>
              <a:rPr lang="en-GB" dirty="0" smtClean="0"/>
              <a:t>Random Field theory (next talk)</a:t>
            </a:r>
          </a:p>
          <a:p>
            <a:pPr lvl="1"/>
            <a:endParaRPr lang="en-GB" dirty="0" smtClean="0"/>
          </a:p>
          <a:p>
            <a:pPr lvl="1"/>
            <a:r>
              <a:rPr lang="en-GB" dirty="0" smtClean="0"/>
              <a:t>Second </a:t>
            </a:r>
            <a:r>
              <a:rPr lang="en-GB" dirty="0"/>
              <a:t>Level </a:t>
            </a:r>
            <a:r>
              <a:rPr lang="en-GB" dirty="0" smtClean="0"/>
              <a:t>Analysis</a:t>
            </a:r>
          </a:p>
          <a:p>
            <a:pPr lvl="1"/>
            <a:endParaRPr lang="en-GB" dirty="0"/>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smtClean="0"/>
              <a:t>Multicollinearity</a:t>
            </a:r>
            <a:endParaRPr lang="en-US" dirty="0"/>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20</a:t>
            </a:fld>
            <a:endParaRPr lang="en-US"/>
          </a:p>
        </p:txBody>
      </p:sp>
      <p:grpSp>
        <p:nvGrpSpPr>
          <p:cNvPr id="105" name="Group 104"/>
          <p:cNvGrpSpPr/>
          <p:nvPr/>
        </p:nvGrpSpPr>
        <p:grpSpPr>
          <a:xfrm>
            <a:off x="539552" y="2132856"/>
            <a:ext cx="3600400" cy="3380444"/>
            <a:chOff x="437456" y="1438944"/>
            <a:chExt cx="3600400" cy="3380444"/>
          </a:xfrm>
        </p:grpSpPr>
        <p:sp>
          <p:nvSpPr>
            <p:cNvPr id="3" name="Rectangle 2"/>
            <p:cNvSpPr/>
            <p:nvPr/>
          </p:nvSpPr>
          <p:spPr>
            <a:xfrm>
              <a:off x="437456" y="1438944"/>
              <a:ext cx="3600400" cy="33804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V="1">
              <a:off x="1144028" y="3808107"/>
              <a:ext cx="432048" cy="50405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144028" y="4312163"/>
              <a:ext cx="1309652" cy="1332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144028" y="3376059"/>
              <a:ext cx="1800200" cy="936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144028" y="2007907"/>
              <a:ext cx="0" cy="230425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144028" y="3376059"/>
              <a:ext cx="1800200"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144028" y="3376059"/>
              <a:ext cx="792088" cy="946094"/>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944228" y="3160035"/>
              <a:ext cx="870770" cy="369332"/>
            </a:xfrm>
            <a:prstGeom prst="rect">
              <a:avLst/>
            </a:prstGeom>
            <a:noFill/>
            <a:ln>
              <a:noFill/>
            </a:ln>
          </p:spPr>
          <p:txBody>
            <a:bodyPr wrap="none" rtlCol="0">
              <a:spAutoFit/>
            </a:bodyPr>
            <a:lstStyle/>
            <a:p>
              <a:r>
                <a:rPr lang="en-GB" b="1" i="1" dirty="0" err="1" smtClean="0">
                  <a:solidFill>
                    <a:srgbClr val="FF0000"/>
                  </a:solidFill>
                  <a:cs typeface="Calibri"/>
                </a:rPr>
                <a:t>X</a:t>
              </a:r>
              <a:r>
                <a:rPr lang="en-GB" b="1" i="1" baseline="-25000" dirty="0" err="1" smtClean="0">
                  <a:solidFill>
                    <a:srgbClr val="FF0000"/>
                  </a:solidFill>
                  <a:cs typeface="Calibri"/>
                </a:rPr>
                <a:t>i</a:t>
              </a:r>
              <a:r>
                <a:rPr lang="en-GB" b="1" i="1" dirty="0" err="1" smtClean="0">
                  <a:solidFill>
                    <a:srgbClr val="FF0000"/>
                  </a:solidFill>
                  <a:latin typeface="Symbol" pitchFamily="18" charset="2"/>
                  <a:cs typeface="Calibri"/>
                </a:rPr>
                <a:t>b</a:t>
              </a:r>
              <a:r>
                <a:rPr lang="en-GB" b="1" i="1" baseline="-25000" dirty="0" err="1" smtClean="0">
                  <a:solidFill>
                    <a:srgbClr val="FF0000"/>
                  </a:solidFill>
                  <a:cs typeface="Calibri"/>
                </a:rPr>
                <a:t>estim</a:t>
              </a:r>
              <a:endParaRPr lang="en-GB" dirty="0">
                <a:solidFill>
                  <a:srgbClr val="FF0000"/>
                </a:solidFill>
              </a:endParaRPr>
            </a:p>
          </p:txBody>
        </p:sp>
        <p:sp>
          <p:nvSpPr>
            <p:cNvPr id="37" name="TextBox 36"/>
            <p:cNvSpPr txBox="1"/>
            <p:nvPr/>
          </p:nvSpPr>
          <p:spPr>
            <a:xfrm>
              <a:off x="1268536" y="3455168"/>
              <a:ext cx="393056" cy="369332"/>
            </a:xfrm>
            <a:prstGeom prst="rect">
              <a:avLst/>
            </a:prstGeom>
            <a:noFill/>
          </p:spPr>
          <p:txBody>
            <a:bodyPr wrap="none" rtlCol="0">
              <a:spAutoFit/>
            </a:bodyPr>
            <a:lstStyle/>
            <a:p>
              <a:r>
                <a:rPr lang="en-GB" b="1" dirty="0" smtClean="0">
                  <a:solidFill>
                    <a:schemeClr val="accent1"/>
                  </a:solidFill>
                </a:rPr>
                <a:t>R</a:t>
              </a:r>
              <a:r>
                <a:rPr lang="en-GB" b="1" baseline="-25000" dirty="0" smtClean="0">
                  <a:solidFill>
                    <a:schemeClr val="accent1"/>
                  </a:solidFill>
                </a:rPr>
                <a:t>1</a:t>
              </a:r>
              <a:endParaRPr lang="en-GB" b="1" baseline="-25000" dirty="0">
                <a:solidFill>
                  <a:schemeClr val="accent1"/>
                </a:solidFill>
              </a:endParaRPr>
            </a:p>
          </p:txBody>
        </p:sp>
        <p:sp>
          <p:nvSpPr>
            <p:cNvPr id="67" name="TextBox 66"/>
            <p:cNvSpPr txBox="1"/>
            <p:nvPr/>
          </p:nvSpPr>
          <p:spPr>
            <a:xfrm>
              <a:off x="2237656" y="4330592"/>
              <a:ext cx="393056" cy="369332"/>
            </a:xfrm>
            <a:prstGeom prst="rect">
              <a:avLst/>
            </a:prstGeom>
            <a:noFill/>
          </p:spPr>
          <p:txBody>
            <a:bodyPr wrap="none" rtlCol="0">
              <a:spAutoFit/>
            </a:bodyPr>
            <a:lstStyle/>
            <a:p>
              <a:r>
                <a:rPr lang="en-GB" b="1" dirty="0" smtClean="0">
                  <a:solidFill>
                    <a:srgbClr val="00B050"/>
                  </a:solidFill>
                </a:rPr>
                <a:t>R</a:t>
              </a:r>
              <a:r>
                <a:rPr lang="en-GB" b="1" baseline="-25000" dirty="0" smtClean="0">
                  <a:solidFill>
                    <a:srgbClr val="00B050"/>
                  </a:solidFill>
                </a:rPr>
                <a:t>2</a:t>
              </a:r>
              <a:endParaRPr lang="en-GB" b="1" baseline="-25000" dirty="0">
                <a:solidFill>
                  <a:srgbClr val="00B050"/>
                </a:solidFill>
              </a:endParaRPr>
            </a:p>
          </p:txBody>
        </p:sp>
        <p:sp>
          <p:nvSpPr>
            <p:cNvPr id="68" name="TextBox 67"/>
            <p:cNvSpPr txBox="1"/>
            <p:nvPr/>
          </p:nvSpPr>
          <p:spPr>
            <a:xfrm>
              <a:off x="1651072" y="3012933"/>
              <a:ext cx="445956" cy="369332"/>
            </a:xfrm>
            <a:prstGeom prst="rect">
              <a:avLst/>
            </a:prstGeom>
            <a:noFill/>
          </p:spPr>
          <p:txBody>
            <a:bodyPr wrap="none" rtlCol="0">
              <a:spAutoFit/>
            </a:bodyPr>
            <a:lstStyle/>
            <a:p>
              <a:r>
                <a:rPr lang="en-GB" dirty="0" smtClean="0">
                  <a:solidFill>
                    <a:schemeClr val="accent1"/>
                  </a:solidFill>
                </a:rPr>
                <a:t>R</a:t>
              </a:r>
              <a:r>
                <a:rPr lang="en-GB" baseline="-25000" dirty="0" smtClean="0">
                  <a:solidFill>
                    <a:schemeClr val="accent1"/>
                  </a:solidFill>
                </a:rPr>
                <a:t>1</a:t>
              </a:r>
              <a:r>
                <a:rPr lang="en-GB" dirty="0" smtClean="0">
                  <a:solidFill>
                    <a:schemeClr val="accent1"/>
                  </a:solidFill>
                </a:rPr>
                <a:t>’</a:t>
              </a:r>
              <a:endParaRPr lang="en-GB" dirty="0">
                <a:solidFill>
                  <a:schemeClr val="accent1"/>
                </a:solidFill>
              </a:endParaRPr>
            </a:p>
          </p:txBody>
        </p:sp>
      </p:grpSp>
      <p:sp>
        <p:nvSpPr>
          <p:cNvPr id="52" name="TextBox 51"/>
          <p:cNvSpPr txBox="1"/>
          <p:nvPr/>
        </p:nvSpPr>
        <p:spPr>
          <a:xfrm>
            <a:off x="4391407" y="2299584"/>
            <a:ext cx="4536504" cy="3600986"/>
          </a:xfrm>
          <a:prstGeom prst="rect">
            <a:avLst/>
          </a:prstGeom>
          <a:noFill/>
        </p:spPr>
        <p:txBody>
          <a:bodyPr wrap="square" rtlCol="0">
            <a:spAutoFit/>
          </a:bodyPr>
          <a:lstStyle/>
          <a:p>
            <a:pPr algn="just"/>
            <a:r>
              <a:rPr lang="en-GB" dirty="0" smtClean="0"/>
              <a:t>(t- and [</a:t>
            </a:r>
            <a:r>
              <a:rPr lang="en-GB" dirty="0" err="1" smtClean="0"/>
              <a:t>unidimensional</a:t>
            </a:r>
            <a:r>
              <a:rPr lang="en-GB" dirty="0" smtClean="0"/>
              <a:t>] F-) testing of a single </a:t>
            </a:r>
            <a:r>
              <a:rPr lang="en-GB" dirty="0" err="1" smtClean="0"/>
              <a:t>regressor</a:t>
            </a:r>
            <a:r>
              <a:rPr lang="en-GB" dirty="0" smtClean="0"/>
              <a:t> (e.g. R</a:t>
            </a:r>
            <a:r>
              <a:rPr lang="en-GB" baseline="-25000" dirty="0" smtClean="0"/>
              <a:t>1</a:t>
            </a:r>
            <a:r>
              <a:rPr lang="en-GB" dirty="0" smtClean="0"/>
              <a:t>) =</a:t>
            </a:r>
            <a:r>
              <a:rPr lang="en-GB" dirty="0" smtClean="0">
                <a:latin typeface="Calibri"/>
                <a:cs typeface="Calibri"/>
              </a:rPr>
              <a:t>̂</a:t>
            </a:r>
            <a:r>
              <a:rPr lang="en-GB" dirty="0" smtClean="0"/>
              <a:t> testing for the component that is </a:t>
            </a:r>
            <a:r>
              <a:rPr lang="en-GB" u="sng" dirty="0" smtClean="0"/>
              <a:t>not explained by </a:t>
            </a:r>
            <a:r>
              <a:rPr lang="en-GB" dirty="0" smtClean="0"/>
              <a:t>(is orthogonal to) the other/the reduced model (e.g. R</a:t>
            </a:r>
            <a:r>
              <a:rPr lang="en-GB" baseline="-25000" dirty="0" smtClean="0"/>
              <a:t>2</a:t>
            </a:r>
            <a:r>
              <a:rPr lang="en-GB" dirty="0" smtClean="0"/>
              <a:t>) </a:t>
            </a:r>
          </a:p>
          <a:p>
            <a:pPr algn="just"/>
            <a:endParaRPr lang="en-GB" dirty="0"/>
          </a:p>
          <a:p>
            <a:pPr marL="285750" indent="-285750" algn="just">
              <a:buFont typeface="Symbol"/>
              <a:buChar char="Þ"/>
            </a:pPr>
            <a:r>
              <a:rPr lang="en-GB" dirty="0" err="1" smtClean="0"/>
              <a:t>multicollinearity</a:t>
            </a:r>
            <a:r>
              <a:rPr lang="en-GB" dirty="0" smtClean="0"/>
              <a:t> is contrast specific</a:t>
            </a:r>
          </a:p>
          <a:p>
            <a:pPr algn="just"/>
            <a:endParaRPr lang="en-GB" dirty="0" smtClean="0"/>
          </a:p>
          <a:p>
            <a:pPr marL="285750" indent="-285750" algn="just">
              <a:buFont typeface="Symbol"/>
              <a:buChar char="Þ"/>
            </a:pPr>
            <a:r>
              <a:rPr lang="en-GB" dirty="0" smtClean="0"/>
              <a:t>“conflating” correlated </a:t>
            </a:r>
            <a:r>
              <a:rPr lang="en-GB" dirty="0" err="1" smtClean="0"/>
              <a:t>regressors</a:t>
            </a:r>
            <a:r>
              <a:rPr lang="en-GB" dirty="0" smtClean="0"/>
              <a:t> by means of (multidimensional) F-contrasts permits assessing common contribution to variance</a:t>
            </a:r>
          </a:p>
          <a:p>
            <a:pPr algn="just"/>
            <a:endParaRPr lang="en-GB" baseline="-25000" dirty="0"/>
          </a:p>
          <a:p>
            <a:pPr algn="just"/>
            <a:r>
              <a:rPr lang="en-GB" i="1" dirty="0" smtClean="0">
                <a:cs typeface="Calibri"/>
              </a:rPr>
              <a:t>(</a:t>
            </a:r>
            <a:r>
              <a:rPr lang="en-GB" i="1" dirty="0" err="1" smtClean="0">
                <a:solidFill>
                  <a:srgbClr val="FF0000"/>
                </a:solidFill>
                <a:cs typeface="Calibri"/>
              </a:rPr>
              <a:t>X</a:t>
            </a:r>
            <a:r>
              <a:rPr lang="en-GB" i="1" baseline="-25000" dirty="0" err="1" smtClean="0">
                <a:solidFill>
                  <a:srgbClr val="FF0000"/>
                </a:solidFill>
                <a:cs typeface="Calibri"/>
              </a:rPr>
              <a:t>i</a:t>
            </a:r>
            <a:r>
              <a:rPr lang="en-GB" i="1" dirty="0" err="1" smtClean="0">
                <a:solidFill>
                  <a:srgbClr val="FF0000"/>
                </a:solidFill>
                <a:latin typeface="Symbol" pitchFamily="18" charset="2"/>
                <a:cs typeface="Calibri"/>
              </a:rPr>
              <a:t>b</a:t>
            </a:r>
            <a:r>
              <a:rPr lang="en-GB" i="1" baseline="-25000" dirty="0" err="1" smtClean="0">
                <a:solidFill>
                  <a:srgbClr val="FF0000"/>
                </a:solidFill>
                <a:cs typeface="Calibri"/>
              </a:rPr>
              <a:t>estim</a:t>
            </a:r>
            <a:r>
              <a:rPr lang="en-GB" i="1" baseline="-25000" dirty="0" smtClean="0">
                <a:solidFill>
                  <a:srgbClr val="FF0000"/>
                </a:solidFill>
                <a:cs typeface="Calibri"/>
              </a:rPr>
              <a:t> </a:t>
            </a:r>
            <a:r>
              <a:rPr lang="en-GB" i="1" dirty="0" smtClean="0">
                <a:cs typeface="Calibri"/>
              </a:rPr>
              <a:t>= projection of Y</a:t>
            </a:r>
            <a:r>
              <a:rPr lang="en-GB" i="1" baseline="-25000" dirty="0" smtClean="0">
                <a:cs typeface="Calibri"/>
              </a:rPr>
              <a:t>i</a:t>
            </a:r>
            <a:r>
              <a:rPr lang="en-GB" i="1" dirty="0" smtClean="0">
                <a:cs typeface="Calibri"/>
              </a:rPr>
              <a:t> onto X space)</a:t>
            </a:r>
            <a:endParaRPr lang="en-GB" dirty="0"/>
          </a:p>
        </p:txBody>
      </p:sp>
      <p:cxnSp>
        <p:nvCxnSpPr>
          <p:cNvPr id="109" name="Straight Connector 108"/>
          <p:cNvCxnSpPr/>
          <p:nvPr/>
        </p:nvCxnSpPr>
        <p:spPr>
          <a:xfrm flipH="1">
            <a:off x="1246124" y="4502019"/>
            <a:ext cx="432048"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671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smtClean="0"/>
              <a:t>Multicollinearity</a:t>
            </a:r>
            <a:endParaRPr lang="en-US" dirty="0"/>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21</a:t>
            </a:fld>
            <a:endParaRPr lang="en-US"/>
          </a:p>
        </p:txBody>
      </p:sp>
      <p:sp>
        <p:nvSpPr>
          <p:cNvPr id="52" name="TextBox 51"/>
          <p:cNvSpPr txBox="1"/>
          <p:nvPr/>
        </p:nvSpPr>
        <p:spPr>
          <a:xfrm>
            <a:off x="899592" y="2204864"/>
            <a:ext cx="2952328" cy="3416320"/>
          </a:xfrm>
          <a:prstGeom prst="rect">
            <a:avLst/>
          </a:prstGeom>
          <a:noFill/>
        </p:spPr>
        <p:txBody>
          <a:bodyPr wrap="square" rtlCol="0">
            <a:spAutoFit/>
          </a:bodyPr>
          <a:lstStyle/>
          <a:p>
            <a:pPr algn="just"/>
            <a:r>
              <a:rPr lang="en-GB" dirty="0" smtClean="0"/>
              <a:t>(relatively) little spread after projection onto </a:t>
            </a:r>
          </a:p>
          <a:p>
            <a:pPr algn="just"/>
            <a:endParaRPr lang="en-GB" dirty="0" smtClean="0"/>
          </a:p>
          <a:p>
            <a:pPr algn="just"/>
            <a:r>
              <a:rPr lang="en-GB" dirty="0"/>
              <a:t>	</a:t>
            </a:r>
            <a:r>
              <a:rPr lang="en-GB" dirty="0" smtClean="0"/>
              <a:t>x-axis, </a:t>
            </a:r>
          </a:p>
          <a:p>
            <a:pPr algn="just"/>
            <a:r>
              <a:rPr lang="en-GB" dirty="0"/>
              <a:t>	</a:t>
            </a:r>
            <a:r>
              <a:rPr lang="en-GB" dirty="0" smtClean="0"/>
              <a:t>y-axis or</a:t>
            </a:r>
          </a:p>
          <a:p>
            <a:pPr algn="just"/>
            <a:r>
              <a:rPr lang="en-GB" dirty="0"/>
              <a:t>	</a:t>
            </a:r>
            <a:r>
              <a:rPr lang="en-GB" dirty="0" smtClean="0"/>
              <a:t>f(x) = x</a:t>
            </a:r>
          </a:p>
          <a:p>
            <a:pPr algn="just"/>
            <a:endParaRPr lang="en-GB" dirty="0"/>
          </a:p>
          <a:p>
            <a:pPr algn="just"/>
            <a:r>
              <a:rPr lang="en-GB" dirty="0" smtClean="0"/>
              <a:t>reflecting reduced efficiency for detecting dependencies of the observed data on the respective (combination of) </a:t>
            </a:r>
            <a:r>
              <a:rPr lang="en-GB" dirty="0" err="1" smtClean="0"/>
              <a:t>regressors</a:t>
            </a:r>
            <a:endParaRPr lang="en-GB" dirty="0"/>
          </a:p>
        </p:txBody>
      </p:sp>
      <p:pic>
        <p:nvPicPr>
          <p:cNvPr id="106" name="Picture 1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135" y="1990156"/>
            <a:ext cx="4594368" cy="3527076"/>
          </a:xfrm>
          <a:prstGeom prst="rect">
            <a:avLst/>
          </a:prstGeom>
          <a:ln>
            <a:solidFill>
              <a:schemeClr val="tx1"/>
            </a:solidFill>
          </a:ln>
        </p:spPr>
      </p:pic>
      <p:sp>
        <p:nvSpPr>
          <p:cNvPr id="6" name="TextBox 5"/>
          <p:cNvSpPr txBox="1"/>
          <p:nvPr/>
        </p:nvSpPr>
        <p:spPr>
          <a:xfrm>
            <a:off x="5652120" y="5157192"/>
            <a:ext cx="1707903" cy="369332"/>
          </a:xfrm>
          <a:prstGeom prst="rect">
            <a:avLst/>
          </a:prstGeom>
          <a:noFill/>
        </p:spPr>
        <p:txBody>
          <a:bodyPr wrap="none" rtlCol="0">
            <a:spAutoFit/>
          </a:bodyPr>
          <a:lstStyle/>
          <a:p>
            <a:r>
              <a:rPr lang="en-GB" dirty="0" err="1" smtClean="0"/>
              <a:t>regressor</a:t>
            </a:r>
            <a:r>
              <a:rPr lang="en-GB" dirty="0" smtClean="0"/>
              <a:t> 1 x </a:t>
            </a:r>
            <a:r>
              <a:rPr lang="en-GB" dirty="0" err="1" smtClean="0"/>
              <a:t>hrf</a:t>
            </a:r>
            <a:endParaRPr lang="en-GB" dirty="0"/>
          </a:p>
        </p:txBody>
      </p:sp>
      <p:sp>
        <p:nvSpPr>
          <p:cNvPr id="20" name="TextBox 19"/>
          <p:cNvSpPr txBox="1"/>
          <p:nvPr/>
        </p:nvSpPr>
        <p:spPr>
          <a:xfrm rot="16200000">
            <a:off x="3902716" y="3528377"/>
            <a:ext cx="1707903" cy="369332"/>
          </a:xfrm>
          <a:prstGeom prst="rect">
            <a:avLst/>
          </a:prstGeom>
          <a:noFill/>
        </p:spPr>
        <p:txBody>
          <a:bodyPr wrap="none" rtlCol="0">
            <a:spAutoFit/>
          </a:bodyPr>
          <a:lstStyle/>
          <a:p>
            <a:r>
              <a:rPr lang="en-GB" dirty="0" err="1" smtClean="0"/>
              <a:t>regressor</a:t>
            </a:r>
            <a:r>
              <a:rPr lang="en-GB" dirty="0" smtClean="0"/>
              <a:t> 2 x </a:t>
            </a:r>
            <a:r>
              <a:rPr lang="en-GB" dirty="0" err="1" smtClean="0"/>
              <a:t>hrf</a:t>
            </a:r>
            <a:endParaRPr lang="en-GB" dirty="0"/>
          </a:p>
        </p:txBody>
      </p:sp>
      <p:sp>
        <p:nvSpPr>
          <p:cNvPr id="8" name="TextBox 7"/>
          <p:cNvSpPr txBox="1"/>
          <p:nvPr/>
        </p:nvSpPr>
        <p:spPr>
          <a:xfrm>
            <a:off x="4617331" y="5526524"/>
            <a:ext cx="3987117" cy="461665"/>
          </a:xfrm>
          <a:prstGeom prst="rect">
            <a:avLst/>
          </a:prstGeom>
          <a:noFill/>
        </p:spPr>
        <p:txBody>
          <a:bodyPr wrap="none" rtlCol="0">
            <a:spAutoFit/>
          </a:bodyPr>
          <a:lstStyle/>
          <a:p>
            <a:pPr algn="ctr"/>
            <a:r>
              <a:rPr lang="en-GB" sz="1200" dirty="0" smtClean="0"/>
              <a:t>(MRC </a:t>
            </a:r>
            <a:r>
              <a:rPr lang="en-GB" sz="1200" dirty="0"/>
              <a:t>CBU Cambridge, </a:t>
            </a:r>
            <a:endParaRPr lang="en-GB" sz="1200" dirty="0" smtClean="0"/>
          </a:p>
          <a:p>
            <a:pPr algn="ctr"/>
            <a:r>
              <a:rPr lang="en-GB" sz="1200" dirty="0" smtClean="0"/>
              <a:t>http</a:t>
            </a:r>
            <a:r>
              <a:rPr lang="en-GB" sz="1200" dirty="0"/>
              <a:t>://</a:t>
            </a:r>
            <a:r>
              <a:rPr lang="en-GB" sz="1200" dirty="0" smtClean="0"/>
              <a:t>imaging.mrc-cbu.cam.ac.uk/imaging/DesignEfficiency)</a:t>
            </a:r>
            <a:endParaRPr lang="en-GB" sz="1200" dirty="0"/>
          </a:p>
        </p:txBody>
      </p:sp>
    </p:spTree>
    <p:extLst>
      <p:ext uri="{BB962C8B-B14F-4D97-AF65-F5344CB8AC3E}">
        <p14:creationId xmlns:p14="http://schemas.microsoft.com/office/powerpoint/2010/main" val="47002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smtClean="0"/>
              <a:t>Orthogonality</a:t>
            </a:r>
            <a:r>
              <a:rPr lang="en-US" dirty="0" smtClean="0"/>
              <a:t> matrix</a:t>
            </a:r>
            <a:endParaRPr lang="en-US" dirty="0"/>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22</a:t>
            </a:fld>
            <a:endParaRPr lang="en-US"/>
          </a:p>
        </p:txBody>
      </p:sp>
      <p:pic>
        <p:nvPicPr>
          <p:cNvPr id="6" name="Picture 5" descr="design_orthogon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68760"/>
            <a:ext cx="3024336" cy="48433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76056" y="2901714"/>
            <a:ext cx="3240360" cy="923330"/>
          </a:xfrm>
          <a:prstGeom prst="rect">
            <a:avLst/>
          </a:prstGeom>
          <a:noFill/>
        </p:spPr>
        <p:txBody>
          <a:bodyPr wrap="square" rtlCol="0">
            <a:spAutoFit/>
          </a:bodyPr>
          <a:lstStyle/>
          <a:p>
            <a:r>
              <a:rPr lang="en-GB" dirty="0" smtClean="0"/>
              <a:t>reflects the cosine of the angles</a:t>
            </a:r>
          </a:p>
          <a:p>
            <a:r>
              <a:rPr lang="en-GB" dirty="0" smtClean="0"/>
              <a:t>between respective pairs of columns</a:t>
            </a:r>
            <a:endParaRPr lang="en-GB" dirty="0"/>
          </a:p>
        </p:txBody>
      </p:sp>
      <p:sp>
        <p:nvSpPr>
          <p:cNvPr id="8" name="TextBox 7"/>
          <p:cNvSpPr txBox="1"/>
          <p:nvPr/>
        </p:nvSpPr>
        <p:spPr>
          <a:xfrm>
            <a:off x="5042803" y="5804285"/>
            <a:ext cx="3297954" cy="307777"/>
          </a:xfrm>
          <a:prstGeom prst="rect">
            <a:avLst/>
          </a:prstGeom>
          <a:noFill/>
        </p:spPr>
        <p:txBody>
          <a:bodyPr wrap="none" rtlCol="0">
            <a:spAutoFit/>
          </a:bodyPr>
          <a:lstStyle/>
          <a:p>
            <a:r>
              <a:rPr lang="en-GB" sz="1400" dirty="0" smtClean="0"/>
              <a:t>(SPM course Oct. 2010, Guillaume </a:t>
            </a:r>
            <a:r>
              <a:rPr lang="en-GB" sz="1400" dirty="0" err="1" smtClean="0"/>
              <a:t>Flandin</a:t>
            </a:r>
            <a:r>
              <a:rPr lang="en-GB" sz="1400" dirty="0" smtClean="0"/>
              <a:t>)</a:t>
            </a:r>
            <a:endParaRPr lang="en-GB" sz="1400" dirty="0"/>
          </a:p>
        </p:txBody>
      </p:sp>
    </p:spTree>
    <p:extLst>
      <p:ext uri="{BB962C8B-B14F-4D97-AF65-F5344CB8AC3E}">
        <p14:creationId xmlns:p14="http://schemas.microsoft.com/office/powerpoint/2010/main" val="2400000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smtClean="0"/>
              <a:t>Orthogonalizing</a:t>
            </a:r>
            <a:endParaRPr lang="en-US" dirty="0"/>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23</a:t>
            </a:fld>
            <a:endParaRPr lang="en-US"/>
          </a:p>
        </p:txBody>
      </p:sp>
      <p:sp>
        <p:nvSpPr>
          <p:cNvPr id="88" name="Rectangle 87"/>
          <p:cNvSpPr/>
          <p:nvPr/>
        </p:nvSpPr>
        <p:spPr>
          <a:xfrm>
            <a:off x="4812286" y="1415135"/>
            <a:ext cx="3506830" cy="433113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Arrow Connector 88"/>
          <p:cNvCxnSpPr/>
          <p:nvPr/>
        </p:nvCxnSpPr>
        <p:spPr>
          <a:xfrm flipV="1">
            <a:off x="5665601" y="3178527"/>
            <a:ext cx="706172" cy="93610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5665601" y="4114631"/>
            <a:ext cx="1800200" cy="1332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5665601" y="3178527"/>
            <a:ext cx="1800200" cy="936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5665601" y="1810375"/>
            <a:ext cx="0" cy="230425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665601" y="4114631"/>
            <a:ext cx="1872208" cy="144016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665601" y="3178527"/>
            <a:ext cx="1800200"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6479449" y="3178527"/>
            <a:ext cx="986352" cy="1468760"/>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5665601" y="4127951"/>
            <a:ext cx="1152128" cy="402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7465801" y="2962503"/>
            <a:ext cx="787203" cy="369332"/>
          </a:xfrm>
          <a:prstGeom prst="rect">
            <a:avLst/>
          </a:prstGeom>
          <a:noFill/>
          <a:ln>
            <a:noFill/>
          </a:ln>
        </p:spPr>
        <p:txBody>
          <a:bodyPr wrap="none" rtlCol="0">
            <a:spAutoFit/>
          </a:bodyPr>
          <a:lstStyle/>
          <a:p>
            <a:r>
              <a:rPr lang="en-GB" b="1" i="1" dirty="0" err="1">
                <a:solidFill>
                  <a:srgbClr val="FF0000"/>
                </a:solidFill>
                <a:cs typeface="Calibri"/>
              </a:rPr>
              <a:t>X</a:t>
            </a:r>
            <a:r>
              <a:rPr lang="en-GB" b="1" i="1" dirty="0" err="1">
                <a:solidFill>
                  <a:srgbClr val="FF0000"/>
                </a:solidFill>
                <a:latin typeface="Symbol" pitchFamily="18" charset="2"/>
                <a:cs typeface="Calibri"/>
              </a:rPr>
              <a:t>b</a:t>
            </a:r>
            <a:r>
              <a:rPr lang="en-GB" b="1" i="1" baseline="-25000" dirty="0" err="1">
                <a:solidFill>
                  <a:srgbClr val="FF0000"/>
                </a:solidFill>
                <a:cs typeface="Calibri"/>
              </a:rPr>
              <a:t>estim</a:t>
            </a:r>
            <a:endParaRPr lang="en-GB" dirty="0">
              <a:solidFill>
                <a:srgbClr val="FF0000"/>
              </a:solidFill>
            </a:endParaRPr>
          </a:p>
        </p:txBody>
      </p:sp>
      <p:sp>
        <p:nvSpPr>
          <p:cNvPr id="98" name="TextBox 97"/>
          <p:cNvSpPr txBox="1"/>
          <p:nvPr/>
        </p:nvSpPr>
        <p:spPr>
          <a:xfrm>
            <a:off x="5737609" y="3313251"/>
            <a:ext cx="393056" cy="369332"/>
          </a:xfrm>
          <a:prstGeom prst="rect">
            <a:avLst/>
          </a:prstGeom>
          <a:noFill/>
        </p:spPr>
        <p:txBody>
          <a:bodyPr wrap="none" rtlCol="0">
            <a:spAutoFit/>
          </a:bodyPr>
          <a:lstStyle/>
          <a:p>
            <a:r>
              <a:rPr lang="en-GB" b="1" dirty="0" smtClean="0">
                <a:solidFill>
                  <a:schemeClr val="accent1"/>
                </a:solidFill>
              </a:rPr>
              <a:t>R</a:t>
            </a:r>
            <a:r>
              <a:rPr lang="en-GB" b="1" baseline="-25000" dirty="0" smtClean="0">
                <a:solidFill>
                  <a:schemeClr val="accent1"/>
                </a:solidFill>
              </a:rPr>
              <a:t>1</a:t>
            </a:r>
            <a:endParaRPr lang="en-GB" b="1" baseline="-25000" dirty="0">
              <a:solidFill>
                <a:schemeClr val="accent1"/>
              </a:solidFill>
            </a:endParaRPr>
          </a:p>
        </p:txBody>
      </p:sp>
      <p:sp>
        <p:nvSpPr>
          <p:cNvPr id="99" name="TextBox 98"/>
          <p:cNvSpPr txBox="1"/>
          <p:nvPr/>
        </p:nvSpPr>
        <p:spPr>
          <a:xfrm>
            <a:off x="7269273" y="4131979"/>
            <a:ext cx="668003" cy="369332"/>
          </a:xfrm>
          <a:prstGeom prst="rect">
            <a:avLst/>
          </a:prstGeom>
          <a:noFill/>
        </p:spPr>
        <p:txBody>
          <a:bodyPr wrap="none" rtlCol="0">
            <a:spAutoFit/>
          </a:bodyPr>
          <a:lstStyle/>
          <a:p>
            <a:r>
              <a:rPr lang="en-GB" b="1" dirty="0" smtClean="0">
                <a:solidFill>
                  <a:srgbClr val="00B050"/>
                </a:solidFill>
              </a:rPr>
              <a:t>R</a:t>
            </a:r>
            <a:r>
              <a:rPr lang="en-GB" b="1" baseline="-25000" dirty="0" smtClean="0">
                <a:solidFill>
                  <a:srgbClr val="00B050"/>
                </a:solidFill>
              </a:rPr>
              <a:t>2</a:t>
            </a:r>
            <a:r>
              <a:rPr lang="en-GB" b="1" baseline="30000" dirty="0" smtClean="0">
                <a:solidFill>
                  <a:srgbClr val="00B050"/>
                </a:solidFill>
              </a:rPr>
              <a:t>new</a:t>
            </a:r>
            <a:endParaRPr lang="en-GB" b="1" baseline="30000" dirty="0">
              <a:solidFill>
                <a:srgbClr val="00B050"/>
              </a:solidFill>
            </a:endParaRPr>
          </a:p>
        </p:txBody>
      </p:sp>
      <p:cxnSp>
        <p:nvCxnSpPr>
          <p:cNvPr id="100" name="Straight Arrow Connector 99"/>
          <p:cNvCxnSpPr/>
          <p:nvPr/>
        </p:nvCxnSpPr>
        <p:spPr>
          <a:xfrm flipV="1">
            <a:off x="5665601" y="3178527"/>
            <a:ext cx="0" cy="9079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5016145" y="3277247"/>
            <a:ext cx="667170" cy="369332"/>
          </a:xfrm>
          <a:prstGeom prst="rect">
            <a:avLst/>
          </a:prstGeom>
          <a:noFill/>
        </p:spPr>
        <p:txBody>
          <a:bodyPr wrap="none" rtlCol="0">
            <a:spAutoFit/>
          </a:bodyPr>
          <a:lstStyle/>
          <a:p>
            <a:r>
              <a:rPr lang="en-GB" b="1" dirty="0" smtClean="0">
                <a:solidFill>
                  <a:schemeClr val="accent1"/>
                </a:solidFill>
              </a:rPr>
              <a:t>R</a:t>
            </a:r>
            <a:r>
              <a:rPr lang="en-GB" b="1" baseline="-25000" dirty="0" smtClean="0">
                <a:solidFill>
                  <a:schemeClr val="accent1"/>
                </a:solidFill>
              </a:rPr>
              <a:t>1</a:t>
            </a:r>
            <a:r>
              <a:rPr lang="en-GB" b="1" baseline="30000" dirty="0" smtClean="0">
                <a:solidFill>
                  <a:schemeClr val="accent1"/>
                </a:solidFill>
              </a:rPr>
              <a:t>orth</a:t>
            </a:r>
            <a:endParaRPr lang="en-GB" b="1" baseline="30000" dirty="0">
              <a:solidFill>
                <a:schemeClr val="accent1"/>
              </a:solidFill>
            </a:endParaRPr>
          </a:p>
        </p:txBody>
      </p:sp>
      <p:sp>
        <p:nvSpPr>
          <p:cNvPr id="102" name="TextBox 101"/>
          <p:cNvSpPr txBox="1"/>
          <p:nvPr/>
        </p:nvSpPr>
        <p:spPr>
          <a:xfrm>
            <a:off x="6257711" y="4113900"/>
            <a:ext cx="393056" cy="369332"/>
          </a:xfrm>
          <a:prstGeom prst="rect">
            <a:avLst/>
          </a:prstGeom>
          <a:noFill/>
        </p:spPr>
        <p:txBody>
          <a:bodyPr wrap="none" rtlCol="0">
            <a:spAutoFit/>
          </a:bodyPr>
          <a:lstStyle/>
          <a:p>
            <a:r>
              <a:rPr lang="en-GB" b="1" dirty="0" smtClean="0">
                <a:solidFill>
                  <a:srgbClr val="00B050"/>
                </a:solidFill>
              </a:rPr>
              <a:t>R</a:t>
            </a:r>
            <a:r>
              <a:rPr lang="en-GB" b="1" baseline="-25000" dirty="0" smtClean="0">
                <a:solidFill>
                  <a:srgbClr val="00B050"/>
                </a:solidFill>
              </a:rPr>
              <a:t>2</a:t>
            </a:r>
            <a:endParaRPr lang="en-GB" b="1" baseline="-25000" dirty="0">
              <a:solidFill>
                <a:srgbClr val="00B050"/>
              </a:solidFill>
            </a:endParaRPr>
          </a:p>
        </p:txBody>
      </p:sp>
      <p:sp>
        <p:nvSpPr>
          <p:cNvPr id="103" name="Circular Arrow 102"/>
          <p:cNvSpPr/>
          <p:nvPr/>
        </p:nvSpPr>
        <p:spPr>
          <a:xfrm flipH="1">
            <a:off x="5770625" y="2817756"/>
            <a:ext cx="601148" cy="514079"/>
          </a:xfrm>
          <a:prstGeom prst="circularArrow">
            <a:avLst>
              <a:gd name="adj1" fmla="val 8587"/>
              <a:gd name="adj2" fmla="val 1298739"/>
              <a:gd name="adj3" fmla="val 20203715"/>
              <a:gd name="adj4" fmla="val 10800000"/>
              <a:gd name="adj5" fmla="val 20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04" name="Straight Connector 103"/>
          <p:cNvCxnSpPr/>
          <p:nvPr/>
        </p:nvCxnSpPr>
        <p:spPr>
          <a:xfrm>
            <a:off x="7465801" y="3172531"/>
            <a:ext cx="0" cy="959448"/>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39552" y="2307751"/>
            <a:ext cx="3888432" cy="3139321"/>
          </a:xfrm>
          <a:prstGeom prst="rect">
            <a:avLst/>
          </a:prstGeom>
          <a:noFill/>
        </p:spPr>
        <p:txBody>
          <a:bodyPr wrap="square" rtlCol="0">
            <a:spAutoFit/>
          </a:bodyPr>
          <a:lstStyle/>
          <a:p>
            <a:pPr algn="just"/>
            <a:r>
              <a:rPr lang="en-GB" dirty="0" smtClean="0"/>
              <a:t>leaves the parameter estimate of R</a:t>
            </a:r>
            <a:r>
              <a:rPr lang="en-GB" baseline="-25000" dirty="0" smtClean="0"/>
              <a:t>1</a:t>
            </a:r>
            <a:r>
              <a:rPr lang="en-GB" dirty="0" smtClean="0"/>
              <a:t> unchanged but alters the estimate of the  R</a:t>
            </a:r>
            <a:r>
              <a:rPr lang="en-GB" baseline="-25000" dirty="0" smtClean="0"/>
              <a:t>2</a:t>
            </a:r>
            <a:r>
              <a:rPr lang="en-GB" dirty="0" smtClean="0"/>
              <a:t> parameter</a:t>
            </a:r>
          </a:p>
          <a:p>
            <a:pPr algn="just"/>
            <a:endParaRPr lang="en-GB" dirty="0" smtClean="0"/>
          </a:p>
          <a:p>
            <a:pPr algn="just"/>
            <a:r>
              <a:rPr lang="en-GB" dirty="0"/>
              <a:t>a</a:t>
            </a:r>
            <a:r>
              <a:rPr lang="en-GB" dirty="0" smtClean="0"/>
              <a:t>ssumes unambiguous causality between the </a:t>
            </a:r>
            <a:r>
              <a:rPr lang="en-GB" dirty="0" err="1" smtClean="0"/>
              <a:t>orthogonalized</a:t>
            </a:r>
            <a:r>
              <a:rPr lang="en-GB" dirty="0" smtClean="0"/>
              <a:t> predictor and the dependent variable by attributing the common variance to this one predictor </a:t>
            </a:r>
            <a:r>
              <a:rPr lang="en-GB" b="1" dirty="0" smtClean="0"/>
              <a:t>only </a:t>
            </a:r>
          </a:p>
          <a:p>
            <a:pPr algn="just"/>
            <a:endParaRPr lang="en-GB" dirty="0"/>
          </a:p>
          <a:p>
            <a:pPr algn="just"/>
            <a:r>
              <a:rPr lang="en-GB" dirty="0" smtClean="0"/>
              <a:t>hence rarely justified</a:t>
            </a:r>
          </a:p>
        </p:txBody>
      </p:sp>
    </p:spTree>
    <p:extLst>
      <p:ext uri="{BB962C8B-B14F-4D97-AF65-F5344CB8AC3E}">
        <p14:creationId xmlns:p14="http://schemas.microsoft.com/office/powerpoint/2010/main" val="4144246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143000"/>
          </a:xfrm>
        </p:spPr>
        <p:txBody>
          <a:bodyPr>
            <a:normAutofit/>
          </a:bodyPr>
          <a:lstStyle/>
          <a:p>
            <a:r>
              <a:rPr lang="en-GB" dirty="0" smtClean="0"/>
              <a:t>Dealing with </a:t>
            </a:r>
            <a:r>
              <a:rPr lang="en-GB" dirty="0" err="1" smtClean="0"/>
              <a:t>multicollinearity</a:t>
            </a:r>
            <a:endParaRPr lang="en-US" dirty="0"/>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24</a:t>
            </a:fld>
            <a:endParaRPr lang="en-US"/>
          </a:p>
        </p:txBody>
      </p:sp>
      <p:sp>
        <p:nvSpPr>
          <p:cNvPr id="51" name="TextBox 50"/>
          <p:cNvSpPr txBox="1"/>
          <p:nvPr/>
        </p:nvSpPr>
        <p:spPr>
          <a:xfrm>
            <a:off x="323528" y="1765367"/>
            <a:ext cx="4248472" cy="4247317"/>
          </a:xfrm>
          <a:prstGeom prst="rect">
            <a:avLst/>
          </a:prstGeom>
          <a:noFill/>
          <a:ln>
            <a:noFill/>
          </a:ln>
        </p:spPr>
        <p:txBody>
          <a:bodyPr wrap="square" rtlCol="0">
            <a:spAutoFit/>
          </a:bodyPr>
          <a:lstStyle/>
          <a:p>
            <a:pPr marL="285750" indent="-285750" algn="just">
              <a:buFont typeface="Wingdings" pitchFamily="2" charset="2"/>
              <a:buChar char="§"/>
            </a:pPr>
            <a:r>
              <a:rPr lang="en-GB" dirty="0" smtClean="0"/>
              <a:t>Avoid. </a:t>
            </a:r>
          </a:p>
          <a:p>
            <a:pPr algn="just"/>
            <a:r>
              <a:rPr lang="en-GB" dirty="0" smtClean="0"/>
              <a:t>     (avoid dummy variables; when                                           </a:t>
            </a:r>
          </a:p>
          <a:p>
            <a:pPr algn="just"/>
            <a:r>
              <a:rPr lang="en-GB" dirty="0"/>
              <a:t> </a:t>
            </a:r>
            <a:r>
              <a:rPr lang="en-GB" dirty="0" smtClean="0"/>
              <a:t>     sequential scheme of predictors </a:t>
            </a:r>
          </a:p>
          <a:p>
            <a:pPr algn="just"/>
            <a:r>
              <a:rPr lang="en-GB" dirty="0"/>
              <a:t> </a:t>
            </a:r>
            <a:r>
              <a:rPr lang="en-GB" dirty="0" smtClean="0"/>
              <a:t>    (stimulus – response) is inevitable: </a:t>
            </a:r>
          </a:p>
          <a:p>
            <a:pPr algn="just"/>
            <a:r>
              <a:rPr lang="en-GB" dirty="0"/>
              <a:t> </a:t>
            </a:r>
            <a:r>
              <a:rPr lang="en-GB" dirty="0" smtClean="0"/>
              <a:t>     inject jittered delay (see B) or use a </a:t>
            </a:r>
          </a:p>
          <a:p>
            <a:pPr algn="just"/>
            <a:r>
              <a:rPr lang="en-GB" dirty="0"/>
              <a:t> </a:t>
            </a:r>
            <a:r>
              <a:rPr lang="en-GB" dirty="0" smtClean="0"/>
              <a:t>     probabilistic R</a:t>
            </a:r>
            <a:r>
              <a:rPr lang="en-GB" baseline="-25000" dirty="0" smtClean="0"/>
              <a:t>1</a:t>
            </a:r>
            <a:r>
              <a:rPr lang="en-GB" dirty="0" smtClean="0"/>
              <a:t>-R</a:t>
            </a:r>
            <a:r>
              <a:rPr lang="en-GB" baseline="-25000" dirty="0" smtClean="0"/>
              <a:t>2</a:t>
            </a:r>
            <a:r>
              <a:rPr lang="en-GB" dirty="0" smtClean="0"/>
              <a:t> sequence (see C)) </a:t>
            </a:r>
          </a:p>
          <a:p>
            <a:pPr algn="just"/>
            <a:endParaRPr lang="en-GB" dirty="0"/>
          </a:p>
          <a:p>
            <a:pPr marL="285750" indent="-285750" algn="just">
              <a:buFont typeface="Wingdings" pitchFamily="2" charset="2"/>
              <a:buChar char="§"/>
            </a:pPr>
            <a:r>
              <a:rPr lang="en-GB" dirty="0" smtClean="0"/>
              <a:t>Obtain more </a:t>
            </a:r>
            <a:r>
              <a:rPr lang="en-GB" dirty="0"/>
              <a:t>data to decrease standard </a:t>
            </a:r>
            <a:r>
              <a:rPr lang="en-GB" dirty="0" smtClean="0"/>
              <a:t>error of parameter estimates</a:t>
            </a:r>
          </a:p>
          <a:p>
            <a:pPr marL="285750" indent="-285750" algn="just">
              <a:buFont typeface="Wingdings" pitchFamily="2" charset="2"/>
              <a:buChar char="§"/>
            </a:pPr>
            <a:endParaRPr lang="en-GB" dirty="0"/>
          </a:p>
          <a:p>
            <a:pPr marL="285750" indent="-285750" algn="just">
              <a:buFont typeface="Wingdings" pitchFamily="2" charset="2"/>
              <a:buChar char="§"/>
            </a:pPr>
            <a:r>
              <a:rPr lang="en-GB" dirty="0" smtClean="0"/>
              <a:t>Use F-contrasts to assess common contribution to data variance</a:t>
            </a:r>
          </a:p>
          <a:p>
            <a:pPr marL="285750" indent="-285750" algn="just">
              <a:buFont typeface="Wingdings" pitchFamily="2" charset="2"/>
              <a:buChar char="§"/>
            </a:pPr>
            <a:endParaRPr lang="en-GB" dirty="0"/>
          </a:p>
          <a:p>
            <a:pPr marL="285750" indent="-285750" algn="just">
              <a:buFont typeface="Wingdings" pitchFamily="2" charset="2"/>
              <a:buChar char="§"/>
            </a:pPr>
            <a:r>
              <a:rPr lang="en-GB" dirty="0" err="1" smtClean="0"/>
              <a:t>Orthogonalizing</a:t>
            </a:r>
            <a:r>
              <a:rPr lang="en-GB" dirty="0" smtClean="0"/>
              <a:t> might lead to self-fulfilling prophecies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252534"/>
            <a:ext cx="4247856" cy="2995984"/>
          </a:xfrm>
          <a:prstGeom prst="rect">
            <a:avLst/>
          </a:prstGeom>
          <a:ln>
            <a:solidFill>
              <a:schemeClr val="tx1"/>
            </a:solidFill>
          </a:ln>
        </p:spPr>
      </p:pic>
      <p:sp>
        <p:nvSpPr>
          <p:cNvPr id="24" name="TextBox 23"/>
          <p:cNvSpPr txBox="1"/>
          <p:nvPr/>
        </p:nvSpPr>
        <p:spPr>
          <a:xfrm>
            <a:off x="5075336" y="5281487"/>
            <a:ext cx="3987117" cy="461665"/>
          </a:xfrm>
          <a:prstGeom prst="rect">
            <a:avLst/>
          </a:prstGeom>
          <a:noFill/>
        </p:spPr>
        <p:txBody>
          <a:bodyPr wrap="none" rtlCol="0">
            <a:spAutoFit/>
          </a:bodyPr>
          <a:lstStyle/>
          <a:p>
            <a:pPr algn="ctr"/>
            <a:r>
              <a:rPr lang="en-GB" sz="1200" dirty="0" smtClean="0"/>
              <a:t>(MRC </a:t>
            </a:r>
            <a:r>
              <a:rPr lang="en-GB" sz="1200" dirty="0"/>
              <a:t>CBU Cambridge, </a:t>
            </a:r>
            <a:endParaRPr lang="en-GB" sz="1200" dirty="0" smtClean="0"/>
          </a:p>
          <a:p>
            <a:pPr algn="ctr"/>
            <a:r>
              <a:rPr lang="en-GB" sz="1200" dirty="0" smtClean="0"/>
              <a:t>http</a:t>
            </a:r>
            <a:r>
              <a:rPr lang="en-GB" sz="1200" dirty="0"/>
              <a:t>://</a:t>
            </a:r>
            <a:r>
              <a:rPr lang="en-GB" sz="1200" dirty="0" smtClean="0"/>
              <a:t>imaging.mrc-cbu.cam.ac.uk/imaging/DesignEfficiency)</a:t>
            </a:r>
            <a:endParaRPr lang="en-GB" sz="1200" dirty="0"/>
          </a:p>
        </p:txBody>
      </p:sp>
    </p:spTree>
    <p:extLst>
      <p:ext uri="{BB962C8B-B14F-4D97-AF65-F5344CB8AC3E}">
        <p14:creationId xmlns:p14="http://schemas.microsoft.com/office/powerpoint/2010/main" val="4114336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143000"/>
          </a:xfrm>
        </p:spPr>
        <p:txBody>
          <a:bodyPr>
            <a:normAutofit/>
          </a:bodyPr>
          <a:lstStyle/>
          <a:p>
            <a:r>
              <a:rPr lang="en-GB" dirty="0" smtClean="0"/>
              <a:t>Parametric vs. factorial design</a:t>
            </a:r>
            <a:endParaRPr lang="en-US" dirty="0"/>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25</a:t>
            </a:fld>
            <a:endParaRPr lang="en-US"/>
          </a:p>
        </p:txBody>
      </p:sp>
      <p:pic>
        <p:nvPicPr>
          <p:cNvPr id="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386" y="3861048"/>
            <a:ext cx="3222981" cy="233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44" y="3759633"/>
            <a:ext cx="3336591" cy="243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697" y="1587308"/>
            <a:ext cx="2989887" cy="2300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6200000">
            <a:off x="-152868" y="2636914"/>
            <a:ext cx="952184" cy="369332"/>
          </a:xfrm>
          <a:prstGeom prst="rect">
            <a:avLst/>
          </a:prstGeom>
          <a:noFill/>
        </p:spPr>
        <p:txBody>
          <a:bodyPr wrap="none" rtlCol="0">
            <a:spAutoFit/>
          </a:bodyPr>
          <a:lstStyle/>
          <a:p>
            <a:r>
              <a:rPr lang="en-GB" dirty="0" smtClean="0"/>
              <a:t>factorial</a:t>
            </a:r>
            <a:endParaRPr lang="en-GB" dirty="0"/>
          </a:p>
        </p:txBody>
      </p:sp>
      <p:sp>
        <p:nvSpPr>
          <p:cNvPr id="12" name="TextBox 11"/>
          <p:cNvSpPr txBox="1"/>
          <p:nvPr/>
        </p:nvSpPr>
        <p:spPr>
          <a:xfrm rot="16200000">
            <a:off x="-240539" y="4785155"/>
            <a:ext cx="1209434" cy="369332"/>
          </a:xfrm>
          <a:prstGeom prst="rect">
            <a:avLst/>
          </a:prstGeom>
          <a:noFill/>
        </p:spPr>
        <p:txBody>
          <a:bodyPr wrap="none" rtlCol="0">
            <a:spAutoFit/>
          </a:bodyPr>
          <a:lstStyle/>
          <a:p>
            <a:r>
              <a:rPr lang="en-GB" dirty="0" smtClean="0"/>
              <a:t>parametric</a:t>
            </a:r>
            <a:endParaRPr lang="en-GB" dirty="0"/>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584" y="1755207"/>
            <a:ext cx="2648586" cy="213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414186" y="2023058"/>
            <a:ext cx="2551339" cy="1292662"/>
          </a:xfrm>
          <a:prstGeom prst="rect">
            <a:avLst/>
          </a:prstGeom>
          <a:noFill/>
        </p:spPr>
        <p:txBody>
          <a:bodyPr wrap="none" rtlCol="0">
            <a:spAutoFit/>
          </a:bodyPr>
          <a:lstStyle/>
          <a:p>
            <a:r>
              <a:rPr lang="en-GB" dirty="0" smtClean="0"/>
              <a:t>Widely-used example </a:t>
            </a:r>
          </a:p>
          <a:p>
            <a:r>
              <a:rPr lang="en-GB" sz="1400" dirty="0" smtClean="0"/>
              <a:t>(Statistical Parametric Mapping, </a:t>
            </a:r>
          </a:p>
          <a:p>
            <a:r>
              <a:rPr lang="en-GB" sz="1400" dirty="0" err="1" smtClean="0"/>
              <a:t>Friston</a:t>
            </a:r>
            <a:r>
              <a:rPr lang="en-GB" sz="1400" dirty="0" smtClean="0"/>
              <a:t> et al. 2007)</a:t>
            </a:r>
          </a:p>
          <a:p>
            <a:endParaRPr lang="en-GB" sz="1400" dirty="0"/>
          </a:p>
          <a:p>
            <a:r>
              <a:rPr lang="en-GB" dirty="0" smtClean="0"/>
              <a:t>Four button press forces</a:t>
            </a:r>
            <a:endParaRPr lang="en-GB" dirty="0"/>
          </a:p>
        </p:txBody>
      </p:sp>
    </p:spTree>
    <p:extLst>
      <p:ext uri="{BB962C8B-B14F-4D97-AF65-F5344CB8AC3E}">
        <p14:creationId xmlns:p14="http://schemas.microsoft.com/office/powerpoint/2010/main" val="1874668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143000"/>
          </a:xfrm>
        </p:spPr>
        <p:txBody>
          <a:bodyPr>
            <a:normAutofit/>
          </a:bodyPr>
          <a:lstStyle/>
          <a:p>
            <a:r>
              <a:rPr lang="en-GB" dirty="0" smtClean="0"/>
              <a:t>Parametric vs. factorial design</a:t>
            </a:r>
            <a:endParaRPr lang="en-US" dirty="0"/>
          </a:p>
        </p:txBody>
      </p:sp>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26</a:t>
            </a:fld>
            <a:endParaRPr lang="en-US"/>
          </a:p>
        </p:txBody>
      </p:sp>
      <p:pic>
        <p:nvPicPr>
          <p:cNvPr id="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386" y="3861048"/>
            <a:ext cx="3222981" cy="233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44" y="3759633"/>
            <a:ext cx="3336591" cy="243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697" y="1587308"/>
            <a:ext cx="2989887" cy="2300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6200000">
            <a:off x="-152868" y="2636914"/>
            <a:ext cx="952184" cy="369332"/>
          </a:xfrm>
          <a:prstGeom prst="rect">
            <a:avLst/>
          </a:prstGeom>
          <a:noFill/>
        </p:spPr>
        <p:txBody>
          <a:bodyPr wrap="none" rtlCol="0">
            <a:spAutoFit/>
          </a:bodyPr>
          <a:lstStyle/>
          <a:p>
            <a:r>
              <a:rPr lang="en-GB" dirty="0" smtClean="0"/>
              <a:t>factorial</a:t>
            </a:r>
            <a:endParaRPr lang="en-GB" dirty="0"/>
          </a:p>
        </p:txBody>
      </p:sp>
      <p:sp>
        <p:nvSpPr>
          <p:cNvPr id="12" name="TextBox 11"/>
          <p:cNvSpPr txBox="1"/>
          <p:nvPr/>
        </p:nvSpPr>
        <p:spPr>
          <a:xfrm rot="16200000">
            <a:off x="-240539" y="4785155"/>
            <a:ext cx="1209434" cy="369332"/>
          </a:xfrm>
          <a:prstGeom prst="rect">
            <a:avLst/>
          </a:prstGeom>
          <a:noFill/>
        </p:spPr>
        <p:txBody>
          <a:bodyPr wrap="none" rtlCol="0">
            <a:spAutoFit/>
          </a:bodyPr>
          <a:lstStyle/>
          <a:p>
            <a:r>
              <a:rPr lang="en-GB" dirty="0" smtClean="0"/>
              <a:t>parametric</a:t>
            </a:r>
            <a:endParaRPr lang="en-GB" dirty="0"/>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584" y="1755207"/>
            <a:ext cx="2648586" cy="213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372200" y="1268760"/>
            <a:ext cx="2520280" cy="4247317"/>
          </a:xfrm>
          <a:prstGeom prst="rect">
            <a:avLst/>
          </a:prstGeom>
          <a:noFill/>
        </p:spPr>
        <p:txBody>
          <a:bodyPr wrap="square" rtlCol="0">
            <a:spAutoFit/>
          </a:bodyPr>
          <a:lstStyle/>
          <a:p>
            <a:pPr algn="ctr"/>
            <a:r>
              <a:rPr lang="de-DE" dirty="0" smtClean="0"/>
              <a:t>W</a:t>
            </a:r>
            <a:r>
              <a:rPr lang="en-GB" dirty="0" err="1" smtClean="0"/>
              <a:t>hich</a:t>
            </a:r>
            <a:r>
              <a:rPr lang="en-GB" dirty="0" smtClean="0"/>
              <a:t> </a:t>
            </a:r>
            <a:r>
              <a:rPr lang="de-DE" dirty="0" smtClean="0"/>
              <a:t>–</a:t>
            </a:r>
            <a:r>
              <a:rPr lang="en-GB" dirty="0" smtClean="0"/>
              <a:t> when?</a:t>
            </a:r>
          </a:p>
          <a:p>
            <a:pPr algn="just"/>
            <a:endParaRPr lang="en-GB" dirty="0" smtClean="0"/>
          </a:p>
          <a:p>
            <a:pPr algn="just"/>
            <a:endParaRPr lang="en-GB" dirty="0"/>
          </a:p>
          <a:p>
            <a:pPr algn="just"/>
            <a:r>
              <a:rPr lang="en-GB" dirty="0" smtClean="0"/>
              <a:t>Limited prior knowledge, flexibility in contrasting beneficial (“screening”):</a:t>
            </a:r>
          </a:p>
          <a:p>
            <a:pPr algn="just"/>
            <a:endParaRPr lang="en-GB" dirty="0" smtClean="0"/>
          </a:p>
          <a:p>
            <a:pPr algn="just"/>
            <a:endParaRPr lang="en-GB" dirty="0" smtClean="0"/>
          </a:p>
          <a:p>
            <a:pPr algn="just"/>
            <a:endParaRPr lang="en-GB" dirty="0"/>
          </a:p>
          <a:p>
            <a:pPr algn="just"/>
            <a:endParaRPr lang="en-GB" dirty="0" smtClean="0"/>
          </a:p>
          <a:p>
            <a:pPr algn="just"/>
            <a:endParaRPr lang="en-GB" dirty="0" smtClean="0"/>
          </a:p>
          <a:p>
            <a:pPr algn="just"/>
            <a:endParaRPr lang="en-GB" dirty="0" smtClean="0"/>
          </a:p>
          <a:p>
            <a:pPr algn="just"/>
            <a:r>
              <a:rPr lang="en-GB" dirty="0"/>
              <a:t>Large number of levels/continuous range:</a:t>
            </a:r>
          </a:p>
          <a:p>
            <a:pPr algn="just"/>
            <a:endParaRPr lang="en-GB" dirty="0"/>
          </a:p>
        </p:txBody>
      </p:sp>
    </p:spTree>
    <p:extLst>
      <p:ext uri="{BB962C8B-B14F-4D97-AF65-F5344CB8AC3E}">
        <p14:creationId xmlns:p14="http://schemas.microsoft.com/office/powerpoint/2010/main" val="2891179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smtClean="0"/>
              <a:t>Methods for Dummies 2011/2012</a:t>
            </a:r>
            <a:endParaRPr lang="en-US"/>
          </a:p>
        </p:txBody>
      </p:sp>
      <p:sp>
        <p:nvSpPr>
          <p:cNvPr id="4" name="Foliennummernplatzhalter 3"/>
          <p:cNvSpPr>
            <a:spLocks noGrp="1"/>
          </p:cNvSpPr>
          <p:nvPr>
            <p:ph type="sldNum" sz="quarter" idx="12"/>
          </p:nvPr>
        </p:nvSpPr>
        <p:spPr/>
        <p:txBody>
          <a:bodyPr/>
          <a:lstStyle/>
          <a:p>
            <a:fld id="{D0A0CC45-AD20-41D0-996C-16E9F1F7C8EA}" type="slidenum">
              <a:rPr lang="en-US" smtClean="0"/>
              <a:pPr/>
              <a:t>27</a:t>
            </a:fld>
            <a:endParaRPr lang="en-US"/>
          </a:p>
        </p:txBody>
      </p:sp>
      <p:sp>
        <p:nvSpPr>
          <p:cNvPr id="17" name="TextBox 16"/>
          <p:cNvSpPr txBox="1"/>
          <p:nvPr/>
        </p:nvSpPr>
        <p:spPr>
          <a:xfrm>
            <a:off x="3419872" y="1916832"/>
            <a:ext cx="2520280" cy="1938992"/>
          </a:xfrm>
          <a:prstGeom prst="rect">
            <a:avLst/>
          </a:prstGeom>
          <a:noFill/>
        </p:spPr>
        <p:txBody>
          <a:bodyPr wrap="square" rtlCol="0">
            <a:spAutoFit/>
          </a:bodyPr>
          <a:lstStyle/>
          <a:p>
            <a:pPr algn="ctr"/>
            <a:r>
              <a:rPr lang="de-DE" sz="4000" dirty="0" smtClean="0"/>
              <a:t>Happy </a:t>
            </a:r>
            <a:r>
              <a:rPr lang="de-DE" sz="4000" dirty="0" err="1" smtClean="0"/>
              <a:t>mapping</a:t>
            </a:r>
            <a:r>
              <a:rPr lang="de-DE" sz="4000" dirty="0" smtClean="0"/>
              <a:t>!</a:t>
            </a:r>
            <a:endParaRPr lang="en-GB" sz="4000" dirty="0"/>
          </a:p>
          <a:p>
            <a:pPr algn="just"/>
            <a:endParaRPr lang="en-GB" sz="4000" dirty="0"/>
          </a:p>
        </p:txBody>
      </p:sp>
    </p:spTree>
    <p:extLst>
      <p:ext uri="{BB962C8B-B14F-4D97-AF65-F5344CB8AC3E}">
        <p14:creationId xmlns:p14="http://schemas.microsoft.com/office/powerpoint/2010/main" val="361266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hteck 40"/>
          <p:cNvSpPr/>
          <p:nvPr/>
        </p:nvSpPr>
        <p:spPr>
          <a:xfrm>
            <a:off x="3995936" y="332656"/>
            <a:ext cx="1944216"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2"/>
          <p:cNvPicPr>
            <a:picLocks noChangeArrowheads="1"/>
          </p:cNvPicPr>
          <p:nvPr/>
        </p:nvPicPr>
        <p:blipFill>
          <a:blip r:embed="rId3" cstate="print"/>
          <a:srcRect/>
          <a:stretch>
            <a:fillRect/>
          </a:stretch>
        </p:blipFill>
        <p:spPr bwMode="auto">
          <a:xfrm>
            <a:off x="6207125" y="860425"/>
            <a:ext cx="2819400" cy="2417763"/>
          </a:xfrm>
          <a:prstGeom prst="rect">
            <a:avLst/>
          </a:prstGeom>
          <a:noFill/>
          <a:ln w="12700">
            <a:noFill/>
            <a:miter lim="800000"/>
            <a:headEnd/>
            <a:tailEnd/>
          </a:ln>
        </p:spPr>
      </p:pic>
      <p:pic>
        <p:nvPicPr>
          <p:cNvPr id="5" name="Picture 3"/>
          <p:cNvPicPr>
            <a:picLocks noChangeArrowheads="1"/>
          </p:cNvPicPr>
          <p:nvPr/>
        </p:nvPicPr>
        <p:blipFill>
          <a:blip r:embed="rId4" cstate="print"/>
          <a:srcRect l="68709" t="30252" r="7512" b="14130"/>
          <a:stretch>
            <a:fillRect/>
          </a:stretch>
        </p:blipFill>
        <p:spPr bwMode="auto">
          <a:xfrm>
            <a:off x="4283968" y="908720"/>
            <a:ext cx="1165225" cy="1219200"/>
          </a:xfrm>
          <a:prstGeom prst="rect">
            <a:avLst/>
          </a:prstGeom>
          <a:noFill/>
          <a:ln w="50800">
            <a:noFill/>
            <a:miter lim="800000"/>
            <a:headEnd/>
            <a:tailEnd/>
          </a:ln>
          <a:effectLst>
            <a:outerShdw blurRad="63500" dist="81320" dir="2319588" algn="ctr" rotWithShape="0">
              <a:schemeClr val="bg2">
                <a:alpha val="74998"/>
              </a:schemeClr>
            </a:outerShdw>
          </a:effectLst>
        </p:spPr>
      </p:pic>
      <p:sp>
        <p:nvSpPr>
          <p:cNvPr id="8197" name="Rectangle 4"/>
          <p:cNvSpPr>
            <a:spLocks noChangeArrowheads="1"/>
          </p:cNvSpPr>
          <p:nvPr/>
        </p:nvSpPr>
        <p:spPr bwMode="auto">
          <a:xfrm>
            <a:off x="977900" y="3775075"/>
            <a:ext cx="1585913" cy="644525"/>
          </a:xfrm>
          <a:prstGeom prst="rect">
            <a:avLst/>
          </a:prstGeom>
          <a:noFill/>
          <a:ln w="12700">
            <a:solidFill>
              <a:schemeClr val="tx1"/>
            </a:solidFill>
            <a:miter lim="800000"/>
            <a:headEnd/>
            <a:tailEnd/>
          </a:ln>
        </p:spPr>
        <p:txBody>
          <a:bodyPr wrap="none" anchor="ctr"/>
          <a:lstStyle/>
          <a:p>
            <a:endParaRPr lang="en-US">
              <a:latin typeface="Tahoma" pitchFamily="34" charset="0"/>
              <a:ea typeface="ＭＳ Ｐゴシック" pitchFamily="34" charset="-128"/>
            </a:endParaRPr>
          </a:p>
        </p:txBody>
      </p:sp>
      <p:sp>
        <p:nvSpPr>
          <p:cNvPr id="7" name="Rectangle 5"/>
          <p:cNvSpPr>
            <a:spLocks noChangeArrowheads="1"/>
          </p:cNvSpPr>
          <p:nvPr/>
        </p:nvSpPr>
        <p:spPr bwMode="auto">
          <a:xfrm>
            <a:off x="992188" y="3903663"/>
            <a:ext cx="1577975" cy="36353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a:latin typeface="Helvetica" pitchFamily="34" charset="0"/>
                <a:ea typeface="ＭＳ Ｐゴシック" pitchFamily="34" charset="-128"/>
              </a:rPr>
              <a:t>Normalisation</a:t>
            </a:r>
            <a:endParaRPr lang="en-US">
              <a:effectLst>
                <a:outerShdw blurRad="38100" dist="38100" dir="2700000" algn="tl">
                  <a:srgbClr val="C0C0C0"/>
                </a:outerShdw>
              </a:effectLst>
              <a:latin typeface="Helvetica" pitchFamily="34" charset="0"/>
              <a:ea typeface="ＭＳ Ｐゴシック" pitchFamily="34" charset="-128"/>
            </a:endParaRPr>
          </a:p>
        </p:txBody>
      </p:sp>
      <p:sp>
        <p:nvSpPr>
          <p:cNvPr id="8199" name="Rectangle 6"/>
          <p:cNvSpPr>
            <a:spLocks noChangeArrowheads="1"/>
          </p:cNvSpPr>
          <p:nvPr/>
        </p:nvSpPr>
        <p:spPr bwMode="auto">
          <a:xfrm>
            <a:off x="6230938" y="606425"/>
            <a:ext cx="2836862" cy="363538"/>
          </a:xfrm>
          <a:prstGeom prst="rect">
            <a:avLst/>
          </a:prstGeom>
          <a:noFill/>
          <a:ln w="12700">
            <a:noFill/>
            <a:miter lim="800000"/>
            <a:headEnd/>
            <a:tailEnd/>
          </a:ln>
        </p:spPr>
        <p:txBody>
          <a:bodyPr wrap="none" lIns="90488" tIns="44450" rIns="90488" bIns="44450">
            <a:spAutoFit/>
          </a:bodyPr>
          <a:lstStyle/>
          <a:p>
            <a:pPr eaLnBrk="0" hangingPunct="0"/>
            <a:r>
              <a:rPr lang="en-US">
                <a:latin typeface="Helvetica" pitchFamily="34" charset="0"/>
                <a:ea typeface="ＭＳ Ｐゴシック" pitchFamily="34" charset="-128"/>
              </a:rPr>
              <a:t>Statistical Parametric Map</a:t>
            </a:r>
          </a:p>
        </p:txBody>
      </p:sp>
      <p:sp>
        <p:nvSpPr>
          <p:cNvPr id="8200" name="Rectangle 7"/>
          <p:cNvSpPr>
            <a:spLocks noChangeArrowheads="1"/>
          </p:cNvSpPr>
          <p:nvPr/>
        </p:nvSpPr>
        <p:spPr bwMode="auto">
          <a:xfrm>
            <a:off x="76200" y="273050"/>
            <a:ext cx="1997075" cy="363538"/>
          </a:xfrm>
          <a:prstGeom prst="rect">
            <a:avLst/>
          </a:prstGeom>
          <a:noFill/>
          <a:ln w="12700">
            <a:noFill/>
            <a:miter lim="800000"/>
            <a:headEnd/>
            <a:tailEnd/>
          </a:ln>
        </p:spPr>
        <p:txBody>
          <a:bodyPr wrap="none" lIns="90488" tIns="44450" rIns="90488" bIns="44450">
            <a:spAutoFit/>
          </a:bodyPr>
          <a:lstStyle/>
          <a:p>
            <a:pPr eaLnBrk="0" hangingPunct="0"/>
            <a:r>
              <a:rPr lang="en-US">
                <a:latin typeface="Helvetica" pitchFamily="34" charset="0"/>
                <a:ea typeface="ＭＳ Ｐゴシック" pitchFamily="34" charset="-128"/>
              </a:rPr>
              <a:t>Image time-series</a:t>
            </a:r>
          </a:p>
        </p:txBody>
      </p:sp>
      <p:sp>
        <p:nvSpPr>
          <p:cNvPr id="8201" name="Rectangle 8"/>
          <p:cNvSpPr>
            <a:spLocks noChangeArrowheads="1"/>
          </p:cNvSpPr>
          <p:nvPr/>
        </p:nvSpPr>
        <p:spPr bwMode="auto">
          <a:xfrm>
            <a:off x="3736975" y="5378450"/>
            <a:ext cx="2289175" cy="363538"/>
          </a:xfrm>
          <a:prstGeom prst="rect">
            <a:avLst/>
          </a:prstGeom>
          <a:noFill/>
          <a:ln w="12700">
            <a:noFill/>
            <a:miter lim="800000"/>
            <a:headEnd/>
            <a:tailEnd/>
          </a:ln>
        </p:spPr>
        <p:txBody>
          <a:bodyPr wrap="none" lIns="90488" tIns="44450" rIns="90488" bIns="44450">
            <a:spAutoFit/>
          </a:bodyPr>
          <a:lstStyle/>
          <a:p>
            <a:pPr eaLnBrk="0" hangingPunct="0"/>
            <a:r>
              <a:rPr lang="en-US">
                <a:latin typeface="Helvetica" pitchFamily="34" charset="0"/>
                <a:ea typeface="ＭＳ Ｐゴシック" pitchFamily="34" charset="-128"/>
              </a:rPr>
              <a:t>Parameter estimates</a:t>
            </a:r>
          </a:p>
        </p:txBody>
      </p:sp>
      <p:pic>
        <p:nvPicPr>
          <p:cNvPr id="8202" name="Picture 9"/>
          <p:cNvPicPr>
            <a:picLocks noChangeArrowheads="1"/>
          </p:cNvPicPr>
          <p:nvPr/>
        </p:nvPicPr>
        <p:blipFill>
          <a:blip r:embed="rId5" cstate="print">
            <a:lum contrast="-6000"/>
          </a:blip>
          <a:srcRect/>
          <a:stretch>
            <a:fillRect/>
          </a:stretch>
        </p:blipFill>
        <p:spPr bwMode="auto">
          <a:xfrm>
            <a:off x="1924050" y="1035050"/>
            <a:ext cx="1500188" cy="1062038"/>
          </a:xfrm>
          <a:prstGeom prst="rect">
            <a:avLst/>
          </a:prstGeom>
          <a:noFill/>
          <a:ln w="12700">
            <a:solidFill>
              <a:schemeClr val="tx1"/>
            </a:solidFill>
            <a:miter lim="800000"/>
            <a:headEnd/>
            <a:tailEnd/>
          </a:ln>
        </p:spPr>
      </p:pic>
      <p:pic>
        <p:nvPicPr>
          <p:cNvPr id="12" name="Picture 10"/>
          <p:cNvPicPr>
            <a:picLocks noChangeArrowheads="1"/>
          </p:cNvPicPr>
          <p:nvPr/>
        </p:nvPicPr>
        <p:blipFill>
          <a:blip r:embed="rId6" cstate="print"/>
          <a:srcRect l="10599" t="6715" r="8142" b="6468"/>
          <a:stretch>
            <a:fillRect/>
          </a:stretch>
        </p:blipFill>
        <p:spPr bwMode="auto">
          <a:xfrm>
            <a:off x="4067944" y="3789040"/>
            <a:ext cx="1617662" cy="1662112"/>
          </a:xfrm>
          <a:prstGeom prst="rect">
            <a:avLst/>
          </a:prstGeom>
          <a:noFill/>
          <a:ln w="12700">
            <a:solidFill>
              <a:schemeClr val="bg2"/>
            </a:solidFill>
            <a:miter lim="800000"/>
            <a:headEnd/>
            <a:tailEnd/>
          </a:ln>
          <a:effectLst>
            <a:outerShdw dist="35921" dir="2700000" algn="ctr" rotWithShape="0">
              <a:schemeClr val="bg2">
                <a:alpha val="74997"/>
              </a:schemeClr>
            </a:outerShdw>
          </a:effectLst>
        </p:spPr>
      </p:pic>
      <p:sp>
        <p:nvSpPr>
          <p:cNvPr id="8204" name="Rectangle 11"/>
          <p:cNvSpPr>
            <a:spLocks noChangeArrowheads="1"/>
          </p:cNvSpPr>
          <p:nvPr/>
        </p:nvSpPr>
        <p:spPr bwMode="auto">
          <a:xfrm>
            <a:off x="3779838" y="2482850"/>
            <a:ext cx="2316162" cy="688975"/>
          </a:xfrm>
          <a:prstGeom prst="rect">
            <a:avLst/>
          </a:prstGeom>
          <a:noFill/>
          <a:ln w="12700">
            <a:solidFill>
              <a:schemeClr val="tx1"/>
            </a:solidFill>
            <a:miter lim="800000"/>
            <a:headEnd/>
            <a:tailEnd/>
          </a:ln>
        </p:spPr>
        <p:txBody>
          <a:bodyPr wrap="none" anchor="ctr"/>
          <a:lstStyle/>
          <a:p>
            <a:pPr algn="ctr" eaLnBrk="0" hangingPunct="0"/>
            <a:r>
              <a:rPr lang="en-GB">
                <a:latin typeface="Helvetica" pitchFamily="34" charset="0"/>
                <a:ea typeface="ＭＳ Ｐゴシック" pitchFamily="34" charset="-128"/>
              </a:rPr>
              <a:t>General Linear Model</a:t>
            </a:r>
            <a:endParaRPr lang="en-US">
              <a:latin typeface="Helvetica" pitchFamily="34" charset="0"/>
              <a:ea typeface="ＭＳ Ｐゴシック" pitchFamily="34" charset="-128"/>
            </a:endParaRPr>
          </a:p>
        </p:txBody>
      </p:sp>
      <p:sp>
        <p:nvSpPr>
          <p:cNvPr id="8205" name="Rectangle 12"/>
          <p:cNvSpPr>
            <a:spLocks noChangeArrowheads="1"/>
          </p:cNvSpPr>
          <p:nvPr/>
        </p:nvSpPr>
        <p:spPr bwMode="auto">
          <a:xfrm>
            <a:off x="173038" y="2482850"/>
            <a:ext cx="1357312" cy="688975"/>
          </a:xfrm>
          <a:prstGeom prst="rect">
            <a:avLst/>
          </a:prstGeom>
          <a:noFill/>
          <a:ln w="12700">
            <a:solidFill>
              <a:schemeClr val="tx1"/>
            </a:solidFill>
            <a:miter lim="800000"/>
            <a:headEnd/>
            <a:tailEnd/>
          </a:ln>
        </p:spPr>
        <p:txBody>
          <a:bodyPr wrap="none" anchor="ctr"/>
          <a:lstStyle/>
          <a:p>
            <a:pPr algn="ctr" eaLnBrk="0" hangingPunct="0"/>
            <a:r>
              <a:rPr lang="en-GB">
                <a:latin typeface="Helvetica" pitchFamily="34" charset="0"/>
                <a:ea typeface="ＭＳ Ｐゴシック" pitchFamily="34" charset="-128"/>
              </a:rPr>
              <a:t>Realignment</a:t>
            </a:r>
            <a:endParaRPr lang="en-US">
              <a:latin typeface="Tahoma" pitchFamily="34" charset="0"/>
              <a:ea typeface="ＭＳ Ｐゴシック" pitchFamily="34" charset="-128"/>
            </a:endParaRPr>
          </a:p>
        </p:txBody>
      </p:sp>
      <p:sp>
        <p:nvSpPr>
          <p:cNvPr id="8206" name="Rectangle 13"/>
          <p:cNvSpPr>
            <a:spLocks noChangeArrowheads="1"/>
          </p:cNvSpPr>
          <p:nvPr/>
        </p:nvSpPr>
        <p:spPr bwMode="auto">
          <a:xfrm>
            <a:off x="1960563" y="2482850"/>
            <a:ext cx="1452562" cy="700088"/>
          </a:xfrm>
          <a:prstGeom prst="rect">
            <a:avLst/>
          </a:prstGeom>
          <a:noFill/>
          <a:ln w="12700">
            <a:solidFill>
              <a:schemeClr val="tx1"/>
            </a:solidFill>
            <a:miter lim="800000"/>
            <a:headEnd/>
            <a:tailEnd/>
          </a:ln>
        </p:spPr>
        <p:txBody>
          <a:bodyPr wrap="none" anchor="ctr"/>
          <a:lstStyle/>
          <a:p>
            <a:pPr algn="ctr" eaLnBrk="0" hangingPunct="0"/>
            <a:r>
              <a:rPr lang="en-GB">
                <a:latin typeface="Helvetica" pitchFamily="34" charset="0"/>
                <a:ea typeface="ＭＳ Ｐゴシック" pitchFamily="34" charset="-128"/>
              </a:rPr>
              <a:t>Smoothing</a:t>
            </a:r>
            <a:endParaRPr lang="en-US">
              <a:latin typeface="Tahoma" pitchFamily="34" charset="0"/>
              <a:ea typeface="ＭＳ Ｐゴシック" pitchFamily="34" charset="-128"/>
            </a:endParaRPr>
          </a:p>
        </p:txBody>
      </p:sp>
      <p:sp>
        <p:nvSpPr>
          <p:cNvPr id="8207" name="Rectangle 14"/>
          <p:cNvSpPr>
            <a:spLocks noChangeArrowheads="1"/>
          </p:cNvSpPr>
          <p:nvPr/>
        </p:nvSpPr>
        <p:spPr bwMode="auto">
          <a:xfrm>
            <a:off x="4116388" y="608013"/>
            <a:ext cx="1577975" cy="363537"/>
          </a:xfrm>
          <a:prstGeom prst="rect">
            <a:avLst/>
          </a:prstGeom>
          <a:noFill/>
          <a:ln w="12700">
            <a:noFill/>
            <a:miter lim="800000"/>
            <a:headEnd/>
            <a:tailEnd/>
          </a:ln>
        </p:spPr>
        <p:txBody>
          <a:bodyPr wrap="none" lIns="90488" tIns="44450" rIns="90488" bIns="44450">
            <a:spAutoFit/>
          </a:bodyPr>
          <a:lstStyle/>
          <a:p>
            <a:pPr eaLnBrk="0" hangingPunct="0"/>
            <a:r>
              <a:rPr lang="en-US">
                <a:latin typeface="Arial Unicode MS" pitchFamily="34" charset="-128"/>
                <a:ea typeface="ＭＳ Ｐゴシック" pitchFamily="34" charset="-128"/>
              </a:rPr>
              <a:t>Design matrix</a:t>
            </a:r>
          </a:p>
        </p:txBody>
      </p:sp>
      <p:pic>
        <p:nvPicPr>
          <p:cNvPr id="8208" name="Picture 15"/>
          <p:cNvPicPr>
            <a:picLocks noChangeArrowheads="1"/>
          </p:cNvPicPr>
          <p:nvPr/>
        </p:nvPicPr>
        <p:blipFill>
          <a:blip r:embed="rId7" cstate="print">
            <a:lum contrast="-6000"/>
          </a:blip>
          <a:srcRect/>
          <a:stretch>
            <a:fillRect/>
          </a:stretch>
        </p:blipFill>
        <p:spPr bwMode="auto">
          <a:xfrm>
            <a:off x="1073150" y="4795838"/>
            <a:ext cx="1368425" cy="1192212"/>
          </a:xfrm>
          <a:prstGeom prst="rect">
            <a:avLst/>
          </a:prstGeom>
          <a:noFill/>
          <a:ln w="12700">
            <a:solidFill>
              <a:schemeClr val="tx1"/>
            </a:solidFill>
            <a:miter lim="800000"/>
            <a:headEnd/>
            <a:tailEnd/>
          </a:ln>
        </p:spPr>
      </p:pic>
      <p:sp>
        <p:nvSpPr>
          <p:cNvPr id="8209" name="Rectangle 16"/>
          <p:cNvSpPr>
            <a:spLocks noChangeArrowheads="1"/>
          </p:cNvSpPr>
          <p:nvPr/>
        </p:nvSpPr>
        <p:spPr bwMode="auto">
          <a:xfrm>
            <a:off x="2414588" y="5087938"/>
            <a:ext cx="1311275" cy="638175"/>
          </a:xfrm>
          <a:prstGeom prst="rect">
            <a:avLst/>
          </a:prstGeom>
          <a:noFill/>
          <a:ln w="12700">
            <a:noFill/>
            <a:miter lim="800000"/>
            <a:headEnd/>
            <a:tailEnd/>
          </a:ln>
        </p:spPr>
        <p:txBody>
          <a:bodyPr wrap="none" lIns="90488" tIns="44450" rIns="90488" bIns="44450">
            <a:spAutoFit/>
          </a:bodyPr>
          <a:lstStyle/>
          <a:p>
            <a:pPr eaLnBrk="0" hangingPunct="0"/>
            <a:r>
              <a:rPr lang="en-US">
                <a:latin typeface="Helvetica" pitchFamily="34" charset="0"/>
                <a:ea typeface="ＭＳ Ｐゴシック" pitchFamily="34" charset="-128"/>
              </a:rPr>
              <a:t>Anatomical</a:t>
            </a:r>
            <a:br>
              <a:rPr lang="en-US">
                <a:latin typeface="Helvetica" pitchFamily="34" charset="0"/>
                <a:ea typeface="ＭＳ Ｐゴシック" pitchFamily="34" charset="-128"/>
              </a:rPr>
            </a:br>
            <a:r>
              <a:rPr lang="en-US">
                <a:latin typeface="Helvetica" pitchFamily="34" charset="0"/>
                <a:ea typeface="ＭＳ Ｐゴシック" pitchFamily="34" charset="-128"/>
              </a:rPr>
              <a:t>reference</a:t>
            </a:r>
          </a:p>
        </p:txBody>
      </p:sp>
      <p:sp>
        <p:nvSpPr>
          <p:cNvPr id="8210" name="Rectangle 17"/>
          <p:cNvSpPr>
            <a:spLocks noChangeArrowheads="1"/>
          </p:cNvSpPr>
          <p:nvPr/>
        </p:nvSpPr>
        <p:spPr bwMode="auto">
          <a:xfrm>
            <a:off x="2006600" y="620713"/>
            <a:ext cx="1374775" cy="363537"/>
          </a:xfrm>
          <a:prstGeom prst="rect">
            <a:avLst/>
          </a:prstGeom>
          <a:noFill/>
          <a:ln w="12700">
            <a:noFill/>
            <a:miter lim="800000"/>
            <a:headEnd/>
            <a:tailEnd/>
          </a:ln>
        </p:spPr>
        <p:txBody>
          <a:bodyPr wrap="none" lIns="90488" tIns="44450" rIns="90488" bIns="44450">
            <a:spAutoFit/>
          </a:bodyPr>
          <a:lstStyle/>
          <a:p>
            <a:pPr eaLnBrk="0" hangingPunct="0"/>
            <a:r>
              <a:rPr lang="en-US">
                <a:latin typeface="Helvetica" pitchFamily="34" charset="0"/>
                <a:ea typeface="ＭＳ Ｐゴシック" pitchFamily="34" charset="-128"/>
              </a:rPr>
              <a:t>Spatial filter</a:t>
            </a:r>
          </a:p>
        </p:txBody>
      </p:sp>
      <p:sp>
        <p:nvSpPr>
          <p:cNvPr id="8211" name="Line 18"/>
          <p:cNvSpPr>
            <a:spLocks noChangeShapeType="1"/>
          </p:cNvSpPr>
          <p:nvPr/>
        </p:nvSpPr>
        <p:spPr bwMode="auto">
          <a:xfrm>
            <a:off x="874713" y="2154238"/>
            <a:ext cx="0" cy="309562"/>
          </a:xfrm>
          <a:prstGeom prst="line">
            <a:avLst/>
          </a:prstGeom>
          <a:noFill/>
          <a:ln w="25400">
            <a:solidFill>
              <a:schemeClr val="tx1"/>
            </a:solidFill>
            <a:round/>
            <a:headEnd/>
            <a:tailEnd type="triangle" w="med" len="med"/>
          </a:ln>
        </p:spPr>
        <p:txBody>
          <a:bodyPr wrap="none" anchor="ctr"/>
          <a:lstStyle/>
          <a:p>
            <a:endParaRPr lang="en-US"/>
          </a:p>
        </p:txBody>
      </p:sp>
      <p:sp>
        <p:nvSpPr>
          <p:cNvPr id="8212" name="Line 19"/>
          <p:cNvSpPr>
            <a:spLocks noChangeShapeType="1"/>
          </p:cNvSpPr>
          <p:nvPr/>
        </p:nvSpPr>
        <p:spPr bwMode="auto">
          <a:xfrm>
            <a:off x="1614488" y="2860675"/>
            <a:ext cx="312737" cy="3175"/>
          </a:xfrm>
          <a:prstGeom prst="line">
            <a:avLst/>
          </a:prstGeom>
          <a:noFill/>
          <a:ln w="25400">
            <a:solidFill>
              <a:schemeClr val="tx1"/>
            </a:solidFill>
            <a:round/>
            <a:headEnd/>
            <a:tailEnd type="triangle" w="med" len="med"/>
          </a:ln>
        </p:spPr>
        <p:txBody>
          <a:bodyPr wrap="none" anchor="ctr"/>
          <a:lstStyle/>
          <a:p>
            <a:endParaRPr lang="en-US"/>
          </a:p>
        </p:txBody>
      </p:sp>
      <p:sp>
        <p:nvSpPr>
          <p:cNvPr id="8213" name="Line 20"/>
          <p:cNvSpPr>
            <a:spLocks noChangeShapeType="1"/>
          </p:cNvSpPr>
          <p:nvPr/>
        </p:nvSpPr>
        <p:spPr bwMode="auto">
          <a:xfrm flipV="1">
            <a:off x="6083300" y="2863850"/>
            <a:ext cx="252413" cy="0"/>
          </a:xfrm>
          <a:prstGeom prst="line">
            <a:avLst/>
          </a:prstGeom>
          <a:noFill/>
          <a:ln w="25400">
            <a:solidFill>
              <a:schemeClr val="tx1"/>
            </a:solidFill>
            <a:round/>
            <a:headEnd/>
            <a:tailEnd type="triangle" w="med" len="med"/>
          </a:ln>
        </p:spPr>
        <p:txBody>
          <a:bodyPr wrap="none" anchor="ctr"/>
          <a:lstStyle/>
          <a:p>
            <a:endParaRPr lang="en-US"/>
          </a:p>
        </p:txBody>
      </p:sp>
      <p:sp>
        <p:nvSpPr>
          <p:cNvPr id="8214" name="Line 21"/>
          <p:cNvSpPr>
            <a:spLocks noChangeShapeType="1"/>
          </p:cNvSpPr>
          <p:nvPr/>
        </p:nvSpPr>
        <p:spPr bwMode="auto">
          <a:xfrm>
            <a:off x="4857750" y="3235325"/>
            <a:ext cx="0" cy="520700"/>
          </a:xfrm>
          <a:prstGeom prst="line">
            <a:avLst/>
          </a:prstGeom>
          <a:noFill/>
          <a:ln w="25400">
            <a:solidFill>
              <a:schemeClr val="tx1"/>
            </a:solidFill>
            <a:round/>
            <a:headEnd/>
            <a:tailEnd type="triangle" w="med" len="med"/>
          </a:ln>
        </p:spPr>
        <p:txBody>
          <a:bodyPr wrap="none" anchor="ctr"/>
          <a:lstStyle/>
          <a:p>
            <a:endParaRPr lang="en-US"/>
          </a:p>
        </p:txBody>
      </p:sp>
      <p:sp>
        <p:nvSpPr>
          <p:cNvPr id="8215" name="Line 22"/>
          <p:cNvSpPr>
            <a:spLocks noChangeShapeType="1"/>
          </p:cNvSpPr>
          <p:nvPr/>
        </p:nvSpPr>
        <p:spPr bwMode="auto">
          <a:xfrm>
            <a:off x="4852988" y="2184400"/>
            <a:ext cx="0" cy="309563"/>
          </a:xfrm>
          <a:prstGeom prst="line">
            <a:avLst/>
          </a:prstGeom>
          <a:noFill/>
          <a:ln w="25400">
            <a:solidFill>
              <a:schemeClr val="tx1"/>
            </a:solidFill>
            <a:round/>
            <a:headEnd/>
            <a:tailEnd type="triangle" w="med" len="med"/>
          </a:ln>
        </p:spPr>
        <p:txBody>
          <a:bodyPr wrap="none" anchor="ctr"/>
          <a:lstStyle/>
          <a:p>
            <a:endParaRPr lang="en-US"/>
          </a:p>
        </p:txBody>
      </p:sp>
      <p:sp>
        <p:nvSpPr>
          <p:cNvPr id="8216" name="Line 23"/>
          <p:cNvSpPr>
            <a:spLocks noChangeShapeType="1"/>
          </p:cNvSpPr>
          <p:nvPr/>
        </p:nvSpPr>
        <p:spPr bwMode="auto">
          <a:xfrm>
            <a:off x="2749550" y="2135188"/>
            <a:ext cx="0" cy="309562"/>
          </a:xfrm>
          <a:prstGeom prst="line">
            <a:avLst/>
          </a:prstGeom>
          <a:noFill/>
          <a:ln w="25400">
            <a:solidFill>
              <a:schemeClr val="tx1"/>
            </a:solidFill>
            <a:round/>
            <a:headEnd/>
            <a:tailEnd type="triangle" w="med" len="med"/>
          </a:ln>
        </p:spPr>
        <p:txBody>
          <a:bodyPr wrap="none" anchor="ctr"/>
          <a:lstStyle/>
          <a:p>
            <a:endParaRPr lang="en-US"/>
          </a:p>
        </p:txBody>
      </p:sp>
      <p:sp>
        <p:nvSpPr>
          <p:cNvPr id="8217" name="Line 24"/>
          <p:cNvSpPr>
            <a:spLocks noChangeShapeType="1"/>
          </p:cNvSpPr>
          <p:nvPr/>
        </p:nvSpPr>
        <p:spPr bwMode="auto">
          <a:xfrm>
            <a:off x="3435350" y="2859088"/>
            <a:ext cx="311150" cy="3175"/>
          </a:xfrm>
          <a:prstGeom prst="line">
            <a:avLst/>
          </a:prstGeom>
          <a:noFill/>
          <a:ln w="25400">
            <a:solidFill>
              <a:schemeClr val="tx1"/>
            </a:solidFill>
            <a:round/>
            <a:headEnd/>
            <a:tailEnd type="triangle" w="med" len="med"/>
          </a:ln>
        </p:spPr>
        <p:txBody>
          <a:bodyPr wrap="none" anchor="ctr"/>
          <a:lstStyle/>
          <a:p>
            <a:endParaRPr lang="en-US"/>
          </a:p>
        </p:txBody>
      </p:sp>
      <p:sp>
        <p:nvSpPr>
          <p:cNvPr id="8218" name="Line 25"/>
          <p:cNvSpPr>
            <a:spLocks noChangeShapeType="1"/>
          </p:cNvSpPr>
          <p:nvPr/>
        </p:nvSpPr>
        <p:spPr bwMode="auto">
          <a:xfrm flipV="1">
            <a:off x="1755775" y="4402138"/>
            <a:ext cx="0" cy="392112"/>
          </a:xfrm>
          <a:prstGeom prst="line">
            <a:avLst/>
          </a:prstGeom>
          <a:noFill/>
          <a:ln w="25400">
            <a:solidFill>
              <a:schemeClr val="tx1"/>
            </a:solidFill>
            <a:round/>
            <a:headEnd/>
            <a:tailEnd type="triangle" w="med" len="med"/>
          </a:ln>
        </p:spPr>
        <p:txBody>
          <a:bodyPr wrap="none" anchor="ctr"/>
          <a:lstStyle/>
          <a:p>
            <a:endParaRPr lang="en-US"/>
          </a:p>
        </p:txBody>
      </p:sp>
      <p:sp>
        <p:nvSpPr>
          <p:cNvPr id="8219" name="Line 26"/>
          <p:cNvSpPr>
            <a:spLocks noChangeShapeType="1"/>
          </p:cNvSpPr>
          <p:nvPr/>
        </p:nvSpPr>
        <p:spPr bwMode="auto">
          <a:xfrm>
            <a:off x="1271588" y="3232150"/>
            <a:ext cx="1587" cy="488950"/>
          </a:xfrm>
          <a:prstGeom prst="line">
            <a:avLst/>
          </a:prstGeom>
          <a:noFill/>
          <a:ln w="25400">
            <a:solidFill>
              <a:schemeClr val="tx1"/>
            </a:solidFill>
            <a:round/>
            <a:headEnd/>
            <a:tailEnd type="triangle" w="med" len="med"/>
          </a:ln>
        </p:spPr>
        <p:txBody>
          <a:bodyPr wrap="none" anchor="ctr"/>
          <a:lstStyle/>
          <a:p>
            <a:endParaRPr lang="en-US"/>
          </a:p>
        </p:txBody>
      </p:sp>
      <p:sp>
        <p:nvSpPr>
          <p:cNvPr id="8220" name="Line 27"/>
          <p:cNvSpPr>
            <a:spLocks noChangeShapeType="1"/>
          </p:cNvSpPr>
          <p:nvPr/>
        </p:nvSpPr>
        <p:spPr bwMode="auto">
          <a:xfrm flipV="1">
            <a:off x="2292350" y="3244850"/>
            <a:ext cx="0" cy="457200"/>
          </a:xfrm>
          <a:prstGeom prst="line">
            <a:avLst/>
          </a:prstGeom>
          <a:noFill/>
          <a:ln w="25400">
            <a:solidFill>
              <a:schemeClr val="tx1"/>
            </a:solidFill>
            <a:round/>
            <a:headEnd/>
            <a:tailEnd type="triangle" w="med" len="med"/>
          </a:ln>
        </p:spPr>
        <p:txBody>
          <a:bodyPr wrap="none" anchor="ctr"/>
          <a:lstStyle/>
          <a:p>
            <a:endParaRPr lang="en-US"/>
          </a:p>
        </p:txBody>
      </p:sp>
      <p:sp>
        <p:nvSpPr>
          <p:cNvPr id="8221" name="Rectangle 28"/>
          <p:cNvSpPr>
            <a:spLocks noChangeArrowheads="1"/>
          </p:cNvSpPr>
          <p:nvPr/>
        </p:nvSpPr>
        <p:spPr bwMode="auto">
          <a:xfrm>
            <a:off x="6224588" y="3473450"/>
            <a:ext cx="1349375" cy="755650"/>
          </a:xfrm>
          <a:prstGeom prst="rect">
            <a:avLst/>
          </a:prstGeom>
          <a:noFill/>
          <a:ln w="12700">
            <a:solidFill>
              <a:schemeClr val="tx1"/>
            </a:solidFill>
            <a:miter lim="800000"/>
            <a:headEnd/>
            <a:tailEnd/>
          </a:ln>
        </p:spPr>
        <p:txBody>
          <a:bodyPr wrap="none" anchor="ctr"/>
          <a:lstStyle/>
          <a:p>
            <a:pPr algn="ctr" eaLnBrk="0" hangingPunct="0"/>
            <a:r>
              <a:rPr lang="en-GB">
                <a:latin typeface="Helvetica" pitchFamily="34" charset="0"/>
                <a:ea typeface="ＭＳ Ｐゴシック" pitchFamily="34" charset="-128"/>
              </a:rPr>
              <a:t>Statistical</a:t>
            </a:r>
            <a:br>
              <a:rPr lang="en-GB">
                <a:latin typeface="Helvetica" pitchFamily="34" charset="0"/>
                <a:ea typeface="ＭＳ Ｐゴシック" pitchFamily="34" charset="-128"/>
              </a:rPr>
            </a:br>
            <a:r>
              <a:rPr lang="en-GB">
                <a:latin typeface="Helvetica" pitchFamily="34" charset="0"/>
                <a:ea typeface="ＭＳ Ｐゴシック" pitchFamily="34" charset="-128"/>
              </a:rPr>
              <a:t>Inference</a:t>
            </a:r>
            <a:endParaRPr lang="en-US">
              <a:latin typeface="Helvetica" pitchFamily="34" charset="0"/>
              <a:ea typeface="ＭＳ Ｐゴシック" pitchFamily="34" charset="-128"/>
            </a:endParaRPr>
          </a:p>
        </p:txBody>
      </p:sp>
      <p:sp>
        <p:nvSpPr>
          <p:cNvPr id="8222" name="Rectangle 29"/>
          <p:cNvSpPr>
            <a:spLocks noChangeArrowheads="1"/>
          </p:cNvSpPr>
          <p:nvPr/>
        </p:nvSpPr>
        <p:spPr bwMode="auto">
          <a:xfrm>
            <a:off x="8220075" y="3643313"/>
            <a:ext cx="625475" cy="363537"/>
          </a:xfrm>
          <a:prstGeom prst="rect">
            <a:avLst/>
          </a:prstGeom>
          <a:noFill/>
          <a:ln w="12700">
            <a:noFill/>
            <a:miter lim="800000"/>
            <a:headEnd/>
            <a:tailEnd/>
          </a:ln>
        </p:spPr>
        <p:txBody>
          <a:bodyPr wrap="none" lIns="90488" tIns="44450" rIns="90488" bIns="44450">
            <a:spAutoFit/>
          </a:bodyPr>
          <a:lstStyle/>
          <a:p>
            <a:pPr algn="ctr" eaLnBrk="0" hangingPunct="0"/>
            <a:r>
              <a:rPr lang="en-US">
                <a:latin typeface="Helvetica" pitchFamily="34" charset="0"/>
                <a:ea typeface="ＭＳ Ｐゴシック" pitchFamily="34" charset="-128"/>
              </a:rPr>
              <a:t>RFT</a:t>
            </a:r>
            <a:endParaRPr lang="en-US">
              <a:latin typeface="Arial Unicode MS" pitchFamily="34" charset="-128"/>
              <a:ea typeface="ＭＳ Ｐゴシック" pitchFamily="34" charset="-128"/>
            </a:endParaRPr>
          </a:p>
        </p:txBody>
      </p:sp>
      <p:sp>
        <p:nvSpPr>
          <p:cNvPr id="8223" name="Line 30"/>
          <p:cNvSpPr>
            <a:spLocks noChangeShapeType="1"/>
          </p:cNvSpPr>
          <p:nvPr/>
        </p:nvSpPr>
        <p:spPr bwMode="auto">
          <a:xfrm>
            <a:off x="6926263" y="3135313"/>
            <a:ext cx="0" cy="319087"/>
          </a:xfrm>
          <a:prstGeom prst="line">
            <a:avLst/>
          </a:prstGeom>
          <a:noFill/>
          <a:ln w="25400">
            <a:solidFill>
              <a:schemeClr val="tx1"/>
            </a:solidFill>
            <a:round/>
            <a:headEnd/>
            <a:tailEnd type="triangle" w="med" len="med"/>
          </a:ln>
        </p:spPr>
        <p:txBody>
          <a:bodyPr wrap="none" anchor="ctr"/>
          <a:lstStyle/>
          <a:p>
            <a:endParaRPr lang="en-US"/>
          </a:p>
        </p:txBody>
      </p:sp>
      <p:pic>
        <p:nvPicPr>
          <p:cNvPr id="8224" name="Picture 31"/>
          <p:cNvPicPr>
            <a:picLocks noChangeArrowheads="1"/>
          </p:cNvPicPr>
          <p:nvPr/>
        </p:nvPicPr>
        <p:blipFill>
          <a:blip r:embed="rId3" cstate="print"/>
          <a:srcRect l="5832" t="60948" r="69249" b="6488"/>
          <a:stretch>
            <a:fillRect/>
          </a:stretch>
        </p:blipFill>
        <p:spPr bwMode="auto">
          <a:xfrm>
            <a:off x="6411913" y="4997450"/>
            <a:ext cx="1057275" cy="1187450"/>
          </a:xfrm>
          <a:prstGeom prst="rect">
            <a:avLst/>
          </a:prstGeom>
          <a:noFill/>
          <a:ln w="12700">
            <a:noFill/>
            <a:miter lim="800000"/>
            <a:headEnd/>
            <a:tailEnd/>
          </a:ln>
        </p:spPr>
      </p:pic>
      <p:sp>
        <p:nvSpPr>
          <p:cNvPr id="8225" name="Line 32"/>
          <p:cNvSpPr>
            <a:spLocks noChangeShapeType="1"/>
          </p:cNvSpPr>
          <p:nvPr/>
        </p:nvSpPr>
        <p:spPr bwMode="auto">
          <a:xfrm flipH="1">
            <a:off x="6940550" y="4248150"/>
            <a:ext cx="0" cy="762000"/>
          </a:xfrm>
          <a:prstGeom prst="line">
            <a:avLst/>
          </a:prstGeom>
          <a:noFill/>
          <a:ln w="25400">
            <a:solidFill>
              <a:schemeClr val="tx1"/>
            </a:solidFill>
            <a:round/>
            <a:headEnd/>
            <a:tailEnd type="triangle" w="med" len="med"/>
          </a:ln>
        </p:spPr>
        <p:txBody>
          <a:bodyPr wrap="none" anchor="ctr"/>
          <a:lstStyle/>
          <a:p>
            <a:endParaRPr lang="en-US"/>
          </a:p>
        </p:txBody>
      </p:sp>
      <p:sp>
        <p:nvSpPr>
          <p:cNvPr id="35" name="Rectangle 33"/>
          <p:cNvSpPr>
            <a:spLocks noChangeArrowheads="1"/>
          </p:cNvSpPr>
          <p:nvPr/>
        </p:nvSpPr>
        <p:spPr bwMode="auto">
          <a:xfrm>
            <a:off x="7781925" y="4997450"/>
            <a:ext cx="958597" cy="36676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dirty="0">
                <a:solidFill>
                  <a:srgbClr val="FF0000"/>
                </a:solidFill>
                <a:effectLst>
                  <a:outerShdw blurRad="38100" dist="38100" dir="2700000" algn="tl">
                    <a:srgbClr val="C0C0C0"/>
                  </a:outerShdw>
                </a:effectLst>
                <a:latin typeface="Helvetica" pitchFamily="34" charset="0"/>
                <a:ea typeface="ＭＳ Ｐゴシック" pitchFamily="34" charset="-128"/>
                <a:cs typeface="+mn-cs"/>
              </a:rPr>
              <a:t>p &lt;</a:t>
            </a:r>
            <a:r>
              <a:rPr lang="en-US" dirty="0" smtClean="0">
                <a:solidFill>
                  <a:srgbClr val="FF0000"/>
                </a:solidFill>
                <a:effectLst>
                  <a:outerShdw blurRad="38100" dist="38100" dir="2700000" algn="tl">
                    <a:srgbClr val="C0C0C0"/>
                  </a:outerShdw>
                </a:effectLst>
                <a:latin typeface="Helvetica" pitchFamily="34" charset="0"/>
                <a:ea typeface="ＭＳ Ｐゴシック" pitchFamily="34" charset="-128"/>
                <a:cs typeface="+mn-cs"/>
              </a:rPr>
              <a:t>0.05</a:t>
            </a:r>
            <a:endParaRPr lang="en-US" dirty="0">
              <a:solidFill>
                <a:srgbClr val="FF0000"/>
              </a:solidFill>
              <a:effectLst>
                <a:outerShdw blurRad="38100" dist="38100" dir="2700000" algn="tl">
                  <a:srgbClr val="C0C0C0"/>
                </a:outerShdw>
              </a:effectLst>
              <a:latin typeface="Helvetica" pitchFamily="34" charset="0"/>
              <a:ea typeface="ＭＳ Ｐゴシック" pitchFamily="34" charset="-128"/>
              <a:cs typeface="+mn-cs"/>
            </a:endParaRPr>
          </a:p>
        </p:txBody>
      </p:sp>
      <p:sp>
        <p:nvSpPr>
          <p:cNvPr id="8227" name="Line 34"/>
          <p:cNvSpPr>
            <a:spLocks noChangeShapeType="1"/>
          </p:cNvSpPr>
          <p:nvPr/>
        </p:nvSpPr>
        <p:spPr bwMode="auto">
          <a:xfrm flipH="1" flipV="1">
            <a:off x="7626350" y="3854450"/>
            <a:ext cx="533400" cy="0"/>
          </a:xfrm>
          <a:prstGeom prst="line">
            <a:avLst/>
          </a:prstGeom>
          <a:noFill/>
          <a:ln w="25400">
            <a:solidFill>
              <a:schemeClr val="tx1"/>
            </a:solidFill>
            <a:round/>
            <a:headEnd/>
            <a:tailEnd type="triangle" w="med" len="med"/>
          </a:ln>
        </p:spPr>
        <p:txBody>
          <a:bodyPr wrap="none" anchor="ctr"/>
          <a:lstStyle/>
          <a:p>
            <a:endParaRPr lang="en-US"/>
          </a:p>
        </p:txBody>
      </p:sp>
      <p:sp>
        <p:nvSpPr>
          <p:cNvPr id="8228" name="Line 35"/>
          <p:cNvSpPr>
            <a:spLocks noChangeShapeType="1"/>
          </p:cNvSpPr>
          <p:nvPr/>
        </p:nvSpPr>
        <p:spPr bwMode="auto">
          <a:xfrm flipH="1">
            <a:off x="6892925" y="5226050"/>
            <a:ext cx="903288" cy="376238"/>
          </a:xfrm>
          <a:prstGeom prst="line">
            <a:avLst/>
          </a:prstGeom>
          <a:noFill/>
          <a:ln w="25400">
            <a:solidFill>
              <a:srgbClr val="FF0000"/>
            </a:solidFill>
            <a:round/>
            <a:headEnd/>
            <a:tailEnd type="triangle" w="med" len="med"/>
          </a:ln>
        </p:spPr>
        <p:txBody>
          <a:bodyPr wrap="none" anchor="ctr"/>
          <a:lstStyle/>
          <a:p>
            <a:endParaRPr lang="en-US"/>
          </a:p>
        </p:txBody>
      </p:sp>
      <p:grpSp>
        <p:nvGrpSpPr>
          <p:cNvPr id="2" name="Group 36"/>
          <p:cNvGrpSpPr>
            <a:grpSpLocks/>
          </p:cNvGrpSpPr>
          <p:nvPr/>
        </p:nvGrpSpPr>
        <p:grpSpPr bwMode="auto">
          <a:xfrm>
            <a:off x="158750" y="700088"/>
            <a:ext cx="1508125" cy="1412875"/>
            <a:chOff x="197" y="764"/>
            <a:chExt cx="987" cy="890"/>
          </a:xfrm>
        </p:grpSpPr>
        <p:pic>
          <p:nvPicPr>
            <p:cNvPr id="8230" name="Picture 37"/>
            <p:cNvPicPr>
              <a:picLocks noChangeArrowheads="1"/>
            </p:cNvPicPr>
            <p:nvPr/>
          </p:nvPicPr>
          <p:blipFill>
            <a:blip r:embed="rId8" cstate="print">
              <a:lum contrast="-6000"/>
            </a:blip>
            <a:srcRect/>
            <a:stretch>
              <a:fillRect/>
            </a:stretch>
          </p:blipFill>
          <p:spPr bwMode="auto">
            <a:xfrm>
              <a:off x="197" y="764"/>
              <a:ext cx="796" cy="698"/>
            </a:xfrm>
            <a:prstGeom prst="rect">
              <a:avLst/>
            </a:prstGeom>
            <a:noFill/>
            <a:ln w="12700">
              <a:solidFill>
                <a:srgbClr val="C1CEFF"/>
              </a:solidFill>
              <a:miter lim="800000"/>
              <a:headEnd/>
              <a:tailEnd/>
            </a:ln>
          </p:spPr>
        </p:pic>
        <p:pic>
          <p:nvPicPr>
            <p:cNvPr id="8231" name="Picture 38"/>
            <p:cNvPicPr>
              <a:picLocks noChangeArrowheads="1"/>
            </p:cNvPicPr>
            <p:nvPr/>
          </p:nvPicPr>
          <p:blipFill>
            <a:blip r:embed="rId8" cstate="print">
              <a:lum contrast="-6000"/>
            </a:blip>
            <a:srcRect/>
            <a:stretch>
              <a:fillRect/>
            </a:stretch>
          </p:blipFill>
          <p:spPr bwMode="auto">
            <a:xfrm>
              <a:off x="293" y="860"/>
              <a:ext cx="795" cy="698"/>
            </a:xfrm>
            <a:prstGeom prst="rect">
              <a:avLst/>
            </a:prstGeom>
            <a:noFill/>
            <a:ln w="12700">
              <a:solidFill>
                <a:srgbClr val="C1CEFF"/>
              </a:solidFill>
              <a:miter lim="800000"/>
              <a:headEnd/>
              <a:tailEnd/>
            </a:ln>
          </p:spPr>
        </p:pic>
        <p:pic>
          <p:nvPicPr>
            <p:cNvPr id="8232" name="Picture 39"/>
            <p:cNvPicPr>
              <a:picLocks noChangeArrowheads="1"/>
            </p:cNvPicPr>
            <p:nvPr/>
          </p:nvPicPr>
          <p:blipFill>
            <a:blip r:embed="rId8" cstate="print">
              <a:lum contrast="-6000"/>
            </a:blip>
            <a:srcRect/>
            <a:stretch>
              <a:fillRect/>
            </a:stretch>
          </p:blipFill>
          <p:spPr bwMode="auto">
            <a:xfrm>
              <a:off x="389" y="956"/>
              <a:ext cx="795" cy="698"/>
            </a:xfrm>
            <a:prstGeom prst="rect">
              <a:avLst/>
            </a:prstGeom>
            <a:noFill/>
            <a:ln w="12700">
              <a:solidFill>
                <a:srgbClr val="C1CEFF"/>
              </a:solid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Basis Functions</a:t>
            </a:r>
            <a:endParaRPr lang="en-US" dirty="0"/>
          </a:p>
        </p:txBody>
      </p:sp>
      <p:sp>
        <p:nvSpPr>
          <p:cNvPr id="3" name="Inhaltsplatzhalter 2"/>
          <p:cNvSpPr>
            <a:spLocks noGrp="1"/>
          </p:cNvSpPr>
          <p:nvPr>
            <p:ph idx="1"/>
          </p:nvPr>
        </p:nvSpPr>
        <p:spPr/>
        <p:txBody>
          <a:bodyPr>
            <a:normAutofit fontScale="85000" lnSpcReduction="20000"/>
          </a:bodyPr>
          <a:lstStyle/>
          <a:p>
            <a:r>
              <a:rPr lang="en-GB" dirty="0" smtClean="0"/>
              <a:t>Temporal basis functions are used to model a more complex function</a:t>
            </a:r>
          </a:p>
          <a:p>
            <a:endParaRPr lang="en-US" dirty="0" smtClean="0"/>
          </a:p>
          <a:p>
            <a:r>
              <a:rPr lang="en-US" dirty="0" smtClean="0"/>
              <a:t>Function of interest in fMRI</a:t>
            </a:r>
          </a:p>
          <a:p>
            <a:pPr lvl="1"/>
            <a:r>
              <a:rPr lang="en-US" dirty="0" smtClean="0"/>
              <a:t> Percent signal change over time</a:t>
            </a:r>
          </a:p>
          <a:p>
            <a:pPr lvl="1">
              <a:buNone/>
            </a:pPr>
            <a:endParaRPr lang="en-US" dirty="0" smtClean="0"/>
          </a:p>
          <a:p>
            <a:r>
              <a:rPr lang="en-US" dirty="0" smtClean="0"/>
              <a:t>How to approximate the signal?</a:t>
            </a:r>
          </a:p>
          <a:p>
            <a:pPr lvl="1"/>
            <a:r>
              <a:rPr lang="en-US" dirty="0" smtClean="0"/>
              <a:t>We have to find the combination of functions that give the best representation of the measured BOLD response</a:t>
            </a:r>
          </a:p>
          <a:p>
            <a:pPr lvl="1"/>
            <a:endParaRPr lang="en-US" dirty="0" smtClean="0"/>
          </a:p>
          <a:p>
            <a:r>
              <a:rPr lang="en-GB" dirty="0" smtClean="0"/>
              <a:t>Default in SPM: Canonical hemodynamic response function (HDRF)</a:t>
            </a:r>
          </a:p>
          <a:p>
            <a:pPr lvl="1"/>
            <a:endParaRPr lang="en-US" dirty="0" smtClean="0"/>
          </a:p>
          <a:p>
            <a:pPr lvl="1">
              <a:buNone/>
            </a:pPr>
            <a:endParaRPr lang="en-US" dirty="0"/>
          </a:p>
        </p:txBody>
      </p:sp>
      <p:sp>
        <p:nvSpPr>
          <p:cNvPr id="4" name="Fußzeilenplatzhalter 3"/>
          <p:cNvSpPr>
            <a:spLocks noGrp="1"/>
          </p:cNvSpPr>
          <p:nvPr>
            <p:ph type="ftr" sz="quarter" idx="11"/>
          </p:nvPr>
        </p:nvSpPr>
        <p:spPr/>
        <p:txBody>
          <a:bodyPr/>
          <a:lstStyle/>
          <a:p>
            <a:r>
              <a:rPr lang="en-US" smtClean="0"/>
              <a:t>Methods for Dummies 2011/2012</a:t>
            </a:r>
            <a:endParaRPr lang="en-US"/>
          </a:p>
        </p:txBody>
      </p:sp>
      <p:sp>
        <p:nvSpPr>
          <p:cNvPr id="5" name="Foliennummernplatzhalter 4"/>
          <p:cNvSpPr>
            <a:spLocks noGrp="1"/>
          </p:cNvSpPr>
          <p:nvPr>
            <p:ph type="sldNum" sz="quarter" idx="12"/>
          </p:nvPr>
        </p:nvSpPr>
        <p:spPr/>
        <p:txBody>
          <a:bodyPr/>
          <a:lstStyle/>
          <a:p>
            <a:fld id="{D0A0CC45-AD20-41D0-996C-16E9F1F7C8EA}"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Basis Functions</a:t>
            </a:r>
            <a:endParaRPr lang="en-US" dirty="0"/>
          </a:p>
        </p:txBody>
      </p:sp>
      <p:sp>
        <p:nvSpPr>
          <p:cNvPr id="3" name="Inhaltsplatzhalter 2"/>
          <p:cNvSpPr>
            <a:spLocks noGrp="1"/>
          </p:cNvSpPr>
          <p:nvPr>
            <p:ph idx="1"/>
          </p:nvPr>
        </p:nvSpPr>
        <p:spPr>
          <a:xfrm>
            <a:off x="457200" y="1600201"/>
            <a:ext cx="8229600" cy="820687"/>
          </a:xfrm>
        </p:spPr>
        <p:txBody>
          <a:bodyPr>
            <a:normAutofit/>
          </a:bodyPr>
          <a:lstStyle/>
          <a:p>
            <a:r>
              <a:rPr lang="en-GB" dirty="0" smtClean="0"/>
              <a:t>Many different possible functions can be used</a:t>
            </a:r>
          </a:p>
          <a:p>
            <a:endParaRPr lang="en-GB" dirty="0" smtClean="0"/>
          </a:p>
          <a:p>
            <a:endParaRPr lang="en-US" dirty="0"/>
          </a:p>
        </p:txBody>
      </p:sp>
      <p:sp>
        <p:nvSpPr>
          <p:cNvPr id="4" name="Fußzeilenplatzhalter 3"/>
          <p:cNvSpPr>
            <a:spLocks noGrp="1"/>
          </p:cNvSpPr>
          <p:nvPr>
            <p:ph type="ftr" sz="quarter" idx="11"/>
          </p:nvPr>
        </p:nvSpPr>
        <p:spPr/>
        <p:txBody>
          <a:bodyPr/>
          <a:lstStyle/>
          <a:p>
            <a:r>
              <a:rPr lang="en-US" smtClean="0"/>
              <a:t>Methods for Dummies 2011/2012</a:t>
            </a:r>
            <a:endParaRPr lang="en-US"/>
          </a:p>
        </p:txBody>
      </p:sp>
      <p:sp>
        <p:nvSpPr>
          <p:cNvPr id="5" name="Foliennummernplatzhalter 4"/>
          <p:cNvSpPr>
            <a:spLocks noGrp="1"/>
          </p:cNvSpPr>
          <p:nvPr>
            <p:ph type="sldNum" sz="quarter" idx="12"/>
          </p:nvPr>
        </p:nvSpPr>
        <p:spPr/>
        <p:txBody>
          <a:bodyPr/>
          <a:lstStyle/>
          <a:p>
            <a:fld id="{D0A0CC45-AD20-41D0-996C-16E9F1F7C8EA}" type="slidenum">
              <a:rPr lang="en-US" smtClean="0"/>
              <a:pPr/>
              <a:t>5</a:t>
            </a:fld>
            <a:endParaRPr lang="en-US"/>
          </a:p>
        </p:txBody>
      </p:sp>
      <p:graphicFrame>
        <p:nvGraphicFramePr>
          <p:cNvPr id="4100" name="Object 4"/>
          <p:cNvGraphicFramePr>
            <a:graphicFrameLocks noChangeAspect="1"/>
          </p:cNvGraphicFramePr>
          <p:nvPr/>
        </p:nvGraphicFramePr>
        <p:xfrm>
          <a:off x="1619672" y="2492896"/>
          <a:ext cx="2094533" cy="2426593"/>
        </p:xfrm>
        <a:graphic>
          <a:graphicData uri="http://schemas.openxmlformats.org/presentationml/2006/ole">
            <mc:AlternateContent xmlns:mc="http://schemas.openxmlformats.org/markup-compatibility/2006">
              <mc:Choice xmlns:v="urn:schemas-microsoft-com:vml" Requires="v">
                <p:oleObj spid="_x0000_s17467" name="Bitmap Image" r:id="rId4" imgW="2343477" imgH="2715004" progId="PBrush">
                  <p:embed/>
                </p:oleObj>
              </mc:Choice>
              <mc:Fallback>
                <p:oleObj name="Bitmap Image" r:id="rId4" imgW="2343477" imgH="2715004"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2492896"/>
                        <a:ext cx="2094533" cy="242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5"/>
          <p:cNvSpPr txBox="1">
            <a:spLocks noChangeArrowheads="1"/>
          </p:cNvSpPr>
          <p:nvPr/>
        </p:nvSpPr>
        <p:spPr bwMode="auto">
          <a:xfrm>
            <a:off x="467544" y="4941168"/>
            <a:ext cx="4105275" cy="1477328"/>
          </a:xfrm>
          <a:prstGeom prst="rect">
            <a:avLst/>
          </a:prstGeom>
          <a:noFill/>
          <a:ln w="9525">
            <a:noFill/>
            <a:miter lim="800000"/>
            <a:headEnd/>
            <a:tailEnd/>
          </a:ln>
        </p:spPr>
        <p:txBody>
          <a:bodyPr>
            <a:spAutoFit/>
          </a:bodyPr>
          <a:lstStyle/>
          <a:p>
            <a:r>
              <a:rPr lang="en-GB" u="sng" dirty="0"/>
              <a:t>Fourier analysis</a:t>
            </a:r>
          </a:p>
          <a:p>
            <a:r>
              <a:rPr lang="en-GB" dirty="0"/>
              <a:t>The complex wave at the top can be decomposed into the sum of the three simpler waves shown below.</a:t>
            </a:r>
          </a:p>
          <a:p>
            <a:r>
              <a:rPr lang="en-GB" dirty="0"/>
              <a:t>f(t)=h1(t)+h2(t)+h3(t)</a:t>
            </a:r>
          </a:p>
        </p:txBody>
      </p:sp>
      <p:sp>
        <p:nvSpPr>
          <p:cNvPr id="10" name="Text Box 6"/>
          <p:cNvSpPr txBox="1">
            <a:spLocks noChangeArrowheads="1"/>
          </p:cNvSpPr>
          <p:nvPr/>
        </p:nvSpPr>
        <p:spPr bwMode="auto">
          <a:xfrm>
            <a:off x="971600" y="2492896"/>
            <a:ext cx="792087" cy="2405274"/>
          </a:xfrm>
          <a:prstGeom prst="rect">
            <a:avLst/>
          </a:prstGeom>
          <a:noFill/>
          <a:ln w="9525">
            <a:noFill/>
            <a:miter lim="800000"/>
            <a:headEnd/>
            <a:tailEnd/>
          </a:ln>
        </p:spPr>
        <p:txBody>
          <a:bodyPr wrap="square">
            <a:spAutoFit/>
          </a:bodyPr>
          <a:lstStyle/>
          <a:p>
            <a:pPr>
              <a:spcBef>
                <a:spcPct val="50000"/>
              </a:spcBef>
            </a:pPr>
            <a:r>
              <a:rPr lang="en-GB" dirty="0"/>
              <a:t>f(t)</a:t>
            </a:r>
          </a:p>
          <a:p>
            <a:pPr>
              <a:spcBef>
                <a:spcPct val="50000"/>
              </a:spcBef>
            </a:pPr>
            <a:endParaRPr lang="en-GB" dirty="0"/>
          </a:p>
          <a:p>
            <a:pPr>
              <a:lnSpc>
                <a:spcPct val="145000"/>
              </a:lnSpc>
              <a:spcBef>
                <a:spcPct val="50000"/>
              </a:spcBef>
            </a:pPr>
            <a:r>
              <a:rPr lang="en-GB" dirty="0"/>
              <a:t>h1(t)</a:t>
            </a:r>
          </a:p>
          <a:p>
            <a:pPr>
              <a:lnSpc>
                <a:spcPct val="145000"/>
              </a:lnSpc>
              <a:spcBef>
                <a:spcPct val="50000"/>
              </a:spcBef>
            </a:pPr>
            <a:r>
              <a:rPr lang="en-GB" dirty="0"/>
              <a:t>h2(t)</a:t>
            </a:r>
          </a:p>
          <a:p>
            <a:pPr>
              <a:lnSpc>
                <a:spcPct val="145000"/>
              </a:lnSpc>
              <a:spcBef>
                <a:spcPct val="50000"/>
              </a:spcBef>
            </a:pPr>
            <a:r>
              <a:rPr lang="en-GB" dirty="0"/>
              <a:t>h3(t)</a:t>
            </a:r>
          </a:p>
        </p:txBody>
      </p:sp>
      <p:sp>
        <p:nvSpPr>
          <p:cNvPr id="9" name="Textfeld 8"/>
          <p:cNvSpPr txBox="1"/>
          <p:nvPr/>
        </p:nvSpPr>
        <p:spPr>
          <a:xfrm>
            <a:off x="5004048" y="4941168"/>
            <a:ext cx="3024336" cy="646331"/>
          </a:xfrm>
          <a:prstGeom prst="rect">
            <a:avLst/>
          </a:prstGeom>
          <a:noFill/>
        </p:spPr>
        <p:txBody>
          <a:bodyPr wrap="square" rtlCol="0">
            <a:spAutoFit/>
          </a:bodyPr>
          <a:lstStyle/>
          <a:p>
            <a:r>
              <a:rPr lang="en-US" u="sng" dirty="0" smtClean="0"/>
              <a:t>Finite Impulse Response </a:t>
            </a:r>
            <a:r>
              <a:rPr lang="en-US" dirty="0" smtClean="0"/>
              <a:t>(FIR)</a:t>
            </a:r>
            <a:endParaRPr lang="en-US" dirty="0"/>
          </a:p>
        </p:txBody>
      </p:sp>
      <p:pic>
        <p:nvPicPr>
          <p:cNvPr id="11" name="Picture 5"/>
          <p:cNvPicPr>
            <a:picLocks noChangeAspect="1" noChangeArrowheads="1"/>
          </p:cNvPicPr>
          <p:nvPr/>
        </p:nvPicPr>
        <p:blipFill>
          <a:blip r:embed="rId6" cstate="print"/>
          <a:srcRect l="4286" r="49998" b="-4737"/>
          <a:stretch>
            <a:fillRect/>
          </a:stretch>
        </p:blipFill>
        <p:spPr bwMode="auto">
          <a:xfrm>
            <a:off x="4716016" y="2348880"/>
            <a:ext cx="3312368" cy="269129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Hemodynamic Response Function (HRF)</a:t>
            </a:r>
            <a:endParaRPr lang="en-US" dirty="0"/>
          </a:p>
        </p:txBody>
      </p:sp>
      <p:sp>
        <p:nvSpPr>
          <p:cNvPr id="4" name="Fußzeilenplatzhalter 3"/>
          <p:cNvSpPr>
            <a:spLocks noGrp="1"/>
          </p:cNvSpPr>
          <p:nvPr>
            <p:ph type="ftr" sz="quarter" idx="11"/>
          </p:nvPr>
        </p:nvSpPr>
        <p:spPr/>
        <p:txBody>
          <a:bodyPr/>
          <a:lstStyle/>
          <a:p>
            <a:r>
              <a:rPr lang="en-US" smtClean="0"/>
              <a:t>Methods for Dummies 2011/2012</a:t>
            </a:r>
            <a:endParaRPr lang="en-US"/>
          </a:p>
        </p:txBody>
      </p:sp>
      <p:sp>
        <p:nvSpPr>
          <p:cNvPr id="5" name="Foliennummernplatzhalter 4"/>
          <p:cNvSpPr>
            <a:spLocks noGrp="1"/>
          </p:cNvSpPr>
          <p:nvPr>
            <p:ph type="sldNum" sz="quarter" idx="12"/>
          </p:nvPr>
        </p:nvSpPr>
        <p:spPr/>
        <p:txBody>
          <a:bodyPr/>
          <a:lstStyle/>
          <a:p>
            <a:fld id="{D0A0CC45-AD20-41D0-996C-16E9F1F7C8EA}" type="slidenum">
              <a:rPr lang="en-US" smtClean="0"/>
              <a:pPr/>
              <a:t>6</a:t>
            </a:fld>
            <a:endParaRPr lang="en-US" dirty="0"/>
          </a:p>
        </p:txBody>
      </p:sp>
      <p:sp>
        <p:nvSpPr>
          <p:cNvPr id="7" name="Textfeld 6"/>
          <p:cNvSpPr txBox="1"/>
          <p:nvPr/>
        </p:nvSpPr>
        <p:spPr>
          <a:xfrm>
            <a:off x="683568" y="1556792"/>
            <a:ext cx="7704856" cy="1938992"/>
          </a:xfrm>
          <a:prstGeom prst="rect">
            <a:avLst/>
          </a:prstGeom>
          <a:noFill/>
        </p:spPr>
        <p:txBody>
          <a:bodyPr wrap="square" rtlCol="0">
            <a:spAutoFit/>
          </a:bodyPr>
          <a:lstStyle/>
          <a:p>
            <a:pPr algn="just"/>
            <a:r>
              <a:rPr lang="en-US" sz="2000" dirty="0" smtClean="0"/>
              <a:t>Since we know the shape of the hemodynamic response, we should use this knowledge and find a similar function to model the percentage signal change over time.</a:t>
            </a:r>
          </a:p>
          <a:p>
            <a:pPr algn="just"/>
            <a:endParaRPr lang="en-US" sz="2000" dirty="0" smtClean="0"/>
          </a:p>
          <a:p>
            <a:pPr algn="just"/>
            <a:r>
              <a:rPr lang="en-US" sz="2000" dirty="0" smtClean="0"/>
              <a:t>This is our best prediction </a:t>
            </a:r>
          </a:p>
          <a:p>
            <a:pPr algn="just"/>
            <a:r>
              <a:rPr lang="en-US" sz="2000" dirty="0" smtClean="0"/>
              <a:t>of the signal.</a:t>
            </a:r>
            <a:endParaRPr lang="en-US" sz="2000" dirty="0"/>
          </a:p>
        </p:txBody>
      </p:sp>
      <p:grpSp>
        <p:nvGrpSpPr>
          <p:cNvPr id="8" name="Group 9"/>
          <p:cNvGrpSpPr>
            <a:grpSpLocks/>
          </p:cNvGrpSpPr>
          <p:nvPr/>
        </p:nvGrpSpPr>
        <p:grpSpPr bwMode="auto">
          <a:xfrm>
            <a:off x="4499992" y="2636912"/>
            <a:ext cx="2952716" cy="2843481"/>
            <a:chOff x="2991" y="1140"/>
            <a:chExt cx="3193" cy="2926"/>
          </a:xfrm>
        </p:grpSpPr>
        <p:pic>
          <p:nvPicPr>
            <p:cNvPr id="9" name="Picture 10" descr="canonical"/>
            <p:cNvPicPr>
              <a:picLocks noChangeArrowheads="1"/>
            </p:cNvPicPr>
            <p:nvPr/>
          </p:nvPicPr>
          <p:blipFill>
            <a:blip r:embed="rId3" cstate="print"/>
            <a:srcRect l="5128" t="6317" r="-5119"/>
            <a:stretch>
              <a:fillRect/>
            </a:stretch>
          </p:blipFill>
          <p:spPr bwMode="auto">
            <a:xfrm>
              <a:off x="3520" y="1140"/>
              <a:ext cx="2664" cy="2926"/>
            </a:xfrm>
            <a:prstGeom prst="rect">
              <a:avLst/>
            </a:prstGeom>
            <a:noFill/>
            <a:ln w="9525">
              <a:noFill/>
              <a:miter lim="800000"/>
              <a:headEnd/>
              <a:tailEnd/>
            </a:ln>
          </p:spPr>
        </p:pic>
        <p:sp>
          <p:nvSpPr>
            <p:cNvPr id="22" name="Text Box 13"/>
            <p:cNvSpPr txBox="1">
              <a:spLocks noChangeArrowheads="1"/>
            </p:cNvSpPr>
            <p:nvPr/>
          </p:nvSpPr>
          <p:spPr bwMode="auto">
            <a:xfrm>
              <a:off x="2991" y="2103"/>
              <a:ext cx="992" cy="602"/>
            </a:xfrm>
            <a:prstGeom prst="rect">
              <a:avLst/>
            </a:prstGeom>
            <a:noFill/>
            <a:ln w="12700">
              <a:noFill/>
              <a:miter lim="800000"/>
              <a:headEnd/>
              <a:tailEnd/>
            </a:ln>
          </p:spPr>
          <p:txBody>
            <a:bodyPr wrap="none">
              <a:spAutoFit/>
            </a:bodyPr>
            <a:lstStyle/>
            <a:p>
              <a:pPr algn="ctr" eaLnBrk="0" hangingPunct="0"/>
              <a:r>
                <a:rPr lang="en-US" sz="1600" dirty="0">
                  <a:solidFill>
                    <a:schemeClr val="tx2">
                      <a:lumMod val="75000"/>
                    </a:schemeClr>
                  </a:solidFill>
                  <a:latin typeface="Times New Roman" pitchFamily="18" charset="0"/>
                </a:rPr>
                <a:t>Brief</a:t>
              </a:r>
            </a:p>
            <a:p>
              <a:pPr algn="ctr" eaLnBrk="0" hangingPunct="0"/>
              <a:r>
                <a:rPr lang="en-US" sz="1600" dirty="0">
                  <a:solidFill>
                    <a:schemeClr val="tx2">
                      <a:lumMod val="75000"/>
                    </a:schemeClr>
                  </a:solidFill>
                  <a:latin typeface="Times New Roman" pitchFamily="18" charset="0"/>
                </a:rPr>
                <a:t>Stimulus</a:t>
              </a:r>
              <a:endParaRPr lang="en-US" sz="2400" dirty="0">
                <a:solidFill>
                  <a:schemeClr val="tx2">
                    <a:lumMod val="75000"/>
                  </a:schemeClr>
                </a:solidFill>
                <a:latin typeface="Times New Roman" pitchFamily="18" charset="0"/>
              </a:endParaRPr>
            </a:p>
          </p:txBody>
        </p:sp>
        <p:grpSp>
          <p:nvGrpSpPr>
            <p:cNvPr id="11" name="Group 14"/>
            <p:cNvGrpSpPr>
              <a:grpSpLocks/>
            </p:cNvGrpSpPr>
            <p:nvPr/>
          </p:nvGrpSpPr>
          <p:grpSpPr bwMode="auto">
            <a:xfrm>
              <a:off x="5045" y="2445"/>
              <a:ext cx="757" cy="975"/>
              <a:chOff x="5045" y="2445"/>
              <a:chExt cx="757" cy="975"/>
            </a:xfrm>
          </p:grpSpPr>
          <p:sp>
            <p:nvSpPr>
              <p:cNvPr id="19" name="Text Box 15"/>
              <p:cNvSpPr txBox="1">
                <a:spLocks noChangeArrowheads="1"/>
              </p:cNvSpPr>
              <p:nvPr/>
            </p:nvSpPr>
            <p:spPr bwMode="auto">
              <a:xfrm>
                <a:off x="5061" y="2445"/>
                <a:ext cx="741" cy="212"/>
              </a:xfrm>
              <a:prstGeom prst="rect">
                <a:avLst/>
              </a:prstGeom>
              <a:noFill/>
              <a:ln w="12700">
                <a:noFill/>
                <a:miter lim="800000"/>
                <a:headEnd/>
                <a:tailEnd/>
              </a:ln>
            </p:spPr>
            <p:txBody>
              <a:bodyPr wrap="none">
                <a:spAutoFit/>
              </a:bodyPr>
              <a:lstStyle/>
              <a:p>
                <a:pPr eaLnBrk="0" hangingPunct="0"/>
                <a:r>
                  <a:rPr lang="en-US" sz="1600">
                    <a:solidFill>
                      <a:srgbClr val="00CC00"/>
                    </a:solidFill>
                    <a:latin typeface="Times New Roman" pitchFamily="18" charset="0"/>
                  </a:rPr>
                  <a:t>Undershoot</a:t>
                </a:r>
                <a:endParaRPr lang="en-US" sz="1600">
                  <a:latin typeface="Times New Roman" pitchFamily="18" charset="0"/>
                </a:endParaRPr>
              </a:p>
            </p:txBody>
          </p:sp>
          <p:sp>
            <p:nvSpPr>
              <p:cNvPr id="20" name="Line 16"/>
              <p:cNvSpPr>
                <a:spLocks noChangeShapeType="1"/>
              </p:cNvSpPr>
              <p:nvPr/>
            </p:nvSpPr>
            <p:spPr bwMode="auto">
              <a:xfrm flipH="1">
                <a:off x="5045" y="2649"/>
                <a:ext cx="181" cy="771"/>
              </a:xfrm>
              <a:prstGeom prst="line">
                <a:avLst/>
              </a:prstGeom>
              <a:noFill/>
              <a:ln w="19050">
                <a:solidFill>
                  <a:srgbClr val="00CC00"/>
                </a:solidFill>
                <a:round/>
                <a:headEnd/>
                <a:tailEnd type="arrow" w="med" len="med"/>
              </a:ln>
            </p:spPr>
            <p:txBody>
              <a:bodyPr wrap="none" anchor="ctr"/>
              <a:lstStyle/>
              <a:p>
                <a:endParaRPr lang="en-US"/>
              </a:p>
            </p:txBody>
          </p:sp>
        </p:grpSp>
        <p:grpSp>
          <p:nvGrpSpPr>
            <p:cNvPr id="12" name="Group 17"/>
            <p:cNvGrpSpPr>
              <a:grpSpLocks/>
            </p:cNvGrpSpPr>
            <p:nvPr/>
          </p:nvGrpSpPr>
          <p:grpSpPr bwMode="auto">
            <a:xfrm>
              <a:off x="3225" y="2895"/>
              <a:ext cx="741" cy="1056"/>
              <a:chOff x="3225" y="2895"/>
              <a:chExt cx="741" cy="1056"/>
            </a:xfrm>
          </p:grpSpPr>
          <p:sp>
            <p:nvSpPr>
              <p:cNvPr id="16" name="Freeform 18"/>
              <p:cNvSpPr>
                <a:spLocks/>
              </p:cNvSpPr>
              <p:nvPr/>
            </p:nvSpPr>
            <p:spPr bwMode="auto">
              <a:xfrm>
                <a:off x="3732" y="2895"/>
                <a:ext cx="171" cy="623"/>
              </a:xfrm>
              <a:custGeom>
                <a:avLst/>
                <a:gdLst>
                  <a:gd name="T0" fmla="*/ 0 w 171"/>
                  <a:gd name="T1" fmla="*/ 397 h 623"/>
                  <a:gd name="T2" fmla="*/ 17 w 171"/>
                  <a:gd name="T3" fmla="*/ 490 h 623"/>
                  <a:gd name="T4" fmla="*/ 33 w 171"/>
                  <a:gd name="T5" fmla="*/ 562 h 623"/>
                  <a:gd name="T6" fmla="*/ 61 w 171"/>
                  <a:gd name="T7" fmla="*/ 617 h 623"/>
                  <a:gd name="T8" fmla="*/ 105 w 171"/>
                  <a:gd name="T9" fmla="*/ 600 h 623"/>
                  <a:gd name="T10" fmla="*/ 116 w 171"/>
                  <a:gd name="T11" fmla="*/ 551 h 623"/>
                  <a:gd name="T12" fmla="*/ 132 w 171"/>
                  <a:gd name="T13" fmla="*/ 435 h 623"/>
                  <a:gd name="T14" fmla="*/ 171 w 171"/>
                  <a:gd name="T15" fmla="*/ 0 h 62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623"/>
                  <a:gd name="T26" fmla="*/ 171 w 171"/>
                  <a:gd name="T27" fmla="*/ 623 h 6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623">
                    <a:moveTo>
                      <a:pt x="0" y="397"/>
                    </a:moveTo>
                    <a:cubicBezTo>
                      <a:pt x="6" y="430"/>
                      <a:pt x="12" y="463"/>
                      <a:pt x="17" y="490"/>
                    </a:cubicBezTo>
                    <a:cubicBezTo>
                      <a:pt x="22" y="517"/>
                      <a:pt x="26" y="541"/>
                      <a:pt x="33" y="562"/>
                    </a:cubicBezTo>
                    <a:cubicBezTo>
                      <a:pt x="40" y="583"/>
                      <a:pt x="49" y="611"/>
                      <a:pt x="61" y="617"/>
                    </a:cubicBezTo>
                    <a:cubicBezTo>
                      <a:pt x="73" y="623"/>
                      <a:pt x="96" y="611"/>
                      <a:pt x="105" y="600"/>
                    </a:cubicBezTo>
                    <a:cubicBezTo>
                      <a:pt x="114" y="589"/>
                      <a:pt x="112" y="578"/>
                      <a:pt x="116" y="551"/>
                    </a:cubicBezTo>
                    <a:cubicBezTo>
                      <a:pt x="120" y="524"/>
                      <a:pt x="123" y="527"/>
                      <a:pt x="132" y="435"/>
                    </a:cubicBezTo>
                    <a:cubicBezTo>
                      <a:pt x="141" y="343"/>
                      <a:pt x="153" y="61"/>
                      <a:pt x="171" y="0"/>
                    </a:cubicBezTo>
                  </a:path>
                </a:pathLst>
              </a:custGeom>
              <a:noFill/>
              <a:ln w="31750" cap="flat" cmpd="sng">
                <a:solidFill>
                  <a:srgbClr val="00FF00"/>
                </a:solidFill>
                <a:prstDash val="sysDot"/>
                <a:round/>
                <a:headEnd type="none" w="med" len="med"/>
                <a:tailEnd type="none" w="med" len="med"/>
              </a:ln>
            </p:spPr>
            <p:txBody>
              <a:bodyPr wrap="none" anchor="ctr"/>
              <a:lstStyle/>
              <a:p>
                <a:endParaRPr lang="en-US"/>
              </a:p>
            </p:txBody>
          </p:sp>
          <p:sp>
            <p:nvSpPr>
              <p:cNvPr id="17" name="Text Box 19"/>
              <p:cNvSpPr txBox="1">
                <a:spLocks noChangeArrowheads="1"/>
              </p:cNvSpPr>
              <p:nvPr/>
            </p:nvSpPr>
            <p:spPr bwMode="auto">
              <a:xfrm>
                <a:off x="3225" y="3585"/>
                <a:ext cx="741" cy="366"/>
              </a:xfrm>
              <a:prstGeom prst="rect">
                <a:avLst/>
              </a:prstGeom>
              <a:noFill/>
              <a:ln w="12700">
                <a:noFill/>
                <a:miter lim="800000"/>
                <a:headEnd/>
                <a:tailEnd/>
              </a:ln>
            </p:spPr>
            <p:txBody>
              <a:bodyPr wrap="none">
                <a:spAutoFit/>
              </a:bodyPr>
              <a:lstStyle/>
              <a:p>
                <a:pPr algn="ctr" eaLnBrk="0" hangingPunct="0"/>
                <a:r>
                  <a:rPr lang="en-US" sz="1600" dirty="0">
                    <a:solidFill>
                      <a:srgbClr val="00CC00"/>
                    </a:solidFill>
                    <a:latin typeface="Times New Roman" pitchFamily="18" charset="0"/>
                  </a:rPr>
                  <a:t>Initial</a:t>
                </a:r>
              </a:p>
              <a:p>
                <a:pPr algn="ctr" eaLnBrk="0" hangingPunct="0"/>
                <a:r>
                  <a:rPr lang="en-US" sz="1600" dirty="0">
                    <a:solidFill>
                      <a:srgbClr val="00CC00"/>
                    </a:solidFill>
                    <a:latin typeface="Times New Roman" pitchFamily="18" charset="0"/>
                  </a:rPr>
                  <a:t>Undershoot</a:t>
                </a:r>
                <a:endParaRPr lang="en-US" sz="1600" dirty="0">
                  <a:latin typeface="Times New Roman" pitchFamily="18" charset="0"/>
                </a:endParaRPr>
              </a:p>
            </p:txBody>
          </p:sp>
          <p:sp>
            <p:nvSpPr>
              <p:cNvPr id="18" name="Line 20"/>
              <p:cNvSpPr>
                <a:spLocks noChangeShapeType="1"/>
              </p:cNvSpPr>
              <p:nvPr/>
            </p:nvSpPr>
            <p:spPr bwMode="auto">
              <a:xfrm flipV="1">
                <a:off x="3848" y="3483"/>
                <a:ext cx="22" cy="176"/>
              </a:xfrm>
              <a:prstGeom prst="line">
                <a:avLst/>
              </a:prstGeom>
              <a:noFill/>
              <a:ln w="19050">
                <a:solidFill>
                  <a:srgbClr val="00CC00"/>
                </a:solidFill>
                <a:round/>
                <a:headEnd/>
                <a:tailEnd type="arrow" w="med" len="med"/>
              </a:ln>
            </p:spPr>
            <p:txBody>
              <a:bodyPr wrap="none" anchor="ctr"/>
              <a:lstStyle/>
              <a:p>
                <a:endParaRPr lang="en-US"/>
              </a:p>
            </p:txBody>
          </p:sp>
        </p:grpSp>
        <p:grpSp>
          <p:nvGrpSpPr>
            <p:cNvPr id="13" name="Group 21"/>
            <p:cNvGrpSpPr>
              <a:grpSpLocks/>
            </p:cNvGrpSpPr>
            <p:nvPr/>
          </p:nvGrpSpPr>
          <p:grpSpPr bwMode="auto">
            <a:xfrm>
              <a:off x="4305" y="1457"/>
              <a:ext cx="676" cy="212"/>
              <a:chOff x="4305" y="1457"/>
              <a:chExt cx="676" cy="212"/>
            </a:xfrm>
          </p:grpSpPr>
          <p:sp>
            <p:nvSpPr>
              <p:cNvPr id="14" name="Text Box 22"/>
              <p:cNvSpPr txBox="1">
                <a:spLocks noChangeArrowheads="1"/>
              </p:cNvSpPr>
              <p:nvPr/>
            </p:nvSpPr>
            <p:spPr bwMode="auto">
              <a:xfrm>
                <a:off x="4601" y="1457"/>
                <a:ext cx="380" cy="212"/>
              </a:xfrm>
              <a:prstGeom prst="rect">
                <a:avLst/>
              </a:prstGeom>
              <a:noFill/>
              <a:ln w="12700">
                <a:noFill/>
                <a:miter lim="800000"/>
                <a:headEnd/>
                <a:tailEnd/>
              </a:ln>
            </p:spPr>
            <p:txBody>
              <a:bodyPr wrap="none">
                <a:spAutoFit/>
              </a:bodyPr>
              <a:lstStyle/>
              <a:p>
                <a:pPr eaLnBrk="0" hangingPunct="0"/>
                <a:r>
                  <a:rPr lang="en-US" sz="1600">
                    <a:solidFill>
                      <a:srgbClr val="00CC00"/>
                    </a:solidFill>
                    <a:latin typeface="Times New Roman" pitchFamily="18" charset="0"/>
                  </a:rPr>
                  <a:t>Peak</a:t>
                </a:r>
                <a:endParaRPr lang="en-US" sz="1600">
                  <a:latin typeface="Times New Roman" pitchFamily="18" charset="0"/>
                </a:endParaRPr>
              </a:p>
            </p:txBody>
          </p:sp>
          <p:sp>
            <p:nvSpPr>
              <p:cNvPr id="15" name="Line 23"/>
              <p:cNvSpPr>
                <a:spLocks noChangeShapeType="1"/>
              </p:cNvSpPr>
              <p:nvPr/>
            </p:nvSpPr>
            <p:spPr bwMode="auto">
              <a:xfrm flipH="1" flipV="1">
                <a:off x="4305" y="1574"/>
                <a:ext cx="279" cy="5"/>
              </a:xfrm>
              <a:prstGeom prst="line">
                <a:avLst/>
              </a:prstGeom>
              <a:noFill/>
              <a:ln w="19050">
                <a:solidFill>
                  <a:srgbClr val="00CC00"/>
                </a:solidFill>
                <a:round/>
                <a:headEnd/>
                <a:tailEnd type="arrow" w="med" len="med"/>
              </a:ln>
            </p:spPr>
            <p:txBody>
              <a:bodyPr wrap="none" anchor="ctr"/>
              <a:lstStyle/>
              <a:p>
                <a:endParaRPr lang="en-US"/>
              </a:p>
            </p:txBody>
          </p:sp>
        </p:grpSp>
      </p:grpSp>
      <p:sp>
        <p:nvSpPr>
          <p:cNvPr id="26" name="Textfeld 25"/>
          <p:cNvSpPr txBox="1"/>
          <p:nvPr/>
        </p:nvSpPr>
        <p:spPr>
          <a:xfrm>
            <a:off x="3851920" y="5877272"/>
            <a:ext cx="4248472" cy="369332"/>
          </a:xfrm>
          <a:prstGeom prst="rect">
            <a:avLst/>
          </a:prstGeom>
          <a:noFill/>
        </p:spPr>
        <p:txBody>
          <a:bodyPr wrap="square" rtlCol="0">
            <a:spAutoFit/>
          </a:bodyPr>
          <a:lstStyle/>
          <a:p>
            <a:r>
              <a:rPr lang="en-US" b="1" dirty="0" smtClean="0"/>
              <a:t>Hemodynamic response function</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Hemodynamic Response Function</a:t>
            </a:r>
            <a:br>
              <a:rPr lang="en-US" dirty="0" smtClean="0"/>
            </a:br>
            <a:r>
              <a:rPr lang="en-US" dirty="0" smtClean="0"/>
              <a:t>(HRF)</a:t>
            </a:r>
            <a:endParaRPr lang="en-US" dirty="0"/>
          </a:p>
        </p:txBody>
      </p:sp>
      <p:sp>
        <p:nvSpPr>
          <p:cNvPr id="4" name="Fußzeilenplatzhalter 3"/>
          <p:cNvSpPr>
            <a:spLocks noGrp="1"/>
          </p:cNvSpPr>
          <p:nvPr>
            <p:ph type="ftr" sz="quarter" idx="11"/>
          </p:nvPr>
        </p:nvSpPr>
        <p:spPr/>
        <p:txBody>
          <a:bodyPr/>
          <a:lstStyle/>
          <a:p>
            <a:r>
              <a:rPr lang="en-US" smtClean="0"/>
              <a:t>Methods for Dummies 2011/2012</a:t>
            </a:r>
            <a:endParaRPr lang="en-US"/>
          </a:p>
        </p:txBody>
      </p:sp>
      <p:sp>
        <p:nvSpPr>
          <p:cNvPr id="5" name="Foliennummernplatzhalter 4"/>
          <p:cNvSpPr>
            <a:spLocks noGrp="1"/>
          </p:cNvSpPr>
          <p:nvPr>
            <p:ph type="sldNum" sz="quarter" idx="12"/>
          </p:nvPr>
        </p:nvSpPr>
        <p:spPr/>
        <p:txBody>
          <a:bodyPr/>
          <a:lstStyle/>
          <a:p>
            <a:fld id="{D0A0CC45-AD20-41D0-996C-16E9F1F7C8EA}" type="slidenum">
              <a:rPr lang="en-US" smtClean="0"/>
              <a:pPr/>
              <a:t>7</a:t>
            </a:fld>
            <a:endParaRPr lang="en-US"/>
          </a:p>
        </p:txBody>
      </p:sp>
      <p:pic>
        <p:nvPicPr>
          <p:cNvPr id="6" name="Picture 6" descr="can"/>
          <p:cNvPicPr>
            <a:picLocks noChangeArrowheads="1"/>
          </p:cNvPicPr>
          <p:nvPr/>
        </p:nvPicPr>
        <p:blipFill>
          <a:blip r:embed="rId3" cstate="print"/>
          <a:srcRect/>
          <a:stretch>
            <a:fillRect/>
          </a:stretch>
        </p:blipFill>
        <p:spPr bwMode="auto">
          <a:xfrm>
            <a:off x="4283968" y="3068960"/>
            <a:ext cx="2808312" cy="2736304"/>
          </a:xfrm>
          <a:prstGeom prst="rect">
            <a:avLst/>
          </a:prstGeom>
          <a:noFill/>
          <a:ln w="9525">
            <a:noFill/>
            <a:miter lim="800000"/>
            <a:headEnd/>
            <a:tailEnd/>
          </a:ln>
        </p:spPr>
      </p:pic>
      <p:pic>
        <p:nvPicPr>
          <p:cNvPr id="7" name="Picture 3"/>
          <p:cNvPicPr>
            <a:picLocks noChangeArrowheads="1"/>
          </p:cNvPicPr>
          <p:nvPr/>
        </p:nvPicPr>
        <p:blipFill>
          <a:blip r:embed="rId4" cstate="print"/>
          <a:stretch>
            <a:fillRect/>
          </a:stretch>
        </p:blipFill>
        <p:spPr bwMode="auto">
          <a:xfrm>
            <a:off x="1259632" y="3140968"/>
            <a:ext cx="2658706" cy="2484782"/>
          </a:xfrm>
          <a:prstGeom prst="rect">
            <a:avLst/>
          </a:prstGeom>
          <a:noFill/>
          <a:ln w="12700">
            <a:noFill/>
            <a:miter lim="800000"/>
            <a:headEnd/>
            <a:tailEnd/>
          </a:ln>
        </p:spPr>
      </p:pic>
      <p:sp>
        <p:nvSpPr>
          <p:cNvPr id="8" name="Textfeld 7"/>
          <p:cNvSpPr txBox="1"/>
          <p:nvPr/>
        </p:nvSpPr>
        <p:spPr>
          <a:xfrm>
            <a:off x="1259632" y="2636912"/>
            <a:ext cx="7056784" cy="646331"/>
          </a:xfrm>
          <a:prstGeom prst="rect">
            <a:avLst/>
          </a:prstGeom>
          <a:noFill/>
        </p:spPr>
        <p:txBody>
          <a:bodyPr wrap="square" rtlCol="0">
            <a:spAutoFit/>
          </a:bodyPr>
          <a:lstStyle/>
          <a:p>
            <a:r>
              <a:rPr lang="en-US" b="1" dirty="0" smtClean="0"/>
              <a:t>Gamma functions 	     	  Two Gamma functions added</a:t>
            </a:r>
          </a:p>
          <a:p>
            <a:endParaRPr lang="en-US" b="1" dirty="0"/>
          </a:p>
        </p:txBody>
      </p:sp>
      <p:sp>
        <p:nvSpPr>
          <p:cNvPr id="19" name="Textfeld 18"/>
          <p:cNvSpPr txBox="1"/>
          <p:nvPr/>
        </p:nvSpPr>
        <p:spPr>
          <a:xfrm>
            <a:off x="1259632" y="1412776"/>
            <a:ext cx="6480720" cy="923330"/>
          </a:xfrm>
          <a:prstGeom prst="rect">
            <a:avLst/>
          </a:prstGeom>
          <a:noFill/>
        </p:spPr>
        <p:txBody>
          <a:bodyPr wrap="square" rtlCol="0">
            <a:spAutoFit/>
          </a:bodyPr>
          <a:lstStyle/>
          <a:p>
            <a:pPr algn="just"/>
            <a:r>
              <a:rPr lang="en-US" dirty="0" smtClean="0"/>
              <a:t>Two gamma functions added together form a good representation of the </a:t>
            </a:r>
            <a:r>
              <a:rPr lang="en-US" dirty="0" err="1" smtClean="0"/>
              <a:t>haemodynamic</a:t>
            </a:r>
            <a:r>
              <a:rPr lang="en-US" dirty="0" smtClean="0"/>
              <a:t> response, although they lack the initial undershoot!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827584" y="980728"/>
            <a:ext cx="6768752" cy="4415677"/>
          </a:xfrm>
          <a:prstGeom prst="rect">
            <a:avLst/>
          </a:prstGeom>
          <a:noFill/>
          <a:ln w="9525">
            <a:noFill/>
            <a:miter lim="800000"/>
            <a:headEnd/>
            <a:tailEnd/>
          </a:ln>
        </p:spPr>
      </p:pic>
      <p:sp>
        <p:nvSpPr>
          <p:cNvPr id="9219" name="Rectangle 3"/>
          <p:cNvSpPr>
            <a:spLocks noChangeArrowheads="1"/>
          </p:cNvSpPr>
          <p:nvPr/>
        </p:nvSpPr>
        <p:spPr bwMode="auto">
          <a:xfrm>
            <a:off x="395536" y="5733256"/>
            <a:ext cx="7632848" cy="707886"/>
          </a:xfrm>
          <a:prstGeom prst="rect">
            <a:avLst/>
          </a:prstGeom>
          <a:noFill/>
          <a:ln w="9525">
            <a:noFill/>
            <a:miter lim="800000"/>
            <a:headEnd/>
            <a:tailEnd/>
          </a:ln>
        </p:spPr>
        <p:txBody>
          <a:bodyPr wrap="square">
            <a:spAutoFit/>
          </a:bodyPr>
          <a:lstStyle/>
          <a:p>
            <a:pPr eaLnBrk="0" hangingPunct="0"/>
            <a:r>
              <a:rPr lang="en-GB" sz="2000" dirty="0"/>
              <a:t>Fits of a boxcar epoch model with (red) and without (black) convolution by a canonical HRF, together with the data (blue).</a:t>
            </a:r>
          </a:p>
        </p:txBody>
      </p:sp>
      <p:sp>
        <p:nvSpPr>
          <p:cNvPr id="7172" name="Text Box 4"/>
          <p:cNvSpPr txBox="1">
            <a:spLocks noChangeArrowheads="1"/>
          </p:cNvSpPr>
          <p:nvPr/>
        </p:nvSpPr>
        <p:spPr bwMode="auto">
          <a:xfrm>
            <a:off x="539552" y="404664"/>
            <a:ext cx="6348742" cy="553998"/>
          </a:xfrm>
          <a:prstGeom prst="rect">
            <a:avLst/>
          </a:prstGeom>
          <a:noFill/>
          <a:ln w="9525">
            <a:noFill/>
            <a:miter lim="800000"/>
            <a:headEnd/>
            <a:tailEnd/>
          </a:ln>
          <a:effectLst/>
        </p:spPr>
        <p:txBody>
          <a:bodyPr wrap="square">
            <a:spAutoFit/>
          </a:bodyPr>
          <a:lstStyle/>
          <a:p>
            <a:pPr eaLnBrk="0" hangingPunct="0">
              <a:defRPr/>
            </a:pPr>
            <a:r>
              <a:rPr lang="en-GB" sz="3000" cap="small" dirty="0" smtClean="0">
                <a:solidFill>
                  <a:schemeClr val="tx2"/>
                </a:solidFill>
                <a:latin typeface="+mj-lt"/>
                <a:ea typeface="+mj-ea"/>
                <a:cs typeface="+mj-cs"/>
              </a:rPr>
              <a:t>HRF versus boxcar</a:t>
            </a:r>
            <a:endParaRPr lang="en-US" sz="3000" cap="small" dirty="0" smtClean="0">
              <a:solidFill>
                <a:schemeClr val="tx2"/>
              </a:solidFill>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67544" y="548680"/>
            <a:ext cx="8229600" cy="495646"/>
          </a:xfrm>
          <a:prstGeom prst="rect">
            <a:avLst/>
          </a:prstGeom>
          <a:noFill/>
          <a:ln w="9525">
            <a:noFill/>
            <a:miter lim="800000"/>
            <a:headEnd/>
            <a:tailEnd/>
          </a:ln>
          <a:effectLst/>
        </p:spPr>
        <p:txBody>
          <a:bodyPr anchor="ctr"/>
          <a:lstStyle/>
          <a:p>
            <a:pPr>
              <a:defRPr/>
            </a:pPr>
            <a:r>
              <a:rPr lang="en-GB" sz="3000" cap="small" dirty="0" smtClean="0">
                <a:solidFill>
                  <a:schemeClr val="tx2"/>
                </a:solidFill>
                <a:latin typeface="+mj-lt"/>
                <a:ea typeface="+mj-ea"/>
                <a:cs typeface="+mj-cs"/>
              </a:rPr>
              <a:t>Limits of HRF</a:t>
            </a:r>
          </a:p>
        </p:txBody>
      </p:sp>
      <p:sp>
        <p:nvSpPr>
          <p:cNvPr id="8195" name="Rectangle 3"/>
          <p:cNvSpPr>
            <a:spLocks noGrp="1" noChangeArrowheads="1"/>
          </p:cNvSpPr>
          <p:nvPr>
            <p:ph idx="1"/>
          </p:nvPr>
        </p:nvSpPr>
        <p:spPr>
          <a:xfrm>
            <a:off x="827584" y="1412776"/>
            <a:ext cx="7513637" cy="4032448"/>
          </a:xfrm>
        </p:spPr>
        <p:txBody>
          <a:bodyPr>
            <a:noAutofit/>
          </a:bodyPr>
          <a:lstStyle/>
          <a:p>
            <a:pPr marL="0">
              <a:lnSpc>
                <a:spcPct val="80000"/>
              </a:lnSpc>
              <a:defRPr/>
            </a:pPr>
            <a:r>
              <a:rPr lang="en-GB" dirty="0" smtClean="0"/>
              <a:t>General shape of the BOLD impulse response similar across early sensory regions, such as V1 and S1. </a:t>
            </a:r>
          </a:p>
          <a:p>
            <a:pPr marL="0">
              <a:lnSpc>
                <a:spcPct val="80000"/>
              </a:lnSpc>
              <a:defRPr/>
            </a:pPr>
            <a:endParaRPr lang="en-GB" dirty="0" smtClean="0"/>
          </a:p>
          <a:p>
            <a:pPr marL="0">
              <a:lnSpc>
                <a:spcPct val="80000"/>
              </a:lnSpc>
              <a:defRPr/>
            </a:pPr>
            <a:r>
              <a:rPr lang="en-GB" dirty="0" smtClean="0"/>
              <a:t>Variability across higher cortical regions.</a:t>
            </a:r>
          </a:p>
          <a:p>
            <a:pPr marL="0">
              <a:lnSpc>
                <a:spcPct val="80000"/>
              </a:lnSpc>
              <a:defRPr/>
            </a:pPr>
            <a:endParaRPr lang="en-GB" dirty="0" smtClean="0"/>
          </a:p>
          <a:p>
            <a:pPr marL="0">
              <a:lnSpc>
                <a:spcPct val="80000"/>
              </a:lnSpc>
              <a:defRPr/>
            </a:pPr>
            <a:r>
              <a:rPr lang="en-GB" dirty="0" smtClean="0"/>
              <a:t>Considerable variability across people. </a:t>
            </a:r>
          </a:p>
          <a:p>
            <a:pPr marL="0">
              <a:lnSpc>
                <a:spcPct val="80000"/>
              </a:lnSpc>
              <a:defRPr/>
            </a:pPr>
            <a:endParaRPr lang="en-GB" dirty="0" smtClean="0"/>
          </a:p>
          <a:p>
            <a:pPr marL="0">
              <a:lnSpc>
                <a:spcPct val="80000"/>
              </a:lnSpc>
              <a:defRPr/>
            </a:pPr>
            <a:r>
              <a:rPr lang="en-GB" dirty="0" smtClean="0"/>
              <a:t>These types of variability can be accommodated by expanding the HRF...</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1835</Words>
  <Application>Microsoft Macintosh PowerPoint</Application>
  <PresentationFormat>Bildschirmpräsentation (4:3)</PresentationFormat>
  <Paragraphs>360</Paragraphs>
  <Slides>27</Slides>
  <Notes>9</Notes>
  <HiddenSlides>1</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29" baseType="lpstr">
      <vt:lpstr>Larissa-Design</vt:lpstr>
      <vt:lpstr>Bitmap Image</vt:lpstr>
      <vt:lpstr>1st level analysis: basis functions, parametric modulation and correlated regressors.</vt:lpstr>
      <vt:lpstr>First Level Analysis</vt:lpstr>
      <vt:lpstr>PowerPoint-Präsentation</vt:lpstr>
      <vt:lpstr>Basis Functions</vt:lpstr>
      <vt:lpstr>Basis Functions</vt:lpstr>
      <vt:lpstr>Hemodynamic Response Function (HRF)</vt:lpstr>
      <vt:lpstr>Hemodynamic Response Function (HRF)</vt:lpstr>
      <vt:lpstr>PowerPoint-Präsentation</vt:lpstr>
      <vt:lpstr>PowerPoint-Präsentation</vt:lpstr>
      <vt:lpstr>Informed Basis Set</vt:lpstr>
      <vt:lpstr>Design Matrix</vt:lpstr>
      <vt:lpstr>PowerPoint-Präsentation</vt:lpstr>
      <vt:lpstr>Comparison of the fitted response</vt:lpstr>
      <vt:lpstr>Summary</vt:lpstr>
      <vt:lpstr>Sources</vt:lpstr>
      <vt:lpstr>Part II: Correlated regressors parametric/non-parametric design</vt:lpstr>
      <vt:lpstr>Multicollinearity</vt:lpstr>
      <vt:lpstr>Multicollinearity</vt:lpstr>
      <vt:lpstr>Multicollinearity and estimability</vt:lpstr>
      <vt:lpstr>Multicollinearity</vt:lpstr>
      <vt:lpstr>Multicollinearity</vt:lpstr>
      <vt:lpstr>Orthogonality matrix</vt:lpstr>
      <vt:lpstr>Orthogonalizing</vt:lpstr>
      <vt:lpstr>Dealing with multicollinearity</vt:lpstr>
      <vt:lpstr>Parametric vs. factorial design</vt:lpstr>
      <vt:lpstr>Parametric vs. factorial design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level analysis: design matrix, contrasts and inference</dc:title>
  <dc:creator>Sylvi</dc:creator>
  <cp:lastModifiedBy>Max-Philipp Stenner</cp:lastModifiedBy>
  <cp:revision>67</cp:revision>
  <dcterms:created xsi:type="dcterms:W3CDTF">2012-01-12T14:57:13Z</dcterms:created>
  <dcterms:modified xsi:type="dcterms:W3CDTF">2012-01-30T21:34:05Z</dcterms:modified>
</cp:coreProperties>
</file>