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300" r:id="rId28"/>
    <p:sldId id="299" r:id="rId29"/>
    <p:sldId id="302" r:id="rId30"/>
    <p:sldId id="304" r:id="rId31"/>
    <p:sldId id="296" r:id="rId32"/>
    <p:sldId id="297"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anor Loh" initials="EL"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9" autoAdjust="0"/>
    <p:restoredTop sz="81709" autoAdjust="0"/>
  </p:normalViewPr>
  <p:slideViewPr>
    <p:cSldViewPr>
      <p:cViewPr>
        <p:scale>
          <a:sx n="115" d="100"/>
          <a:sy n="115" d="100"/>
        </p:scale>
        <p:origin x="-1512"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2-19T16:54:49.846" idx="1">
    <p:pos x="-369" y="1200"/>
    <p:text>Confirm with Chloe: This is correct, yes?</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C40B1-3828-4664-92A4-365EE62EBAD3}" type="datetimeFigureOut">
              <a:rPr lang="en-GB" smtClean="0"/>
              <a:pPr/>
              <a:t>04/01/2012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571D9-1679-4ABE-91F3-41CDD89792F1}" type="slidenum">
              <a:rPr lang="en-GB" smtClean="0"/>
              <a:pPr/>
              <a:t>‹#›</a:t>
            </a:fld>
            <a:endParaRPr lang="en-GB"/>
          </a:p>
        </p:txBody>
      </p:sp>
    </p:spTree>
    <p:extLst>
      <p:ext uri="{BB962C8B-B14F-4D97-AF65-F5344CB8AC3E}">
        <p14:creationId xmlns:p14="http://schemas.microsoft.com/office/powerpoint/2010/main" val="114815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dirty="0" smtClean="0"/>
              <a:t>Overview of the </a:t>
            </a:r>
            <a:r>
              <a:rPr lang="en-GB" dirty="0" err="1" smtClean="0"/>
              <a:t>preprocessing</a:t>
            </a:r>
            <a:r>
              <a:rPr lang="en-GB" dirty="0" smtClean="0"/>
              <a:t> steps covered in today’s session, and where they fit in the process</a:t>
            </a:r>
          </a:p>
          <a:p>
            <a:pPr eaLnBrk="1" hangingPunct="1">
              <a:spcBef>
                <a:spcPct val="0"/>
              </a:spcBef>
              <a:defRPr/>
            </a:pPr>
            <a:endParaRPr lang="en-GB" dirty="0" smtClean="0"/>
          </a:p>
          <a:p>
            <a:pPr eaLnBrk="1" hangingPunct="1">
              <a:spcBef>
                <a:spcPct val="0"/>
              </a:spcBef>
              <a:defRPr/>
            </a:pPr>
            <a:r>
              <a:rPr lang="en-GB" dirty="0" smtClean="0"/>
              <a:t>4 </a:t>
            </a:r>
            <a:r>
              <a:rPr lang="en-GB" dirty="0" err="1" smtClean="0"/>
              <a:t>preprocessing</a:t>
            </a:r>
            <a:r>
              <a:rPr lang="en-GB" dirty="0" smtClean="0"/>
              <a:t> steps: realignment, unwarping, co-registration, spatial normalization</a:t>
            </a:r>
          </a:p>
          <a:p>
            <a:pPr eaLnBrk="1" hangingPunct="1">
              <a:spcBef>
                <a:spcPct val="0"/>
              </a:spcBef>
              <a:defRPr/>
            </a:pPr>
            <a:endParaRPr lang="en-GB" dirty="0" smtClean="0"/>
          </a:p>
          <a:p>
            <a:pPr marL="171450" indent="-171450" eaLnBrk="1" hangingPunct="1">
              <a:spcBef>
                <a:spcPct val="0"/>
              </a:spcBef>
              <a:buFontTx/>
              <a:buChar char="-"/>
              <a:defRPr/>
            </a:pPr>
            <a:r>
              <a:rPr lang="en-GB" dirty="0" smtClean="0"/>
              <a:t>Realignment and unwarping ensure that the same unit of brain matter is being compared with itself (i.e. to see how activation in this area changes), over time </a:t>
            </a:r>
          </a:p>
          <a:p>
            <a:pPr marL="628650" lvl="1" indent="-171450" eaLnBrk="1" hangingPunct="1">
              <a:spcBef>
                <a:spcPct val="0"/>
              </a:spcBef>
              <a:buFontTx/>
              <a:buChar char="-"/>
              <a:defRPr/>
            </a:pPr>
            <a:r>
              <a:rPr lang="en-GB" dirty="0" smtClean="0"/>
              <a:t>Distinct from: comparing how activation in area A is different with activation in area B</a:t>
            </a:r>
          </a:p>
          <a:p>
            <a:pPr marL="171450" indent="-171450" eaLnBrk="1" hangingPunct="1">
              <a:spcBef>
                <a:spcPct val="0"/>
              </a:spcBef>
              <a:buFontTx/>
              <a:buChar char="-"/>
              <a:defRPr/>
            </a:pPr>
            <a:r>
              <a:rPr lang="en-GB" dirty="0" smtClean="0"/>
              <a:t>Co-registration: combining functional and anatomical images, for the </a:t>
            </a:r>
            <a:r>
              <a:rPr lang="en-GB" i="1" dirty="0" smtClean="0"/>
              <a:t>same</a:t>
            </a:r>
            <a:r>
              <a:rPr lang="en-GB" dirty="0" smtClean="0"/>
              <a:t> subject</a:t>
            </a:r>
          </a:p>
          <a:p>
            <a:pPr marL="628650" lvl="1" indent="-171450" eaLnBrk="1" hangingPunct="1">
              <a:spcBef>
                <a:spcPct val="0"/>
              </a:spcBef>
              <a:buFontTx/>
              <a:buChar char="-"/>
              <a:defRPr/>
            </a:pPr>
            <a:r>
              <a:rPr lang="en-GB" dirty="0" smtClean="0"/>
              <a:t>This is a linear transformation, because you’re combining two images for the same brain (different types of images, but should roughly look the same)</a:t>
            </a:r>
          </a:p>
          <a:p>
            <a:pPr marL="171450" indent="-171450" eaLnBrk="1" hangingPunct="1">
              <a:spcBef>
                <a:spcPct val="0"/>
              </a:spcBef>
              <a:buFontTx/>
              <a:buChar char="-"/>
              <a:defRPr/>
            </a:pPr>
            <a:r>
              <a:rPr lang="en-GB" dirty="0" smtClean="0"/>
              <a:t>Spatial normalization: combining images from </a:t>
            </a:r>
            <a:r>
              <a:rPr lang="en-GB" i="1" dirty="0" smtClean="0"/>
              <a:t>multiple</a:t>
            </a:r>
            <a:r>
              <a:rPr lang="en-GB" dirty="0" smtClean="0"/>
              <a:t> subjects, and finding out which anatomical locations the activations correspond to</a:t>
            </a:r>
          </a:p>
          <a:p>
            <a:pPr marL="628650" lvl="1" indent="-171450" eaLnBrk="1" hangingPunct="1">
              <a:spcBef>
                <a:spcPct val="0"/>
              </a:spcBef>
              <a:buFontTx/>
              <a:buChar char="-"/>
              <a:defRPr/>
            </a:pPr>
            <a:r>
              <a:rPr lang="en-GB" dirty="0" smtClean="0"/>
              <a:t>This is a non-linear transformation, because you will have substantial small-scale variations in brain structure </a:t>
            </a:r>
            <a:r>
              <a:rPr lang="en-GB" dirty="0" smtClean="0">
                <a:sym typeface="Wingdings" pitchFamily="2" charset="2"/>
              </a:rPr>
              <a:t> you want to fit all of this into a standardized anatomical space (e.g. MNI)</a:t>
            </a:r>
            <a:endParaRPr lang="en-GB"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443F8FB0-4919-4DAA-B789-4305D3D39552}" type="slidenum">
              <a:rPr lang="en-GB" smtClean="0"/>
              <a:pPr/>
              <a:t>3</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en-GB" smtClean="0"/>
          </a:p>
          <a:p>
            <a:pPr eaLnBrk="1" hangingPunct="1">
              <a:spcBef>
                <a:spcPct val="0"/>
              </a:spcBef>
            </a:pPr>
            <a:endParaRPr lang="en-GB" smtClean="0"/>
          </a:p>
        </p:txBody>
      </p:sp>
      <p:sp>
        <p:nvSpPr>
          <p:cNvPr id="45060" name="Slide Number Placeholder 3"/>
          <p:cNvSpPr>
            <a:spLocks noGrp="1"/>
          </p:cNvSpPr>
          <p:nvPr>
            <p:ph type="sldNum" sz="quarter" idx="5"/>
          </p:nvPr>
        </p:nvSpPr>
        <p:spPr bwMode="auto">
          <a:noFill/>
          <a:ln>
            <a:miter lim="800000"/>
            <a:headEnd/>
            <a:tailEnd/>
          </a:ln>
        </p:spPr>
        <p:txBody>
          <a:bodyPr/>
          <a:lstStyle/>
          <a:p>
            <a:fld id="{B483A295-02E8-4B14-88AC-BD60A61EA35D}" type="slidenum">
              <a:rPr lang="en-GB" smtClean="0"/>
              <a:pPr/>
              <a:t>23</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46084" name="Slide Number Placeholder 3"/>
          <p:cNvSpPr>
            <a:spLocks noGrp="1"/>
          </p:cNvSpPr>
          <p:nvPr>
            <p:ph type="sldNum" sz="quarter" idx="5"/>
          </p:nvPr>
        </p:nvSpPr>
        <p:spPr bwMode="auto">
          <a:noFill/>
          <a:ln>
            <a:miter lim="800000"/>
            <a:headEnd/>
            <a:tailEnd/>
          </a:ln>
        </p:spPr>
        <p:txBody>
          <a:bodyPr/>
          <a:lstStyle/>
          <a:p>
            <a:fld id="{DD604680-78E9-440E-B31C-A9A65A044477}" type="slidenum">
              <a:rPr lang="en-GB" smtClean="0"/>
              <a:pPr/>
              <a:t>24</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dirty="0" smtClean="0"/>
              <a:t>This is</a:t>
            </a:r>
            <a:r>
              <a:rPr lang="en-GB" baseline="0" dirty="0" smtClean="0"/>
              <a:t> </a:t>
            </a:r>
            <a:r>
              <a:rPr lang="en-GB" dirty="0" smtClean="0"/>
              <a:t>just a schematic that describes the steps of </a:t>
            </a:r>
            <a:r>
              <a:rPr lang="en-GB" dirty="0" err="1" smtClean="0"/>
              <a:t>unwarping</a:t>
            </a:r>
            <a:endParaRPr lang="en-GB"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A1D8A3AA-1E1F-4072-949E-C0A9F95B0A2B}" type="slidenum">
              <a:rPr lang="en-GB" smtClean="0"/>
              <a:pPr/>
              <a:t>25</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en-GB" baseline="0"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64D738CE-192C-49F9-AA42-315B228DAAF3}" type="slidenum">
              <a:rPr lang="en-GB" smtClean="0"/>
              <a:pPr/>
              <a:t>26</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en-GB" baseline="0"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64D738CE-192C-49F9-AA42-315B228DAAF3}" type="slidenum">
              <a:rPr lang="en-GB" smtClean="0"/>
              <a:pPr/>
              <a:t>27</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GB" dirty="0" smtClean="0"/>
              <a:t>Red circles:</a:t>
            </a:r>
            <a:r>
              <a:rPr lang="en-GB" baseline="0" dirty="0" smtClean="0"/>
              <a:t> buttons identified in the physics wiki (just in case you can’t find them!)</a:t>
            </a:r>
          </a:p>
          <a:p>
            <a:pPr eaLnBrk="1" hangingPunct="1">
              <a:spcBef>
                <a:spcPct val="0"/>
              </a:spcBef>
            </a:pPr>
            <a:r>
              <a:rPr lang="en-GB" baseline="0" dirty="0" smtClean="0"/>
              <a:t>Green circles: If you want to, you don’t have to unwarp via the batch system – you can do this individually for each run (e.g. if something different is done for a particular subject)</a:t>
            </a:r>
          </a:p>
          <a:p>
            <a:pPr eaLnBrk="1" hangingPunct="1">
              <a:spcBef>
                <a:spcPct val="0"/>
              </a:spcBef>
            </a:pPr>
            <a:endParaRPr lang="en-GB" baseline="0" dirty="0" smtClean="0"/>
          </a:p>
          <a:p>
            <a:pPr eaLnBrk="1" hangingPunct="1">
              <a:spcBef>
                <a:spcPct val="0"/>
              </a:spcBef>
            </a:pPr>
            <a:r>
              <a:rPr lang="en-GB" u="sng" dirty="0" smtClean="0"/>
              <a:t>Alternative step</a:t>
            </a:r>
            <a:r>
              <a:rPr lang="en-GB" u="sng" baseline="0" dirty="0" smtClean="0"/>
              <a:t> 3 and 4:  </a:t>
            </a:r>
          </a:p>
          <a:p>
            <a:pPr eaLnBrk="1" hangingPunct="1">
              <a:spcBef>
                <a:spcPct val="0"/>
              </a:spcBef>
            </a:pPr>
            <a:r>
              <a:rPr lang="en-GB" baseline="0" dirty="0" smtClean="0"/>
              <a:t>You can create the </a:t>
            </a:r>
            <a:r>
              <a:rPr lang="en-GB" baseline="0" dirty="0" err="1" smtClean="0"/>
              <a:t>vdm</a:t>
            </a:r>
            <a:r>
              <a:rPr lang="en-GB" baseline="0" dirty="0" smtClean="0"/>
              <a:t> files via the </a:t>
            </a:r>
            <a:r>
              <a:rPr lang="en-GB" baseline="0" dirty="0" err="1" smtClean="0"/>
              <a:t>fieldmap</a:t>
            </a:r>
            <a:r>
              <a:rPr lang="en-GB" baseline="0" dirty="0" smtClean="0"/>
              <a:t> toolbox, individually for each run and each subject (on the main SPM menu page – under the Toolbox tab, click </a:t>
            </a:r>
            <a:r>
              <a:rPr lang="en-GB" baseline="0" dirty="0" err="1" smtClean="0"/>
              <a:t>Fieldmap</a:t>
            </a:r>
            <a:r>
              <a:rPr lang="en-GB" baseline="0" dirty="0" smtClean="0"/>
              <a:t> and enter the appropriate files and default there). Then, enter the appropriate </a:t>
            </a:r>
            <a:r>
              <a:rPr lang="en-GB" baseline="0" dirty="0" err="1" smtClean="0"/>
              <a:t>vdm</a:t>
            </a:r>
            <a:r>
              <a:rPr lang="en-GB" baseline="0" dirty="0" smtClean="0"/>
              <a:t> file </a:t>
            </a:r>
            <a:r>
              <a:rPr lang="en-GB" i="1" baseline="0" dirty="0" smtClean="0"/>
              <a:t>with </a:t>
            </a:r>
            <a:r>
              <a:rPr lang="en-GB" i="0" baseline="0" dirty="0" smtClean="0"/>
              <a:t>your EPI images, into the ‘realign &amp; unwarp’ step (also from the SPM main menu, under the option at the top, on the left)</a:t>
            </a:r>
            <a:endParaRPr lang="en-GB" baseline="0" dirty="0" smtClean="0"/>
          </a:p>
          <a:p>
            <a:pPr eaLnBrk="1" hangingPunct="1">
              <a:spcBef>
                <a:spcPct val="0"/>
              </a:spcBef>
            </a:pPr>
            <a:endParaRPr lang="en-GB"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64D738CE-192C-49F9-AA42-315B228DAAF3}" type="slidenum">
              <a:rPr lang="en-GB" smtClean="0"/>
              <a:pPr/>
              <a:t>28</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GB" dirty="0" smtClean="0"/>
              <a:t>Select</a:t>
            </a:r>
            <a:r>
              <a:rPr lang="en-GB" baseline="0" dirty="0" smtClean="0"/>
              <a:t> ONLY the first EPI!</a:t>
            </a:r>
            <a:endParaRPr lang="en-GB"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64D738CE-192C-49F9-AA42-315B228DAAF3}" type="slidenum">
              <a:rPr lang="en-GB" smtClean="0"/>
              <a:pPr/>
              <a:t>29</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GB" dirty="0" smtClean="0"/>
              <a:t>Order</a:t>
            </a:r>
            <a:r>
              <a:rPr lang="en-GB" baseline="0" dirty="0" smtClean="0"/>
              <a:t> of steps, 1-5 (colour coded)</a:t>
            </a:r>
          </a:p>
          <a:p>
            <a:pPr eaLnBrk="1" hangingPunct="1">
              <a:spcBef>
                <a:spcPct val="0"/>
              </a:spcBef>
            </a:pPr>
            <a:r>
              <a:rPr lang="en-GB" baseline="0" dirty="0" smtClean="0"/>
              <a:t>Coloured ellipses indicate where these steps need to be executed</a:t>
            </a:r>
          </a:p>
          <a:p>
            <a:pPr eaLnBrk="1" hangingPunct="1">
              <a:spcBef>
                <a:spcPct val="0"/>
              </a:spcBef>
            </a:pPr>
            <a:endParaRPr lang="en-GB" baseline="0" dirty="0" smtClean="0"/>
          </a:p>
          <a:p>
            <a:pPr eaLnBrk="1" hangingPunct="1">
              <a:spcBef>
                <a:spcPct val="0"/>
              </a:spcBef>
            </a:pPr>
            <a:r>
              <a:rPr lang="en-GB" baseline="0" dirty="0" smtClean="0"/>
              <a:t>Note: You might have to double click on Data, to get to Step 2</a:t>
            </a:r>
            <a:endParaRPr lang="en-GB"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64D738CE-192C-49F9-AA42-315B228DAAF3}" type="slidenum">
              <a:rPr lang="en-GB" smtClean="0"/>
              <a:pPr/>
              <a:t>30</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r>
              <a:rPr lang="en-GB" smtClean="0"/>
              <a:t>You could get rid of movement-induced variance by ‘covariation’, but this reduces sensitivity, especially if the variance of interest is correlated with movement </a:t>
            </a:r>
          </a:p>
        </p:txBody>
      </p:sp>
      <p:sp>
        <p:nvSpPr>
          <p:cNvPr id="50180" name="Slide Number Placeholder 3"/>
          <p:cNvSpPr>
            <a:spLocks noGrp="1"/>
          </p:cNvSpPr>
          <p:nvPr>
            <p:ph type="sldNum" sz="quarter" idx="5"/>
          </p:nvPr>
        </p:nvSpPr>
        <p:spPr bwMode="auto">
          <a:noFill/>
          <a:ln>
            <a:miter lim="800000"/>
            <a:headEnd/>
            <a:tailEnd/>
          </a:ln>
        </p:spPr>
        <p:txBody>
          <a:bodyPr/>
          <a:lstStyle/>
          <a:p>
            <a:fld id="{E7867EB6-AE2B-4A28-A185-85DB65A713D0}" type="slidenum">
              <a:rPr lang="en-GB" smtClean="0"/>
              <a:pPr/>
              <a:t>31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noFill/>
          <a:ln>
            <a:miter lim="800000"/>
            <a:headEnd/>
            <a:tailEnd/>
          </a:ln>
        </p:spPr>
        <p:txBody>
          <a:bodyPr/>
          <a:lstStyle/>
          <a:p>
            <a:fld id="{C2B42D8B-4433-4A28-83A4-C276CE71383B}" type="slidenum">
              <a:rPr lang="en-GB" smtClean="0"/>
              <a:pPr/>
              <a:t>15</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37892" name="Slide Number Placeholder 3"/>
          <p:cNvSpPr>
            <a:spLocks noGrp="1"/>
          </p:cNvSpPr>
          <p:nvPr>
            <p:ph type="sldNum" sz="quarter" idx="5"/>
          </p:nvPr>
        </p:nvSpPr>
        <p:spPr bwMode="auto">
          <a:noFill/>
          <a:ln>
            <a:miter lim="800000"/>
            <a:headEnd/>
            <a:tailEnd/>
          </a:ln>
        </p:spPr>
        <p:txBody>
          <a:bodyPr/>
          <a:lstStyle/>
          <a:p>
            <a:fld id="{F77FD9BA-56CA-408B-BEEE-9EC364882CD3}" type="slidenum">
              <a:rPr lang="en-GB" smtClean="0"/>
              <a:pPr/>
              <a:t>16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r>
              <a:rPr lang="en-GB" smtClean="0"/>
              <a:t>Magnetic susceptibility: How ‘magnetized’ a substance gets, when placed in a magnetic field</a:t>
            </a:r>
          </a:p>
          <a:p>
            <a:pPr eaLnBrk="1" hangingPunct="1">
              <a:spcBef>
                <a:spcPct val="0"/>
              </a:spcBef>
            </a:pPr>
            <a:r>
              <a:rPr lang="en-US" smtClean="0"/>
              <a:t>(extent to which the substance modifies the strength of the magnetic field passing through it)</a:t>
            </a:r>
          </a:p>
          <a:p>
            <a:pPr eaLnBrk="1" hangingPunct="1">
              <a:spcBef>
                <a:spcPct val="0"/>
              </a:spcBef>
            </a:pPr>
            <a:endParaRPr lang="en-GB" smtClean="0"/>
          </a:p>
        </p:txBody>
      </p:sp>
      <p:sp>
        <p:nvSpPr>
          <p:cNvPr id="38916" name="Slide Number Placeholder 3"/>
          <p:cNvSpPr>
            <a:spLocks noGrp="1"/>
          </p:cNvSpPr>
          <p:nvPr>
            <p:ph type="sldNum" sz="quarter" idx="5"/>
          </p:nvPr>
        </p:nvSpPr>
        <p:spPr bwMode="auto">
          <a:noFill/>
          <a:ln>
            <a:miter lim="800000"/>
            <a:headEnd/>
            <a:tailEnd/>
          </a:ln>
        </p:spPr>
        <p:txBody>
          <a:bodyPr/>
          <a:lstStyle/>
          <a:p>
            <a:fld id="{AED73AB4-BD50-4775-AF54-6122D1E0BB27}" type="slidenum">
              <a:rPr lang="en-GB" smtClean="0"/>
              <a:pPr/>
              <a:t>17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r>
              <a:rPr lang="en-GB" smtClean="0">
                <a:solidFill>
                  <a:schemeClr val="bg1"/>
                </a:solidFill>
              </a:rPr>
              <a:t>Uniform object: composite substances are not different, in magnetic susceptibility </a:t>
            </a:r>
          </a:p>
          <a:p>
            <a:pPr eaLnBrk="1" hangingPunct="1">
              <a:spcBef>
                <a:spcPct val="0"/>
              </a:spcBef>
            </a:pPr>
            <a:endParaRPr lang="en-GB" smtClean="0">
              <a:solidFill>
                <a:schemeClr val="bg1"/>
              </a:solidFill>
            </a:endParaRPr>
          </a:p>
          <a:p>
            <a:pPr eaLnBrk="1" hangingPunct="1">
              <a:spcBef>
                <a:spcPct val="0"/>
              </a:spcBef>
            </a:pPr>
            <a:r>
              <a:rPr lang="en-GB" smtClean="0">
                <a:solidFill>
                  <a:schemeClr val="bg1"/>
                </a:solidFill>
              </a:rPr>
              <a:t>Top image: anatomical image of the phantom</a:t>
            </a:r>
          </a:p>
          <a:p>
            <a:pPr eaLnBrk="1" hangingPunct="1">
              <a:spcBef>
                <a:spcPct val="0"/>
              </a:spcBef>
            </a:pPr>
            <a:r>
              <a:rPr lang="en-GB" smtClean="0">
                <a:solidFill>
                  <a:schemeClr val="bg1"/>
                </a:solidFill>
              </a:rPr>
              <a:t>Bottom image: Field map, measures how the image will be distorted (you can think of this as the deformation field – see later for elaboration on what these are!)</a:t>
            </a:r>
          </a:p>
          <a:p>
            <a:pPr eaLnBrk="1" hangingPunct="1">
              <a:spcBef>
                <a:spcPct val="0"/>
              </a:spcBef>
            </a:pPr>
            <a:r>
              <a:rPr lang="en-GB" smtClean="0">
                <a:solidFill>
                  <a:schemeClr val="bg1"/>
                </a:solidFill>
              </a:rPr>
              <a:t>Grey = 0, Black = deformation in one direction, White = deformation in another direction</a:t>
            </a:r>
          </a:p>
          <a:p>
            <a:pPr eaLnBrk="1" hangingPunct="1">
              <a:spcBef>
                <a:spcPct val="0"/>
              </a:spcBef>
            </a:pPr>
            <a:r>
              <a:rPr lang="en-GB" smtClean="0">
                <a:solidFill>
                  <a:schemeClr val="bg1"/>
                </a:solidFill>
              </a:rPr>
              <a:t>e.g. grey uniform image inside the phantom, similar to the grey uniform image of the background </a:t>
            </a:r>
            <a:r>
              <a:rPr lang="en-GB" smtClean="0">
                <a:solidFill>
                  <a:schemeClr val="bg1"/>
                </a:solidFill>
                <a:sym typeface="Wingdings" pitchFamily="-110" charset="2"/>
              </a:rPr>
              <a:t> indicates that there is no distortion within the centre of the phantom, much like there is no distortion in the blank space of the scanner!</a:t>
            </a:r>
            <a:endParaRPr lang="en-GB" smtClean="0">
              <a:solidFill>
                <a:schemeClr val="bg1"/>
              </a:solidFill>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A72D9EB8-CBEF-4615-B6F4-59BC051C6011}" type="slidenum">
              <a:rPr lang="en-GB" smtClean="0"/>
              <a:pPr/>
              <a:t>18</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r>
              <a:rPr lang="en-GB" u="sng" smtClean="0"/>
              <a:t>Brain images:</a:t>
            </a:r>
          </a:p>
          <a:p>
            <a:pPr eaLnBrk="1" hangingPunct="1">
              <a:spcBef>
                <a:spcPct val="0"/>
              </a:spcBef>
            </a:pPr>
            <a:r>
              <a:rPr lang="en-US" smtClean="0"/>
              <a:t>Images (right) show the typical effect of unwarping on EPI data.  Original (red) and unwarped (blue) EPI images are overlaid on top of the fieldmap structural image.  Original </a:t>
            </a:r>
            <a:r>
              <a:rPr lang="en-US" b="1" smtClean="0"/>
              <a:t>EPI shows stretching of data in the anterior direction near the frontal pole (A, B), and a movement of the cerebellum and spinal cord in the posterior direction (C).  These are corrected in the unwarped version (blue)</a:t>
            </a:r>
          </a:p>
          <a:p>
            <a:pPr eaLnBrk="1" hangingPunct="1">
              <a:spcBef>
                <a:spcPct val="0"/>
              </a:spcBef>
            </a:pPr>
            <a:r>
              <a:rPr lang="en-US" smtClean="0"/>
              <a:t>(from </a:t>
            </a:r>
            <a:r>
              <a:rPr lang="en-GB" smtClean="0"/>
              <a:t>http://www.cubric.cf.ac.uk/mri/analysis/correcting-image-distortions-in-epi-data/epi-unwarping-with-fieldmaps/)</a:t>
            </a:r>
          </a:p>
          <a:p>
            <a:pPr eaLnBrk="1" hangingPunct="1">
              <a:spcBef>
                <a:spcPct val="0"/>
              </a:spcBef>
            </a:pPr>
            <a:endParaRPr lang="en-GB" smtClean="0"/>
          </a:p>
        </p:txBody>
      </p:sp>
      <p:sp>
        <p:nvSpPr>
          <p:cNvPr id="40964" name="Slide Number Placeholder 3"/>
          <p:cNvSpPr>
            <a:spLocks noGrp="1"/>
          </p:cNvSpPr>
          <p:nvPr>
            <p:ph type="sldNum" sz="quarter" idx="5"/>
          </p:nvPr>
        </p:nvSpPr>
        <p:spPr bwMode="auto">
          <a:noFill/>
          <a:ln>
            <a:miter lim="800000"/>
            <a:headEnd/>
            <a:tailEnd/>
          </a:ln>
        </p:spPr>
        <p:txBody>
          <a:bodyPr/>
          <a:lstStyle/>
          <a:p>
            <a:fld id="{B2619590-D80E-4406-9E6D-F0E538BDD9B5}" type="slidenum">
              <a:rPr lang="en-GB" smtClean="0"/>
              <a:pPr/>
              <a:t>19</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defRPr/>
            </a:pPr>
            <a:r>
              <a:rPr lang="en-GB" dirty="0" smtClean="0"/>
              <a:t>Because field </a:t>
            </a:r>
            <a:r>
              <a:rPr lang="en-GB" dirty="0" err="1" smtClean="0"/>
              <a:t>inhomogeneities</a:t>
            </a:r>
            <a:r>
              <a:rPr lang="en-GB" dirty="0" smtClean="0"/>
              <a:t> change as subject moves, we have to take subject movement into account as well when we unwarp</a:t>
            </a:r>
          </a:p>
          <a:p>
            <a:pPr eaLnBrk="1" hangingPunct="1">
              <a:spcBef>
                <a:spcPct val="0"/>
              </a:spcBef>
              <a:defRPr/>
            </a:pPr>
            <a:endParaRPr lang="en-GB" dirty="0" smtClean="0"/>
          </a:p>
          <a:p>
            <a:pPr eaLnBrk="1" hangingPunct="1">
              <a:spcBef>
                <a:spcPct val="0"/>
              </a:spcBef>
              <a:defRPr/>
            </a:pPr>
            <a:r>
              <a:rPr lang="en-GB" dirty="0" smtClean="0"/>
              <a:t>In a homogeneous field we can locate a signal source consistently in exactly the same voxel, over and over again, in the same voxel, </a:t>
            </a:r>
            <a:r>
              <a:rPr lang="en-GB" dirty="0" err="1" smtClean="0"/>
              <a:t>esp</a:t>
            </a:r>
            <a:r>
              <a:rPr lang="en-GB" dirty="0" smtClean="0"/>
              <a:t> after we have realigned all slices to the same source image</a:t>
            </a:r>
          </a:p>
          <a:p>
            <a:pPr eaLnBrk="1" hangingPunct="1">
              <a:spcBef>
                <a:spcPct val="0"/>
              </a:spcBef>
              <a:defRPr/>
            </a:pPr>
            <a:endParaRPr lang="en-GB" dirty="0" smtClean="0"/>
          </a:p>
          <a:p>
            <a:pPr eaLnBrk="1" hangingPunct="1">
              <a:spcBef>
                <a:spcPct val="0"/>
              </a:spcBef>
              <a:defRPr/>
            </a:pPr>
            <a:r>
              <a:rPr lang="en-GB" dirty="0" smtClean="0"/>
              <a:t>But our field is WONKY! </a:t>
            </a:r>
          </a:p>
          <a:p>
            <a:pPr lvl="1" eaLnBrk="1" hangingPunct="1">
              <a:spcBef>
                <a:spcPct val="0"/>
              </a:spcBef>
              <a:defRPr/>
            </a:pPr>
            <a:r>
              <a:rPr lang="en-GB" dirty="0" smtClean="0"/>
              <a:t>Because of </a:t>
            </a:r>
            <a:r>
              <a:rPr lang="en-GB" dirty="0" smtClean="0">
                <a:effectLst>
                  <a:outerShdw blurRad="38100" dist="38100" dir="2700000" algn="tl">
                    <a:srgbClr val="C0C0C0"/>
                  </a:outerShdw>
                </a:effectLst>
              </a:rPr>
              <a:t>Magnetic Field </a:t>
            </a:r>
            <a:r>
              <a:rPr lang="en-GB" dirty="0" err="1" smtClean="0">
                <a:effectLst>
                  <a:outerShdw blurRad="38100" dist="38100" dir="2700000" algn="tl">
                    <a:srgbClr val="C0C0C0"/>
                  </a:outerShdw>
                </a:effectLst>
              </a:rPr>
              <a:t>Inhomogeneities</a:t>
            </a:r>
            <a:r>
              <a:rPr lang="en-GB" dirty="0" smtClean="0">
                <a:effectLst>
                  <a:outerShdw blurRad="38100" dist="38100" dir="2700000" algn="tl">
                    <a:srgbClr val="C0C0C0"/>
                  </a:outerShdw>
                </a:effectLst>
              </a:rPr>
              <a:t>- </a:t>
            </a:r>
          </a:p>
          <a:p>
            <a:pPr lvl="1" eaLnBrk="1" hangingPunct="1">
              <a:spcBef>
                <a:spcPct val="0"/>
              </a:spcBef>
              <a:defRPr/>
            </a:pPr>
            <a:r>
              <a:rPr lang="en-US" sz="1000" dirty="0" smtClean="0">
                <a:solidFill>
                  <a:srgbClr val="FF3300"/>
                </a:solidFill>
                <a:effectLst>
                  <a:outerShdw blurRad="38100" dist="38100" dir="2700000" algn="tl">
                    <a:srgbClr val="C0C0C0"/>
                  </a:outerShdw>
                </a:effectLst>
              </a:rPr>
              <a:t>Which means that the signal will NOT change linearly</a:t>
            </a:r>
          </a:p>
          <a:p>
            <a:pPr lvl="1" eaLnBrk="1" hangingPunct="1">
              <a:spcBef>
                <a:spcPct val="0"/>
              </a:spcBef>
              <a:defRPr/>
            </a:pPr>
            <a:endParaRPr lang="en-US" sz="1000" dirty="0" smtClean="0">
              <a:solidFill>
                <a:srgbClr val="FF3300"/>
              </a:solidFill>
              <a:effectLst>
                <a:outerShdw blurRad="38100" dist="38100" dir="2700000" algn="tl">
                  <a:srgbClr val="C0C0C0"/>
                </a:outerShdw>
              </a:effectLst>
            </a:endParaRPr>
          </a:p>
          <a:p>
            <a:pPr eaLnBrk="1" hangingPunct="1">
              <a:spcBef>
                <a:spcPct val="0"/>
              </a:spcBef>
              <a:defRPr/>
            </a:pPr>
            <a:r>
              <a:rPr lang="en-GB" dirty="0" smtClean="0"/>
              <a:t>Chloe Hutton explains this step by step in the physics wiki:</a:t>
            </a:r>
          </a:p>
          <a:p>
            <a:pPr eaLnBrk="1" hangingPunct="1">
              <a:spcBef>
                <a:spcPct val="0"/>
              </a:spcBef>
              <a:defRPr/>
            </a:pPr>
            <a:r>
              <a:rPr lang="en-GB" dirty="0" smtClean="0"/>
              <a:t>http://cast.fil.ion.ucl.ac.uk/documents/physics_lectures/Hutton_epi_distortion_300408.pdf</a:t>
            </a:r>
          </a:p>
          <a:p>
            <a:pPr lvl="1" eaLnBrk="1" hangingPunct="1">
              <a:spcBef>
                <a:spcPct val="0"/>
              </a:spcBef>
              <a:defRPr/>
            </a:pPr>
            <a:endParaRPr lang="en-GB" sz="1000" dirty="0" smtClean="0">
              <a:solidFill>
                <a:srgbClr val="FF3300"/>
              </a:solidFill>
              <a:effectLst>
                <a:outerShdw blurRad="38100" dist="38100" dir="2700000" algn="tl">
                  <a:srgbClr val="C0C0C0"/>
                </a:outerShdw>
              </a:effectLst>
            </a:endParaRPr>
          </a:p>
          <a:p>
            <a:pPr eaLnBrk="1" hangingPunct="1">
              <a:spcBef>
                <a:spcPct val="0"/>
              </a:spcBef>
              <a:defRPr/>
            </a:pPr>
            <a:endParaRPr lang="en-GB"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FDBB7D41-8A74-40B8-AF5F-419667E2EE76}" type="slidenum">
              <a:rPr lang="en-GB" smtClean="0"/>
              <a:pPr/>
              <a:t>20</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eaLnBrk="1" hangingPunct="1">
              <a:spcBef>
                <a:spcPct val="0"/>
              </a:spcBef>
            </a:pPr>
            <a:r>
              <a:rPr lang="en-GB" smtClean="0">
                <a:solidFill>
                  <a:schemeClr val="bg1"/>
                </a:solidFill>
              </a:rPr>
              <a:t>Deformation field=indicates the directions and magnitudes of ‘location deflections’ throughout the magnetic field (i.e. how is the image moved, at each location, with respect to the real object)</a:t>
            </a:r>
          </a:p>
          <a:p>
            <a:pPr eaLnBrk="1" hangingPunct="1">
              <a:spcBef>
                <a:spcPct val="0"/>
              </a:spcBef>
            </a:pPr>
            <a:r>
              <a:rPr lang="en-US" smtClean="0">
                <a:solidFill>
                  <a:schemeClr val="bg1"/>
                </a:solidFill>
                <a:sym typeface="Wingdings" pitchFamily="-110" charset="2"/>
              </a:rPr>
              <a:t> We want to find out: how does deformation field change over time, taking into account subject movement?</a:t>
            </a:r>
            <a:endParaRPr lang="en-US" smtClean="0">
              <a:solidFill>
                <a:schemeClr val="bg1"/>
              </a:solidFill>
            </a:endParaRPr>
          </a:p>
          <a:p>
            <a:pPr eaLnBrk="1" hangingPunct="1">
              <a:spcBef>
                <a:spcPct val="0"/>
              </a:spcBef>
            </a:pPr>
            <a:endParaRPr lang="en-GB" smtClean="0"/>
          </a:p>
          <a:p>
            <a:pPr eaLnBrk="1" hangingPunct="1">
              <a:spcBef>
                <a:spcPct val="0"/>
              </a:spcBef>
            </a:pPr>
            <a:r>
              <a:rPr lang="en-GB" u="sng" smtClean="0"/>
              <a:t>Distinction between deformation field and field map:</a:t>
            </a:r>
          </a:p>
          <a:p>
            <a:pPr eaLnBrk="1" hangingPunct="1">
              <a:spcBef>
                <a:spcPct val="0"/>
              </a:spcBef>
            </a:pPr>
            <a:endParaRPr lang="en-GB" smtClean="0"/>
          </a:p>
          <a:p>
            <a:pPr eaLnBrk="1" hangingPunct="1">
              <a:spcBef>
                <a:spcPct val="0"/>
              </a:spcBef>
            </a:pPr>
            <a:r>
              <a:rPr lang="en-GB" smtClean="0"/>
              <a:t>Deformation field = a mathematical operation, description of how the image (at each location) is distorted</a:t>
            </a:r>
          </a:p>
          <a:p>
            <a:pPr eaLnBrk="1" hangingPunct="1">
              <a:spcBef>
                <a:spcPct val="0"/>
              </a:spcBef>
            </a:pPr>
            <a:r>
              <a:rPr lang="en-GB" smtClean="0"/>
              <a:t>Field map = measurable entity, that we use to derive the deformation field</a:t>
            </a:r>
          </a:p>
          <a:p>
            <a:pPr eaLnBrk="1" hangingPunct="1">
              <a:spcBef>
                <a:spcPct val="0"/>
              </a:spcBef>
            </a:pPr>
            <a:endParaRPr lang="en-GB" smtClean="0"/>
          </a:p>
          <a:p>
            <a:pPr eaLnBrk="1" hangingPunct="1">
              <a:spcBef>
                <a:spcPct val="0"/>
              </a:spcBef>
            </a:pPr>
            <a:r>
              <a:rPr lang="en-GB" smtClean="0"/>
              <a:t>Serves as a reference image – when subject is in this position, this is what the field inhomogeneities look like. </a:t>
            </a:r>
          </a:p>
          <a:p>
            <a:pPr eaLnBrk="1" hangingPunct="1">
              <a:spcBef>
                <a:spcPct val="0"/>
              </a:spcBef>
            </a:pPr>
            <a:r>
              <a:rPr lang="en-GB" smtClean="0"/>
              <a:t>Using this reference + movement parameters, we predict what the field inhomogeneities would be like (and thus what the deformation field would look like) at each time point </a:t>
            </a:r>
          </a:p>
          <a:p>
            <a:pPr eaLnBrk="1" hangingPunct="1">
              <a:spcBef>
                <a:spcPct val="0"/>
              </a:spcBef>
            </a:pPr>
            <a:endParaRPr lang="en-GB" smtClean="0"/>
          </a:p>
          <a:p>
            <a:pPr eaLnBrk="1" hangingPunct="1">
              <a:spcBef>
                <a:spcPct val="0"/>
              </a:spcBef>
            </a:pPr>
            <a:endParaRPr lang="en-GB" smtClean="0"/>
          </a:p>
        </p:txBody>
      </p:sp>
      <p:sp>
        <p:nvSpPr>
          <p:cNvPr id="43012" name="Slide Number Placeholder 3"/>
          <p:cNvSpPr>
            <a:spLocks noGrp="1"/>
          </p:cNvSpPr>
          <p:nvPr>
            <p:ph type="sldNum" sz="quarter" idx="5"/>
          </p:nvPr>
        </p:nvSpPr>
        <p:spPr bwMode="auto">
          <a:noFill/>
          <a:ln>
            <a:miter lim="800000"/>
            <a:headEnd/>
            <a:tailEnd/>
          </a:ln>
        </p:spPr>
        <p:txBody>
          <a:bodyPr/>
          <a:lstStyle/>
          <a:p>
            <a:fld id="{B119C1B0-EC38-4974-95A0-DE97AED0780C}" type="slidenum">
              <a:rPr lang="en-GB" smtClean="0"/>
              <a:pPr/>
              <a:t>21</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457200" eaLnBrk="1" hangingPunct="1">
              <a:spcBef>
                <a:spcPct val="50000"/>
              </a:spcBef>
              <a:defRPr/>
            </a:pPr>
            <a:r>
              <a:rPr lang="en-GB" smtClean="0">
                <a:effectLst>
                  <a:outerShdw blurRad="38100" dist="38100" dir="2700000" algn="tl">
                    <a:srgbClr val="C0C0C0"/>
                  </a:outerShdw>
                </a:effectLst>
              </a:rPr>
              <a:t>From: </a:t>
            </a:r>
            <a:r>
              <a:rPr lang="en-GB" i="1" smtClean="0">
                <a:effectLst>
                  <a:outerShdw blurRad="38100" dist="38100" dir="2700000" algn="tl">
                    <a:srgbClr val="C0C0C0"/>
                  </a:outerShdw>
                </a:effectLst>
              </a:rPr>
              <a:t>www.fil.ion.ucl.ac.uk/~mgray/Presentations/</a:t>
            </a:r>
            <a:r>
              <a:rPr lang="en-GB" b="1" i="1" smtClean="0">
                <a:effectLst>
                  <a:outerShdw blurRad="38100" dist="38100" dir="2700000" algn="tl">
                    <a:srgbClr val="C0C0C0"/>
                  </a:outerShdw>
                </a:effectLst>
              </a:rPr>
              <a:t>Unwarping</a:t>
            </a:r>
            <a:r>
              <a:rPr lang="en-GB" i="1" smtClean="0">
                <a:effectLst>
                  <a:outerShdw blurRad="38100" dist="38100" dir="2700000" algn="tl">
                    <a:srgbClr val="C0C0C0"/>
                  </a:outerShdw>
                </a:effectLst>
              </a:rPr>
              <a:t>.ppt</a:t>
            </a:r>
            <a:r>
              <a:rPr lang="en-GB" smtClean="0"/>
              <a:t> </a:t>
            </a:r>
            <a:endParaRPr lang="en-GB" smtClean="0">
              <a:effectLst>
                <a:outerShdw blurRad="38100" dist="38100" dir="2700000" algn="tl">
                  <a:srgbClr val="C0C0C0"/>
                </a:outerShdw>
              </a:effectLst>
            </a:endParaRPr>
          </a:p>
          <a:p>
            <a:pPr defTabSz="457200" eaLnBrk="1" hangingPunct="1">
              <a:spcBef>
                <a:spcPct val="50000"/>
              </a:spcBef>
              <a:defRPr/>
            </a:pPr>
            <a:endParaRPr lang="en-GB" smtClean="0">
              <a:effectLst>
                <a:outerShdw blurRad="38100" dist="38100" dir="2700000" algn="tl">
                  <a:srgbClr val="C0C0C0"/>
                </a:outerShdw>
              </a:effectLst>
            </a:endParaRPr>
          </a:p>
          <a:p>
            <a:pPr defTabSz="457200" eaLnBrk="1" hangingPunct="1">
              <a:spcBef>
                <a:spcPct val="50000"/>
              </a:spcBef>
              <a:defRPr/>
            </a:pPr>
            <a:r>
              <a:rPr lang="en-GB" smtClean="0">
                <a:effectLst>
                  <a:outerShdw blurRad="38100" dist="38100" dir="2700000" algn="tl">
                    <a:srgbClr val="C0C0C0"/>
                  </a:outerShdw>
                </a:effectLst>
              </a:rPr>
              <a:t>Given the derivative of the field with respect to subject movement, and the movement parameters estimated from realignment,  one can predict the non-rigid deformation in the scan series.</a:t>
            </a:r>
            <a:endParaRPr lang="en-US" smtClean="0">
              <a:effectLst>
                <a:outerShdw blurRad="38100" dist="38100" dir="2700000" algn="tl">
                  <a:srgbClr val="C0C0C0"/>
                </a:outerShdw>
              </a:effectLst>
            </a:endParaRPr>
          </a:p>
          <a:p>
            <a:pPr defTabSz="457200" eaLnBrk="1" hangingPunct="1">
              <a:lnSpc>
                <a:spcPct val="80000"/>
              </a:lnSpc>
              <a:spcBef>
                <a:spcPct val="0"/>
              </a:spcBef>
              <a:defRPr/>
            </a:pPr>
            <a:r>
              <a:rPr lang="en-GB" smtClean="0">
                <a:effectLst>
                  <a:outerShdw blurRad="38100" dist="38100" dir="2700000" algn="tl">
                    <a:srgbClr val="C0C0C0"/>
                  </a:outerShdw>
                </a:effectLst>
              </a:rPr>
              <a:t>	</a:t>
            </a:r>
          </a:p>
          <a:p>
            <a:pPr defTabSz="457200" eaLnBrk="1" hangingPunct="1">
              <a:spcBef>
                <a:spcPct val="0"/>
              </a:spcBef>
              <a:defRPr/>
            </a:pPr>
            <a:endParaRPr lang="en-GB" smtClean="0"/>
          </a:p>
        </p:txBody>
      </p:sp>
      <p:sp>
        <p:nvSpPr>
          <p:cNvPr id="44036" name="Slide Number Placeholder 3"/>
          <p:cNvSpPr>
            <a:spLocks noGrp="1"/>
          </p:cNvSpPr>
          <p:nvPr>
            <p:ph type="sldNum" sz="quarter" idx="5"/>
          </p:nvPr>
        </p:nvSpPr>
        <p:spPr bwMode="auto">
          <a:noFill/>
          <a:ln>
            <a:miter lim="800000"/>
            <a:headEnd/>
            <a:tailEnd/>
          </a:ln>
        </p:spPr>
        <p:txBody>
          <a:bodyPr/>
          <a:lstStyle/>
          <a:p>
            <a:fld id="{758DB0E2-8289-4757-960A-FD5FC3A8BAF7}" type="slidenum">
              <a:rPr lang="en-GB" smtClean="0"/>
              <a:pPr/>
              <a:t>22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1007B-4E88-4382-B90A-9FDA70D7CE25}" type="datetimeFigureOut">
              <a:rPr lang="en-GB" smtClean="0"/>
              <a:pPr/>
              <a:t>04/01/2012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1007B-4E88-4382-B90A-9FDA70D7CE25}" type="datetimeFigureOut">
              <a:rPr lang="en-GB" smtClean="0"/>
              <a:pPr/>
              <a:t>04/01/2012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AF51E-9336-43C8-AC00-69E3479AA43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2.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6.wmf"/><Relationship Id="rId10" Type="http://schemas.openxmlformats.org/officeDocument/2006/relationships/image" Target="../media/image34.emf"/><Relationship Id="rId4" Type="http://schemas.openxmlformats.org/officeDocument/2006/relationships/image" Target="../media/image35.jpeg"/><Relationship Id="rId9"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fil.ion.ucl.ac.uk/spm/toolbox/unwarp/" TargetMode="External"/><Relationship Id="rId2" Type="http://schemas.openxmlformats.org/officeDocument/2006/relationships/hyperlink" Target="http://cast.fil.ion.ucl.ac.uk/documents/physics_lectures/Hutton_epi_distortion_300408.pdf" TargetMode="External"/><Relationship Id="rId1" Type="http://schemas.openxmlformats.org/officeDocument/2006/relationships/slideLayout" Target="../slideLayouts/slideLayout1.xml"/><Relationship Id="rId6" Type="http://schemas.openxmlformats.org/officeDocument/2006/relationships/hyperlink" Target="http://www.fil.ion.ucl.ac.uk/spm/doc/manual.pdf" TargetMode="External"/><Relationship Id="rId5" Type="http://schemas.openxmlformats.org/officeDocument/2006/relationships/hyperlink" Target="http://intranet.fil.ion.ucl.ac.uk/pmwiki/" TargetMode="External"/><Relationship Id="rId4" Type="http://schemas.openxmlformats.org/officeDocument/2006/relationships/hyperlink" Target="http://www.fil.ion.ucl.ac.uk/spm/da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Methods for Dummies</a:t>
            </a:r>
            <a:endParaRPr lang="en-GB" sz="5000" dirty="0"/>
          </a:p>
        </p:txBody>
      </p:sp>
      <p:sp>
        <p:nvSpPr>
          <p:cNvPr id="3" name="Subtitle 2"/>
          <p:cNvSpPr>
            <a:spLocks noGrp="1"/>
          </p:cNvSpPr>
          <p:nvPr>
            <p:ph type="subTitle" idx="1"/>
          </p:nvPr>
        </p:nvSpPr>
        <p:spPr>
          <a:xfrm>
            <a:off x="1331640" y="2924944"/>
            <a:ext cx="6400800" cy="1752600"/>
          </a:xfrm>
        </p:spPr>
        <p:txBody>
          <a:bodyPr/>
          <a:lstStyle/>
          <a:p>
            <a:r>
              <a:rPr lang="en-GB" dirty="0" smtClean="0">
                <a:solidFill>
                  <a:schemeClr val="bg1"/>
                </a:solidFill>
              </a:rPr>
              <a:t>Preprocessing</a:t>
            </a:r>
          </a:p>
          <a:p>
            <a:r>
              <a:rPr lang="en-GB" dirty="0" smtClean="0">
                <a:solidFill>
                  <a:schemeClr val="bg1"/>
                </a:solidFill>
              </a:rPr>
              <a:t>Realigning and </a:t>
            </a:r>
            <a:r>
              <a:rPr lang="en-GB" dirty="0" err="1" smtClean="0">
                <a:solidFill>
                  <a:schemeClr val="bg1"/>
                </a:solidFill>
              </a:rPr>
              <a:t>unwarping</a:t>
            </a:r>
            <a:endParaRPr lang="en-GB" dirty="0" smtClean="0">
              <a:solidFill>
                <a:schemeClr val="bg1"/>
              </a:solidFill>
            </a:endParaRPr>
          </a:p>
          <a:p>
            <a:r>
              <a:rPr lang="en-GB" dirty="0" smtClean="0">
                <a:solidFill>
                  <a:schemeClr val="bg1"/>
                </a:solidFill>
              </a:rPr>
              <a:t>Jan 4th</a:t>
            </a:r>
            <a:endParaRPr lang="en-GB" dirty="0">
              <a:solidFill>
                <a:schemeClr val="bg1"/>
              </a:solidFill>
            </a:endParaRPr>
          </a:p>
        </p:txBody>
      </p:sp>
      <p:sp>
        <p:nvSpPr>
          <p:cNvPr id="4" name="TextBox 3"/>
          <p:cNvSpPr txBox="1"/>
          <p:nvPr/>
        </p:nvSpPr>
        <p:spPr>
          <a:xfrm>
            <a:off x="179512" y="6165304"/>
            <a:ext cx="5040560" cy="369332"/>
          </a:xfrm>
          <a:prstGeom prst="rect">
            <a:avLst/>
          </a:prstGeom>
          <a:noFill/>
        </p:spPr>
        <p:txBody>
          <a:bodyPr wrap="square" rtlCol="0">
            <a:spAutoFit/>
          </a:bodyPr>
          <a:lstStyle/>
          <a:p>
            <a:r>
              <a:rPr lang="en-GB" dirty="0" smtClean="0">
                <a:solidFill>
                  <a:schemeClr val="bg1"/>
                </a:solidFill>
              </a:rPr>
              <a:t>Emma Davis and Eleanor </a:t>
            </a:r>
            <a:r>
              <a:rPr lang="en-GB" dirty="0" err="1" smtClean="0">
                <a:solidFill>
                  <a:schemeClr val="bg1"/>
                </a:solidFill>
              </a:rPr>
              <a:t>Loh</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1"/>
                </a:solidFill>
                <a:effectLst/>
                <a:uLnTx/>
                <a:uFillTx/>
                <a:latin typeface="+mj-lt"/>
                <a:ea typeface="+mj-ea"/>
                <a:cs typeface="+mj-cs"/>
              </a:rPr>
              <a:t>Realigning</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95536" y="1628800"/>
            <a:ext cx="8280920" cy="923330"/>
          </a:xfrm>
          <a:prstGeom prst="rect">
            <a:avLst/>
          </a:prstGeom>
          <a:noFill/>
        </p:spPr>
        <p:txBody>
          <a:bodyPr wrap="square" rtlCol="0">
            <a:spAutoFit/>
          </a:bodyPr>
          <a:lstStyle/>
          <a:p>
            <a:pPr marL="342900" indent="-342900"/>
            <a:endParaRPr lang="en-GB" dirty="0" smtClean="0">
              <a:solidFill>
                <a:schemeClr val="bg1"/>
              </a:solidFill>
            </a:endParaRPr>
          </a:p>
          <a:p>
            <a:pPr marL="342900" indent="-342900"/>
            <a:r>
              <a:rPr lang="en-GB" dirty="0" smtClean="0">
                <a:solidFill>
                  <a:schemeClr val="bg1"/>
                </a:solidFill>
              </a:rPr>
              <a:t>	</a:t>
            </a:r>
          </a:p>
          <a:p>
            <a:endParaRPr lang="en-GB" dirty="0"/>
          </a:p>
        </p:txBody>
      </p:sp>
      <p:sp>
        <p:nvSpPr>
          <p:cNvPr id="7" name="Rectangle 6"/>
          <p:cNvSpPr/>
          <p:nvPr/>
        </p:nvSpPr>
        <p:spPr>
          <a:xfrm>
            <a:off x="467544" y="1268761"/>
            <a:ext cx="8136904" cy="4493538"/>
          </a:xfrm>
          <a:prstGeom prst="rect">
            <a:avLst/>
          </a:prstGeom>
        </p:spPr>
        <p:txBody>
          <a:bodyPr wrap="square">
            <a:spAutoFit/>
          </a:bodyPr>
          <a:lstStyle/>
          <a:p>
            <a:pPr marL="342900" indent="-342900"/>
            <a:endParaRPr lang="en-GB" sz="2200" dirty="0" smtClean="0">
              <a:solidFill>
                <a:schemeClr val="bg1"/>
              </a:solidFill>
            </a:endParaRPr>
          </a:p>
          <a:p>
            <a:pPr marL="342900" indent="-342900"/>
            <a:r>
              <a:rPr lang="en-GB" sz="2200" dirty="0" smtClean="0">
                <a:solidFill>
                  <a:schemeClr val="bg1"/>
                </a:solidFill>
              </a:rPr>
              <a:t>Different methods of Interpolation</a:t>
            </a:r>
          </a:p>
          <a:p>
            <a:pPr marL="342900" indent="-342900"/>
            <a:r>
              <a:rPr lang="en-GB" sz="2200" dirty="0" smtClean="0">
                <a:solidFill>
                  <a:schemeClr val="bg1"/>
                </a:solidFill>
              </a:rPr>
              <a:t>	1. Nearest neighbour (NN) (taking the value of the NN)</a:t>
            </a:r>
          </a:p>
          <a:p>
            <a:pPr marL="342900" indent="-342900"/>
            <a:r>
              <a:rPr lang="en-GB" sz="2200" dirty="0" smtClean="0">
                <a:solidFill>
                  <a:schemeClr val="bg1"/>
                </a:solidFill>
              </a:rPr>
              <a:t>	2. Linear interpolation – all immediate neighbours (2 in 1D, 4 in 2D, 	8 in 3D) higher degrees provide better interpolation but are 	slower.</a:t>
            </a:r>
          </a:p>
          <a:p>
            <a:pPr marL="342900" indent="-342900"/>
            <a:r>
              <a:rPr lang="en-GB" sz="2200" dirty="0" smtClean="0">
                <a:solidFill>
                  <a:schemeClr val="bg1"/>
                </a:solidFill>
              </a:rPr>
              <a:t>	3. B-</a:t>
            </a:r>
            <a:r>
              <a:rPr lang="en-GB" sz="2200" dirty="0" err="1" smtClean="0">
                <a:solidFill>
                  <a:schemeClr val="bg1"/>
                </a:solidFill>
              </a:rPr>
              <a:t>spline</a:t>
            </a:r>
            <a:r>
              <a:rPr lang="en-GB" sz="2200" dirty="0" smtClean="0">
                <a:solidFill>
                  <a:schemeClr val="bg1"/>
                </a:solidFill>
              </a:rPr>
              <a:t> interpolation – improves accuracy, has higher spatial frequency</a:t>
            </a:r>
          </a:p>
          <a:p>
            <a:pPr marL="342900" indent="-342900"/>
            <a:r>
              <a:rPr lang="en-GB" sz="2200" dirty="0" smtClean="0">
                <a:solidFill>
                  <a:schemeClr val="bg1"/>
                </a:solidFill>
              </a:rPr>
              <a:t>	(NB: NN and Linear are the same as B-</a:t>
            </a:r>
            <a:r>
              <a:rPr lang="en-GB" sz="2200" dirty="0" err="1" smtClean="0">
                <a:solidFill>
                  <a:schemeClr val="bg1"/>
                </a:solidFill>
              </a:rPr>
              <a:t>spline</a:t>
            </a:r>
            <a:r>
              <a:rPr lang="en-GB" sz="2200" dirty="0" smtClean="0">
                <a:solidFill>
                  <a:schemeClr val="bg1"/>
                </a:solidFill>
              </a:rPr>
              <a:t> with degrees 0 and 1)</a:t>
            </a:r>
          </a:p>
          <a:p>
            <a:pPr marL="342900" indent="-342900"/>
            <a:endParaRPr lang="en-GB" sz="2200" dirty="0" smtClean="0">
              <a:solidFill>
                <a:schemeClr val="bg1"/>
              </a:solidFill>
            </a:endParaRPr>
          </a:p>
          <a:p>
            <a:pPr marL="342900" indent="-342900"/>
            <a:endParaRPr lang="en-GB" sz="2200" dirty="0" smtClean="0">
              <a:solidFill>
                <a:schemeClr val="bg1"/>
              </a:solidFill>
            </a:endParaRPr>
          </a:p>
          <a:p>
            <a:pPr marL="342900" indent="-342900"/>
            <a:r>
              <a:rPr lang="en-GB" sz="2200" dirty="0" smtClean="0">
                <a:solidFill>
                  <a:schemeClr val="bg1"/>
                </a:solidFill>
              </a:rPr>
              <a:t>NB: the method you use depends on the image properties, i.e. Voxel dimensions, however the default in SPM is </a:t>
            </a:r>
            <a:r>
              <a:rPr lang="en-GB" sz="2200" b="1" dirty="0" smtClean="0">
                <a:solidFill>
                  <a:schemeClr val="bg1"/>
                </a:solidFill>
              </a:rPr>
              <a:t>4</a:t>
            </a:r>
            <a:r>
              <a:rPr lang="en-GB" sz="2200" b="1" baseline="30000" dirty="0" smtClean="0">
                <a:solidFill>
                  <a:schemeClr val="bg1"/>
                </a:solidFill>
              </a:rPr>
              <a:t>th</a:t>
            </a:r>
            <a:r>
              <a:rPr lang="en-GB" sz="2200" b="1" dirty="0" smtClean="0">
                <a:solidFill>
                  <a:schemeClr val="bg1"/>
                </a:solidFill>
              </a:rPr>
              <a:t> order B-</a:t>
            </a:r>
            <a:r>
              <a:rPr lang="en-GB" sz="2200" b="1" dirty="0" err="1" smtClean="0">
                <a:solidFill>
                  <a:schemeClr val="bg1"/>
                </a:solidFill>
              </a:rPr>
              <a:t>spline</a:t>
            </a:r>
            <a:endParaRPr lang="en-GB" sz="2200"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Realigning</a:t>
            </a:r>
            <a:endParaRPr lang="en-GB" sz="5000" dirty="0"/>
          </a:p>
        </p:txBody>
      </p:sp>
      <p:sp>
        <p:nvSpPr>
          <p:cNvPr id="109" name="TextBox 108"/>
          <p:cNvSpPr txBox="1"/>
          <p:nvPr/>
        </p:nvSpPr>
        <p:spPr>
          <a:xfrm>
            <a:off x="395536" y="1412777"/>
            <a:ext cx="8352928" cy="3247043"/>
          </a:xfrm>
          <a:prstGeom prst="rect">
            <a:avLst/>
          </a:prstGeom>
          <a:noFill/>
        </p:spPr>
        <p:txBody>
          <a:bodyPr wrap="square" rtlCol="0">
            <a:spAutoFit/>
          </a:bodyPr>
          <a:lstStyle/>
          <a:p>
            <a:r>
              <a:rPr lang="en-GB" sz="2500" dirty="0" smtClean="0">
                <a:solidFill>
                  <a:schemeClr val="bg1"/>
                </a:solidFill>
              </a:rPr>
              <a:t>Further points</a:t>
            </a:r>
          </a:p>
          <a:p>
            <a:endParaRPr lang="en-GB" dirty="0" smtClean="0">
              <a:solidFill>
                <a:schemeClr val="bg1"/>
              </a:solidFill>
            </a:endParaRPr>
          </a:p>
          <a:p>
            <a:pPr>
              <a:buFont typeface="Arial" pitchFamily="34" charset="0"/>
              <a:buChar char="•"/>
            </a:pPr>
            <a:r>
              <a:rPr lang="en-GB" dirty="0" smtClean="0">
                <a:solidFill>
                  <a:schemeClr val="bg1"/>
                </a:solidFill>
              </a:rPr>
              <a:t>   Adjusts for individual head movement </a:t>
            </a:r>
            <a:r>
              <a:rPr lang="en-GB" dirty="0" smtClean="0">
                <a:solidFill>
                  <a:schemeClr val="bg1"/>
                </a:solidFill>
                <a:sym typeface="Wingdings" pitchFamily="2" charset="2"/>
              </a:rPr>
              <a:t> </a:t>
            </a:r>
            <a:r>
              <a:rPr lang="en-GB" dirty="0" smtClean="0">
                <a:solidFill>
                  <a:schemeClr val="bg1"/>
                </a:solidFill>
              </a:rPr>
              <a:t>Creates a spatially stabilised image</a:t>
            </a:r>
          </a:p>
          <a:p>
            <a:r>
              <a:rPr lang="en-GB" dirty="0" smtClean="0">
                <a:solidFill>
                  <a:schemeClr val="bg1"/>
                </a:solidFill>
              </a:rPr>
              <a:t>(So the brain is in the same position for each image).</a:t>
            </a:r>
          </a:p>
          <a:p>
            <a:endParaRPr lang="en-GB" dirty="0" smtClean="0">
              <a:solidFill>
                <a:schemeClr val="bg1"/>
              </a:solidFill>
            </a:endParaRPr>
          </a:p>
          <a:p>
            <a:pPr>
              <a:buFont typeface="Arial" pitchFamily="34" charset="0"/>
              <a:buChar char="•"/>
            </a:pPr>
            <a:r>
              <a:rPr lang="en-GB" dirty="0" smtClean="0">
                <a:solidFill>
                  <a:schemeClr val="bg1"/>
                </a:solidFill>
              </a:rPr>
              <a:t>   Algorithms are used to determine the best match to the reference image. (Usually this is the sum of squared intensity differences). </a:t>
            </a:r>
          </a:p>
          <a:p>
            <a:pPr>
              <a:buFont typeface="Arial" pitchFamily="34" charset="0"/>
              <a:buChar char="•"/>
            </a:pPr>
            <a:endParaRPr lang="en-GB" dirty="0" smtClean="0">
              <a:solidFill>
                <a:schemeClr val="bg1"/>
              </a:solidFill>
            </a:endParaRPr>
          </a:p>
          <a:p>
            <a:pPr>
              <a:buFont typeface="Arial" pitchFamily="34" charset="0"/>
              <a:buChar char="•"/>
            </a:pPr>
            <a:r>
              <a:rPr lang="en-GB" dirty="0" smtClean="0">
                <a:solidFill>
                  <a:schemeClr val="bg1"/>
                </a:solidFill>
              </a:rPr>
              <a:t>   How well one image matches the other = the similarity measure or Cost Function.</a:t>
            </a:r>
          </a:p>
          <a:p>
            <a:endParaRPr lang="en-GB" dirty="0" smtClean="0">
              <a:solidFill>
                <a:schemeClr val="bg1"/>
              </a:solidFill>
            </a:endParaRPr>
          </a:p>
          <a:p>
            <a:endParaRPr lang="en-GB" dirty="0">
              <a:solidFill>
                <a:schemeClr val="bg1"/>
              </a:solidFill>
            </a:endParaRPr>
          </a:p>
        </p:txBody>
      </p:sp>
      <p:sp>
        <p:nvSpPr>
          <p:cNvPr id="111" name="TextBox 110"/>
          <p:cNvSpPr txBox="1"/>
          <p:nvPr/>
        </p:nvSpPr>
        <p:spPr>
          <a:xfrm>
            <a:off x="395536" y="5085184"/>
            <a:ext cx="8496944" cy="369332"/>
          </a:xfrm>
          <a:prstGeom prst="rect">
            <a:avLst/>
          </a:prstGeom>
          <a:noFill/>
        </p:spPr>
        <p:txBody>
          <a:bodyPr wrap="square" rtlCol="0">
            <a:spAutoFit/>
          </a:bodyPr>
          <a:lstStyle/>
          <a:p>
            <a:r>
              <a:rPr lang="en-GB" dirty="0" smtClean="0">
                <a:solidFill>
                  <a:schemeClr val="bg1"/>
                </a:solidFill>
              </a:rPr>
              <a:t>Realignment alone is not enough, there are residual errors </a:t>
            </a:r>
            <a:r>
              <a:rPr lang="en-GB" dirty="0" smtClean="0">
                <a:solidFill>
                  <a:schemeClr val="bg1"/>
                </a:solidFill>
                <a:sym typeface="Wingdings" pitchFamily="2" charset="2"/>
              </a:rPr>
              <a:t> need </a:t>
            </a:r>
            <a:r>
              <a:rPr lang="en-GB" dirty="0" err="1" smtClean="0">
                <a:solidFill>
                  <a:schemeClr val="bg1"/>
                </a:solidFill>
                <a:sym typeface="Wingdings" pitchFamily="2" charset="2"/>
              </a:rPr>
              <a:t>unwarping</a:t>
            </a:r>
            <a:r>
              <a:rPr lang="en-GB" dirty="0" smtClean="0">
                <a:solidFill>
                  <a:schemeClr val="bg1"/>
                </a:solidFill>
              </a:rPr>
              <a:t>  </a:t>
            </a:r>
            <a:endParaRPr lang="en-GB" dirty="0">
              <a:solidFill>
                <a:schemeClr val="bg1"/>
              </a:solidFill>
            </a:endParaRPr>
          </a:p>
        </p:txBody>
      </p:sp>
      <p:sp>
        <p:nvSpPr>
          <p:cNvPr id="112" name="TextBox 111"/>
          <p:cNvSpPr txBox="1"/>
          <p:nvPr/>
        </p:nvSpPr>
        <p:spPr>
          <a:xfrm>
            <a:off x="467544" y="5733256"/>
            <a:ext cx="7920880" cy="369332"/>
          </a:xfrm>
          <a:prstGeom prst="rect">
            <a:avLst/>
          </a:prstGeom>
          <a:noFill/>
        </p:spPr>
        <p:txBody>
          <a:bodyPr wrap="square" rtlCol="0">
            <a:spAutoFit/>
          </a:bodyPr>
          <a:lstStyle/>
          <a:p>
            <a:r>
              <a:rPr lang="en-GB" dirty="0" smtClean="0">
                <a:solidFill>
                  <a:schemeClr val="bg1"/>
                </a:solidFill>
              </a:rPr>
              <a:t>Realign can be done alone, but in SPM you can do realign and </a:t>
            </a:r>
            <a:r>
              <a:rPr lang="en-GB" dirty="0" err="1" smtClean="0">
                <a:solidFill>
                  <a:schemeClr val="bg1"/>
                </a:solidFill>
              </a:rPr>
              <a:t>unwarp</a:t>
            </a:r>
            <a:r>
              <a:rPr lang="en-GB" dirty="0" smtClean="0">
                <a:solidFill>
                  <a:schemeClr val="bg1"/>
                </a:solidFill>
              </a:rPr>
              <a:t> in one step. </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Manual reorientation</a:t>
            </a:r>
            <a:endParaRPr lang="en-GB" sz="5000" dirty="0"/>
          </a:p>
        </p:txBody>
      </p:sp>
      <p:sp>
        <p:nvSpPr>
          <p:cNvPr id="7" name="Subtitle 6"/>
          <p:cNvSpPr>
            <a:spLocks noGrp="1"/>
          </p:cNvSpPr>
          <p:nvPr>
            <p:ph type="subTitle" idx="1"/>
          </p:nvPr>
        </p:nvSpPr>
        <p:spPr>
          <a:xfrm>
            <a:off x="0" y="1412776"/>
            <a:ext cx="6400800" cy="1752600"/>
          </a:xfrm>
        </p:spPr>
        <p:txBody>
          <a:bodyPr>
            <a:normAutofit/>
          </a:bodyPr>
          <a:lstStyle/>
          <a:p>
            <a:pPr algn="l"/>
            <a:r>
              <a:rPr lang="en-GB" sz="2500" dirty="0" smtClean="0">
                <a:solidFill>
                  <a:schemeClr val="bg1"/>
                </a:solidFill>
              </a:rPr>
              <a:t>Align the cross hairs so they touch the anterior and posterior commissure.</a:t>
            </a:r>
            <a:endParaRPr lang="en-GB" sz="2500" dirty="0">
              <a:solidFill>
                <a:schemeClr val="bg1"/>
              </a:solidFill>
            </a:endParaRPr>
          </a:p>
        </p:txBody>
      </p:sp>
      <p:grpSp>
        <p:nvGrpSpPr>
          <p:cNvPr id="3" name="Group 13"/>
          <p:cNvGrpSpPr/>
          <p:nvPr/>
        </p:nvGrpSpPr>
        <p:grpSpPr>
          <a:xfrm>
            <a:off x="107504" y="2420888"/>
            <a:ext cx="2520280" cy="2876967"/>
            <a:chOff x="107504" y="3267516"/>
            <a:chExt cx="2520280" cy="2876967"/>
          </a:xfrm>
        </p:grpSpPr>
        <p:pic>
          <p:nvPicPr>
            <p:cNvPr id="13" name="Picture 12" descr="batch.png"/>
            <p:cNvPicPr>
              <a:picLocks noChangeAspect="1"/>
            </p:cNvPicPr>
            <p:nvPr/>
          </p:nvPicPr>
          <p:blipFill>
            <a:blip r:embed="rId2" cstate="print"/>
            <a:stretch>
              <a:fillRect/>
            </a:stretch>
          </p:blipFill>
          <p:spPr>
            <a:xfrm>
              <a:off x="107504" y="3267516"/>
              <a:ext cx="2520280" cy="2876967"/>
            </a:xfrm>
            <a:prstGeom prst="rect">
              <a:avLst/>
            </a:prstGeom>
          </p:spPr>
        </p:pic>
        <p:sp>
          <p:nvSpPr>
            <p:cNvPr id="11" name="Rounded Rectangle 10"/>
            <p:cNvSpPr/>
            <p:nvPr/>
          </p:nvSpPr>
          <p:spPr>
            <a:xfrm>
              <a:off x="187979" y="5356282"/>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16"/>
          <p:cNvGrpSpPr/>
          <p:nvPr/>
        </p:nvGrpSpPr>
        <p:grpSpPr>
          <a:xfrm>
            <a:off x="5580112" y="2420888"/>
            <a:ext cx="2592288" cy="3715720"/>
            <a:chOff x="5580112" y="2420888"/>
            <a:chExt cx="2592288" cy="3715720"/>
          </a:xfrm>
        </p:grpSpPr>
        <p:pic>
          <p:nvPicPr>
            <p:cNvPr id="16" name="Picture 15" descr="funct cross hairs.png"/>
            <p:cNvPicPr>
              <a:picLocks noChangeAspect="1"/>
            </p:cNvPicPr>
            <p:nvPr/>
          </p:nvPicPr>
          <p:blipFill>
            <a:blip r:embed="rId3" cstate="print"/>
            <a:stretch>
              <a:fillRect/>
            </a:stretch>
          </p:blipFill>
          <p:spPr>
            <a:xfrm>
              <a:off x="5580112" y="2420888"/>
              <a:ext cx="2592288" cy="3715720"/>
            </a:xfrm>
            <a:prstGeom prst="rect">
              <a:avLst/>
            </a:prstGeom>
          </p:spPr>
        </p:pic>
        <p:sp>
          <p:nvSpPr>
            <p:cNvPr id="22" name="Rounded Rectangle 21"/>
            <p:cNvSpPr/>
            <p:nvPr/>
          </p:nvSpPr>
          <p:spPr>
            <a:xfrm>
              <a:off x="7092280" y="3068960"/>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18"/>
          <p:cNvGrpSpPr/>
          <p:nvPr/>
        </p:nvGrpSpPr>
        <p:grpSpPr>
          <a:xfrm>
            <a:off x="2771800" y="2420888"/>
            <a:ext cx="2592288" cy="3721344"/>
            <a:chOff x="2771800" y="2420888"/>
            <a:chExt cx="2592288" cy="3721344"/>
          </a:xfrm>
        </p:grpSpPr>
        <p:grpSp>
          <p:nvGrpSpPr>
            <p:cNvPr id="8" name="Group 14"/>
            <p:cNvGrpSpPr/>
            <p:nvPr/>
          </p:nvGrpSpPr>
          <p:grpSpPr>
            <a:xfrm>
              <a:off x="2771800" y="2420888"/>
              <a:ext cx="2592288" cy="3721344"/>
              <a:chOff x="2771800" y="2420888"/>
              <a:chExt cx="2592288" cy="3721344"/>
            </a:xfrm>
          </p:grpSpPr>
          <p:pic>
            <p:nvPicPr>
              <p:cNvPr id="12" name="Picture 11" descr="crosshairs.png"/>
              <p:cNvPicPr>
                <a:picLocks noChangeAspect="1"/>
              </p:cNvPicPr>
              <p:nvPr/>
            </p:nvPicPr>
            <p:blipFill>
              <a:blip r:embed="rId4" cstate="print"/>
              <a:stretch>
                <a:fillRect/>
              </a:stretch>
            </p:blipFill>
            <p:spPr>
              <a:xfrm>
                <a:off x="2771800" y="2420888"/>
                <a:ext cx="2592288" cy="3721344"/>
              </a:xfrm>
              <a:prstGeom prst="rect">
                <a:avLst/>
              </a:prstGeom>
            </p:spPr>
          </p:pic>
          <p:sp>
            <p:nvSpPr>
              <p:cNvPr id="21" name="Rounded Rectangle 20"/>
              <p:cNvSpPr/>
              <p:nvPr/>
            </p:nvSpPr>
            <p:spPr>
              <a:xfrm>
                <a:off x="4139952" y="2996952"/>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ounded Rectangle 17"/>
            <p:cNvSpPr/>
            <p:nvPr/>
          </p:nvSpPr>
          <p:spPr>
            <a:xfrm>
              <a:off x="3203848" y="4869160"/>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Manual reorientation SPM</a:t>
            </a:r>
            <a:endParaRPr lang="en-GB" sz="5000" dirty="0"/>
          </a:p>
        </p:txBody>
      </p:sp>
      <p:sp>
        <p:nvSpPr>
          <p:cNvPr id="7" name="Subtitle 6"/>
          <p:cNvSpPr>
            <a:spLocks noGrp="1"/>
          </p:cNvSpPr>
          <p:nvPr>
            <p:ph type="subTitle" idx="1"/>
          </p:nvPr>
        </p:nvSpPr>
        <p:spPr>
          <a:xfrm>
            <a:off x="3059832" y="1268760"/>
            <a:ext cx="4744616" cy="1800200"/>
          </a:xfrm>
        </p:spPr>
        <p:txBody>
          <a:bodyPr>
            <a:normAutofit/>
          </a:bodyPr>
          <a:lstStyle/>
          <a:p>
            <a:pPr algn="l">
              <a:spcBef>
                <a:spcPts val="0"/>
              </a:spcBef>
            </a:pPr>
            <a:r>
              <a:rPr lang="en-GB" sz="2300" dirty="0" smtClean="0">
                <a:solidFill>
                  <a:schemeClr val="bg1"/>
                </a:solidFill>
              </a:rPr>
              <a:t>Right = along x axis</a:t>
            </a:r>
          </a:p>
          <a:p>
            <a:pPr algn="l">
              <a:spcBef>
                <a:spcPts val="0"/>
              </a:spcBef>
            </a:pPr>
            <a:r>
              <a:rPr lang="en-GB" sz="2300" dirty="0" smtClean="0">
                <a:solidFill>
                  <a:schemeClr val="bg1"/>
                </a:solidFill>
              </a:rPr>
              <a:t>Forward = along y axis</a:t>
            </a:r>
          </a:p>
          <a:p>
            <a:pPr algn="l">
              <a:spcBef>
                <a:spcPts val="0"/>
              </a:spcBef>
            </a:pPr>
            <a:r>
              <a:rPr lang="en-GB" sz="2300" dirty="0" smtClean="0">
                <a:solidFill>
                  <a:schemeClr val="bg1"/>
                </a:solidFill>
              </a:rPr>
              <a:t>Up = along z axis</a:t>
            </a:r>
          </a:p>
          <a:p>
            <a:pPr algn="l"/>
            <a:r>
              <a:rPr lang="en-GB" sz="1800" dirty="0" smtClean="0">
                <a:solidFill>
                  <a:schemeClr val="bg1"/>
                </a:solidFill>
              </a:rPr>
              <a:t>(large numbers i.e. 1,5,10)</a:t>
            </a:r>
          </a:p>
          <a:p>
            <a:pPr algn="l"/>
            <a:endParaRPr lang="en-GB" dirty="0"/>
          </a:p>
        </p:txBody>
      </p:sp>
      <p:sp>
        <p:nvSpPr>
          <p:cNvPr id="8" name="TextBox 7"/>
          <p:cNvSpPr txBox="1"/>
          <p:nvPr/>
        </p:nvSpPr>
        <p:spPr>
          <a:xfrm>
            <a:off x="179512" y="6021288"/>
            <a:ext cx="5472608" cy="646331"/>
          </a:xfrm>
          <a:prstGeom prst="rect">
            <a:avLst/>
          </a:prstGeom>
          <a:noFill/>
        </p:spPr>
        <p:txBody>
          <a:bodyPr wrap="square" rtlCol="0">
            <a:spAutoFit/>
          </a:bodyPr>
          <a:lstStyle/>
          <a:p>
            <a:r>
              <a:rPr lang="en-GB" dirty="0" smtClean="0">
                <a:solidFill>
                  <a:schemeClr val="bg1"/>
                </a:solidFill>
              </a:rPr>
              <a:t>NB: stroke lesions might need to be flipped. </a:t>
            </a:r>
          </a:p>
          <a:p>
            <a:r>
              <a:rPr lang="en-GB" dirty="0" smtClean="0">
                <a:solidFill>
                  <a:schemeClr val="bg1"/>
                </a:solidFill>
              </a:rPr>
              <a:t>Resize x to -1 </a:t>
            </a:r>
            <a:endParaRPr lang="en-GB" dirty="0">
              <a:solidFill>
                <a:schemeClr val="bg1"/>
              </a:solidFill>
            </a:endParaRPr>
          </a:p>
        </p:txBody>
      </p:sp>
      <p:grpSp>
        <p:nvGrpSpPr>
          <p:cNvPr id="3" name="Group 18"/>
          <p:cNvGrpSpPr/>
          <p:nvPr/>
        </p:nvGrpSpPr>
        <p:grpSpPr>
          <a:xfrm>
            <a:off x="323528" y="1412776"/>
            <a:ext cx="2232248" cy="3024336"/>
            <a:chOff x="179512" y="1340768"/>
            <a:chExt cx="2316633" cy="3325629"/>
          </a:xfrm>
        </p:grpSpPr>
        <p:pic>
          <p:nvPicPr>
            <p:cNvPr id="9" name="Picture 8" descr="crosshairs.png"/>
            <p:cNvPicPr>
              <a:picLocks noChangeAspect="1"/>
            </p:cNvPicPr>
            <p:nvPr/>
          </p:nvPicPr>
          <p:blipFill>
            <a:blip r:embed="rId2" cstate="print"/>
            <a:stretch>
              <a:fillRect/>
            </a:stretch>
          </p:blipFill>
          <p:spPr>
            <a:xfrm>
              <a:off x="179512" y="1340768"/>
              <a:ext cx="2316633" cy="3325629"/>
            </a:xfrm>
            <a:prstGeom prst="rect">
              <a:avLst/>
            </a:prstGeom>
          </p:spPr>
        </p:pic>
        <p:sp>
          <p:nvSpPr>
            <p:cNvPr id="10" name="Rounded Rectangle 9"/>
            <p:cNvSpPr/>
            <p:nvPr/>
          </p:nvSpPr>
          <p:spPr>
            <a:xfrm>
              <a:off x="323528" y="3789040"/>
              <a:ext cx="648072"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67544" y="3501008"/>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17"/>
          <p:cNvGrpSpPr/>
          <p:nvPr/>
        </p:nvGrpSpPr>
        <p:grpSpPr>
          <a:xfrm>
            <a:off x="251520" y="1412776"/>
            <a:ext cx="2520280" cy="3096344"/>
            <a:chOff x="179511" y="1340768"/>
            <a:chExt cx="3135439" cy="3528392"/>
          </a:xfrm>
        </p:grpSpPr>
        <p:pic>
          <p:nvPicPr>
            <p:cNvPr id="12" name="Picture 11" descr="reorient.png"/>
            <p:cNvPicPr>
              <a:picLocks noChangeAspect="1"/>
            </p:cNvPicPr>
            <p:nvPr/>
          </p:nvPicPr>
          <p:blipFill>
            <a:blip r:embed="rId3" cstate="print"/>
            <a:stretch>
              <a:fillRect/>
            </a:stretch>
          </p:blipFill>
          <p:spPr>
            <a:xfrm>
              <a:off x="179511" y="1340768"/>
              <a:ext cx="3135439" cy="3528392"/>
            </a:xfrm>
            <a:prstGeom prst="rect">
              <a:avLst/>
            </a:prstGeom>
          </p:spPr>
        </p:pic>
        <p:sp>
          <p:nvSpPr>
            <p:cNvPr id="13" name="Rounded Rectangle 12"/>
            <p:cNvSpPr/>
            <p:nvPr/>
          </p:nvSpPr>
          <p:spPr>
            <a:xfrm>
              <a:off x="899592" y="2583954"/>
              <a:ext cx="108012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899592" y="3212976"/>
              <a:ext cx="108012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3203848" y="2780928"/>
            <a:ext cx="3600400" cy="1431161"/>
          </a:xfrm>
          <a:prstGeom prst="rect">
            <a:avLst/>
          </a:prstGeom>
          <a:noFill/>
        </p:spPr>
        <p:txBody>
          <a:bodyPr wrap="square" rtlCol="0">
            <a:spAutoFit/>
          </a:bodyPr>
          <a:lstStyle/>
          <a:p>
            <a:r>
              <a:rPr lang="en-GB" sz="2300" dirty="0" smtClean="0">
                <a:solidFill>
                  <a:schemeClr val="bg1"/>
                </a:solidFill>
              </a:rPr>
              <a:t>Pitch = rotate around x axis </a:t>
            </a:r>
          </a:p>
          <a:p>
            <a:r>
              <a:rPr lang="en-GB" sz="2300" dirty="0" smtClean="0">
                <a:solidFill>
                  <a:schemeClr val="bg1"/>
                </a:solidFill>
              </a:rPr>
              <a:t>Roll =  rotate around y axis</a:t>
            </a:r>
          </a:p>
          <a:p>
            <a:r>
              <a:rPr lang="en-GB" sz="2300" dirty="0" smtClean="0">
                <a:solidFill>
                  <a:schemeClr val="bg1"/>
                </a:solidFill>
              </a:rPr>
              <a:t>Yaw = rotate around z axis</a:t>
            </a:r>
          </a:p>
          <a:p>
            <a:r>
              <a:rPr lang="en-GB" dirty="0" smtClean="0">
                <a:solidFill>
                  <a:schemeClr val="bg1"/>
                </a:solidFill>
              </a:rPr>
              <a:t>(small values i.e. 0.02)</a:t>
            </a:r>
            <a:endParaRPr lang="en-GB" dirty="0">
              <a:solidFill>
                <a:schemeClr val="bg1"/>
              </a:solidFill>
            </a:endParaRPr>
          </a:p>
        </p:txBody>
      </p:sp>
      <p:pic>
        <p:nvPicPr>
          <p:cNvPr id="17" name="Picture 3"/>
          <p:cNvPicPr>
            <a:picLocks noChangeAspect="1" noChangeArrowheads="1"/>
          </p:cNvPicPr>
          <p:nvPr/>
        </p:nvPicPr>
        <p:blipFill>
          <a:blip r:embed="rId4" cstate="print"/>
          <a:srcRect/>
          <a:stretch>
            <a:fillRect/>
          </a:stretch>
        </p:blipFill>
        <p:spPr bwMode="auto">
          <a:xfrm>
            <a:off x="5557481" y="4077072"/>
            <a:ext cx="3407007" cy="2592288"/>
          </a:xfrm>
          <a:prstGeom prst="rect">
            <a:avLst/>
          </a:prstGeom>
          <a:noFill/>
          <a:ln w="9525">
            <a:noFill/>
            <a:miter lim="800000"/>
            <a:headEnd/>
            <a:tailEnd/>
          </a:ln>
        </p:spPr>
      </p:pic>
      <p:sp>
        <p:nvSpPr>
          <p:cNvPr id="21" name="Curved Up Arrow 20"/>
          <p:cNvSpPr/>
          <p:nvPr/>
        </p:nvSpPr>
        <p:spPr>
          <a:xfrm rot="9783065">
            <a:off x="7930410" y="5621011"/>
            <a:ext cx="666031" cy="303699"/>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Left Arrow 21"/>
          <p:cNvSpPr/>
          <p:nvPr/>
        </p:nvSpPr>
        <p:spPr>
          <a:xfrm>
            <a:off x="7052446" y="4426316"/>
            <a:ext cx="432048" cy="525286"/>
          </a:xfrm>
          <a:prstGeom prst="curvedLeftArrow">
            <a:avLst/>
          </a:prstGeom>
          <a:solidFill>
            <a:srgbClr val="1E0DF9"/>
          </a:solidFill>
          <a:ln>
            <a:solidFill>
              <a:srgbClr val="1E0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urved Down Arrow 22"/>
          <p:cNvSpPr/>
          <p:nvPr/>
        </p:nvSpPr>
        <p:spPr>
          <a:xfrm rot="1713445">
            <a:off x="6163291" y="5955142"/>
            <a:ext cx="648071" cy="300164"/>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p:cNvSpPr txBox="1"/>
          <p:nvPr/>
        </p:nvSpPr>
        <p:spPr>
          <a:xfrm>
            <a:off x="323528" y="4509120"/>
            <a:ext cx="3672408" cy="1246495"/>
          </a:xfrm>
          <a:prstGeom prst="rect">
            <a:avLst/>
          </a:prstGeom>
          <a:noFill/>
        </p:spPr>
        <p:txBody>
          <a:bodyPr wrap="square" rtlCol="0">
            <a:spAutoFit/>
          </a:bodyPr>
          <a:lstStyle/>
          <a:p>
            <a:r>
              <a:rPr lang="en-GB" sz="2500" dirty="0" smtClean="0">
                <a:solidFill>
                  <a:schemeClr val="bg1"/>
                </a:solidFill>
              </a:rPr>
              <a:t>Reorient images – select all images to be reoriented i.e. All functional scans.  </a:t>
            </a:r>
            <a:endParaRPr lang="en-GB" sz="2500" dirty="0">
              <a:solidFill>
                <a:schemeClr val="bg1"/>
              </a:solidFill>
            </a:endParaRPr>
          </a:p>
        </p:txBody>
      </p:sp>
      <p:sp>
        <p:nvSpPr>
          <p:cNvPr id="27" name="TextBox 26"/>
          <p:cNvSpPr txBox="1"/>
          <p:nvPr/>
        </p:nvSpPr>
        <p:spPr>
          <a:xfrm>
            <a:off x="6012160" y="6361583"/>
            <a:ext cx="288032" cy="307777"/>
          </a:xfrm>
          <a:prstGeom prst="rect">
            <a:avLst/>
          </a:prstGeom>
          <a:solidFill>
            <a:schemeClr val="bg1"/>
          </a:solidFill>
        </p:spPr>
        <p:txBody>
          <a:bodyPr wrap="square" rtlCol="0">
            <a:spAutoFit/>
          </a:bodyPr>
          <a:lstStyle/>
          <a:p>
            <a:r>
              <a:rPr lang="en-GB" sz="1400" dirty="0" smtClean="0"/>
              <a:t>Y</a:t>
            </a:r>
            <a:endParaRPr lang="en-GB" sz="1400" dirty="0"/>
          </a:p>
        </p:txBody>
      </p:sp>
      <p:sp>
        <p:nvSpPr>
          <p:cNvPr id="28" name="TextBox 27"/>
          <p:cNvSpPr txBox="1"/>
          <p:nvPr/>
        </p:nvSpPr>
        <p:spPr>
          <a:xfrm>
            <a:off x="8244408" y="5949280"/>
            <a:ext cx="360040" cy="307777"/>
          </a:xfrm>
          <a:prstGeom prst="rect">
            <a:avLst/>
          </a:prstGeom>
          <a:solidFill>
            <a:schemeClr val="bg1"/>
          </a:solidFill>
        </p:spPr>
        <p:txBody>
          <a:bodyPr wrap="square" rtlCol="0">
            <a:spAutoFit/>
          </a:bodyPr>
          <a:lstStyle/>
          <a:p>
            <a:r>
              <a:rPr lang="en-GB" sz="1400" dirty="0" smtClean="0"/>
              <a:t>X</a:t>
            </a:r>
            <a:endParaRPr lang="en-GB" sz="1400" dirty="0"/>
          </a:p>
        </p:txBody>
      </p:sp>
      <p:sp>
        <p:nvSpPr>
          <p:cNvPr id="29" name="TextBox 28"/>
          <p:cNvSpPr txBox="1"/>
          <p:nvPr/>
        </p:nvSpPr>
        <p:spPr>
          <a:xfrm>
            <a:off x="7164288" y="4077072"/>
            <a:ext cx="216024" cy="307777"/>
          </a:xfrm>
          <a:prstGeom prst="rect">
            <a:avLst/>
          </a:prstGeom>
          <a:solidFill>
            <a:schemeClr val="bg1"/>
          </a:solidFill>
        </p:spPr>
        <p:txBody>
          <a:bodyPr wrap="square" rtlCol="0">
            <a:spAutoFit/>
          </a:bodyPr>
          <a:lstStyle/>
          <a:p>
            <a:r>
              <a:rPr lang="en-GB" sz="1400" dirty="0" smtClean="0"/>
              <a:t>Z</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Realign and </a:t>
            </a:r>
            <a:r>
              <a:rPr lang="en-GB" sz="5000" dirty="0" err="1" smtClean="0"/>
              <a:t>Unwarp</a:t>
            </a:r>
            <a:endParaRPr lang="en-GB" sz="5000" dirty="0"/>
          </a:p>
        </p:txBody>
      </p:sp>
      <p:grpSp>
        <p:nvGrpSpPr>
          <p:cNvPr id="3" name="Group 13"/>
          <p:cNvGrpSpPr/>
          <p:nvPr/>
        </p:nvGrpSpPr>
        <p:grpSpPr>
          <a:xfrm>
            <a:off x="179512" y="1484784"/>
            <a:ext cx="2376264" cy="2712569"/>
            <a:chOff x="179512" y="1412776"/>
            <a:chExt cx="2376264" cy="2712569"/>
          </a:xfrm>
        </p:grpSpPr>
        <p:pic>
          <p:nvPicPr>
            <p:cNvPr id="8" name="Picture 7" descr="batch.png"/>
            <p:cNvPicPr>
              <a:picLocks noChangeAspect="1"/>
            </p:cNvPicPr>
            <p:nvPr/>
          </p:nvPicPr>
          <p:blipFill>
            <a:blip r:embed="rId2" cstate="print"/>
            <a:stretch>
              <a:fillRect/>
            </a:stretch>
          </p:blipFill>
          <p:spPr>
            <a:xfrm>
              <a:off x="179512" y="1412776"/>
              <a:ext cx="2376264" cy="2712569"/>
            </a:xfrm>
            <a:prstGeom prst="rect">
              <a:avLst/>
            </a:prstGeom>
          </p:spPr>
        </p:pic>
        <p:sp>
          <p:nvSpPr>
            <p:cNvPr id="9" name="Rounded Rectangle 8"/>
            <p:cNvSpPr/>
            <p:nvPr/>
          </p:nvSpPr>
          <p:spPr>
            <a:xfrm>
              <a:off x="1331640" y="3717032"/>
              <a:ext cx="64807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07504" y="6309320"/>
            <a:ext cx="5040560" cy="369332"/>
          </a:xfrm>
          <a:prstGeom prst="rect">
            <a:avLst/>
          </a:prstGeom>
          <a:noFill/>
        </p:spPr>
        <p:txBody>
          <a:bodyPr wrap="square" rtlCol="0">
            <a:spAutoFit/>
          </a:bodyPr>
          <a:lstStyle/>
          <a:p>
            <a:r>
              <a:rPr lang="en-GB" dirty="0" smtClean="0">
                <a:solidFill>
                  <a:schemeClr val="bg1"/>
                </a:solidFill>
              </a:rPr>
              <a:t>NB: remove the dummy scans (i.e. first 6/7)</a:t>
            </a:r>
            <a:endParaRPr lang="en-GB" dirty="0">
              <a:solidFill>
                <a:schemeClr val="bg1"/>
              </a:solidFill>
            </a:endParaRPr>
          </a:p>
        </p:txBody>
      </p:sp>
      <p:sp>
        <p:nvSpPr>
          <p:cNvPr id="17" name="TextBox 16"/>
          <p:cNvSpPr txBox="1"/>
          <p:nvPr/>
        </p:nvSpPr>
        <p:spPr>
          <a:xfrm>
            <a:off x="5148064" y="1556792"/>
            <a:ext cx="3851920" cy="4524315"/>
          </a:xfrm>
          <a:prstGeom prst="rect">
            <a:avLst/>
          </a:prstGeom>
          <a:noFill/>
        </p:spPr>
        <p:txBody>
          <a:bodyPr wrap="square" rtlCol="0">
            <a:spAutoFit/>
          </a:bodyPr>
          <a:lstStyle/>
          <a:p>
            <a:r>
              <a:rPr lang="en-GB" dirty="0" smtClean="0">
                <a:solidFill>
                  <a:schemeClr val="bg1"/>
                </a:solidFill>
              </a:rPr>
              <a:t>Realign &amp; </a:t>
            </a:r>
            <a:r>
              <a:rPr lang="en-GB" dirty="0" err="1" smtClean="0">
                <a:solidFill>
                  <a:schemeClr val="bg1"/>
                </a:solidFill>
              </a:rPr>
              <a:t>unwarp</a:t>
            </a:r>
            <a:r>
              <a:rPr lang="en-GB" dirty="0">
                <a:solidFill>
                  <a:schemeClr val="bg1"/>
                </a:solidFill>
              </a:rPr>
              <a:t>;</a:t>
            </a:r>
            <a:r>
              <a:rPr lang="en-GB" dirty="0" smtClean="0">
                <a:solidFill>
                  <a:schemeClr val="bg1"/>
                </a:solidFill>
              </a:rPr>
              <a:t> Data – all the functional scans </a:t>
            </a:r>
          </a:p>
          <a:p>
            <a:endParaRPr lang="en-GB" dirty="0" smtClean="0">
              <a:solidFill>
                <a:schemeClr val="bg1"/>
              </a:solidFill>
            </a:endParaRPr>
          </a:p>
          <a:p>
            <a:r>
              <a:rPr lang="en-GB" dirty="0" smtClean="0">
                <a:solidFill>
                  <a:schemeClr val="bg1"/>
                </a:solidFill>
              </a:rPr>
              <a:t>“if in doubt, simply keep the default values.” </a:t>
            </a:r>
          </a:p>
          <a:p>
            <a:endParaRPr lang="en-GB" dirty="0" smtClean="0">
              <a:solidFill>
                <a:schemeClr val="bg1"/>
              </a:solidFill>
            </a:endParaRPr>
          </a:p>
          <a:p>
            <a:r>
              <a:rPr lang="en-GB" dirty="0" smtClean="0">
                <a:solidFill>
                  <a:schemeClr val="bg1"/>
                </a:solidFill>
              </a:rPr>
              <a:t>General practice now to do Realign &amp; </a:t>
            </a:r>
            <a:r>
              <a:rPr lang="en-GB" dirty="0" err="1" smtClean="0">
                <a:solidFill>
                  <a:schemeClr val="bg1"/>
                </a:solidFill>
              </a:rPr>
              <a:t>Unwarp</a:t>
            </a:r>
            <a:r>
              <a:rPr lang="en-GB" dirty="0" smtClean="0">
                <a:solidFill>
                  <a:schemeClr val="bg1"/>
                </a:solidFill>
              </a:rPr>
              <a:t>, however, you can do the realign stages </a:t>
            </a:r>
            <a:r>
              <a:rPr lang="en-GB" dirty="0" err="1" smtClean="0">
                <a:solidFill>
                  <a:schemeClr val="bg1"/>
                </a:solidFill>
              </a:rPr>
              <a:t>seperately</a:t>
            </a:r>
            <a:r>
              <a:rPr lang="en-GB" dirty="0" smtClean="0">
                <a:solidFill>
                  <a:schemeClr val="bg1"/>
                </a:solidFill>
              </a:rPr>
              <a:t>;</a:t>
            </a:r>
          </a:p>
          <a:p>
            <a:r>
              <a:rPr lang="en-GB" dirty="0" smtClean="0">
                <a:solidFill>
                  <a:schemeClr val="bg1"/>
                </a:solidFill>
              </a:rPr>
              <a:t>Realign: Estimate (registration); </a:t>
            </a:r>
          </a:p>
          <a:p>
            <a:r>
              <a:rPr lang="en-GB" dirty="0" smtClean="0">
                <a:solidFill>
                  <a:schemeClr val="bg1"/>
                </a:solidFill>
              </a:rPr>
              <a:t>Realign: </a:t>
            </a:r>
            <a:r>
              <a:rPr lang="en-GB" dirty="0" err="1" smtClean="0">
                <a:solidFill>
                  <a:schemeClr val="bg1"/>
                </a:solidFill>
              </a:rPr>
              <a:t>Reslice</a:t>
            </a:r>
            <a:r>
              <a:rPr lang="en-GB" dirty="0" smtClean="0">
                <a:solidFill>
                  <a:schemeClr val="bg1"/>
                </a:solidFill>
              </a:rPr>
              <a:t>; </a:t>
            </a:r>
          </a:p>
          <a:p>
            <a:r>
              <a:rPr lang="en-GB" dirty="0" smtClean="0">
                <a:solidFill>
                  <a:schemeClr val="bg1"/>
                </a:solidFill>
              </a:rPr>
              <a:t>Realign: Estimate and </a:t>
            </a:r>
            <a:r>
              <a:rPr lang="en-GB" dirty="0" err="1" smtClean="0">
                <a:solidFill>
                  <a:schemeClr val="bg1"/>
                </a:solidFill>
              </a:rPr>
              <a:t>Reslice</a:t>
            </a:r>
            <a:r>
              <a:rPr lang="en-GB" dirty="0" smtClean="0">
                <a:solidFill>
                  <a:schemeClr val="bg1"/>
                </a:solidFill>
              </a:rPr>
              <a:t> </a:t>
            </a:r>
          </a:p>
          <a:p>
            <a:endParaRPr lang="en-GB" dirty="0" smtClean="0">
              <a:solidFill>
                <a:schemeClr val="bg1"/>
              </a:solidFill>
            </a:endParaRPr>
          </a:p>
          <a:p>
            <a:r>
              <a:rPr lang="en-GB" dirty="0" smtClean="0">
                <a:solidFill>
                  <a:schemeClr val="bg1"/>
                </a:solidFill>
              </a:rPr>
              <a:t>NB: as the magnetic field becomes stronger, i.e. 3T, </a:t>
            </a:r>
            <a:r>
              <a:rPr lang="en-GB" dirty="0" err="1" smtClean="0">
                <a:solidFill>
                  <a:schemeClr val="bg1"/>
                </a:solidFill>
              </a:rPr>
              <a:t>unwarping</a:t>
            </a:r>
            <a:r>
              <a:rPr lang="en-GB" dirty="0" smtClean="0">
                <a:solidFill>
                  <a:schemeClr val="bg1"/>
                </a:solidFill>
              </a:rPr>
              <a:t> becomes more important.</a:t>
            </a:r>
            <a:endParaRPr lang="en-GB" dirty="0">
              <a:solidFill>
                <a:schemeClr val="bg1"/>
              </a:solidFill>
            </a:endParaRPr>
          </a:p>
        </p:txBody>
      </p:sp>
      <p:grpSp>
        <p:nvGrpSpPr>
          <p:cNvPr id="4" name="Group 27"/>
          <p:cNvGrpSpPr/>
          <p:nvPr/>
        </p:nvGrpSpPr>
        <p:grpSpPr>
          <a:xfrm>
            <a:off x="179512" y="1484784"/>
            <a:ext cx="3816424" cy="4766893"/>
            <a:chOff x="179512" y="1484784"/>
            <a:chExt cx="3816424" cy="4766893"/>
          </a:xfrm>
        </p:grpSpPr>
        <p:pic>
          <p:nvPicPr>
            <p:cNvPr id="26" name="Picture 25" descr="batch-realigh-unwarp.png"/>
            <p:cNvPicPr>
              <a:picLocks noChangeAspect="1"/>
            </p:cNvPicPr>
            <p:nvPr/>
          </p:nvPicPr>
          <p:blipFill>
            <a:blip r:embed="rId3" cstate="print"/>
            <a:stretch>
              <a:fillRect/>
            </a:stretch>
          </p:blipFill>
          <p:spPr>
            <a:xfrm>
              <a:off x="179512" y="1484784"/>
              <a:ext cx="3816424" cy="4766893"/>
            </a:xfrm>
            <a:prstGeom prst="rect">
              <a:avLst/>
            </a:prstGeom>
          </p:spPr>
        </p:pic>
        <p:sp>
          <p:nvSpPr>
            <p:cNvPr id="27" name="Rounded Rectangle 26"/>
            <p:cNvSpPr/>
            <p:nvPr/>
          </p:nvSpPr>
          <p:spPr>
            <a:xfrm>
              <a:off x="683568" y="1628800"/>
              <a:ext cx="1800200"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19"/>
          <p:cNvGrpSpPr/>
          <p:nvPr/>
        </p:nvGrpSpPr>
        <p:grpSpPr>
          <a:xfrm>
            <a:off x="179512" y="1484784"/>
            <a:ext cx="4396701" cy="4752082"/>
            <a:chOff x="467544" y="1484784"/>
            <a:chExt cx="4396701" cy="4752082"/>
          </a:xfrm>
        </p:grpSpPr>
        <p:pic>
          <p:nvPicPr>
            <p:cNvPr id="15" name="Picture 14" descr="realign - data.png"/>
            <p:cNvPicPr>
              <a:picLocks noChangeAspect="1"/>
            </p:cNvPicPr>
            <p:nvPr/>
          </p:nvPicPr>
          <p:blipFill>
            <a:blip r:embed="rId4" cstate="print"/>
            <a:stretch>
              <a:fillRect/>
            </a:stretch>
          </p:blipFill>
          <p:spPr>
            <a:xfrm>
              <a:off x="467544" y="1484784"/>
              <a:ext cx="4396701" cy="4752082"/>
            </a:xfrm>
            <a:prstGeom prst="rect">
              <a:avLst/>
            </a:prstGeom>
          </p:spPr>
        </p:pic>
        <p:sp>
          <p:nvSpPr>
            <p:cNvPr id="16" name="Rounded Rectangle 15"/>
            <p:cNvSpPr/>
            <p:nvPr/>
          </p:nvSpPr>
          <p:spPr>
            <a:xfrm>
              <a:off x="1763688" y="2132856"/>
              <a:ext cx="288032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771800" y="4869160"/>
              <a:ext cx="8640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28"/>
          <p:cNvGrpSpPr/>
          <p:nvPr/>
        </p:nvGrpSpPr>
        <p:grpSpPr>
          <a:xfrm>
            <a:off x="179512" y="1484784"/>
            <a:ext cx="4464496" cy="4806852"/>
            <a:chOff x="179512" y="-747464"/>
            <a:chExt cx="4464496" cy="4806852"/>
          </a:xfrm>
        </p:grpSpPr>
        <p:pic>
          <p:nvPicPr>
            <p:cNvPr id="19" name="Picture 18" descr="realign unwarp images.png"/>
            <p:cNvPicPr>
              <a:picLocks noChangeAspect="1"/>
            </p:cNvPicPr>
            <p:nvPr/>
          </p:nvPicPr>
          <p:blipFill>
            <a:blip r:embed="rId5" cstate="print"/>
            <a:stretch>
              <a:fillRect/>
            </a:stretch>
          </p:blipFill>
          <p:spPr>
            <a:xfrm>
              <a:off x="179512" y="-747464"/>
              <a:ext cx="4464496" cy="4806852"/>
            </a:xfrm>
            <a:prstGeom prst="rect">
              <a:avLst/>
            </a:prstGeom>
          </p:spPr>
        </p:pic>
        <p:sp>
          <p:nvSpPr>
            <p:cNvPr id="21" name="Rounded Rectangle 20"/>
            <p:cNvSpPr/>
            <p:nvPr/>
          </p:nvSpPr>
          <p:spPr>
            <a:xfrm>
              <a:off x="1547664" y="116632"/>
              <a:ext cx="288032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87" name="Title 1"/>
          <p:cNvSpPr>
            <a:spLocks noGrp="1"/>
          </p:cNvSpPr>
          <p:nvPr>
            <p:ph type="ctrTitle"/>
          </p:nvPr>
        </p:nvSpPr>
        <p:spPr>
          <a:xfrm>
            <a:off x="53975" y="65088"/>
            <a:ext cx="9036050" cy="1470025"/>
          </a:xfrm>
        </p:spPr>
        <p:txBody>
          <a:bodyPr/>
          <a:lstStyle/>
          <a:p>
            <a:pPr eaLnBrk="1" hangingPunct="1"/>
            <a:r>
              <a:rPr lang="en-GB" sz="5000" b="1" smtClean="0"/>
              <a:t>Unwarping</a:t>
            </a:r>
            <a:endParaRPr lang="en-GB" sz="2200" b="1" smtClean="0"/>
          </a:p>
        </p:txBody>
      </p:sp>
      <p:sp>
        <p:nvSpPr>
          <p:cNvPr id="16388" name="TextBox 2"/>
          <p:cNvSpPr txBox="1">
            <a:spLocks noChangeArrowheads="1"/>
          </p:cNvSpPr>
          <p:nvPr/>
        </p:nvSpPr>
        <p:spPr bwMode="auto">
          <a:xfrm>
            <a:off x="1447800" y="1628775"/>
            <a:ext cx="6524625" cy="708025"/>
          </a:xfrm>
          <a:prstGeom prst="rect">
            <a:avLst/>
          </a:prstGeom>
          <a:noFill/>
          <a:ln w="9525">
            <a:noFill/>
            <a:miter lim="800000"/>
            <a:headEnd/>
            <a:tailEnd/>
          </a:ln>
        </p:spPr>
        <p:txBody>
          <a:bodyPr>
            <a:spAutoFit/>
          </a:bodyPr>
          <a:lstStyle/>
          <a:p>
            <a:r>
              <a:rPr lang="en-GB" sz="2800">
                <a:solidFill>
                  <a:schemeClr val="bg1"/>
                </a:solidFill>
              </a:rPr>
              <a:t>Realignment removes </a:t>
            </a:r>
            <a:r>
              <a:rPr lang="en-GB" sz="2800" b="1">
                <a:solidFill>
                  <a:schemeClr val="bg1"/>
                </a:solidFill>
              </a:rPr>
              <a:t>rigid</a:t>
            </a:r>
            <a:r>
              <a:rPr lang="en-GB" sz="2800">
                <a:solidFill>
                  <a:schemeClr val="bg1"/>
                </a:solidFill>
              </a:rPr>
              <a:t> transformations</a:t>
            </a:r>
          </a:p>
          <a:p>
            <a:pPr algn="ctr"/>
            <a:r>
              <a:rPr lang="en-GB" sz="1200">
                <a:solidFill>
                  <a:schemeClr val="bg1"/>
                </a:solidFill>
              </a:rPr>
              <a:t>(i.e. purely linear transformations)</a:t>
            </a:r>
          </a:p>
        </p:txBody>
      </p:sp>
      <p:sp>
        <p:nvSpPr>
          <p:cNvPr id="30725" name="TextBox 4"/>
          <p:cNvSpPr txBox="1">
            <a:spLocks noChangeArrowheads="1"/>
          </p:cNvSpPr>
          <p:nvPr/>
        </p:nvSpPr>
        <p:spPr bwMode="auto">
          <a:xfrm>
            <a:off x="457200" y="3789363"/>
            <a:ext cx="8307388" cy="954087"/>
          </a:xfrm>
          <a:prstGeom prst="rect">
            <a:avLst/>
          </a:prstGeom>
          <a:noFill/>
          <a:ln w="9525">
            <a:noFill/>
            <a:miter lim="800000"/>
            <a:headEnd/>
            <a:tailEnd/>
          </a:ln>
        </p:spPr>
        <p:txBody>
          <a:bodyPr>
            <a:spAutoFit/>
          </a:bodyPr>
          <a:lstStyle/>
          <a:p>
            <a:pPr algn="ctr"/>
            <a:r>
              <a:rPr lang="en-GB" sz="2800">
                <a:solidFill>
                  <a:schemeClr val="bg1"/>
                </a:solidFill>
              </a:rPr>
              <a:t>Unwarping corrects for deformations in the image that are </a:t>
            </a:r>
            <a:r>
              <a:rPr lang="en-GB" sz="2800" i="1">
                <a:solidFill>
                  <a:schemeClr val="bg1"/>
                </a:solidFill>
              </a:rPr>
              <a:t>non-rigid</a:t>
            </a:r>
            <a:r>
              <a:rPr lang="en-GB" sz="2800">
                <a:solidFill>
                  <a:schemeClr val="bg1"/>
                </a:solidFill>
              </a:rPr>
              <a:t> in nature</a:t>
            </a:r>
          </a:p>
        </p:txBody>
      </p:sp>
      <p:pic>
        <p:nvPicPr>
          <p:cNvPr id="16390" name="Picture 13"/>
          <p:cNvPicPr>
            <a:picLocks noChangeAspect="1" noChangeArrowheads="1"/>
          </p:cNvPicPr>
          <p:nvPr/>
        </p:nvPicPr>
        <p:blipFill>
          <a:blip r:embed="rId3" cstate="print"/>
          <a:srcRect/>
          <a:stretch>
            <a:fillRect/>
          </a:stretch>
        </p:blipFill>
        <p:spPr bwMode="auto">
          <a:xfrm>
            <a:off x="2909888" y="2463800"/>
            <a:ext cx="941387" cy="1008063"/>
          </a:xfrm>
          <a:prstGeom prst="rect">
            <a:avLst/>
          </a:prstGeom>
          <a:noFill/>
          <a:ln w="9525">
            <a:noFill/>
            <a:miter lim="800000"/>
            <a:headEnd/>
            <a:tailEnd/>
          </a:ln>
        </p:spPr>
      </p:pic>
      <p:pic>
        <p:nvPicPr>
          <p:cNvPr id="16391" name="Picture 13"/>
          <p:cNvPicPr>
            <a:picLocks noChangeAspect="1" noChangeArrowheads="1"/>
          </p:cNvPicPr>
          <p:nvPr/>
        </p:nvPicPr>
        <p:blipFill>
          <a:blip r:embed="rId3" cstate="print"/>
          <a:srcRect/>
          <a:stretch>
            <a:fillRect/>
          </a:stretch>
        </p:blipFill>
        <p:spPr bwMode="auto">
          <a:xfrm rot="1767200">
            <a:off x="5113338" y="2463800"/>
            <a:ext cx="941387" cy="1008063"/>
          </a:xfrm>
          <a:prstGeom prst="rect">
            <a:avLst/>
          </a:prstGeom>
          <a:noFill/>
          <a:ln w="9525">
            <a:noFill/>
            <a:miter lim="800000"/>
            <a:headEnd/>
            <a:tailEnd/>
          </a:ln>
        </p:spPr>
      </p:pic>
      <p:sp>
        <p:nvSpPr>
          <p:cNvPr id="10" name="Line 14"/>
          <p:cNvSpPr>
            <a:spLocks noChangeShapeType="1"/>
          </p:cNvSpPr>
          <p:nvPr/>
        </p:nvSpPr>
        <p:spPr bwMode="auto">
          <a:xfrm>
            <a:off x="4206875" y="2968625"/>
            <a:ext cx="503238" cy="0"/>
          </a:xfrm>
          <a:prstGeom prst="line">
            <a:avLst/>
          </a:prstGeom>
          <a:noFill/>
          <a:ln w="38100">
            <a:solidFill>
              <a:schemeClr val="accent1"/>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txBody>
          <a:bodyPr/>
          <a:lstStyle/>
          <a:p>
            <a:pPr>
              <a:defRPr/>
            </a:pPr>
            <a:endParaRPr lang="en-GB"/>
          </a:p>
        </p:txBody>
      </p:sp>
      <p:pic>
        <p:nvPicPr>
          <p:cNvPr id="30729" name="Picture 12" descr="warp_2"/>
          <p:cNvPicPr>
            <a:picLocks noChangeAspect="1" noChangeArrowheads="1"/>
          </p:cNvPicPr>
          <p:nvPr/>
        </p:nvPicPr>
        <p:blipFill>
          <a:blip r:embed="rId4" cstate="print"/>
          <a:srcRect/>
          <a:stretch>
            <a:fillRect/>
          </a:stretch>
        </p:blipFill>
        <p:spPr bwMode="auto">
          <a:xfrm>
            <a:off x="5016500" y="5013325"/>
            <a:ext cx="1027113" cy="1438275"/>
          </a:xfrm>
          <a:prstGeom prst="rect">
            <a:avLst/>
          </a:prstGeom>
          <a:noFill/>
          <a:ln w="9525">
            <a:noFill/>
            <a:miter lim="800000"/>
            <a:headEnd/>
            <a:tailEnd/>
          </a:ln>
        </p:spPr>
      </p:pic>
      <p:pic>
        <p:nvPicPr>
          <p:cNvPr id="30730" name="Picture 14"/>
          <p:cNvPicPr>
            <a:picLocks noChangeAspect="1" noChangeArrowheads="1"/>
          </p:cNvPicPr>
          <p:nvPr/>
        </p:nvPicPr>
        <p:blipFill>
          <a:blip r:embed="rId5" cstate="print"/>
          <a:srcRect/>
          <a:stretch>
            <a:fillRect/>
          </a:stretch>
        </p:blipFill>
        <p:spPr bwMode="auto">
          <a:xfrm>
            <a:off x="3144838" y="5013325"/>
            <a:ext cx="1062037" cy="1411288"/>
          </a:xfrm>
          <a:prstGeom prst="rect">
            <a:avLst/>
          </a:prstGeom>
          <a:noFill/>
          <a:ln w="9525">
            <a:noFill/>
            <a:miter lim="800000"/>
            <a:headEnd/>
            <a:tailEnd/>
          </a:ln>
        </p:spPr>
      </p:pic>
      <p:sp>
        <p:nvSpPr>
          <p:cNvPr id="13" name="Line 14"/>
          <p:cNvSpPr>
            <a:spLocks noChangeShapeType="1"/>
          </p:cNvSpPr>
          <p:nvPr/>
        </p:nvSpPr>
        <p:spPr bwMode="auto">
          <a:xfrm>
            <a:off x="4359275" y="5713413"/>
            <a:ext cx="503238" cy="0"/>
          </a:xfrm>
          <a:prstGeom prst="line">
            <a:avLst/>
          </a:prstGeom>
          <a:noFill/>
          <a:ln w="38100">
            <a:solidFill>
              <a:schemeClr val="accent1"/>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1" name="Title 1"/>
          <p:cNvSpPr>
            <a:spLocks noGrp="1"/>
          </p:cNvSpPr>
          <p:nvPr>
            <p:ph type="ctrTitle"/>
          </p:nvPr>
        </p:nvSpPr>
        <p:spPr>
          <a:xfrm>
            <a:off x="53975" y="65088"/>
            <a:ext cx="9036050" cy="1470025"/>
          </a:xfrm>
        </p:spPr>
        <p:txBody>
          <a:bodyPr/>
          <a:lstStyle/>
          <a:p>
            <a:pPr eaLnBrk="1" hangingPunct="1"/>
            <a:r>
              <a:rPr lang="en-GB" sz="5000" b="1" smtClean="0"/>
              <a:t>Unwarping: The problem</a:t>
            </a:r>
            <a:endParaRPr lang="en-GB" sz="2200" b="1" smtClean="0"/>
          </a:p>
        </p:txBody>
      </p:sp>
      <p:sp>
        <p:nvSpPr>
          <p:cNvPr id="30724" name="TextBox 2"/>
          <p:cNvSpPr txBox="1">
            <a:spLocks noChangeArrowheads="1"/>
          </p:cNvSpPr>
          <p:nvPr/>
        </p:nvSpPr>
        <p:spPr bwMode="auto">
          <a:xfrm>
            <a:off x="323850" y="1592263"/>
            <a:ext cx="8440738" cy="3048000"/>
          </a:xfrm>
          <a:prstGeom prst="rect">
            <a:avLst/>
          </a:prstGeom>
          <a:noFill/>
          <a:ln w="9525">
            <a:noFill/>
            <a:miter lim="800000"/>
            <a:headEnd/>
            <a:tailEnd/>
          </a:ln>
        </p:spPr>
        <p:txBody>
          <a:bodyPr>
            <a:spAutoFit/>
          </a:bodyPr>
          <a:lstStyle/>
          <a:p>
            <a:pPr algn="ctr"/>
            <a:r>
              <a:rPr lang="en-GB" sz="2400">
                <a:solidFill>
                  <a:schemeClr val="bg1"/>
                </a:solidFill>
              </a:rPr>
              <a:t>1) Different substances in the brain are differentially susceptible to magnetization</a:t>
            </a:r>
          </a:p>
          <a:p>
            <a:pPr algn="ctr"/>
            <a:endParaRPr lang="en-GB" sz="2400">
              <a:solidFill>
                <a:schemeClr val="bg1"/>
              </a:solidFill>
            </a:endParaRPr>
          </a:p>
          <a:p>
            <a:pPr algn="ctr"/>
            <a:endParaRPr lang="en-GB" sz="2400">
              <a:solidFill>
                <a:schemeClr val="bg1"/>
              </a:solidFill>
            </a:endParaRPr>
          </a:p>
          <a:p>
            <a:pPr algn="ctr"/>
            <a:r>
              <a:rPr lang="en-GB" sz="2400">
                <a:solidFill>
                  <a:schemeClr val="bg1"/>
                </a:solidFill>
              </a:rPr>
              <a:t>2) Inhomogeneity of the magnetic field</a:t>
            </a:r>
          </a:p>
          <a:p>
            <a:pPr algn="ctr"/>
            <a:endParaRPr lang="en-GB" sz="2400">
              <a:solidFill>
                <a:schemeClr val="bg1"/>
              </a:solidFill>
            </a:endParaRPr>
          </a:p>
          <a:p>
            <a:pPr algn="ctr"/>
            <a:endParaRPr lang="en-GB" sz="2400">
              <a:solidFill>
                <a:schemeClr val="bg1"/>
              </a:solidFill>
            </a:endParaRPr>
          </a:p>
          <a:p>
            <a:pPr algn="ctr"/>
            <a:r>
              <a:rPr lang="en-GB" sz="2400">
                <a:solidFill>
                  <a:schemeClr val="bg1"/>
                </a:solidFill>
              </a:rPr>
              <a:t>3) Distortion of the image</a:t>
            </a:r>
          </a:p>
        </p:txBody>
      </p:sp>
      <p:pic>
        <p:nvPicPr>
          <p:cNvPr id="17413" name="Picture 12" descr="warp_2"/>
          <p:cNvPicPr>
            <a:picLocks noChangeAspect="1" noChangeArrowheads="1"/>
          </p:cNvPicPr>
          <p:nvPr/>
        </p:nvPicPr>
        <p:blipFill>
          <a:blip r:embed="rId3" cstate="print"/>
          <a:srcRect/>
          <a:stretch>
            <a:fillRect/>
          </a:stretch>
        </p:blipFill>
        <p:spPr bwMode="auto">
          <a:xfrm>
            <a:off x="5016500" y="5229225"/>
            <a:ext cx="1027113" cy="1438275"/>
          </a:xfrm>
          <a:prstGeom prst="rect">
            <a:avLst/>
          </a:prstGeom>
          <a:noFill/>
          <a:ln w="9525">
            <a:noFill/>
            <a:miter lim="800000"/>
            <a:headEnd/>
            <a:tailEnd/>
          </a:ln>
        </p:spPr>
      </p:pic>
      <p:pic>
        <p:nvPicPr>
          <p:cNvPr id="17414" name="Picture 14"/>
          <p:cNvPicPr>
            <a:picLocks noChangeAspect="1" noChangeArrowheads="1"/>
          </p:cNvPicPr>
          <p:nvPr/>
        </p:nvPicPr>
        <p:blipFill>
          <a:blip r:embed="rId4" cstate="print"/>
          <a:srcRect/>
          <a:stretch>
            <a:fillRect/>
          </a:stretch>
        </p:blipFill>
        <p:spPr bwMode="auto">
          <a:xfrm>
            <a:off x="3144838" y="5229225"/>
            <a:ext cx="1062037" cy="1411288"/>
          </a:xfrm>
          <a:prstGeom prst="rect">
            <a:avLst/>
          </a:prstGeom>
          <a:noFill/>
          <a:ln w="9525">
            <a:noFill/>
            <a:miter lim="800000"/>
            <a:headEnd/>
            <a:tailEnd/>
          </a:ln>
        </p:spPr>
      </p:pic>
      <p:sp>
        <p:nvSpPr>
          <p:cNvPr id="13" name="Line 14"/>
          <p:cNvSpPr>
            <a:spLocks noChangeShapeType="1"/>
          </p:cNvSpPr>
          <p:nvPr/>
        </p:nvSpPr>
        <p:spPr bwMode="auto">
          <a:xfrm>
            <a:off x="4359275" y="5929313"/>
            <a:ext cx="503238" cy="0"/>
          </a:xfrm>
          <a:prstGeom prst="line">
            <a:avLst/>
          </a:prstGeom>
          <a:noFill/>
          <a:ln w="38100">
            <a:solidFill>
              <a:schemeClr val="accent1"/>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txBody>
          <a:bodyPr/>
          <a:lstStyle/>
          <a:p>
            <a:pPr>
              <a:defRPr/>
            </a:pPr>
            <a:endParaRPr lang="en-GB"/>
          </a:p>
        </p:txBody>
      </p:sp>
      <p:sp>
        <p:nvSpPr>
          <p:cNvPr id="2" name="Down Arrow 1"/>
          <p:cNvSpPr/>
          <p:nvPr/>
        </p:nvSpPr>
        <p:spPr>
          <a:xfrm>
            <a:off x="4206875" y="2449513"/>
            <a:ext cx="530225" cy="509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Down Arrow 13"/>
          <p:cNvSpPr/>
          <p:nvPr/>
        </p:nvSpPr>
        <p:spPr>
          <a:xfrm>
            <a:off x="4122738" y="3543300"/>
            <a:ext cx="531812" cy="509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5" name="Title 1"/>
          <p:cNvSpPr>
            <a:spLocks noGrp="1"/>
          </p:cNvSpPr>
          <p:nvPr>
            <p:ph type="ctrTitle"/>
          </p:nvPr>
        </p:nvSpPr>
        <p:spPr>
          <a:xfrm>
            <a:off x="53975" y="65088"/>
            <a:ext cx="9036050" cy="1470025"/>
          </a:xfrm>
        </p:spPr>
        <p:txBody>
          <a:bodyPr/>
          <a:lstStyle/>
          <a:p>
            <a:pPr eaLnBrk="1" hangingPunct="1"/>
            <a:r>
              <a:rPr lang="en-GB" sz="3200" b="1" smtClean="0"/>
              <a:t>1: </a:t>
            </a:r>
            <a:r>
              <a:rPr lang="en-GB" sz="3200" smtClean="0"/>
              <a:t>Different materials are </a:t>
            </a:r>
            <a:br>
              <a:rPr lang="en-GB" sz="3200" smtClean="0"/>
            </a:br>
            <a:r>
              <a:rPr lang="en-GB" sz="3200" b="1" smtClean="0"/>
              <a:t>differentially susceptible to magnetization</a:t>
            </a:r>
          </a:p>
        </p:txBody>
      </p:sp>
      <p:graphicFrame>
        <p:nvGraphicFramePr>
          <p:cNvPr id="9" name="Table 8"/>
          <p:cNvGraphicFramePr>
            <a:graphicFrameLocks noGrp="1"/>
          </p:cNvGraphicFramePr>
          <p:nvPr/>
        </p:nvGraphicFramePr>
        <p:xfrm>
          <a:off x="252413" y="2566988"/>
          <a:ext cx="3840162" cy="2954334"/>
        </p:xfrm>
        <a:graphic>
          <a:graphicData uri="http://schemas.openxmlformats.org/drawingml/2006/table">
            <a:tbl>
              <a:tblPr/>
              <a:tblGrid>
                <a:gridCol w="1439862"/>
                <a:gridCol w="2400300"/>
              </a:tblGrid>
              <a:tr h="715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FFFFFF"/>
                          </a:solidFill>
                          <a:effectLst/>
                          <a:latin typeface="Calibri" pitchFamily="-110" charset="0"/>
                          <a:cs typeface="Arial" charset="0"/>
                        </a:rPr>
                        <a:t>Material</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FFFFFF"/>
                          </a:solidFill>
                          <a:effectLst/>
                          <a:latin typeface="Calibri" pitchFamily="-110" charset="0"/>
                          <a:cs typeface="Arial" charset="0"/>
                        </a:rPr>
                        <a:t>Magnetic susceptibility </a:t>
                      </a:r>
                      <a:r>
                        <a:rPr kumimoji="0" lang="en-GB" sz="1000" b="0" i="0" u="none" strike="noStrike" cap="none" normalizeH="0" baseline="0" smtClean="0">
                          <a:ln>
                            <a:noFill/>
                          </a:ln>
                          <a:solidFill>
                            <a:srgbClr val="FFFFFF"/>
                          </a:solidFill>
                          <a:effectLst/>
                          <a:latin typeface="Calibri" pitchFamily="-110" charset="0"/>
                          <a:cs typeface="Arial" charset="0"/>
                        </a:rPr>
                        <a:t>(ppm=parts per million, with respect to external field)</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3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Air</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0.4</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Water</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-9.14</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Fat</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110" charset="0"/>
                          <a:cs typeface="Arial" charset="0"/>
                        </a:rPr>
                        <a:t>-7.79</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Bone</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-8.44</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Grey Matter</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-8.97</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White matter</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110" charset="0"/>
                          <a:cs typeface="Arial" charset="0"/>
                        </a:rPr>
                        <a:t>-8.80</a:t>
                      </a:r>
                    </a:p>
                  </a:txBody>
                  <a:tcPr marL="91442" marR="91442"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pSp>
        <p:nvGrpSpPr>
          <p:cNvPr id="2" name="Group 7"/>
          <p:cNvGrpSpPr>
            <a:grpSpLocks/>
          </p:cNvGrpSpPr>
          <p:nvPr/>
        </p:nvGrpSpPr>
        <p:grpSpPr bwMode="auto">
          <a:xfrm>
            <a:off x="4322763" y="2273300"/>
            <a:ext cx="4670425" cy="3384550"/>
            <a:chOff x="4322821" y="2273016"/>
            <a:chExt cx="4670746" cy="3384376"/>
          </a:xfrm>
        </p:grpSpPr>
        <p:pic>
          <p:nvPicPr>
            <p:cNvPr id="18465" name="Picture 3"/>
            <p:cNvPicPr>
              <a:picLocks noChangeAspect="1" noChangeArrowheads="1"/>
            </p:cNvPicPr>
            <p:nvPr/>
          </p:nvPicPr>
          <p:blipFill>
            <a:blip r:embed="rId3" cstate="print"/>
            <a:srcRect/>
            <a:stretch>
              <a:fillRect/>
            </a:stretch>
          </p:blipFill>
          <p:spPr bwMode="auto">
            <a:xfrm>
              <a:off x="4322821" y="2273016"/>
              <a:ext cx="4670746" cy="3384376"/>
            </a:xfrm>
            <a:prstGeom prst="rect">
              <a:avLst/>
            </a:prstGeom>
            <a:noFill/>
            <a:ln w="9525">
              <a:noFill/>
              <a:miter lim="800000"/>
              <a:headEnd/>
              <a:tailEnd/>
            </a:ln>
          </p:spPr>
        </p:pic>
        <p:grpSp>
          <p:nvGrpSpPr>
            <p:cNvPr id="3" name="Group 22"/>
            <p:cNvGrpSpPr>
              <a:grpSpLocks/>
            </p:cNvGrpSpPr>
            <p:nvPr/>
          </p:nvGrpSpPr>
          <p:grpSpPr bwMode="auto">
            <a:xfrm>
              <a:off x="7206943" y="2273016"/>
              <a:ext cx="1595397" cy="1808222"/>
              <a:chOff x="7195957" y="1548769"/>
              <a:chExt cx="1595397" cy="1808222"/>
            </a:xfrm>
          </p:grpSpPr>
          <p:grpSp>
            <p:nvGrpSpPr>
              <p:cNvPr id="5" name="Group 6"/>
              <p:cNvGrpSpPr>
                <a:grpSpLocks/>
              </p:cNvGrpSpPr>
              <p:nvPr/>
            </p:nvGrpSpPr>
            <p:grpSpPr bwMode="auto">
              <a:xfrm>
                <a:off x="7195957" y="2608930"/>
                <a:ext cx="953137" cy="748061"/>
                <a:chOff x="7147255" y="2600908"/>
                <a:chExt cx="953137" cy="748061"/>
              </a:xfrm>
            </p:grpSpPr>
            <p:sp>
              <p:nvSpPr>
                <p:cNvPr id="13" name="Rectangle 12"/>
                <p:cNvSpPr/>
                <p:nvPr/>
              </p:nvSpPr>
              <p:spPr>
                <a:xfrm>
                  <a:off x="7884469" y="2817031"/>
                  <a:ext cx="215915" cy="215889"/>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 name="Group 4"/>
                <p:cNvGrpSpPr>
                  <a:grpSpLocks/>
                </p:cNvGrpSpPr>
                <p:nvPr/>
              </p:nvGrpSpPr>
              <p:grpSpPr bwMode="auto">
                <a:xfrm>
                  <a:off x="7147255" y="2600908"/>
                  <a:ext cx="274437" cy="748061"/>
                  <a:chOff x="7147255" y="2600908"/>
                  <a:chExt cx="274437" cy="748061"/>
                </a:xfrm>
              </p:grpSpPr>
              <p:sp>
                <p:nvSpPr>
                  <p:cNvPr id="4" name="Rectangle 3"/>
                  <p:cNvSpPr/>
                  <p:nvPr/>
                </p:nvSpPr>
                <p:spPr>
                  <a:xfrm>
                    <a:off x="7147818" y="2601142"/>
                    <a:ext cx="215915" cy="215889"/>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7206560" y="3132928"/>
                    <a:ext cx="215915" cy="215889"/>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grpSp>
            <p:nvGrpSpPr>
              <p:cNvPr id="8" name="Group 21"/>
              <p:cNvGrpSpPr>
                <a:grpSpLocks/>
              </p:cNvGrpSpPr>
              <p:nvPr/>
            </p:nvGrpSpPr>
            <p:grpSpPr bwMode="auto">
              <a:xfrm>
                <a:off x="7303715" y="1548769"/>
                <a:ext cx="1487639" cy="1642193"/>
                <a:chOff x="7303715" y="1548769"/>
                <a:chExt cx="1487639" cy="1642193"/>
              </a:xfrm>
            </p:grpSpPr>
            <p:cxnSp>
              <p:nvCxnSpPr>
                <p:cNvPr id="17" name="Straight Arrow Connector 16"/>
                <p:cNvCxnSpPr>
                  <a:cxnSpLocks noChangeShapeType="1"/>
                </p:cNvCxnSpPr>
                <p:nvPr/>
              </p:nvCxnSpPr>
              <p:spPr bwMode="auto">
                <a:xfrm flipH="1">
                  <a:off x="7326704" y="1917050"/>
                  <a:ext cx="787455" cy="126993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H="1">
                  <a:off x="7304477" y="1548769"/>
                  <a:ext cx="736651" cy="116834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H="1">
                  <a:off x="8004614" y="1621790"/>
                  <a:ext cx="787455" cy="127311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sp>
        <p:nvSpPr>
          <p:cNvPr id="32799" name="Subtitle 6"/>
          <p:cNvSpPr txBox="1">
            <a:spLocks/>
          </p:cNvSpPr>
          <p:nvPr/>
        </p:nvSpPr>
        <p:spPr bwMode="auto">
          <a:xfrm>
            <a:off x="247650" y="1400175"/>
            <a:ext cx="8648700" cy="1368425"/>
          </a:xfrm>
          <a:prstGeom prst="rect">
            <a:avLst/>
          </a:prstGeom>
          <a:noFill/>
          <a:ln w="9525">
            <a:noFill/>
            <a:miter lim="800000"/>
            <a:headEnd/>
            <a:tailEnd/>
          </a:ln>
        </p:spPr>
        <p:txBody>
          <a:bodyPr/>
          <a:lstStyle/>
          <a:p>
            <a:pPr marL="457200" indent="-457200">
              <a:spcBef>
                <a:spcPct val="20000"/>
              </a:spcBef>
              <a:buFont typeface="Arial" charset="0"/>
              <a:buChar char="•"/>
            </a:pPr>
            <a:r>
              <a:rPr lang="en-GB" sz="2400">
                <a:solidFill>
                  <a:srgbClr val="898989"/>
                </a:solidFill>
              </a:rPr>
              <a:t>i.e. Different substances modify the strength of the magnetic field passing through it, to different degrees</a:t>
            </a:r>
          </a:p>
        </p:txBody>
      </p:sp>
      <p:sp>
        <p:nvSpPr>
          <p:cNvPr id="32800" name="Subtitle 6"/>
          <p:cNvSpPr txBox="1">
            <a:spLocks/>
          </p:cNvSpPr>
          <p:nvPr/>
        </p:nvSpPr>
        <p:spPr bwMode="auto">
          <a:xfrm>
            <a:off x="0" y="5562600"/>
            <a:ext cx="8650288" cy="1069975"/>
          </a:xfrm>
          <a:prstGeom prst="rect">
            <a:avLst/>
          </a:prstGeom>
          <a:noFill/>
          <a:ln w="9525">
            <a:noFill/>
            <a:miter lim="800000"/>
            <a:headEnd/>
            <a:tailEnd/>
          </a:ln>
        </p:spPr>
        <p:txBody>
          <a:bodyPr/>
          <a:lstStyle/>
          <a:p>
            <a:pPr marL="457200" indent="-457200">
              <a:spcBef>
                <a:spcPct val="20000"/>
              </a:spcBef>
              <a:buFont typeface="Arial" charset="0"/>
              <a:buChar char="•"/>
            </a:pPr>
            <a:r>
              <a:rPr lang="en-GB" sz="2400">
                <a:solidFill>
                  <a:srgbClr val="898989"/>
                </a:solidFill>
              </a:rPr>
              <a:t>Magnetic field is modified to different extents, by different substances at different locations </a:t>
            </a:r>
            <a:r>
              <a:rPr lang="en-GB" sz="2400">
                <a:solidFill>
                  <a:srgbClr val="898989"/>
                </a:solidFill>
                <a:sym typeface="Wingdings" pitchFamily="-110" charset="2"/>
              </a:rPr>
              <a:t> inhomogeneity in the magnetic field</a:t>
            </a:r>
          </a:p>
          <a:p>
            <a:pPr marL="457200" indent="-457200">
              <a:spcBef>
                <a:spcPct val="20000"/>
              </a:spcBef>
              <a:buFont typeface="Arial" charset="0"/>
              <a:buNone/>
            </a:pPr>
            <a:endParaRPr lang="en-GB" sz="24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9" grpId="0"/>
      <p:bldP spid="328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59" name="Title 1"/>
          <p:cNvSpPr>
            <a:spLocks noGrp="1"/>
          </p:cNvSpPr>
          <p:nvPr>
            <p:ph type="ctrTitle"/>
          </p:nvPr>
        </p:nvSpPr>
        <p:spPr>
          <a:xfrm>
            <a:off x="53975" y="65088"/>
            <a:ext cx="9036050" cy="1470025"/>
          </a:xfrm>
        </p:spPr>
        <p:txBody>
          <a:bodyPr/>
          <a:lstStyle/>
          <a:p>
            <a:pPr eaLnBrk="1" hangingPunct="1"/>
            <a:r>
              <a:rPr lang="en-GB" sz="3200" b="1" smtClean="0"/>
              <a:t>2: </a:t>
            </a:r>
            <a:r>
              <a:rPr lang="en-GB" sz="3200" smtClean="0"/>
              <a:t>These differences in magnetic susceptibility produce </a:t>
            </a:r>
            <a:r>
              <a:rPr lang="en-GB" sz="3200" b="1" smtClean="0"/>
              <a:t>inhomogeneity of the magnetic field</a:t>
            </a:r>
          </a:p>
        </p:txBody>
      </p:sp>
      <p:sp>
        <p:nvSpPr>
          <p:cNvPr id="34820" name="TextBox 7"/>
          <p:cNvSpPr txBox="1">
            <a:spLocks noChangeArrowheads="1"/>
          </p:cNvSpPr>
          <p:nvPr/>
        </p:nvSpPr>
        <p:spPr bwMode="auto">
          <a:xfrm>
            <a:off x="280988" y="1565275"/>
            <a:ext cx="3717925" cy="646113"/>
          </a:xfrm>
          <a:prstGeom prst="rect">
            <a:avLst/>
          </a:prstGeom>
          <a:noFill/>
          <a:ln w="9525">
            <a:noFill/>
            <a:miter lim="800000"/>
            <a:headEnd/>
            <a:tailEnd/>
          </a:ln>
        </p:spPr>
        <p:txBody>
          <a:bodyPr>
            <a:spAutoFit/>
          </a:bodyPr>
          <a:lstStyle/>
          <a:p>
            <a:r>
              <a:rPr lang="en-GB">
                <a:solidFill>
                  <a:schemeClr val="bg1"/>
                </a:solidFill>
              </a:rPr>
              <a:t>A uniform object produces little inhomogeneity in the magnetic field</a:t>
            </a:r>
          </a:p>
        </p:txBody>
      </p:sp>
      <p:grpSp>
        <p:nvGrpSpPr>
          <p:cNvPr id="2" name="Group 8"/>
          <p:cNvGrpSpPr>
            <a:grpSpLocks/>
          </p:cNvGrpSpPr>
          <p:nvPr/>
        </p:nvGrpSpPr>
        <p:grpSpPr bwMode="auto">
          <a:xfrm>
            <a:off x="280988" y="2565400"/>
            <a:ext cx="3721100" cy="4084638"/>
            <a:chOff x="200705" y="2862751"/>
            <a:chExt cx="3720131" cy="4085410"/>
          </a:xfrm>
        </p:grpSpPr>
        <p:sp>
          <p:nvSpPr>
            <p:cNvPr id="19464" name="Subtitle 6"/>
            <p:cNvSpPr txBox="1">
              <a:spLocks/>
            </p:cNvSpPr>
            <p:nvPr/>
          </p:nvSpPr>
          <p:spPr bwMode="auto">
            <a:xfrm>
              <a:off x="200705" y="5839316"/>
              <a:ext cx="3720131" cy="1108845"/>
            </a:xfrm>
            <a:prstGeom prst="rect">
              <a:avLst/>
            </a:prstGeom>
            <a:noFill/>
            <a:ln w="9525">
              <a:noFill/>
              <a:miter lim="800000"/>
              <a:headEnd/>
              <a:tailEnd/>
            </a:ln>
          </p:spPr>
          <p:txBody>
            <a:bodyPr/>
            <a:lstStyle/>
            <a:p>
              <a:pPr>
                <a:spcBef>
                  <a:spcPct val="20000"/>
                </a:spcBef>
                <a:buFont typeface="Arial" charset="0"/>
                <a:buNone/>
              </a:pPr>
              <a:r>
                <a:rPr lang="en-GB" sz="1200">
                  <a:solidFill>
                    <a:srgbClr val="898989"/>
                  </a:solidFill>
                </a:rPr>
                <a:t>Field homogeneity indicated by the more-or-less uniform colouring inside the map of the magnetic field (aside from the dark patches at the borders)</a:t>
              </a:r>
            </a:p>
            <a:p>
              <a:pPr>
                <a:spcBef>
                  <a:spcPct val="20000"/>
                </a:spcBef>
                <a:buFont typeface="Arial" charset="0"/>
                <a:buNone/>
              </a:pPr>
              <a:endParaRPr lang="en-GB" sz="2000">
                <a:solidFill>
                  <a:srgbClr val="898989"/>
                </a:solidFill>
              </a:endParaRPr>
            </a:p>
          </p:txBody>
        </p:sp>
        <p:grpSp>
          <p:nvGrpSpPr>
            <p:cNvPr id="3" name="Group 6"/>
            <p:cNvGrpSpPr>
              <a:grpSpLocks/>
            </p:cNvGrpSpPr>
            <p:nvPr/>
          </p:nvGrpSpPr>
          <p:grpSpPr bwMode="auto">
            <a:xfrm>
              <a:off x="200705" y="2862751"/>
              <a:ext cx="3507636" cy="2953446"/>
              <a:chOff x="200705" y="2627140"/>
              <a:chExt cx="3507636" cy="2953446"/>
            </a:xfrm>
          </p:grpSpPr>
          <p:sp>
            <p:nvSpPr>
              <p:cNvPr id="5" name="Rectangle 4"/>
              <p:cNvSpPr/>
              <p:nvPr/>
            </p:nvSpPr>
            <p:spPr>
              <a:xfrm>
                <a:off x="200705" y="2627140"/>
                <a:ext cx="3507461" cy="2953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9467" name="Picture 7"/>
              <p:cNvPicPr>
                <a:picLocks noChangeAspect="1" noChangeArrowheads="1"/>
              </p:cNvPicPr>
              <p:nvPr/>
            </p:nvPicPr>
            <p:blipFill>
              <a:blip r:embed="rId3" cstate="print"/>
              <a:srcRect/>
              <a:stretch>
                <a:fillRect/>
              </a:stretch>
            </p:blipFill>
            <p:spPr bwMode="auto">
              <a:xfrm>
                <a:off x="311555" y="2807719"/>
                <a:ext cx="3285936" cy="2592288"/>
              </a:xfrm>
              <a:prstGeom prst="rect">
                <a:avLst/>
              </a:prstGeom>
              <a:noFill/>
              <a:ln w="9525">
                <a:noFill/>
                <a:miter lim="800000"/>
                <a:headEnd/>
                <a:tailEnd/>
              </a:ln>
            </p:spPr>
          </p:pic>
        </p:grpSp>
      </p:grpSp>
      <p:pic>
        <p:nvPicPr>
          <p:cNvPr id="34822" name="Picture 2"/>
          <p:cNvPicPr>
            <a:picLocks noChangeAspect="1" noChangeArrowheads="1"/>
          </p:cNvPicPr>
          <p:nvPr/>
        </p:nvPicPr>
        <p:blipFill>
          <a:blip r:embed="rId4" cstate="print"/>
          <a:srcRect/>
          <a:stretch>
            <a:fillRect/>
          </a:stretch>
        </p:blipFill>
        <p:spPr bwMode="auto">
          <a:xfrm>
            <a:off x="4283075" y="2428875"/>
            <a:ext cx="4681538" cy="3913188"/>
          </a:xfrm>
          <a:prstGeom prst="rect">
            <a:avLst/>
          </a:prstGeom>
          <a:noFill/>
          <a:ln w="9525">
            <a:noFill/>
            <a:miter lim="800000"/>
            <a:headEnd/>
            <a:tailEnd/>
          </a:ln>
        </p:spPr>
      </p:pic>
      <p:sp>
        <p:nvSpPr>
          <p:cNvPr id="34823" name="TextBox 13"/>
          <p:cNvSpPr txBox="1">
            <a:spLocks noChangeArrowheads="1"/>
          </p:cNvSpPr>
          <p:nvPr/>
        </p:nvSpPr>
        <p:spPr bwMode="auto">
          <a:xfrm>
            <a:off x="4295775" y="1412875"/>
            <a:ext cx="4824413" cy="923925"/>
          </a:xfrm>
          <a:prstGeom prst="rect">
            <a:avLst/>
          </a:prstGeom>
          <a:noFill/>
          <a:ln w="9525">
            <a:noFill/>
            <a:miter lim="800000"/>
            <a:headEnd/>
            <a:tailEnd/>
          </a:ln>
        </p:spPr>
        <p:txBody>
          <a:bodyPr>
            <a:spAutoFit/>
          </a:bodyPr>
          <a:lstStyle/>
          <a:p>
            <a:r>
              <a:rPr lang="en-GB">
                <a:solidFill>
                  <a:schemeClr val="bg1"/>
                </a:solidFill>
              </a:rPr>
              <a:t>Human tissue exhibits differences in magnetic susceptibility (of about 1-2 ppm), introduces a fair bit of inhomogeneity to the magnetic  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3" name="Title 1"/>
          <p:cNvSpPr>
            <a:spLocks noGrp="1"/>
          </p:cNvSpPr>
          <p:nvPr>
            <p:ph type="ctrTitle"/>
          </p:nvPr>
        </p:nvSpPr>
        <p:spPr>
          <a:xfrm>
            <a:off x="53975" y="65088"/>
            <a:ext cx="9036050" cy="1470025"/>
          </a:xfrm>
        </p:spPr>
        <p:txBody>
          <a:bodyPr/>
          <a:lstStyle/>
          <a:p>
            <a:pPr eaLnBrk="1" hangingPunct="1"/>
            <a:r>
              <a:rPr lang="en-GB" sz="3600" b="1" smtClean="0"/>
              <a:t>3. </a:t>
            </a:r>
            <a:r>
              <a:rPr lang="en-GB" sz="3600" smtClean="0"/>
              <a:t>Inhomogeneity of the magnetic field </a:t>
            </a:r>
            <a:r>
              <a:rPr lang="en-GB" sz="3600" b="1" smtClean="0"/>
              <a:t>distorts the image</a:t>
            </a:r>
          </a:p>
        </p:txBody>
      </p:sp>
      <p:sp>
        <p:nvSpPr>
          <p:cNvPr id="20484" name="Subtitle 6"/>
          <p:cNvSpPr txBox="1">
            <a:spLocks/>
          </p:cNvSpPr>
          <p:nvPr/>
        </p:nvSpPr>
        <p:spPr bwMode="auto">
          <a:xfrm>
            <a:off x="247650" y="1989138"/>
            <a:ext cx="8648700" cy="1174750"/>
          </a:xfrm>
          <a:prstGeom prst="rect">
            <a:avLst/>
          </a:prstGeom>
          <a:noFill/>
          <a:ln w="9525">
            <a:noFill/>
            <a:miter lim="800000"/>
            <a:headEnd/>
            <a:tailEnd/>
          </a:ln>
        </p:spPr>
        <p:txBody>
          <a:bodyPr/>
          <a:lstStyle/>
          <a:p>
            <a:pPr algn="ctr">
              <a:spcBef>
                <a:spcPct val="20000"/>
              </a:spcBef>
              <a:buFont typeface="Arial" charset="0"/>
              <a:buNone/>
            </a:pPr>
            <a:endParaRPr lang="en-GB" sz="3200">
              <a:solidFill>
                <a:srgbClr val="898989"/>
              </a:solidFill>
            </a:endParaRPr>
          </a:p>
        </p:txBody>
      </p:sp>
      <p:grpSp>
        <p:nvGrpSpPr>
          <p:cNvPr id="2" name="Group 9"/>
          <p:cNvGrpSpPr>
            <a:grpSpLocks/>
          </p:cNvGrpSpPr>
          <p:nvPr/>
        </p:nvGrpSpPr>
        <p:grpSpPr bwMode="auto">
          <a:xfrm>
            <a:off x="476250" y="3203575"/>
            <a:ext cx="4521200" cy="2736850"/>
            <a:chOff x="467544" y="3645024"/>
            <a:chExt cx="4521499" cy="2736775"/>
          </a:xfrm>
        </p:grpSpPr>
        <p:pic>
          <p:nvPicPr>
            <p:cNvPr id="20493" name="Picture 3"/>
            <p:cNvPicPr>
              <a:picLocks noChangeAspect="1" noChangeArrowheads="1"/>
            </p:cNvPicPr>
            <p:nvPr/>
          </p:nvPicPr>
          <p:blipFill>
            <a:blip r:embed="rId3" cstate="print"/>
            <a:srcRect/>
            <a:stretch>
              <a:fillRect/>
            </a:stretch>
          </p:blipFill>
          <p:spPr bwMode="auto">
            <a:xfrm>
              <a:off x="467544" y="3645024"/>
              <a:ext cx="2060279" cy="2736775"/>
            </a:xfrm>
            <a:prstGeom prst="rect">
              <a:avLst/>
            </a:prstGeom>
            <a:noFill/>
            <a:ln w="9525">
              <a:noFill/>
              <a:miter lim="800000"/>
              <a:headEnd/>
              <a:tailEnd/>
            </a:ln>
          </p:spPr>
        </p:pic>
        <p:sp>
          <p:nvSpPr>
            <p:cNvPr id="20494" name="AutoShape 5"/>
            <p:cNvSpPr>
              <a:spLocks noChangeArrowheads="1"/>
            </p:cNvSpPr>
            <p:nvPr/>
          </p:nvSpPr>
          <p:spPr bwMode="auto">
            <a:xfrm>
              <a:off x="2527823" y="4815369"/>
              <a:ext cx="827881" cy="396081"/>
            </a:xfrm>
            <a:prstGeom prst="rightArrow">
              <a:avLst>
                <a:gd name="adj1" fmla="val 50000"/>
                <a:gd name="adj2" fmla="val 52255"/>
              </a:avLst>
            </a:prstGeom>
            <a:solidFill>
              <a:srgbClr val="FFCC00"/>
            </a:solidFill>
            <a:ln w="15875">
              <a:solidFill>
                <a:srgbClr val="FF9900"/>
              </a:solidFill>
              <a:miter lim="800000"/>
              <a:headEnd/>
              <a:tailEnd/>
            </a:ln>
          </p:spPr>
          <p:txBody>
            <a:bodyPr wrap="none" anchor="ctr"/>
            <a:lstStyle/>
            <a:p>
              <a:endParaRPr lang="en-GB"/>
            </a:p>
          </p:txBody>
        </p:sp>
        <p:pic>
          <p:nvPicPr>
            <p:cNvPr id="20495" name="Picture 4" descr="warp_1"/>
            <p:cNvPicPr>
              <a:picLocks noChangeAspect="1" noChangeArrowheads="1"/>
            </p:cNvPicPr>
            <p:nvPr/>
          </p:nvPicPr>
          <p:blipFill>
            <a:blip r:embed="rId4" cstate="print"/>
            <a:srcRect/>
            <a:stretch>
              <a:fillRect/>
            </a:stretch>
          </p:blipFill>
          <p:spPr bwMode="auto">
            <a:xfrm>
              <a:off x="3426943" y="3920417"/>
              <a:ext cx="1562100" cy="2185988"/>
            </a:xfrm>
            <a:prstGeom prst="rect">
              <a:avLst/>
            </a:prstGeom>
            <a:noFill/>
            <a:ln w="9525">
              <a:noFill/>
              <a:miter lim="800000"/>
              <a:headEnd/>
              <a:tailEnd/>
            </a:ln>
          </p:spPr>
        </p:pic>
      </p:grpSp>
      <p:sp>
        <p:nvSpPr>
          <p:cNvPr id="36870" name="Subtitle 6"/>
          <p:cNvSpPr txBox="1">
            <a:spLocks/>
          </p:cNvSpPr>
          <p:nvPr/>
        </p:nvSpPr>
        <p:spPr bwMode="auto">
          <a:xfrm>
            <a:off x="439738" y="1327150"/>
            <a:ext cx="8235950" cy="1684338"/>
          </a:xfrm>
          <a:prstGeom prst="rect">
            <a:avLst/>
          </a:prstGeom>
          <a:noFill/>
          <a:ln w="9525">
            <a:noFill/>
            <a:miter lim="800000"/>
            <a:headEnd/>
            <a:tailEnd/>
          </a:ln>
        </p:spPr>
        <p:txBody>
          <a:bodyPr/>
          <a:lstStyle/>
          <a:p>
            <a:pPr>
              <a:spcBef>
                <a:spcPct val="20000"/>
              </a:spcBef>
              <a:buFont typeface="Arial" charset="0"/>
              <a:buNone/>
            </a:pPr>
            <a:r>
              <a:rPr lang="en-GB" sz="2200" u="sng">
                <a:solidFill>
                  <a:srgbClr val="898989"/>
                </a:solidFill>
              </a:rPr>
              <a:t>How is the image distorted?</a:t>
            </a:r>
          </a:p>
          <a:p>
            <a:pPr>
              <a:spcBef>
                <a:spcPct val="20000"/>
              </a:spcBef>
              <a:buFont typeface="Arial" charset="0"/>
              <a:buNone/>
            </a:pPr>
            <a:r>
              <a:rPr lang="en-GB" sz="2200">
                <a:solidFill>
                  <a:srgbClr val="898989"/>
                </a:solidFill>
              </a:rPr>
              <a:t>Locations on the image are ‘deflected’, with respect to the real object</a:t>
            </a:r>
          </a:p>
          <a:p>
            <a:pPr>
              <a:spcBef>
                <a:spcPct val="20000"/>
              </a:spcBef>
              <a:buFont typeface="Wingdings" pitchFamily="-110" charset="2"/>
              <a:buChar char="è"/>
            </a:pPr>
            <a:r>
              <a:rPr lang="en-GB" sz="2200">
                <a:solidFill>
                  <a:srgbClr val="898989"/>
                </a:solidFill>
                <a:sym typeface="Wingdings" pitchFamily="-110" charset="2"/>
              </a:rPr>
              <a:t>Non-rigid deformation!</a:t>
            </a:r>
            <a:endParaRPr lang="en-GB" sz="2200">
              <a:solidFill>
                <a:srgbClr val="898989"/>
              </a:solidFill>
            </a:endParaRPr>
          </a:p>
        </p:txBody>
      </p:sp>
      <p:sp>
        <p:nvSpPr>
          <p:cNvPr id="36871" name="Subtitle 6"/>
          <p:cNvSpPr txBox="1">
            <a:spLocks/>
          </p:cNvSpPr>
          <p:nvPr/>
        </p:nvSpPr>
        <p:spPr bwMode="auto">
          <a:xfrm>
            <a:off x="428625" y="6137275"/>
            <a:ext cx="8551863" cy="720725"/>
          </a:xfrm>
          <a:prstGeom prst="rect">
            <a:avLst/>
          </a:prstGeom>
          <a:noFill/>
          <a:ln w="9525">
            <a:noFill/>
            <a:miter lim="800000"/>
            <a:headEnd/>
            <a:tailEnd/>
          </a:ln>
        </p:spPr>
        <p:txBody>
          <a:bodyPr/>
          <a:lstStyle/>
          <a:p>
            <a:pPr>
              <a:spcBef>
                <a:spcPct val="20000"/>
              </a:spcBef>
              <a:buFont typeface="Arial" charset="0"/>
              <a:buNone/>
            </a:pPr>
            <a:r>
              <a:rPr lang="en-GB" sz="2400">
                <a:solidFill>
                  <a:srgbClr val="898989"/>
                </a:solidFill>
              </a:rPr>
              <a:t>Most noticeable near air-tissue interfaces (e.g. OFC, anterior MTL)</a:t>
            </a:r>
          </a:p>
          <a:p>
            <a:pPr>
              <a:spcBef>
                <a:spcPct val="20000"/>
              </a:spcBef>
              <a:buFont typeface="Arial" charset="0"/>
              <a:buNone/>
            </a:pPr>
            <a:endParaRPr lang="en-GB" sz="2400">
              <a:solidFill>
                <a:srgbClr val="898989"/>
              </a:solidFill>
            </a:endParaRPr>
          </a:p>
          <a:p>
            <a:pPr>
              <a:spcBef>
                <a:spcPct val="20000"/>
              </a:spcBef>
              <a:buFont typeface="Arial" charset="0"/>
              <a:buNone/>
            </a:pPr>
            <a:endParaRPr lang="en-GB" sz="2400">
              <a:solidFill>
                <a:srgbClr val="898989"/>
              </a:solidFill>
            </a:endParaRPr>
          </a:p>
        </p:txBody>
      </p:sp>
      <p:grpSp>
        <p:nvGrpSpPr>
          <p:cNvPr id="3" name="Group 8"/>
          <p:cNvGrpSpPr>
            <a:grpSpLocks/>
          </p:cNvGrpSpPr>
          <p:nvPr/>
        </p:nvGrpSpPr>
        <p:grpSpPr bwMode="auto">
          <a:xfrm>
            <a:off x="5676900" y="2686050"/>
            <a:ext cx="3306763" cy="3254375"/>
            <a:chOff x="5677395" y="2838281"/>
            <a:chExt cx="3306397" cy="3253373"/>
          </a:xfrm>
        </p:grpSpPr>
        <p:sp>
          <p:nvSpPr>
            <p:cNvPr id="5" name="Rectangle 4"/>
            <p:cNvSpPr/>
            <p:nvPr/>
          </p:nvSpPr>
          <p:spPr>
            <a:xfrm>
              <a:off x="5677395" y="2838281"/>
              <a:ext cx="3301635" cy="3253373"/>
            </a:xfrm>
            <a:prstGeom prst="rect">
              <a:avLst/>
            </a:prstGeom>
            <a:noFill/>
            <a:ln w="476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0490" name="Picture 11"/>
            <p:cNvPicPr>
              <a:picLocks noChangeAspect="1" noChangeArrowheads="1"/>
            </p:cNvPicPr>
            <p:nvPr/>
          </p:nvPicPr>
          <p:blipFill>
            <a:blip r:embed="rId5" cstate="print"/>
            <a:srcRect/>
            <a:stretch>
              <a:fillRect/>
            </a:stretch>
          </p:blipFill>
          <p:spPr bwMode="auto">
            <a:xfrm>
              <a:off x="5827383" y="3165520"/>
              <a:ext cx="2960261" cy="2879868"/>
            </a:xfrm>
            <a:prstGeom prst="rect">
              <a:avLst/>
            </a:prstGeom>
            <a:noFill/>
            <a:ln w="9525">
              <a:noFill/>
              <a:miter lim="800000"/>
              <a:headEnd/>
              <a:tailEnd/>
            </a:ln>
          </p:spPr>
        </p:pic>
        <p:sp>
          <p:nvSpPr>
            <p:cNvPr id="20491" name="TextBox 18"/>
            <p:cNvSpPr txBox="1">
              <a:spLocks noChangeArrowheads="1"/>
            </p:cNvSpPr>
            <p:nvPr/>
          </p:nvSpPr>
          <p:spPr bwMode="auto">
            <a:xfrm>
              <a:off x="7478252" y="3004913"/>
              <a:ext cx="1505540" cy="338554"/>
            </a:xfrm>
            <a:prstGeom prst="rect">
              <a:avLst/>
            </a:prstGeom>
            <a:noFill/>
            <a:ln w="9525">
              <a:noFill/>
              <a:miter lim="800000"/>
              <a:headEnd/>
              <a:tailEnd/>
            </a:ln>
          </p:spPr>
          <p:txBody>
            <a:bodyPr wrap="none">
              <a:spAutoFit/>
            </a:bodyPr>
            <a:lstStyle/>
            <a:p>
              <a:r>
                <a:rPr lang="en-GB" sz="1600" u="sng">
                  <a:solidFill>
                    <a:schemeClr val="bg1"/>
                  </a:solidFill>
                  <a:latin typeface="Arial" charset="0"/>
                </a:rPr>
                <a:t>Unwarped EPI</a:t>
              </a:r>
            </a:p>
          </p:txBody>
        </p:sp>
        <p:sp>
          <p:nvSpPr>
            <p:cNvPr id="20492" name="TextBox 19"/>
            <p:cNvSpPr txBox="1">
              <a:spLocks noChangeArrowheads="1"/>
            </p:cNvSpPr>
            <p:nvPr/>
          </p:nvSpPr>
          <p:spPr bwMode="auto">
            <a:xfrm>
              <a:off x="5827383" y="3004913"/>
              <a:ext cx="1277914" cy="338554"/>
            </a:xfrm>
            <a:prstGeom prst="rect">
              <a:avLst/>
            </a:prstGeom>
            <a:noFill/>
            <a:ln w="9525">
              <a:noFill/>
              <a:miter lim="800000"/>
              <a:headEnd/>
              <a:tailEnd/>
            </a:ln>
          </p:spPr>
          <p:txBody>
            <a:bodyPr wrap="none">
              <a:spAutoFit/>
            </a:bodyPr>
            <a:lstStyle/>
            <a:p>
              <a:r>
                <a:rPr lang="en-GB" sz="1600" u="sng">
                  <a:solidFill>
                    <a:schemeClr val="bg1"/>
                  </a:solidFill>
                  <a:latin typeface="Arial" charset="0"/>
                </a:rPr>
                <a:t>Original EPI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fMRI</a:t>
            </a:r>
            <a:endParaRPr lang="en-GB" sz="5000" dirty="0"/>
          </a:p>
        </p:txBody>
      </p:sp>
      <p:sp>
        <p:nvSpPr>
          <p:cNvPr id="7" name="Subtitle 6"/>
          <p:cNvSpPr>
            <a:spLocks noGrp="1"/>
          </p:cNvSpPr>
          <p:nvPr>
            <p:ph type="subTitle" idx="1"/>
          </p:nvPr>
        </p:nvSpPr>
        <p:spPr>
          <a:xfrm>
            <a:off x="0" y="1340768"/>
            <a:ext cx="9144000" cy="2088232"/>
          </a:xfrm>
        </p:spPr>
        <p:txBody>
          <a:bodyPr>
            <a:normAutofit fontScale="92500" lnSpcReduction="10000"/>
          </a:bodyPr>
          <a:lstStyle/>
          <a:p>
            <a:pPr algn="l">
              <a:buFont typeface="Arial" pitchFamily="34" charset="0"/>
              <a:buChar char="•"/>
            </a:pPr>
            <a:r>
              <a:rPr lang="en-GB" sz="2000" dirty="0" smtClean="0">
                <a:solidFill>
                  <a:schemeClr val="bg1"/>
                </a:solidFill>
              </a:rPr>
              <a:t>   fMRI data as 3D matrix of voxels repeatedly sampled over time.</a:t>
            </a:r>
          </a:p>
          <a:p>
            <a:pPr algn="l">
              <a:buFont typeface="Arial" pitchFamily="34" charset="0"/>
              <a:buChar char="•"/>
            </a:pPr>
            <a:r>
              <a:rPr lang="en-GB" sz="2000" dirty="0" smtClean="0">
                <a:solidFill>
                  <a:schemeClr val="bg1"/>
                </a:solidFill>
              </a:rPr>
              <a:t>   fMRI data analysis assumptions</a:t>
            </a:r>
          </a:p>
          <a:p>
            <a:pPr lvl="1" algn="l">
              <a:buFont typeface="Arial" pitchFamily="34" charset="0"/>
              <a:buChar char="•"/>
            </a:pPr>
            <a:r>
              <a:rPr lang="en-GB" sz="2000" dirty="0" smtClean="0">
                <a:solidFill>
                  <a:schemeClr val="bg1"/>
                </a:solidFill>
              </a:rPr>
              <a:t>Each voxel represents a unique and </a:t>
            </a:r>
            <a:r>
              <a:rPr lang="en-GB" sz="2000" dirty="0">
                <a:solidFill>
                  <a:schemeClr val="bg1"/>
                </a:solidFill>
              </a:rPr>
              <a:t>u</a:t>
            </a:r>
            <a:r>
              <a:rPr lang="en-GB" sz="2000" dirty="0" smtClean="0">
                <a:solidFill>
                  <a:schemeClr val="bg1"/>
                </a:solidFill>
              </a:rPr>
              <a:t>nchanging location in the brain</a:t>
            </a:r>
          </a:p>
          <a:p>
            <a:pPr lvl="1" algn="l">
              <a:buFont typeface="Arial" pitchFamily="34" charset="0"/>
              <a:buChar char="•"/>
            </a:pPr>
            <a:r>
              <a:rPr lang="en-GB" sz="2000" dirty="0">
                <a:solidFill>
                  <a:schemeClr val="bg1"/>
                </a:solidFill>
              </a:rPr>
              <a:t> </a:t>
            </a:r>
            <a:r>
              <a:rPr lang="en-GB" sz="2000" dirty="0" smtClean="0">
                <a:solidFill>
                  <a:schemeClr val="bg1"/>
                </a:solidFill>
              </a:rPr>
              <a:t>All voxels at a given time-point are acquired simultaneously.   </a:t>
            </a:r>
          </a:p>
          <a:p>
            <a:pPr lvl="2" algn="l"/>
            <a:r>
              <a:rPr lang="en-GB" sz="1800" dirty="0" smtClean="0">
                <a:solidFill>
                  <a:schemeClr val="bg1"/>
                </a:solidFill>
              </a:rPr>
              <a:t>These assumptions are always incorrect, moving by 5mm can mean each voxel is derived from more than one brain location. Also each slice takes a certain fraction of the repetition time or </a:t>
            </a:r>
            <a:r>
              <a:rPr lang="en-GB" sz="1800" dirty="0" err="1" smtClean="0">
                <a:solidFill>
                  <a:schemeClr val="bg1"/>
                </a:solidFill>
              </a:rPr>
              <a:t>interscan</a:t>
            </a:r>
            <a:r>
              <a:rPr lang="en-GB" sz="1800" dirty="0" smtClean="0">
                <a:solidFill>
                  <a:schemeClr val="bg1"/>
                </a:solidFill>
              </a:rPr>
              <a:t> interval (TR) to complete.</a:t>
            </a:r>
          </a:p>
          <a:p>
            <a:pPr lvl="2" algn="l"/>
            <a:endParaRPr lang="en-GB" sz="1600" dirty="0">
              <a:solidFill>
                <a:schemeClr val="bg1"/>
              </a:solidFill>
            </a:endParaRPr>
          </a:p>
          <a:p>
            <a:pPr lvl="2" algn="l"/>
            <a:endParaRPr lang="en-GB" sz="1600" dirty="0">
              <a:solidFill>
                <a:schemeClr val="bg1"/>
              </a:solidFill>
            </a:endParaRPr>
          </a:p>
        </p:txBody>
      </p:sp>
      <p:sp>
        <p:nvSpPr>
          <p:cNvPr id="9" name="TextBox 8"/>
          <p:cNvSpPr txBox="1"/>
          <p:nvPr/>
        </p:nvSpPr>
        <p:spPr>
          <a:xfrm>
            <a:off x="611560" y="3645024"/>
            <a:ext cx="4464496" cy="2400657"/>
          </a:xfrm>
          <a:prstGeom prst="rect">
            <a:avLst/>
          </a:prstGeom>
          <a:noFill/>
        </p:spPr>
        <p:txBody>
          <a:bodyPr wrap="square" rtlCol="0">
            <a:spAutoFit/>
          </a:bodyPr>
          <a:lstStyle/>
          <a:p>
            <a:r>
              <a:rPr lang="en-GB" sz="2200" dirty="0" smtClean="0">
                <a:solidFill>
                  <a:schemeClr val="bg1"/>
                </a:solidFill>
              </a:rPr>
              <a:t>Issues:</a:t>
            </a:r>
          </a:p>
          <a:p>
            <a:r>
              <a:rPr lang="en-GB" sz="2200" dirty="0" smtClean="0">
                <a:solidFill>
                  <a:schemeClr val="bg1"/>
                </a:solidFill>
              </a:rPr>
              <a:t>- Spatial and temporal inaccuracy</a:t>
            </a:r>
          </a:p>
          <a:p>
            <a:r>
              <a:rPr lang="en-GB" sz="2200" dirty="0" smtClean="0">
                <a:solidFill>
                  <a:schemeClr val="bg1"/>
                </a:solidFill>
              </a:rPr>
              <a:t>- Physiological oscillations (heart beat and respiration)</a:t>
            </a:r>
          </a:p>
          <a:p>
            <a:r>
              <a:rPr lang="en-GB" sz="2200" dirty="0" smtClean="0">
                <a:solidFill>
                  <a:schemeClr val="bg1"/>
                </a:solidFill>
              </a:rPr>
              <a:t>- </a:t>
            </a:r>
            <a:r>
              <a:rPr lang="en-GB" sz="2600" dirty="0" smtClean="0">
                <a:solidFill>
                  <a:srgbClr val="FF0000"/>
                </a:solidFill>
              </a:rPr>
              <a:t>Subject head motion </a:t>
            </a:r>
          </a:p>
          <a:p>
            <a:endParaRPr lang="en-GB"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4000" smtClean="0"/>
              <a:t> Data can help with your data</a:t>
            </a:r>
          </a:p>
        </p:txBody>
      </p:sp>
      <p:pic>
        <p:nvPicPr>
          <p:cNvPr id="21507" name="Picture 3"/>
          <p:cNvPicPr>
            <a:picLocks noChangeAspect="1" noChangeArrowheads="1"/>
          </p:cNvPicPr>
          <p:nvPr/>
        </p:nvPicPr>
        <p:blipFill>
          <a:blip r:embed="rId3" cstate="print"/>
          <a:srcRect/>
          <a:stretch>
            <a:fillRect/>
          </a:stretch>
        </p:blipFill>
        <p:spPr bwMode="auto">
          <a:xfrm>
            <a:off x="1331913" y="1757363"/>
            <a:ext cx="2397125" cy="3184525"/>
          </a:xfrm>
          <a:prstGeom prst="rect">
            <a:avLst/>
          </a:prstGeom>
          <a:noFill/>
          <a:ln w="9525">
            <a:noFill/>
            <a:miter lim="800000"/>
            <a:headEnd/>
            <a:tailEnd/>
          </a:ln>
        </p:spPr>
      </p:pic>
      <p:pic>
        <p:nvPicPr>
          <p:cNvPr id="21508" name="Picture 4" descr="warp_1"/>
          <p:cNvPicPr>
            <a:picLocks noChangeAspect="1" noChangeArrowheads="1"/>
          </p:cNvPicPr>
          <p:nvPr/>
        </p:nvPicPr>
        <p:blipFill>
          <a:blip r:embed="rId4" cstate="print"/>
          <a:srcRect/>
          <a:stretch>
            <a:fillRect/>
          </a:stretch>
        </p:blipFill>
        <p:spPr bwMode="auto">
          <a:xfrm>
            <a:off x="5832475" y="1417638"/>
            <a:ext cx="1181100" cy="1651000"/>
          </a:xfrm>
          <a:prstGeom prst="rect">
            <a:avLst/>
          </a:prstGeom>
          <a:noFill/>
          <a:ln w="9525">
            <a:noFill/>
            <a:miter lim="800000"/>
            <a:headEnd/>
            <a:tailEnd/>
          </a:ln>
        </p:spPr>
      </p:pic>
      <p:sp>
        <p:nvSpPr>
          <p:cNvPr id="21509" name="AutoShape 5"/>
          <p:cNvSpPr>
            <a:spLocks noChangeArrowheads="1"/>
          </p:cNvSpPr>
          <p:nvPr/>
        </p:nvSpPr>
        <p:spPr bwMode="auto">
          <a:xfrm rot="-1043061">
            <a:off x="3838575" y="2001838"/>
            <a:ext cx="1814513" cy="1149350"/>
          </a:xfrm>
          <a:prstGeom prst="rightArrow">
            <a:avLst>
              <a:gd name="adj1" fmla="val 50000"/>
              <a:gd name="adj2" fmla="val 52252"/>
            </a:avLst>
          </a:prstGeom>
          <a:solidFill>
            <a:srgbClr val="FFCC00"/>
          </a:solidFill>
          <a:ln w="15875">
            <a:solidFill>
              <a:srgbClr val="FF9900"/>
            </a:solidFill>
            <a:miter lim="800000"/>
            <a:headEnd/>
            <a:tailEnd/>
          </a:ln>
        </p:spPr>
        <p:txBody>
          <a:bodyPr wrap="none" anchor="ctr"/>
          <a:lstStyle/>
          <a:p>
            <a:r>
              <a:rPr lang="en-GB" sz="1400"/>
              <a:t>Susceptibility effects</a:t>
            </a:r>
            <a:endParaRPr lang="en-GB"/>
          </a:p>
        </p:txBody>
      </p:sp>
      <p:sp>
        <p:nvSpPr>
          <p:cNvPr id="38918" name="Text Box 6"/>
          <p:cNvSpPr txBox="1">
            <a:spLocks noChangeArrowheads="1"/>
          </p:cNvSpPr>
          <p:nvPr/>
        </p:nvSpPr>
        <p:spPr bwMode="auto">
          <a:xfrm>
            <a:off x="414338" y="125413"/>
            <a:ext cx="8709025" cy="1554162"/>
          </a:xfrm>
          <a:prstGeom prst="rect">
            <a:avLst/>
          </a:prstGeom>
          <a:noFill/>
          <a:ln w="9525">
            <a:noFill/>
            <a:miter lim="800000"/>
            <a:headEnd/>
            <a:tailEnd/>
          </a:ln>
        </p:spPr>
        <p:txBody>
          <a:bodyPr>
            <a:spAutoFit/>
          </a:bodyPr>
          <a:lstStyle/>
          <a:p>
            <a:pPr marL="342900" indent="-342900">
              <a:buFontTx/>
              <a:buAutoNum type="arabicParenR"/>
            </a:pPr>
            <a:r>
              <a:rPr lang="en-GB" sz="1900">
                <a:solidFill>
                  <a:schemeClr val="bg1"/>
                </a:solidFill>
              </a:rPr>
              <a:t>The image we obtain is distorted (due to magnetic </a:t>
            </a:r>
            <a:r>
              <a:rPr lang="en-GB" sz="1900" u="sng">
                <a:solidFill>
                  <a:schemeClr val="bg1"/>
                </a:solidFill>
              </a:rPr>
              <a:t>susceptibility</a:t>
            </a:r>
            <a:r>
              <a:rPr lang="en-GB" sz="1900">
                <a:solidFill>
                  <a:schemeClr val="bg1"/>
                </a:solidFill>
              </a:rPr>
              <a:t> differences)</a:t>
            </a:r>
          </a:p>
          <a:p>
            <a:pPr marL="342900" indent="-342900">
              <a:buFontTx/>
              <a:buAutoNum type="arabicParenR"/>
            </a:pPr>
            <a:endParaRPr lang="en-GB" sz="1900">
              <a:solidFill>
                <a:schemeClr val="bg1"/>
              </a:solidFill>
            </a:endParaRPr>
          </a:p>
          <a:p>
            <a:pPr marL="342900" indent="-342900">
              <a:buFontTx/>
              <a:buAutoNum type="arabicParenR"/>
            </a:pPr>
            <a:r>
              <a:rPr lang="en-GB" sz="1900">
                <a:solidFill>
                  <a:schemeClr val="bg1"/>
                </a:solidFill>
              </a:rPr>
              <a:t>There will be subject </a:t>
            </a:r>
            <a:r>
              <a:rPr lang="en-GB" sz="1900" u="sng">
                <a:solidFill>
                  <a:schemeClr val="bg1"/>
                </a:solidFill>
              </a:rPr>
              <a:t>movement</a:t>
            </a:r>
            <a:r>
              <a:rPr lang="en-GB" sz="1900">
                <a:solidFill>
                  <a:schemeClr val="bg1"/>
                </a:solidFill>
              </a:rPr>
              <a:t> within the scanner</a:t>
            </a:r>
          </a:p>
          <a:p>
            <a:pPr marL="342900" indent="-342900">
              <a:buFontTx/>
              <a:buAutoNum type="arabicParenR"/>
            </a:pPr>
            <a:endParaRPr lang="en-GB" sz="1900">
              <a:solidFill>
                <a:schemeClr val="bg1"/>
              </a:solidFill>
            </a:endParaRPr>
          </a:p>
          <a:p>
            <a:pPr marL="342900" indent="-342900">
              <a:buFontTx/>
              <a:buAutoNum type="arabicParenR"/>
            </a:pPr>
            <a:r>
              <a:rPr lang="en-US" sz="1900">
                <a:solidFill>
                  <a:schemeClr val="bg1"/>
                </a:solidFill>
              </a:rPr>
              <a:t>Susceptibility and movement effects </a:t>
            </a:r>
            <a:r>
              <a:rPr lang="en-US" sz="1900" b="1">
                <a:solidFill>
                  <a:schemeClr val="bg1"/>
                </a:solidFill>
              </a:rPr>
              <a:t>interact</a:t>
            </a:r>
          </a:p>
        </p:txBody>
      </p:sp>
      <p:pic>
        <p:nvPicPr>
          <p:cNvPr id="38919" name="Picture 5" descr="warp_2"/>
          <p:cNvPicPr>
            <a:picLocks noChangeAspect="1" noChangeArrowheads="1"/>
          </p:cNvPicPr>
          <p:nvPr/>
        </p:nvPicPr>
        <p:blipFill>
          <a:blip r:embed="rId5" cstate="print"/>
          <a:srcRect/>
          <a:stretch>
            <a:fillRect/>
          </a:stretch>
        </p:blipFill>
        <p:spPr bwMode="auto">
          <a:xfrm>
            <a:off x="5832475" y="3251200"/>
            <a:ext cx="1181100" cy="1652588"/>
          </a:xfrm>
          <a:prstGeom prst="rect">
            <a:avLst/>
          </a:prstGeom>
          <a:noFill/>
          <a:ln w="9525">
            <a:noFill/>
            <a:miter lim="800000"/>
            <a:headEnd/>
            <a:tailEnd/>
          </a:ln>
        </p:spPr>
      </p:pic>
      <p:sp>
        <p:nvSpPr>
          <p:cNvPr id="38920" name="AutoShape 7"/>
          <p:cNvSpPr>
            <a:spLocks noChangeArrowheads="1"/>
          </p:cNvSpPr>
          <p:nvPr/>
        </p:nvSpPr>
        <p:spPr bwMode="auto">
          <a:xfrm rot="1190497">
            <a:off x="3938588" y="3305175"/>
            <a:ext cx="1611312" cy="1236663"/>
          </a:xfrm>
          <a:prstGeom prst="rightArrow">
            <a:avLst>
              <a:gd name="adj1" fmla="val 50000"/>
              <a:gd name="adj2" fmla="val 52203"/>
            </a:avLst>
          </a:prstGeom>
          <a:solidFill>
            <a:srgbClr val="FFCC00"/>
          </a:solidFill>
          <a:ln w="15875">
            <a:solidFill>
              <a:srgbClr val="FF9900"/>
            </a:solidFill>
            <a:miter lim="800000"/>
            <a:headEnd/>
            <a:tailEnd/>
          </a:ln>
        </p:spPr>
        <p:txBody>
          <a:bodyPr wrap="none" anchor="ctr"/>
          <a:lstStyle/>
          <a:p>
            <a:r>
              <a:rPr lang="en-GB" sz="1400"/>
              <a:t>Susceptibility </a:t>
            </a:r>
          </a:p>
          <a:p>
            <a:r>
              <a:rPr lang="en-GB" sz="1400"/>
              <a:t>x Movement</a:t>
            </a:r>
          </a:p>
        </p:txBody>
      </p:sp>
      <p:sp>
        <p:nvSpPr>
          <p:cNvPr id="38921" name="Text Box 9"/>
          <p:cNvSpPr txBox="1">
            <a:spLocks noChangeArrowheads="1"/>
          </p:cNvSpPr>
          <p:nvPr/>
        </p:nvSpPr>
        <p:spPr bwMode="auto">
          <a:xfrm>
            <a:off x="261938" y="5102225"/>
            <a:ext cx="8713787" cy="1508125"/>
          </a:xfrm>
          <a:prstGeom prst="rect">
            <a:avLst/>
          </a:prstGeom>
          <a:noFill/>
          <a:ln w="9525">
            <a:noFill/>
            <a:miter lim="800000"/>
            <a:headEnd/>
            <a:tailEnd/>
          </a:ln>
        </p:spPr>
        <p:txBody>
          <a:bodyPr>
            <a:spAutoFit/>
          </a:bodyPr>
          <a:lstStyle/>
          <a:p>
            <a:pPr>
              <a:spcBef>
                <a:spcPct val="30000"/>
              </a:spcBef>
            </a:pPr>
            <a:r>
              <a:rPr lang="en-GB" sz="2000" b="1">
                <a:solidFill>
                  <a:srgbClr val="FF3300"/>
                </a:solidFill>
                <a:sym typeface="Wingdings" pitchFamily="-110" charset="2"/>
              </a:rPr>
              <a:t> Rigid and non-rigid deformations!</a:t>
            </a:r>
            <a:endParaRPr lang="en-GB" sz="2000">
              <a:solidFill>
                <a:srgbClr val="632523"/>
              </a:solidFill>
              <a:sym typeface="Wingdings" pitchFamily="-110" charset="2"/>
            </a:endParaRPr>
          </a:p>
          <a:p>
            <a:pPr>
              <a:spcBef>
                <a:spcPct val="30000"/>
              </a:spcBef>
              <a:buFont typeface="Arial" charset="0"/>
              <a:buChar char="•"/>
            </a:pPr>
            <a:r>
              <a:rPr lang="en-GB" sz="2000">
                <a:solidFill>
                  <a:srgbClr val="632523"/>
                </a:solidFill>
                <a:sym typeface="Wingdings" pitchFamily="-110" charset="2"/>
              </a:rPr>
              <a:t> The distortion from movement may NOT follow the rigid body assumption  (t</a:t>
            </a:r>
            <a:r>
              <a:rPr lang="en-GB" sz="2000">
                <a:solidFill>
                  <a:srgbClr val="632523"/>
                </a:solidFill>
              </a:rPr>
              <a:t>he brain may not alter as it moves, but the images do)</a:t>
            </a:r>
          </a:p>
          <a:p>
            <a:pPr>
              <a:spcBef>
                <a:spcPct val="30000"/>
              </a:spcBef>
              <a:buFont typeface="Arial" charset="0"/>
              <a:buChar char="•"/>
            </a:pPr>
            <a:r>
              <a:rPr lang="en-GB" sz="2000">
                <a:solidFill>
                  <a:srgbClr val="632523"/>
                </a:solidFill>
              </a:rPr>
              <a:t> Field inhomogeneities change, as subject moves in the scanner</a:t>
            </a:r>
            <a:endParaRPr lang="en-US" sz="2000">
              <a:solidFill>
                <a:srgbClr val="632523"/>
              </a:solidFill>
            </a:endParaRPr>
          </a:p>
        </p:txBody>
      </p:sp>
      <p:sp>
        <p:nvSpPr>
          <p:cNvPr id="2" name="TextBox 1"/>
          <p:cNvSpPr txBox="1">
            <a:spLocks noChangeArrowheads="1"/>
          </p:cNvSpPr>
          <p:nvPr/>
        </p:nvSpPr>
        <p:spPr bwMode="auto">
          <a:xfrm>
            <a:off x="7251700" y="3895725"/>
            <a:ext cx="1871663" cy="646113"/>
          </a:xfrm>
          <a:prstGeom prst="rect">
            <a:avLst/>
          </a:prstGeom>
          <a:noFill/>
          <a:ln w="9525">
            <a:noFill/>
            <a:miter lim="800000"/>
            <a:headEnd/>
            <a:tailEnd/>
          </a:ln>
        </p:spPr>
        <p:txBody>
          <a:bodyPr>
            <a:spAutoFit/>
          </a:bodyPr>
          <a:lstStyle/>
          <a:p>
            <a:r>
              <a:rPr lang="en-GB" dirty="0">
                <a:solidFill>
                  <a:schemeClr val="bg1"/>
                </a:solidFill>
              </a:rPr>
              <a:t>Like a funhouse mirror!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P spid="3892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31" name="Title 1"/>
          <p:cNvSpPr>
            <a:spLocks noGrp="1"/>
          </p:cNvSpPr>
          <p:nvPr>
            <p:ph type="ctrTitle"/>
          </p:nvPr>
        </p:nvSpPr>
        <p:spPr>
          <a:xfrm>
            <a:off x="53975" y="65088"/>
            <a:ext cx="9036050" cy="1470025"/>
          </a:xfrm>
        </p:spPr>
        <p:txBody>
          <a:bodyPr/>
          <a:lstStyle/>
          <a:p>
            <a:pPr eaLnBrk="1" hangingPunct="1"/>
            <a:r>
              <a:rPr lang="en-GB" sz="3600" b="1" smtClean="0"/>
              <a:t>How do we control for these susceptibility x movement deformations?</a:t>
            </a:r>
          </a:p>
        </p:txBody>
      </p:sp>
      <p:sp>
        <p:nvSpPr>
          <p:cNvPr id="40964" name="Subtitle 6"/>
          <p:cNvSpPr txBox="1">
            <a:spLocks/>
          </p:cNvSpPr>
          <p:nvPr/>
        </p:nvSpPr>
        <p:spPr bwMode="auto">
          <a:xfrm>
            <a:off x="168275" y="1317625"/>
            <a:ext cx="8855075" cy="1092200"/>
          </a:xfrm>
          <a:prstGeom prst="rect">
            <a:avLst/>
          </a:prstGeom>
          <a:noFill/>
          <a:ln w="9525">
            <a:noFill/>
            <a:miter lim="800000"/>
            <a:headEnd/>
            <a:tailEnd/>
          </a:ln>
        </p:spPr>
        <p:txBody>
          <a:bodyPr/>
          <a:lstStyle/>
          <a:p>
            <a:pPr marL="457200" indent="-457200">
              <a:spcBef>
                <a:spcPct val="20000"/>
              </a:spcBef>
              <a:buFont typeface="Arial" charset="0"/>
              <a:buAutoNum type="arabicParenR"/>
            </a:pPr>
            <a:r>
              <a:rPr lang="en-GB">
                <a:solidFill>
                  <a:schemeClr val="bg1"/>
                </a:solidFill>
              </a:rPr>
              <a:t>Explicitly measure field inhomogeneity (using </a:t>
            </a:r>
            <a:r>
              <a:rPr lang="en-GB">
                <a:solidFill>
                  <a:schemeClr val="accent2"/>
                </a:solidFill>
              </a:rPr>
              <a:t>a field map</a:t>
            </a:r>
            <a:r>
              <a:rPr lang="en-GB">
                <a:solidFill>
                  <a:schemeClr val="bg1"/>
                </a:solidFill>
              </a:rPr>
              <a:t>)</a:t>
            </a:r>
          </a:p>
          <a:p>
            <a:pPr marL="1200150" lvl="1" indent="-457200">
              <a:spcBef>
                <a:spcPct val="20000"/>
              </a:spcBef>
              <a:buFont typeface="Arial" charset="0"/>
              <a:buChar char="•"/>
            </a:pPr>
            <a:r>
              <a:rPr lang="en-GB" sz="1600">
                <a:solidFill>
                  <a:srgbClr val="898989"/>
                </a:solidFill>
              </a:rPr>
              <a:t>=how the image is distorted due to susceptibility </a:t>
            </a:r>
            <a:r>
              <a:rPr lang="en-GB" sz="1600" i="1">
                <a:solidFill>
                  <a:srgbClr val="898989"/>
                </a:solidFill>
              </a:rPr>
              <a:t>only</a:t>
            </a:r>
          </a:p>
          <a:p>
            <a:pPr marL="1200150" lvl="1" indent="-457200">
              <a:spcBef>
                <a:spcPct val="20000"/>
              </a:spcBef>
            </a:pPr>
            <a:endParaRPr lang="en-GB" sz="1600">
              <a:solidFill>
                <a:schemeClr val="bg1"/>
              </a:solidFill>
            </a:endParaRPr>
          </a:p>
          <a:p>
            <a:pPr marL="457200" indent="-457200">
              <a:spcBef>
                <a:spcPct val="20000"/>
              </a:spcBef>
              <a:buFont typeface="Arial" charset="0"/>
              <a:buAutoNum type="arabicParenR"/>
            </a:pPr>
            <a:r>
              <a:rPr lang="en-GB">
                <a:solidFill>
                  <a:schemeClr val="bg1"/>
                </a:solidFill>
              </a:rPr>
              <a:t>Use this to estimate how the images are distorted at each point in time </a:t>
            </a:r>
          </a:p>
          <a:p>
            <a:pPr marL="1200150" lvl="1" indent="-457200">
              <a:spcBef>
                <a:spcPct val="20000"/>
              </a:spcBef>
              <a:buFont typeface="Arial" charset="0"/>
              <a:buChar char="•"/>
            </a:pPr>
            <a:r>
              <a:rPr lang="en-GB" sz="1600">
                <a:solidFill>
                  <a:srgbClr val="898989"/>
                </a:solidFill>
              </a:rPr>
              <a:t>Combine info about susceptibility distortions with info about movement distortions (i.e. movement parameters, from realignment)</a:t>
            </a:r>
          </a:p>
          <a:p>
            <a:pPr marL="1200150" lvl="1" indent="-457200">
              <a:spcBef>
                <a:spcPct val="20000"/>
              </a:spcBef>
              <a:buFont typeface="Arial" charset="0"/>
              <a:buChar char="•"/>
            </a:pPr>
            <a:r>
              <a:rPr lang="en-GB" sz="1600">
                <a:solidFill>
                  <a:srgbClr val="898989"/>
                </a:solidFill>
              </a:rPr>
              <a:t>Estimate/quantify (via iteration) how the </a:t>
            </a:r>
            <a:r>
              <a:rPr lang="en-GB" sz="1600">
                <a:solidFill>
                  <a:schemeClr val="accent2"/>
                </a:solidFill>
              </a:rPr>
              <a:t>deformation field </a:t>
            </a:r>
            <a:r>
              <a:rPr lang="en-GB" sz="1600">
                <a:solidFill>
                  <a:srgbClr val="898989"/>
                </a:solidFill>
              </a:rPr>
              <a:t>changes</a:t>
            </a:r>
          </a:p>
          <a:p>
            <a:pPr marL="1600200" lvl="2" indent="-457200">
              <a:spcBef>
                <a:spcPct val="20000"/>
              </a:spcBef>
              <a:buFont typeface="Arial" charset="0"/>
              <a:buChar char="•"/>
            </a:pPr>
            <a:r>
              <a:rPr lang="en-GB" sz="1600">
                <a:solidFill>
                  <a:srgbClr val="898989"/>
                </a:solidFill>
              </a:rPr>
              <a:t>How does the deformation field change,  with respect to how the subject has moved?</a:t>
            </a:r>
          </a:p>
          <a:p>
            <a:pPr marL="2057400" lvl="3" indent="-457200">
              <a:spcBef>
                <a:spcPct val="20000"/>
              </a:spcBef>
              <a:buFont typeface="Arial" charset="0"/>
              <a:buChar char="•"/>
            </a:pPr>
            <a:r>
              <a:rPr lang="en-GB" sz="1600" i="1">
                <a:solidFill>
                  <a:srgbClr val="898989"/>
                </a:solidFill>
              </a:rPr>
              <a:t>‘With respect to subject movement’</a:t>
            </a:r>
            <a:r>
              <a:rPr lang="en-GB" sz="1600">
                <a:solidFill>
                  <a:srgbClr val="898989"/>
                </a:solidFill>
              </a:rPr>
              <a:t> because we are already correcting for subject movement (in realignment)</a:t>
            </a:r>
          </a:p>
          <a:p>
            <a:pPr marL="2057400" lvl="3" indent="-457200">
              <a:spcBef>
                <a:spcPct val="20000"/>
              </a:spcBef>
              <a:buFont typeface="Arial" charset="0"/>
              <a:buChar char="•"/>
            </a:pPr>
            <a:endParaRPr lang="en-GB" sz="1600">
              <a:solidFill>
                <a:srgbClr val="898989"/>
              </a:solidFill>
              <a:sym typeface="Wingdings" pitchFamily="-110" charset="2"/>
            </a:endParaRPr>
          </a:p>
          <a:p>
            <a:pPr marL="2057400" lvl="3" indent="-457200">
              <a:spcBef>
                <a:spcPct val="20000"/>
              </a:spcBef>
              <a:buFont typeface="Arial" charset="0"/>
              <a:buChar char="•"/>
            </a:pPr>
            <a:endParaRPr lang="en-US" sz="1600">
              <a:solidFill>
                <a:srgbClr val="7F7F7F"/>
              </a:solidFill>
              <a:sym typeface="Wingdings" pitchFamily="-110" charset="2"/>
            </a:endParaRPr>
          </a:p>
          <a:p>
            <a:pPr marL="2057400" lvl="3" indent="-457200">
              <a:buFont typeface="Arial" charset="0"/>
              <a:buChar char="•"/>
            </a:pPr>
            <a:endParaRPr lang="en-US" sz="1600">
              <a:solidFill>
                <a:srgbClr val="7F7F7F"/>
              </a:solidFill>
              <a:sym typeface="Wingdings" pitchFamily="-110" charset="2"/>
            </a:endParaRPr>
          </a:p>
          <a:p>
            <a:pPr marL="2057400" lvl="3" indent="-457200">
              <a:buFont typeface="Arial" charset="0"/>
              <a:buChar char="•"/>
            </a:pPr>
            <a:endParaRPr lang="en-US" sz="1600">
              <a:solidFill>
                <a:srgbClr val="7F7F7F"/>
              </a:solidFill>
              <a:sym typeface="Wingdings" pitchFamily="-110" charset="2"/>
            </a:endParaRPr>
          </a:p>
          <a:p>
            <a:pPr marL="2057400" lvl="3" indent="-457200">
              <a:buFont typeface="Arial" charset="0"/>
              <a:buChar char="•"/>
            </a:pPr>
            <a:endParaRPr lang="en-US" sz="1600">
              <a:solidFill>
                <a:srgbClr val="7F7F7F"/>
              </a:solidFill>
              <a:sym typeface="Wingdings" pitchFamily="-110" charset="2"/>
            </a:endParaRPr>
          </a:p>
          <a:p>
            <a:pPr marL="2057400" lvl="3" indent="-457200">
              <a:buFont typeface="Arial" charset="0"/>
              <a:buChar char="•"/>
            </a:pPr>
            <a:endParaRPr lang="en-US" sz="1600">
              <a:solidFill>
                <a:srgbClr val="7F7F7F"/>
              </a:solidFill>
              <a:sym typeface="Wingdings" pitchFamily="-110" charset="2"/>
            </a:endParaRPr>
          </a:p>
          <a:p>
            <a:pPr marL="2057400" lvl="3" indent="-457200">
              <a:buFont typeface="Arial" charset="0"/>
              <a:buChar char="•"/>
            </a:pPr>
            <a:endParaRPr lang="en-GB" sz="1600">
              <a:solidFill>
                <a:srgbClr val="7F7F7F"/>
              </a:solidFill>
            </a:endParaRPr>
          </a:p>
          <a:p>
            <a:pPr marL="457200" indent="-457200">
              <a:spcBef>
                <a:spcPct val="20000"/>
              </a:spcBef>
              <a:buFont typeface="Arial" charset="0"/>
              <a:buAutoNum type="arabicParenR"/>
            </a:pPr>
            <a:r>
              <a:rPr lang="en-GB">
                <a:solidFill>
                  <a:schemeClr val="bg1"/>
                </a:solidFill>
              </a:rPr>
              <a:t> ‘Undo’ these deformations = unwarp!</a:t>
            </a:r>
          </a:p>
        </p:txBody>
      </p:sp>
      <p:grpSp>
        <p:nvGrpSpPr>
          <p:cNvPr id="2" name="Group 6"/>
          <p:cNvGrpSpPr>
            <a:grpSpLocks/>
          </p:cNvGrpSpPr>
          <p:nvPr/>
        </p:nvGrpSpPr>
        <p:grpSpPr bwMode="auto">
          <a:xfrm>
            <a:off x="4741863" y="4367213"/>
            <a:ext cx="4281487" cy="2352675"/>
            <a:chOff x="4847151" y="1675231"/>
            <a:chExt cx="4280841" cy="2352051"/>
          </a:xfrm>
        </p:grpSpPr>
        <p:pic>
          <p:nvPicPr>
            <p:cNvPr id="22535" name="Picture 2"/>
            <p:cNvPicPr>
              <a:picLocks noChangeAspect="1" noChangeArrowheads="1"/>
            </p:cNvPicPr>
            <p:nvPr/>
          </p:nvPicPr>
          <p:blipFill>
            <a:blip r:embed="rId3" cstate="print"/>
            <a:srcRect/>
            <a:stretch>
              <a:fillRect/>
            </a:stretch>
          </p:blipFill>
          <p:spPr bwMode="auto">
            <a:xfrm>
              <a:off x="4847151" y="1675231"/>
              <a:ext cx="4160481" cy="2075053"/>
            </a:xfrm>
            <a:prstGeom prst="rect">
              <a:avLst/>
            </a:prstGeom>
            <a:noFill/>
            <a:ln w="9525">
              <a:noFill/>
              <a:miter lim="800000"/>
              <a:headEnd/>
              <a:tailEnd/>
            </a:ln>
          </p:spPr>
        </p:pic>
        <p:sp>
          <p:nvSpPr>
            <p:cNvPr id="22536" name="TextBox 3"/>
            <p:cNvSpPr txBox="1">
              <a:spLocks noChangeArrowheads="1"/>
            </p:cNvSpPr>
            <p:nvPr/>
          </p:nvSpPr>
          <p:spPr bwMode="auto">
            <a:xfrm>
              <a:off x="6456633" y="3749543"/>
              <a:ext cx="2671359" cy="277739"/>
            </a:xfrm>
            <a:prstGeom prst="rect">
              <a:avLst/>
            </a:prstGeom>
            <a:noFill/>
            <a:ln w="9525">
              <a:noFill/>
              <a:miter lim="800000"/>
              <a:headEnd/>
              <a:tailEnd/>
            </a:ln>
          </p:spPr>
          <p:txBody>
            <a:bodyPr wrap="none">
              <a:spAutoFit/>
            </a:bodyPr>
            <a:lstStyle/>
            <a:p>
              <a:pPr algn="r"/>
              <a:r>
                <a:rPr lang="en-US" sz="1200">
                  <a:solidFill>
                    <a:srgbClr val="D9D9D9"/>
                  </a:solidFill>
                </a:rPr>
                <a:t>(Vectors indicating distance &amp; direction)</a:t>
              </a:r>
              <a:endParaRPr lang="en-GB" sz="1200">
                <a:solidFill>
                  <a:srgbClr val="D9D9D9"/>
                </a:solidFill>
              </a:endParaRPr>
            </a:p>
          </p:txBody>
        </p:sp>
      </p:grpSp>
      <p:sp>
        <p:nvSpPr>
          <p:cNvPr id="40966" name="Subtitle 6"/>
          <p:cNvSpPr txBox="1">
            <a:spLocks/>
          </p:cNvSpPr>
          <p:nvPr/>
        </p:nvSpPr>
        <p:spPr bwMode="auto">
          <a:xfrm>
            <a:off x="168275" y="4200525"/>
            <a:ext cx="4187825" cy="1438275"/>
          </a:xfrm>
          <a:prstGeom prst="rect">
            <a:avLst/>
          </a:prstGeom>
          <a:noFill/>
          <a:ln w="9525">
            <a:noFill/>
            <a:miter lim="800000"/>
            <a:headEnd/>
            <a:tailEnd/>
          </a:ln>
        </p:spPr>
        <p:txBody>
          <a:bodyPr/>
          <a:lstStyle/>
          <a:p>
            <a:pPr marL="1028700" lvl="1" indent="-285750">
              <a:buFont typeface="Arial" charset="0"/>
              <a:buChar char="•"/>
            </a:pPr>
            <a:r>
              <a:rPr lang="en-US" sz="1600" dirty="0">
                <a:solidFill>
                  <a:srgbClr val="7F7F7F"/>
                </a:solidFill>
                <a:sym typeface="Wingdings" pitchFamily="-110" charset="2"/>
              </a:rPr>
              <a:t>Note: Amount of distortion is proportional to the absolute value of the field inhomogeneity, and the </a:t>
            </a:r>
            <a:r>
              <a:rPr lang="en-US" sz="1600" dirty="0" smtClean="0">
                <a:solidFill>
                  <a:srgbClr val="7F7F7F"/>
                </a:solidFill>
                <a:sym typeface="Wingdings" pitchFamily="-110" charset="2"/>
              </a:rPr>
              <a:t>readout time</a:t>
            </a:r>
            <a:endParaRPr lang="en-US" sz="1050" dirty="0">
              <a:solidFill>
                <a:srgbClr val="7F7F7F"/>
              </a:solidFill>
              <a:sym typeface="Wingdings" pitchFamily="-110" charset="2"/>
            </a:endParaRPr>
          </a:p>
          <a:p>
            <a:pPr marL="1428750" lvl="2" indent="-228600">
              <a:buFont typeface="Arial" charset="0"/>
              <a:buChar char="•"/>
            </a:pPr>
            <a:r>
              <a:rPr lang="en-US" sz="1050" dirty="0">
                <a:solidFill>
                  <a:srgbClr val="7F7F7F"/>
                </a:solidFill>
                <a:sym typeface="Wingdings" pitchFamily="-110" charset="2"/>
              </a:rPr>
              <a:t>EPI = long TR, particularly sensitive to deformation from field inhomogeneity </a:t>
            </a:r>
            <a:endParaRPr lang="en-US" sz="1050" dirty="0" smtClean="0">
              <a:solidFill>
                <a:srgbClr val="7F7F7F"/>
              </a:solidFill>
              <a:sym typeface="Wingdings" pitchFamily="-110" charset="2"/>
            </a:endParaRPr>
          </a:p>
          <a:p>
            <a:pPr marL="1428750" lvl="2" indent="-228600">
              <a:buFont typeface="Arial" charset="0"/>
              <a:buChar char="•"/>
            </a:pPr>
            <a:r>
              <a:rPr lang="en-US" sz="1050" dirty="0" smtClean="0">
                <a:solidFill>
                  <a:srgbClr val="7F7F7F"/>
                </a:solidFill>
                <a:sym typeface="Wingdings" pitchFamily="-110" charset="2"/>
              </a:rPr>
              <a:t>High resolution scans = more voxels acquired, longer readout tome </a:t>
            </a:r>
            <a:r>
              <a:rPr lang="en-US" sz="1050" dirty="0" smtClean="0">
                <a:solidFill>
                  <a:srgbClr val="7F7F7F"/>
                </a:solidFill>
                <a:sym typeface="Wingdings" pitchFamily="2" charset="2"/>
              </a:rPr>
              <a:t> more warping</a:t>
            </a:r>
            <a:endParaRPr lang="en-GB" sz="105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6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4">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6">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96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020" name="Text Box 3"/>
          <p:cNvSpPr txBox="1">
            <a:spLocks noChangeArrowheads="1"/>
          </p:cNvSpPr>
          <p:nvPr/>
        </p:nvSpPr>
        <p:spPr bwMode="auto">
          <a:xfrm>
            <a:off x="228600" y="2014538"/>
            <a:ext cx="1682750" cy="646112"/>
          </a:xfrm>
          <a:prstGeom prst="rect">
            <a:avLst/>
          </a:prstGeom>
          <a:noFill/>
          <a:ln w="9525">
            <a:solidFill>
              <a:srgbClr val="FF0000"/>
            </a:solidFill>
            <a:miter lim="800000"/>
            <a:headEnd/>
            <a:tailEnd/>
          </a:ln>
        </p:spPr>
        <p:txBody>
          <a:bodyPr>
            <a:spAutoFit/>
          </a:bodyPr>
          <a:lstStyle/>
          <a:p>
            <a:pPr defTabSz="457200">
              <a:spcBef>
                <a:spcPct val="50000"/>
              </a:spcBef>
            </a:pPr>
            <a:r>
              <a:rPr lang="en-GB" b="1">
                <a:solidFill>
                  <a:schemeClr val="bg1"/>
                </a:solidFill>
              </a:rPr>
              <a:t>Deformation field at </a:t>
            </a:r>
            <a:r>
              <a:rPr lang="en-GB">
                <a:solidFill>
                  <a:schemeClr val="bg1"/>
                </a:solidFill>
              </a:rPr>
              <a:t>time </a:t>
            </a:r>
            <a:r>
              <a:rPr lang="en-GB" i="1">
                <a:solidFill>
                  <a:schemeClr val="bg1"/>
                </a:solidFill>
              </a:rPr>
              <a:t>t</a:t>
            </a:r>
            <a:endParaRPr lang="en-US">
              <a:solidFill>
                <a:schemeClr val="bg1"/>
              </a:solidFill>
            </a:endParaRPr>
          </a:p>
        </p:txBody>
      </p:sp>
      <p:sp>
        <p:nvSpPr>
          <p:cNvPr id="43021" name="Text Box 4"/>
          <p:cNvSpPr txBox="1">
            <a:spLocks noChangeArrowheads="1"/>
          </p:cNvSpPr>
          <p:nvPr/>
        </p:nvSpPr>
        <p:spPr bwMode="auto">
          <a:xfrm>
            <a:off x="2254250" y="2152650"/>
            <a:ext cx="1979613" cy="646113"/>
          </a:xfrm>
          <a:prstGeom prst="rect">
            <a:avLst/>
          </a:prstGeom>
          <a:noFill/>
          <a:ln w="9525">
            <a:solidFill>
              <a:srgbClr val="FF0000"/>
            </a:solidFill>
            <a:miter lim="800000"/>
            <a:headEnd/>
            <a:tailEnd/>
          </a:ln>
        </p:spPr>
        <p:txBody>
          <a:bodyPr>
            <a:spAutoFit/>
          </a:bodyPr>
          <a:lstStyle/>
          <a:p>
            <a:pPr defTabSz="457200">
              <a:spcBef>
                <a:spcPct val="50000"/>
              </a:spcBef>
            </a:pPr>
            <a:r>
              <a:rPr lang="en-GB">
                <a:solidFill>
                  <a:schemeClr val="bg1"/>
                </a:solidFill>
              </a:rPr>
              <a:t>Measured deformation field</a:t>
            </a:r>
            <a:endParaRPr lang="en-US">
              <a:solidFill>
                <a:schemeClr val="bg1"/>
              </a:solidFill>
            </a:endParaRPr>
          </a:p>
        </p:txBody>
      </p:sp>
      <p:sp>
        <p:nvSpPr>
          <p:cNvPr id="43022" name="Text Box 5"/>
          <p:cNvSpPr txBox="1">
            <a:spLocks noChangeArrowheads="1"/>
          </p:cNvSpPr>
          <p:nvPr/>
        </p:nvSpPr>
        <p:spPr bwMode="auto">
          <a:xfrm>
            <a:off x="4597400" y="1860550"/>
            <a:ext cx="1855788" cy="1077913"/>
          </a:xfrm>
          <a:prstGeom prst="rect">
            <a:avLst/>
          </a:prstGeom>
          <a:noFill/>
          <a:ln w="9525">
            <a:solidFill>
              <a:srgbClr val="FF0000"/>
            </a:solidFill>
            <a:miter lim="800000"/>
            <a:headEnd/>
            <a:tailEnd/>
          </a:ln>
        </p:spPr>
        <p:txBody>
          <a:bodyPr>
            <a:spAutoFit/>
          </a:bodyPr>
          <a:lstStyle/>
          <a:p>
            <a:pPr defTabSz="457200">
              <a:spcBef>
                <a:spcPct val="50000"/>
              </a:spcBef>
            </a:pPr>
            <a:r>
              <a:rPr lang="en-GB" sz="1600">
                <a:solidFill>
                  <a:schemeClr val="bg1"/>
                </a:solidFill>
              </a:rPr>
              <a:t>Estimated change in deformation field wrt change in pitch (x-axis)</a:t>
            </a:r>
            <a:endParaRPr lang="en-US" sz="1600">
              <a:solidFill>
                <a:schemeClr val="bg1"/>
              </a:solidFill>
            </a:endParaRPr>
          </a:p>
        </p:txBody>
      </p:sp>
      <p:sp>
        <p:nvSpPr>
          <p:cNvPr id="43023" name="Text Box 6"/>
          <p:cNvSpPr txBox="1">
            <a:spLocks noChangeArrowheads="1"/>
          </p:cNvSpPr>
          <p:nvPr/>
        </p:nvSpPr>
        <p:spPr bwMode="auto">
          <a:xfrm>
            <a:off x="6805613" y="1828800"/>
            <a:ext cx="1814512" cy="1077913"/>
          </a:xfrm>
          <a:prstGeom prst="rect">
            <a:avLst/>
          </a:prstGeom>
          <a:noFill/>
          <a:ln w="9525">
            <a:solidFill>
              <a:srgbClr val="FF0000"/>
            </a:solidFill>
            <a:miter lim="800000"/>
            <a:headEnd/>
            <a:tailEnd/>
          </a:ln>
        </p:spPr>
        <p:txBody>
          <a:bodyPr>
            <a:spAutoFit/>
          </a:bodyPr>
          <a:lstStyle/>
          <a:p>
            <a:pPr defTabSz="457200">
              <a:spcBef>
                <a:spcPct val="50000"/>
              </a:spcBef>
            </a:pPr>
            <a:r>
              <a:rPr lang="en-GB" sz="1600">
                <a:solidFill>
                  <a:schemeClr val="bg1"/>
                </a:solidFill>
              </a:rPr>
              <a:t>Estimated change in deformation field wrt change in roll (y-axis)</a:t>
            </a:r>
            <a:endParaRPr lang="en-US" sz="1600">
              <a:solidFill>
                <a:schemeClr val="bg1"/>
              </a:solidFill>
            </a:endParaRPr>
          </a:p>
        </p:txBody>
      </p:sp>
      <p:pic>
        <p:nvPicPr>
          <p:cNvPr id="43024" name="Picture 7" descr="dfield_droll"/>
          <p:cNvPicPr>
            <a:picLocks noChangeAspect="1" noChangeArrowheads="1"/>
          </p:cNvPicPr>
          <p:nvPr/>
        </p:nvPicPr>
        <p:blipFill>
          <a:blip r:embed="rId3" cstate="print"/>
          <a:srcRect l="21252" t="8325" r="18752" b="11655"/>
          <a:stretch>
            <a:fillRect/>
          </a:stretch>
        </p:blipFill>
        <p:spPr bwMode="auto">
          <a:xfrm>
            <a:off x="6989763" y="3003550"/>
            <a:ext cx="1541462" cy="1471613"/>
          </a:xfrm>
          <a:prstGeom prst="rect">
            <a:avLst/>
          </a:prstGeom>
          <a:noFill/>
          <a:ln w="9525">
            <a:solidFill>
              <a:schemeClr val="bg1"/>
            </a:solidFill>
            <a:miter lim="800000"/>
            <a:headEnd/>
            <a:tailEnd/>
          </a:ln>
        </p:spPr>
      </p:pic>
      <p:pic>
        <p:nvPicPr>
          <p:cNvPr id="43025" name="Picture 8" descr="mask_final_field"/>
          <p:cNvPicPr>
            <a:picLocks noChangeAspect="1" noChangeArrowheads="1"/>
          </p:cNvPicPr>
          <p:nvPr/>
        </p:nvPicPr>
        <p:blipFill>
          <a:blip r:embed="rId4" cstate="print"/>
          <a:srcRect l="21252" t="8325" r="18752" b="11655"/>
          <a:stretch>
            <a:fillRect/>
          </a:stretch>
        </p:blipFill>
        <p:spPr bwMode="auto">
          <a:xfrm>
            <a:off x="2519363" y="3003550"/>
            <a:ext cx="1541462" cy="1471613"/>
          </a:xfrm>
          <a:prstGeom prst="rect">
            <a:avLst/>
          </a:prstGeom>
          <a:noFill/>
          <a:ln w="9525">
            <a:solidFill>
              <a:schemeClr val="bg1"/>
            </a:solidFill>
            <a:miter lim="800000"/>
            <a:headEnd/>
            <a:tailEnd/>
          </a:ln>
        </p:spPr>
      </p:pic>
      <p:pic>
        <p:nvPicPr>
          <p:cNvPr id="43026" name="Picture 9" descr="mask_vdm"/>
          <p:cNvPicPr>
            <a:picLocks noChangeAspect="1" noChangeArrowheads="1"/>
          </p:cNvPicPr>
          <p:nvPr/>
        </p:nvPicPr>
        <p:blipFill>
          <a:blip r:embed="rId5" cstate="print"/>
          <a:srcRect l="21252" t="8325" r="18752" b="11655"/>
          <a:stretch>
            <a:fillRect/>
          </a:stretch>
        </p:blipFill>
        <p:spPr bwMode="auto">
          <a:xfrm>
            <a:off x="285750" y="3003550"/>
            <a:ext cx="1539875" cy="1471613"/>
          </a:xfrm>
          <a:prstGeom prst="rect">
            <a:avLst/>
          </a:prstGeom>
          <a:noFill/>
          <a:ln w="9525">
            <a:solidFill>
              <a:schemeClr val="bg1"/>
            </a:solidFill>
            <a:miter lim="800000"/>
            <a:headEnd/>
            <a:tailEnd/>
          </a:ln>
        </p:spPr>
      </p:pic>
      <p:pic>
        <p:nvPicPr>
          <p:cNvPr id="43027" name="Picture 10" descr="dfield_dpitch"/>
          <p:cNvPicPr>
            <a:picLocks noChangeAspect="1" noChangeArrowheads="1"/>
          </p:cNvPicPr>
          <p:nvPr/>
        </p:nvPicPr>
        <p:blipFill>
          <a:blip r:embed="rId6" cstate="print"/>
          <a:srcRect l="21252" t="8325" r="18752" b="11655"/>
          <a:stretch>
            <a:fillRect/>
          </a:stretch>
        </p:blipFill>
        <p:spPr bwMode="auto">
          <a:xfrm>
            <a:off x="4754563" y="3003550"/>
            <a:ext cx="1541462" cy="1471613"/>
          </a:xfrm>
          <a:prstGeom prst="rect">
            <a:avLst/>
          </a:prstGeom>
          <a:noFill/>
          <a:ln w="9525">
            <a:solidFill>
              <a:schemeClr val="bg1"/>
            </a:solidFill>
            <a:miter lim="800000"/>
            <a:headEnd/>
            <a:tailEnd/>
          </a:ln>
        </p:spPr>
      </p:pic>
      <p:sp>
        <p:nvSpPr>
          <p:cNvPr id="43028" name="Text Box 11"/>
          <p:cNvSpPr txBox="1">
            <a:spLocks noChangeArrowheads="1"/>
          </p:cNvSpPr>
          <p:nvPr/>
        </p:nvSpPr>
        <p:spPr bwMode="auto">
          <a:xfrm>
            <a:off x="1938338" y="3536950"/>
            <a:ext cx="631825" cy="461963"/>
          </a:xfrm>
          <a:prstGeom prst="rect">
            <a:avLst/>
          </a:prstGeom>
          <a:noFill/>
          <a:ln w="9525">
            <a:noFill/>
            <a:miter lim="800000"/>
            <a:headEnd/>
            <a:tailEnd/>
          </a:ln>
        </p:spPr>
        <p:txBody>
          <a:bodyPr>
            <a:spAutoFit/>
          </a:bodyPr>
          <a:lstStyle/>
          <a:p>
            <a:pPr defTabSz="457200">
              <a:spcBef>
                <a:spcPct val="50000"/>
              </a:spcBef>
            </a:pPr>
            <a:r>
              <a:rPr lang="en-GB" sz="2400">
                <a:solidFill>
                  <a:schemeClr val="bg1"/>
                </a:solidFill>
                <a:latin typeface="Times New Roman" pitchFamily="-110" charset="0"/>
              </a:rPr>
              <a:t>=</a:t>
            </a:r>
            <a:endParaRPr lang="en-US" sz="2400">
              <a:solidFill>
                <a:schemeClr val="bg1"/>
              </a:solidFill>
              <a:latin typeface="Times New Roman" pitchFamily="-110" charset="0"/>
            </a:endParaRPr>
          </a:p>
        </p:txBody>
      </p:sp>
      <p:sp>
        <p:nvSpPr>
          <p:cNvPr id="43029" name="Text Box 12"/>
          <p:cNvSpPr txBox="1">
            <a:spLocks noChangeArrowheads="1"/>
          </p:cNvSpPr>
          <p:nvPr/>
        </p:nvSpPr>
        <p:spPr bwMode="auto">
          <a:xfrm>
            <a:off x="4024313" y="3536950"/>
            <a:ext cx="863600" cy="461963"/>
          </a:xfrm>
          <a:prstGeom prst="rect">
            <a:avLst/>
          </a:prstGeom>
          <a:noFill/>
          <a:ln w="9525">
            <a:noFill/>
            <a:miter lim="800000"/>
            <a:headEnd/>
            <a:tailEnd/>
          </a:ln>
        </p:spPr>
        <p:txBody>
          <a:bodyPr>
            <a:spAutoFit/>
          </a:bodyPr>
          <a:lstStyle/>
          <a:p>
            <a:pPr defTabSz="457200">
              <a:spcBef>
                <a:spcPct val="50000"/>
              </a:spcBef>
            </a:pPr>
            <a:r>
              <a:rPr lang="en-GB" sz="2400">
                <a:solidFill>
                  <a:schemeClr val="bg1"/>
                </a:solidFill>
                <a:latin typeface="Times New Roman" pitchFamily="-110" charset="0"/>
              </a:rPr>
              <a:t>+</a:t>
            </a:r>
            <a:r>
              <a:rPr lang="en-GB" sz="2400">
                <a:solidFill>
                  <a:schemeClr val="bg1"/>
                </a:solidFill>
                <a:latin typeface="Times New Roman" pitchFamily="-110" charset="0"/>
                <a:sym typeface="Symbol" pitchFamily="-110" charset="2"/>
              </a:rPr>
              <a:t></a:t>
            </a:r>
            <a:endParaRPr lang="en-US" sz="2400">
              <a:solidFill>
                <a:schemeClr val="bg1"/>
              </a:solidFill>
              <a:latin typeface="Times New Roman" pitchFamily="-110" charset="0"/>
            </a:endParaRPr>
          </a:p>
        </p:txBody>
      </p:sp>
      <p:sp>
        <p:nvSpPr>
          <p:cNvPr id="43030" name="Text Box 13"/>
          <p:cNvSpPr txBox="1">
            <a:spLocks noChangeArrowheads="1"/>
          </p:cNvSpPr>
          <p:nvPr/>
        </p:nvSpPr>
        <p:spPr bwMode="auto">
          <a:xfrm>
            <a:off x="6289675" y="3536950"/>
            <a:ext cx="819150" cy="461963"/>
          </a:xfrm>
          <a:prstGeom prst="rect">
            <a:avLst/>
          </a:prstGeom>
          <a:noFill/>
          <a:ln w="9525">
            <a:noFill/>
            <a:miter lim="800000"/>
            <a:headEnd/>
            <a:tailEnd/>
          </a:ln>
        </p:spPr>
        <p:txBody>
          <a:bodyPr>
            <a:spAutoFit/>
          </a:bodyPr>
          <a:lstStyle/>
          <a:p>
            <a:pPr defTabSz="457200">
              <a:spcBef>
                <a:spcPct val="50000"/>
              </a:spcBef>
            </a:pPr>
            <a:r>
              <a:rPr lang="en-GB" sz="2400">
                <a:solidFill>
                  <a:schemeClr val="bg1"/>
                </a:solidFill>
                <a:latin typeface="Times New Roman" pitchFamily="-110" charset="0"/>
              </a:rPr>
              <a:t>+</a:t>
            </a:r>
            <a:r>
              <a:rPr lang="en-GB" sz="2400">
                <a:solidFill>
                  <a:schemeClr val="bg1"/>
                </a:solidFill>
                <a:latin typeface="Times New Roman" pitchFamily="-110" charset="0"/>
                <a:sym typeface="Symbol" pitchFamily="-110" charset="2"/>
              </a:rPr>
              <a:t></a:t>
            </a:r>
            <a:endParaRPr lang="en-US" sz="2400">
              <a:solidFill>
                <a:schemeClr val="bg1"/>
              </a:solidFill>
              <a:latin typeface="Times New Roman" pitchFamily="-110" charset="0"/>
            </a:endParaRPr>
          </a:p>
        </p:txBody>
      </p:sp>
      <p:sp>
        <p:nvSpPr>
          <p:cNvPr id="23566" name="Rectangle 18"/>
          <p:cNvSpPr>
            <a:spLocks noChangeArrowheads="1"/>
          </p:cNvSpPr>
          <p:nvPr/>
        </p:nvSpPr>
        <p:spPr bwMode="auto">
          <a:xfrm>
            <a:off x="4233863" y="3435350"/>
            <a:ext cx="184150" cy="369888"/>
          </a:xfrm>
          <a:prstGeom prst="rect">
            <a:avLst/>
          </a:prstGeom>
          <a:noFill/>
          <a:ln w="9525">
            <a:noFill/>
            <a:miter lim="800000"/>
            <a:headEnd/>
            <a:tailEnd/>
          </a:ln>
        </p:spPr>
        <p:txBody>
          <a:bodyPr wrap="none">
            <a:spAutoFit/>
          </a:bodyPr>
          <a:lstStyle/>
          <a:p>
            <a:pPr defTabSz="457200"/>
            <a:endParaRPr lang="en-US">
              <a:solidFill>
                <a:schemeClr val="bg1"/>
              </a:solidFill>
            </a:endParaRPr>
          </a:p>
        </p:txBody>
      </p:sp>
      <p:sp>
        <p:nvSpPr>
          <p:cNvPr id="23567" name="Title 1"/>
          <p:cNvSpPr txBox="1">
            <a:spLocks/>
          </p:cNvSpPr>
          <p:nvPr/>
        </p:nvSpPr>
        <p:spPr bwMode="auto">
          <a:xfrm>
            <a:off x="53975" y="65088"/>
            <a:ext cx="9036050" cy="1470025"/>
          </a:xfrm>
          <a:prstGeom prst="rect">
            <a:avLst/>
          </a:prstGeom>
          <a:noFill/>
          <a:ln w="9525">
            <a:noFill/>
            <a:miter lim="800000"/>
            <a:headEnd/>
            <a:tailEnd/>
          </a:ln>
        </p:spPr>
        <p:txBody>
          <a:bodyPr anchor="ctr"/>
          <a:lstStyle/>
          <a:p>
            <a:pPr algn="ctr"/>
            <a:r>
              <a:rPr lang="en-GB" sz="3600" b="1"/>
              <a:t>Estimating/modelling how the deformation field changes</a:t>
            </a:r>
          </a:p>
        </p:txBody>
      </p:sp>
      <p:sp>
        <p:nvSpPr>
          <p:cNvPr id="15" name="TextBox 14"/>
          <p:cNvSpPr txBox="1"/>
          <p:nvPr/>
        </p:nvSpPr>
        <p:spPr>
          <a:xfrm>
            <a:off x="2438400" y="5562600"/>
            <a:ext cx="2438400" cy="923925"/>
          </a:xfrm>
          <a:prstGeom prst="rect">
            <a:avLst/>
          </a:prstGeom>
          <a:solidFill>
            <a:schemeClr val="accent6">
              <a:lumMod val="50000"/>
            </a:schemeClr>
          </a:solidFill>
        </p:spPr>
        <p:txBody>
          <a:bodyPr>
            <a:spAutoFit/>
          </a:bodyPr>
          <a:lstStyle/>
          <a:p>
            <a:pPr>
              <a:defRPr/>
            </a:pPr>
            <a:r>
              <a:rPr lang="en-GB" dirty="0">
                <a:solidFill>
                  <a:schemeClr val="bg1">
                    <a:lumMod val="85000"/>
                  </a:schemeClr>
                </a:solidFill>
                <a:latin typeface="Calibri" pitchFamily="34" charset="0"/>
              </a:rPr>
              <a:t>Static deformation field</a:t>
            </a:r>
          </a:p>
          <a:p>
            <a:pPr>
              <a:defRPr/>
            </a:pPr>
            <a:r>
              <a:rPr lang="en-GB" dirty="0">
                <a:solidFill>
                  <a:schemeClr val="bg1">
                    <a:lumMod val="65000"/>
                  </a:schemeClr>
                </a:solidFill>
                <a:latin typeface="Calibri" pitchFamily="34" charset="0"/>
              </a:rPr>
              <a:t>(calculated using field map)</a:t>
            </a:r>
          </a:p>
        </p:txBody>
      </p:sp>
      <p:sp>
        <p:nvSpPr>
          <p:cNvPr id="16" name="TextBox 15"/>
          <p:cNvSpPr txBox="1"/>
          <p:nvPr/>
        </p:nvSpPr>
        <p:spPr>
          <a:xfrm>
            <a:off x="5294313" y="5348288"/>
            <a:ext cx="3236912" cy="1200150"/>
          </a:xfrm>
          <a:prstGeom prst="rect">
            <a:avLst/>
          </a:prstGeom>
          <a:solidFill>
            <a:schemeClr val="tx2"/>
          </a:solidFill>
        </p:spPr>
        <p:txBody>
          <a:bodyPr>
            <a:spAutoFit/>
          </a:bodyPr>
          <a:lstStyle/>
          <a:p>
            <a:pPr algn="ctr">
              <a:defRPr/>
            </a:pPr>
            <a:r>
              <a:rPr lang="en-GB" dirty="0">
                <a:solidFill>
                  <a:schemeClr val="bg1">
                    <a:lumMod val="85000"/>
                  </a:schemeClr>
                </a:solidFill>
                <a:latin typeface="Calibri" pitchFamily="34" charset="0"/>
              </a:rPr>
              <a:t>Changes in the deformation field, due to subject movement </a:t>
            </a:r>
            <a:r>
              <a:rPr lang="en-GB" dirty="0">
                <a:solidFill>
                  <a:schemeClr val="bg1">
                    <a:lumMod val="65000"/>
                  </a:schemeClr>
                </a:solidFill>
                <a:latin typeface="Calibri" pitchFamily="34" charset="0"/>
              </a:rPr>
              <a:t>(estimated via iteration procedure in UNWARP)</a:t>
            </a:r>
          </a:p>
        </p:txBody>
      </p:sp>
      <p:sp>
        <p:nvSpPr>
          <p:cNvPr id="17" name="Right Brace 16"/>
          <p:cNvSpPr/>
          <p:nvPr/>
        </p:nvSpPr>
        <p:spPr>
          <a:xfrm rot="5400000">
            <a:off x="6476207" y="3148806"/>
            <a:ext cx="334962" cy="3775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8" name="Right Brace 17"/>
          <p:cNvSpPr/>
          <p:nvPr/>
        </p:nvSpPr>
        <p:spPr>
          <a:xfrm rot="5400000">
            <a:off x="3005138" y="4351338"/>
            <a:ext cx="503237" cy="1538287"/>
          </a:xfrm>
          <a:prstGeom prst="rightBrace">
            <a:avLst/>
          </a:prstGeom>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GB"/>
          </a:p>
        </p:txBody>
      </p:sp>
      <p:pic>
        <p:nvPicPr>
          <p:cNvPr id="23572" name="Picture 2"/>
          <p:cNvPicPr>
            <a:picLocks noChangeAspect="1" noChangeArrowheads="1"/>
          </p:cNvPicPr>
          <p:nvPr/>
        </p:nvPicPr>
        <p:blipFill>
          <a:blip r:embed="rId7" cstate="print"/>
          <a:srcRect/>
          <a:stretch>
            <a:fillRect/>
          </a:stretch>
        </p:blipFill>
        <p:spPr bwMode="auto">
          <a:xfrm>
            <a:off x="304800" y="914400"/>
            <a:ext cx="1822450" cy="885825"/>
          </a:xfrm>
          <a:prstGeom prst="rect">
            <a:avLst/>
          </a:prstGeom>
          <a:noFill/>
          <a:ln w="9525">
            <a:noFill/>
            <a:miter lim="800000"/>
            <a:headEnd/>
            <a:tailEnd/>
          </a:ln>
        </p:spPr>
      </p:pic>
      <p:sp>
        <p:nvSpPr>
          <p:cNvPr id="19" name="TextBox 18"/>
          <p:cNvSpPr txBox="1"/>
          <p:nvPr/>
        </p:nvSpPr>
        <p:spPr>
          <a:xfrm>
            <a:off x="228600" y="5562600"/>
            <a:ext cx="1981200" cy="923925"/>
          </a:xfrm>
          <a:prstGeom prst="rect">
            <a:avLst/>
          </a:prstGeom>
          <a:solidFill>
            <a:schemeClr val="accent4">
              <a:lumMod val="75000"/>
            </a:schemeClr>
          </a:solidFill>
        </p:spPr>
        <p:txBody>
          <a:bodyPr>
            <a:spAutoFit/>
          </a:bodyPr>
          <a:lstStyle>
            <a:lvl1pPr eaLnBrk="0" hangingPunct="0">
              <a:defRPr sz="2400">
                <a:solidFill>
                  <a:schemeClr val="tx1"/>
                </a:solidFill>
                <a:latin typeface="Calibri" pitchFamily="-110" charset="0"/>
                <a:cs typeface="Arial" charset="0"/>
              </a:defRPr>
            </a:lvl1pPr>
            <a:lvl2pPr marL="37931725" indent="-37474525" eaLnBrk="0" hangingPunct="0">
              <a:defRPr sz="2400">
                <a:solidFill>
                  <a:schemeClr val="tx1"/>
                </a:solidFill>
                <a:latin typeface="Calibri" pitchFamily="-110" charset="0"/>
                <a:cs typeface="Arial" charset="0"/>
              </a:defRPr>
            </a:lvl2pPr>
            <a:lvl3pPr eaLnBrk="0" hangingPunct="0">
              <a:defRPr sz="2400">
                <a:solidFill>
                  <a:schemeClr val="tx1"/>
                </a:solidFill>
                <a:latin typeface="Calibri" pitchFamily="-110" charset="0"/>
                <a:cs typeface="Arial" charset="0"/>
              </a:defRPr>
            </a:lvl3pPr>
            <a:lvl4pPr eaLnBrk="0" hangingPunct="0">
              <a:defRPr sz="2400">
                <a:solidFill>
                  <a:schemeClr val="tx1"/>
                </a:solidFill>
                <a:latin typeface="Calibri" pitchFamily="-110" charset="0"/>
                <a:cs typeface="Arial" charset="0"/>
              </a:defRPr>
            </a:lvl4pPr>
            <a:lvl5pPr eaLnBrk="0" hangingPunct="0">
              <a:defRPr sz="2400">
                <a:solidFill>
                  <a:schemeClr val="tx1"/>
                </a:solidFill>
                <a:latin typeface="Calibri" pitchFamily="-110" charset="0"/>
                <a:cs typeface="Arial" charset="0"/>
              </a:defRPr>
            </a:lvl5pPr>
            <a:lvl6pPr marL="457200" eaLnBrk="0" fontAlgn="base" hangingPunct="0">
              <a:spcBef>
                <a:spcPct val="0"/>
              </a:spcBef>
              <a:spcAft>
                <a:spcPct val="0"/>
              </a:spcAft>
              <a:defRPr sz="2400">
                <a:solidFill>
                  <a:schemeClr val="tx1"/>
                </a:solidFill>
                <a:latin typeface="Calibri" pitchFamily="-110" charset="0"/>
                <a:cs typeface="Arial" charset="0"/>
              </a:defRPr>
            </a:lvl6pPr>
            <a:lvl7pPr marL="914400" eaLnBrk="0" fontAlgn="base" hangingPunct="0">
              <a:spcBef>
                <a:spcPct val="0"/>
              </a:spcBef>
              <a:spcAft>
                <a:spcPct val="0"/>
              </a:spcAft>
              <a:defRPr sz="2400">
                <a:solidFill>
                  <a:schemeClr val="tx1"/>
                </a:solidFill>
                <a:latin typeface="Calibri" pitchFamily="-110" charset="0"/>
                <a:cs typeface="Arial" charset="0"/>
              </a:defRPr>
            </a:lvl7pPr>
            <a:lvl8pPr marL="1371600" eaLnBrk="0" fontAlgn="base" hangingPunct="0">
              <a:spcBef>
                <a:spcPct val="0"/>
              </a:spcBef>
              <a:spcAft>
                <a:spcPct val="0"/>
              </a:spcAft>
              <a:defRPr sz="2400">
                <a:solidFill>
                  <a:schemeClr val="tx1"/>
                </a:solidFill>
                <a:latin typeface="Calibri" pitchFamily="-110" charset="0"/>
                <a:cs typeface="Arial" charset="0"/>
              </a:defRPr>
            </a:lvl8pPr>
            <a:lvl9pPr marL="1828800" eaLnBrk="0" fontAlgn="base" hangingPunct="0">
              <a:spcBef>
                <a:spcPct val="0"/>
              </a:spcBef>
              <a:spcAft>
                <a:spcPct val="0"/>
              </a:spcAft>
              <a:defRPr sz="2400">
                <a:solidFill>
                  <a:schemeClr val="tx1"/>
                </a:solidFill>
                <a:latin typeface="Calibri" pitchFamily="-110" charset="0"/>
                <a:cs typeface="Arial" charset="0"/>
              </a:defRPr>
            </a:lvl9pPr>
          </a:lstStyle>
          <a:p>
            <a:pPr eaLnBrk="1" hangingPunct="1">
              <a:defRPr/>
            </a:pPr>
            <a:r>
              <a:rPr lang="en-GB" sz="1800" smtClean="0">
                <a:solidFill>
                  <a:schemeClr val="bg1"/>
                </a:solidFill>
              </a:rPr>
              <a:t>Apply the inverse of this to your raw image, to unwarp</a:t>
            </a:r>
          </a:p>
        </p:txBody>
      </p:sp>
      <p:sp>
        <p:nvSpPr>
          <p:cNvPr id="20" name="Down Arrow 19"/>
          <p:cNvSpPr/>
          <p:nvPr/>
        </p:nvSpPr>
        <p:spPr>
          <a:xfrm>
            <a:off x="827088" y="4648200"/>
            <a:ext cx="392112" cy="803275"/>
          </a:xfrm>
          <a:prstGeom prst="downArrow">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0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0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0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P spid="43021" grpId="0" animBg="1"/>
      <p:bldP spid="43022" grpId="0" animBg="1"/>
      <p:bldP spid="43023" grpId="0" animBg="1"/>
      <p:bldP spid="43028" grpId="0"/>
      <p:bldP spid="43029" grpId="0"/>
      <p:bldP spid="43030" grpId="0"/>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579" name="Title 1"/>
          <p:cNvSpPr>
            <a:spLocks noGrp="1"/>
          </p:cNvSpPr>
          <p:nvPr>
            <p:ph type="ctrTitle"/>
          </p:nvPr>
        </p:nvSpPr>
        <p:spPr>
          <a:xfrm>
            <a:off x="53975" y="65088"/>
            <a:ext cx="9036050" cy="1470025"/>
          </a:xfrm>
        </p:spPr>
        <p:txBody>
          <a:bodyPr/>
          <a:lstStyle/>
          <a:p>
            <a:pPr eaLnBrk="1" hangingPunct="1"/>
            <a:r>
              <a:rPr lang="en-GB" sz="3600" b="1" smtClean="0"/>
              <a:t>Applying the deformation field to the image</a:t>
            </a:r>
          </a:p>
        </p:txBody>
      </p:sp>
      <p:sp>
        <p:nvSpPr>
          <p:cNvPr id="24580" name="Subtitle 6"/>
          <p:cNvSpPr txBox="1">
            <a:spLocks/>
          </p:cNvSpPr>
          <p:nvPr/>
        </p:nvSpPr>
        <p:spPr bwMode="auto">
          <a:xfrm>
            <a:off x="247650" y="1989138"/>
            <a:ext cx="8648700" cy="1174750"/>
          </a:xfrm>
          <a:prstGeom prst="rect">
            <a:avLst/>
          </a:prstGeom>
          <a:noFill/>
          <a:ln w="9525">
            <a:noFill/>
            <a:miter lim="800000"/>
            <a:headEnd/>
            <a:tailEnd/>
          </a:ln>
        </p:spPr>
        <p:txBody>
          <a:bodyPr/>
          <a:lstStyle/>
          <a:p>
            <a:pPr algn="ctr">
              <a:spcBef>
                <a:spcPct val="20000"/>
              </a:spcBef>
              <a:buFont typeface="Arial" charset="0"/>
              <a:buNone/>
            </a:pPr>
            <a:endParaRPr lang="en-GB" sz="3200">
              <a:solidFill>
                <a:srgbClr val="898989"/>
              </a:solidFill>
            </a:endParaRPr>
          </a:p>
        </p:txBody>
      </p:sp>
      <p:pic>
        <p:nvPicPr>
          <p:cNvPr id="24581" name="Picture 3" descr="appl_nonlin"/>
          <p:cNvPicPr>
            <a:picLocks noChangeAspect="1" noChangeArrowheads="1"/>
          </p:cNvPicPr>
          <p:nvPr/>
        </p:nvPicPr>
        <p:blipFill>
          <a:blip r:embed="rId3" cstate="print"/>
          <a:srcRect l="4742" r="2489"/>
          <a:stretch>
            <a:fillRect/>
          </a:stretch>
        </p:blipFill>
        <p:spPr bwMode="auto">
          <a:xfrm>
            <a:off x="3384550" y="1319213"/>
            <a:ext cx="5553075" cy="4175125"/>
          </a:xfrm>
          <a:prstGeom prst="rect">
            <a:avLst/>
          </a:prstGeom>
          <a:noFill/>
          <a:ln w="9525">
            <a:noFill/>
            <a:miter lim="800000"/>
            <a:headEnd/>
            <a:tailEnd/>
          </a:ln>
        </p:spPr>
      </p:pic>
      <p:sp>
        <p:nvSpPr>
          <p:cNvPr id="45062" name="Text Box 5"/>
          <p:cNvSpPr txBox="1">
            <a:spLocks noChangeArrowheads="1"/>
          </p:cNvSpPr>
          <p:nvPr/>
        </p:nvSpPr>
        <p:spPr bwMode="auto">
          <a:xfrm>
            <a:off x="0" y="1454150"/>
            <a:ext cx="3384550" cy="4217988"/>
          </a:xfrm>
          <a:prstGeom prst="rect">
            <a:avLst/>
          </a:prstGeom>
          <a:noFill/>
          <a:ln w="9525">
            <a:noFill/>
            <a:miter lim="800000"/>
            <a:headEnd/>
            <a:tailEnd/>
          </a:ln>
        </p:spPr>
        <p:txBody>
          <a:bodyPr>
            <a:spAutoFit/>
          </a:bodyPr>
          <a:lstStyle/>
          <a:p>
            <a:pPr marL="342900" indent="-342900">
              <a:spcBef>
                <a:spcPct val="20000"/>
              </a:spcBef>
              <a:buSzPct val="90000"/>
              <a:buFont typeface="Arial" charset="0"/>
              <a:buChar char="•"/>
            </a:pPr>
            <a:r>
              <a:rPr lang="en-GB" sz="2000" dirty="0">
                <a:solidFill>
                  <a:schemeClr val="bg1"/>
                </a:solidFill>
                <a:latin typeface="Arial" charset="0"/>
              </a:rPr>
              <a:t>Once the deformation field has been modelled over time, the time-variant field is applied to the image.</a:t>
            </a:r>
          </a:p>
          <a:p>
            <a:pPr marL="342900" indent="-342900">
              <a:spcBef>
                <a:spcPct val="20000"/>
              </a:spcBef>
              <a:buSzPct val="90000"/>
              <a:buFont typeface="Arial" charset="0"/>
              <a:buChar char="•"/>
            </a:pPr>
            <a:endParaRPr lang="en-GB" sz="2000" dirty="0">
              <a:solidFill>
                <a:schemeClr val="bg1"/>
              </a:solidFill>
              <a:latin typeface="Arial" charset="0"/>
            </a:endParaRPr>
          </a:p>
          <a:p>
            <a:pPr marL="342900" indent="-342900">
              <a:spcBef>
                <a:spcPct val="20000"/>
              </a:spcBef>
              <a:buSzPct val="90000"/>
              <a:buFont typeface="Arial" charset="0"/>
              <a:buChar char="•"/>
            </a:pPr>
            <a:r>
              <a:rPr lang="en-GB" sz="2000" dirty="0">
                <a:solidFill>
                  <a:schemeClr val="bg1"/>
                </a:solidFill>
                <a:latin typeface="Arial" charset="0"/>
              </a:rPr>
              <a:t>The image is therefore re-sampled, with the new assumption that voxels (representing the same bits of brain tissue) occur  at different locations over time.</a:t>
            </a:r>
          </a:p>
        </p:txBody>
      </p:sp>
      <p:sp>
        <p:nvSpPr>
          <p:cNvPr id="16" name="Text Box 5"/>
          <p:cNvSpPr txBox="1">
            <a:spLocks noChangeArrowheads="1"/>
          </p:cNvSpPr>
          <p:nvPr/>
        </p:nvSpPr>
        <p:spPr bwMode="auto">
          <a:xfrm>
            <a:off x="395288" y="5680075"/>
            <a:ext cx="8640762" cy="1016000"/>
          </a:xfrm>
          <a:prstGeom prst="rect">
            <a:avLst/>
          </a:prstGeom>
          <a:solidFill>
            <a:schemeClr val="tx1">
              <a:lumMod val="75000"/>
              <a:lumOff val="25000"/>
            </a:schemeClr>
          </a:solidFill>
          <a:ln w="9525">
            <a:noFill/>
            <a:miter lim="800000"/>
            <a:headEnd/>
            <a:tailEnd/>
          </a:ln>
          <a:effectLst/>
        </p:spPr>
        <p:txBody>
          <a:bodyPr>
            <a:spAutoFit/>
          </a:bodyPr>
          <a:lstStyle>
            <a:lvl1pPr marL="1350963" indent="-1350963" eaLnBrk="0" hangingPunct="0">
              <a:defRPr sz="2400">
                <a:solidFill>
                  <a:schemeClr val="tx1"/>
                </a:solidFill>
                <a:latin typeface="Calibri" pitchFamily="-110" charset="0"/>
                <a:cs typeface="Arial" charset="0"/>
              </a:defRPr>
            </a:lvl1pPr>
            <a:lvl2pPr marL="37931725" indent="-37474525" eaLnBrk="0" hangingPunct="0">
              <a:defRPr sz="2400">
                <a:solidFill>
                  <a:schemeClr val="tx1"/>
                </a:solidFill>
                <a:latin typeface="Calibri" pitchFamily="-110" charset="0"/>
                <a:cs typeface="Arial" charset="0"/>
              </a:defRPr>
            </a:lvl2pPr>
            <a:lvl3pPr eaLnBrk="0" hangingPunct="0">
              <a:defRPr sz="2400">
                <a:solidFill>
                  <a:schemeClr val="tx1"/>
                </a:solidFill>
                <a:latin typeface="Calibri" pitchFamily="-110" charset="0"/>
                <a:cs typeface="Arial" charset="0"/>
              </a:defRPr>
            </a:lvl3pPr>
            <a:lvl4pPr eaLnBrk="0" hangingPunct="0">
              <a:defRPr sz="2400">
                <a:solidFill>
                  <a:schemeClr val="tx1"/>
                </a:solidFill>
                <a:latin typeface="Calibri" pitchFamily="-110" charset="0"/>
                <a:cs typeface="Arial" charset="0"/>
              </a:defRPr>
            </a:lvl4pPr>
            <a:lvl5pPr eaLnBrk="0" hangingPunct="0">
              <a:defRPr sz="2400">
                <a:solidFill>
                  <a:schemeClr val="tx1"/>
                </a:solidFill>
                <a:latin typeface="Calibri" pitchFamily="-110" charset="0"/>
                <a:cs typeface="Arial" charset="0"/>
              </a:defRPr>
            </a:lvl5pPr>
            <a:lvl6pPr marL="457200" eaLnBrk="0" fontAlgn="base" hangingPunct="0">
              <a:spcBef>
                <a:spcPct val="0"/>
              </a:spcBef>
              <a:spcAft>
                <a:spcPct val="0"/>
              </a:spcAft>
              <a:defRPr sz="2400">
                <a:solidFill>
                  <a:schemeClr val="tx1"/>
                </a:solidFill>
                <a:latin typeface="Calibri" pitchFamily="-110" charset="0"/>
                <a:cs typeface="Arial" charset="0"/>
              </a:defRPr>
            </a:lvl6pPr>
            <a:lvl7pPr marL="914400" eaLnBrk="0" fontAlgn="base" hangingPunct="0">
              <a:spcBef>
                <a:spcPct val="0"/>
              </a:spcBef>
              <a:spcAft>
                <a:spcPct val="0"/>
              </a:spcAft>
              <a:defRPr sz="2400">
                <a:solidFill>
                  <a:schemeClr val="tx1"/>
                </a:solidFill>
                <a:latin typeface="Calibri" pitchFamily="-110" charset="0"/>
                <a:cs typeface="Arial" charset="0"/>
              </a:defRPr>
            </a:lvl7pPr>
            <a:lvl8pPr marL="1371600" eaLnBrk="0" fontAlgn="base" hangingPunct="0">
              <a:spcBef>
                <a:spcPct val="0"/>
              </a:spcBef>
              <a:spcAft>
                <a:spcPct val="0"/>
              </a:spcAft>
              <a:defRPr sz="2400">
                <a:solidFill>
                  <a:schemeClr val="tx1"/>
                </a:solidFill>
                <a:latin typeface="Calibri" pitchFamily="-110" charset="0"/>
                <a:cs typeface="Arial" charset="0"/>
              </a:defRPr>
            </a:lvl8pPr>
            <a:lvl9pPr marL="1828800" eaLnBrk="0" fontAlgn="base" hangingPunct="0">
              <a:spcBef>
                <a:spcPct val="0"/>
              </a:spcBef>
              <a:spcAft>
                <a:spcPct val="0"/>
              </a:spcAft>
              <a:defRPr sz="2400">
                <a:solidFill>
                  <a:schemeClr val="tx1"/>
                </a:solidFill>
                <a:latin typeface="Calibri" pitchFamily="-110" charset="0"/>
                <a:cs typeface="Arial" charset="0"/>
              </a:defRPr>
            </a:lvl9pPr>
          </a:lstStyle>
          <a:p>
            <a:pPr eaLnBrk="1" hangingPunct="1">
              <a:spcBef>
                <a:spcPct val="20000"/>
              </a:spcBef>
              <a:buSzPct val="90000"/>
              <a:defRPr/>
            </a:pPr>
            <a:r>
              <a:rPr lang="en-GB" sz="2000" b="1" dirty="0" smtClean="0">
                <a:solidFill>
                  <a:schemeClr val="bg1"/>
                </a:solidFill>
                <a:latin typeface="Arial" charset="0"/>
              </a:rPr>
              <a:t>Outcome: </a:t>
            </a:r>
            <a:r>
              <a:rPr lang="en-GB" sz="2000" dirty="0" smtClean="0">
                <a:solidFill>
                  <a:schemeClr val="bg1"/>
                </a:solidFill>
                <a:latin typeface="Arial" charset="0"/>
              </a:rPr>
              <a:t> re-sliced copies of your image, corrected for subject movement (realigned) and corrected for movement-by-susceptibility interactions (</a:t>
            </a:r>
            <a:r>
              <a:rPr lang="en-GB" sz="2000" dirty="0" err="1" smtClean="0">
                <a:solidFill>
                  <a:schemeClr val="bg1"/>
                </a:solidFill>
                <a:latin typeface="Arial" charset="0"/>
              </a:rPr>
              <a:t>unwarped</a:t>
            </a:r>
            <a:r>
              <a:rPr lang="en-GB" sz="2000" dirty="0" smtClean="0">
                <a:solidFill>
                  <a:schemeClr val="bg1"/>
                </a:solidFill>
                <a:latin typeface="Arial" charset="0"/>
              </a:rPr>
              <a:t>)		</a:t>
            </a:r>
            <a:r>
              <a:rPr lang="en-GB" sz="1200" i="1" dirty="0" smtClean="0">
                <a:solidFill>
                  <a:schemeClr val="bg1"/>
                </a:solidFill>
                <a:latin typeface="Arial" charset="0"/>
              </a:rPr>
              <a:t>(appended u in front of image file names)</a:t>
            </a:r>
            <a:endParaRPr lang="en-GB" sz="1200" b="1" i="1" dirty="0" smtClean="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603" name="Title 1"/>
          <p:cNvSpPr>
            <a:spLocks noGrp="1"/>
          </p:cNvSpPr>
          <p:nvPr>
            <p:ph type="ctrTitle"/>
          </p:nvPr>
        </p:nvSpPr>
        <p:spPr>
          <a:xfrm>
            <a:off x="53975" y="65088"/>
            <a:ext cx="9036050" cy="1470025"/>
          </a:xfrm>
        </p:spPr>
        <p:txBody>
          <a:bodyPr/>
          <a:lstStyle/>
          <a:p>
            <a:pPr eaLnBrk="1" hangingPunct="1"/>
            <a:r>
              <a:rPr lang="en-GB" sz="5000" b="1" smtClean="0"/>
              <a:t>Quick summary/recap</a:t>
            </a:r>
            <a:endParaRPr lang="en-GB" sz="2200" b="1" smtClean="0"/>
          </a:p>
        </p:txBody>
      </p:sp>
      <p:sp>
        <p:nvSpPr>
          <p:cNvPr id="26628" name="TextBox 2"/>
          <p:cNvSpPr txBox="1">
            <a:spLocks noChangeArrowheads="1"/>
          </p:cNvSpPr>
          <p:nvPr/>
        </p:nvSpPr>
        <p:spPr bwMode="auto">
          <a:xfrm>
            <a:off x="190500" y="1371600"/>
            <a:ext cx="8763000" cy="5016500"/>
          </a:xfrm>
          <a:prstGeom prst="rect">
            <a:avLst/>
          </a:prstGeom>
          <a:noFill/>
          <a:ln w="9525">
            <a:noFill/>
            <a:miter lim="800000"/>
            <a:headEnd/>
            <a:tailEnd/>
          </a:ln>
        </p:spPr>
        <p:txBody>
          <a:bodyPr>
            <a:spAutoFit/>
          </a:bodyPr>
          <a:lstStyle/>
          <a:p>
            <a:pPr algn="ctr"/>
            <a:r>
              <a:rPr lang="en-GB" sz="1600" b="1" u="sng">
                <a:solidFill>
                  <a:schemeClr val="bg1"/>
                </a:solidFill>
              </a:rPr>
              <a:t>The problem:</a:t>
            </a:r>
          </a:p>
          <a:p>
            <a:pPr algn="ctr"/>
            <a:endParaRPr lang="en-GB" sz="1600">
              <a:solidFill>
                <a:schemeClr val="bg1"/>
              </a:solidFill>
            </a:endParaRPr>
          </a:p>
          <a:p>
            <a:pPr algn="ctr"/>
            <a:r>
              <a:rPr lang="en-GB" sz="1600">
                <a:solidFill>
                  <a:schemeClr val="bg1"/>
                </a:solidFill>
              </a:rPr>
              <a:t>Different substances differentially modify the magnetic field </a:t>
            </a:r>
          </a:p>
          <a:p>
            <a:pPr algn="ctr"/>
            <a:endParaRPr lang="en-GB" sz="1600">
              <a:solidFill>
                <a:schemeClr val="bg1"/>
              </a:solidFill>
            </a:endParaRPr>
          </a:p>
          <a:p>
            <a:pPr algn="ctr"/>
            <a:r>
              <a:rPr lang="en-GB" sz="1600">
                <a:solidFill>
                  <a:schemeClr val="bg1"/>
                </a:solidFill>
              </a:rPr>
              <a:t>Inhomogeneity in the magnetic field (which interacts with subject movement)</a:t>
            </a:r>
          </a:p>
          <a:p>
            <a:pPr algn="ctr"/>
            <a:endParaRPr lang="en-GB" sz="1600">
              <a:solidFill>
                <a:schemeClr val="bg1"/>
              </a:solidFill>
            </a:endParaRPr>
          </a:p>
          <a:p>
            <a:pPr algn="ctr"/>
            <a:r>
              <a:rPr lang="en-GB" sz="1600">
                <a:solidFill>
                  <a:schemeClr val="bg1"/>
                </a:solidFill>
              </a:rPr>
              <a:t>Distortion of image</a:t>
            </a:r>
          </a:p>
          <a:p>
            <a:pPr algn="ctr"/>
            <a:endParaRPr lang="en-GB" sz="1600" b="1">
              <a:solidFill>
                <a:schemeClr val="bg1"/>
              </a:solidFill>
            </a:endParaRPr>
          </a:p>
          <a:p>
            <a:pPr algn="ctr"/>
            <a:r>
              <a:rPr lang="en-GB" sz="1600" b="1" u="sng">
                <a:solidFill>
                  <a:schemeClr val="bg1"/>
                </a:solidFill>
              </a:rPr>
              <a:t>The solution:</a:t>
            </a:r>
          </a:p>
          <a:p>
            <a:pPr algn="ctr"/>
            <a:endParaRPr lang="en-GB" sz="1600" b="1">
              <a:solidFill>
                <a:schemeClr val="bg1"/>
              </a:solidFill>
            </a:endParaRPr>
          </a:p>
          <a:p>
            <a:pPr algn="ctr"/>
            <a:r>
              <a:rPr lang="en-GB" sz="1600">
                <a:solidFill>
                  <a:schemeClr val="bg1"/>
                </a:solidFill>
              </a:rPr>
              <a:t>1) Measure the field inhomogeneities (with the </a:t>
            </a:r>
            <a:r>
              <a:rPr lang="en-GB" sz="1600" b="1">
                <a:solidFill>
                  <a:schemeClr val="bg1"/>
                </a:solidFill>
              </a:rPr>
              <a:t>field map</a:t>
            </a:r>
            <a:r>
              <a:rPr lang="en-GB" sz="1600">
                <a:solidFill>
                  <a:schemeClr val="bg1"/>
                </a:solidFill>
              </a:rPr>
              <a:t>), given a known subject position. </a:t>
            </a:r>
          </a:p>
          <a:p>
            <a:pPr algn="ctr"/>
            <a:endParaRPr lang="en-GB" sz="1600">
              <a:solidFill>
                <a:schemeClr val="bg1"/>
              </a:solidFill>
            </a:endParaRPr>
          </a:p>
          <a:p>
            <a:pPr algn="ctr"/>
            <a:r>
              <a:rPr lang="en-GB" sz="1600">
                <a:solidFill>
                  <a:schemeClr val="bg1"/>
                </a:solidFill>
              </a:rPr>
              <a:t>2) Use this info about field inhomogeneities to predict how the image is distorted/deflected at each time point (the ‘</a:t>
            </a:r>
            <a:r>
              <a:rPr lang="en-GB" sz="1600" b="1">
                <a:solidFill>
                  <a:schemeClr val="bg1"/>
                </a:solidFill>
              </a:rPr>
              <a:t>deformation map</a:t>
            </a:r>
            <a:r>
              <a:rPr lang="en-GB" sz="1600">
                <a:solidFill>
                  <a:schemeClr val="bg1"/>
                </a:solidFill>
              </a:rPr>
              <a:t>’).</a:t>
            </a:r>
          </a:p>
          <a:p>
            <a:pPr algn="ctr"/>
            <a:endParaRPr lang="en-GB" sz="1600">
              <a:solidFill>
                <a:schemeClr val="bg1"/>
              </a:solidFill>
            </a:endParaRPr>
          </a:p>
          <a:p>
            <a:pPr algn="ctr"/>
            <a:r>
              <a:rPr lang="en-GB" sz="1600">
                <a:solidFill>
                  <a:schemeClr val="bg1"/>
                </a:solidFill>
              </a:rPr>
              <a:t>3) Using subject movement parameters, estimate the deformation map for </a:t>
            </a:r>
            <a:r>
              <a:rPr lang="en-GB" sz="1600" b="1">
                <a:solidFill>
                  <a:schemeClr val="bg1"/>
                </a:solidFill>
              </a:rPr>
              <a:t>each time point </a:t>
            </a:r>
            <a:r>
              <a:rPr lang="en-GB" sz="1600">
                <a:solidFill>
                  <a:schemeClr val="bg1"/>
                </a:solidFill>
              </a:rPr>
              <a:t>(since the deformation map changes with subject movement)</a:t>
            </a:r>
          </a:p>
          <a:p>
            <a:pPr algn="ctr"/>
            <a:endParaRPr lang="en-GB" sz="1600">
              <a:solidFill>
                <a:schemeClr val="bg1"/>
              </a:solidFill>
            </a:endParaRPr>
          </a:p>
          <a:p>
            <a:pPr algn="ctr"/>
            <a:r>
              <a:rPr lang="en-GB" sz="1600">
                <a:solidFill>
                  <a:schemeClr val="bg1"/>
                </a:solidFill>
              </a:rPr>
              <a:t>4) Re-slices your data, using the deformation map to </a:t>
            </a:r>
            <a:r>
              <a:rPr lang="en-GB" sz="1600" b="1">
                <a:solidFill>
                  <a:schemeClr val="bg1"/>
                </a:solidFill>
              </a:rPr>
              <a:t>ensure that the same portion of the brain is always found in the same location of the image</a:t>
            </a:r>
            <a:r>
              <a:rPr lang="en-GB" sz="1600">
                <a:solidFill>
                  <a:schemeClr val="bg1"/>
                </a:solidFill>
              </a:rPr>
              <a:t>, throughout all your scans.</a:t>
            </a:r>
          </a:p>
        </p:txBody>
      </p:sp>
      <p:cxnSp>
        <p:nvCxnSpPr>
          <p:cNvPr id="5" name="Straight Arrow Connector 4"/>
          <p:cNvCxnSpPr/>
          <p:nvPr/>
        </p:nvCxnSpPr>
        <p:spPr>
          <a:xfrm>
            <a:off x="4770438" y="2205038"/>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4770438" y="2708275"/>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8">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549275" y="3835400"/>
            <a:ext cx="1738313" cy="1016000"/>
          </a:xfrm>
          <a:prstGeom prst="rect">
            <a:avLst/>
          </a:prstGeom>
          <a:solidFill>
            <a:schemeClr val="tx1">
              <a:lumMod val="65000"/>
              <a:lumOff val="35000"/>
            </a:schemeClr>
          </a:solidFill>
          <a:ln w="9525">
            <a:solidFill>
              <a:srgbClr val="0000FF"/>
            </a:solidFill>
            <a:miter lim="800000"/>
            <a:headEnd/>
            <a:tailEnd/>
          </a:ln>
        </p:spPr>
        <p:txBody>
          <a:bodyPr>
            <a:spAutoFit/>
          </a:bodyPr>
          <a:lstStyle>
            <a:lvl1pPr defTabSz="457200" eaLnBrk="0" hangingPunct="0">
              <a:defRPr sz="2400">
                <a:solidFill>
                  <a:schemeClr val="tx1"/>
                </a:solidFill>
                <a:latin typeface="Calibri" pitchFamily="-110" charset="0"/>
                <a:cs typeface="Arial" charset="0"/>
              </a:defRPr>
            </a:lvl1pPr>
            <a:lvl2pPr marL="37931725" indent="-37474525" defTabSz="457200" eaLnBrk="0" hangingPunct="0">
              <a:defRPr sz="2400">
                <a:solidFill>
                  <a:schemeClr val="tx1"/>
                </a:solidFill>
                <a:latin typeface="Calibri" pitchFamily="-110" charset="0"/>
                <a:cs typeface="Arial" charset="0"/>
              </a:defRPr>
            </a:lvl2pPr>
            <a:lvl3pPr eaLnBrk="0" hangingPunct="0">
              <a:defRPr sz="2400">
                <a:solidFill>
                  <a:schemeClr val="tx1"/>
                </a:solidFill>
                <a:latin typeface="Calibri" pitchFamily="-110" charset="0"/>
                <a:cs typeface="Arial" charset="0"/>
              </a:defRPr>
            </a:lvl3pPr>
            <a:lvl4pPr eaLnBrk="0" hangingPunct="0">
              <a:defRPr sz="2400">
                <a:solidFill>
                  <a:schemeClr val="tx1"/>
                </a:solidFill>
                <a:latin typeface="Calibri" pitchFamily="-110" charset="0"/>
                <a:cs typeface="Arial" charset="0"/>
              </a:defRPr>
            </a:lvl4pPr>
            <a:lvl5pPr eaLnBrk="0" hangingPunct="0">
              <a:defRPr sz="2400">
                <a:solidFill>
                  <a:schemeClr val="tx1"/>
                </a:solidFill>
                <a:latin typeface="Calibri" pitchFamily="-110" charset="0"/>
                <a:cs typeface="Arial" charset="0"/>
              </a:defRPr>
            </a:lvl5pPr>
            <a:lvl6pPr marL="457200" eaLnBrk="0" fontAlgn="base" hangingPunct="0">
              <a:spcBef>
                <a:spcPct val="0"/>
              </a:spcBef>
              <a:spcAft>
                <a:spcPct val="0"/>
              </a:spcAft>
              <a:defRPr sz="2400">
                <a:solidFill>
                  <a:schemeClr val="tx1"/>
                </a:solidFill>
                <a:latin typeface="Calibri" pitchFamily="-110" charset="0"/>
                <a:cs typeface="Arial" charset="0"/>
              </a:defRPr>
            </a:lvl6pPr>
            <a:lvl7pPr marL="914400" eaLnBrk="0" fontAlgn="base" hangingPunct="0">
              <a:spcBef>
                <a:spcPct val="0"/>
              </a:spcBef>
              <a:spcAft>
                <a:spcPct val="0"/>
              </a:spcAft>
              <a:defRPr sz="2400">
                <a:solidFill>
                  <a:schemeClr val="tx1"/>
                </a:solidFill>
                <a:latin typeface="Calibri" pitchFamily="-110" charset="0"/>
                <a:cs typeface="Arial" charset="0"/>
              </a:defRPr>
            </a:lvl7pPr>
            <a:lvl8pPr marL="1371600" eaLnBrk="0" fontAlgn="base" hangingPunct="0">
              <a:spcBef>
                <a:spcPct val="0"/>
              </a:spcBef>
              <a:spcAft>
                <a:spcPct val="0"/>
              </a:spcAft>
              <a:defRPr sz="2400">
                <a:solidFill>
                  <a:schemeClr val="tx1"/>
                </a:solidFill>
                <a:latin typeface="Calibri" pitchFamily="-110" charset="0"/>
                <a:cs typeface="Arial" charset="0"/>
              </a:defRPr>
            </a:lvl8pPr>
            <a:lvl9pPr marL="1828800" eaLnBrk="0" fontAlgn="base" hangingPunct="0">
              <a:spcBef>
                <a:spcPct val="0"/>
              </a:spcBef>
              <a:spcAft>
                <a:spcPct val="0"/>
              </a:spcAft>
              <a:defRPr sz="2400">
                <a:solidFill>
                  <a:schemeClr val="tx1"/>
                </a:solidFill>
                <a:latin typeface="Calibri" pitchFamily="-110" charset="0"/>
                <a:cs typeface="Arial" charset="0"/>
              </a:defRPr>
            </a:lvl9pPr>
          </a:lstStyle>
          <a:p>
            <a:pPr algn="ctr">
              <a:spcBef>
                <a:spcPct val="50000"/>
              </a:spcBef>
              <a:defRPr/>
            </a:pPr>
            <a:r>
              <a:rPr lang="en-GB" sz="2000" smtClean="0">
                <a:solidFill>
                  <a:schemeClr val="bg1"/>
                </a:solidFill>
              </a:rPr>
              <a:t>Estimate movement parameters</a:t>
            </a:r>
            <a:endParaRPr lang="en-US" sz="2000" smtClean="0">
              <a:solidFill>
                <a:schemeClr val="bg1"/>
              </a:solidFill>
            </a:endParaRPr>
          </a:p>
        </p:txBody>
      </p:sp>
      <p:grpSp>
        <p:nvGrpSpPr>
          <p:cNvPr id="2" name="Group 4"/>
          <p:cNvGrpSpPr>
            <a:grpSpLocks/>
          </p:cNvGrpSpPr>
          <p:nvPr/>
        </p:nvGrpSpPr>
        <p:grpSpPr bwMode="auto">
          <a:xfrm>
            <a:off x="646113" y="1992313"/>
            <a:ext cx="1295400" cy="1524000"/>
            <a:chOff x="192" y="720"/>
            <a:chExt cx="2206" cy="2423"/>
          </a:xfrm>
        </p:grpSpPr>
        <p:grpSp>
          <p:nvGrpSpPr>
            <p:cNvPr id="3" name="Group 5"/>
            <p:cNvGrpSpPr>
              <a:grpSpLocks/>
            </p:cNvGrpSpPr>
            <p:nvPr/>
          </p:nvGrpSpPr>
          <p:grpSpPr bwMode="auto">
            <a:xfrm>
              <a:off x="192" y="720"/>
              <a:ext cx="670" cy="887"/>
              <a:chOff x="192" y="720"/>
              <a:chExt cx="670" cy="887"/>
            </a:xfrm>
          </p:grpSpPr>
          <p:pic>
            <p:nvPicPr>
              <p:cNvPr id="26777" name="Picture 6"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78" name="Line 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79" name="Line 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4" name="Group 9"/>
            <p:cNvGrpSpPr>
              <a:grpSpLocks/>
            </p:cNvGrpSpPr>
            <p:nvPr/>
          </p:nvGrpSpPr>
          <p:grpSpPr bwMode="auto">
            <a:xfrm>
              <a:off x="288" y="816"/>
              <a:ext cx="670" cy="887"/>
              <a:chOff x="192" y="720"/>
              <a:chExt cx="670" cy="887"/>
            </a:xfrm>
          </p:grpSpPr>
          <p:pic>
            <p:nvPicPr>
              <p:cNvPr id="26774" name="Picture 10"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75" name="Line 1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76" name="Line 1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5" name="Group 13"/>
            <p:cNvGrpSpPr>
              <a:grpSpLocks/>
            </p:cNvGrpSpPr>
            <p:nvPr/>
          </p:nvGrpSpPr>
          <p:grpSpPr bwMode="auto">
            <a:xfrm>
              <a:off x="384" y="912"/>
              <a:ext cx="670" cy="887"/>
              <a:chOff x="192" y="720"/>
              <a:chExt cx="670" cy="887"/>
            </a:xfrm>
          </p:grpSpPr>
          <p:pic>
            <p:nvPicPr>
              <p:cNvPr id="26771" name="Picture 14"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72" name="Line 1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73" name="Line 1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6" name="Group 17"/>
            <p:cNvGrpSpPr>
              <a:grpSpLocks/>
            </p:cNvGrpSpPr>
            <p:nvPr/>
          </p:nvGrpSpPr>
          <p:grpSpPr bwMode="auto">
            <a:xfrm>
              <a:off x="480" y="1008"/>
              <a:ext cx="670" cy="887"/>
              <a:chOff x="192" y="720"/>
              <a:chExt cx="670" cy="887"/>
            </a:xfrm>
          </p:grpSpPr>
          <p:pic>
            <p:nvPicPr>
              <p:cNvPr id="26768" name="Picture 18"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69" name="Line 1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70" name="Line 2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 name="Group 21"/>
            <p:cNvGrpSpPr>
              <a:grpSpLocks/>
            </p:cNvGrpSpPr>
            <p:nvPr/>
          </p:nvGrpSpPr>
          <p:grpSpPr bwMode="auto">
            <a:xfrm>
              <a:off x="576" y="1104"/>
              <a:ext cx="670" cy="887"/>
              <a:chOff x="192" y="720"/>
              <a:chExt cx="670" cy="887"/>
            </a:xfrm>
          </p:grpSpPr>
          <p:pic>
            <p:nvPicPr>
              <p:cNvPr id="26765" name="Picture 22"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66" name="Line 2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67" name="Line 2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8" name="Group 25"/>
            <p:cNvGrpSpPr>
              <a:grpSpLocks/>
            </p:cNvGrpSpPr>
            <p:nvPr/>
          </p:nvGrpSpPr>
          <p:grpSpPr bwMode="auto">
            <a:xfrm>
              <a:off x="672" y="1200"/>
              <a:ext cx="670" cy="887"/>
              <a:chOff x="192" y="720"/>
              <a:chExt cx="670" cy="887"/>
            </a:xfrm>
          </p:grpSpPr>
          <p:pic>
            <p:nvPicPr>
              <p:cNvPr id="26762" name="Picture 26"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63" name="Line 2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64" name="Line 2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9" name="Group 29"/>
            <p:cNvGrpSpPr>
              <a:grpSpLocks/>
            </p:cNvGrpSpPr>
            <p:nvPr/>
          </p:nvGrpSpPr>
          <p:grpSpPr bwMode="auto">
            <a:xfrm>
              <a:off x="768" y="1296"/>
              <a:ext cx="670" cy="887"/>
              <a:chOff x="192" y="720"/>
              <a:chExt cx="670" cy="887"/>
            </a:xfrm>
          </p:grpSpPr>
          <p:pic>
            <p:nvPicPr>
              <p:cNvPr id="26759" name="Picture 30"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60" name="Line 3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61" name="Line 3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0" name="Group 33"/>
            <p:cNvGrpSpPr>
              <a:grpSpLocks/>
            </p:cNvGrpSpPr>
            <p:nvPr/>
          </p:nvGrpSpPr>
          <p:grpSpPr bwMode="auto">
            <a:xfrm>
              <a:off x="864" y="1392"/>
              <a:ext cx="670" cy="887"/>
              <a:chOff x="192" y="720"/>
              <a:chExt cx="670" cy="887"/>
            </a:xfrm>
          </p:grpSpPr>
          <p:pic>
            <p:nvPicPr>
              <p:cNvPr id="26756" name="Picture 34"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57" name="Line 3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58" name="Line 3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1" name="Group 37"/>
            <p:cNvGrpSpPr>
              <a:grpSpLocks/>
            </p:cNvGrpSpPr>
            <p:nvPr/>
          </p:nvGrpSpPr>
          <p:grpSpPr bwMode="auto">
            <a:xfrm>
              <a:off x="960" y="1488"/>
              <a:ext cx="670" cy="887"/>
              <a:chOff x="192" y="720"/>
              <a:chExt cx="670" cy="887"/>
            </a:xfrm>
          </p:grpSpPr>
          <p:pic>
            <p:nvPicPr>
              <p:cNvPr id="26753" name="Picture 38"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54" name="Line 3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55" name="Line 4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2" name="Group 41"/>
            <p:cNvGrpSpPr>
              <a:grpSpLocks/>
            </p:cNvGrpSpPr>
            <p:nvPr/>
          </p:nvGrpSpPr>
          <p:grpSpPr bwMode="auto">
            <a:xfrm>
              <a:off x="1056" y="1584"/>
              <a:ext cx="670" cy="887"/>
              <a:chOff x="192" y="720"/>
              <a:chExt cx="670" cy="887"/>
            </a:xfrm>
          </p:grpSpPr>
          <p:pic>
            <p:nvPicPr>
              <p:cNvPr id="26750" name="Picture 42"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51" name="Line 4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52" name="Line 4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3" name="Group 45"/>
            <p:cNvGrpSpPr>
              <a:grpSpLocks/>
            </p:cNvGrpSpPr>
            <p:nvPr/>
          </p:nvGrpSpPr>
          <p:grpSpPr bwMode="auto">
            <a:xfrm>
              <a:off x="1152" y="1680"/>
              <a:ext cx="670" cy="887"/>
              <a:chOff x="192" y="720"/>
              <a:chExt cx="670" cy="887"/>
            </a:xfrm>
          </p:grpSpPr>
          <p:pic>
            <p:nvPicPr>
              <p:cNvPr id="26747" name="Picture 46"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48" name="Line 4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49" name="Line 4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4" name="Group 49"/>
            <p:cNvGrpSpPr>
              <a:grpSpLocks/>
            </p:cNvGrpSpPr>
            <p:nvPr/>
          </p:nvGrpSpPr>
          <p:grpSpPr bwMode="auto">
            <a:xfrm>
              <a:off x="1248" y="1776"/>
              <a:ext cx="670" cy="887"/>
              <a:chOff x="192" y="720"/>
              <a:chExt cx="670" cy="887"/>
            </a:xfrm>
          </p:grpSpPr>
          <p:pic>
            <p:nvPicPr>
              <p:cNvPr id="26744" name="Picture 50"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45" name="Line 5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46" name="Line 5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5" name="Group 53"/>
            <p:cNvGrpSpPr>
              <a:grpSpLocks/>
            </p:cNvGrpSpPr>
            <p:nvPr/>
          </p:nvGrpSpPr>
          <p:grpSpPr bwMode="auto">
            <a:xfrm>
              <a:off x="1344" y="1872"/>
              <a:ext cx="670" cy="887"/>
              <a:chOff x="192" y="720"/>
              <a:chExt cx="670" cy="887"/>
            </a:xfrm>
          </p:grpSpPr>
          <p:pic>
            <p:nvPicPr>
              <p:cNvPr id="26741" name="Picture 54"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42" name="Line 5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43" name="Line 5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6" name="Group 57"/>
            <p:cNvGrpSpPr>
              <a:grpSpLocks/>
            </p:cNvGrpSpPr>
            <p:nvPr/>
          </p:nvGrpSpPr>
          <p:grpSpPr bwMode="auto">
            <a:xfrm>
              <a:off x="1440" y="1968"/>
              <a:ext cx="670" cy="887"/>
              <a:chOff x="192" y="720"/>
              <a:chExt cx="670" cy="887"/>
            </a:xfrm>
          </p:grpSpPr>
          <p:pic>
            <p:nvPicPr>
              <p:cNvPr id="26738" name="Picture 58"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39" name="Line 5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40" name="Line 6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7" name="Group 61"/>
            <p:cNvGrpSpPr>
              <a:grpSpLocks/>
            </p:cNvGrpSpPr>
            <p:nvPr/>
          </p:nvGrpSpPr>
          <p:grpSpPr bwMode="auto">
            <a:xfrm>
              <a:off x="1536" y="2064"/>
              <a:ext cx="670" cy="887"/>
              <a:chOff x="192" y="720"/>
              <a:chExt cx="670" cy="887"/>
            </a:xfrm>
          </p:grpSpPr>
          <p:pic>
            <p:nvPicPr>
              <p:cNvPr id="26735" name="Picture 62"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36" name="Line 6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37" name="Line 6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8" name="Group 65"/>
            <p:cNvGrpSpPr>
              <a:grpSpLocks/>
            </p:cNvGrpSpPr>
            <p:nvPr/>
          </p:nvGrpSpPr>
          <p:grpSpPr bwMode="auto">
            <a:xfrm>
              <a:off x="1632" y="2160"/>
              <a:ext cx="670" cy="887"/>
              <a:chOff x="192" y="720"/>
              <a:chExt cx="670" cy="887"/>
            </a:xfrm>
          </p:grpSpPr>
          <p:pic>
            <p:nvPicPr>
              <p:cNvPr id="26732" name="Picture 66"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33" name="Line 6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34" name="Line 6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pic>
          <p:nvPicPr>
            <p:cNvPr id="26729" name="Picture 69" descr="slice"/>
            <p:cNvPicPr>
              <a:picLocks noChangeAspect="1" noChangeArrowheads="1"/>
            </p:cNvPicPr>
            <p:nvPr/>
          </p:nvPicPr>
          <p:blipFill>
            <a:blip r:embed="rId4" cstate="print"/>
            <a:srcRect/>
            <a:stretch>
              <a:fillRect/>
            </a:stretch>
          </p:blipFill>
          <p:spPr bwMode="auto">
            <a:xfrm>
              <a:off x="1728" y="2256"/>
              <a:ext cx="670" cy="887"/>
            </a:xfrm>
            <a:prstGeom prst="rect">
              <a:avLst/>
            </a:prstGeom>
            <a:noFill/>
            <a:ln w="9525">
              <a:noFill/>
              <a:miter lim="800000"/>
              <a:headEnd/>
              <a:tailEnd/>
            </a:ln>
          </p:spPr>
        </p:pic>
        <p:sp>
          <p:nvSpPr>
            <p:cNvPr id="26730" name="Line 70"/>
            <p:cNvSpPr>
              <a:spLocks noChangeShapeType="1"/>
            </p:cNvSpPr>
            <p:nvPr/>
          </p:nvSpPr>
          <p:spPr bwMode="auto">
            <a:xfrm flipV="1">
              <a:off x="2322" y="2256"/>
              <a:ext cx="0" cy="887"/>
            </a:xfrm>
            <a:prstGeom prst="line">
              <a:avLst/>
            </a:prstGeom>
            <a:noFill/>
            <a:ln w="19050">
              <a:solidFill>
                <a:srgbClr val="FF6600"/>
              </a:solidFill>
              <a:round/>
              <a:headEnd/>
              <a:tailEnd/>
            </a:ln>
          </p:spPr>
          <p:txBody>
            <a:bodyPr wrap="none" anchor="ctr"/>
            <a:lstStyle/>
            <a:p>
              <a:endParaRPr lang="en-GB"/>
            </a:p>
          </p:txBody>
        </p:sp>
        <p:sp>
          <p:nvSpPr>
            <p:cNvPr id="26731" name="Line 71"/>
            <p:cNvSpPr>
              <a:spLocks noChangeShapeType="1"/>
            </p:cNvSpPr>
            <p:nvPr/>
          </p:nvSpPr>
          <p:spPr bwMode="auto">
            <a:xfrm flipV="1">
              <a:off x="1728" y="2744"/>
              <a:ext cx="670" cy="0"/>
            </a:xfrm>
            <a:prstGeom prst="line">
              <a:avLst/>
            </a:prstGeom>
            <a:noFill/>
            <a:ln w="19050">
              <a:solidFill>
                <a:srgbClr val="FF6600"/>
              </a:solidFill>
              <a:round/>
              <a:headEnd/>
              <a:tailEnd/>
            </a:ln>
          </p:spPr>
          <p:txBody>
            <a:bodyPr wrap="none" anchor="ctr"/>
            <a:lstStyle/>
            <a:p>
              <a:endParaRPr lang="en-GB"/>
            </a:p>
          </p:txBody>
        </p:sp>
      </p:grpSp>
      <p:sp>
        <p:nvSpPr>
          <p:cNvPr id="127048" name="Text Box 72"/>
          <p:cNvSpPr txBox="1">
            <a:spLocks noChangeArrowheads="1"/>
          </p:cNvSpPr>
          <p:nvPr/>
        </p:nvSpPr>
        <p:spPr bwMode="auto">
          <a:xfrm>
            <a:off x="3132138" y="2192338"/>
            <a:ext cx="3046412" cy="1354137"/>
          </a:xfrm>
          <a:prstGeom prst="rect">
            <a:avLst/>
          </a:prstGeom>
          <a:solidFill>
            <a:schemeClr val="tx1">
              <a:lumMod val="65000"/>
              <a:lumOff val="35000"/>
            </a:schemeClr>
          </a:solidFill>
          <a:ln w="9525">
            <a:solidFill>
              <a:srgbClr val="0000FF"/>
            </a:solidFill>
            <a:miter lim="800000"/>
            <a:headEnd/>
            <a:tailEnd/>
          </a:ln>
        </p:spPr>
        <p:txBody>
          <a:bodyPr>
            <a:spAutoFit/>
          </a:bodyPr>
          <a:lstStyle>
            <a:lvl1pPr marL="234950" indent="-234950" defTabSz="457200" eaLnBrk="0" hangingPunct="0">
              <a:defRPr sz="2400">
                <a:solidFill>
                  <a:schemeClr val="tx1"/>
                </a:solidFill>
                <a:latin typeface="Calibri" pitchFamily="-110" charset="0"/>
                <a:cs typeface="Arial" charset="0"/>
              </a:defRPr>
            </a:lvl1pPr>
            <a:lvl2pPr marL="37931725" indent="-37474525" defTabSz="457200" eaLnBrk="0" hangingPunct="0">
              <a:defRPr sz="2400">
                <a:solidFill>
                  <a:schemeClr val="tx1"/>
                </a:solidFill>
                <a:latin typeface="Calibri" pitchFamily="-110" charset="0"/>
                <a:cs typeface="Arial" charset="0"/>
              </a:defRPr>
            </a:lvl2pPr>
            <a:lvl3pPr eaLnBrk="0" hangingPunct="0">
              <a:defRPr sz="2400">
                <a:solidFill>
                  <a:schemeClr val="tx1"/>
                </a:solidFill>
                <a:latin typeface="Calibri" pitchFamily="-110" charset="0"/>
                <a:cs typeface="Arial" charset="0"/>
              </a:defRPr>
            </a:lvl3pPr>
            <a:lvl4pPr eaLnBrk="0" hangingPunct="0">
              <a:defRPr sz="2400">
                <a:solidFill>
                  <a:schemeClr val="tx1"/>
                </a:solidFill>
                <a:latin typeface="Calibri" pitchFamily="-110" charset="0"/>
                <a:cs typeface="Arial" charset="0"/>
              </a:defRPr>
            </a:lvl4pPr>
            <a:lvl5pPr eaLnBrk="0" hangingPunct="0">
              <a:defRPr sz="2400">
                <a:solidFill>
                  <a:schemeClr val="tx1"/>
                </a:solidFill>
                <a:latin typeface="Calibri" pitchFamily="-110" charset="0"/>
                <a:cs typeface="Arial" charset="0"/>
              </a:defRPr>
            </a:lvl5pPr>
            <a:lvl6pPr marL="457200" eaLnBrk="0" fontAlgn="base" hangingPunct="0">
              <a:spcBef>
                <a:spcPct val="0"/>
              </a:spcBef>
              <a:spcAft>
                <a:spcPct val="0"/>
              </a:spcAft>
              <a:defRPr sz="2400">
                <a:solidFill>
                  <a:schemeClr val="tx1"/>
                </a:solidFill>
                <a:latin typeface="Calibri" pitchFamily="-110" charset="0"/>
                <a:cs typeface="Arial" charset="0"/>
              </a:defRPr>
            </a:lvl6pPr>
            <a:lvl7pPr marL="914400" eaLnBrk="0" fontAlgn="base" hangingPunct="0">
              <a:spcBef>
                <a:spcPct val="0"/>
              </a:spcBef>
              <a:spcAft>
                <a:spcPct val="0"/>
              </a:spcAft>
              <a:defRPr sz="2400">
                <a:solidFill>
                  <a:schemeClr val="tx1"/>
                </a:solidFill>
                <a:latin typeface="Calibri" pitchFamily="-110" charset="0"/>
                <a:cs typeface="Arial" charset="0"/>
              </a:defRPr>
            </a:lvl7pPr>
            <a:lvl8pPr marL="1371600" eaLnBrk="0" fontAlgn="base" hangingPunct="0">
              <a:spcBef>
                <a:spcPct val="0"/>
              </a:spcBef>
              <a:spcAft>
                <a:spcPct val="0"/>
              </a:spcAft>
              <a:defRPr sz="2400">
                <a:solidFill>
                  <a:schemeClr val="tx1"/>
                </a:solidFill>
                <a:latin typeface="Calibri" pitchFamily="-110" charset="0"/>
                <a:cs typeface="Arial" charset="0"/>
              </a:defRPr>
            </a:lvl8pPr>
            <a:lvl9pPr marL="1828800" eaLnBrk="0" fontAlgn="base" hangingPunct="0">
              <a:spcBef>
                <a:spcPct val="0"/>
              </a:spcBef>
              <a:spcAft>
                <a:spcPct val="0"/>
              </a:spcAft>
              <a:defRPr sz="2400">
                <a:solidFill>
                  <a:schemeClr val="tx1"/>
                </a:solidFill>
                <a:latin typeface="Calibri" pitchFamily="-110" charset="0"/>
                <a:cs typeface="Arial" charset="0"/>
              </a:defRPr>
            </a:lvl9pPr>
          </a:lstStyle>
          <a:p>
            <a:pPr algn="ctr">
              <a:spcBef>
                <a:spcPct val="50000"/>
              </a:spcBef>
              <a:defRPr/>
            </a:pPr>
            <a:r>
              <a:rPr lang="en-GB" sz="2000" dirty="0" smtClean="0">
                <a:solidFill>
                  <a:schemeClr val="bg1"/>
                </a:solidFill>
              </a:rPr>
              <a:t>Estimate new deformation fields for each image:</a:t>
            </a:r>
          </a:p>
          <a:p>
            <a:pPr algn="ctr">
              <a:spcBef>
                <a:spcPct val="50000"/>
              </a:spcBef>
              <a:defRPr/>
            </a:pPr>
            <a:r>
              <a:rPr lang="en-GB" sz="1200" dirty="0" smtClean="0">
                <a:solidFill>
                  <a:schemeClr val="bg1"/>
                </a:solidFill>
              </a:rPr>
              <a:t>	(by estimating the rate of change of the distortion field with respect to the movement parameters)</a:t>
            </a:r>
            <a:endParaRPr lang="en-US" sz="1200" dirty="0" smtClean="0">
              <a:solidFill>
                <a:schemeClr val="bg1"/>
              </a:solidFill>
            </a:endParaRPr>
          </a:p>
        </p:txBody>
      </p:sp>
      <p:sp>
        <p:nvSpPr>
          <p:cNvPr id="127049" name="Text Box 73"/>
          <p:cNvSpPr txBox="1">
            <a:spLocks noChangeArrowheads="1"/>
          </p:cNvSpPr>
          <p:nvPr/>
        </p:nvSpPr>
        <p:spPr bwMode="auto">
          <a:xfrm>
            <a:off x="3216275" y="1049338"/>
            <a:ext cx="2724150" cy="708025"/>
          </a:xfrm>
          <a:prstGeom prst="rect">
            <a:avLst/>
          </a:prstGeom>
          <a:solidFill>
            <a:schemeClr val="tx1">
              <a:lumMod val="65000"/>
              <a:lumOff val="35000"/>
            </a:schemeClr>
          </a:solidFill>
          <a:ln w="9525">
            <a:solidFill>
              <a:srgbClr val="0000FF"/>
            </a:solidFill>
            <a:miter lim="800000"/>
            <a:headEnd/>
            <a:tailEnd/>
          </a:ln>
        </p:spPr>
        <p:txBody>
          <a:bodyPr>
            <a:spAutoFit/>
          </a:bodyPr>
          <a:lstStyle>
            <a:lvl1pPr defTabSz="457200" eaLnBrk="0" hangingPunct="0">
              <a:defRPr sz="2400">
                <a:solidFill>
                  <a:schemeClr val="tx1"/>
                </a:solidFill>
                <a:latin typeface="Calibri" pitchFamily="-110" charset="0"/>
                <a:cs typeface="Arial" charset="0"/>
              </a:defRPr>
            </a:lvl1pPr>
            <a:lvl2pPr marL="37931725" indent="-37474525" defTabSz="457200" eaLnBrk="0" hangingPunct="0">
              <a:defRPr sz="2400">
                <a:solidFill>
                  <a:schemeClr val="tx1"/>
                </a:solidFill>
                <a:latin typeface="Calibri" pitchFamily="-110" charset="0"/>
                <a:cs typeface="Arial" charset="0"/>
              </a:defRPr>
            </a:lvl2pPr>
            <a:lvl3pPr eaLnBrk="0" hangingPunct="0">
              <a:defRPr sz="2400">
                <a:solidFill>
                  <a:schemeClr val="tx1"/>
                </a:solidFill>
                <a:latin typeface="Calibri" pitchFamily="-110" charset="0"/>
                <a:cs typeface="Arial" charset="0"/>
              </a:defRPr>
            </a:lvl3pPr>
            <a:lvl4pPr eaLnBrk="0" hangingPunct="0">
              <a:defRPr sz="2400">
                <a:solidFill>
                  <a:schemeClr val="tx1"/>
                </a:solidFill>
                <a:latin typeface="Calibri" pitchFamily="-110" charset="0"/>
                <a:cs typeface="Arial" charset="0"/>
              </a:defRPr>
            </a:lvl4pPr>
            <a:lvl5pPr eaLnBrk="0" hangingPunct="0">
              <a:defRPr sz="2400">
                <a:solidFill>
                  <a:schemeClr val="tx1"/>
                </a:solidFill>
                <a:latin typeface="Calibri" pitchFamily="-110" charset="0"/>
                <a:cs typeface="Arial" charset="0"/>
              </a:defRPr>
            </a:lvl5pPr>
            <a:lvl6pPr marL="457200" eaLnBrk="0" fontAlgn="base" hangingPunct="0">
              <a:spcBef>
                <a:spcPct val="0"/>
              </a:spcBef>
              <a:spcAft>
                <a:spcPct val="0"/>
              </a:spcAft>
              <a:defRPr sz="2400">
                <a:solidFill>
                  <a:schemeClr val="tx1"/>
                </a:solidFill>
                <a:latin typeface="Calibri" pitchFamily="-110" charset="0"/>
                <a:cs typeface="Arial" charset="0"/>
              </a:defRPr>
            </a:lvl6pPr>
            <a:lvl7pPr marL="914400" eaLnBrk="0" fontAlgn="base" hangingPunct="0">
              <a:spcBef>
                <a:spcPct val="0"/>
              </a:spcBef>
              <a:spcAft>
                <a:spcPct val="0"/>
              </a:spcAft>
              <a:defRPr sz="2400">
                <a:solidFill>
                  <a:schemeClr val="tx1"/>
                </a:solidFill>
                <a:latin typeface="Calibri" pitchFamily="-110" charset="0"/>
                <a:cs typeface="Arial" charset="0"/>
              </a:defRPr>
            </a:lvl7pPr>
            <a:lvl8pPr marL="1371600" eaLnBrk="0" fontAlgn="base" hangingPunct="0">
              <a:spcBef>
                <a:spcPct val="0"/>
              </a:spcBef>
              <a:spcAft>
                <a:spcPct val="0"/>
              </a:spcAft>
              <a:defRPr sz="2400">
                <a:solidFill>
                  <a:schemeClr val="tx1"/>
                </a:solidFill>
                <a:latin typeface="Calibri" pitchFamily="-110" charset="0"/>
                <a:cs typeface="Arial" charset="0"/>
              </a:defRPr>
            </a:lvl8pPr>
            <a:lvl9pPr marL="1828800" eaLnBrk="0" fontAlgn="base" hangingPunct="0">
              <a:spcBef>
                <a:spcPct val="0"/>
              </a:spcBef>
              <a:spcAft>
                <a:spcPct val="0"/>
              </a:spcAft>
              <a:defRPr sz="2400">
                <a:solidFill>
                  <a:schemeClr val="tx1"/>
                </a:solidFill>
                <a:latin typeface="Calibri" pitchFamily="-110" charset="0"/>
                <a:cs typeface="Arial" charset="0"/>
              </a:defRPr>
            </a:lvl9pPr>
          </a:lstStyle>
          <a:p>
            <a:pPr algn="ctr">
              <a:spcBef>
                <a:spcPct val="50000"/>
              </a:spcBef>
              <a:defRPr/>
            </a:pPr>
            <a:r>
              <a:rPr lang="en-GB" sz="2000" dirty="0" smtClean="0">
                <a:solidFill>
                  <a:schemeClr val="bg1"/>
                </a:solidFill>
              </a:rPr>
              <a:t>Measure deformation field (using Field Map)</a:t>
            </a:r>
            <a:endParaRPr lang="en-US" sz="2000" dirty="0" smtClean="0">
              <a:solidFill>
                <a:schemeClr val="bg1"/>
              </a:solidFill>
            </a:endParaRPr>
          </a:p>
        </p:txBody>
      </p:sp>
      <p:sp>
        <p:nvSpPr>
          <p:cNvPr id="127050" name="Text Box 74"/>
          <p:cNvSpPr txBox="1">
            <a:spLocks noChangeArrowheads="1"/>
          </p:cNvSpPr>
          <p:nvPr/>
        </p:nvSpPr>
        <p:spPr bwMode="auto">
          <a:xfrm>
            <a:off x="6727825" y="1838325"/>
            <a:ext cx="2076450" cy="1169988"/>
          </a:xfrm>
          <a:prstGeom prst="rect">
            <a:avLst/>
          </a:prstGeom>
          <a:solidFill>
            <a:schemeClr val="tx1">
              <a:lumMod val="65000"/>
              <a:lumOff val="35000"/>
            </a:schemeClr>
          </a:solidFill>
          <a:ln w="9525">
            <a:solidFill>
              <a:srgbClr val="0000FF"/>
            </a:solidFill>
            <a:miter lim="800000"/>
            <a:headEnd/>
            <a:tailEnd/>
          </a:ln>
        </p:spPr>
        <p:txBody>
          <a:bodyPr>
            <a:spAutoFit/>
          </a:bodyPr>
          <a:lstStyle>
            <a:lvl1pPr defTabSz="457200" eaLnBrk="0" hangingPunct="0">
              <a:defRPr sz="2400">
                <a:solidFill>
                  <a:schemeClr val="tx1"/>
                </a:solidFill>
                <a:latin typeface="Calibri" pitchFamily="-110" charset="0"/>
                <a:cs typeface="Arial" charset="0"/>
              </a:defRPr>
            </a:lvl1pPr>
            <a:lvl2pPr marL="37931725" indent="-37474525" defTabSz="457200" eaLnBrk="0" hangingPunct="0">
              <a:defRPr sz="2400">
                <a:solidFill>
                  <a:schemeClr val="tx1"/>
                </a:solidFill>
                <a:latin typeface="Calibri" pitchFamily="-110" charset="0"/>
                <a:cs typeface="Arial" charset="0"/>
              </a:defRPr>
            </a:lvl2pPr>
            <a:lvl3pPr eaLnBrk="0" hangingPunct="0">
              <a:defRPr sz="2400">
                <a:solidFill>
                  <a:schemeClr val="tx1"/>
                </a:solidFill>
                <a:latin typeface="Calibri" pitchFamily="-110" charset="0"/>
                <a:cs typeface="Arial" charset="0"/>
              </a:defRPr>
            </a:lvl3pPr>
            <a:lvl4pPr eaLnBrk="0" hangingPunct="0">
              <a:defRPr sz="2400">
                <a:solidFill>
                  <a:schemeClr val="tx1"/>
                </a:solidFill>
                <a:latin typeface="Calibri" pitchFamily="-110" charset="0"/>
                <a:cs typeface="Arial" charset="0"/>
              </a:defRPr>
            </a:lvl4pPr>
            <a:lvl5pPr eaLnBrk="0" hangingPunct="0">
              <a:defRPr sz="2400">
                <a:solidFill>
                  <a:schemeClr val="tx1"/>
                </a:solidFill>
                <a:latin typeface="Calibri" pitchFamily="-110" charset="0"/>
                <a:cs typeface="Arial" charset="0"/>
              </a:defRPr>
            </a:lvl5pPr>
            <a:lvl6pPr marL="457200" eaLnBrk="0" fontAlgn="base" hangingPunct="0">
              <a:spcBef>
                <a:spcPct val="0"/>
              </a:spcBef>
              <a:spcAft>
                <a:spcPct val="0"/>
              </a:spcAft>
              <a:defRPr sz="2400">
                <a:solidFill>
                  <a:schemeClr val="tx1"/>
                </a:solidFill>
                <a:latin typeface="Calibri" pitchFamily="-110" charset="0"/>
                <a:cs typeface="Arial" charset="0"/>
              </a:defRPr>
            </a:lvl6pPr>
            <a:lvl7pPr marL="914400" eaLnBrk="0" fontAlgn="base" hangingPunct="0">
              <a:spcBef>
                <a:spcPct val="0"/>
              </a:spcBef>
              <a:spcAft>
                <a:spcPct val="0"/>
              </a:spcAft>
              <a:defRPr sz="2400">
                <a:solidFill>
                  <a:schemeClr val="tx1"/>
                </a:solidFill>
                <a:latin typeface="Calibri" pitchFamily="-110" charset="0"/>
                <a:cs typeface="Arial" charset="0"/>
              </a:defRPr>
            </a:lvl7pPr>
            <a:lvl8pPr marL="1371600" eaLnBrk="0" fontAlgn="base" hangingPunct="0">
              <a:spcBef>
                <a:spcPct val="0"/>
              </a:spcBef>
              <a:spcAft>
                <a:spcPct val="0"/>
              </a:spcAft>
              <a:defRPr sz="2400">
                <a:solidFill>
                  <a:schemeClr val="tx1"/>
                </a:solidFill>
                <a:latin typeface="Calibri" pitchFamily="-110" charset="0"/>
                <a:cs typeface="Arial" charset="0"/>
              </a:defRPr>
            </a:lvl8pPr>
            <a:lvl9pPr marL="1828800" eaLnBrk="0" fontAlgn="base" hangingPunct="0">
              <a:spcBef>
                <a:spcPct val="0"/>
              </a:spcBef>
              <a:spcAft>
                <a:spcPct val="0"/>
              </a:spcAft>
              <a:defRPr sz="2400">
                <a:solidFill>
                  <a:schemeClr val="tx1"/>
                </a:solidFill>
                <a:latin typeface="Calibri" pitchFamily="-110" charset="0"/>
                <a:cs typeface="Arial" charset="0"/>
              </a:defRPr>
            </a:lvl9pPr>
          </a:lstStyle>
          <a:p>
            <a:pPr algn="ctr">
              <a:spcBef>
                <a:spcPct val="50000"/>
              </a:spcBef>
              <a:defRPr/>
            </a:pPr>
            <a:r>
              <a:rPr lang="en-GB" sz="2000" dirty="0" smtClean="0">
                <a:solidFill>
                  <a:schemeClr val="bg1"/>
                </a:solidFill>
              </a:rPr>
              <a:t>Unwarp over entire time series</a:t>
            </a:r>
          </a:p>
          <a:p>
            <a:pPr algn="ctr">
              <a:spcBef>
                <a:spcPct val="50000"/>
              </a:spcBef>
              <a:defRPr/>
            </a:pPr>
            <a:r>
              <a:rPr lang="en-GB" sz="1200" dirty="0" smtClean="0">
                <a:solidFill>
                  <a:schemeClr val="bg1"/>
                </a:solidFill>
              </a:rPr>
              <a:t>(apply deformation fields to all your scans)</a:t>
            </a:r>
            <a:endParaRPr lang="en-US" sz="1200" dirty="0" smtClean="0">
              <a:solidFill>
                <a:schemeClr val="bg1"/>
              </a:solidFill>
            </a:endParaRPr>
          </a:p>
        </p:txBody>
      </p:sp>
      <p:grpSp>
        <p:nvGrpSpPr>
          <p:cNvPr id="19" name="Group 75"/>
          <p:cNvGrpSpPr>
            <a:grpSpLocks/>
          </p:cNvGrpSpPr>
          <p:nvPr/>
        </p:nvGrpSpPr>
        <p:grpSpPr bwMode="auto">
          <a:xfrm>
            <a:off x="7050088" y="3154363"/>
            <a:ext cx="1295400" cy="1524000"/>
            <a:chOff x="192" y="720"/>
            <a:chExt cx="2206" cy="2423"/>
          </a:xfrm>
        </p:grpSpPr>
        <p:grpSp>
          <p:nvGrpSpPr>
            <p:cNvPr id="20" name="Group 76"/>
            <p:cNvGrpSpPr>
              <a:grpSpLocks/>
            </p:cNvGrpSpPr>
            <p:nvPr/>
          </p:nvGrpSpPr>
          <p:grpSpPr bwMode="auto">
            <a:xfrm>
              <a:off x="192" y="720"/>
              <a:ext cx="670" cy="887"/>
              <a:chOff x="192" y="720"/>
              <a:chExt cx="670" cy="887"/>
            </a:xfrm>
          </p:grpSpPr>
          <p:pic>
            <p:nvPicPr>
              <p:cNvPr id="26710" name="Picture 77"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11" name="Line 7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12" name="Line 7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1" name="Group 80"/>
            <p:cNvGrpSpPr>
              <a:grpSpLocks/>
            </p:cNvGrpSpPr>
            <p:nvPr/>
          </p:nvGrpSpPr>
          <p:grpSpPr bwMode="auto">
            <a:xfrm>
              <a:off x="288" y="816"/>
              <a:ext cx="670" cy="887"/>
              <a:chOff x="192" y="720"/>
              <a:chExt cx="670" cy="887"/>
            </a:xfrm>
          </p:grpSpPr>
          <p:pic>
            <p:nvPicPr>
              <p:cNvPr id="26707" name="Picture 81"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08" name="Line 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09" name="Line 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2" name="Group 84"/>
            <p:cNvGrpSpPr>
              <a:grpSpLocks/>
            </p:cNvGrpSpPr>
            <p:nvPr/>
          </p:nvGrpSpPr>
          <p:grpSpPr bwMode="auto">
            <a:xfrm>
              <a:off x="384" y="912"/>
              <a:ext cx="670" cy="887"/>
              <a:chOff x="192" y="720"/>
              <a:chExt cx="670" cy="887"/>
            </a:xfrm>
          </p:grpSpPr>
          <p:pic>
            <p:nvPicPr>
              <p:cNvPr id="26704" name="Picture 85"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05" name="Line 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06" name="Line 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3" name="Group 88"/>
            <p:cNvGrpSpPr>
              <a:grpSpLocks/>
            </p:cNvGrpSpPr>
            <p:nvPr/>
          </p:nvGrpSpPr>
          <p:grpSpPr bwMode="auto">
            <a:xfrm>
              <a:off x="480" y="1008"/>
              <a:ext cx="670" cy="887"/>
              <a:chOff x="192" y="720"/>
              <a:chExt cx="670" cy="887"/>
            </a:xfrm>
          </p:grpSpPr>
          <p:pic>
            <p:nvPicPr>
              <p:cNvPr id="26701" name="Picture 89"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702" name="Line 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03" name="Line 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4" name="Group 92"/>
            <p:cNvGrpSpPr>
              <a:grpSpLocks/>
            </p:cNvGrpSpPr>
            <p:nvPr/>
          </p:nvGrpSpPr>
          <p:grpSpPr bwMode="auto">
            <a:xfrm>
              <a:off x="576" y="1104"/>
              <a:ext cx="670" cy="887"/>
              <a:chOff x="192" y="720"/>
              <a:chExt cx="670" cy="887"/>
            </a:xfrm>
          </p:grpSpPr>
          <p:pic>
            <p:nvPicPr>
              <p:cNvPr id="26698" name="Picture 93"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99" name="Line 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700" name="Line 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5" name="Group 96"/>
            <p:cNvGrpSpPr>
              <a:grpSpLocks/>
            </p:cNvGrpSpPr>
            <p:nvPr/>
          </p:nvGrpSpPr>
          <p:grpSpPr bwMode="auto">
            <a:xfrm>
              <a:off x="672" y="1200"/>
              <a:ext cx="670" cy="887"/>
              <a:chOff x="192" y="720"/>
              <a:chExt cx="670" cy="887"/>
            </a:xfrm>
          </p:grpSpPr>
          <p:pic>
            <p:nvPicPr>
              <p:cNvPr id="26695" name="Picture 97"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96" name="Line 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97" name="Line 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6" name="Group 100"/>
            <p:cNvGrpSpPr>
              <a:grpSpLocks/>
            </p:cNvGrpSpPr>
            <p:nvPr/>
          </p:nvGrpSpPr>
          <p:grpSpPr bwMode="auto">
            <a:xfrm>
              <a:off x="768" y="1296"/>
              <a:ext cx="670" cy="887"/>
              <a:chOff x="192" y="720"/>
              <a:chExt cx="670" cy="887"/>
            </a:xfrm>
          </p:grpSpPr>
          <p:pic>
            <p:nvPicPr>
              <p:cNvPr id="26692" name="Picture 101"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93" name="Line 1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94" name="Line 1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7" name="Group 104"/>
            <p:cNvGrpSpPr>
              <a:grpSpLocks/>
            </p:cNvGrpSpPr>
            <p:nvPr/>
          </p:nvGrpSpPr>
          <p:grpSpPr bwMode="auto">
            <a:xfrm>
              <a:off x="864" y="1392"/>
              <a:ext cx="670" cy="887"/>
              <a:chOff x="192" y="720"/>
              <a:chExt cx="670" cy="887"/>
            </a:xfrm>
          </p:grpSpPr>
          <p:pic>
            <p:nvPicPr>
              <p:cNvPr id="26689" name="Picture 105"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90" name="Line 1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91" name="Line 1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8" name="Group 108"/>
            <p:cNvGrpSpPr>
              <a:grpSpLocks/>
            </p:cNvGrpSpPr>
            <p:nvPr/>
          </p:nvGrpSpPr>
          <p:grpSpPr bwMode="auto">
            <a:xfrm>
              <a:off x="960" y="1488"/>
              <a:ext cx="670" cy="887"/>
              <a:chOff x="192" y="720"/>
              <a:chExt cx="670" cy="887"/>
            </a:xfrm>
          </p:grpSpPr>
          <p:pic>
            <p:nvPicPr>
              <p:cNvPr id="26686" name="Picture 109"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87" name="Line 1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88" name="Line 1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9" name="Group 112"/>
            <p:cNvGrpSpPr>
              <a:grpSpLocks/>
            </p:cNvGrpSpPr>
            <p:nvPr/>
          </p:nvGrpSpPr>
          <p:grpSpPr bwMode="auto">
            <a:xfrm>
              <a:off x="1056" y="1584"/>
              <a:ext cx="670" cy="887"/>
              <a:chOff x="192" y="720"/>
              <a:chExt cx="670" cy="887"/>
            </a:xfrm>
          </p:grpSpPr>
          <p:pic>
            <p:nvPicPr>
              <p:cNvPr id="26683" name="Picture 113"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84" name="Line 1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85" name="Line 1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30" name="Group 116"/>
            <p:cNvGrpSpPr>
              <a:grpSpLocks/>
            </p:cNvGrpSpPr>
            <p:nvPr/>
          </p:nvGrpSpPr>
          <p:grpSpPr bwMode="auto">
            <a:xfrm>
              <a:off x="1152" y="1680"/>
              <a:ext cx="670" cy="887"/>
              <a:chOff x="192" y="720"/>
              <a:chExt cx="670" cy="887"/>
            </a:xfrm>
          </p:grpSpPr>
          <p:pic>
            <p:nvPicPr>
              <p:cNvPr id="26680" name="Picture 117"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81" name="Line 1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82" name="Line 1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31" name="Group 120"/>
            <p:cNvGrpSpPr>
              <a:grpSpLocks/>
            </p:cNvGrpSpPr>
            <p:nvPr/>
          </p:nvGrpSpPr>
          <p:grpSpPr bwMode="auto">
            <a:xfrm>
              <a:off x="1248" y="1776"/>
              <a:ext cx="670" cy="887"/>
              <a:chOff x="192" y="720"/>
              <a:chExt cx="670" cy="887"/>
            </a:xfrm>
          </p:grpSpPr>
          <p:pic>
            <p:nvPicPr>
              <p:cNvPr id="26677" name="Picture 121"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78" name="Line 1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79" name="Line 1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6624" name="Group 124"/>
            <p:cNvGrpSpPr>
              <a:grpSpLocks/>
            </p:cNvGrpSpPr>
            <p:nvPr/>
          </p:nvGrpSpPr>
          <p:grpSpPr bwMode="auto">
            <a:xfrm>
              <a:off x="1344" y="1872"/>
              <a:ext cx="670" cy="887"/>
              <a:chOff x="192" y="720"/>
              <a:chExt cx="670" cy="887"/>
            </a:xfrm>
          </p:grpSpPr>
          <p:pic>
            <p:nvPicPr>
              <p:cNvPr id="26674" name="Picture 125"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75" name="Line 1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76" name="Line 1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6625" name="Group 128"/>
            <p:cNvGrpSpPr>
              <a:grpSpLocks/>
            </p:cNvGrpSpPr>
            <p:nvPr/>
          </p:nvGrpSpPr>
          <p:grpSpPr bwMode="auto">
            <a:xfrm>
              <a:off x="1440" y="1968"/>
              <a:ext cx="670" cy="887"/>
              <a:chOff x="192" y="720"/>
              <a:chExt cx="670" cy="887"/>
            </a:xfrm>
          </p:grpSpPr>
          <p:pic>
            <p:nvPicPr>
              <p:cNvPr id="26671" name="Picture 129"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72" name="Line 1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73" name="Line 1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6626" name="Group 132"/>
            <p:cNvGrpSpPr>
              <a:grpSpLocks/>
            </p:cNvGrpSpPr>
            <p:nvPr/>
          </p:nvGrpSpPr>
          <p:grpSpPr bwMode="auto">
            <a:xfrm>
              <a:off x="1536" y="2064"/>
              <a:ext cx="670" cy="887"/>
              <a:chOff x="192" y="720"/>
              <a:chExt cx="670" cy="887"/>
            </a:xfrm>
          </p:grpSpPr>
          <p:pic>
            <p:nvPicPr>
              <p:cNvPr id="26668" name="Picture 133"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69" name="Line 1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70" name="Line 1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6627" name="Group 136"/>
            <p:cNvGrpSpPr>
              <a:grpSpLocks/>
            </p:cNvGrpSpPr>
            <p:nvPr/>
          </p:nvGrpSpPr>
          <p:grpSpPr bwMode="auto">
            <a:xfrm>
              <a:off x="1632" y="2160"/>
              <a:ext cx="670" cy="887"/>
              <a:chOff x="192" y="720"/>
              <a:chExt cx="670" cy="887"/>
            </a:xfrm>
          </p:grpSpPr>
          <p:pic>
            <p:nvPicPr>
              <p:cNvPr id="26665" name="Picture 137" descr="slice"/>
              <p:cNvPicPr>
                <a:picLocks noChangeAspect="1" noChangeArrowheads="1"/>
              </p:cNvPicPr>
              <p:nvPr/>
            </p:nvPicPr>
            <p:blipFill>
              <a:blip r:embed="rId4" cstate="print"/>
              <a:srcRect/>
              <a:stretch>
                <a:fillRect/>
              </a:stretch>
            </p:blipFill>
            <p:spPr bwMode="auto">
              <a:xfrm>
                <a:off x="192" y="720"/>
                <a:ext cx="670" cy="887"/>
              </a:xfrm>
              <a:prstGeom prst="rect">
                <a:avLst/>
              </a:prstGeom>
              <a:noFill/>
              <a:ln w="9525">
                <a:noFill/>
                <a:miter lim="800000"/>
                <a:headEnd/>
                <a:tailEnd/>
              </a:ln>
            </p:spPr>
          </p:pic>
          <p:sp>
            <p:nvSpPr>
              <p:cNvPr id="26666" name="Line 1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26667" name="Line 1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pic>
          <p:nvPicPr>
            <p:cNvPr id="26662" name="Picture 140" descr="slice"/>
            <p:cNvPicPr>
              <a:picLocks noChangeAspect="1" noChangeArrowheads="1"/>
            </p:cNvPicPr>
            <p:nvPr/>
          </p:nvPicPr>
          <p:blipFill>
            <a:blip r:embed="rId4" cstate="print"/>
            <a:srcRect/>
            <a:stretch>
              <a:fillRect/>
            </a:stretch>
          </p:blipFill>
          <p:spPr bwMode="auto">
            <a:xfrm>
              <a:off x="1728" y="2256"/>
              <a:ext cx="670" cy="887"/>
            </a:xfrm>
            <a:prstGeom prst="rect">
              <a:avLst/>
            </a:prstGeom>
            <a:noFill/>
            <a:ln w="9525">
              <a:noFill/>
              <a:miter lim="800000"/>
              <a:headEnd/>
              <a:tailEnd/>
            </a:ln>
          </p:spPr>
        </p:pic>
        <p:sp>
          <p:nvSpPr>
            <p:cNvPr id="26663" name="Line 141"/>
            <p:cNvSpPr>
              <a:spLocks noChangeShapeType="1"/>
            </p:cNvSpPr>
            <p:nvPr/>
          </p:nvSpPr>
          <p:spPr bwMode="auto">
            <a:xfrm flipV="1">
              <a:off x="2322" y="2256"/>
              <a:ext cx="0" cy="887"/>
            </a:xfrm>
            <a:prstGeom prst="line">
              <a:avLst/>
            </a:prstGeom>
            <a:noFill/>
            <a:ln w="19050">
              <a:solidFill>
                <a:srgbClr val="FF6600"/>
              </a:solidFill>
              <a:round/>
              <a:headEnd/>
              <a:tailEnd/>
            </a:ln>
          </p:spPr>
          <p:txBody>
            <a:bodyPr wrap="none" anchor="ctr"/>
            <a:lstStyle/>
            <a:p>
              <a:endParaRPr lang="en-GB"/>
            </a:p>
          </p:txBody>
        </p:sp>
        <p:sp>
          <p:nvSpPr>
            <p:cNvPr id="26664" name="Line 142"/>
            <p:cNvSpPr>
              <a:spLocks noChangeShapeType="1"/>
            </p:cNvSpPr>
            <p:nvPr/>
          </p:nvSpPr>
          <p:spPr bwMode="auto">
            <a:xfrm flipV="1">
              <a:off x="1728" y="2744"/>
              <a:ext cx="670" cy="0"/>
            </a:xfrm>
            <a:prstGeom prst="line">
              <a:avLst/>
            </a:prstGeom>
            <a:noFill/>
            <a:ln w="19050">
              <a:solidFill>
                <a:srgbClr val="FF6600"/>
              </a:solidFill>
              <a:round/>
              <a:headEnd/>
              <a:tailEnd/>
            </a:ln>
          </p:spPr>
          <p:txBody>
            <a:bodyPr wrap="none" anchor="ctr"/>
            <a:lstStyle/>
            <a:p>
              <a:endParaRPr lang="en-GB"/>
            </a:p>
          </p:txBody>
        </p:sp>
      </p:grpSp>
      <p:sp>
        <p:nvSpPr>
          <p:cNvPr id="26632" name="AutoShape 143"/>
          <p:cNvSpPr>
            <a:spLocks noChangeArrowheads="1"/>
          </p:cNvSpPr>
          <p:nvPr/>
        </p:nvSpPr>
        <p:spPr bwMode="auto">
          <a:xfrm>
            <a:off x="7502525" y="808038"/>
            <a:ext cx="10922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26633" name="AutoShape 144"/>
          <p:cNvSpPr>
            <a:spLocks noChangeArrowheads="1"/>
          </p:cNvSpPr>
          <p:nvPr/>
        </p:nvSpPr>
        <p:spPr bwMode="auto">
          <a:xfrm>
            <a:off x="1168400" y="1049338"/>
            <a:ext cx="1593850" cy="6588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26634" name="AutoShape 145"/>
          <p:cNvSpPr>
            <a:spLocks noChangeArrowheads="1"/>
          </p:cNvSpPr>
          <p:nvPr/>
        </p:nvSpPr>
        <p:spPr bwMode="auto">
          <a:xfrm rot="16200000" flipV="1">
            <a:off x="7151687" y="4484688"/>
            <a:ext cx="912813" cy="12779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26635" name="AutoShape 146"/>
          <p:cNvSpPr>
            <a:spLocks noChangeArrowheads="1"/>
          </p:cNvSpPr>
          <p:nvPr/>
        </p:nvSpPr>
        <p:spPr bwMode="auto">
          <a:xfrm rot="16200000" flipV="1">
            <a:off x="585788" y="5145087"/>
            <a:ext cx="814388" cy="868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00FF"/>
          </a:solidFill>
          <a:ln w="9525">
            <a:solidFill>
              <a:schemeClr val="tx2"/>
            </a:solidFill>
            <a:miter lim="800000"/>
            <a:headEnd/>
            <a:tailEnd/>
          </a:ln>
        </p:spPr>
        <p:txBody>
          <a:bodyPr wrap="none" anchor="ctr"/>
          <a:lstStyle/>
          <a:p>
            <a:endParaRPr lang="en-GB"/>
          </a:p>
        </p:txBody>
      </p:sp>
      <p:grpSp>
        <p:nvGrpSpPr>
          <p:cNvPr id="26628" name="Group 159"/>
          <p:cNvGrpSpPr>
            <a:grpSpLocks/>
          </p:cNvGrpSpPr>
          <p:nvPr/>
        </p:nvGrpSpPr>
        <p:grpSpPr bwMode="auto">
          <a:xfrm>
            <a:off x="3263900" y="4124325"/>
            <a:ext cx="2819400" cy="1447800"/>
            <a:chOff x="3467100" y="5053013"/>
            <a:chExt cx="2819400" cy="1447800"/>
          </a:xfrm>
        </p:grpSpPr>
        <p:sp>
          <p:nvSpPr>
            <p:cNvPr id="26639" name="Rectangle 147"/>
            <p:cNvSpPr>
              <a:spLocks noChangeArrowheads="1"/>
            </p:cNvSpPr>
            <p:nvPr/>
          </p:nvSpPr>
          <p:spPr bwMode="auto">
            <a:xfrm>
              <a:off x="3467100" y="5053013"/>
              <a:ext cx="2819400" cy="1447800"/>
            </a:xfrm>
            <a:prstGeom prst="rect">
              <a:avLst/>
            </a:prstGeom>
            <a:solidFill>
              <a:srgbClr val="0000FF"/>
            </a:solidFill>
            <a:ln w="9525">
              <a:solidFill>
                <a:srgbClr val="FF0000"/>
              </a:solidFill>
              <a:miter lim="800000"/>
              <a:headEnd/>
              <a:tailEnd/>
            </a:ln>
          </p:spPr>
          <p:txBody>
            <a:bodyPr wrap="none" anchor="ctr"/>
            <a:lstStyle/>
            <a:p>
              <a:pPr defTabSz="457200"/>
              <a:endParaRPr lang="en-US"/>
            </a:p>
          </p:txBody>
        </p:sp>
        <p:pic>
          <p:nvPicPr>
            <p:cNvPr id="26640" name="Picture 148" descr="taylor_dxr"/>
            <p:cNvPicPr>
              <a:picLocks noChangeAspect="1" noChangeArrowheads="1"/>
            </p:cNvPicPr>
            <p:nvPr/>
          </p:nvPicPr>
          <p:blipFill>
            <a:blip r:embed="rId5" cstate="print"/>
            <a:srcRect l="1865" t="1532" r="6932" b="4785"/>
            <a:stretch>
              <a:fillRect/>
            </a:stretch>
          </p:blipFill>
          <p:spPr bwMode="auto">
            <a:xfrm>
              <a:off x="4079875" y="5129213"/>
              <a:ext cx="757238" cy="914400"/>
            </a:xfrm>
            <a:prstGeom prst="rect">
              <a:avLst/>
            </a:prstGeom>
            <a:solidFill>
              <a:srgbClr val="0000FF"/>
            </a:solidFill>
            <a:ln w="9525">
              <a:noFill/>
              <a:miter lim="800000"/>
              <a:headEnd/>
              <a:tailEnd/>
            </a:ln>
          </p:spPr>
        </p:pic>
        <p:graphicFrame>
          <p:nvGraphicFramePr>
            <p:cNvPr id="26641" name="Object 149"/>
            <p:cNvGraphicFramePr>
              <a:graphicFrameLocks noChangeAspect="1"/>
            </p:cNvGraphicFramePr>
            <p:nvPr/>
          </p:nvGraphicFramePr>
          <p:xfrm>
            <a:off x="4000500" y="6043613"/>
            <a:ext cx="1025525" cy="438150"/>
          </p:xfrm>
          <a:graphic>
            <a:graphicData uri="http://schemas.openxmlformats.org/presentationml/2006/ole">
              <mc:AlternateContent xmlns:mc="http://schemas.openxmlformats.org/markup-compatibility/2006">
                <mc:Choice xmlns:v="urn:schemas-microsoft-com:vml" Requires="v">
                  <p:oleObj spid="_x0000_s1040" name="Equation" r:id="rId6" imgW="16641360" imgH="7296840" progId="">
                    <p:embed/>
                  </p:oleObj>
                </mc:Choice>
                <mc:Fallback>
                  <p:oleObj name="Equation" r:id="rId6" imgW="16641360" imgH="729684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0" y="6043613"/>
                          <a:ext cx="1025525" cy="438150"/>
                        </a:xfrm>
                        <a:prstGeom prst="rect">
                          <a:avLst/>
                        </a:prstGeom>
                        <a:solidFill>
                          <a:srgbClr val="0000FF"/>
                        </a:solidFill>
                      </p:spPr>
                    </p:pic>
                  </p:oleObj>
                </mc:Fallback>
              </mc:AlternateContent>
            </a:graphicData>
          </a:graphic>
        </p:graphicFrame>
        <p:pic>
          <p:nvPicPr>
            <p:cNvPr id="26642" name="Picture 150" descr="taylor_dyr"/>
            <p:cNvPicPr>
              <a:picLocks noChangeAspect="1" noChangeArrowheads="1"/>
            </p:cNvPicPr>
            <p:nvPr/>
          </p:nvPicPr>
          <p:blipFill>
            <a:blip r:embed="rId8" cstate="print"/>
            <a:srcRect l="1865" t="1532" r="2972" b="4785"/>
            <a:stretch>
              <a:fillRect/>
            </a:stretch>
          </p:blipFill>
          <p:spPr bwMode="auto">
            <a:xfrm>
              <a:off x="5499100" y="5129213"/>
              <a:ext cx="723900" cy="917575"/>
            </a:xfrm>
            <a:prstGeom prst="rect">
              <a:avLst/>
            </a:prstGeom>
            <a:solidFill>
              <a:srgbClr val="0000FF"/>
            </a:solidFill>
            <a:ln w="9525">
              <a:noFill/>
              <a:miter lim="800000"/>
              <a:headEnd/>
              <a:tailEnd/>
            </a:ln>
          </p:spPr>
        </p:pic>
        <p:graphicFrame>
          <p:nvGraphicFramePr>
            <p:cNvPr id="26643" name="Object 151"/>
            <p:cNvGraphicFramePr>
              <a:graphicFrameLocks noChangeAspect="1"/>
            </p:cNvGraphicFramePr>
            <p:nvPr/>
          </p:nvGraphicFramePr>
          <p:xfrm>
            <a:off x="5338763" y="6086475"/>
            <a:ext cx="866775" cy="414338"/>
          </p:xfrm>
          <a:graphic>
            <a:graphicData uri="http://schemas.openxmlformats.org/presentationml/2006/ole">
              <mc:AlternateContent xmlns:mc="http://schemas.openxmlformats.org/markup-compatibility/2006">
                <mc:Choice xmlns:v="urn:schemas-microsoft-com:vml" Requires="v">
                  <p:oleObj spid="_x0000_s1041" name="Equation" r:id="rId9" imgW="16235280" imgH="7296840" progId="">
                    <p:embed/>
                  </p:oleObj>
                </mc:Choice>
                <mc:Fallback>
                  <p:oleObj name="Equation" r:id="rId9" imgW="16235280" imgH="7296840" progId="">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8763" y="6086475"/>
                          <a:ext cx="866775" cy="414338"/>
                        </a:xfrm>
                        <a:prstGeom prst="rect">
                          <a:avLst/>
                        </a:prstGeom>
                        <a:solidFill>
                          <a:srgbClr val="0000FF"/>
                        </a:solidFill>
                      </p:spPr>
                    </p:pic>
                  </p:oleObj>
                </mc:Fallback>
              </mc:AlternateContent>
            </a:graphicData>
          </a:graphic>
        </p:graphicFrame>
        <p:sp>
          <p:nvSpPr>
            <p:cNvPr id="26644" name="Text Box 152"/>
            <p:cNvSpPr txBox="1">
              <a:spLocks noChangeArrowheads="1"/>
            </p:cNvSpPr>
            <p:nvPr/>
          </p:nvSpPr>
          <p:spPr bwMode="auto">
            <a:xfrm>
              <a:off x="3514725" y="5357813"/>
              <a:ext cx="554038" cy="457200"/>
            </a:xfrm>
            <a:prstGeom prst="rect">
              <a:avLst/>
            </a:prstGeom>
            <a:solidFill>
              <a:srgbClr val="0000FF"/>
            </a:solidFill>
            <a:ln w="9525">
              <a:noFill/>
              <a:miter lim="800000"/>
              <a:headEnd/>
              <a:tailEnd/>
            </a:ln>
          </p:spPr>
          <p:txBody>
            <a:bodyPr wrap="none">
              <a:spAutoFit/>
            </a:bodyPr>
            <a:lstStyle/>
            <a:p>
              <a:pPr defTabSz="457200" eaLnBrk="0" hangingPunct="0"/>
              <a:r>
                <a:rPr lang="en-GB" sz="2400">
                  <a:solidFill>
                    <a:schemeClr val="bg1"/>
                  </a:solidFill>
                  <a:latin typeface="Comic Sans MS" pitchFamily="-110" charset="0"/>
                  <a:sym typeface="Symbol" pitchFamily="-110" charset="2"/>
                </a:rPr>
                <a:t></a:t>
              </a:r>
              <a:endParaRPr lang="en-GB" sz="2400">
                <a:latin typeface="Comic Sans MS" pitchFamily="-110" charset="0"/>
              </a:endParaRPr>
            </a:p>
          </p:txBody>
        </p:sp>
        <p:sp>
          <p:nvSpPr>
            <p:cNvPr id="26645" name="Text Box 153"/>
            <p:cNvSpPr txBox="1">
              <a:spLocks noChangeArrowheads="1"/>
            </p:cNvSpPr>
            <p:nvPr/>
          </p:nvSpPr>
          <p:spPr bwMode="auto">
            <a:xfrm>
              <a:off x="4859338" y="5357813"/>
              <a:ext cx="693737" cy="457200"/>
            </a:xfrm>
            <a:prstGeom prst="rect">
              <a:avLst/>
            </a:prstGeom>
            <a:noFill/>
            <a:ln w="9525">
              <a:noFill/>
              <a:miter lim="800000"/>
              <a:headEnd/>
              <a:tailEnd/>
            </a:ln>
          </p:spPr>
          <p:txBody>
            <a:bodyPr>
              <a:spAutoFit/>
            </a:bodyPr>
            <a:lstStyle/>
            <a:p>
              <a:pPr defTabSz="457200" eaLnBrk="0" hangingPunct="0"/>
              <a:r>
                <a:rPr lang="en-GB" sz="2400">
                  <a:solidFill>
                    <a:schemeClr val="bg1"/>
                  </a:solidFill>
                  <a:latin typeface="Comic Sans MS" pitchFamily="-110" charset="0"/>
                  <a:sym typeface="Symbol" pitchFamily="-110" charset="2"/>
                </a:rPr>
                <a:t>+</a:t>
              </a:r>
              <a:endParaRPr lang="en-GB" sz="2400">
                <a:solidFill>
                  <a:schemeClr val="bg1"/>
                </a:solidFill>
                <a:latin typeface="Comic Sans MS" pitchFamily="-110" charset="0"/>
              </a:endParaRPr>
            </a:p>
          </p:txBody>
        </p:sp>
      </p:grpSp>
      <p:sp>
        <p:nvSpPr>
          <p:cNvPr id="26637" name="AutoShape 154"/>
          <p:cNvSpPr>
            <a:spLocks noChangeArrowheads="1"/>
          </p:cNvSpPr>
          <p:nvPr/>
        </p:nvSpPr>
        <p:spPr bwMode="auto">
          <a:xfrm>
            <a:off x="4549775" y="3640138"/>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defTabSz="457200"/>
            <a:endParaRPr lang="en-US"/>
          </a:p>
        </p:txBody>
      </p:sp>
      <p:sp>
        <p:nvSpPr>
          <p:cNvPr id="26638" name="AutoShape 155"/>
          <p:cNvSpPr>
            <a:spLocks noChangeArrowheads="1"/>
          </p:cNvSpPr>
          <p:nvPr/>
        </p:nvSpPr>
        <p:spPr bwMode="auto">
          <a:xfrm>
            <a:off x="4573588" y="1763713"/>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defTabSz="457200"/>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ctrTitle"/>
          </p:nvPr>
        </p:nvSpPr>
        <p:spPr>
          <a:xfrm>
            <a:off x="53975" y="65088"/>
            <a:ext cx="9036050" cy="1470025"/>
          </a:xfrm>
        </p:spPr>
        <p:txBody>
          <a:bodyPr/>
          <a:lstStyle/>
          <a:p>
            <a:pPr eaLnBrk="1" hangingPunct="1"/>
            <a:r>
              <a:rPr lang="en-GB" sz="3600" b="1" dirty="0" smtClean="0"/>
              <a:t>Unwarping: Step-by-step instructions</a:t>
            </a:r>
            <a:br>
              <a:rPr lang="en-GB" sz="3600" b="1" dirty="0" smtClean="0"/>
            </a:br>
            <a:endParaRPr lang="en-GB" sz="1400" b="1" dirty="0" smtClean="0"/>
          </a:p>
        </p:txBody>
      </p:sp>
      <p:sp>
        <p:nvSpPr>
          <p:cNvPr id="27652" name="Subtitle 6"/>
          <p:cNvSpPr txBox="1">
            <a:spLocks/>
          </p:cNvSpPr>
          <p:nvPr/>
        </p:nvSpPr>
        <p:spPr bwMode="auto">
          <a:xfrm>
            <a:off x="247650" y="1989138"/>
            <a:ext cx="8648700" cy="1174750"/>
          </a:xfrm>
          <a:prstGeom prst="rect">
            <a:avLst/>
          </a:prstGeom>
          <a:noFill/>
          <a:ln w="9525">
            <a:noFill/>
            <a:miter lim="800000"/>
            <a:headEnd/>
            <a:tailEnd/>
          </a:ln>
        </p:spPr>
        <p:txBody>
          <a:bodyPr/>
          <a:lstStyle/>
          <a:p>
            <a:pPr algn="ctr">
              <a:spcBef>
                <a:spcPct val="20000"/>
              </a:spcBef>
              <a:buFont typeface="Arial" charset="0"/>
              <a:buNone/>
            </a:pPr>
            <a:endParaRPr lang="en-GB" sz="3200">
              <a:solidFill>
                <a:srgbClr val="898989"/>
              </a:solidFill>
            </a:endParaRPr>
          </a:p>
        </p:txBody>
      </p:sp>
      <p:sp>
        <p:nvSpPr>
          <p:cNvPr id="27653" name="Rectangle 2"/>
          <p:cNvSpPr txBox="1">
            <a:spLocks noChangeArrowheads="1"/>
          </p:cNvSpPr>
          <p:nvPr/>
        </p:nvSpPr>
        <p:spPr bwMode="auto">
          <a:xfrm>
            <a:off x="357502" y="1192955"/>
            <a:ext cx="8390961" cy="5184775"/>
          </a:xfrm>
          <a:prstGeom prst="rect">
            <a:avLst/>
          </a:prstGeom>
          <a:noFill/>
          <a:ln w="9525">
            <a:noFill/>
            <a:miter lim="800000"/>
            <a:headEnd/>
            <a:tailEnd/>
          </a:ln>
        </p:spPr>
        <p:txBody>
          <a:bodyPr/>
          <a:lstStyle/>
          <a:p>
            <a:pPr>
              <a:lnSpc>
                <a:spcPct val="70000"/>
              </a:lnSpc>
              <a:spcBef>
                <a:spcPct val="20000"/>
              </a:spcBef>
            </a:pPr>
            <a:endParaRPr lang="en-GB" sz="1600" dirty="0">
              <a:solidFill>
                <a:schemeClr val="bg1"/>
              </a:solidFill>
            </a:endParaRPr>
          </a:p>
          <a:p>
            <a:pPr>
              <a:lnSpc>
                <a:spcPct val="70000"/>
              </a:lnSpc>
              <a:spcBef>
                <a:spcPct val="20000"/>
              </a:spcBef>
            </a:pPr>
            <a:r>
              <a:rPr lang="en-GB" sz="1400" b="1" dirty="0" smtClean="0">
                <a:solidFill>
                  <a:schemeClr val="bg1"/>
                </a:solidFill>
              </a:rPr>
              <a:t>Step 1: (</a:t>
            </a:r>
            <a:r>
              <a:rPr lang="en-GB" sz="1400" dirty="0" smtClean="0">
                <a:solidFill>
                  <a:schemeClr val="bg1"/>
                </a:solidFill>
              </a:rPr>
              <a:t>During scanning) </a:t>
            </a:r>
            <a:r>
              <a:rPr lang="en-GB" sz="1400" dirty="0">
                <a:solidFill>
                  <a:schemeClr val="bg1"/>
                </a:solidFill>
              </a:rPr>
              <a:t>acquire 1 set of field maps for each subject </a:t>
            </a:r>
            <a:endParaRPr lang="en-GB" sz="1400" dirty="0" smtClean="0">
              <a:solidFill>
                <a:schemeClr val="bg1"/>
              </a:solidFill>
            </a:endParaRPr>
          </a:p>
          <a:p>
            <a:pPr marL="742950" lvl="1" indent="-285750">
              <a:lnSpc>
                <a:spcPct val="70000"/>
              </a:lnSpc>
              <a:spcBef>
                <a:spcPct val="20000"/>
              </a:spcBef>
              <a:buFont typeface="Arial" pitchFamily="34" charset="0"/>
              <a:buChar char="•"/>
            </a:pPr>
            <a:r>
              <a:rPr lang="en-GB" sz="1400" dirty="0" smtClean="0">
                <a:solidFill>
                  <a:schemeClr val="bg1"/>
                </a:solidFill>
              </a:rPr>
              <a:t>See the physics wiki for detailed how-to instructions(reference at end)</a:t>
            </a:r>
          </a:p>
          <a:p>
            <a:pPr marL="742950" lvl="1" indent="-285750">
              <a:lnSpc>
                <a:spcPct val="70000"/>
              </a:lnSpc>
              <a:spcBef>
                <a:spcPct val="20000"/>
              </a:spcBef>
              <a:buFont typeface="Arial" pitchFamily="34" charset="0"/>
              <a:buChar char="•"/>
            </a:pPr>
            <a:r>
              <a:rPr lang="en-GB" sz="1400" dirty="0" smtClean="0">
                <a:solidFill>
                  <a:schemeClr val="bg1"/>
                </a:solidFill>
              </a:rPr>
              <a:t>Field map files will either be in the structural directories, or in the same subject folders as the fMRI data</a:t>
            </a:r>
            <a:endParaRPr lang="en-GB" sz="1400" dirty="0">
              <a:solidFill>
                <a:schemeClr val="bg1"/>
              </a:solidFill>
            </a:endParaRPr>
          </a:p>
          <a:p>
            <a:pPr>
              <a:lnSpc>
                <a:spcPct val="70000"/>
              </a:lnSpc>
              <a:spcBef>
                <a:spcPct val="20000"/>
              </a:spcBef>
            </a:pPr>
            <a:endParaRPr lang="en-GB" sz="1400" dirty="0">
              <a:solidFill>
                <a:schemeClr val="bg1"/>
              </a:solidFill>
            </a:endParaRPr>
          </a:p>
          <a:p>
            <a:pPr>
              <a:lnSpc>
                <a:spcPct val="70000"/>
              </a:lnSpc>
              <a:spcBef>
                <a:spcPct val="20000"/>
              </a:spcBef>
            </a:pPr>
            <a:r>
              <a:rPr lang="en-GB" sz="1400" b="1" dirty="0" smtClean="0">
                <a:solidFill>
                  <a:schemeClr val="bg1"/>
                </a:solidFill>
              </a:rPr>
              <a:t>Step 2: (</a:t>
            </a:r>
            <a:r>
              <a:rPr lang="en-GB" sz="1400" dirty="0" smtClean="0">
                <a:solidFill>
                  <a:schemeClr val="bg1"/>
                </a:solidFill>
              </a:rPr>
              <a:t>After scanning) Convert </a:t>
            </a:r>
            <a:r>
              <a:rPr lang="en-GB" sz="1400" dirty="0" err="1" smtClean="0">
                <a:solidFill>
                  <a:schemeClr val="bg1"/>
                </a:solidFill>
              </a:rPr>
              <a:t>fieldmaps</a:t>
            </a:r>
            <a:r>
              <a:rPr lang="en-GB" sz="1400" dirty="0" smtClean="0">
                <a:solidFill>
                  <a:schemeClr val="bg1"/>
                </a:solidFill>
              </a:rPr>
              <a:t> (prefixed with ‘</a:t>
            </a:r>
            <a:r>
              <a:rPr lang="en-GB" sz="1400" dirty="0" err="1" smtClean="0">
                <a:solidFill>
                  <a:schemeClr val="bg1"/>
                </a:solidFill>
              </a:rPr>
              <a:t>sMT</a:t>
            </a:r>
            <a:r>
              <a:rPr lang="en-GB" sz="1400" dirty="0" smtClean="0">
                <a:solidFill>
                  <a:schemeClr val="bg1"/>
                </a:solidFill>
              </a:rPr>
              <a:t>’) </a:t>
            </a:r>
            <a:r>
              <a:rPr lang="en-GB" sz="1400" dirty="0">
                <a:solidFill>
                  <a:schemeClr val="bg1"/>
                </a:solidFill>
              </a:rPr>
              <a:t>into .</a:t>
            </a:r>
            <a:r>
              <a:rPr lang="en-GB" sz="1400" dirty="0" err="1">
                <a:solidFill>
                  <a:schemeClr val="bg1"/>
                </a:solidFill>
              </a:rPr>
              <a:t>img</a:t>
            </a:r>
            <a:r>
              <a:rPr lang="en-GB" sz="1400" dirty="0">
                <a:solidFill>
                  <a:schemeClr val="bg1"/>
                </a:solidFill>
              </a:rPr>
              <a:t> files (DICOM import in SPM </a:t>
            </a:r>
            <a:r>
              <a:rPr lang="en-GB" sz="1400" dirty="0" smtClean="0">
                <a:solidFill>
                  <a:schemeClr val="bg1"/>
                </a:solidFill>
              </a:rPr>
              <a:t>menu)</a:t>
            </a:r>
          </a:p>
          <a:p>
            <a:pPr marL="742950" lvl="1" indent="-285750">
              <a:lnSpc>
                <a:spcPct val="70000"/>
              </a:lnSpc>
              <a:spcBef>
                <a:spcPct val="20000"/>
              </a:spcBef>
              <a:buFont typeface="Arial" pitchFamily="34" charset="0"/>
              <a:buChar char="•"/>
            </a:pPr>
            <a:r>
              <a:rPr lang="en-GB" sz="1400" dirty="0" smtClean="0">
                <a:solidFill>
                  <a:schemeClr val="bg1"/>
                </a:solidFill>
              </a:rPr>
              <a:t>Which files: prefixed with ‘s’, if acquired at  the FIL, but generally you should keep track of the order in which you  perform your scans (e.g. if you did field maps last, it’ll be the last files)</a:t>
            </a:r>
          </a:p>
          <a:p>
            <a:pPr marL="742950" lvl="1" indent="-285750">
              <a:lnSpc>
                <a:spcPct val="70000"/>
              </a:lnSpc>
              <a:spcBef>
                <a:spcPct val="20000"/>
              </a:spcBef>
              <a:buFont typeface="Arial" pitchFamily="34" charset="0"/>
              <a:buChar char="•"/>
            </a:pPr>
            <a:r>
              <a:rPr lang="en-GB" sz="1400" dirty="0" smtClean="0">
                <a:solidFill>
                  <a:schemeClr val="bg1"/>
                </a:solidFill>
              </a:rPr>
              <a:t>You should end up with 3 files, per field map (phase and magnitude files – see wiki for identification)</a:t>
            </a:r>
          </a:p>
          <a:p>
            <a:pPr marL="742950" lvl="1" indent="-285750">
              <a:lnSpc>
                <a:spcPct val="70000"/>
              </a:lnSpc>
              <a:spcBef>
                <a:spcPct val="20000"/>
              </a:spcBef>
              <a:buFont typeface="Arial" pitchFamily="34" charset="0"/>
              <a:buChar char="•"/>
            </a:pPr>
            <a:r>
              <a:rPr lang="en-GB" sz="1400" dirty="0" smtClean="0">
                <a:solidFill>
                  <a:schemeClr val="bg1"/>
                </a:solidFill>
              </a:rPr>
              <a:t>File names: </a:t>
            </a:r>
            <a:r>
              <a:rPr lang="en-GB" sz="1400" dirty="0" err="1" smtClean="0">
                <a:solidFill>
                  <a:schemeClr val="bg1"/>
                </a:solidFill>
              </a:rPr>
              <a:t>sXXXXX</a:t>
            </a:r>
            <a:r>
              <a:rPr lang="en-GB" sz="1400" dirty="0" smtClean="0">
                <a:solidFill>
                  <a:schemeClr val="bg1"/>
                </a:solidFill>
              </a:rPr>
              <a:t>-YYYYY   -- XXX is scan number, YYY is series number</a:t>
            </a:r>
          </a:p>
          <a:p>
            <a:pPr marL="742950" lvl="1" indent="-285750">
              <a:lnSpc>
                <a:spcPct val="70000"/>
              </a:lnSpc>
              <a:spcBef>
                <a:spcPct val="20000"/>
              </a:spcBef>
              <a:buFont typeface="Arial" pitchFamily="34" charset="0"/>
              <a:buChar char="•"/>
            </a:pPr>
            <a:r>
              <a:rPr lang="en-GB" sz="1400" dirty="0" smtClean="0">
                <a:solidFill>
                  <a:schemeClr val="bg1"/>
                </a:solidFill>
              </a:rPr>
              <a:t>There will be 2 files with the same series number – these are the magnitude images, 1 for short TE and 1 for long TE (short TE one is the </a:t>
            </a:r>
            <a:r>
              <a:rPr lang="en-GB" sz="1400" i="1" dirty="0" smtClean="0">
                <a:solidFill>
                  <a:schemeClr val="bg1"/>
                </a:solidFill>
              </a:rPr>
              <a:t>first</a:t>
            </a:r>
            <a:r>
              <a:rPr lang="en-GB" sz="1400" dirty="0" smtClean="0">
                <a:solidFill>
                  <a:schemeClr val="bg1"/>
                </a:solidFill>
              </a:rPr>
              <a:t> one)</a:t>
            </a:r>
          </a:p>
          <a:p>
            <a:pPr marL="742950" lvl="1" indent="-285750">
              <a:lnSpc>
                <a:spcPct val="70000"/>
              </a:lnSpc>
              <a:spcBef>
                <a:spcPct val="20000"/>
              </a:spcBef>
              <a:buFont typeface="Arial" pitchFamily="34" charset="0"/>
              <a:buChar char="•"/>
            </a:pPr>
            <a:r>
              <a:rPr lang="en-GB" sz="1400" dirty="0" smtClean="0">
                <a:solidFill>
                  <a:schemeClr val="bg1"/>
                </a:solidFill>
              </a:rPr>
              <a:t>1 file will have a different series number= phase image</a:t>
            </a:r>
          </a:p>
          <a:p>
            <a:pPr lvl="1">
              <a:lnSpc>
                <a:spcPct val="70000"/>
              </a:lnSpc>
              <a:spcBef>
                <a:spcPct val="20000"/>
              </a:spcBef>
            </a:pPr>
            <a:endParaRPr lang="en-GB" sz="1400" dirty="0">
              <a:solidFill>
                <a:schemeClr val="bg1"/>
              </a:solidFill>
            </a:endParaRPr>
          </a:p>
          <a:p>
            <a:pPr marL="609600" indent="-609600">
              <a:lnSpc>
                <a:spcPct val="70000"/>
              </a:lnSpc>
              <a:spcBef>
                <a:spcPct val="20000"/>
              </a:spcBef>
              <a:buFontTx/>
              <a:buAutoNum type="arabicPeriod"/>
            </a:pPr>
            <a:endParaRPr lang="en-GB" sz="1400" dirty="0">
              <a:solidFill>
                <a:schemeClr val="bg1"/>
              </a:solidFill>
            </a:endParaRPr>
          </a:p>
          <a:p>
            <a:pPr>
              <a:lnSpc>
                <a:spcPct val="70000"/>
              </a:lnSpc>
              <a:spcBef>
                <a:spcPct val="20000"/>
              </a:spcBef>
            </a:pPr>
            <a:r>
              <a:rPr lang="en-GB" sz="1400" b="1" dirty="0" smtClean="0">
                <a:solidFill>
                  <a:schemeClr val="bg1"/>
                </a:solidFill>
              </a:rPr>
              <a:t>Step 3: </a:t>
            </a:r>
            <a:r>
              <a:rPr lang="en-GB" sz="1400" dirty="0" smtClean="0">
                <a:solidFill>
                  <a:schemeClr val="bg1"/>
                </a:solidFill>
              </a:rPr>
              <a:t> (Using the Batch system) Use </a:t>
            </a:r>
            <a:r>
              <a:rPr lang="en-GB" sz="1400" dirty="0" err="1">
                <a:solidFill>
                  <a:schemeClr val="bg1"/>
                </a:solidFill>
              </a:rPr>
              <a:t>fieldmap</a:t>
            </a:r>
            <a:r>
              <a:rPr lang="en-GB" sz="1400" dirty="0">
                <a:solidFill>
                  <a:schemeClr val="bg1"/>
                </a:solidFill>
              </a:rPr>
              <a:t> toolbox to create .</a:t>
            </a:r>
            <a:r>
              <a:rPr lang="en-GB" sz="1400" dirty="0" err="1">
                <a:solidFill>
                  <a:schemeClr val="bg1"/>
                </a:solidFill>
              </a:rPr>
              <a:t>vdm</a:t>
            </a:r>
            <a:r>
              <a:rPr lang="en-GB" sz="1400" dirty="0">
                <a:solidFill>
                  <a:schemeClr val="bg1"/>
                </a:solidFill>
              </a:rPr>
              <a:t> (voxel displacement map) files for each run for each </a:t>
            </a:r>
            <a:r>
              <a:rPr lang="en-GB" sz="1400" dirty="0" smtClean="0">
                <a:solidFill>
                  <a:schemeClr val="bg1"/>
                </a:solidFill>
              </a:rPr>
              <a:t>subject.</a:t>
            </a:r>
          </a:p>
          <a:p>
            <a:pPr marL="742950" lvl="1" indent="-285750">
              <a:lnSpc>
                <a:spcPct val="70000"/>
              </a:lnSpc>
              <a:spcBef>
                <a:spcPct val="20000"/>
              </a:spcBef>
              <a:buFont typeface="Arial" pitchFamily="34" charset="0"/>
              <a:buChar char="•"/>
            </a:pPr>
            <a:r>
              <a:rPr lang="en-GB" sz="1400" dirty="0" err="1" smtClean="0">
                <a:solidFill>
                  <a:schemeClr val="bg1"/>
                </a:solidFill>
              </a:rPr>
              <a:t>vdm</a:t>
            </a:r>
            <a:r>
              <a:rPr lang="en-GB" sz="1400" dirty="0" smtClean="0">
                <a:solidFill>
                  <a:schemeClr val="bg1"/>
                </a:solidFill>
              </a:rPr>
              <a:t> map = deformation map! Describes how image has been distorted. This is what is applied to the EPI time series.</a:t>
            </a:r>
          </a:p>
          <a:p>
            <a:pPr marL="742950" lvl="1" indent="-285750">
              <a:lnSpc>
                <a:spcPct val="70000"/>
              </a:lnSpc>
              <a:spcBef>
                <a:spcPct val="20000"/>
              </a:spcBef>
              <a:buFont typeface="Arial" pitchFamily="34" charset="0"/>
              <a:buChar char="•"/>
            </a:pPr>
            <a:r>
              <a:rPr lang="en-GB" sz="1400" dirty="0" smtClean="0">
                <a:solidFill>
                  <a:schemeClr val="bg1"/>
                </a:solidFill>
              </a:rPr>
              <a:t>You need to enter various </a:t>
            </a:r>
            <a:r>
              <a:rPr lang="en-GB" sz="1400" dirty="0">
                <a:solidFill>
                  <a:schemeClr val="bg1"/>
                </a:solidFill>
              </a:rPr>
              <a:t>default values in this step, </a:t>
            </a:r>
            <a:r>
              <a:rPr lang="en-GB" sz="1400" dirty="0" smtClean="0">
                <a:solidFill>
                  <a:schemeClr val="bg1"/>
                </a:solidFill>
              </a:rPr>
              <a:t>so</a:t>
            </a:r>
            <a:r>
              <a:rPr lang="en-GB" sz="1400" dirty="0">
                <a:solidFill>
                  <a:schemeClr val="bg1"/>
                </a:solidFill>
                <a:sym typeface="Wingdings" pitchFamily="-110" charset="2"/>
              </a:rPr>
              <a:t> </a:t>
            </a:r>
            <a:r>
              <a:rPr lang="en-GB" sz="1400" dirty="0" smtClean="0">
                <a:solidFill>
                  <a:schemeClr val="bg1"/>
                </a:solidFill>
                <a:sym typeface="Wingdings" pitchFamily="-110" charset="2"/>
              </a:rPr>
              <a:t>check the physics </a:t>
            </a:r>
            <a:r>
              <a:rPr lang="en-GB" sz="1400" dirty="0">
                <a:solidFill>
                  <a:schemeClr val="bg1"/>
                </a:solidFill>
                <a:sym typeface="Wingdings" pitchFamily="-110" charset="2"/>
              </a:rPr>
              <a:t>wiki for what’s appropriate to your </a:t>
            </a:r>
            <a:r>
              <a:rPr lang="en-GB" sz="1400" dirty="0" smtClean="0">
                <a:solidFill>
                  <a:schemeClr val="bg1"/>
                </a:solidFill>
                <a:sym typeface="Wingdings" pitchFamily="-110" charset="2"/>
              </a:rPr>
              <a:t>scanner type </a:t>
            </a:r>
            <a:r>
              <a:rPr lang="en-GB" sz="1400" dirty="0">
                <a:solidFill>
                  <a:schemeClr val="bg1"/>
                </a:solidFill>
                <a:sym typeface="Wingdings" pitchFamily="-110" charset="2"/>
              </a:rPr>
              <a:t>and scanning </a:t>
            </a:r>
            <a:r>
              <a:rPr lang="en-GB" sz="1400" dirty="0" smtClean="0">
                <a:solidFill>
                  <a:schemeClr val="bg1"/>
                </a:solidFill>
                <a:sym typeface="Wingdings" pitchFamily="-110" charset="2"/>
              </a:rPr>
              <a:t>sequence. OR, there are some default files you can use, depending on your scanner &amp; sequence.</a:t>
            </a:r>
          </a:p>
          <a:p>
            <a:pPr marL="285750" indent="-285750">
              <a:lnSpc>
                <a:spcPct val="70000"/>
              </a:lnSpc>
              <a:spcBef>
                <a:spcPct val="20000"/>
              </a:spcBef>
              <a:buFont typeface="Arial" pitchFamily="34" charset="0"/>
              <a:buChar char="•"/>
            </a:pPr>
            <a:endParaRPr lang="en-GB" sz="1400" dirty="0">
              <a:solidFill>
                <a:schemeClr val="bg1"/>
              </a:solidFill>
              <a:sym typeface="Wingdings" pitchFamily="-110" charset="2"/>
            </a:endParaRPr>
          </a:p>
          <a:p>
            <a:pPr>
              <a:lnSpc>
                <a:spcPct val="70000"/>
              </a:lnSpc>
              <a:spcBef>
                <a:spcPct val="20000"/>
              </a:spcBef>
            </a:pPr>
            <a:r>
              <a:rPr lang="en-GB" sz="1400" b="1" dirty="0" smtClean="0">
                <a:solidFill>
                  <a:schemeClr val="bg1"/>
                </a:solidFill>
                <a:sym typeface="Wingdings" pitchFamily="-110" charset="2"/>
              </a:rPr>
              <a:t>Step 4</a:t>
            </a:r>
          </a:p>
          <a:p>
            <a:pPr marL="285750" indent="-285750">
              <a:lnSpc>
                <a:spcPct val="70000"/>
              </a:lnSpc>
              <a:spcBef>
                <a:spcPct val="20000"/>
              </a:spcBef>
              <a:buFont typeface="Arial" pitchFamily="34" charset="0"/>
              <a:buChar char="•"/>
            </a:pPr>
            <a:r>
              <a:rPr lang="en-GB" sz="1400" dirty="0" smtClean="0">
                <a:solidFill>
                  <a:schemeClr val="bg1"/>
                </a:solidFill>
                <a:sym typeface="Wingdings" pitchFamily="-110" charset="2"/>
              </a:rPr>
              <a:t>Feed the </a:t>
            </a:r>
            <a:r>
              <a:rPr lang="en-GB" sz="1400" dirty="0" err="1" smtClean="0">
                <a:solidFill>
                  <a:schemeClr val="bg1"/>
                </a:solidFill>
                <a:sym typeface="Wingdings" pitchFamily="-110" charset="2"/>
              </a:rPr>
              <a:t>vdm</a:t>
            </a:r>
            <a:r>
              <a:rPr lang="en-GB" sz="1400" dirty="0" smtClean="0">
                <a:solidFill>
                  <a:schemeClr val="bg1"/>
                </a:solidFill>
                <a:sym typeface="Wingdings" pitchFamily="-110" charset="2"/>
              </a:rPr>
              <a:t> file into the Realign &amp; Unwarp step</a:t>
            </a:r>
          </a:p>
          <a:p>
            <a:pPr marL="742950" lvl="1" indent="-285750">
              <a:lnSpc>
                <a:spcPct val="70000"/>
              </a:lnSpc>
              <a:spcBef>
                <a:spcPct val="20000"/>
              </a:spcBef>
              <a:buFont typeface="Arial" pitchFamily="34" charset="0"/>
              <a:buChar char="•"/>
            </a:pPr>
            <a:r>
              <a:rPr lang="en-GB" sz="1400" dirty="0" smtClean="0">
                <a:solidFill>
                  <a:schemeClr val="bg1"/>
                </a:solidFill>
                <a:sym typeface="Wingdings" pitchFamily="-110" charset="2"/>
              </a:rPr>
              <a:t>Batch </a:t>
            </a:r>
            <a:r>
              <a:rPr lang="en-GB" sz="1400" dirty="0" smtClean="0">
                <a:solidFill>
                  <a:schemeClr val="bg1"/>
                </a:solidFill>
                <a:sym typeface="Wingdings" pitchFamily="2" charset="2"/>
              </a:rPr>
              <a:t> SPM  Spatial  Realign &amp; Unwarp</a:t>
            </a:r>
          </a:p>
          <a:p>
            <a:pPr marL="742950" lvl="1" indent="-285750">
              <a:lnSpc>
                <a:spcPct val="70000"/>
              </a:lnSpc>
              <a:spcBef>
                <a:spcPct val="20000"/>
              </a:spcBef>
              <a:buFont typeface="Arial" pitchFamily="34" charset="0"/>
              <a:buChar char="•"/>
            </a:pPr>
            <a:r>
              <a:rPr lang="en-GB" sz="1400" dirty="0" smtClean="0">
                <a:solidFill>
                  <a:schemeClr val="bg1"/>
                </a:solidFill>
                <a:sym typeface="Wingdings" pitchFamily="2" charset="2"/>
              </a:rPr>
              <a:t>Or: Batch  File: Load Batch  Select the appropriate values for your scanner &amp; sequence (consult physics wiki)  RUN</a:t>
            </a:r>
          </a:p>
          <a:p>
            <a:pPr marL="285750" indent="-285750">
              <a:lnSpc>
                <a:spcPct val="70000"/>
              </a:lnSpc>
              <a:spcBef>
                <a:spcPct val="20000"/>
              </a:spcBef>
              <a:buFont typeface="Arial" pitchFamily="34" charset="0"/>
              <a:buChar char="•"/>
            </a:pPr>
            <a:endParaRPr lang="en-GB" sz="1400" dirty="0" smtClean="0">
              <a:solidFill>
                <a:schemeClr val="bg1"/>
              </a:solidFill>
              <a:sym typeface="Wingdings" pitchFamily="-110"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3">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3">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53">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653">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65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ctrTitle"/>
          </p:nvPr>
        </p:nvSpPr>
        <p:spPr>
          <a:xfrm>
            <a:off x="53975" y="65088"/>
            <a:ext cx="9036050" cy="1470025"/>
          </a:xfrm>
        </p:spPr>
        <p:txBody>
          <a:bodyPr/>
          <a:lstStyle/>
          <a:p>
            <a:pPr eaLnBrk="1" hangingPunct="1"/>
            <a:r>
              <a:rPr lang="en-GB" sz="3600" b="1" dirty="0" smtClean="0"/>
              <a:t>Unwarping instructions: Creating VDM file</a:t>
            </a:r>
            <a:br>
              <a:rPr lang="en-GB" sz="3600" b="1" dirty="0" smtClean="0"/>
            </a:br>
            <a:r>
              <a:rPr lang="en-GB" sz="1400" b="1" dirty="0" smtClean="0"/>
              <a:t>(Step 3)</a:t>
            </a:r>
            <a:r>
              <a:rPr lang="en-GB" sz="3600" b="1" dirty="0" smtClean="0"/>
              <a:t/>
            </a:r>
            <a:br>
              <a:rPr lang="en-GB" sz="3600" b="1" dirty="0" smtClean="0"/>
            </a:br>
            <a:endParaRPr lang="en-GB" sz="1400" b="1" dirty="0" smtClean="0"/>
          </a:p>
        </p:txBody>
      </p:sp>
      <p:sp>
        <p:nvSpPr>
          <p:cNvPr id="27652" name="Subtitle 6"/>
          <p:cNvSpPr txBox="1">
            <a:spLocks/>
          </p:cNvSpPr>
          <p:nvPr/>
        </p:nvSpPr>
        <p:spPr bwMode="auto">
          <a:xfrm>
            <a:off x="53752" y="1484784"/>
            <a:ext cx="9036496" cy="1174750"/>
          </a:xfrm>
          <a:prstGeom prst="rect">
            <a:avLst/>
          </a:prstGeom>
          <a:noFill/>
          <a:ln w="9525">
            <a:noFill/>
            <a:miter lim="800000"/>
            <a:headEnd/>
            <a:tailEnd/>
          </a:ln>
        </p:spPr>
        <p:txBody>
          <a:bodyPr/>
          <a:lstStyle/>
          <a:p>
            <a:pPr algn="ctr">
              <a:spcBef>
                <a:spcPct val="20000"/>
              </a:spcBef>
              <a:buFont typeface="Arial" charset="0"/>
              <a:buNone/>
            </a:pPr>
            <a:r>
              <a:rPr lang="en-GB" sz="3200" dirty="0" smtClean="0">
                <a:solidFill>
                  <a:srgbClr val="898989"/>
                </a:solidFill>
              </a:rPr>
              <a:t>Consult the physics wiki: everything is documented!</a:t>
            </a:r>
            <a:endParaRPr lang="en-GB" sz="3200" dirty="0">
              <a:solidFill>
                <a:srgbClr val="898989"/>
              </a:solidFill>
            </a:endParaRPr>
          </a:p>
        </p:txBody>
      </p:sp>
      <p:pic>
        <p:nvPicPr>
          <p:cNvPr id="410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03" t="5611" r="19026" b="40470"/>
          <a:stretch/>
        </p:blipFill>
        <p:spPr bwMode="auto">
          <a:xfrm>
            <a:off x="827583" y="2276872"/>
            <a:ext cx="7328933" cy="404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6381328"/>
            <a:ext cx="6586418" cy="307777"/>
          </a:xfrm>
          <a:prstGeom prst="rect">
            <a:avLst/>
          </a:prstGeom>
          <a:noFill/>
        </p:spPr>
        <p:txBody>
          <a:bodyPr wrap="none" rtlCol="0">
            <a:spAutoFit/>
          </a:bodyPr>
          <a:lstStyle/>
          <a:p>
            <a:r>
              <a:rPr lang="en-GB" sz="1400" dirty="0" smtClean="0">
                <a:solidFill>
                  <a:schemeClr val="bg1"/>
                </a:solidFill>
              </a:rPr>
              <a:t>Note: You may get .</a:t>
            </a:r>
            <a:r>
              <a:rPr lang="en-GB" sz="1400" dirty="0" err="1" smtClean="0">
                <a:solidFill>
                  <a:schemeClr val="bg1"/>
                </a:solidFill>
              </a:rPr>
              <a:t>nii</a:t>
            </a:r>
            <a:r>
              <a:rPr lang="en-GB" sz="1400" dirty="0" smtClean="0">
                <a:solidFill>
                  <a:schemeClr val="bg1"/>
                </a:solidFill>
              </a:rPr>
              <a:t> files instead of .</a:t>
            </a:r>
            <a:r>
              <a:rPr lang="en-GB" sz="1400" dirty="0" err="1" smtClean="0">
                <a:solidFill>
                  <a:schemeClr val="bg1"/>
                </a:solidFill>
              </a:rPr>
              <a:t>img</a:t>
            </a:r>
            <a:r>
              <a:rPr lang="en-GB" sz="1400" dirty="0" smtClean="0">
                <a:solidFill>
                  <a:schemeClr val="bg1"/>
                </a:solidFill>
              </a:rPr>
              <a:t> files – this is normal, everything will still work</a:t>
            </a:r>
            <a:endParaRPr lang="en-US" sz="1400" dirty="0">
              <a:solidFill>
                <a:schemeClr val="bg1"/>
              </a:solidFill>
            </a:endParaRPr>
          </a:p>
        </p:txBody>
      </p:sp>
    </p:spTree>
    <p:extLst>
      <p:ext uri="{BB962C8B-B14F-4D97-AF65-F5344CB8AC3E}">
        <p14:creationId xmlns:p14="http://schemas.microsoft.com/office/powerpoint/2010/main" val="78160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7302"/>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ctrTitle"/>
          </p:nvPr>
        </p:nvSpPr>
        <p:spPr>
          <a:xfrm>
            <a:off x="53975" y="65088"/>
            <a:ext cx="9036050" cy="1470025"/>
          </a:xfrm>
        </p:spPr>
        <p:txBody>
          <a:bodyPr/>
          <a:lstStyle/>
          <a:p>
            <a:pPr eaLnBrk="1" hangingPunct="1"/>
            <a:r>
              <a:rPr lang="en-GB" sz="3600" b="1" dirty="0" smtClean="0"/>
              <a:t>Unwarping instructions: Creating VDM file</a:t>
            </a:r>
            <a:br>
              <a:rPr lang="en-GB" sz="3600" b="1" dirty="0" smtClean="0"/>
            </a:br>
            <a:r>
              <a:rPr lang="en-GB" sz="1600" b="1" i="1" dirty="0" smtClean="0"/>
              <a:t>Phase and magnitude images</a:t>
            </a:r>
          </a:p>
        </p:txBody>
      </p:sp>
      <p:grpSp>
        <p:nvGrpSpPr>
          <p:cNvPr id="3" name="Group 2"/>
          <p:cNvGrpSpPr/>
          <p:nvPr/>
        </p:nvGrpSpPr>
        <p:grpSpPr>
          <a:xfrm>
            <a:off x="247650" y="1608840"/>
            <a:ext cx="8788847" cy="5013192"/>
            <a:chOff x="247650" y="1608840"/>
            <a:chExt cx="8788847" cy="5013192"/>
          </a:xfrm>
        </p:grpSpPr>
        <p:sp>
          <p:nvSpPr>
            <p:cNvPr id="27652" name="Subtitle 6"/>
            <p:cNvSpPr txBox="1">
              <a:spLocks/>
            </p:cNvSpPr>
            <p:nvPr/>
          </p:nvSpPr>
          <p:spPr bwMode="auto">
            <a:xfrm>
              <a:off x="247650" y="1989138"/>
              <a:ext cx="8648700" cy="1174750"/>
            </a:xfrm>
            <a:prstGeom prst="rect">
              <a:avLst/>
            </a:prstGeom>
            <a:noFill/>
            <a:ln w="9525">
              <a:noFill/>
              <a:miter lim="800000"/>
              <a:headEnd/>
              <a:tailEnd/>
            </a:ln>
          </p:spPr>
          <p:txBody>
            <a:bodyPr/>
            <a:lstStyle/>
            <a:p>
              <a:pPr algn="ctr">
                <a:spcBef>
                  <a:spcPct val="20000"/>
                </a:spcBef>
                <a:buFont typeface="Arial" charset="0"/>
                <a:buNone/>
              </a:pPr>
              <a:endParaRPr lang="en-GB" sz="3200">
                <a:solidFill>
                  <a:srgbClr val="898989"/>
                </a:solidFill>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96" t="3704" r="24764" b="19899"/>
            <a:stretch/>
          </p:blipFill>
          <p:spPr bwMode="auto">
            <a:xfrm>
              <a:off x="1352953" y="1608840"/>
              <a:ext cx="6438094" cy="501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2195736" y="3542037"/>
              <a:ext cx="396044" cy="13117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p:cNvSpPr/>
            <p:nvPr/>
          </p:nvSpPr>
          <p:spPr>
            <a:xfrm>
              <a:off x="1361959" y="1856582"/>
              <a:ext cx="586382" cy="265112"/>
            </a:xfrm>
            <a:prstGeom prst="ellipse">
              <a:avLst/>
            </a:prstGeom>
            <a:no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Oval 8"/>
            <p:cNvSpPr/>
            <p:nvPr/>
          </p:nvSpPr>
          <p:spPr>
            <a:xfrm>
              <a:off x="2195736" y="3927219"/>
              <a:ext cx="309626" cy="17459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Oval 9"/>
            <p:cNvSpPr/>
            <p:nvPr/>
          </p:nvSpPr>
          <p:spPr>
            <a:xfrm>
              <a:off x="1346395" y="3392996"/>
              <a:ext cx="468829" cy="180020"/>
            </a:xfrm>
            <a:prstGeom prst="ellipse">
              <a:avLst/>
            </a:prstGeom>
            <a:no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 name="TextBox 1"/>
            <p:cNvSpPr txBox="1"/>
            <p:nvPr/>
          </p:nvSpPr>
          <p:spPr>
            <a:xfrm>
              <a:off x="5148065" y="6021868"/>
              <a:ext cx="3888432" cy="600164"/>
            </a:xfrm>
            <a:prstGeom prst="rect">
              <a:avLst/>
            </a:prstGeom>
            <a:noFill/>
          </p:spPr>
          <p:txBody>
            <a:bodyPr wrap="square" rtlCol="0">
              <a:spAutoFit/>
            </a:bodyPr>
            <a:lstStyle/>
            <a:p>
              <a:pPr algn="r"/>
              <a:r>
                <a:rPr lang="en-GB" sz="1100" b="1" dirty="0" smtClean="0">
                  <a:solidFill>
                    <a:schemeClr val="bg1"/>
                  </a:solidFill>
                </a:rPr>
                <a:t>Red: </a:t>
              </a:r>
              <a:r>
                <a:rPr lang="en-GB" sz="1100" dirty="0" smtClean="0">
                  <a:solidFill>
                    <a:schemeClr val="bg1"/>
                  </a:solidFill>
                </a:rPr>
                <a:t>Buttons referred to in the physics wiki</a:t>
              </a:r>
            </a:p>
            <a:p>
              <a:pPr algn="r"/>
              <a:r>
                <a:rPr lang="en-GB" sz="1100" b="1" dirty="0" smtClean="0">
                  <a:solidFill>
                    <a:schemeClr val="bg1"/>
                  </a:solidFill>
                </a:rPr>
                <a:t>Green: </a:t>
              </a:r>
              <a:r>
                <a:rPr lang="en-GB" sz="1100" dirty="0" smtClean="0">
                  <a:solidFill>
                    <a:schemeClr val="bg1"/>
                  </a:solidFill>
                </a:rPr>
                <a:t>If you want to, you can unwarp individually for each run (see presentation comments for instructions)</a:t>
              </a:r>
              <a:endParaRPr lang="en-GB" sz="1100" dirty="0">
                <a:solidFill>
                  <a:schemeClr val="bg1"/>
                </a:solidFill>
              </a:endParaRPr>
            </a:p>
          </p:txBody>
        </p:sp>
      </p:grpSp>
    </p:spTree>
    <p:extLst>
      <p:ext uri="{BB962C8B-B14F-4D97-AF65-F5344CB8AC3E}">
        <p14:creationId xmlns:p14="http://schemas.microsoft.com/office/powerpoint/2010/main" val="358812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ctrTitle"/>
          </p:nvPr>
        </p:nvSpPr>
        <p:spPr>
          <a:xfrm>
            <a:off x="53975" y="65088"/>
            <a:ext cx="9036050" cy="1470025"/>
          </a:xfrm>
        </p:spPr>
        <p:txBody>
          <a:bodyPr/>
          <a:lstStyle/>
          <a:p>
            <a:pPr eaLnBrk="1" hangingPunct="1"/>
            <a:r>
              <a:rPr lang="en-GB" sz="3600" b="1" dirty="0" smtClean="0"/>
              <a:t>Unwarping instructions: Creating VDM file</a:t>
            </a:r>
            <a:br>
              <a:rPr lang="en-GB" sz="3600" b="1" dirty="0" smtClean="0"/>
            </a:br>
            <a:r>
              <a:rPr lang="en-GB" sz="1600" b="1" i="1" dirty="0" smtClean="0"/>
              <a:t>Select the first EPI that you want to unwarp</a:t>
            </a:r>
            <a:endParaRPr lang="en-GB" sz="3600" b="1" dirty="0" smtClean="0"/>
          </a:p>
        </p:txBody>
      </p:sp>
      <p:sp>
        <p:nvSpPr>
          <p:cNvPr id="27652" name="Subtitle 6"/>
          <p:cNvSpPr txBox="1">
            <a:spLocks/>
          </p:cNvSpPr>
          <p:nvPr/>
        </p:nvSpPr>
        <p:spPr bwMode="auto">
          <a:xfrm>
            <a:off x="247650" y="1989138"/>
            <a:ext cx="8648700" cy="1174750"/>
          </a:xfrm>
          <a:prstGeom prst="rect">
            <a:avLst/>
          </a:prstGeom>
          <a:noFill/>
          <a:ln w="9525">
            <a:noFill/>
            <a:miter lim="800000"/>
            <a:headEnd/>
            <a:tailEnd/>
          </a:ln>
        </p:spPr>
        <p:txBody>
          <a:bodyPr/>
          <a:lstStyle/>
          <a:p>
            <a:pPr algn="ctr">
              <a:spcBef>
                <a:spcPct val="20000"/>
              </a:spcBef>
              <a:buFont typeface="Arial" charset="0"/>
              <a:buNone/>
            </a:pPr>
            <a:endParaRPr lang="en-GB" sz="3200">
              <a:solidFill>
                <a:srgbClr val="898989"/>
              </a:solidFill>
            </a:endParaRPr>
          </a:p>
        </p:txBody>
      </p:sp>
      <p:sp>
        <p:nvSpPr>
          <p:cNvPr id="27653" name="Rectangle 2"/>
          <p:cNvSpPr txBox="1">
            <a:spLocks noChangeArrowheads="1"/>
          </p:cNvSpPr>
          <p:nvPr/>
        </p:nvSpPr>
        <p:spPr bwMode="auto">
          <a:xfrm>
            <a:off x="452438" y="1268413"/>
            <a:ext cx="8229600" cy="5184775"/>
          </a:xfrm>
          <a:prstGeom prst="rect">
            <a:avLst/>
          </a:prstGeom>
          <a:noFill/>
          <a:ln w="9525">
            <a:noFill/>
            <a:miter lim="800000"/>
            <a:headEnd/>
            <a:tailEnd/>
          </a:ln>
        </p:spPr>
        <p:txBody>
          <a:bodyPr/>
          <a:lstStyle/>
          <a:p>
            <a:pPr marL="609600" indent="-609600">
              <a:lnSpc>
                <a:spcPct val="70000"/>
              </a:lnSpc>
              <a:spcBef>
                <a:spcPct val="20000"/>
              </a:spcBef>
            </a:pPr>
            <a:endParaRPr lang="en-GB" sz="2400" dirty="0">
              <a:solidFill>
                <a:schemeClr val="bg1"/>
              </a:solidFill>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01" t="3429" r="27468" b="11273"/>
          <a:stretch/>
        </p:blipFill>
        <p:spPr bwMode="auto">
          <a:xfrm>
            <a:off x="1331640" y="1268413"/>
            <a:ext cx="5945911" cy="538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93384" y="6071709"/>
            <a:ext cx="4756398" cy="584775"/>
          </a:xfrm>
          <a:prstGeom prst="rect">
            <a:avLst/>
          </a:prstGeom>
          <a:noFill/>
        </p:spPr>
        <p:txBody>
          <a:bodyPr wrap="square" rtlCol="0">
            <a:spAutoFit/>
          </a:bodyPr>
          <a:lstStyle/>
          <a:p>
            <a:r>
              <a:rPr lang="en-GB" sz="1600" dirty="0" smtClean="0">
                <a:solidFill>
                  <a:schemeClr val="bg1"/>
                </a:solidFill>
              </a:rPr>
              <a:t>This creates a </a:t>
            </a:r>
            <a:r>
              <a:rPr lang="en-GB" sz="1600" dirty="0" err="1" smtClean="0">
                <a:solidFill>
                  <a:schemeClr val="bg1"/>
                </a:solidFill>
              </a:rPr>
              <a:t>vdm</a:t>
            </a:r>
            <a:r>
              <a:rPr lang="en-GB" sz="1600" dirty="0" smtClean="0">
                <a:solidFill>
                  <a:schemeClr val="bg1"/>
                </a:solidFill>
              </a:rPr>
              <a:t> file (prefixed ‘vdm5’), which you then include in the next step: Realign &amp; Unwarp</a:t>
            </a:r>
            <a:endParaRPr lang="en-GB" sz="1600" dirty="0">
              <a:solidFill>
                <a:schemeClr val="bg1"/>
              </a:solidFill>
            </a:endParaRPr>
          </a:p>
        </p:txBody>
      </p:sp>
      <p:sp>
        <p:nvSpPr>
          <p:cNvPr id="8" name="TextBox 7"/>
          <p:cNvSpPr txBox="1"/>
          <p:nvPr/>
        </p:nvSpPr>
        <p:spPr>
          <a:xfrm>
            <a:off x="3275856" y="1412776"/>
            <a:ext cx="5400600" cy="1384995"/>
          </a:xfrm>
          <a:prstGeom prst="rect">
            <a:avLst/>
          </a:prstGeom>
          <a:noFill/>
        </p:spPr>
        <p:txBody>
          <a:bodyPr wrap="square" rtlCol="0">
            <a:spAutoFit/>
          </a:bodyPr>
          <a:lstStyle/>
          <a:p>
            <a:r>
              <a:rPr lang="en-GB" sz="1400" dirty="0" smtClean="0">
                <a:solidFill>
                  <a:schemeClr val="bg1"/>
                </a:solidFill>
              </a:rPr>
              <a:t>If you follow all the instructions in the wiki, but SPM won’t let you RUN, check that you have fully selected </a:t>
            </a:r>
            <a:r>
              <a:rPr lang="en-GB" sz="1400" dirty="0" err="1" smtClean="0">
                <a:solidFill>
                  <a:schemeClr val="bg1"/>
                </a:solidFill>
              </a:rPr>
              <a:t>FieldMap</a:t>
            </a:r>
            <a:r>
              <a:rPr lang="en-GB" sz="1400" dirty="0" smtClean="0">
                <a:solidFill>
                  <a:schemeClr val="bg1"/>
                </a:solidFill>
              </a:rPr>
              <a:t> default file. Alternatively, you might have to update your version of SPM and SPM toolbox. </a:t>
            </a:r>
          </a:p>
          <a:p>
            <a:endParaRPr lang="en-GB" sz="1400" dirty="0" smtClean="0">
              <a:solidFill>
                <a:schemeClr val="bg1"/>
              </a:solidFill>
            </a:endParaRPr>
          </a:p>
          <a:p>
            <a:r>
              <a:rPr lang="en-GB" sz="1400" dirty="0" smtClean="0">
                <a:solidFill>
                  <a:schemeClr val="bg1"/>
                </a:solidFill>
              </a:rPr>
              <a:t>Note: Make sure you choose the right default file - SPM will let you run this with the wrong file, but your results will be wrong.</a:t>
            </a:r>
          </a:p>
        </p:txBody>
      </p:sp>
    </p:spTree>
    <p:extLst>
      <p:ext uri="{BB962C8B-B14F-4D97-AF65-F5344CB8AC3E}">
        <p14:creationId xmlns:p14="http://schemas.microsoft.com/office/powerpoint/2010/main" val="1822323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cstate="print"/>
          <a:srcRect/>
          <a:stretch>
            <a:fillRect/>
          </a:stretch>
        </p:blipFill>
        <p:spPr bwMode="auto">
          <a:xfrm>
            <a:off x="190500" y="1477963"/>
            <a:ext cx="2152650" cy="1828800"/>
          </a:xfrm>
          <a:prstGeom prst="rect">
            <a:avLst/>
          </a:prstGeom>
          <a:noFill/>
          <a:ln w="9525">
            <a:noFill/>
            <a:miter lim="800000"/>
            <a:headEnd/>
            <a:tailEnd/>
          </a:ln>
          <a:effectLst/>
        </p:spPr>
      </p:pic>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4" name="Title 1"/>
          <p:cNvSpPr>
            <a:spLocks noGrp="1"/>
          </p:cNvSpPr>
          <p:nvPr>
            <p:ph type="ctrTitle"/>
          </p:nvPr>
        </p:nvSpPr>
        <p:spPr>
          <a:xfrm>
            <a:off x="53975" y="65088"/>
            <a:ext cx="9036050" cy="1470025"/>
          </a:xfrm>
        </p:spPr>
        <p:txBody>
          <a:bodyPr>
            <a:normAutofit/>
          </a:bodyPr>
          <a:lstStyle/>
          <a:p>
            <a:pPr eaLnBrk="1" hangingPunct="1"/>
            <a:r>
              <a:rPr lang="en-GB" sz="5000" dirty="0" smtClean="0"/>
              <a:t>Preprocessing</a:t>
            </a:r>
          </a:p>
        </p:txBody>
      </p:sp>
      <p:sp>
        <p:nvSpPr>
          <p:cNvPr id="28676" name="TextBox 2"/>
          <p:cNvSpPr txBox="1">
            <a:spLocks noChangeArrowheads="1"/>
          </p:cNvSpPr>
          <p:nvPr/>
        </p:nvSpPr>
        <p:spPr bwMode="auto">
          <a:xfrm>
            <a:off x="3546475" y="1635125"/>
            <a:ext cx="5400675" cy="3170238"/>
          </a:xfrm>
          <a:prstGeom prst="rect">
            <a:avLst/>
          </a:prstGeom>
          <a:noFill/>
          <a:ln w="9525">
            <a:noFill/>
            <a:miter lim="800000"/>
            <a:headEnd/>
            <a:tailEnd/>
          </a:ln>
        </p:spPr>
        <p:txBody>
          <a:bodyPr>
            <a:spAutoFit/>
          </a:bodyPr>
          <a:lstStyle/>
          <a:p>
            <a:r>
              <a:rPr lang="en-GB" sz="2000" dirty="0">
                <a:solidFill>
                  <a:schemeClr val="bg1"/>
                </a:solidFill>
              </a:rPr>
              <a:t>For various reasons, image corresponding to Region A may not be in the same location on the image, throughout the entire time series.</a:t>
            </a:r>
          </a:p>
          <a:p>
            <a:endParaRPr lang="en-GB" sz="2000" dirty="0">
              <a:solidFill>
                <a:schemeClr val="bg1"/>
              </a:solidFill>
            </a:endParaRPr>
          </a:p>
          <a:p>
            <a:r>
              <a:rPr lang="en-GB" sz="2000" dirty="0">
                <a:solidFill>
                  <a:schemeClr val="bg1"/>
                </a:solidFill>
              </a:rPr>
              <a:t>These preprocessing steps aim to ensure that, when we compare voxel activation corresponding to different times (and presumably different cognitive processes), we are comparing activations corresponding to </a:t>
            </a:r>
            <a:r>
              <a:rPr lang="en-GB" sz="2000" b="1" dirty="0">
                <a:solidFill>
                  <a:schemeClr val="bg1"/>
                </a:solidFill>
              </a:rPr>
              <a:t>the same part of the brain</a:t>
            </a:r>
            <a:r>
              <a:rPr lang="en-GB" sz="2000" dirty="0">
                <a:solidFill>
                  <a:schemeClr val="bg1"/>
                </a:solidFill>
              </a:rPr>
              <a:t>.</a:t>
            </a:r>
          </a:p>
        </p:txBody>
      </p:sp>
      <p:pic>
        <p:nvPicPr>
          <p:cNvPr id="28679" name="Picture 7"/>
          <p:cNvPicPr>
            <a:picLocks noChangeAspect="1" noChangeArrowheads="1"/>
          </p:cNvPicPr>
          <p:nvPr/>
        </p:nvPicPr>
        <p:blipFill>
          <a:blip r:embed="rId4" cstate="print"/>
          <a:srcRect/>
          <a:stretch>
            <a:fillRect/>
          </a:stretch>
        </p:blipFill>
        <p:spPr bwMode="auto">
          <a:xfrm>
            <a:off x="304800" y="4292600"/>
            <a:ext cx="1924050" cy="1933575"/>
          </a:xfrm>
          <a:prstGeom prst="rect">
            <a:avLst/>
          </a:prstGeom>
          <a:noFill/>
          <a:ln w="9525">
            <a:noFill/>
            <a:miter lim="800000"/>
            <a:headEnd/>
            <a:tailEnd/>
          </a:ln>
          <a:effectLst/>
        </p:spPr>
      </p:pic>
      <p:sp>
        <p:nvSpPr>
          <p:cNvPr id="2" name="Rectangle 1"/>
          <p:cNvSpPr/>
          <p:nvPr/>
        </p:nvSpPr>
        <p:spPr>
          <a:xfrm>
            <a:off x="755650" y="1916113"/>
            <a:ext cx="777875" cy="792162"/>
          </a:xfrm>
          <a:prstGeom prst="rect">
            <a:avLst/>
          </a:prstGeom>
          <a:noFill/>
          <a:ln w="76200">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9" name="Rectangle 8"/>
          <p:cNvSpPr/>
          <p:nvPr/>
        </p:nvSpPr>
        <p:spPr>
          <a:xfrm>
            <a:off x="1144588" y="4864100"/>
            <a:ext cx="777875" cy="792163"/>
          </a:xfrm>
          <a:prstGeom prst="rect">
            <a:avLst/>
          </a:prstGeom>
          <a:noFill/>
          <a:ln w="76200">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3" name="TextBox 2"/>
          <p:cNvSpPr txBox="1"/>
          <p:nvPr/>
        </p:nvSpPr>
        <p:spPr>
          <a:xfrm>
            <a:off x="1636713" y="2708275"/>
            <a:ext cx="1722437" cy="369888"/>
          </a:xfrm>
          <a:prstGeom prst="rect">
            <a:avLst/>
          </a:prstGeom>
          <a:solidFill>
            <a:schemeClr val="accent6">
              <a:lumMod val="75000"/>
            </a:schemeClr>
          </a:solidFill>
        </p:spPr>
        <p:txBody>
          <a:bodyPr wrap="none">
            <a:spAutoFit/>
          </a:bodyPr>
          <a:lstStyle/>
          <a:p>
            <a:pPr>
              <a:defRPr/>
            </a:pPr>
            <a:r>
              <a:rPr lang="en-GB" dirty="0"/>
              <a:t>Voxel A: Inactive</a:t>
            </a:r>
          </a:p>
        </p:txBody>
      </p:sp>
      <p:sp>
        <p:nvSpPr>
          <p:cNvPr id="11" name="TextBox 10"/>
          <p:cNvSpPr txBox="1"/>
          <p:nvPr/>
        </p:nvSpPr>
        <p:spPr>
          <a:xfrm>
            <a:off x="2065338" y="5470525"/>
            <a:ext cx="1565275" cy="369888"/>
          </a:xfrm>
          <a:prstGeom prst="rect">
            <a:avLst/>
          </a:prstGeom>
          <a:solidFill>
            <a:schemeClr val="accent6">
              <a:lumMod val="75000"/>
            </a:schemeClr>
          </a:solidFill>
        </p:spPr>
        <p:txBody>
          <a:bodyPr wrap="none">
            <a:spAutoFit/>
          </a:bodyPr>
          <a:lstStyle/>
          <a:p>
            <a:pPr>
              <a:defRPr/>
            </a:pPr>
            <a:r>
              <a:rPr lang="en-GB" dirty="0"/>
              <a:t>Voxel A: Active</a:t>
            </a:r>
          </a:p>
        </p:txBody>
      </p:sp>
      <p:sp>
        <p:nvSpPr>
          <p:cNvPr id="4" name="Down Arrow 3"/>
          <p:cNvSpPr/>
          <p:nvPr/>
        </p:nvSpPr>
        <p:spPr>
          <a:xfrm>
            <a:off x="511175" y="3573463"/>
            <a:ext cx="1554163"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Subject</a:t>
            </a:r>
          </a:p>
          <a:p>
            <a:pPr algn="ctr">
              <a:defRPr/>
            </a:pPr>
            <a:r>
              <a:rPr lang="en-GB" sz="1200" dirty="0"/>
              <a:t>moves</a:t>
            </a:r>
          </a:p>
        </p:txBody>
      </p:sp>
      <p:sp>
        <p:nvSpPr>
          <p:cNvPr id="5" name="TextBox 4"/>
          <p:cNvSpPr txBox="1">
            <a:spLocks noChangeArrowheads="1"/>
          </p:cNvSpPr>
          <p:nvPr/>
        </p:nvSpPr>
        <p:spPr bwMode="auto">
          <a:xfrm>
            <a:off x="3851275" y="5013325"/>
            <a:ext cx="4897438" cy="923925"/>
          </a:xfrm>
          <a:prstGeom prst="rect">
            <a:avLst/>
          </a:prstGeom>
          <a:noFill/>
          <a:ln w="9525">
            <a:noFill/>
            <a:miter lim="800000"/>
            <a:headEnd/>
            <a:tailEnd/>
          </a:ln>
        </p:spPr>
        <p:txBody>
          <a:bodyPr>
            <a:spAutoFit/>
          </a:bodyPr>
          <a:lstStyle/>
          <a:p>
            <a:r>
              <a:rPr lang="en-GB">
                <a:solidFill>
                  <a:schemeClr val="bg1"/>
                </a:solidFill>
              </a:rPr>
              <a:t>Very important because the movement-induced variance is often much larger than the experimental-induced variance.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P spid="11" grpId="0" animBg="1"/>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78" t="2917" r="23312" b="7636"/>
          <a:stretch/>
        </p:blipFill>
        <p:spPr bwMode="auto">
          <a:xfrm>
            <a:off x="1619672" y="1521124"/>
            <a:ext cx="5917110" cy="511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ctrTitle"/>
          </p:nvPr>
        </p:nvSpPr>
        <p:spPr>
          <a:xfrm>
            <a:off x="53975" y="65088"/>
            <a:ext cx="9036050" cy="1470025"/>
          </a:xfrm>
        </p:spPr>
        <p:txBody>
          <a:bodyPr/>
          <a:lstStyle/>
          <a:p>
            <a:pPr eaLnBrk="1" hangingPunct="1"/>
            <a:r>
              <a:rPr lang="en-GB" sz="3600" b="1" dirty="0" smtClean="0"/>
              <a:t>Unwarping instructions: Realign &amp; unwarp</a:t>
            </a:r>
          </a:p>
        </p:txBody>
      </p:sp>
      <p:sp>
        <p:nvSpPr>
          <p:cNvPr id="27652" name="Subtitle 6"/>
          <p:cNvSpPr txBox="1">
            <a:spLocks/>
          </p:cNvSpPr>
          <p:nvPr/>
        </p:nvSpPr>
        <p:spPr bwMode="auto">
          <a:xfrm>
            <a:off x="247650" y="1989138"/>
            <a:ext cx="8648700" cy="1174750"/>
          </a:xfrm>
          <a:prstGeom prst="rect">
            <a:avLst/>
          </a:prstGeom>
          <a:noFill/>
          <a:ln w="9525">
            <a:noFill/>
            <a:miter lim="800000"/>
            <a:headEnd/>
            <a:tailEnd/>
          </a:ln>
        </p:spPr>
        <p:txBody>
          <a:bodyPr/>
          <a:lstStyle/>
          <a:p>
            <a:pPr algn="ctr">
              <a:spcBef>
                <a:spcPct val="20000"/>
              </a:spcBef>
              <a:buFont typeface="Arial" charset="0"/>
              <a:buNone/>
            </a:pPr>
            <a:endParaRPr lang="en-GB" sz="3200">
              <a:solidFill>
                <a:srgbClr val="898989"/>
              </a:solidFill>
            </a:endParaRPr>
          </a:p>
        </p:txBody>
      </p:sp>
      <p:sp>
        <p:nvSpPr>
          <p:cNvPr id="8" name="TextBox 7"/>
          <p:cNvSpPr txBox="1"/>
          <p:nvPr/>
        </p:nvSpPr>
        <p:spPr>
          <a:xfrm>
            <a:off x="26715" y="1705404"/>
            <a:ext cx="1372022" cy="461665"/>
          </a:xfrm>
          <a:prstGeom prst="rect">
            <a:avLst/>
          </a:prstGeom>
          <a:noFill/>
        </p:spPr>
        <p:txBody>
          <a:bodyPr wrap="square" rtlCol="0">
            <a:spAutoFit/>
          </a:bodyPr>
          <a:lstStyle/>
          <a:p>
            <a:pPr algn="r"/>
            <a:r>
              <a:rPr lang="en-GB" sz="1200" dirty="0" smtClean="0">
                <a:solidFill>
                  <a:srgbClr val="C00000"/>
                </a:solidFill>
              </a:rPr>
              <a:t>1) Realign &amp; Unwarp</a:t>
            </a:r>
            <a:endParaRPr lang="en-GB" sz="1200" dirty="0">
              <a:solidFill>
                <a:srgbClr val="C00000"/>
              </a:solidFill>
            </a:endParaRPr>
          </a:p>
        </p:txBody>
      </p:sp>
      <p:sp>
        <p:nvSpPr>
          <p:cNvPr id="9" name="Oval 8"/>
          <p:cNvSpPr/>
          <p:nvPr/>
        </p:nvSpPr>
        <p:spPr>
          <a:xfrm>
            <a:off x="1740754" y="1848828"/>
            <a:ext cx="396044" cy="20288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Oval 9"/>
          <p:cNvSpPr/>
          <p:nvPr/>
        </p:nvSpPr>
        <p:spPr>
          <a:xfrm>
            <a:off x="1992516" y="3796860"/>
            <a:ext cx="396044" cy="202885"/>
          </a:xfrm>
          <a:prstGeom prst="ellipse">
            <a:avLst/>
          </a:prstGeom>
          <a:no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Oval 10"/>
          <p:cNvSpPr/>
          <p:nvPr/>
        </p:nvSpPr>
        <p:spPr>
          <a:xfrm>
            <a:off x="2699792" y="4279957"/>
            <a:ext cx="396044" cy="202885"/>
          </a:xfrm>
          <a:prstGeom prst="ellipse">
            <a:avLst/>
          </a:prstGeom>
          <a:no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TextBox 11"/>
          <p:cNvSpPr txBox="1"/>
          <p:nvPr/>
        </p:nvSpPr>
        <p:spPr>
          <a:xfrm>
            <a:off x="247650" y="3738181"/>
            <a:ext cx="1372022" cy="276999"/>
          </a:xfrm>
          <a:prstGeom prst="rect">
            <a:avLst/>
          </a:prstGeom>
          <a:noFill/>
          <a:ln>
            <a:noFill/>
          </a:ln>
        </p:spPr>
        <p:txBody>
          <a:bodyPr wrap="square" rtlCol="0">
            <a:spAutoFit/>
          </a:bodyPr>
          <a:lstStyle/>
          <a:p>
            <a:pPr algn="r"/>
            <a:r>
              <a:rPr lang="en-GB" sz="1200" dirty="0" smtClean="0">
                <a:solidFill>
                  <a:schemeClr val="accent3">
                    <a:lumMod val="75000"/>
                  </a:schemeClr>
                </a:solidFill>
              </a:rPr>
              <a:t>4) Run</a:t>
            </a:r>
            <a:endParaRPr lang="en-GB" sz="1200" dirty="0">
              <a:solidFill>
                <a:schemeClr val="accent3">
                  <a:lumMod val="75000"/>
                </a:schemeClr>
              </a:solidFill>
            </a:endParaRPr>
          </a:p>
        </p:txBody>
      </p:sp>
      <p:sp>
        <p:nvSpPr>
          <p:cNvPr id="13" name="TextBox 12"/>
          <p:cNvSpPr txBox="1"/>
          <p:nvPr/>
        </p:nvSpPr>
        <p:spPr>
          <a:xfrm>
            <a:off x="370692" y="4150566"/>
            <a:ext cx="1372022" cy="646331"/>
          </a:xfrm>
          <a:prstGeom prst="rect">
            <a:avLst/>
          </a:prstGeom>
          <a:noFill/>
        </p:spPr>
        <p:txBody>
          <a:bodyPr wrap="square" rtlCol="0">
            <a:spAutoFit/>
          </a:bodyPr>
          <a:lstStyle/>
          <a:p>
            <a:pPr algn="r"/>
            <a:r>
              <a:rPr lang="en-GB" sz="1200" dirty="0" smtClean="0">
                <a:solidFill>
                  <a:schemeClr val="tx2">
                    <a:lumMod val="60000"/>
                    <a:lumOff val="40000"/>
                  </a:schemeClr>
                </a:solidFill>
              </a:rPr>
              <a:t>2) Load your EPI images (prefixed ‘</a:t>
            </a:r>
            <a:r>
              <a:rPr lang="en-GB" sz="1200" dirty="0" err="1" smtClean="0">
                <a:solidFill>
                  <a:schemeClr val="tx2">
                    <a:lumMod val="60000"/>
                    <a:lumOff val="40000"/>
                  </a:schemeClr>
                </a:solidFill>
              </a:rPr>
              <a:t>fMT</a:t>
            </a:r>
            <a:r>
              <a:rPr lang="en-GB" sz="1200" dirty="0" smtClean="0">
                <a:solidFill>
                  <a:schemeClr val="tx2">
                    <a:lumMod val="60000"/>
                    <a:lumOff val="40000"/>
                  </a:schemeClr>
                </a:solidFill>
              </a:rPr>
              <a:t>’)</a:t>
            </a:r>
            <a:endParaRPr lang="en-GB" sz="1200" dirty="0">
              <a:solidFill>
                <a:schemeClr val="tx2">
                  <a:lumMod val="60000"/>
                  <a:lumOff val="40000"/>
                </a:schemeClr>
              </a:solidFill>
            </a:endParaRPr>
          </a:p>
        </p:txBody>
      </p:sp>
      <p:sp>
        <p:nvSpPr>
          <p:cNvPr id="2" name="TextBox 1"/>
          <p:cNvSpPr txBox="1"/>
          <p:nvPr/>
        </p:nvSpPr>
        <p:spPr>
          <a:xfrm>
            <a:off x="7164288" y="5445224"/>
            <a:ext cx="1732062" cy="648072"/>
          </a:xfrm>
          <a:prstGeom prst="rect">
            <a:avLst/>
          </a:prstGeom>
          <a:noFill/>
        </p:spPr>
        <p:txBody>
          <a:bodyPr wrap="square" rtlCol="0">
            <a:spAutoFit/>
          </a:bodyPr>
          <a:lstStyle/>
          <a:p>
            <a:r>
              <a:rPr lang="en-GB" sz="1200" dirty="0" smtClean="0">
                <a:solidFill>
                  <a:schemeClr val="accent4">
                    <a:lumMod val="75000"/>
                  </a:schemeClr>
                </a:solidFill>
              </a:rPr>
              <a:t>5) These are your </a:t>
            </a:r>
            <a:r>
              <a:rPr lang="en-GB" sz="1200" dirty="0" err="1" smtClean="0">
                <a:solidFill>
                  <a:schemeClr val="accent4">
                    <a:lumMod val="75000"/>
                  </a:schemeClr>
                </a:solidFill>
              </a:rPr>
              <a:t>unwarped</a:t>
            </a:r>
            <a:r>
              <a:rPr lang="en-GB" sz="1200" dirty="0" smtClean="0">
                <a:solidFill>
                  <a:schemeClr val="accent4">
                    <a:lumMod val="75000"/>
                  </a:schemeClr>
                </a:solidFill>
              </a:rPr>
              <a:t> images (prefixed </a:t>
            </a:r>
            <a:r>
              <a:rPr lang="en-GB" sz="1200" dirty="0" err="1" smtClean="0">
                <a:solidFill>
                  <a:schemeClr val="accent4">
                    <a:lumMod val="75000"/>
                  </a:schemeClr>
                </a:solidFill>
              </a:rPr>
              <a:t>with’u</a:t>
            </a:r>
            <a:r>
              <a:rPr lang="en-GB" sz="1200" dirty="0" smtClean="0">
                <a:solidFill>
                  <a:schemeClr val="accent4">
                    <a:lumMod val="75000"/>
                  </a:schemeClr>
                </a:solidFill>
              </a:rPr>
              <a:t>’)</a:t>
            </a:r>
            <a:endParaRPr lang="en-GB" sz="1200" dirty="0">
              <a:solidFill>
                <a:schemeClr val="accent4">
                  <a:lumMod val="75000"/>
                </a:schemeClr>
              </a:solidFill>
            </a:endParaRPr>
          </a:p>
        </p:txBody>
      </p:sp>
      <p:sp>
        <p:nvSpPr>
          <p:cNvPr id="16" name="Oval 15"/>
          <p:cNvSpPr/>
          <p:nvPr/>
        </p:nvSpPr>
        <p:spPr>
          <a:xfrm>
            <a:off x="5652120" y="5157192"/>
            <a:ext cx="1296144" cy="504056"/>
          </a:xfrm>
          <a:prstGeom prst="ellipse">
            <a:avLst/>
          </a:prstGeom>
          <a:no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Oval 16"/>
          <p:cNvSpPr/>
          <p:nvPr/>
        </p:nvSpPr>
        <p:spPr>
          <a:xfrm>
            <a:off x="3181772" y="4381399"/>
            <a:ext cx="396044" cy="202885"/>
          </a:xfrm>
          <a:prstGeom prst="ellipse">
            <a:avLst/>
          </a:prstGeom>
          <a:no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8" name="Oval 17"/>
          <p:cNvSpPr/>
          <p:nvPr/>
        </p:nvSpPr>
        <p:spPr>
          <a:xfrm>
            <a:off x="4578226" y="1972079"/>
            <a:ext cx="1649957" cy="202885"/>
          </a:xfrm>
          <a:prstGeom prst="ellipse">
            <a:avLst/>
          </a:prstGeom>
          <a:no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TextBox 18"/>
          <p:cNvSpPr txBox="1"/>
          <p:nvPr/>
        </p:nvSpPr>
        <p:spPr>
          <a:xfrm>
            <a:off x="5940152" y="1628800"/>
            <a:ext cx="1372022" cy="646331"/>
          </a:xfrm>
          <a:prstGeom prst="rect">
            <a:avLst/>
          </a:prstGeom>
          <a:noFill/>
        </p:spPr>
        <p:txBody>
          <a:bodyPr wrap="square" rtlCol="0">
            <a:spAutoFit/>
          </a:bodyPr>
          <a:lstStyle/>
          <a:p>
            <a:pPr algn="r"/>
            <a:r>
              <a:rPr lang="en-GB" sz="1200" dirty="0" smtClean="0">
                <a:solidFill>
                  <a:schemeClr val="accent6">
                    <a:lumMod val="75000"/>
                  </a:schemeClr>
                </a:solidFill>
              </a:rPr>
              <a:t>3) Load your </a:t>
            </a:r>
            <a:r>
              <a:rPr lang="en-GB" sz="1200" dirty="0" err="1" smtClean="0">
                <a:solidFill>
                  <a:schemeClr val="accent6">
                    <a:lumMod val="75000"/>
                  </a:schemeClr>
                </a:solidFill>
              </a:rPr>
              <a:t>vdm</a:t>
            </a:r>
            <a:r>
              <a:rPr lang="en-GB" sz="1200" dirty="0" smtClean="0">
                <a:solidFill>
                  <a:schemeClr val="accent6">
                    <a:lumMod val="75000"/>
                  </a:schemeClr>
                </a:solidFill>
              </a:rPr>
              <a:t> file (prefixed ‘vdm5’)</a:t>
            </a:r>
            <a:endParaRPr lang="en-GB" sz="1200" dirty="0">
              <a:solidFill>
                <a:schemeClr val="accent6">
                  <a:lumMod val="75000"/>
                </a:schemeClr>
              </a:solidFill>
            </a:endParaRPr>
          </a:p>
        </p:txBody>
      </p:sp>
      <p:sp>
        <p:nvSpPr>
          <p:cNvPr id="20" name="TextBox 19"/>
          <p:cNvSpPr txBox="1"/>
          <p:nvPr/>
        </p:nvSpPr>
        <p:spPr>
          <a:xfrm>
            <a:off x="7452320" y="2132856"/>
            <a:ext cx="1476672" cy="1954381"/>
          </a:xfrm>
          <a:prstGeom prst="rect">
            <a:avLst/>
          </a:prstGeom>
          <a:noFill/>
          <a:ln>
            <a:solidFill>
              <a:schemeClr val="bg1">
                <a:lumMod val="85000"/>
              </a:schemeClr>
            </a:solidFill>
          </a:ln>
        </p:spPr>
        <p:txBody>
          <a:bodyPr wrap="square" rtlCol="0">
            <a:spAutoFit/>
          </a:bodyPr>
          <a:lstStyle/>
          <a:p>
            <a:r>
              <a:rPr lang="en-GB" sz="1100" b="1" dirty="0" smtClean="0">
                <a:solidFill>
                  <a:schemeClr val="bg1"/>
                </a:solidFill>
              </a:rPr>
              <a:t>Which </a:t>
            </a:r>
            <a:r>
              <a:rPr lang="en-GB" sz="1100" b="1" dirty="0" err="1" smtClean="0">
                <a:solidFill>
                  <a:schemeClr val="bg1"/>
                </a:solidFill>
              </a:rPr>
              <a:t>vdm</a:t>
            </a:r>
            <a:r>
              <a:rPr lang="en-GB" sz="1100" b="1" dirty="0" smtClean="0">
                <a:solidFill>
                  <a:schemeClr val="bg1"/>
                </a:solidFill>
              </a:rPr>
              <a:t> file? </a:t>
            </a:r>
            <a:r>
              <a:rPr lang="en-GB" sz="1100" dirty="0" smtClean="0">
                <a:solidFill>
                  <a:schemeClr val="bg1"/>
                </a:solidFill>
              </a:rPr>
              <a:t>SPM will create one overall </a:t>
            </a:r>
            <a:r>
              <a:rPr lang="en-GB" sz="1100" dirty="0" err="1" smtClean="0">
                <a:solidFill>
                  <a:schemeClr val="bg1"/>
                </a:solidFill>
              </a:rPr>
              <a:t>vdm</a:t>
            </a:r>
            <a:r>
              <a:rPr lang="en-GB" sz="1100" dirty="0" smtClean="0">
                <a:solidFill>
                  <a:schemeClr val="bg1"/>
                </a:solidFill>
              </a:rPr>
              <a:t> file, as well as one for each scanning session (i.e. each set of EPIs you have), labelled ‘session 1’ etc. Use the appropriate </a:t>
            </a:r>
            <a:r>
              <a:rPr lang="en-GB" sz="1100" dirty="0" err="1" smtClean="0">
                <a:solidFill>
                  <a:schemeClr val="bg1"/>
                </a:solidFill>
              </a:rPr>
              <a:t>vdm</a:t>
            </a:r>
            <a:r>
              <a:rPr lang="en-GB" sz="1100" dirty="0" smtClean="0">
                <a:solidFill>
                  <a:schemeClr val="bg1"/>
                </a:solidFill>
              </a:rPr>
              <a:t> for the appropriate session of </a:t>
            </a:r>
            <a:r>
              <a:rPr lang="en-GB" sz="1100" dirty="0" err="1" smtClean="0">
                <a:solidFill>
                  <a:schemeClr val="bg1"/>
                </a:solidFill>
              </a:rPr>
              <a:t>EPIs.</a:t>
            </a:r>
            <a:r>
              <a:rPr lang="en-GB" sz="1100" dirty="0" smtClean="0">
                <a:solidFill>
                  <a:schemeClr val="bg1"/>
                </a:solidFill>
              </a:rPr>
              <a:t> </a:t>
            </a:r>
            <a:endParaRPr lang="en-US" sz="1100" b="1" dirty="0">
              <a:solidFill>
                <a:schemeClr val="bg1"/>
              </a:solidFill>
            </a:endParaRPr>
          </a:p>
        </p:txBody>
      </p:sp>
    </p:spTree>
    <p:extLst>
      <p:ext uri="{BB962C8B-B14F-4D97-AF65-F5344CB8AC3E}">
        <p14:creationId xmlns:p14="http://schemas.microsoft.com/office/powerpoint/2010/main" val="2509497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23" name="Subtitle 6"/>
          <p:cNvSpPr txBox="1">
            <a:spLocks/>
          </p:cNvSpPr>
          <p:nvPr/>
        </p:nvSpPr>
        <p:spPr bwMode="auto">
          <a:xfrm>
            <a:off x="247650" y="1989138"/>
            <a:ext cx="8648700" cy="1174750"/>
          </a:xfrm>
          <a:prstGeom prst="rect">
            <a:avLst/>
          </a:prstGeom>
          <a:noFill/>
          <a:ln w="9525">
            <a:noFill/>
            <a:miter lim="800000"/>
            <a:headEnd/>
            <a:tailEnd/>
          </a:ln>
        </p:spPr>
        <p:txBody>
          <a:bodyPr/>
          <a:lstStyle/>
          <a:p>
            <a:pPr algn="ctr">
              <a:spcBef>
                <a:spcPct val="20000"/>
              </a:spcBef>
              <a:buFont typeface="Arial" charset="0"/>
              <a:buNone/>
            </a:pPr>
            <a:endParaRPr lang="en-GB" sz="3200">
              <a:solidFill>
                <a:srgbClr val="898989"/>
              </a:solidFill>
            </a:endParaRPr>
          </a:p>
        </p:txBody>
      </p:sp>
      <p:sp>
        <p:nvSpPr>
          <p:cNvPr id="30724" name="Rectangle 2"/>
          <p:cNvSpPr txBox="1">
            <a:spLocks noChangeArrowheads="1"/>
          </p:cNvSpPr>
          <p:nvPr/>
        </p:nvSpPr>
        <p:spPr bwMode="auto">
          <a:xfrm>
            <a:off x="457200" y="274638"/>
            <a:ext cx="8229600" cy="919162"/>
          </a:xfrm>
          <a:prstGeom prst="rect">
            <a:avLst/>
          </a:prstGeom>
          <a:noFill/>
          <a:ln w="9525">
            <a:noFill/>
            <a:miter lim="800000"/>
            <a:headEnd/>
            <a:tailEnd/>
          </a:ln>
        </p:spPr>
        <p:txBody>
          <a:bodyPr anchor="ctr"/>
          <a:lstStyle/>
          <a:p>
            <a:pPr algn="ctr" eaLnBrk="0" hangingPunct="0"/>
            <a:r>
              <a:rPr lang="en-GB" sz="3200" b="1">
                <a:ea typeface="ＭＳ Ｐゴシック" pitchFamily="-110" charset="-128"/>
              </a:rPr>
              <a:t>Advantages of unwarping</a:t>
            </a:r>
            <a:endParaRPr lang="en-US" sz="3200" b="1">
              <a:ea typeface="ＭＳ Ｐゴシック" pitchFamily="-110" charset="-128"/>
            </a:endParaRPr>
          </a:p>
        </p:txBody>
      </p:sp>
      <p:sp>
        <p:nvSpPr>
          <p:cNvPr id="30725" name="Rectangle 3"/>
          <p:cNvSpPr txBox="1">
            <a:spLocks noChangeArrowheads="1"/>
          </p:cNvSpPr>
          <p:nvPr/>
        </p:nvSpPr>
        <p:spPr bwMode="auto">
          <a:xfrm>
            <a:off x="247650" y="1341438"/>
            <a:ext cx="8648700" cy="2087562"/>
          </a:xfrm>
          <a:prstGeom prst="rect">
            <a:avLst/>
          </a:prstGeom>
          <a:noFill/>
          <a:ln w="9525">
            <a:noFill/>
            <a:miter lim="800000"/>
            <a:headEnd/>
            <a:tailEnd/>
          </a:ln>
        </p:spPr>
        <p:txBody>
          <a:bodyPr/>
          <a:lstStyle/>
          <a:p>
            <a:pPr marL="609600" indent="-609600" algn="ctr" eaLnBrk="0" hangingPunct="0">
              <a:spcBef>
                <a:spcPct val="20000"/>
              </a:spcBef>
              <a:buFont typeface="Arial" charset="0"/>
              <a:buNone/>
            </a:pPr>
            <a:r>
              <a:rPr lang="en-GB" sz="1600" b="1">
                <a:solidFill>
                  <a:schemeClr val="bg1"/>
                </a:solidFill>
                <a:ea typeface="ＭＳ Ｐゴシック" pitchFamily="-110" charset="-128"/>
              </a:rPr>
              <a:t>Recall: </a:t>
            </a:r>
            <a:r>
              <a:rPr lang="en-GB" sz="1600">
                <a:solidFill>
                  <a:schemeClr val="bg1"/>
                </a:solidFill>
                <a:ea typeface="ＭＳ Ｐゴシック" pitchFamily="-110" charset="-128"/>
              </a:rPr>
              <a:t>movement-induced variance is usually much greater than the variance that we’re interested in</a:t>
            </a:r>
          </a:p>
          <a:p>
            <a:pPr marL="609600" indent="-609600" algn="ctr" eaLnBrk="0" hangingPunct="0">
              <a:spcBef>
                <a:spcPct val="20000"/>
              </a:spcBef>
              <a:buFont typeface="Arial" charset="0"/>
              <a:buNone/>
            </a:pPr>
            <a:endParaRPr lang="en-GB" sz="1600">
              <a:solidFill>
                <a:schemeClr val="bg1"/>
              </a:solidFill>
              <a:ea typeface="ＭＳ Ｐゴシック" pitchFamily="-110" charset="-128"/>
            </a:endParaRPr>
          </a:p>
          <a:p>
            <a:pPr marL="609600" indent="-609600" algn="ctr" eaLnBrk="0" hangingPunct="0">
              <a:spcBef>
                <a:spcPct val="20000"/>
              </a:spcBef>
              <a:buFont typeface="Arial" charset="0"/>
              <a:buNone/>
            </a:pPr>
            <a:r>
              <a:rPr lang="en-GB" sz="1600">
                <a:solidFill>
                  <a:schemeClr val="bg1"/>
                </a:solidFill>
                <a:ea typeface="ＭＳ Ｐゴシック" pitchFamily="-110" charset="-128"/>
              </a:rPr>
              <a:t>One could include the movement parameters as confounds in the statistical model of activations.</a:t>
            </a:r>
          </a:p>
          <a:p>
            <a:pPr marL="609600" indent="-609600" algn="ctr" eaLnBrk="0" hangingPunct="0">
              <a:spcBef>
                <a:spcPct val="20000"/>
              </a:spcBef>
              <a:buFont typeface="Arial" charset="0"/>
              <a:buNone/>
            </a:pPr>
            <a:r>
              <a:rPr lang="en-GB" sz="1600">
                <a:solidFill>
                  <a:schemeClr val="bg1"/>
                </a:solidFill>
                <a:ea typeface="ＭＳ Ｐゴシック" pitchFamily="-110" charset="-128"/>
              </a:rPr>
              <a:t>However, this may remove activations of interest if they are correlated with the movement.</a:t>
            </a:r>
          </a:p>
          <a:p>
            <a:pPr marL="609600" indent="-609600" algn="ctr" eaLnBrk="0" hangingPunct="0">
              <a:spcBef>
                <a:spcPct val="60000"/>
              </a:spcBef>
            </a:pPr>
            <a:endParaRPr lang="en-GB" sz="1600">
              <a:solidFill>
                <a:schemeClr val="bg1"/>
              </a:solidFill>
              <a:ea typeface="ＭＳ Ｐゴシック" pitchFamily="-110" charset="-128"/>
            </a:endParaRPr>
          </a:p>
        </p:txBody>
      </p:sp>
      <p:grpSp>
        <p:nvGrpSpPr>
          <p:cNvPr id="2" name="Group 4"/>
          <p:cNvGrpSpPr>
            <a:grpSpLocks/>
          </p:cNvGrpSpPr>
          <p:nvPr/>
        </p:nvGrpSpPr>
        <p:grpSpPr bwMode="auto">
          <a:xfrm>
            <a:off x="323850" y="2911475"/>
            <a:ext cx="2735263" cy="3862388"/>
            <a:chOff x="262" y="1251"/>
            <a:chExt cx="1814" cy="2779"/>
          </a:xfrm>
        </p:grpSpPr>
        <p:grpSp>
          <p:nvGrpSpPr>
            <p:cNvPr id="3" name="Group 5"/>
            <p:cNvGrpSpPr>
              <a:grpSpLocks/>
            </p:cNvGrpSpPr>
            <p:nvPr/>
          </p:nvGrpSpPr>
          <p:grpSpPr bwMode="auto">
            <a:xfrm>
              <a:off x="262" y="1616"/>
              <a:ext cx="1814" cy="2040"/>
              <a:chOff x="336" y="1200"/>
              <a:chExt cx="3360" cy="2928"/>
            </a:xfrm>
          </p:grpSpPr>
          <p:pic>
            <p:nvPicPr>
              <p:cNvPr id="30742" name="Picture 6" descr="visual_mov_orig_mip"/>
              <p:cNvPicPr>
                <a:picLocks noChangeArrowheads="1"/>
              </p:cNvPicPr>
              <p:nvPr/>
            </p:nvPicPr>
            <p:blipFill>
              <a:blip r:embed="rId3" cstate="print"/>
              <a:srcRect l="8673" t="22942" r="25250" b="37074"/>
              <a:stretch>
                <a:fillRect/>
              </a:stretch>
            </p:blipFill>
            <p:spPr bwMode="auto">
              <a:xfrm>
                <a:off x="336" y="1200"/>
                <a:ext cx="3360" cy="2928"/>
              </a:xfrm>
              <a:prstGeom prst="rect">
                <a:avLst/>
              </a:prstGeom>
              <a:noFill/>
              <a:ln w="9525">
                <a:noFill/>
                <a:miter lim="800000"/>
                <a:headEnd/>
                <a:tailEnd/>
              </a:ln>
            </p:spPr>
          </p:pic>
          <p:pic>
            <p:nvPicPr>
              <p:cNvPr id="30743" name="Picture 7" descr="visual_womov_unwarp_dm"/>
              <p:cNvPicPr>
                <a:picLocks noChangeArrowheads="1"/>
              </p:cNvPicPr>
              <p:nvPr/>
            </p:nvPicPr>
            <p:blipFill>
              <a:blip r:embed="rId4" cstate="print"/>
              <a:srcRect l="60565" t="18637" r="8458" b="51054"/>
              <a:stretch>
                <a:fillRect/>
              </a:stretch>
            </p:blipFill>
            <p:spPr bwMode="auto">
              <a:xfrm>
                <a:off x="2420" y="2553"/>
                <a:ext cx="1084" cy="1527"/>
              </a:xfrm>
              <a:prstGeom prst="rect">
                <a:avLst/>
              </a:prstGeom>
              <a:noFill/>
              <a:ln w="9525">
                <a:noFill/>
                <a:miter lim="800000"/>
                <a:headEnd/>
                <a:tailEnd/>
              </a:ln>
            </p:spPr>
          </p:pic>
        </p:grpSp>
        <p:sp>
          <p:nvSpPr>
            <p:cNvPr id="30740" name="Text Box 8"/>
            <p:cNvSpPr txBox="1">
              <a:spLocks noChangeArrowheads="1"/>
            </p:cNvSpPr>
            <p:nvPr/>
          </p:nvSpPr>
          <p:spPr bwMode="auto">
            <a:xfrm>
              <a:off x="625" y="3657"/>
              <a:ext cx="1126" cy="373"/>
            </a:xfrm>
            <a:prstGeom prst="rect">
              <a:avLst/>
            </a:prstGeom>
            <a:noFill/>
            <a:ln w="9525">
              <a:noFill/>
              <a:miter lim="800000"/>
              <a:headEnd/>
              <a:tailEnd/>
            </a:ln>
          </p:spPr>
          <p:txBody>
            <a:bodyPr wrap="none">
              <a:spAutoFit/>
            </a:bodyPr>
            <a:lstStyle/>
            <a:p>
              <a:pPr eaLnBrk="0" hangingPunct="0"/>
              <a:r>
                <a:rPr lang="en-GB" sz="2800" i="1">
                  <a:solidFill>
                    <a:schemeClr val="bg1"/>
                  </a:solidFill>
                  <a:latin typeface="Times New Roman" pitchFamily="-110" charset="0"/>
                </a:rPr>
                <a:t>t</a:t>
              </a:r>
              <a:r>
                <a:rPr lang="en-GB" sz="2800" baseline="-25000">
                  <a:solidFill>
                    <a:schemeClr val="bg1"/>
                  </a:solidFill>
                  <a:latin typeface="Times New Roman" pitchFamily="-110" charset="0"/>
                </a:rPr>
                <a:t>max</a:t>
              </a:r>
              <a:r>
                <a:rPr lang="en-GB" sz="2800">
                  <a:solidFill>
                    <a:schemeClr val="bg1"/>
                  </a:solidFill>
                  <a:latin typeface="Times New Roman" pitchFamily="-110" charset="0"/>
                </a:rPr>
                <a:t>=13.38</a:t>
              </a:r>
            </a:p>
          </p:txBody>
        </p:sp>
        <p:sp>
          <p:nvSpPr>
            <p:cNvPr id="30741" name="Text Box 9"/>
            <p:cNvSpPr txBox="1">
              <a:spLocks noChangeArrowheads="1"/>
            </p:cNvSpPr>
            <p:nvPr/>
          </p:nvSpPr>
          <p:spPr bwMode="auto">
            <a:xfrm>
              <a:off x="704" y="1251"/>
              <a:ext cx="1052" cy="286"/>
            </a:xfrm>
            <a:prstGeom prst="rect">
              <a:avLst/>
            </a:prstGeom>
            <a:noFill/>
            <a:ln w="12700">
              <a:noFill/>
              <a:miter lim="800000"/>
              <a:headEnd/>
              <a:tailEnd/>
            </a:ln>
          </p:spPr>
          <p:txBody>
            <a:bodyPr wrap="none">
              <a:spAutoFit/>
            </a:bodyPr>
            <a:lstStyle/>
            <a:p>
              <a:pPr eaLnBrk="0" hangingPunct="0"/>
              <a:r>
                <a:rPr lang="en-GB" sz="2000">
                  <a:solidFill>
                    <a:schemeClr val="bg1"/>
                  </a:solidFill>
                  <a:latin typeface="Times New Roman" pitchFamily="-110" charset="0"/>
                </a:rPr>
                <a:t>No correction</a:t>
              </a:r>
              <a:endParaRPr lang="en-US" sz="2000">
                <a:solidFill>
                  <a:schemeClr val="bg1"/>
                </a:solidFill>
                <a:latin typeface="Times New Roman" pitchFamily="-110" charset="0"/>
              </a:endParaRPr>
            </a:p>
          </p:txBody>
        </p:sp>
      </p:grpSp>
      <p:grpSp>
        <p:nvGrpSpPr>
          <p:cNvPr id="4" name="Group 10"/>
          <p:cNvGrpSpPr>
            <a:grpSpLocks/>
          </p:cNvGrpSpPr>
          <p:nvPr/>
        </p:nvGrpSpPr>
        <p:grpSpPr bwMode="auto">
          <a:xfrm>
            <a:off x="3348038" y="2911475"/>
            <a:ext cx="2789237" cy="3921125"/>
            <a:chOff x="2258" y="1253"/>
            <a:chExt cx="1883" cy="2822"/>
          </a:xfrm>
        </p:grpSpPr>
        <p:sp>
          <p:nvSpPr>
            <p:cNvPr id="30734" name="Text Box 11"/>
            <p:cNvSpPr txBox="1">
              <a:spLocks noChangeArrowheads="1"/>
            </p:cNvSpPr>
            <p:nvPr/>
          </p:nvSpPr>
          <p:spPr bwMode="auto">
            <a:xfrm>
              <a:off x="2711" y="3702"/>
              <a:ext cx="1026" cy="373"/>
            </a:xfrm>
            <a:prstGeom prst="rect">
              <a:avLst/>
            </a:prstGeom>
            <a:noFill/>
            <a:ln w="9525">
              <a:noFill/>
              <a:miter lim="800000"/>
              <a:headEnd/>
              <a:tailEnd/>
            </a:ln>
          </p:spPr>
          <p:txBody>
            <a:bodyPr wrap="none">
              <a:spAutoFit/>
            </a:bodyPr>
            <a:lstStyle/>
            <a:p>
              <a:pPr eaLnBrk="0" hangingPunct="0"/>
              <a:r>
                <a:rPr lang="en-GB" sz="2800" i="1">
                  <a:latin typeface="Times New Roman" pitchFamily="-110" charset="0"/>
                </a:rPr>
                <a:t>t</a:t>
              </a:r>
              <a:r>
                <a:rPr lang="en-GB" sz="2800" baseline="-25000">
                  <a:latin typeface="Times New Roman" pitchFamily="-110" charset="0"/>
                </a:rPr>
                <a:t>max</a:t>
              </a:r>
              <a:r>
                <a:rPr lang="en-GB" sz="2800">
                  <a:latin typeface="Times New Roman" pitchFamily="-110" charset="0"/>
                </a:rPr>
                <a:t>=5.06</a:t>
              </a:r>
            </a:p>
          </p:txBody>
        </p:sp>
        <p:grpSp>
          <p:nvGrpSpPr>
            <p:cNvPr id="5" name="Group 12"/>
            <p:cNvGrpSpPr>
              <a:grpSpLocks/>
            </p:cNvGrpSpPr>
            <p:nvPr/>
          </p:nvGrpSpPr>
          <p:grpSpPr bwMode="auto">
            <a:xfrm>
              <a:off x="2258" y="1616"/>
              <a:ext cx="1814" cy="2040"/>
              <a:chOff x="144" y="960"/>
              <a:chExt cx="2736" cy="2415"/>
            </a:xfrm>
          </p:grpSpPr>
          <p:pic>
            <p:nvPicPr>
              <p:cNvPr id="30737" name="Picture 13" descr="visual_mov_origmovp_mip"/>
              <p:cNvPicPr>
                <a:picLocks noChangeArrowheads="1"/>
              </p:cNvPicPr>
              <p:nvPr/>
            </p:nvPicPr>
            <p:blipFill>
              <a:blip r:embed="rId5" cstate="print"/>
              <a:srcRect l="8136" t="15335" r="25618" b="44055"/>
              <a:stretch>
                <a:fillRect/>
              </a:stretch>
            </p:blipFill>
            <p:spPr bwMode="auto">
              <a:xfrm>
                <a:off x="144" y="960"/>
                <a:ext cx="2736" cy="2415"/>
              </a:xfrm>
              <a:prstGeom prst="rect">
                <a:avLst/>
              </a:prstGeom>
              <a:noFill/>
              <a:ln w="9525">
                <a:noFill/>
                <a:miter lim="800000"/>
                <a:headEnd/>
                <a:tailEnd/>
              </a:ln>
            </p:spPr>
          </p:pic>
          <p:pic>
            <p:nvPicPr>
              <p:cNvPr id="30738" name="Picture 14" descr="visual_mov_origmovp_dm"/>
              <p:cNvPicPr>
                <a:picLocks noChangeArrowheads="1"/>
              </p:cNvPicPr>
              <p:nvPr/>
            </p:nvPicPr>
            <p:blipFill>
              <a:blip r:embed="rId6" cstate="print"/>
              <a:srcRect l="60440" t="18654" r="7660" b="51033"/>
              <a:stretch>
                <a:fillRect/>
              </a:stretch>
            </p:blipFill>
            <p:spPr bwMode="auto">
              <a:xfrm>
                <a:off x="1824" y="2064"/>
                <a:ext cx="912" cy="1248"/>
              </a:xfrm>
              <a:prstGeom prst="rect">
                <a:avLst/>
              </a:prstGeom>
              <a:noFill/>
              <a:ln w="9525">
                <a:noFill/>
                <a:miter lim="800000"/>
                <a:headEnd/>
                <a:tailEnd/>
              </a:ln>
            </p:spPr>
          </p:pic>
        </p:grpSp>
        <p:sp>
          <p:nvSpPr>
            <p:cNvPr id="30736" name="Text Box 15"/>
            <p:cNvSpPr txBox="1">
              <a:spLocks noChangeArrowheads="1"/>
            </p:cNvSpPr>
            <p:nvPr/>
          </p:nvSpPr>
          <p:spPr bwMode="auto">
            <a:xfrm>
              <a:off x="2258" y="1253"/>
              <a:ext cx="1883" cy="286"/>
            </a:xfrm>
            <a:prstGeom prst="rect">
              <a:avLst/>
            </a:prstGeom>
            <a:noFill/>
            <a:ln w="12700">
              <a:noFill/>
              <a:miter lim="800000"/>
              <a:headEnd/>
              <a:tailEnd/>
            </a:ln>
          </p:spPr>
          <p:txBody>
            <a:bodyPr wrap="none">
              <a:spAutoFit/>
            </a:bodyPr>
            <a:lstStyle/>
            <a:p>
              <a:pPr eaLnBrk="0" hangingPunct="0"/>
              <a:r>
                <a:rPr lang="en-GB" sz="2000">
                  <a:solidFill>
                    <a:schemeClr val="accent2"/>
                  </a:solidFill>
                  <a:latin typeface="Times New Roman" pitchFamily="-110" charset="0"/>
                </a:rPr>
                <a:t>Correction by covariation</a:t>
              </a:r>
              <a:endParaRPr lang="en-US" sz="2000">
                <a:solidFill>
                  <a:schemeClr val="accent2"/>
                </a:solidFill>
                <a:latin typeface="Times New Roman" pitchFamily="-110" charset="0"/>
              </a:endParaRPr>
            </a:p>
          </p:txBody>
        </p:sp>
      </p:grpSp>
      <p:grpSp>
        <p:nvGrpSpPr>
          <p:cNvPr id="7" name="Group 16"/>
          <p:cNvGrpSpPr>
            <a:grpSpLocks/>
          </p:cNvGrpSpPr>
          <p:nvPr/>
        </p:nvGrpSpPr>
        <p:grpSpPr bwMode="auto">
          <a:xfrm>
            <a:off x="6300788" y="2911475"/>
            <a:ext cx="2627312" cy="3946525"/>
            <a:chOff x="4254" y="1253"/>
            <a:chExt cx="1814" cy="2819"/>
          </a:xfrm>
        </p:grpSpPr>
        <p:sp>
          <p:nvSpPr>
            <p:cNvPr id="30729" name="Text Box 17"/>
            <p:cNvSpPr txBox="1">
              <a:spLocks noChangeArrowheads="1"/>
            </p:cNvSpPr>
            <p:nvPr/>
          </p:nvSpPr>
          <p:spPr bwMode="auto">
            <a:xfrm>
              <a:off x="4661" y="3701"/>
              <a:ext cx="1049" cy="371"/>
            </a:xfrm>
            <a:prstGeom prst="rect">
              <a:avLst/>
            </a:prstGeom>
            <a:noFill/>
            <a:ln w="9525">
              <a:noFill/>
              <a:miter lim="800000"/>
              <a:headEnd/>
              <a:tailEnd/>
            </a:ln>
          </p:spPr>
          <p:txBody>
            <a:bodyPr wrap="none">
              <a:spAutoFit/>
            </a:bodyPr>
            <a:lstStyle/>
            <a:p>
              <a:pPr eaLnBrk="0" hangingPunct="0"/>
              <a:r>
                <a:rPr lang="en-GB" sz="2800" i="1">
                  <a:latin typeface="Times New Roman" pitchFamily="-110" charset="0"/>
                </a:rPr>
                <a:t>t</a:t>
              </a:r>
              <a:r>
                <a:rPr lang="en-GB" sz="2800" baseline="-25000">
                  <a:latin typeface="Times New Roman" pitchFamily="-110" charset="0"/>
                </a:rPr>
                <a:t>max</a:t>
              </a:r>
              <a:r>
                <a:rPr lang="en-GB" sz="2800">
                  <a:latin typeface="Times New Roman" pitchFamily="-110" charset="0"/>
                </a:rPr>
                <a:t>=9.57</a:t>
              </a:r>
            </a:p>
          </p:txBody>
        </p:sp>
        <p:grpSp>
          <p:nvGrpSpPr>
            <p:cNvPr id="8" name="Group 18"/>
            <p:cNvGrpSpPr>
              <a:grpSpLocks/>
            </p:cNvGrpSpPr>
            <p:nvPr/>
          </p:nvGrpSpPr>
          <p:grpSpPr bwMode="auto">
            <a:xfrm>
              <a:off x="4254" y="1616"/>
              <a:ext cx="1814" cy="2040"/>
              <a:chOff x="2928" y="960"/>
              <a:chExt cx="2736" cy="2415"/>
            </a:xfrm>
          </p:grpSpPr>
          <p:pic>
            <p:nvPicPr>
              <p:cNvPr id="30732" name="Picture 19" descr="visual_mov_unwarp_mip"/>
              <p:cNvPicPr>
                <a:picLocks noChangeArrowheads="1"/>
              </p:cNvPicPr>
              <p:nvPr/>
            </p:nvPicPr>
            <p:blipFill>
              <a:blip r:embed="rId7" cstate="print"/>
              <a:srcRect l="8136" t="17757" r="25618" b="41635"/>
              <a:stretch>
                <a:fillRect/>
              </a:stretch>
            </p:blipFill>
            <p:spPr bwMode="auto">
              <a:xfrm>
                <a:off x="2928" y="960"/>
                <a:ext cx="2736" cy="2415"/>
              </a:xfrm>
              <a:prstGeom prst="rect">
                <a:avLst/>
              </a:prstGeom>
              <a:noFill/>
              <a:ln w="9525">
                <a:noFill/>
                <a:miter lim="800000"/>
                <a:headEnd/>
                <a:tailEnd/>
              </a:ln>
            </p:spPr>
          </p:pic>
          <p:pic>
            <p:nvPicPr>
              <p:cNvPr id="30733" name="Picture 20" descr="visual_womov_unwarp_dm"/>
              <p:cNvPicPr>
                <a:picLocks noChangeArrowheads="1"/>
              </p:cNvPicPr>
              <p:nvPr/>
            </p:nvPicPr>
            <p:blipFill>
              <a:blip r:embed="rId8" cstate="print"/>
              <a:srcRect l="60565" t="18648" r="8458" b="51050"/>
              <a:stretch>
                <a:fillRect/>
              </a:stretch>
            </p:blipFill>
            <p:spPr bwMode="auto">
              <a:xfrm>
                <a:off x="4634" y="2064"/>
                <a:ext cx="886" cy="1248"/>
              </a:xfrm>
              <a:prstGeom prst="rect">
                <a:avLst/>
              </a:prstGeom>
              <a:noFill/>
              <a:ln w="9525">
                <a:noFill/>
                <a:miter lim="800000"/>
                <a:headEnd/>
                <a:tailEnd/>
              </a:ln>
            </p:spPr>
          </p:pic>
        </p:grpSp>
        <p:sp>
          <p:nvSpPr>
            <p:cNvPr id="30731" name="Text Box 21"/>
            <p:cNvSpPr txBox="1">
              <a:spLocks noChangeArrowheads="1"/>
            </p:cNvSpPr>
            <p:nvPr/>
          </p:nvSpPr>
          <p:spPr bwMode="auto">
            <a:xfrm>
              <a:off x="4345" y="1253"/>
              <a:ext cx="1704" cy="284"/>
            </a:xfrm>
            <a:prstGeom prst="rect">
              <a:avLst/>
            </a:prstGeom>
            <a:noFill/>
            <a:ln w="12700">
              <a:noFill/>
              <a:miter lim="800000"/>
              <a:headEnd/>
              <a:tailEnd/>
            </a:ln>
          </p:spPr>
          <p:txBody>
            <a:bodyPr wrap="none">
              <a:spAutoFit/>
            </a:bodyPr>
            <a:lstStyle/>
            <a:p>
              <a:pPr eaLnBrk="0" hangingPunct="0"/>
              <a:r>
                <a:rPr lang="en-GB" sz="2000">
                  <a:solidFill>
                    <a:schemeClr val="accent2"/>
                  </a:solidFill>
                  <a:latin typeface="Times New Roman" pitchFamily="-110" charset="0"/>
                </a:rPr>
                <a:t>Correction by Unwarp</a:t>
              </a:r>
              <a:endParaRPr lang="en-US" sz="2000">
                <a:solidFill>
                  <a:schemeClr val="accent2"/>
                </a:solidFill>
                <a:latin typeface="Times New Roman" pitchFamily="-110"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47"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en-GB" sz="4400">
                <a:ea typeface="ＭＳ Ｐゴシック" pitchFamily="-110" charset="-128"/>
              </a:rPr>
              <a:t>Practicalities</a:t>
            </a:r>
          </a:p>
        </p:txBody>
      </p:sp>
      <p:sp>
        <p:nvSpPr>
          <p:cNvPr id="8" name="Content Placeholder 2"/>
          <p:cNvSpPr txBox="1">
            <a:spLocks/>
          </p:cNvSpPr>
          <p:nvPr/>
        </p:nvSpPr>
        <p:spPr bwMode="auto">
          <a:xfrm>
            <a:off x="455613"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en-GB" sz="2800" dirty="0" smtClean="0">
                <a:solidFill>
                  <a:schemeClr val="bg1"/>
                </a:solidFill>
              </a:rPr>
              <a:t>Unwarp is of use when variance due to movement is large. </a:t>
            </a:r>
          </a:p>
          <a:p>
            <a:pPr>
              <a:lnSpc>
                <a:spcPct val="80000"/>
              </a:lnSpc>
              <a:defRPr/>
            </a:pPr>
            <a:endParaRPr lang="en-GB" sz="2800" dirty="0" smtClean="0">
              <a:solidFill>
                <a:schemeClr val="bg1"/>
              </a:solidFill>
            </a:endParaRPr>
          </a:p>
          <a:p>
            <a:pPr>
              <a:lnSpc>
                <a:spcPct val="80000"/>
              </a:lnSpc>
              <a:defRPr/>
            </a:pPr>
            <a:r>
              <a:rPr lang="en-GB" sz="2800" dirty="0" smtClean="0">
                <a:solidFill>
                  <a:schemeClr val="bg1"/>
                </a:solidFill>
              </a:rPr>
              <a:t>Particularly useful when the </a:t>
            </a:r>
            <a:r>
              <a:rPr lang="en-GB" sz="2800" b="1" dirty="0" smtClean="0">
                <a:solidFill>
                  <a:schemeClr val="bg1"/>
                </a:solidFill>
              </a:rPr>
              <a:t>movements are task related </a:t>
            </a:r>
            <a:r>
              <a:rPr lang="en-GB" sz="2800" dirty="0" smtClean="0">
                <a:solidFill>
                  <a:schemeClr val="bg1"/>
                </a:solidFill>
              </a:rPr>
              <a:t>as can remove unwanted variance without removing “true” activations. </a:t>
            </a:r>
          </a:p>
          <a:p>
            <a:pPr>
              <a:lnSpc>
                <a:spcPct val="80000"/>
              </a:lnSpc>
              <a:defRPr/>
            </a:pPr>
            <a:endParaRPr lang="en-GB" sz="2800" dirty="0" smtClean="0">
              <a:solidFill>
                <a:schemeClr val="bg1"/>
              </a:solidFill>
            </a:endParaRPr>
          </a:p>
          <a:p>
            <a:pPr>
              <a:lnSpc>
                <a:spcPct val="80000"/>
              </a:lnSpc>
              <a:defRPr/>
            </a:pPr>
            <a:r>
              <a:rPr lang="en-GB" sz="2800" dirty="0" smtClean="0">
                <a:solidFill>
                  <a:schemeClr val="bg1"/>
                </a:solidFill>
              </a:rPr>
              <a:t>Can dramatically reduce variance in areas susceptible to greatest distortion (e.g. orbitofrontal cortex and regions of the temporal lobe).</a:t>
            </a:r>
          </a:p>
          <a:p>
            <a:pPr>
              <a:lnSpc>
                <a:spcPct val="80000"/>
              </a:lnSpc>
              <a:defRPr/>
            </a:pPr>
            <a:endParaRPr lang="en-GB" sz="2800" dirty="0" smtClean="0">
              <a:solidFill>
                <a:schemeClr val="bg1"/>
              </a:solidFill>
            </a:endParaRPr>
          </a:p>
          <a:p>
            <a:pPr>
              <a:lnSpc>
                <a:spcPct val="80000"/>
              </a:lnSpc>
              <a:defRPr/>
            </a:pPr>
            <a:r>
              <a:rPr lang="en-GB" sz="2800" dirty="0" smtClean="0">
                <a:solidFill>
                  <a:schemeClr val="bg1"/>
                </a:solidFill>
              </a:rPr>
              <a:t>Useful when high field strength or long readout time increases amount of distortion in images. </a:t>
            </a:r>
          </a:p>
          <a:p>
            <a:pPr marL="0" indent="0">
              <a:lnSpc>
                <a:spcPct val="80000"/>
              </a:lnSpc>
              <a:buFont typeface="Arial" charset="0"/>
              <a:buNone/>
              <a:defRPr/>
            </a:pPr>
            <a:endParaRPr lang="en-GB" sz="2800" dirty="0" smtClean="0">
              <a:solidFill>
                <a:schemeClr val="bg1"/>
              </a:solidFill>
            </a:endParaRPr>
          </a:p>
          <a:p>
            <a:pPr>
              <a:lnSpc>
                <a:spcPct val="80000"/>
              </a:lnSpc>
              <a:defRPr/>
            </a:pPr>
            <a:r>
              <a:rPr lang="en-GB" sz="2800" dirty="0" smtClean="0">
                <a:solidFill>
                  <a:schemeClr val="bg1"/>
                </a:solidFill>
              </a:rPr>
              <a:t>Can be computationally intensive… so take a long time (but not that bad, really)</a:t>
            </a:r>
          </a:p>
          <a:p>
            <a:pPr>
              <a:lnSpc>
                <a:spcPct val="80000"/>
              </a:lnSpc>
              <a:defRPr/>
            </a:pPr>
            <a:endParaRPr lang="en-GB" sz="2800" dirty="0">
              <a:solidFill>
                <a:schemeClr val="bg1"/>
              </a:solidFill>
            </a:endParaRPr>
          </a:p>
          <a:p>
            <a:pPr>
              <a:lnSpc>
                <a:spcPct val="80000"/>
              </a:lnSpc>
              <a:defRPr/>
            </a:pPr>
            <a:r>
              <a:rPr lang="en-GB" sz="2800" dirty="0" smtClean="0">
                <a:solidFill>
                  <a:schemeClr val="bg1"/>
                </a:solidFill>
              </a:rPr>
              <a:t>Should I always do unwarping? </a:t>
            </a:r>
            <a:r>
              <a:rPr lang="en-GB" sz="2800" i="1" dirty="0" smtClean="0">
                <a:solidFill>
                  <a:schemeClr val="bg1"/>
                </a:solidFill>
              </a:rPr>
              <a:t>Highly </a:t>
            </a:r>
            <a:r>
              <a:rPr lang="en-GB" sz="2800" dirty="0" smtClean="0">
                <a:solidFill>
                  <a:schemeClr val="bg1"/>
                </a:solidFill>
              </a:rPr>
              <a:t>advised</a:t>
            </a:r>
            <a:endParaRPr lang="en-GB" sz="2800" dirty="0">
              <a:solidFill>
                <a:schemeClr val="bg1"/>
              </a:solidFill>
            </a:endParaRPr>
          </a:p>
        </p:txBody>
      </p:sp>
      <p:pic>
        <p:nvPicPr>
          <p:cNvPr id="31749" name="Picture 5"/>
          <p:cNvPicPr>
            <a:picLocks noChangeAspect="1" noChangeArrowheads="1"/>
          </p:cNvPicPr>
          <p:nvPr/>
        </p:nvPicPr>
        <p:blipFill>
          <a:blip r:embed="rId2" cstate="print"/>
          <a:srcRect/>
          <a:stretch>
            <a:fillRect/>
          </a:stretch>
        </p:blipFill>
        <p:spPr bwMode="auto">
          <a:xfrm>
            <a:off x="7524750" y="5843588"/>
            <a:ext cx="1619250" cy="10144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771" name="Title 1"/>
          <p:cNvSpPr>
            <a:spLocks noGrp="1"/>
          </p:cNvSpPr>
          <p:nvPr>
            <p:ph type="ctrTitle"/>
          </p:nvPr>
        </p:nvSpPr>
        <p:spPr>
          <a:xfrm>
            <a:off x="755650" y="115888"/>
            <a:ext cx="7772400" cy="1470025"/>
          </a:xfrm>
        </p:spPr>
        <p:txBody>
          <a:bodyPr/>
          <a:lstStyle/>
          <a:p>
            <a:pPr eaLnBrk="1" hangingPunct="1"/>
            <a:r>
              <a:rPr lang="en-GB" sz="5000" b="1" smtClean="0"/>
              <a:t>References</a:t>
            </a:r>
          </a:p>
        </p:txBody>
      </p:sp>
      <p:sp>
        <p:nvSpPr>
          <p:cNvPr id="32772" name="Content Placeholder 2"/>
          <p:cNvSpPr txBox="1">
            <a:spLocks/>
          </p:cNvSpPr>
          <p:nvPr/>
        </p:nvSpPr>
        <p:spPr bwMode="auto">
          <a:xfrm>
            <a:off x="457200" y="1628800"/>
            <a:ext cx="8229600" cy="4525963"/>
          </a:xfrm>
          <a:prstGeom prst="rect">
            <a:avLst/>
          </a:prstGeom>
          <a:noFill/>
          <a:ln w="9525">
            <a:noFill/>
            <a:miter lim="800000"/>
            <a:headEnd/>
            <a:tailEnd/>
          </a:ln>
        </p:spPr>
        <p:txBody>
          <a:bodyPr/>
          <a:lstStyle/>
          <a:p>
            <a:pPr marL="457200" indent="-457200">
              <a:spcBef>
                <a:spcPct val="20000"/>
              </a:spcBef>
              <a:buFont typeface="Arial" charset="0"/>
              <a:buChar char="•"/>
            </a:pPr>
            <a:r>
              <a:rPr lang="en-GB" sz="1600" dirty="0" smtClean="0">
                <a:solidFill>
                  <a:schemeClr val="bg1"/>
                </a:solidFill>
              </a:rPr>
              <a:t>A </a:t>
            </a:r>
            <a:r>
              <a:rPr lang="en-GB" sz="1600" dirty="0">
                <a:solidFill>
                  <a:schemeClr val="bg1"/>
                </a:solidFill>
              </a:rPr>
              <a:t>detailed explanation of EPI distortion (the problem</a:t>
            </a:r>
            <a:r>
              <a:rPr lang="en-GB" sz="1600" dirty="0" smtClean="0">
                <a:solidFill>
                  <a:schemeClr val="bg1"/>
                </a:solidFill>
              </a:rPr>
              <a:t>): </a:t>
            </a:r>
          </a:p>
          <a:p>
            <a:pPr>
              <a:spcBef>
                <a:spcPct val="20000"/>
              </a:spcBef>
            </a:pPr>
            <a:r>
              <a:rPr lang="en-GB" sz="1600" u="sng" dirty="0" smtClean="0">
                <a:solidFill>
                  <a:srgbClr val="1E0DF9"/>
                </a:solidFill>
              </a:rPr>
              <a:t>ww.fil.ion.ucl.ac.uk</a:t>
            </a:r>
            <a:r>
              <a:rPr lang="en-GB" sz="1600" u="sng" dirty="0">
                <a:solidFill>
                  <a:srgbClr val="1E0DF9"/>
                </a:solidFill>
              </a:rPr>
              <a:t>/~mgray/Presentations/</a:t>
            </a:r>
            <a:r>
              <a:rPr lang="en-GB" sz="1600" b="1" u="sng" dirty="0">
                <a:solidFill>
                  <a:srgbClr val="1E0DF9"/>
                </a:solidFill>
              </a:rPr>
              <a:t>Unwarping</a:t>
            </a:r>
            <a:r>
              <a:rPr lang="en-GB" sz="1600" u="sng" dirty="0">
                <a:solidFill>
                  <a:srgbClr val="1E0DF9"/>
                </a:solidFill>
              </a:rPr>
              <a:t>.ppt</a:t>
            </a:r>
            <a:endParaRPr lang="en-GB" sz="1600" u="sng" dirty="0" smtClean="0">
              <a:solidFill>
                <a:srgbClr val="1E0DF9"/>
              </a:solidFill>
              <a:hlinkClick r:id="rId2"/>
            </a:endParaRPr>
          </a:p>
          <a:p>
            <a:pPr>
              <a:spcBef>
                <a:spcPct val="20000"/>
              </a:spcBef>
            </a:pPr>
            <a:r>
              <a:rPr lang="en-GB" sz="1600" dirty="0" smtClean="0">
                <a:solidFill>
                  <a:schemeClr val="bg1"/>
                </a:solidFill>
                <a:hlinkClick r:id="rId2"/>
              </a:rPr>
              <a:t>http</a:t>
            </a:r>
            <a:r>
              <a:rPr lang="en-GB" sz="1600" dirty="0">
                <a:solidFill>
                  <a:schemeClr val="bg1"/>
                </a:solidFill>
                <a:hlinkClick r:id="rId2"/>
              </a:rPr>
              <a:t>://cast.fil.ion.ucl.ac.uk/documents/physics_lectures/Hutton_epi_distortion_300408.pdf</a:t>
            </a:r>
            <a:endParaRPr lang="en-GB" sz="1600" dirty="0">
              <a:solidFill>
                <a:schemeClr val="bg1"/>
              </a:solidFill>
            </a:endParaRPr>
          </a:p>
          <a:p>
            <a:pPr marL="457200" indent="-457200">
              <a:spcBef>
                <a:spcPct val="20000"/>
              </a:spcBef>
              <a:buFont typeface="Arial" charset="0"/>
              <a:buNone/>
            </a:pPr>
            <a:endParaRPr lang="en-GB" sz="1600" dirty="0">
              <a:solidFill>
                <a:schemeClr val="bg1"/>
              </a:solidFill>
            </a:endParaRPr>
          </a:p>
          <a:p>
            <a:pPr marL="457200" indent="-457200">
              <a:spcBef>
                <a:spcPct val="20000"/>
              </a:spcBef>
              <a:buFont typeface="Arial" charset="0"/>
              <a:buChar char="•"/>
            </a:pPr>
            <a:r>
              <a:rPr lang="en-GB" sz="1600" dirty="0">
                <a:solidFill>
                  <a:schemeClr val="bg1"/>
                </a:solidFill>
              </a:rPr>
              <a:t>SPM material on unwarping (rationale, limitations, toolbox, sample data set) </a:t>
            </a:r>
            <a:r>
              <a:rPr lang="en-GB" sz="1600" dirty="0">
                <a:solidFill>
                  <a:schemeClr val="bg1"/>
                </a:solidFill>
                <a:hlinkClick r:id="rId3"/>
              </a:rPr>
              <a:t>http://www.fil.ion.ucl.ac.uk/spm/toolbox/unwarp</a:t>
            </a:r>
            <a:r>
              <a:rPr lang="en-GB" sz="1600" dirty="0" smtClean="0">
                <a:solidFill>
                  <a:schemeClr val="bg1"/>
                </a:solidFill>
                <a:hlinkClick r:id="rId3"/>
              </a:rPr>
              <a:t>/</a:t>
            </a:r>
            <a:endParaRPr lang="en-GB" sz="1600" dirty="0" smtClean="0">
              <a:solidFill>
                <a:schemeClr val="bg1"/>
              </a:solidFill>
            </a:endParaRPr>
          </a:p>
          <a:p>
            <a:pPr marL="457200" indent="-457200">
              <a:spcBef>
                <a:spcPct val="20000"/>
              </a:spcBef>
              <a:buFont typeface="Arial" charset="0"/>
              <a:buChar char="•"/>
            </a:pPr>
            <a:r>
              <a:rPr lang="en-US" sz="1600" dirty="0" smtClean="0">
                <a:hlinkClick r:id="rId4"/>
              </a:rPr>
              <a:t>http://www.fil.ion.ucl.ac.uk/spm/data/</a:t>
            </a:r>
            <a:endParaRPr lang="en-GB" sz="1600" dirty="0">
              <a:solidFill>
                <a:schemeClr val="bg1"/>
              </a:solidFill>
            </a:endParaRPr>
          </a:p>
          <a:p>
            <a:pPr marL="457200" indent="-457200">
              <a:spcBef>
                <a:spcPct val="20000"/>
              </a:spcBef>
              <a:buFont typeface="Arial" charset="0"/>
              <a:buChar char="•"/>
            </a:pPr>
            <a:endParaRPr lang="en-GB" sz="1600" dirty="0">
              <a:solidFill>
                <a:schemeClr val="bg1"/>
              </a:solidFill>
            </a:endParaRPr>
          </a:p>
          <a:p>
            <a:pPr marL="457200" indent="-457200">
              <a:spcBef>
                <a:spcPct val="20000"/>
              </a:spcBef>
              <a:buFont typeface="Arial" charset="0"/>
              <a:buChar char="•"/>
            </a:pPr>
            <a:r>
              <a:rPr lang="en-GB" sz="1600" dirty="0" smtClean="0">
                <a:solidFill>
                  <a:schemeClr val="bg1"/>
                </a:solidFill>
              </a:rPr>
              <a:t>The physics wiki: step-by-step instructions on how to go about everything</a:t>
            </a:r>
          </a:p>
          <a:p>
            <a:pPr lvl="1">
              <a:spcBef>
                <a:spcPct val="20000"/>
              </a:spcBef>
            </a:pPr>
            <a:r>
              <a:rPr lang="en-GB" sz="1600" dirty="0">
                <a:solidFill>
                  <a:schemeClr val="bg1"/>
                </a:solidFill>
              </a:rPr>
              <a:t> </a:t>
            </a:r>
            <a:r>
              <a:rPr lang="en-GB" sz="1600" dirty="0">
                <a:hlinkClick r:id="rId5"/>
              </a:rPr>
              <a:t>http://intranet.fil.ion.ucl.ac.uk/pmwiki</a:t>
            </a:r>
            <a:r>
              <a:rPr lang="en-GB" sz="1600" dirty="0" smtClean="0">
                <a:hlinkClick r:id="rId5"/>
              </a:rPr>
              <a:t>/</a:t>
            </a:r>
            <a:r>
              <a:rPr lang="en-GB" sz="1600" dirty="0" smtClean="0"/>
              <a:t> </a:t>
            </a:r>
            <a:r>
              <a:rPr lang="en-GB" sz="1600" dirty="0" smtClean="0">
                <a:solidFill>
                  <a:schemeClr val="bg1"/>
                </a:solidFill>
              </a:rPr>
              <a:t>(only accessible to FIL/ICN)</a:t>
            </a:r>
          </a:p>
          <a:p>
            <a:pPr lvl="1">
              <a:spcBef>
                <a:spcPct val="20000"/>
              </a:spcBef>
            </a:pPr>
            <a:endParaRPr lang="en-GB" sz="1600" dirty="0" smtClean="0"/>
          </a:p>
          <a:p>
            <a:pPr marL="457200" indent="-457200">
              <a:spcBef>
                <a:spcPct val="20000"/>
              </a:spcBef>
              <a:buFont typeface="Arial" charset="0"/>
              <a:buChar char="•"/>
            </a:pPr>
            <a:r>
              <a:rPr lang="en-GB" sz="1600" dirty="0" smtClean="0">
                <a:solidFill>
                  <a:schemeClr val="bg1"/>
                </a:solidFill>
              </a:rPr>
              <a:t>SPM manual: </a:t>
            </a:r>
            <a:r>
              <a:rPr lang="en-GB" sz="1600" dirty="0">
                <a:hlinkClick r:id="rId6"/>
              </a:rPr>
              <a:t>http://www.fil.ion.ucl.ac.uk/spm/doc/manual.pdf</a:t>
            </a:r>
            <a:endParaRPr lang="en-GB" sz="1600" dirty="0" smtClean="0">
              <a:solidFill>
                <a:schemeClr val="bg1"/>
              </a:solidFill>
            </a:endParaRPr>
          </a:p>
          <a:p>
            <a:pPr marL="457200" indent="-457200">
              <a:spcBef>
                <a:spcPct val="20000"/>
              </a:spcBef>
              <a:buFont typeface="Arial" charset="0"/>
              <a:buChar char="•"/>
            </a:pPr>
            <a:endParaRPr lang="en-GB" sz="1600" dirty="0" smtClean="0">
              <a:solidFill>
                <a:schemeClr val="bg1"/>
              </a:solidFill>
            </a:endParaRPr>
          </a:p>
          <a:p>
            <a:pPr marL="457200" indent="-457200">
              <a:spcBef>
                <a:spcPct val="20000"/>
              </a:spcBef>
              <a:buFont typeface="Arial" charset="0"/>
              <a:buChar char="•"/>
            </a:pPr>
            <a:r>
              <a:rPr lang="en-GB" sz="1600" dirty="0" smtClean="0">
                <a:solidFill>
                  <a:schemeClr val="bg1"/>
                </a:solidFill>
              </a:rPr>
              <a:t>Last year’s MFD slides</a:t>
            </a:r>
          </a:p>
          <a:p>
            <a:pPr marL="457200" indent="-457200">
              <a:spcBef>
                <a:spcPct val="20000"/>
              </a:spcBef>
              <a:buFont typeface="Arial" charset="0"/>
              <a:buChar char="•"/>
            </a:pPr>
            <a:r>
              <a:rPr lang="en-GB" sz="1600" dirty="0" smtClean="0">
                <a:solidFill>
                  <a:schemeClr val="bg1"/>
                </a:solidFill>
              </a:rPr>
              <a:t>Chloe Hutton</a:t>
            </a:r>
            <a:endParaRPr lang="en-GB" sz="1600" dirty="0">
              <a:solidFill>
                <a:schemeClr val="bg1"/>
              </a:solidFill>
            </a:endParaRPr>
          </a:p>
          <a:p>
            <a:pPr marL="457200" indent="-457200" algn="ctr">
              <a:spcBef>
                <a:spcPct val="20000"/>
              </a:spcBef>
              <a:buFont typeface="Arial" charset="0"/>
              <a:buNone/>
            </a:pP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Preprocessing</a:t>
            </a:r>
            <a:endParaRPr lang="en-GB" sz="5000" dirty="0"/>
          </a:p>
        </p:txBody>
      </p:sp>
      <p:sp>
        <p:nvSpPr>
          <p:cNvPr id="7" name="Subtitle 6"/>
          <p:cNvSpPr>
            <a:spLocks noGrp="1"/>
          </p:cNvSpPr>
          <p:nvPr>
            <p:ph type="subTitle" idx="1"/>
          </p:nvPr>
        </p:nvSpPr>
        <p:spPr>
          <a:xfrm>
            <a:off x="251520" y="1556792"/>
            <a:ext cx="8568952" cy="1752600"/>
          </a:xfrm>
        </p:spPr>
        <p:txBody>
          <a:bodyPr>
            <a:normAutofit/>
          </a:bodyPr>
          <a:lstStyle/>
          <a:p>
            <a:pPr algn="l"/>
            <a:r>
              <a:rPr lang="en-GB" sz="2500" dirty="0" smtClean="0">
                <a:solidFill>
                  <a:schemeClr val="bg1"/>
                </a:solidFill>
              </a:rPr>
              <a:t>Computational procedures applied to fMRI data before statistical analysis to reduce variability in the data not associated with the experimental task.</a:t>
            </a:r>
            <a:endParaRPr lang="en-GB" sz="2500" dirty="0">
              <a:solidFill>
                <a:schemeClr val="bg1"/>
              </a:solidFill>
            </a:endParaRPr>
          </a:p>
        </p:txBody>
      </p:sp>
      <p:sp>
        <p:nvSpPr>
          <p:cNvPr id="8" name="TextBox 7"/>
          <p:cNvSpPr txBox="1"/>
          <p:nvPr/>
        </p:nvSpPr>
        <p:spPr>
          <a:xfrm>
            <a:off x="1547664" y="2780928"/>
            <a:ext cx="5760640" cy="861774"/>
          </a:xfrm>
          <a:prstGeom prst="rect">
            <a:avLst/>
          </a:prstGeom>
          <a:noFill/>
        </p:spPr>
        <p:txBody>
          <a:bodyPr wrap="square" rtlCol="0">
            <a:spAutoFit/>
          </a:bodyPr>
          <a:lstStyle/>
          <a:p>
            <a:r>
              <a:rPr lang="en-GB" sz="2500" dirty="0" smtClean="0">
                <a:solidFill>
                  <a:schemeClr val="bg1"/>
                </a:solidFill>
              </a:rPr>
              <a:t>Regardless of experimental design (block or event) you must do preprocessing </a:t>
            </a:r>
            <a:endParaRPr lang="en-GB" sz="2500" dirty="0">
              <a:solidFill>
                <a:schemeClr val="bg1"/>
              </a:solidFill>
            </a:endParaRPr>
          </a:p>
        </p:txBody>
      </p:sp>
      <p:sp>
        <p:nvSpPr>
          <p:cNvPr id="9" name="TextBox 8"/>
          <p:cNvSpPr txBox="1"/>
          <p:nvPr/>
        </p:nvSpPr>
        <p:spPr>
          <a:xfrm>
            <a:off x="395536" y="3789040"/>
            <a:ext cx="3456384" cy="1754326"/>
          </a:xfrm>
          <a:prstGeom prst="rect">
            <a:avLst/>
          </a:prstGeom>
          <a:noFill/>
        </p:spPr>
        <p:txBody>
          <a:bodyPr wrap="square" rtlCol="0">
            <a:spAutoFit/>
          </a:bodyPr>
          <a:lstStyle/>
          <a:p>
            <a:pPr marL="342900" indent="-342900">
              <a:buAutoNum type="arabicPeriod"/>
            </a:pPr>
            <a:r>
              <a:rPr lang="en-GB" dirty="0" smtClean="0">
                <a:solidFill>
                  <a:schemeClr val="bg1"/>
                </a:solidFill>
              </a:rPr>
              <a:t>Remove uninteresting variability from the data </a:t>
            </a:r>
          </a:p>
          <a:p>
            <a:pPr marL="800100" lvl="1" indent="-342900"/>
            <a:r>
              <a:rPr lang="en-GB" dirty="0" smtClean="0">
                <a:solidFill>
                  <a:schemeClr val="bg1"/>
                </a:solidFill>
              </a:rPr>
              <a:t>	Improve the functional signal to-noise ratio by reducing the total variance in the data</a:t>
            </a:r>
            <a:endParaRPr lang="en-GB" dirty="0">
              <a:solidFill>
                <a:schemeClr val="bg1"/>
              </a:solidFill>
            </a:endParaRPr>
          </a:p>
        </p:txBody>
      </p:sp>
      <p:sp>
        <p:nvSpPr>
          <p:cNvPr id="10" name="TextBox 9"/>
          <p:cNvSpPr txBox="1"/>
          <p:nvPr/>
        </p:nvSpPr>
        <p:spPr>
          <a:xfrm>
            <a:off x="4932040" y="3861048"/>
            <a:ext cx="3456384" cy="923330"/>
          </a:xfrm>
          <a:prstGeom prst="rect">
            <a:avLst/>
          </a:prstGeom>
          <a:noFill/>
        </p:spPr>
        <p:txBody>
          <a:bodyPr wrap="square" rtlCol="0">
            <a:spAutoFit/>
          </a:bodyPr>
          <a:lstStyle/>
          <a:p>
            <a:r>
              <a:rPr lang="en-GB" dirty="0" smtClean="0">
                <a:solidFill>
                  <a:schemeClr val="bg1"/>
                </a:solidFill>
              </a:rPr>
              <a:t>2. Prepare the data for statistical analysis</a:t>
            </a: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Overview</a:t>
            </a:r>
            <a:endParaRPr lang="en-GB" sz="5000" dirty="0"/>
          </a:p>
        </p:txBody>
      </p:sp>
      <p:sp>
        <p:nvSpPr>
          <p:cNvPr id="8" name="TextBox 7"/>
          <p:cNvSpPr txBox="1"/>
          <p:nvPr/>
        </p:nvSpPr>
        <p:spPr>
          <a:xfrm>
            <a:off x="251520" y="3645024"/>
            <a:ext cx="1440160" cy="477054"/>
          </a:xfrm>
          <a:prstGeom prst="rect">
            <a:avLst/>
          </a:prstGeom>
          <a:noFill/>
        </p:spPr>
        <p:txBody>
          <a:bodyPr wrap="square" rtlCol="0">
            <a:spAutoFit/>
          </a:bodyPr>
          <a:lstStyle/>
          <a:p>
            <a:r>
              <a:rPr lang="en-GB" sz="2500" dirty="0" smtClean="0">
                <a:solidFill>
                  <a:schemeClr val="bg1"/>
                </a:solidFill>
              </a:rPr>
              <a:t>Realign</a:t>
            </a:r>
            <a:endParaRPr lang="en-GB" sz="2500" dirty="0">
              <a:solidFill>
                <a:schemeClr val="bg1"/>
              </a:solidFill>
            </a:endParaRPr>
          </a:p>
        </p:txBody>
      </p:sp>
      <p:sp>
        <p:nvSpPr>
          <p:cNvPr id="9" name="TextBox 8"/>
          <p:cNvSpPr txBox="1"/>
          <p:nvPr/>
        </p:nvSpPr>
        <p:spPr>
          <a:xfrm>
            <a:off x="4139952" y="3501008"/>
            <a:ext cx="3168352" cy="861774"/>
          </a:xfrm>
          <a:prstGeom prst="rect">
            <a:avLst/>
          </a:prstGeom>
          <a:noFill/>
        </p:spPr>
        <p:txBody>
          <a:bodyPr wrap="square" rtlCol="0">
            <a:spAutoFit/>
          </a:bodyPr>
          <a:lstStyle/>
          <a:p>
            <a:r>
              <a:rPr lang="en-GB" sz="2500" dirty="0" err="1" smtClean="0">
                <a:solidFill>
                  <a:schemeClr val="bg1"/>
                </a:solidFill>
              </a:rPr>
              <a:t>Coreg</a:t>
            </a:r>
            <a:r>
              <a:rPr lang="en-GB" sz="2500" dirty="0" smtClean="0">
                <a:solidFill>
                  <a:schemeClr val="bg1"/>
                </a:solidFill>
              </a:rPr>
              <a:t> + Normalise Write</a:t>
            </a:r>
            <a:endParaRPr lang="en-GB" sz="2500" dirty="0">
              <a:solidFill>
                <a:schemeClr val="bg1"/>
              </a:solidFill>
            </a:endParaRPr>
          </a:p>
        </p:txBody>
      </p:sp>
      <p:sp>
        <p:nvSpPr>
          <p:cNvPr id="10" name="TextBox 9"/>
          <p:cNvSpPr txBox="1"/>
          <p:nvPr/>
        </p:nvSpPr>
        <p:spPr>
          <a:xfrm>
            <a:off x="2123728" y="3645024"/>
            <a:ext cx="1224136" cy="477054"/>
          </a:xfrm>
          <a:prstGeom prst="rect">
            <a:avLst/>
          </a:prstGeom>
          <a:noFill/>
        </p:spPr>
        <p:txBody>
          <a:bodyPr wrap="square" rtlCol="0">
            <a:spAutoFit/>
          </a:bodyPr>
          <a:lstStyle/>
          <a:p>
            <a:r>
              <a:rPr lang="en-GB" sz="2500" dirty="0" err="1" smtClean="0">
                <a:solidFill>
                  <a:schemeClr val="bg1"/>
                </a:solidFill>
              </a:rPr>
              <a:t>Unwarp</a:t>
            </a:r>
            <a:endParaRPr lang="en-GB" sz="2500" dirty="0">
              <a:solidFill>
                <a:schemeClr val="bg1"/>
              </a:solidFill>
            </a:endParaRPr>
          </a:p>
        </p:txBody>
      </p:sp>
      <p:sp>
        <p:nvSpPr>
          <p:cNvPr id="13" name="TextBox 12"/>
          <p:cNvSpPr txBox="1"/>
          <p:nvPr/>
        </p:nvSpPr>
        <p:spPr>
          <a:xfrm>
            <a:off x="7380312" y="3573016"/>
            <a:ext cx="1259632" cy="477054"/>
          </a:xfrm>
          <a:prstGeom prst="rect">
            <a:avLst/>
          </a:prstGeom>
          <a:noFill/>
        </p:spPr>
        <p:txBody>
          <a:bodyPr wrap="square" rtlCol="0">
            <a:spAutoFit/>
          </a:bodyPr>
          <a:lstStyle/>
          <a:p>
            <a:r>
              <a:rPr lang="en-GB" sz="2500" dirty="0" smtClean="0">
                <a:solidFill>
                  <a:schemeClr val="bg1"/>
                </a:solidFill>
              </a:rPr>
              <a:t>Smooth</a:t>
            </a:r>
            <a:endParaRPr lang="en-GB" sz="2500" dirty="0">
              <a:solidFill>
                <a:schemeClr val="bg1"/>
              </a:solidFill>
            </a:endParaRPr>
          </a:p>
        </p:txBody>
      </p:sp>
      <p:grpSp>
        <p:nvGrpSpPr>
          <p:cNvPr id="3" name="Group 79"/>
          <p:cNvGrpSpPr/>
          <p:nvPr/>
        </p:nvGrpSpPr>
        <p:grpSpPr>
          <a:xfrm>
            <a:off x="251520" y="1916832"/>
            <a:ext cx="1080120" cy="1368152"/>
            <a:chOff x="340633" y="1438670"/>
            <a:chExt cx="1408349" cy="1713911"/>
          </a:xfrm>
        </p:grpSpPr>
        <p:sp>
          <p:nvSpPr>
            <p:cNvPr id="61" name="Rectangle 14"/>
            <p:cNvSpPr/>
            <p:nvPr/>
          </p:nvSpPr>
          <p:spPr>
            <a:xfrm>
              <a:off x="340633" y="1438670"/>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descr="funct.png"/>
            <p:cNvPicPr>
              <a:picLocks noChangeAspect="1"/>
            </p:cNvPicPr>
            <p:nvPr/>
          </p:nvPicPr>
          <p:blipFill>
            <a:blip r:embed="rId2" cstate="print"/>
            <a:stretch>
              <a:fillRect/>
            </a:stretch>
          </p:blipFill>
          <p:spPr>
            <a:xfrm>
              <a:off x="395536" y="1484784"/>
              <a:ext cx="1075094" cy="1182790"/>
            </a:xfrm>
            <a:prstGeom prst="rect">
              <a:avLst/>
            </a:prstGeom>
          </p:spPr>
        </p:pic>
        <p:sp>
          <p:nvSpPr>
            <p:cNvPr id="63" name="Rectangle 14"/>
            <p:cNvSpPr/>
            <p:nvPr/>
          </p:nvSpPr>
          <p:spPr>
            <a:xfrm>
              <a:off x="556657" y="1582686"/>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descr="funct.png"/>
            <p:cNvPicPr>
              <a:picLocks noChangeAspect="1"/>
            </p:cNvPicPr>
            <p:nvPr/>
          </p:nvPicPr>
          <p:blipFill>
            <a:blip r:embed="rId2" cstate="print"/>
            <a:stretch>
              <a:fillRect/>
            </a:stretch>
          </p:blipFill>
          <p:spPr>
            <a:xfrm>
              <a:off x="611560" y="1628800"/>
              <a:ext cx="1075094" cy="1182790"/>
            </a:xfrm>
            <a:prstGeom prst="rect">
              <a:avLst/>
            </a:prstGeom>
          </p:spPr>
        </p:pic>
        <p:sp>
          <p:nvSpPr>
            <p:cNvPr id="65" name="Rectangle 14"/>
            <p:cNvSpPr/>
            <p:nvPr/>
          </p:nvSpPr>
          <p:spPr>
            <a:xfrm>
              <a:off x="412641" y="1870718"/>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descr="funct.png"/>
            <p:cNvPicPr>
              <a:picLocks noChangeAspect="1"/>
            </p:cNvPicPr>
            <p:nvPr/>
          </p:nvPicPr>
          <p:blipFill>
            <a:blip r:embed="rId2" cstate="print"/>
            <a:stretch>
              <a:fillRect/>
            </a:stretch>
          </p:blipFill>
          <p:spPr>
            <a:xfrm>
              <a:off x="467544" y="1916832"/>
              <a:ext cx="1075094" cy="1182790"/>
            </a:xfrm>
            <a:prstGeom prst="rect">
              <a:avLst/>
            </a:prstGeom>
          </p:spPr>
        </p:pic>
      </p:grpSp>
      <p:grpSp>
        <p:nvGrpSpPr>
          <p:cNvPr id="4" name="Group 78"/>
          <p:cNvGrpSpPr/>
          <p:nvPr/>
        </p:nvGrpSpPr>
        <p:grpSpPr>
          <a:xfrm>
            <a:off x="179512" y="4549295"/>
            <a:ext cx="936104" cy="1255969"/>
            <a:chOff x="196617" y="4607022"/>
            <a:chExt cx="1463252" cy="1544001"/>
          </a:xfrm>
        </p:grpSpPr>
        <p:sp>
          <p:nvSpPr>
            <p:cNvPr id="68" name="Rectangle 14"/>
            <p:cNvSpPr/>
            <p:nvPr/>
          </p:nvSpPr>
          <p:spPr>
            <a:xfrm>
              <a:off x="196617" y="46070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descr="funct.png"/>
            <p:cNvPicPr>
              <a:picLocks noChangeAspect="1"/>
            </p:cNvPicPr>
            <p:nvPr/>
          </p:nvPicPr>
          <p:blipFill>
            <a:blip r:embed="rId2" cstate="print"/>
            <a:stretch>
              <a:fillRect/>
            </a:stretch>
          </p:blipFill>
          <p:spPr>
            <a:xfrm>
              <a:off x="251520" y="4653136"/>
              <a:ext cx="1075094" cy="1182790"/>
            </a:xfrm>
            <a:prstGeom prst="rect">
              <a:avLst/>
            </a:prstGeom>
          </p:spPr>
        </p:pic>
        <p:grpSp>
          <p:nvGrpSpPr>
            <p:cNvPr id="5" name="Group 74"/>
            <p:cNvGrpSpPr/>
            <p:nvPr/>
          </p:nvGrpSpPr>
          <p:grpSpPr>
            <a:xfrm>
              <a:off x="323528" y="4725144"/>
              <a:ext cx="1192325" cy="1281863"/>
              <a:chOff x="349017" y="4759422"/>
              <a:chExt cx="1192325" cy="1281863"/>
            </a:xfrm>
          </p:grpSpPr>
          <p:sp>
            <p:nvSpPr>
              <p:cNvPr id="70" name="Rectangle 14"/>
              <p:cNvSpPr/>
              <p:nvPr/>
            </p:nvSpPr>
            <p:spPr>
              <a:xfrm>
                <a:off x="349017" y="47594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descr="funct.png"/>
              <p:cNvPicPr>
                <a:picLocks noChangeAspect="1"/>
              </p:cNvPicPr>
              <p:nvPr/>
            </p:nvPicPr>
            <p:blipFill>
              <a:blip r:embed="rId2" cstate="print"/>
              <a:stretch>
                <a:fillRect/>
              </a:stretch>
            </p:blipFill>
            <p:spPr>
              <a:xfrm>
                <a:off x="403920" y="4805536"/>
                <a:ext cx="1075094" cy="1182790"/>
              </a:xfrm>
              <a:prstGeom prst="rect">
                <a:avLst/>
              </a:prstGeom>
            </p:spPr>
          </p:pic>
        </p:grpSp>
        <p:grpSp>
          <p:nvGrpSpPr>
            <p:cNvPr id="7" name="Group 73"/>
            <p:cNvGrpSpPr/>
            <p:nvPr/>
          </p:nvGrpSpPr>
          <p:grpSpPr>
            <a:xfrm>
              <a:off x="467544" y="4869160"/>
              <a:ext cx="1192325" cy="1281863"/>
              <a:chOff x="501417" y="4911822"/>
              <a:chExt cx="1192325" cy="1281863"/>
            </a:xfrm>
          </p:grpSpPr>
          <p:sp>
            <p:nvSpPr>
              <p:cNvPr id="72" name="Rectangle 14"/>
              <p:cNvSpPr/>
              <p:nvPr/>
            </p:nvSpPr>
            <p:spPr>
              <a:xfrm>
                <a:off x="501417" y="49118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descr="funct.png"/>
              <p:cNvPicPr>
                <a:picLocks noChangeAspect="1"/>
              </p:cNvPicPr>
              <p:nvPr/>
            </p:nvPicPr>
            <p:blipFill>
              <a:blip r:embed="rId2" cstate="print"/>
              <a:stretch>
                <a:fillRect/>
              </a:stretch>
            </p:blipFill>
            <p:spPr>
              <a:xfrm>
                <a:off x="556320" y="4957936"/>
                <a:ext cx="1075094" cy="1182790"/>
              </a:xfrm>
              <a:prstGeom prst="rect">
                <a:avLst/>
              </a:prstGeom>
            </p:spPr>
          </p:pic>
        </p:grpSp>
      </p:grpSp>
      <p:grpSp>
        <p:nvGrpSpPr>
          <p:cNvPr id="11" name="Group 75"/>
          <p:cNvGrpSpPr/>
          <p:nvPr/>
        </p:nvGrpSpPr>
        <p:grpSpPr>
          <a:xfrm>
            <a:off x="1403648" y="4667417"/>
            <a:ext cx="792088" cy="993831"/>
            <a:chOff x="501417" y="4911822"/>
            <a:chExt cx="1192325" cy="1281863"/>
          </a:xfrm>
        </p:grpSpPr>
        <p:sp>
          <p:nvSpPr>
            <p:cNvPr id="77" name="Rectangle 14"/>
            <p:cNvSpPr/>
            <p:nvPr/>
          </p:nvSpPr>
          <p:spPr>
            <a:xfrm>
              <a:off x="501417" y="49118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Picture 77" descr="funct.png"/>
            <p:cNvPicPr>
              <a:picLocks noChangeAspect="1"/>
            </p:cNvPicPr>
            <p:nvPr/>
          </p:nvPicPr>
          <p:blipFill>
            <a:blip r:embed="rId2" cstate="print"/>
            <a:stretch>
              <a:fillRect/>
            </a:stretch>
          </p:blipFill>
          <p:spPr>
            <a:xfrm>
              <a:off x="556320" y="4957936"/>
              <a:ext cx="1075094" cy="1182790"/>
            </a:xfrm>
            <a:prstGeom prst="rect">
              <a:avLst/>
            </a:prstGeom>
          </p:spPr>
        </p:pic>
      </p:grpSp>
      <p:sp>
        <p:nvSpPr>
          <p:cNvPr id="81" name="TextBox 80"/>
          <p:cNvSpPr txBox="1"/>
          <p:nvPr/>
        </p:nvSpPr>
        <p:spPr>
          <a:xfrm>
            <a:off x="179512" y="1340768"/>
            <a:ext cx="2160240" cy="369332"/>
          </a:xfrm>
          <a:prstGeom prst="rect">
            <a:avLst/>
          </a:prstGeom>
          <a:noFill/>
        </p:spPr>
        <p:txBody>
          <a:bodyPr wrap="square" rtlCol="0">
            <a:spAutoFit/>
          </a:bodyPr>
          <a:lstStyle/>
          <a:p>
            <a:r>
              <a:rPr lang="en-GB" dirty="0" err="1" smtClean="0">
                <a:solidFill>
                  <a:schemeClr val="bg1"/>
                </a:solidFill>
              </a:rPr>
              <a:t>Func</a:t>
            </a:r>
            <a:r>
              <a:rPr lang="en-GB" dirty="0" smtClean="0">
                <a:solidFill>
                  <a:schemeClr val="bg1"/>
                </a:solidFill>
              </a:rPr>
              <a:t>. time series</a:t>
            </a:r>
            <a:endParaRPr lang="en-GB" dirty="0">
              <a:solidFill>
                <a:schemeClr val="bg1"/>
              </a:solidFill>
            </a:endParaRPr>
          </a:p>
        </p:txBody>
      </p:sp>
      <p:pic>
        <p:nvPicPr>
          <p:cNvPr id="31" name="Picture 5" descr="warp_2"/>
          <p:cNvPicPr>
            <a:picLocks noChangeAspect="1" noChangeArrowheads="1"/>
          </p:cNvPicPr>
          <p:nvPr/>
        </p:nvPicPr>
        <p:blipFill>
          <a:blip r:embed="rId3" cstate="print"/>
          <a:srcRect/>
          <a:stretch>
            <a:fillRect/>
          </a:stretch>
        </p:blipFill>
        <p:spPr bwMode="auto">
          <a:xfrm>
            <a:off x="2339752" y="2208460"/>
            <a:ext cx="820853" cy="1148532"/>
          </a:xfrm>
          <a:prstGeom prst="rect">
            <a:avLst/>
          </a:prstGeom>
          <a:noFill/>
          <a:ln w="9525">
            <a:noFill/>
            <a:miter lim="800000"/>
            <a:headEnd/>
            <a:tailEnd/>
          </a:ln>
        </p:spPr>
      </p:pic>
      <p:sp>
        <p:nvSpPr>
          <p:cNvPr id="32" name="TextBox 31"/>
          <p:cNvSpPr txBox="1"/>
          <p:nvPr/>
        </p:nvSpPr>
        <p:spPr>
          <a:xfrm>
            <a:off x="395536" y="5949280"/>
            <a:ext cx="1296144" cy="646331"/>
          </a:xfrm>
          <a:prstGeom prst="rect">
            <a:avLst/>
          </a:prstGeom>
          <a:noFill/>
        </p:spPr>
        <p:txBody>
          <a:bodyPr wrap="square" rtlCol="0">
            <a:spAutoFit/>
          </a:bodyPr>
          <a:lstStyle/>
          <a:p>
            <a:r>
              <a:rPr lang="en-GB" dirty="0" smtClean="0">
                <a:solidFill>
                  <a:schemeClr val="bg1"/>
                </a:solidFill>
              </a:rPr>
              <a:t>Motion corrected</a:t>
            </a:r>
            <a:endParaRPr lang="en-GB" dirty="0">
              <a:solidFill>
                <a:schemeClr val="bg1"/>
              </a:solidFill>
            </a:endParaRPr>
          </a:p>
        </p:txBody>
      </p:sp>
      <p:sp>
        <p:nvSpPr>
          <p:cNvPr id="35" name="Down Arrow 34"/>
          <p:cNvSpPr/>
          <p:nvPr/>
        </p:nvSpPr>
        <p:spPr>
          <a:xfrm>
            <a:off x="683568" y="3356992"/>
            <a:ext cx="144016" cy="36004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5"/>
          <p:cNvGrpSpPr/>
          <p:nvPr/>
        </p:nvGrpSpPr>
        <p:grpSpPr>
          <a:xfrm>
            <a:off x="4067944" y="4869161"/>
            <a:ext cx="1080120" cy="1368152"/>
            <a:chOff x="501417" y="4911822"/>
            <a:chExt cx="1192325" cy="1281863"/>
          </a:xfrm>
        </p:grpSpPr>
        <p:sp>
          <p:nvSpPr>
            <p:cNvPr id="37" name="Rectangle 14"/>
            <p:cNvSpPr/>
            <p:nvPr/>
          </p:nvSpPr>
          <p:spPr>
            <a:xfrm>
              <a:off x="501417" y="49118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funct.png"/>
            <p:cNvPicPr>
              <a:picLocks noChangeAspect="1"/>
            </p:cNvPicPr>
            <p:nvPr/>
          </p:nvPicPr>
          <p:blipFill>
            <a:blip r:embed="rId2" cstate="print"/>
            <a:stretch>
              <a:fillRect/>
            </a:stretch>
          </p:blipFill>
          <p:spPr>
            <a:xfrm>
              <a:off x="556320" y="4957936"/>
              <a:ext cx="1075094" cy="1182790"/>
            </a:xfrm>
            <a:prstGeom prst="rect">
              <a:avLst/>
            </a:prstGeom>
          </p:spPr>
        </p:pic>
      </p:grpSp>
      <p:grpSp>
        <p:nvGrpSpPr>
          <p:cNvPr id="14" name="Group 38"/>
          <p:cNvGrpSpPr/>
          <p:nvPr/>
        </p:nvGrpSpPr>
        <p:grpSpPr>
          <a:xfrm>
            <a:off x="5508104" y="4869160"/>
            <a:ext cx="1152128" cy="1376536"/>
            <a:chOff x="1403648" y="2852936"/>
            <a:chExt cx="1080120" cy="1368152"/>
          </a:xfrm>
        </p:grpSpPr>
        <p:sp>
          <p:nvSpPr>
            <p:cNvPr id="40" name="Rectangle 39"/>
            <p:cNvSpPr/>
            <p:nvPr/>
          </p:nvSpPr>
          <p:spPr>
            <a:xfrm>
              <a:off x="1403648" y="285293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struct.png"/>
            <p:cNvPicPr>
              <a:picLocks noChangeAspect="1"/>
            </p:cNvPicPr>
            <p:nvPr/>
          </p:nvPicPr>
          <p:blipFill>
            <a:blip r:embed="rId4" cstate="print"/>
            <a:stretch>
              <a:fillRect/>
            </a:stretch>
          </p:blipFill>
          <p:spPr>
            <a:xfrm>
              <a:off x="1458078" y="2924943"/>
              <a:ext cx="964568" cy="1232159"/>
            </a:xfrm>
            <a:prstGeom prst="rect">
              <a:avLst/>
            </a:prstGeom>
          </p:spPr>
        </p:pic>
      </p:grpSp>
      <p:pic>
        <p:nvPicPr>
          <p:cNvPr id="42" name="Picture 12"/>
          <p:cNvPicPr>
            <a:picLocks noChangeArrowheads="1"/>
          </p:cNvPicPr>
          <p:nvPr/>
        </p:nvPicPr>
        <p:blipFill>
          <a:blip r:embed="rId5" cstate="print"/>
          <a:srcRect/>
          <a:stretch>
            <a:fillRect/>
          </a:stretch>
        </p:blipFill>
        <p:spPr bwMode="auto">
          <a:xfrm>
            <a:off x="7380312" y="2060848"/>
            <a:ext cx="1437542" cy="1062038"/>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8388424" cy="1470025"/>
          </a:xfrm>
          <a:prstGeom prst="rect">
            <a:avLst/>
          </a:prstGeom>
        </p:spPr>
        <p:txBody>
          <a:bodyPr vert="horz" lIns="91440" tIns="45720" rIns="91440" bIns="45720" rtlCol="0" anchor="ctr">
            <a:normAutofit/>
          </a:bodyPr>
          <a:lstStyle/>
          <a:p>
            <a:pPr lvl="0" algn="ctr">
              <a:spcBef>
                <a:spcPct val="0"/>
              </a:spcBef>
              <a:defRPr/>
            </a:pPr>
            <a:r>
              <a:rPr lang="en-GB" sz="5000" dirty="0" smtClean="0"/>
              <a:t>Motion Correction</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95536" y="1700809"/>
            <a:ext cx="5616624" cy="861774"/>
          </a:xfrm>
          <a:prstGeom prst="rect">
            <a:avLst/>
          </a:prstGeom>
          <a:noFill/>
        </p:spPr>
        <p:txBody>
          <a:bodyPr wrap="square" rtlCol="0">
            <a:spAutoFit/>
          </a:bodyPr>
          <a:lstStyle/>
          <a:p>
            <a:r>
              <a:rPr lang="en-GB" sz="2500" dirty="0" smtClean="0">
                <a:solidFill>
                  <a:schemeClr val="bg1"/>
                </a:solidFill>
              </a:rPr>
              <a:t>Head movement is the LARGEST source of variance in fMRI data.</a:t>
            </a:r>
            <a:endParaRPr lang="en-GB" sz="2500" dirty="0">
              <a:solidFill>
                <a:schemeClr val="bg1"/>
              </a:solidFill>
            </a:endParaRPr>
          </a:p>
        </p:txBody>
      </p:sp>
      <p:sp>
        <p:nvSpPr>
          <p:cNvPr id="7" name="TextBox 6"/>
          <p:cNvSpPr txBox="1"/>
          <p:nvPr/>
        </p:nvSpPr>
        <p:spPr>
          <a:xfrm>
            <a:off x="611560" y="2708920"/>
            <a:ext cx="7920880" cy="3477875"/>
          </a:xfrm>
          <a:prstGeom prst="rect">
            <a:avLst/>
          </a:prstGeom>
          <a:noFill/>
        </p:spPr>
        <p:txBody>
          <a:bodyPr wrap="square" rtlCol="0">
            <a:spAutoFit/>
          </a:bodyPr>
          <a:lstStyle/>
          <a:p>
            <a:r>
              <a:rPr lang="en-GB" sz="2000" dirty="0" smtClean="0">
                <a:solidFill>
                  <a:schemeClr val="bg1"/>
                </a:solidFill>
              </a:rPr>
              <a:t>Steps to minimise head movement;</a:t>
            </a:r>
          </a:p>
          <a:p>
            <a:endParaRPr lang="en-GB" sz="2000" dirty="0" smtClean="0">
              <a:solidFill>
                <a:schemeClr val="bg1"/>
              </a:solidFill>
            </a:endParaRPr>
          </a:p>
          <a:p>
            <a:pPr marL="914400" lvl="1" indent="-457200" eaLnBrk="0" hangingPunct="0">
              <a:spcBef>
                <a:spcPct val="50000"/>
              </a:spcBef>
              <a:buFontTx/>
              <a:buAutoNum type="arabicPeriod"/>
            </a:pPr>
            <a:r>
              <a:rPr lang="en-GB" sz="2000" dirty="0" smtClean="0">
                <a:solidFill>
                  <a:schemeClr val="bg1"/>
                </a:solidFill>
                <a:latin typeface="Calibri" pitchFamily="34" charset="0"/>
                <a:ea typeface="Calibri" pitchFamily="34" charset="0"/>
                <a:cs typeface="Calibri" pitchFamily="34" charset="0"/>
              </a:rPr>
              <a:t>Limit subject head movement with padding</a:t>
            </a:r>
          </a:p>
          <a:p>
            <a:pPr marL="914400" lvl="1" indent="-457200" eaLnBrk="0" hangingPunct="0">
              <a:spcBef>
                <a:spcPct val="50000"/>
              </a:spcBef>
              <a:buFontTx/>
              <a:buAutoNum type="arabicPeriod"/>
            </a:pPr>
            <a:r>
              <a:rPr lang="en-GB" sz="2000" dirty="0" smtClean="0">
                <a:solidFill>
                  <a:schemeClr val="bg1"/>
                </a:solidFill>
                <a:latin typeface="Calibri" pitchFamily="34" charset="0"/>
                <a:ea typeface="Calibri" pitchFamily="34" charset="0"/>
                <a:cs typeface="Calibri" pitchFamily="34" charset="0"/>
              </a:rPr>
              <a:t>Give explicit instructions to lie as still as possible, not to talk between sessions, and swallow as little as possible</a:t>
            </a:r>
          </a:p>
          <a:p>
            <a:pPr marL="914400" lvl="1" indent="-457200" eaLnBrk="0" hangingPunct="0">
              <a:spcBef>
                <a:spcPct val="50000"/>
              </a:spcBef>
              <a:buFontTx/>
              <a:buAutoNum type="arabicPeriod"/>
            </a:pPr>
            <a:r>
              <a:rPr lang="en-GB" sz="2000" dirty="0" smtClean="0">
                <a:solidFill>
                  <a:schemeClr val="bg1"/>
                </a:solidFill>
                <a:latin typeface="Calibri" pitchFamily="34" charset="0"/>
                <a:ea typeface="Calibri" pitchFamily="34" charset="0"/>
                <a:cs typeface="Calibri" pitchFamily="34" charset="0"/>
              </a:rPr>
              <a:t>Try not to scan for too long* – everyone will move after while!</a:t>
            </a:r>
          </a:p>
          <a:p>
            <a:pPr marL="914400" lvl="1" indent="-457200" eaLnBrk="0" hangingPunct="0">
              <a:spcBef>
                <a:spcPct val="50000"/>
              </a:spcBef>
              <a:buFontTx/>
              <a:buAutoNum type="arabicPeriod"/>
            </a:pPr>
            <a:r>
              <a:rPr lang="en-GB" sz="2000" dirty="0" smtClean="0">
                <a:solidFill>
                  <a:schemeClr val="bg1"/>
                </a:solidFill>
                <a:latin typeface="Calibri" pitchFamily="34" charset="0"/>
                <a:ea typeface="Calibri" pitchFamily="34" charset="0"/>
                <a:cs typeface="Calibri" pitchFamily="34" charset="0"/>
              </a:rPr>
              <a:t>Make sure your subject is as comfortable as possible before you start.</a:t>
            </a:r>
          </a:p>
          <a:p>
            <a:r>
              <a:rPr lang="en-GB" sz="2000" dirty="0" smtClean="0">
                <a:solidFill>
                  <a:schemeClr val="bg1"/>
                </a:solidFill>
              </a:rPr>
              <a:t> </a:t>
            </a:r>
            <a:endParaRPr lang="en-GB" sz="2000" dirty="0">
              <a:solidFill>
                <a:schemeClr val="bg1"/>
              </a:solidFill>
            </a:endParaRPr>
          </a:p>
        </p:txBody>
      </p:sp>
      <p:pic>
        <p:nvPicPr>
          <p:cNvPr id="8" name="Picture 3" descr="Bite_Bar_Use"/>
          <p:cNvPicPr>
            <a:picLocks noChangeAspect="1" noChangeArrowheads="1"/>
          </p:cNvPicPr>
          <p:nvPr/>
        </p:nvPicPr>
        <p:blipFill>
          <a:blip r:embed="rId2" cstate="print"/>
          <a:srcRect t="4250"/>
          <a:stretch>
            <a:fillRect/>
          </a:stretch>
        </p:blipFill>
        <p:spPr bwMode="auto">
          <a:xfrm>
            <a:off x="6228184" y="1700808"/>
            <a:ext cx="2439355" cy="1652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8388424" cy="1470025"/>
          </a:xfrm>
          <a:prstGeom prst="rect">
            <a:avLst/>
          </a:prstGeom>
        </p:spPr>
        <p:txBody>
          <a:bodyPr vert="horz" lIns="91440" tIns="45720" rIns="91440" bIns="45720" rtlCol="0" anchor="ctr">
            <a:normAutofit/>
          </a:bodyPr>
          <a:lstStyle/>
          <a:p>
            <a:pPr lvl="0" algn="ctr">
              <a:spcBef>
                <a:spcPct val="0"/>
              </a:spcBef>
              <a:defRPr/>
            </a:pPr>
            <a:r>
              <a:rPr kumimoji="0" lang="en-GB" sz="5000" b="0" i="0" u="none" strike="noStrike" kern="1200" cap="none" spc="0" normalizeH="0" baseline="0" noProof="0" dirty="0" smtClean="0">
                <a:ln>
                  <a:noFill/>
                </a:ln>
                <a:solidFill>
                  <a:schemeClr val="tx1"/>
                </a:solidFill>
                <a:effectLst/>
                <a:uLnTx/>
                <a:uFillTx/>
                <a:latin typeface="+mj-lt"/>
                <a:ea typeface="+mj-ea"/>
                <a:cs typeface="+mj-cs"/>
              </a:rPr>
              <a:t>Realigning </a:t>
            </a:r>
            <a:r>
              <a:rPr lang="en-GB" sz="5000" dirty="0" smtClean="0"/>
              <a:t>(Motion Correction)</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4283968" y="3573016"/>
            <a:ext cx="4608512" cy="2031325"/>
          </a:xfrm>
          <a:prstGeom prst="rect">
            <a:avLst/>
          </a:prstGeom>
          <a:noFill/>
        </p:spPr>
        <p:txBody>
          <a:bodyPr wrap="square" rtlCol="0">
            <a:spAutoFit/>
          </a:bodyPr>
          <a:lstStyle/>
          <a:p>
            <a:r>
              <a:rPr lang="en-GB" dirty="0" smtClean="0">
                <a:solidFill>
                  <a:schemeClr val="bg1"/>
                </a:solidFill>
              </a:rPr>
              <a:t>As subjects move in the scanner, realignment increases the sensitivity of data  by reducing the residual noise of the data.</a:t>
            </a:r>
          </a:p>
          <a:p>
            <a:endParaRPr lang="en-GB" dirty="0" smtClean="0">
              <a:solidFill>
                <a:schemeClr val="bg1"/>
              </a:solidFill>
            </a:endParaRPr>
          </a:p>
          <a:p>
            <a:r>
              <a:rPr lang="en-GB" dirty="0" smtClean="0">
                <a:solidFill>
                  <a:schemeClr val="bg1"/>
                </a:solidFill>
              </a:rPr>
              <a:t>NB: subject movement may correlate with the task therefore realignment may reduce sensitivity.</a:t>
            </a:r>
            <a:endParaRPr lang="en-GB" dirty="0">
              <a:solidFill>
                <a:schemeClr val="bg1"/>
              </a:solidFill>
            </a:endParaRPr>
          </a:p>
        </p:txBody>
      </p:sp>
      <p:sp>
        <p:nvSpPr>
          <p:cNvPr id="8" name="TextBox 7"/>
          <p:cNvSpPr txBox="1"/>
          <p:nvPr/>
        </p:nvSpPr>
        <p:spPr>
          <a:xfrm>
            <a:off x="3779912" y="1628800"/>
            <a:ext cx="4896544" cy="1631216"/>
          </a:xfrm>
          <a:prstGeom prst="rect">
            <a:avLst/>
          </a:prstGeom>
          <a:noFill/>
        </p:spPr>
        <p:txBody>
          <a:bodyPr wrap="square" rtlCol="0">
            <a:spAutoFit/>
          </a:bodyPr>
          <a:lstStyle/>
          <a:p>
            <a:r>
              <a:rPr lang="en-GB" sz="2500" u="sng" dirty="0" smtClean="0">
                <a:solidFill>
                  <a:schemeClr val="bg1"/>
                </a:solidFill>
              </a:rPr>
              <a:t>Motion Correction</a:t>
            </a:r>
          </a:p>
          <a:p>
            <a:r>
              <a:rPr lang="en-GB" sz="2500" dirty="0" smtClean="0">
                <a:solidFill>
                  <a:schemeClr val="bg1"/>
                </a:solidFill>
              </a:rPr>
              <a:t>Realigns a time-series of images acquired from the same subject (</a:t>
            </a:r>
            <a:r>
              <a:rPr lang="en-GB" sz="2500" dirty="0" err="1" smtClean="0">
                <a:solidFill>
                  <a:schemeClr val="bg1"/>
                </a:solidFill>
              </a:rPr>
              <a:t>fmri</a:t>
            </a:r>
            <a:r>
              <a:rPr lang="en-GB" sz="2500" dirty="0" smtClean="0">
                <a:solidFill>
                  <a:schemeClr val="bg1"/>
                </a:solidFill>
              </a:rPr>
              <a:t>)</a:t>
            </a:r>
            <a:endParaRPr lang="en-GB" sz="2500" dirty="0">
              <a:solidFill>
                <a:schemeClr val="bg1"/>
              </a:solidFill>
            </a:endParaRPr>
          </a:p>
        </p:txBody>
      </p:sp>
      <p:grpSp>
        <p:nvGrpSpPr>
          <p:cNvPr id="3" name="Group 44"/>
          <p:cNvGrpSpPr/>
          <p:nvPr/>
        </p:nvGrpSpPr>
        <p:grpSpPr>
          <a:xfrm>
            <a:off x="467544" y="1988840"/>
            <a:ext cx="3707904" cy="3960440"/>
            <a:chOff x="1584176" y="2420888"/>
            <a:chExt cx="3707904" cy="3960440"/>
          </a:xfrm>
        </p:grpSpPr>
        <p:grpSp>
          <p:nvGrpSpPr>
            <p:cNvPr id="6" name="Group 8"/>
            <p:cNvGrpSpPr/>
            <p:nvPr/>
          </p:nvGrpSpPr>
          <p:grpSpPr>
            <a:xfrm>
              <a:off x="2411760" y="2420888"/>
              <a:ext cx="1080120" cy="1617712"/>
              <a:chOff x="251520" y="2132856"/>
              <a:chExt cx="1368152" cy="1977752"/>
            </a:xfrm>
          </p:grpSpPr>
          <p:grpSp>
            <p:nvGrpSpPr>
              <p:cNvPr id="9" name="Group 34"/>
              <p:cNvGrpSpPr/>
              <p:nvPr/>
            </p:nvGrpSpPr>
            <p:grpSpPr>
              <a:xfrm>
                <a:off x="323528" y="2132856"/>
                <a:ext cx="1080120" cy="1368152"/>
                <a:chOff x="323528" y="2132856"/>
                <a:chExt cx="1080120" cy="1368152"/>
              </a:xfrm>
            </p:grpSpPr>
            <p:sp>
              <p:nvSpPr>
                <p:cNvPr id="23" name="Rectangle 22"/>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10" name="Group 35"/>
              <p:cNvGrpSpPr/>
              <p:nvPr/>
            </p:nvGrpSpPr>
            <p:grpSpPr>
              <a:xfrm>
                <a:off x="251520" y="2285256"/>
                <a:ext cx="1080120" cy="1368152"/>
                <a:chOff x="323528" y="2132856"/>
                <a:chExt cx="1080120" cy="1368152"/>
              </a:xfrm>
            </p:grpSpPr>
            <p:sp>
              <p:nvSpPr>
                <p:cNvPr id="21" name="Rectangle 20"/>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11" name="Group 38"/>
              <p:cNvGrpSpPr/>
              <p:nvPr/>
            </p:nvGrpSpPr>
            <p:grpSpPr>
              <a:xfrm>
                <a:off x="467544" y="2437656"/>
                <a:ext cx="1080120" cy="1368152"/>
                <a:chOff x="323528" y="2132856"/>
                <a:chExt cx="1080120" cy="1368152"/>
              </a:xfrm>
            </p:grpSpPr>
            <p:sp>
              <p:nvSpPr>
                <p:cNvPr id="19" name="Rectangle 18"/>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12" name="Group 41"/>
              <p:cNvGrpSpPr/>
              <p:nvPr/>
            </p:nvGrpSpPr>
            <p:grpSpPr>
              <a:xfrm>
                <a:off x="395536" y="2590056"/>
                <a:ext cx="1080120" cy="1368152"/>
                <a:chOff x="323528" y="2132856"/>
                <a:chExt cx="1080120" cy="1368152"/>
              </a:xfrm>
            </p:grpSpPr>
            <p:sp>
              <p:nvSpPr>
                <p:cNvPr id="17" name="Rectangle 16"/>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13" name="Group 44"/>
              <p:cNvGrpSpPr/>
              <p:nvPr/>
            </p:nvGrpSpPr>
            <p:grpSpPr>
              <a:xfrm>
                <a:off x="539552" y="2742456"/>
                <a:ext cx="1080120" cy="1368152"/>
                <a:chOff x="323528" y="2132856"/>
                <a:chExt cx="1080120" cy="1368152"/>
              </a:xfrm>
            </p:grpSpPr>
            <p:sp>
              <p:nvSpPr>
                <p:cNvPr id="15" name="Rectangle 14"/>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funct.png"/>
                <p:cNvPicPr>
                  <a:picLocks noChangeAspect="1"/>
                </p:cNvPicPr>
                <p:nvPr/>
              </p:nvPicPr>
              <p:blipFill>
                <a:blip r:embed="rId2" cstate="print"/>
                <a:stretch>
                  <a:fillRect/>
                </a:stretch>
              </p:blipFill>
              <p:spPr>
                <a:xfrm>
                  <a:off x="373264" y="2182074"/>
                  <a:ext cx="973921" cy="1262410"/>
                </a:xfrm>
                <a:prstGeom prst="rect">
                  <a:avLst/>
                </a:prstGeom>
              </p:spPr>
            </p:pic>
          </p:grpSp>
        </p:grpSp>
        <p:grpSp>
          <p:nvGrpSpPr>
            <p:cNvPr id="14" name="Group 24"/>
            <p:cNvGrpSpPr/>
            <p:nvPr/>
          </p:nvGrpSpPr>
          <p:grpSpPr>
            <a:xfrm>
              <a:off x="1835696" y="4614664"/>
              <a:ext cx="1152128" cy="1368152"/>
              <a:chOff x="395536" y="4581128"/>
              <a:chExt cx="1296144" cy="1584176"/>
            </a:xfrm>
          </p:grpSpPr>
          <p:grpSp>
            <p:nvGrpSpPr>
              <p:cNvPr id="25" name="Group 47"/>
              <p:cNvGrpSpPr/>
              <p:nvPr/>
            </p:nvGrpSpPr>
            <p:grpSpPr>
              <a:xfrm>
                <a:off x="395536" y="4581128"/>
                <a:ext cx="1080120" cy="1368152"/>
                <a:chOff x="323528" y="2132856"/>
                <a:chExt cx="1080120" cy="1368152"/>
              </a:xfrm>
            </p:grpSpPr>
            <p:sp>
              <p:nvSpPr>
                <p:cNvPr id="36" name="Rectangle 35"/>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26" name="Group 50"/>
              <p:cNvGrpSpPr/>
              <p:nvPr/>
            </p:nvGrpSpPr>
            <p:grpSpPr>
              <a:xfrm>
                <a:off x="467544" y="4653136"/>
                <a:ext cx="1080120" cy="1368152"/>
                <a:chOff x="323528" y="2132856"/>
                <a:chExt cx="1080120" cy="1368152"/>
              </a:xfrm>
            </p:grpSpPr>
            <p:sp>
              <p:nvSpPr>
                <p:cNvPr id="34" name="Rectangle 33"/>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27" name="Group 53"/>
              <p:cNvGrpSpPr/>
              <p:nvPr/>
            </p:nvGrpSpPr>
            <p:grpSpPr>
              <a:xfrm>
                <a:off x="539552" y="4725144"/>
                <a:ext cx="1080120" cy="1368152"/>
                <a:chOff x="323528" y="2132856"/>
                <a:chExt cx="1080120" cy="1368152"/>
              </a:xfrm>
            </p:grpSpPr>
            <p:sp>
              <p:nvSpPr>
                <p:cNvPr id="32" name="Rectangle 31"/>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28" name="Group 56"/>
              <p:cNvGrpSpPr/>
              <p:nvPr/>
            </p:nvGrpSpPr>
            <p:grpSpPr>
              <a:xfrm>
                <a:off x="611560" y="4797152"/>
                <a:ext cx="1080120" cy="1368152"/>
                <a:chOff x="323528" y="2132856"/>
                <a:chExt cx="1080120" cy="1368152"/>
              </a:xfrm>
            </p:grpSpPr>
            <p:sp>
              <p:nvSpPr>
                <p:cNvPr id="30" name="Rectangle 29"/>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funct.png"/>
                <p:cNvPicPr>
                  <a:picLocks noChangeAspect="1"/>
                </p:cNvPicPr>
                <p:nvPr/>
              </p:nvPicPr>
              <p:blipFill>
                <a:blip r:embed="rId2" cstate="print"/>
                <a:stretch>
                  <a:fillRect/>
                </a:stretch>
              </p:blipFill>
              <p:spPr>
                <a:xfrm>
                  <a:off x="373264" y="2182074"/>
                  <a:ext cx="973921" cy="1262410"/>
                </a:xfrm>
                <a:prstGeom prst="rect">
                  <a:avLst/>
                </a:prstGeom>
              </p:spPr>
            </p:pic>
          </p:grpSp>
        </p:grpSp>
        <p:grpSp>
          <p:nvGrpSpPr>
            <p:cNvPr id="29" name="Group 37"/>
            <p:cNvGrpSpPr/>
            <p:nvPr/>
          </p:nvGrpSpPr>
          <p:grpSpPr>
            <a:xfrm>
              <a:off x="3347864" y="4686672"/>
              <a:ext cx="1008112" cy="1224136"/>
              <a:chOff x="323528" y="2132856"/>
              <a:chExt cx="1080120" cy="1368152"/>
            </a:xfrm>
          </p:grpSpPr>
          <p:sp>
            <p:nvSpPr>
              <p:cNvPr id="39" name="Rectangle 38"/>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funct.png"/>
              <p:cNvPicPr>
                <a:picLocks noChangeAspect="1"/>
              </p:cNvPicPr>
              <p:nvPr/>
            </p:nvPicPr>
            <p:blipFill>
              <a:blip r:embed="rId2" cstate="print"/>
              <a:stretch>
                <a:fillRect/>
              </a:stretch>
            </p:blipFill>
            <p:spPr>
              <a:xfrm>
                <a:off x="373264" y="2182074"/>
                <a:ext cx="973921" cy="1262410"/>
              </a:xfrm>
              <a:prstGeom prst="rect">
                <a:avLst/>
              </a:prstGeom>
            </p:spPr>
          </p:pic>
        </p:grpSp>
        <p:sp>
          <p:nvSpPr>
            <p:cNvPr id="41" name="Down Arrow 40"/>
            <p:cNvSpPr/>
            <p:nvPr/>
          </p:nvSpPr>
          <p:spPr>
            <a:xfrm rot="1676858">
              <a:off x="2478526" y="3909402"/>
              <a:ext cx="224500" cy="6480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Down Arrow 41"/>
            <p:cNvSpPr/>
            <p:nvPr/>
          </p:nvSpPr>
          <p:spPr>
            <a:xfrm rot="19845102">
              <a:off x="3398872" y="3910241"/>
              <a:ext cx="225015" cy="6167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1584176" y="6011996"/>
              <a:ext cx="1944216" cy="369332"/>
            </a:xfrm>
            <a:prstGeom prst="rect">
              <a:avLst/>
            </a:prstGeom>
            <a:noFill/>
          </p:spPr>
          <p:txBody>
            <a:bodyPr wrap="square" rtlCol="0">
              <a:spAutoFit/>
            </a:bodyPr>
            <a:lstStyle/>
            <a:p>
              <a:r>
                <a:rPr lang="en-GB" dirty="0" smtClean="0">
                  <a:solidFill>
                    <a:schemeClr val="bg1"/>
                  </a:solidFill>
                </a:rPr>
                <a:t>Motion corrected</a:t>
              </a:r>
              <a:endParaRPr lang="en-GB" dirty="0">
                <a:solidFill>
                  <a:schemeClr val="bg1"/>
                </a:solidFill>
              </a:endParaRPr>
            </a:p>
          </p:txBody>
        </p:sp>
        <p:sp>
          <p:nvSpPr>
            <p:cNvPr id="44" name="TextBox 43"/>
            <p:cNvSpPr txBox="1"/>
            <p:nvPr/>
          </p:nvSpPr>
          <p:spPr>
            <a:xfrm>
              <a:off x="3347864" y="6011996"/>
              <a:ext cx="1944216" cy="369332"/>
            </a:xfrm>
            <a:prstGeom prst="rect">
              <a:avLst/>
            </a:prstGeom>
            <a:noFill/>
          </p:spPr>
          <p:txBody>
            <a:bodyPr wrap="square" rtlCol="0">
              <a:spAutoFit/>
            </a:bodyPr>
            <a:lstStyle/>
            <a:p>
              <a:r>
                <a:rPr lang="en-GB" dirty="0" smtClean="0">
                  <a:solidFill>
                    <a:schemeClr val="bg1"/>
                  </a:solidFill>
                </a:rPr>
                <a:t>Mean functional</a:t>
              </a:r>
              <a:endParaRPr lang="en-GB" dirty="0">
                <a:solidFill>
                  <a:schemeClr val="bg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Realigning</a:t>
            </a:r>
            <a:endParaRPr lang="en-GB" sz="5000" dirty="0"/>
          </a:p>
        </p:txBody>
      </p:sp>
      <p:sp>
        <p:nvSpPr>
          <p:cNvPr id="49" name="TextBox 48"/>
          <p:cNvSpPr txBox="1"/>
          <p:nvPr/>
        </p:nvSpPr>
        <p:spPr>
          <a:xfrm>
            <a:off x="35496" y="1268760"/>
            <a:ext cx="9108504" cy="3308598"/>
          </a:xfrm>
          <a:prstGeom prst="rect">
            <a:avLst/>
          </a:prstGeom>
          <a:noFill/>
        </p:spPr>
        <p:txBody>
          <a:bodyPr wrap="square" rtlCol="0">
            <a:spAutoFit/>
          </a:bodyPr>
          <a:lstStyle/>
          <a:p>
            <a:r>
              <a:rPr lang="en-GB" sz="3000" dirty="0" smtClean="0">
                <a:solidFill>
                  <a:schemeClr val="bg1"/>
                </a:solidFill>
              </a:rPr>
              <a:t>Steps</a:t>
            </a:r>
          </a:p>
          <a:p>
            <a:endParaRPr lang="en-GB" sz="2500" dirty="0" smtClean="0">
              <a:solidFill>
                <a:schemeClr val="bg1"/>
              </a:solidFill>
            </a:endParaRPr>
          </a:p>
          <a:p>
            <a:pPr marL="342900" indent="-342900">
              <a:buAutoNum type="arabicPeriod"/>
            </a:pPr>
            <a:r>
              <a:rPr lang="en-GB" sz="2200" dirty="0" smtClean="0">
                <a:solidFill>
                  <a:schemeClr val="bg1"/>
                </a:solidFill>
              </a:rPr>
              <a:t>Registration – determine the 6 parameters of the rigid body transformation between each source image and a reference image (i.e. How much each image needs to move to fit the source image)</a:t>
            </a:r>
          </a:p>
          <a:p>
            <a:pPr marL="342900" indent="-342900"/>
            <a:r>
              <a:rPr lang="en-GB" sz="2200" dirty="0" smtClean="0">
                <a:solidFill>
                  <a:schemeClr val="bg1"/>
                </a:solidFill>
              </a:rPr>
              <a:t>	Rigid body transformation assumes the size and shape of the 2 objects are identical and one can be superimposed onto the other via 3 translations and 3 rotations</a:t>
            </a:r>
          </a:p>
          <a:p>
            <a:pPr marL="342900" indent="-342900"/>
            <a:r>
              <a:rPr lang="en-GB" sz="2200" dirty="0" smtClean="0">
                <a:solidFill>
                  <a:schemeClr val="bg1"/>
                </a:solidFill>
              </a:rPr>
              <a:t>	</a:t>
            </a:r>
            <a:endParaRPr lang="en-GB" sz="2200" dirty="0">
              <a:solidFill>
                <a:schemeClr val="bg1"/>
              </a:solidFill>
            </a:endParaRPr>
          </a:p>
        </p:txBody>
      </p:sp>
      <p:grpSp>
        <p:nvGrpSpPr>
          <p:cNvPr id="3" name="Group 53"/>
          <p:cNvGrpSpPr/>
          <p:nvPr/>
        </p:nvGrpSpPr>
        <p:grpSpPr>
          <a:xfrm>
            <a:off x="5652120" y="4365104"/>
            <a:ext cx="3240360" cy="2232248"/>
            <a:chOff x="5148064" y="3140968"/>
            <a:chExt cx="3384376" cy="2487516"/>
          </a:xfrm>
        </p:grpSpPr>
        <p:pic>
          <p:nvPicPr>
            <p:cNvPr id="55" name="Picture 3"/>
            <p:cNvPicPr>
              <a:picLocks noChangeAspect="1" noChangeArrowheads="1"/>
            </p:cNvPicPr>
            <p:nvPr/>
          </p:nvPicPr>
          <p:blipFill>
            <a:blip r:embed="rId2" cstate="print"/>
            <a:srcRect/>
            <a:stretch>
              <a:fillRect/>
            </a:stretch>
          </p:blipFill>
          <p:spPr bwMode="auto">
            <a:xfrm>
              <a:off x="5148064" y="3140968"/>
              <a:ext cx="3384376" cy="2487516"/>
            </a:xfrm>
            <a:prstGeom prst="rect">
              <a:avLst/>
            </a:prstGeom>
            <a:noFill/>
            <a:ln w="9525">
              <a:noFill/>
              <a:miter lim="800000"/>
              <a:headEnd/>
              <a:tailEnd/>
            </a:ln>
          </p:spPr>
        </p:pic>
        <p:sp>
          <p:nvSpPr>
            <p:cNvPr id="56" name="Curved Up Arrow 55"/>
            <p:cNvSpPr/>
            <p:nvPr/>
          </p:nvSpPr>
          <p:spPr>
            <a:xfrm rot="9783065">
              <a:off x="7491303" y="4599871"/>
              <a:ext cx="666031" cy="29142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Curved Left Arrow 56"/>
            <p:cNvSpPr/>
            <p:nvPr/>
          </p:nvSpPr>
          <p:spPr>
            <a:xfrm>
              <a:off x="6588224" y="3429000"/>
              <a:ext cx="432048" cy="504056"/>
            </a:xfrm>
            <a:prstGeom prst="curvedLeftArrow">
              <a:avLst/>
            </a:prstGeom>
            <a:solidFill>
              <a:srgbClr val="1E0DF9"/>
            </a:solidFill>
            <a:ln>
              <a:solidFill>
                <a:srgbClr val="1E0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Curved Down Arrow 57"/>
            <p:cNvSpPr/>
            <p:nvPr/>
          </p:nvSpPr>
          <p:spPr>
            <a:xfrm rot="1713445">
              <a:off x="5681542" y="4934532"/>
              <a:ext cx="648072" cy="288032"/>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1"/>
                </a:solidFill>
                <a:effectLst/>
                <a:uLnTx/>
                <a:uFillTx/>
                <a:latin typeface="+mj-lt"/>
                <a:ea typeface="+mj-ea"/>
                <a:cs typeface="+mj-cs"/>
              </a:rPr>
              <a:t>Realigning</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79512" y="1628801"/>
            <a:ext cx="8712968" cy="5262979"/>
          </a:xfrm>
          <a:prstGeom prst="rect">
            <a:avLst/>
          </a:prstGeom>
          <a:noFill/>
        </p:spPr>
        <p:txBody>
          <a:bodyPr wrap="square" rtlCol="0">
            <a:spAutoFit/>
          </a:bodyPr>
          <a:lstStyle/>
          <a:p>
            <a:pPr marL="342900" indent="-342900"/>
            <a:endParaRPr lang="en-GB" dirty="0" smtClean="0">
              <a:solidFill>
                <a:schemeClr val="bg1"/>
              </a:solidFill>
            </a:endParaRPr>
          </a:p>
          <a:p>
            <a:pPr marL="342900" indent="-342900">
              <a:buAutoNum type="arabicPeriod" startAt="2"/>
            </a:pPr>
            <a:r>
              <a:rPr lang="en-GB" sz="2200" dirty="0" smtClean="0">
                <a:solidFill>
                  <a:schemeClr val="bg1"/>
                </a:solidFill>
              </a:rPr>
              <a:t>Transformation – the actual movement as determined by registration (i.e. Rigid body transformation)</a:t>
            </a:r>
          </a:p>
          <a:p>
            <a:pPr marL="342900" indent="-342900">
              <a:buAutoNum type="arabicPeriod" startAt="2"/>
            </a:pPr>
            <a:endParaRPr lang="en-GB" sz="2200" dirty="0" smtClean="0">
              <a:solidFill>
                <a:schemeClr val="bg1"/>
              </a:solidFill>
            </a:endParaRPr>
          </a:p>
          <a:p>
            <a:pPr marL="342900" indent="-342900">
              <a:buAutoNum type="arabicPeriod" startAt="2"/>
            </a:pPr>
            <a:r>
              <a:rPr lang="en-GB" sz="2200" dirty="0" err="1" smtClean="0">
                <a:solidFill>
                  <a:schemeClr val="bg1"/>
                </a:solidFill>
              </a:rPr>
              <a:t>Reslicing</a:t>
            </a:r>
            <a:r>
              <a:rPr lang="en-GB" sz="2200" dirty="0" smtClean="0">
                <a:solidFill>
                  <a:schemeClr val="bg1"/>
                </a:solidFill>
              </a:rPr>
              <a:t>  - the process of writing the “altered image” according to the transformation (“re-sampling”). </a:t>
            </a:r>
          </a:p>
          <a:p>
            <a:pPr marL="342900" indent="-342900">
              <a:buAutoNum type="arabicPeriod" startAt="2"/>
            </a:pPr>
            <a:endParaRPr lang="en-GB" sz="2200" dirty="0" smtClean="0">
              <a:solidFill>
                <a:schemeClr val="bg1"/>
              </a:solidFill>
            </a:endParaRPr>
          </a:p>
          <a:p>
            <a:pPr marL="342900" indent="-342900">
              <a:buAutoNum type="arabicPeriod" startAt="2"/>
            </a:pPr>
            <a:r>
              <a:rPr lang="en-GB" sz="2200" dirty="0" smtClean="0">
                <a:solidFill>
                  <a:schemeClr val="bg1"/>
                </a:solidFill>
              </a:rPr>
              <a:t>Interpolation – way of constructing new data points from a set of known data points (i.e. Voxels). </a:t>
            </a:r>
            <a:r>
              <a:rPr lang="en-GB" sz="2200" dirty="0" err="1" smtClean="0">
                <a:solidFill>
                  <a:schemeClr val="bg1"/>
                </a:solidFill>
              </a:rPr>
              <a:t>Reslicing</a:t>
            </a:r>
            <a:r>
              <a:rPr lang="en-GB" sz="2200" dirty="0" smtClean="0">
                <a:solidFill>
                  <a:schemeClr val="bg1"/>
                </a:solidFill>
              </a:rPr>
              <a:t> uses interpolation to find the intensity of the equivalent voxels in the current “transformed” data. </a:t>
            </a:r>
          </a:p>
          <a:p>
            <a:pPr marL="342900" indent="-342900"/>
            <a:endParaRPr lang="en-GB" sz="2200" dirty="0" smtClean="0">
              <a:solidFill>
                <a:schemeClr val="bg1"/>
              </a:solidFill>
            </a:endParaRPr>
          </a:p>
          <a:p>
            <a:pPr marL="342900" indent="-342900"/>
            <a:r>
              <a:rPr lang="en-GB" sz="2200" dirty="0" smtClean="0">
                <a:solidFill>
                  <a:schemeClr val="bg1"/>
                </a:solidFill>
              </a:rPr>
              <a:t>	Changes the position without changing the value of the voxels and give correspondence between voxels.</a:t>
            </a:r>
          </a:p>
          <a:p>
            <a:pPr marL="800100" lvl="1" indent="-342900"/>
            <a:endParaRPr lang="en-GB" dirty="0" smtClean="0">
              <a:solidFill>
                <a:schemeClr val="bg1"/>
              </a:solidFill>
            </a:endParaRPr>
          </a:p>
          <a:p>
            <a:pPr marL="342900" indent="-342900"/>
            <a:r>
              <a:rPr lang="en-GB" dirty="0" smtClean="0">
                <a:solidFill>
                  <a:schemeClr val="bg1"/>
                </a:solidFill>
              </a:rPr>
              <a:t>	</a:t>
            </a:r>
          </a:p>
          <a:p>
            <a:pPr marL="342900" indent="-342900"/>
            <a:r>
              <a:rPr lang="en-GB" dirty="0" smtClean="0">
                <a:solidFill>
                  <a:schemeClr val="bg1"/>
                </a:solidFill>
              </a:rPr>
              <a:t>	</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5392</TotalTime>
  <Words>3351</Words>
  <Application>Microsoft Office PowerPoint</Application>
  <PresentationFormat>On-screen Show (4:3)</PresentationFormat>
  <Paragraphs>394</Paragraphs>
  <Slides>33</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Methods for Dummies</vt:lpstr>
      <vt:lpstr>fMRI</vt:lpstr>
      <vt:lpstr>Preprocessing</vt:lpstr>
      <vt:lpstr>Preprocessing</vt:lpstr>
      <vt:lpstr>Overview</vt:lpstr>
      <vt:lpstr>PowerPoint Presentation</vt:lpstr>
      <vt:lpstr>PowerPoint Presentation</vt:lpstr>
      <vt:lpstr>Realigning</vt:lpstr>
      <vt:lpstr>PowerPoint Presentation</vt:lpstr>
      <vt:lpstr>PowerPoint Presentation</vt:lpstr>
      <vt:lpstr>Realigning</vt:lpstr>
      <vt:lpstr>Manual reorientation</vt:lpstr>
      <vt:lpstr>Manual reorientation SPM</vt:lpstr>
      <vt:lpstr>Realign and Unwarp</vt:lpstr>
      <vt:lpstr>Unwarping</vt:lpstr>
      <vt:lpstr>Unwarping: The problem</vt:lpstr>
      <vt:lpstr>1: Different materials are  differentially susceptible to magnetization</vt:lpstr>
      <vt:lpstr>2: These differences in magnetic susceptibility produce inhomogeneity of the magnetic field</vt:lpstr>
      <vt:lpstr>3. Inhomogeneity of the magnetic field distorts the image</vt:lpstr>
      <vt:lpstr> Data can help with your data</vt:lpstr>
      <vt:lpstr>How do we control for these susceptibility x movement deformations?</vt:lpstr>
      <vt:lpstr>PowerPoint Presentation</vt:lpstr>
      <vt:lpstr>Applying the deformation field to the image</vt:lpstr>
      <vt:lpstr>Quick summary/recap</vt:lpstr>
      <vt:lpstr>PowerPoint Presentation</vt:lpstr>
      <vt:lpstr>Unwarping: Step-by-step instructions </vt:lpstr>
      <vt:lpstr>Unwarping instructions: Creating VDM file (Step 3) </vt:lpstr>
      <vt:lpstr>Unwarping instructions: Creating VDM file Phase and magnitude images</vt:lpstr>
      <vt:lpstr>Unwarping instructions: Creating VDM file Select the first EPI that you want to unwarp</vt:lpstr>
      <vt:lpstr>Unwarping instructions: Realign &amp; unwarp</vt:lpstr>
      <vt:lpstr>PowerPoint Presentation</vt:lpstr>
      <vt:lpstr>PowerPoint Presentation</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for Dummies</dc:title>
  <dc:creator>edavis</dc:creator>
  <cp:lastModifiedBy>Eleanor Loh</cp:lastModifiedBy>
  <cp:revision>122</cp:revision>
  <dcterms:created xsi:type="dcterms:W3CDTF">2011-12-12T13:54:04Z</dcterms:created>
  <dcterms:modified xsi:type="dcterms:W3CDTF">2012-01-04T13:40:46Z</dcterms:modified>
</cp:coreProperties>
</file>