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56"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281" r:id="rId40"/>
    <p:sldId id="277"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9230" autoAdjust="0"/>
  </p:normalViewPr>
  <p:slideViewPr>
    <p:cSldViewPr>
      <p:cViewPr>
        <p:scale>
          <a:sx n="100" d="100"/>
          <a:sy n="100" d="100"/>
        </p:scale>
        <p:origin x="-468" y="498"/>
      </p:cViewPr>
      <p:guideLst>
        <p:guide orient="horz" pos="2160"/>
        <p:guide pos="2880"/>
      </p:guideLst>
    </p:cSldViewPr>
  </p:slideViewPr>
  <p:notesTextViewPr>
    <p:cViewPr>
      <p:scale>
        <a:sx n="100" d="100"/>
        <a:sy n="100" d="100"/>
      </p:scale>
      <p:origin x="0" y="0"/>
    </p:cViewPr>
  </p:notesTextViewPr>
  <p:sorterViewPr>
    <p:cViewPr>
      <p:scale>
        <a:sx n="79" d="100"/>
        <a:sy n="79" d="100"/>
      </p:scale>
      <p:origin x="0" y="20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5EDE2-ABFF-4089-B93D-76CD3CA1C1BF}" type="datetimeFigureOut">
              <a:rPr lang="el-GR" smtClean="0"/>
              <a:pPr/>
              <a:t>6/2/2013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048C8-897F-4527-9F25-9B308A14DC4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Transformer_types" TargetMode="External"/><Relationship Id="rId3" Type="http://schemas.openxmlformats.org/officeDocument/2006/relationships/hyperlink" Target="http://en.wikipedia.org/wiki/Electrical_engineering" TargetMode="External"/><Relationship Id="rId7" Type="http://schemas.openxmlformats.org/officeDocument/2006/relationships/hyperlink" Target="http://en.wikipedia.org/wiki/Mutual_inductanc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Electromagnetic_induction" TargetMode="External"/><Relationship Id="rId5" Type="http://schemas.openxmlformats.org/officeDocument/2006/relationships/hyperlink" Target="http://en.wikipedia.org/wiki/Faraday's_law_of_induction" TargetMode="External"/><Relationship Id="rId4" Type="http://schemas.openxmlformats.org/officeDocument/2006/relationships/hyperlink" Target="http://en.wikipedia.org/wiki/Inductive_couplin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Mathematics" TargetMode="External"/><Relationship Id="rId7" Type="http://schemas.openxmlformats.org/officeDocument/2006/relationships/hyperlink" Target="http://en.wikipedia.org/wiki/John_Ambrose_Fleming"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en.wikipedia.org/wiki/Vector_(geometry)" TargetMode="External"/><Relationship Id="rId5" Type="http://schemas.openxmlformats.org/officeDocument/2006/relationships/hyperlink" Target="http://en.wikipedia.org/wiki/Mnemonic" TargetMode="External"/><Relationship Id="rId4" Type="http://schemas.openxmlformats.org/officeDocument/2006/relationships/hyperlink" Target="http://en.wikipedia.org/wiki/Physic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Physicist" TargetMode="External"/><Relationship Id="rId13" Type="http://schemas.openxmlformats.org/officeDocument/2006/relationships/hyperlink" Target="http://en.wikipedia.org/wiki/Maxwell_equations" TargetMode="External"/><Relationship Id="rId3" Type="http://schemas.openxmlformats.org/officeDocument/2006/relationships/hyperlink" Target="http://en.wikipedia.org/wiki/Mathematical_induction" TargetMode="External"/><Relationship Id="rId7" Type="http://schemas.openxmlformats.org/officeDocument/2006/relationships/hyperlink" Target="http://en.wikipedia.org/wiki/Nonlinear" TargetMode="External"/><Relationship Id="rId12" Type="http://schemas.openxmlformats.org/officeDocument/2006/relationships/hyperlink" Target="http://en.wikipedia.org/wiki/Differential_equations"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en.wikipedia.org/wiki/Latin" TargetMode="External"/><Relationship Id="rId11" Type="http://schemas.openxmlformats.org/officeDocument/2006/relationships/hyperlink" Target="http://en.wikipedia.org/wiki/Physics" TargetMode="External"/><Relationship Id="rId5" Type="http://schemas.openxmlformats.org/officeDocument/2006/relationships/hyperlink" Target="http://en.wikipedia.org/wiki/Vector_space" TargetMode="External"/><Relationship Id="rId10" Type="http://schemas.openxmlformats.org/officeDocument/2006/relationships/hyperlink" Target="http://en.wikipedia.org/wiki/Chaos_theory" TargetMode="External"/><Relationship Id="rId4" Type="http://schemas.openxmlformats.org/officeDocument/2006/relationships/hyperlink" Target="http://en.wikipedia.org/wiki/Real_number" TargetMode="External"/><Relationship Id="rId9" Type="http://schemas.openxmlformats.org/officeDocument/2006/relationships/hyperlink" Target="http://en.wikipedia.org/wiki/Mathematician" TargetMode="External"/><Relationship Id="rId14" Type="http://schemas.openxmlformats.org/officeDocument/2006/relationships/hyperlink" Target="http://en.wikipedia.org/wiki/Diffusion_equ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Talk:</a:t>
            </a:r>
          </a:p>
          <a:p>
            <a:r>
              <a:rPr lang="en-GB" dirty="0" smtClean="0"/>
              <a:t>Just to quickly explain what EEG for those who are less familiar with this technique, EEG picks up small electrical currents which are generated as neurons “talk to each other”. However, what we get is seemingly random and complex. How do we make sense of it? By applying an ERP technique. We average the EEG signal time- locked to some external event, and as the “noise”, the random patterns even out, we are left with Event Related Potential- an ERP. This is the activity associated with the event at hand. There are several ERP components recognised and described, for example an P1 component, </a:t>
            </a:r>
            <a:r>
              <a:rPr lang="en-GB" dirty="0" err="1" smtClean="0"/>
              <a:t>occuring</a:t>
            </a:r>
            <a:r>
              <a:rPr lang="en-GB" dirty="0" smtClean="0"/>
              <a:t> at about 100ms after stimulus onset, which has been related to very early perceptual processes.</a:t>
            </a:r>
            <a:endParaRPr lang="en-GB" dirty="0"/>
          </a:p>
        </p:txBody>
      </p:sp>
      <p:sp>
        <p:nvSpPr>
          <p:cNvPr id="4" name="Slide Number Placeholder 3"/>
          <p:cNvSpPr>
            <a:spLocks noGrp="1"/>
          </p:cNvSpPr>
          <p:nvPr>
            <p:ph type="sldNum" sz="quarter" idx="10"/>
          </p:nvPr>
        </p:nvSpPr>
        <p:spPr/>
        <p:txBody>
          <a:bodyPr/>
          <a:lstStyle/>
          <a:p>
            <a:fld id="{2B6B02C9-A35E-4EB7-BD88-83B6C8C39531}" type="slidenum">
              <a:rPr lang="en-GB" smtClean="0"/>
              <a:pPr/>
              <a:t>17</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FEM</a:t>
            </a:r>
            <a:r>
              <a:rPr lang="el-GR" dirty="0" smtClean="0"/>
              <a:t>: </a:t>
            </a:r>
            <a:r>
              <a:rPr lang="en-US" dirty="0" smtClean="0"/>
              <a:t>allows</a:t>
            </a:r>
            <a:r>
              <a:rPr lang="en-US" baseline="0" dirty="0" smtClean="0"/>
              <a:t> realistic representation of the complicated head volume</a:t>
            </a:r>
          </a:p>
          <a:p>
            <a:r>
              <a:rPr lang="en-US" baseline="0" dirty="0" smtClean="0"/>
              <a:t>What we need is the generation  of a </a:t>
            </a:r>
            <a:r>
              <a:rPr lang="en-US" b="1" baseline="0" dirty="0" smtClean="0"/>
              <a:t>mesh</a:t>
            </a:r>
            <a:r>
              <a:rPr lang="en-US" baseline="0" dirty="0" smtClean="0"/>
              <a:t> (represents the geometric and electric properties of the volume conductor (meshing strategy).  </a:t>
            </a:r>
          </a:p>
          <a:p>
            <a:endParaRPr lang="en-US" baseline="0" dirty="0" smtClean="0"/>
          </a:p>
          <a:p>
            <a:r>
              <a:rPr lang="en-US" baseline="0" dirty="0" smtClean="0"/>
              <a:t>Why an effective meshing strategy</a:t>
            </a:r>
            <a:r>
              <a:rPr lang="el-GR" baseline="0" dirty="0" smtClean="0"/>
              <a:t>: </a:t>
            </a:r>
            <a:r>
              <a:rPr lang="en-US" baseline="0" dirty="0" smtClean="0"/>
              <a:t>accuracy, reasonably</a:t>
            </a:r>
            <a:r>
              <a:rPr lang="el-GR" baseline="0" dirty="0" smtClean="0"/>
              <a:t> </a:t>
            </a:r>
            <a:r>
              <a:rPr lang="en-US" baseline="0" dirty="0" smtClean="0"/>
              <a:t>computation times, memory usage. </a:t>
            </a:r>
          </a:p>
          <a:p>
            <a:r>
              <a:rPr lang="en-US" baseline="0" dirty="0" smtClean="0"/>
              <a:t>MEG</a:t>
            </a:r>
            <a:r>
              <a:rPr lang="el-GR" baseline="0" dirty="0" smtClean="0"/>
              <a:t>: </a:t>
            </a:r>
            <a:r>
              <a:rPr lang="en-US" baseline="0" dirty="0" smtClean="0"/>
              <a:t>The magnetic field outside the head is completely independent of the conductivity profile if the conductor is spherically symmetric. </a:t>
            </a:r>
            <a:endParaRPr lang="el-GR" dirty="0"/>
          </a:p>
        </p:txBody>
      </p:sp>
      <p:sp>
        <p:nvSpPr>
          <p:cNvPr id="4" name="3 - Θέση αριθμού διαφάνειας"/>
          <p:cNvSpPr>
            <a:spLocks noGrp="1"/>
          </p:cNvSpPr>
          <p:nvPr>
            <p:ph type="sldNum" sz="quarter" idx="10"/>
          </p:nvPr>
        </p:nvSpPr>
        <p:spPr/>
        <p:txBody>
          <a:bodyPr/>
          <a:lstStyle/>
          <a:p>
            <a:fld id="{662048C8-897F-4527-9F25-9B308A14DC47}" type="slidenum">
              <a:rPr lang="el-GR" smtClean="0"/>
              <a:pPr/>
              <a:t>36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1968</a:t>
            </a:r>
            <a:r>
              <a:rPr lang="el-GR" dirty="0" smtClean="0"/>
              <a:t>: </a:t>
            </a:r>
            <a:r>
              <a:rPr lang="en-US" dirty="0" smtClean="0"/>
              <a:t>Used</a:t>
            </a:r>
            <a:r>
              <a:rPr lang="en-US" baseline="0" dirty="0" smtClean="0"/>
              <a:t> a copper induction coil as the detector. In a magnetically shielded room, to reduce the magnetic background noise. Results not encouraging. Poor, noisy MEG measurements that were difficult to use. </a:t>
            </a:r>
          </a:p>
          <a:p>
            <a:endParaRPr lang="en-US" baseline="0" dirty="0" smtClean="0"/>
          </a:p>
          <a:p>
            <a:r>
              <a:rPr lang="en-US" baseline="0" dirty="0" smtClean="0"/>
              <a:t>1970</a:t>
            </a:r>
            <a:r>
              <a:rPr lang="el-GR" baseline="0" dirty="0" smtClean="0"/>
              <a:t>: </a:t>
            </a:r>
            <a:r>
              <a:rPr lang="en-US" baseline="0" dirty="0" smtClean="0"/>
              <a:t>researcher at Ford Motor </a:t>
            </a:r>
            <a:r>
              <a:rPr lang="en-US" baseline="0" dirty="0" smtClean="0"/>
              <a:t>Company</a:t>
            </a:r>
            <a:r>
              <a:rPr lang="el-GR" baseline="0" dirty="0" smtClean="0"/>
              <a:t>, </a:t>
            </a:r>
            <a:r>
              <a:rPr lang="en-US" baseline="0" dirty="0" smtClean="0"/>
              <a:t>invents = develops</a:t>
            </a:r>
            <a:endParaRPr lang="en-US" baseline="0" dirty="0" smtClean="0"/>
          </a:p>
          <a:p>
            <a:r>
              <a:rPr lang="en-US" baseline="0" dirty="0" smtClean="0"/>
              <a:t>1972</a:t>
            </a:r>
            <a:r>
              <a:rPr lang="el-GR" baseline="0" dirty="0" smtClean="0"/>
              <a:t>: </a:t>
            </a:r>
            <a:r>
              <a:rPr lang="en-US" baseline="0" dirty="0" smtClean="0"/>
              <a:t>Signals as clear as those of EEG. At first a single detector to successively measure the magnetic field around the head. But, cumbersome… sensors set into a helmet (122 sensors in the first helmet-type-whole-scalp)</a:t>
            </a:r>
          </a:p>
          <a:p>
            <a:endParaRPr lang="en-US" baseline="0" dirty="0" smtClean="0"/>
          </a:p>
          <a:p>
            <a:r>
              <a:rPr lang="en-US" baseline="0" dirty="0" smtClean="0"/>
              <a:t>Key Words</a:t>
            </a:r>
            <a:r>
              <a:rPr lang="el-GR" baseline="0" dirty="0" smtClean="0"/>
              <a:t>: </a:t>
            </a:r>
            <a:r>
              <a:rPr lang="en-US" baseline="0" dirty="0" smtClean="0"/>
              <a:t>detect, measure, cumbersome (</a:t>
            </a:r>
            <a:r>
              <a:rPr lang="el-GR" baseline="0" dirty="0" smtClean="0"/>
              <a:t>αργό, δυσκίνητο)</a:t>
            </a:r>
            <a:r>
              <a:rPr lang="en-US" baseline="0" dirty="0" smtClean="0"/>
              <a:t>, typically, MEG system, a new system was introduced, </a:t>
            </a:r>
            <a:endParaRPr lang="el-GR" dirty="0"/>
          </a:p>
        </p:txBody>
      </p:sp>
      <p:sp>
        <p:nvSpPr>
          <p:cNvPr id="4" name="3 - Θέση αριθμού διαφάνειας"/>
          <p:cNvSpPr>
            <a:spLocks noGrp="1"/>
          </p:cNvSpPr>
          <p:nvPr>
            <p:ph type="sldNum" sz="quarter" idx="10"/>
          </p:nvPr>
        </p:nvSpPr>
        <p:spPr/>
        <p:txBody>
          <a:bodyPr/>
          <a:lstStyle/>
          <a:p>
            <a:fld id="{662048C8-897F-4527-9F25-9B308A14DC47}" type="slidenum">
              <a:rPr lang="el-GR" smtClean="0"/>
              <a:pPr/>
              <a:t>24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“Here,</a:t>
            </a:r>
            <a:r>
              <a:rPr lang="en-US" baseline="0" dirty="0" smtClean="0"/>
              <a:t> we can see the standard technology used in modern EEG systems”. </a:t>
            </a:r>
            <a:endParaRPr lang="en-US" dirty="0" smtClean="0"/>
          </a:p>
          <a:p>
            <a:r>
              <a:rPr lang="en-US" dirty="0" smtClean="0"/>
              <a:t>“SQUID is </a:t>
            </a:r>
            <a:r>
              <a:rPr lang="en-US" baseline="0" dirty="0" smtClean="0"/>
              <a:t>the core  of all modern MEG systems”. </a:t>
            </a:r>
          </a:p>
          <a:p>
            <a:endParaRPr lang="en-US" baseline="0" dirty="0" smtClean="0"/>
          </a:p>
          <a:p>
            <a:r>
              <a:rPr lang="en-US" baseline="0" dirty="0" smtClean="0"/>
              <a:t>Reservoir = vessel</a:t>
            </a:r>
            <a:br>
              <a:rPr lang="en-US" baseline="0" dirty="0" smtClean="0"/>
            </a:br>
            <a:endParaRPr lang="el-GR" dirty="0"/>
          </a:p>
        </p:txBody>
      </p:sp>
      <p:sp>
        <p:nvSpPr>
          <p:cNvPr id="4" name="3 - Θέση αριθμού διαφάνειας"/>
          <p:cNvSpPr>
            <a:spLocks noGrp="1"/>
          </p:cNvSpPr>
          <p:nvPr>
            <p:ph type="sldNum" sz="quarter" idx="10"/>
          </p:nvPr>
        </p:nvSpPr>
        <p:spPr/>
        <p:txBody>
          <a:bodyPr/>
          <a:lstStyle/>
          <a:p>
            <a:fld id="{662048C8-897F-4527-9F25-9B308A14DC47}" type="slidenum">
              <a:rPr lang="el-GR" smtClean="0"/>
              <a:pPr/>
              <a:t>25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Harnessing the power of tiny magnetic fields…</a:t>
            </a:r>
            <a:endParaRPr lang="el-GR" dirty="0"/>
          </a:p>
        </p:txBody>
      </p:sp>
      <p:sp>
        <p:nvSpPr>
          <p:cNvPr id="4" name="3 - Θέση αριθμού διαφάνειας"/>
          <p:cNvSpPr>
            <a:spLocks noGrp="1"/>
          </p:cNvSpPr>
          <p:nvPr>
            <p:ph type="sldNum" sz="quarter" idx="10"/>
          </p:nvPr>
        </p:nvSpPr>
        <p:spPr/>
        <p:txBody>
          <a:bodyPr/>
          <a:lstStyle/>
          <a:p>
            <a:fld id="{662048C8-897F-4527-9F25-9B308A14DC47}" type="slidenum">
              <a:rPr lang="el-GR" smtClean="0"/>
              <a:pPr/>
              <a:t>26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current is modulated in a very sensitive fashion by the external magnetic threading the loop. This makes the SQUID the most sensitive magnetic field detector known, and it is certainly sensitive enough to measure neuromagnetic fields.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Josephson junctions are insulating breaks.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Superconducting material</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a:t>
            </a:r>
            <a:r>
              <a:rPr lang="en-US" sz="1200" kern="1200" baseline="0" dirty="0" smtClean="0">
                <a:solidFill>
                  <a:schemeClr val="tx1"/>
                </a:solidFill>
                <a:latin typeface="+mn-lt"/>
                <a:ea typeface="+mn-ea"/>
                <a:cs typeface="+mn-cs"/>
              </a:rPr>
              <a:t> we cool these materials in very low temperatures (critical temperature) then happens a phase transition. The metal goes from a normal state (with electrical resistance) to the superconducting state  (with essentially no resistance) to the flow of electrical current. So, what happens is that the electrons in the metal become paired. Above the critical temperature we have a repulsive interaction between electrons and below the critical temperature the overall interaction between electrons become very slighly attractive. So this slight  attraction  allows them to drop into</a:t>
            </a:r>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 lower energy state, opening an energy “gap”. Because of this gap electrons can move (so current can flow) without being scattered by the ions of the lattice. When the ions scatter electrons, this causes electrical resistance in metals, but in our case, I mean in superconductors, there is no electrical resistance and therefore energy loss.  There is a maximum current that can flow and this is called the critical current. Now, we have a specific property here, that when a metal  goes into the superconducting state, it expels all magnetic fields, as long as the magnetic fields are not too large. </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Explaining how</a:t>
            </a:r>
            <a:r>
              <a:rPr lang="en-US" sz="1200" kern="1200" baseline="0" dirty="0" smtClean="0">
                <a:solidFill>
                  <a:schemeClr val="tx1"/>
                </a:solidFill>
                <a:latin typeface="+mn-lt"/>
                <a:ea typeface="+mn-ea"/>
                <a:cs typeface="+mn-cs"/>
              </a:rPr>
              <a:t> the junctions work</a:t>
            </a:r>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non-superconducting barrier separates the two superconductors. It must be very thin. Until  a critical current (supercurrent) is reached, this flows (tunnel) across the barrier without any resistance.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Key word</a:t>
            </a:r>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drop into, flow across, tunnel across the barrier/junction. When the critical current is exceeded, another voltage will develop (will be created, formed, shaped) across the junction. So, the bottom line is that when the current through the junction is &lt; than the critical current, the voltage is 0.  When the current exceeds the critical current, the voltage is not zero but oscillates in time. That’s how through junctions we detect and measure the change from one state to the other. </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662048C8-897F-4527-9F25-9B308A14DC47}" type="slidenum">
              <a:rPr lang="el-GR" smtClean="0"/>
              <a:pPr/>
              <a:t>28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Inductive coupling</a:t>
            </a:r>
            <a:r>
              <a:rPr lang="el-GR" dirty="0" smtClean="0"/>
              <a:t>:</a:t>
            </a:r>
            <a:r>
              <a:rPr lang="el-GR" baseline="0" dirty="0" smtClean="0"/>
              <a:t> </a:t>
            </a:r>
            <a:r>
              <a:rPr lang="en-US" sz="1200" b="0" i="0" kern="1200" dirty="0" smtClean="0">
                <a:solidFill>
                  <a:schemeClr val="tx1"/>
                </a:solidFill>
                <a:latin typeface="+mn-lt"/>
                <a:ea typeface="+mn-ea"/>
                <a:cs typeface="+mn-cs"/>
              </a:rPr>
              <a:t>In </a:t>
            </a:r>
            <a:r>
              <a:rPr lang="en-US" sz="1200" b="0" i="0" kern="1200" dirty="0" smtClean="0">
                <a:solidFill>
                  <a:schemeClr val="tx1"/>
                </a:solidFill>
                <a:latin typeface="+mn-lt"/>
                <a:ea typeface="+mn-ea"/>
                <a:cs typeface="+mn-cs"/>
                <a:hlinkClick r:id="rId3" tooltip="Electrical engineering"/>
              </a:rPr>
              <a:t>electrical engineering</a:t>
            </a:r>
            <a:r>
              <a:rPr lang="en-US" sz="1200" b="0" i="0" kern="1200" dirty="0" smtClean="0">
                <a:solidFill>
                  <a:schemeClr val="tx1"/>
                </a:solidFill>
                <a:latin typeface="+mn-lt"/>
                <a:ea typeface="+mn-ea"/>
                <a:cs typeface="+mn-cs"/>
              </a:rPr>
              <a:t>, two conductors are referred to as </a:t>
            </a:r>
            <a:r>
              <a:rPr lang="en-US" sz="1200" b="1" i="0" kern="1200" dirty="0" smtClean="0">
                <a:solidFill>
                  <a:schemeClr val="tx1"/>
                </a:solidFill>
                <a:latin typeface="+mn-lt"/>
                <a:ea typeface="+mn-ea"/>
                <a:cs typeface="+mn-cs"/>
              </a:rPr>
              <a:t>mutual-inductively coupled</a:t>
            </a:r>
            <a:r>
              <a:rPr lang="en-US" sz="1200" b="0" i="0" kern="1200" dirty="0" smtClean="0">
                <a:solidFill>
                  <a:schemeClr val="tx1"/>
                </a:solidFill>
                <a:latin typeface="+mn-lt"/>
                <a:ea typeface="+mn-ea"/>
                <a:cs typeface="+mn-cs"/>
              </a:rPr>
              <a:t> or </a:t>
            </a:r>
            <a:r>
              <a:rPr lang="en-US" sz="1200" b="1" i="0" kern="1200" dirty="0" smtClean="0">
                <a:solidFill>
                  <a:schemeClr val="tx1"/>
                </a:solidFill>
                <a:latin typeface="+mn-lt"/>
                <a:ea typeface="+mn-ea"/>
                <a:cs typeface="+mn-cs"/>
              </a:rPr>
              <a:t>magnetically coupled</a:t>
            </a:r>
            <a:r>
              <a:rPr lang="en-US" sz="1200" b="0" i="0" kern="1200" dirty="0" smtClean="0">
                <a:solidFill>
                  <a:schemeClr val="tx1"/>
                </a:solidFill>
                <a:latin typeface="+mn-lt"/>
                <a:ea typeface="+mn-ea"/>
                <a:cs typeface="+mn-cs"/>
              </a:rPr>
              <a:t> </a:t>
            </a:r>
            <a:r>
              <a:rPr lang="en-US" sz="1200" b="0" i="0" kern="1200" baseline="30000" dirty="0" smtClean="0">
                <a:solidFill>
                  <a:schemeClr val="tx1"/>
                </a:solidFill>
                <a:latin typeface="+mn-lt"/>
                <a:ea typeface="+mn-ea"/>
                <a:cs typeface="+mn-cs"/>
                <a:hlinkClick r:id="rId4"/>
              </a:rPr>
              <a:t>[1]</a:t>
            </a:r>
            <a:r>
              <a:rPr lang="en-US" sz="1200" b="0" i="0" kern="1200" dirty="0" smtClean="0">
                <a:solidFill>
                  <a:schemeClr val="tx1"/>
                </a:solidFill>
                <a:latin typeface="+mn-lt"/>
                <a:ea typeface="+mn-ea"/>
                <a:cs typeface="+mn-cs"/>
              </a:rPr>
              <a:t> when they are configured such that change in current flow through one wire </a:t>
            </a:r>
            <a:r>
              <a:rPr lang="en-US" sz="1200" b="0" i="0" kern="1200" dirty="0" smtClean="0">
                <a:solidFill>
                  <a:schemeClr val="tx1"/>
                </a:solidFill>
                <a:latin typeface="+mn-lt"/>
                <a:ea typeface="+mn-ea"/>
                <a:cs typeface="+mn-cs"/>
                <a:hlinkClick r:id="rId5" tooltip="Faraday's law of induction"/>
              </a:rPr>
              <a:t>induces</a:t>
            </a:r>
            <a:r>
              <a:rPr lang="en-US" sz="1200" b="0" i="0" kern="1200" dirty="0" smtClean="0">
                <a:solidFill>
                  <a:schemeClr val="tx1"/>
                </a:solidFill>
                <a:latin typeface="+mn-lt"/>
                <a:ea typeface="+mn-ea"/>
                <a:cs typeface="+mn-cs"/>
              </a:rPr>
              <a:t> a voltage across the ends of the other wire through </a:t>
            </a:r>
            <a:r>
              <a:rPr lang="en-US" sz="1200" b="0" i="0" kern="1200" dirty="0" smtClean="0">
                <a:solidFill>
                  <a:schemeClr val="tx1"/>
                </a:solidFill>
                <a:latin typeface="+mn-lt"/>
                <a:ea typeface="+mn-ea"/>
                <a:cs typeface="+mn-cs"/>
                <a:hlinkClick r:id="rId6" tooltip="Electromagnetic induction"/>
              </a:rPr>
              <a:t>electromagnetic induction</a:t>
            </a:r>
            <a:r>
              <a:rPr lang="en-US" sz="1200" b="0" i="0" kern="1200" dirty="0" smtClean="0">
                <a:solidFill>
                  <a:schemeClr val="tx1"/>
                </a:solidFill>
                <a:latin typeface="+mn-lt"/>
                <a:ea typeface="+mn-ea"/>
                <a:cs typeface="+mn-cs"/>
              </a:rPr>
              <a:t>. The amount of inductive coupling between two conductors is measured by their </a:t>
            </a:r>
            <a:r>
              <a:rPr lang="en-US" sz="1200" b="0" i="0" kern="1200" dirty="0" smtClean="0">
                <a:solidFill>
                  <a:schemeClr val="tx1"/>
                </a:solidFill>
                <a:latin typeface="+mn-lt"/>
                <a:ea typeface="+mn-ea"/>
                <a:cs typeface="+mn-cs"/>
                <a:hlinkClick r:id="rId7" tooltip="Mutual inductance"/>
              </a:rPr>
              <a:t>mutual inductance</a:t>
            </a:r>
            <a:r>
              <a:rPr lang="en-US" sz="1200" b="0" i="0" kern="1200" dirty="0" smtClean="0">
                <a:solidFill>
                  <a:schemeClr val="tx1"/>
                </a:solidFill>
                <a:latin typeface="+mn-lt"/>
                <a:ea typeface="+mn-ea"/>
                <a:cs typeface="+mn-cs"/>
              </a:rPr>
              <a:t>.</a:t>
            </a:r>
          </a:p>
          <a:p>
            <a:r>
              <a:rPr lang="en-US" sz="1200" b="1" i="0" kern="1200" dirty="0" smtClean="0">
                <a:solidFill>
                  <a:schemeClr val="tx1"/>
                </a:solidFill>
                <a:latin typeface="+mn-lt"/>
                <a:ea typeface="+mn-ea"/>
                <a:cs typeface="+mn-cs"/>
              </a:rPr>
              <a:t>The coupling between two wires can be increased by winding them into coils and placing them close together on a common axis, so the magnetic field of one coil passes through the other coil</a:t>
            </a:r>
            <a:r>
              <a:rPr lang="en-US" sz="1200" b="0" i="0" kern="1200" dirty="0" smtClean="0">
                <a:solidFill>
                  <a:schemeClr val="tx1"/>
                </a:solidFill>
                <a:latin typeface="+mn-lt"/>
                <a:ea typeface="+mn-ea"/>
                <a:cs typeface="+mn-cs"/>
              </a:rPr>
              <a:t>. The two coils may be physically contained in a single unit, as in the primary and secondary sides of a </a:t>
            </a:r>
            <a:r>
              <a:rPr lang="en-US" sz="1200" b="0" i="0" kern="1200" dirty="0" smtClean="0">
                <a:solidFill>
                  <a:schemeClr val="tx1"/>
                </a:solidFill>
                <a:latin typeface="+mn-lt"/>
                <a:ea typeface="+mn-ea"/>
                <a:cs typeface="+mn-cs"/>
                <a:hlinkClick r:id="rId8" tooltip="Transformer types"/>
              </a:rPr>
              <a:t>transformer</a:t>
            </a:r>
            <a:r>
              <a:rPr lang="en-US" sz="1200" b="0" i="0" kern="1200" dirty="0" smtClean="0">
                <a:solidFill>
                  <a:schemeClr val="tx1"/>
                </a:solidFill>
                <a:latin typeface="+mn-lt"/>
                <a:ea typeface="+mn-ea"/>
                <a:cs typeface="+mn-cs"/>
              </a:rPr>
              <a:t>, or may be separated. Coupling may be intentional or unintentional.</a:t>
            </a:r>
          </a:p>
          <a:p>
            <a:endParaRPr lang="en-US" sz="1200" b="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Larger pick-up coils are used to collect the magnetic field over a relatively large area and, by means of inductive coupling, funnel the measured flux into the small SQUID ring. All pick-up coils and connecting wires need to be made of a superconducting material (niobium) so that the currents generated in the pick-up coils can be transported to the SQUID without any sensitive losses. Once the SQUID voltage has been formed, however, there is no further need for superconductivity. Conventional electronics can be used to further process the signal.  </a:t>
            </a:r>
            <a:endParaRPr lang="el-GR" sz="120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dirty="0" smtClean="0"/>
              <a:t>Key</a:t>
            </a:r>
            <a:r>
              <a:rPr lang="en-US" baseline="0" dirty="0" smtClean="0"/>
              <a:t> word</a:t>
            </a:r>
            <a:r>
              <a:rPr lang="el-GR" baseline="0" dirty="0" smtClean="0"/>
              <a:t>: </a:t>
            </a:r>
            <a:r>
              <a:rPr lang="en-US" baseline="0" dirty="0" smtClean="0"/>
              <a:t>extended = large, capture = collect = pick up,  funnel = pass = transport, housed = are set</a:t>
            </a:r>
            <a:endParaRPr lang="el-GR" dirty="0"/>
          </a:p>
        </p:txBody>
      </p:sp>
      <p:sp>
        <p:nvSpPr>
          <p:cNvPr id="4" name="3 - Θέση αριθμού διαφάνειας"/>
          <p:cNvSpPr>
            <a:spLocks noGrp="1"/>
          </p:cNvSpPr>
          <p:nvPr>
            <p:ph type="sldNum" sz="quarter" idx="10"/>
          </p:nvPr>
        </p:nvSpPr>
        <p:spPr/>
        <p:txBody>
          <a:bodyPr/>
          <a:lstStyle/>
          <a:p>
            <a:fld id="{662048C8-897F-4527-9F25-9B308A14DC47}" type="slidenum">
              <a:rPr lang="el-GR" smtClean="0"/>
              <a:pPr/>
              <a:t>29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a:t>
            </a:r>
            <a:r>
              <a:rPr lang="en-US" sz="1200" b="0" i="0" kern="1200" dirty="0" smtClean="0">
                <a:solidFill>
                  <a:schemeClr val="tx1"/>
                </a:solidFill>
                <a:latin typeface="+mn-lt"/>
                <a:ea typeface="+mn-ea"/>
                <a:cs typeface="+mn-cs"/>
                <a:hlinkClick r:id="rId3" tooltip="Mathematics"/>
              </a:rPr>
              <a:t>mathematics</a:t>
            </a:r>
            <a:r>
              <a:rPr lang="en-US" sz="1200" b="0" i="0" kern="1200" dirty="0" smtClean="0">
                <a:solidFill>
                  <a:schemeClr val="tx1"/>
                </a:solidFill>
                <a:latin typeface="+mn-lt"/>
                <a:ea typeface="+mn-ea"/>
                <a:cs typeface="+mn-cs"/>
              </a:rPr>
              <a:t> and </a:t>
            </a:r>
            <a:r>
              <a:rPr lang="en-US" sz="1200" b="0" i="0" kern="1200" dirty="0" smtClean="0">
                <a:solidFill>
                  <a:schemeClr val="tx1"/>
                </a:solidFill>
                <a:latin typeface="+mn-lt"/>
                <a:ea typeface="+mn-ea"/>
                <a:cs typeface="+mn-cs"/>
                <a:hlinkClick r:id="rId4" tooltip="Physics"/>
              </a:rPr>
              <a:t>physics</a:t>
            </a:r>
            <a:r>
              <a:rPr lang="en-US" sz="1200" b="0" i="0" kern="1200" dirty="0" smtClean="0">
                <a:solidFill>
                  <a:schemeClr val="tx1"/>
                </a:solidFill>
                <a:latin typeface="+mn-lt"/>
                <a:ea typeface="+mn-ea"/>
                <a:cs typeface="+mn-cs"/>
              </a:rPr>
              <a:t>, the </a:t>
            </a:r>
            <a:r>
              <a:rPr lang="en-US" sz="1200" b="1" i="0" kern="1200" dirty="0" smtClean="0">
                <a:solidFill>
                  <a:schemeClr val="tx1"/>
                </a:solidFill>
                <a:latin typeface="+mn-lt"/>
                <a:ea typeface="+mn-ea"/>
                <a:cs typeface="+mn-cs"/>
              </a:rPr>
              <a:t>right-hand rule</a:t>
            </a:r>
            <a:r>
              <a:rPr lang="en-US" sz="1200" b="0" i="0" kern="1200" dirty="0" smtClean="0">
                <a:solidFill>
                  <a:schemeClr val="tx1"/>
                </a:solidFill>
                <a:latin typeface="+mn-lt"/>
                <a:ea typeface="+mn-ea"/>
                <a:cs typeface="+mn-cs"/>
              </a:rPr>
              <a:t> is a common </a:t>
            </a:r>
            <a:r>
              <a:rPr lang="en-US" sz="1200" b="0" i="0" kern="1200" dirty="0" smtClean="0">
                <a:solidFill>
                  <a:schemeClr val="tx1"/>
                </a:solidFill>
                <a:latin typeface="+mn-lt"/>
                <a:ea typeface="+mn-ea"/>
                <a:cs typeface="+mn-cs"/>
                <a:hlinkClick r:id="rId5" tooltip="Mnemonic"/>
              </a:rPr>
              <a:t>mnemonic</a:t>
            </a:r>
            <a:r>
              <a:rPr lang="en-US" sz="1200" b="0" i="0" kern="1200" dirty="0" smtClean="0">
                <a:solidFill>
                  <a:schemeClr val="tx1"/>
                </a:solidFill>
                <a:latin typeface="+mn-lt"/>
                <a:ea typeface="+mn-ea"/>
                <a:cs typeface="+mn-cs"/>
              </a:rPr>
              <a:t> for understanding notation conventions for </a:t>
            </a:r>
            <a:r>
              <a:rPr lang="en-US" sz="1200" b="0" i="0" kern="1200" dirty="0" smtClean="0">
                <a:solidFill>
                  <a:schemeClr val="tx1"/>
                </a:solidFill>
                <a:latin typeface="+mn-lt"/>
                <a:ea typeface="+mn-ea"/>
                <a:cs typeface="+mn-cs"/>
                <a:hlinkClick r:id="rId6" tooltip="Vector (geometry)"/>
              </a:rPr>
              <a:t>vectors</a:t>
            </a:r>
            <a:r>
              <a:rPr lang="en-US" sz="1200" b="0" i="0" kern="1200" dirty="0" smtClean="0">
                <a:solidFill>
                  <a:schemeClr val="tx1"/>
                </a:solidFill>
                <a:latin typeface="+mn-lt"/>
                <a:ea typeface="+mn-ea"/>
                <a:cs typeface="+mn-cs"/>
              </a:rPr>
              <a:t> in 3 dimensions. It was invented for use in electromagnetism by British physicist </a:t>
            </a:r>
            <a:r>
              <a:rPr lang="en-US" sz="1200" b="0" i="0" kern="1200" dirty="0" smtClean="0">
                <a:solidFill>
                  <a:schemeClr val="tx1"/>
                </a:solidFill>
                <a:latin typeface="+mn-lt"/>
                <a:ea typeface="+mn-ea"/>
                <a:cs typeface="+mn-cs"/>
                <a:hlinkClick r:id="rId7" tooltip="John Ambrose Fleming"/>
              </a:rPr>
              <a:t>John Ambrose Fleming</a:t>
            </a:r>
            <a:r>
              <a:rPr lang="en-US" sz="1200" b="0" i="0" kern="1200" dirty="0" smtClean="0">
                <a:solidFill>
                  <a:schemeClr val="tx1"/>
                </a:solidFill>
                <a:latin typeface="+mn-lt"/>
                <a:ea typeface="+mn-ea"/>
                <a:cs typeface="+mn-cs"/>
              </a:rPr>
              <a:t> in the late 19th century.</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Action potentials are temporally</a:t>
            </a:r>
            <a:r>
              <a:rPr lang="en-US" sz="1200" b="0" i="0" kern="1200" baseline="0" dirty="0" smtClean="0">
                <a:solidFill>
                  <a:schemeClr val="tx1"/>
                </a:solidFill>
                <a:latin typeface="+mn-lt"/>
                <a:ea typeface="+mn-ea"/>
                <a:cs typeface="+mn-cs"/>
              </a:rPr>
              <a:t> brief spikes.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Go away from = </a:t>
            </a:r>
            <a:r>
              <a:rPr lang="el-GR" sz="1200" b="0" i="0" kern="1200" dirty="0" smtClean="0">
                <a:solidFill>
                  <a:schemeClr val="tx1"/>
                </a:solidFill>
                <a:latin typeface="+mn-lt"/>
                <a:ea typeface="+mn-ea"/>
                <a:cs typeface="+mn-cs"/>
              </a:rPr>
              <a:t>απομακρύνομαι</a:t>
            </a:r>
            <a:r>
              <a:rPr lang="en-US" sz="1200" b="0" i="0" kern="1200" dirty="0" smtClean="0">
                <a:solidFill>
                  <a:schemeClr val="tx1"/>
                </a:solidFill>
                <a:latin typeface="+mn-lt"/>
                <a:ea typeface="+mn-ea"/>
                <a:cs typeface="+mn-cs"/>
              </a:rPr>
              <a:t>,</a:t>
            </a:r>
            <a:r>
              <a:rPr lang="el-G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decrease</a:t>
            </a:r>
            <a:r>
              <a:rPr lang="en-US" sz="1200" b="0" i="0" kern="1200" baseline="0" dirty="0" smtClean="0">
                <a:solidFill>
                  <a:schemeClr val="tx1"/>
                </a:solidFill>
                <a:latin typeface="+mn-lt"/>
                <a:ea typeface="+mn-ea"/>
                <a:cs typeface="+mn-cs"/>
              </a:rPr>
              <a:t> = fall off,    generate = produce,   synchronous activity, summated activity, happen = occur (</a:t>
            </a:r>
            <a:r>
              <a:rPr lang="el-GR" sz="1200" b="0" i="0" kern="1200" baseline="0" dirty="0" smtClean="0">
                <a:solidFill>
                  <a:schemeClr val="tx1"/>
                </a:solidFill>
                <a:latin typeface="+mn-lt"/>
                <a:ea typeface="+mn-ea"/>
                <a:cs typeface="+mn-cs"/>
              </a:rPr>
              <a:t>συμβαίνει)</a:t>
            </a:r>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Satisfy preconditions</a:t>
            </a:r>
          </a:p>
          <a:p>
            <a:r>
              <a:rPr lang="en-US" sz="1200" b="0" i="0" kern="1200" baseline="0" dirty="0" smtClean="0">
                <a:solidFill>
                  <a:schemeClr val="tx1"/>
                </a:solidFill>
                <a:latin typeface="+mn-lt"/>
                <a:ea typeface="+mn-ea"/>
                <a:cs typeface="+mn-cs"/>
              </a:rPr>
              <a:t>*** neuroelectric activity  in a discrete region of the cortex will be a mixture of </a:t>
            </a:r>
          </a:p>
          <a:p>
            <a:r>
              <a:rPr lang="en-US" sz="1200" b="1" i="0" kern="1200" baseline="0" dirty="0" smtClean="0">
                <a:solidFill>
                  <a:schemeClr val="tx1"/>
                </a:solidFill>
                <a:latin typeface="+mn-lt"/>
                <a:ea typeface="+mn-ea"/>
                <a:cs typeface="+mn-cs"/>
              </a:rPr>
              <a:t>transient (temporally brief) spikes action potentials </a:t>
            </a:r>
            <a:r>
              <a:rPr lang="en-US" sz="1200" b="0" i="0" kern="1200" baseline="0" dirty="0" smtClean="0">
                <a:solidFill>
                  <a:schemeClr val="tx1"/>
                </a:solidFill>
                <a:latin typeface="+mn-lt"/>
                <a:ea typeface="+mn-ea"/>
                <a:cs typeface="+mn-cs"/>
              </a:rPr>
              <a:t>and </a:t>
            </a:r>
            <a:r>
              <a:rPr lang="en-US" sz="1200" b="1" i="0" kern="1200" baseline="0" dirty="0" smtClean="0">
                <a:solidFill>
                  <a:schemeClr val="tx1"/>
                </a:solidFill>
                <a:latin typeface="+mn-lt"/>
                <a:ea typeface="+mn-ea"/>
                <a:cs typeface="+mn-cs"/>
              </a:rPr>
              <a:t>slower synaptic potentials</a:t>
            </a:r>
            <a:r>
              <a:rPr lang="en-US" sz="1200" b="0" i="0" kern="1200" baseline="0" dirty="0" smtClean="0">
                <a:solidFill>
                  <a:schemeClr val="tx1"/>
                </a:solidFill>
                <a:latin typeface="+mn-lt"/>
                <a:ea typeface="+mn-ea"/>
                <a:cs typeface="+mn-cs"/>
              </a:rPr>
              <a:t> in the </a:t>
            </a:r>
            <a:r>
              <a:rPr lang="en-US" sz="1200" b="0" i="0" u="sng" kern="1200" baseline="0" dirty="0" smtClean="0">
                <a:solidFill>
                  <a:schemeClr val="tx1"/>
                </a:solidFill>
                <a:latin typeface="+mn-lt"/>
                <a:ea typeface="+mn-ea"/>
                <a:cs typeface="+mn-cs"/>
              </a:rPr>
              <a:t>dendrites</a:t>
            </a:r>
            <a:r>
              <a:rPr lang="en-US" sz="1200" b="0" i="0" kern="1200" baseline="0" dirty="0" smtClean="0">
                <a:solidFill>
                  <a:schemeClr val="tx1"/>
                </a:solidFill>
                <a:latin typeface="+mn-lt"/>
                <a:ea typeface="+mn-ea"/>
                <a:cs typeface="+mn-cs"/>
              </a:rPr>
              <a:t>.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Right-hand rule (John Ambrose Fleming)</a:t>
            </a:r>
          </a:p>
          <a:p>
            <a:r>
              <a:rPr lang="en-US" sz="1200" b="0" i="0" kern="1200" baseline="0" dirty="0" smtClean="0">
                <a:solidFill>
                  <a:schemeClr val="tx1"/>
                </a:solidFill>
                <a:latin typeface="+mn-lt"/>
                <a:ea typeface="+mn-ea"/>
                <a:cs typeface="+mn-cs"/>
              </a:rPr>
              <a:t>Some neural populations generate electromagnetic activity</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Dendritic processes have to be spatially aligned.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Prerequisites = requirements</a:t>
            </a:r>
            <a:endParaRPr lang="el-GR" dirty="0"/>
          </a:p>
        </p:txBody>
      </p:sp>
      <p:sp>
        <p:nvSpPr>
          <p:cNvPr id="4" name="3 - Θέση αριθμού διαφάνειας"/>
          <p:cNvSpPr>
            <a:spLocks noGrp="1"/>
          </p:cNvSpPr>
          <p:nvPr>
            <p:ph type="sldNum" sz="quarter" idx="10"/>
          </p:nvPr>
        </p:nvSpPr>
        <p:spPr/>
        <p:txBody>
          <a:bodyPr/>
          <a:lstStyle/>
          <a:p>
            <a:fld id="{662048C8-897F-4527-9F25-9B308A14DC47}" type="slidenum">
              <a:rPr lang="el-GR" smtClean="0"/>
              <a:pPr/>
              <a:t>30</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Apical dendrites of pyramidal cells… are aligned/oriented</a:t>
            </a:r>
            <a:r>
              <a:rPr lang="en-US" baseline="0" dirty="0" smtClean="0"/>
              <a:t> in a similar fashion, perpendicular to the gray matter surface</a:t>
            </a:r>
          </a:p>
          <a:p>
            <a:endParaRPr lang="en-US" baseline="0" dirty="0" smtClean="0"/>
          </a:p>
          <a:p>
            <a:r>
              <a:rPr lang="en-US" baseline="0" dirty="0" smtClean="0"/>
              <a:t>Gyral convexities </a:t>
            </a:r>
          </a:p>
          <a:p>
            <a:r>
              <a:rPr lang="en-US" baseline="0" dirty="0" smtClean="0"/>
              <a:t>Sulcus</a:t>
            </a:r>
            <a:r>
              <a:rPr lang="el-GR" baseline="0" dirty="0" smtClean="0"/>
              <a:t>: </a:t>
            </a:r>
            <a:r>
              <a:rPr lang="en-US" baseline="0" dirty="0" smtClean="0"/>
              <a:t>walls, fissures (in the surface of the brain)</a:t>
            </a:r>
          </a:p>
          <a:p>
            <a:endParaRPr lang="en-US" baseline="0" dirty="0" smtClean="0"/>
          </a:p>
          <a:p>
            <a:r>
              <a:rPr lang="en-US" baseline="0" dirty="0" smtClean="0"/>
              <a:t>But the proportion of grey matter radially aligned is likely to be quite small. </a:t>
            </a:r>
            <a:endParaRPr lang="el-GR" dirty="0"/>
          </a:p>
        </p:txBody>
      </p:sp>
      <p:sp>
        <p:nvSpPr>
          <p:cNvPr id="4" name="3 - Θέση αριθμού διαφάνειας"/>
          <p:cNvSpPr>
            <a:spLocks noGrp="1"/>
          </p:cNvSpPr>
          <p:nvPr>
            <p:ph type="sldNum" sz="quarter" idx="10"/>
          </p:nvPr>
        </p:nvSpPr>
        <p:spPr/>
        <p:txBody>
          <a:bodyPr/>
          <a:lstStyle/>
          <a:p>
            <a:fld id="{662048C8-897F-4527-9F25-9B308A14DC47}" type="slidenum">
              <a:rPr lang="el-GR" smtClean="0"/>
              <a:pPr/>
              <a:t>31</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The</a:t>
            </a:r>
            <a:r>
              <a:rPr lang="en-US" baseline="0" dirty="0" smtClean="0"/>
              <a:t> ill-posed inverse problem (which source generates the current, the location of the electric activity) is beyond the scope of this presentation…</a:t>
            </a:r>
          </a:p>
          <a:p>
            <a:r>
              <a:rPr lang="en-US" dirty="0" smtClean="0"/>
              <a:t>Since the lead</a:t>
            </a:r>
            <a:r>
              <a:rPr lang="en-US" baseline="0" dirty="0" smtClean="0"/>
              <a:t> field is a vector quantity, dipole orientation is important. </a:t>
            </a:r>
          </a:p>
          <a:p>
            <a:endParaRPr lang="en-US" baseline="0" dirty="0" smtClean="0"/>
          </a:p>
          <a:p>
            <a:r>
              <a:rPr lang="en-US" baseline="0" dirty="0" smtClean="0"/>
              <a:t>Linearity</a:t>
            </a:r>
            <a:r>
              <a:rPr lang="el-GR" baseline="0" dirty="0" smtClean="0"/>
              <a:t>: </a:t>
            </a:r>
            <a:r>
              <a:rPr lang="en-US" baseline="0" dirty="0" smtClean="0"/>
              <a:t>additivity,  homogeneity, additivity implies the homogeneity, </a:t>
            </a:r>
            <a:r>
              <a:rPr lang="en-US" sz="1200" b="0" i="0" kern="1200" dirty="0" smtClean="0">
                <a:solidFill>
                  <a:schemeClr val="tx1"/>
                </a:solidFill>
                <a:latin typeface="+mn-lt"/>
                <a:ea typeface="+mn-ea"/>
                <a:cs typeface="+mn-cs"/>
              </a:rPr>
              <a:t>the case where α is a natural number by </a:t>
            </a:r>
            <a:r>
              <a:rPr lang="en-US" sz="1200" b="0" i="0" kern="1200" dirty="0" smtClean="0">
                <a:solidFill>
                  <a:schemeClr val="tx1"/>
                </a:solidFill>
                <a:latin typeface="+mn-lt"/>
                <a:ea typeface="+mn-ea"/>
                <a:cs typeface="+mn-cs"/>
                <a:hlinkClick r:id="rId3" tooltip="Mathematical induction"/>
              </a:rPr>
              <a:t>mathematical induction</a:t>
            </a:r>
            <a:r>
              <a:rPr lang="en-US" sz="1200" b="0" i="0" kern="1200" dirty="0" smtClean="0">
                <a:solidFill>
                  <a:schemeClr val="tx1"/>
                </a:solidFill>
                <a:latin typeface="+mn-lt"/>
                <a:ea typeface="+mn-ea"/>
                <a:cs typeface="+mn-cs"/>
              </a:rPr>
              <a:t> and then extending the result to arbitrary rational numbers. In this definition, </a:t>
            </a:r>
            <a:r>
              <a:rPr lang="en-US" sz="1200" b="0" i="1" kern="1200" dirty="0" smtClean="0">
                <a:solidFill>
                  <a:schemeClr val="tx1"/>
                </a:solidFill>
                <a:latin typeface="+mn-lt"/>
                <a:ea typeface="+mn-ea"/>
                <a:cs typeface="+mn-cs"/>
              </a:rPr>
              <a:t>x</a:t>
            </a:r>
            <a:r>
              <a:rPr lang="en-US" sz="1200" b="0" i="0" kern="1200" dirty="0" smtClean="0">
                <a:solidFill>
                  <a:schemeClr val="tx1"/>
                </a:solidFill>
                <a:latin typeface="+mn-lt"/>
                <a:ea typeface="+mn-ea"/>
                <a:cs typeface="+mn-cs"/>
              </a:rPr>
              <a:t> is not necessarily a </a:t>
            </a:r>
            <a:r>
              <a:rPr lang="en-US" sz="1200" b="0" i="0" kern="1200" dirty="0" smtClean="0">
                <a:solidFill>
                  <a:schemeClr val="tx1"/>
                </a:solidFill>
                <a:latin typeface="+mn-lt"/>
                <a:ea typeface="+mn-ea"/>
                <a:cs typeface="+mn-cs"/>
                <a:hlinkClick r:id="rId4" tooltip="Real number"/>
              </a:rPr>
              <a:t>real number</a:t>
            </a:r>
            <a:r>
              <a:rPr lang="en-US" sz="1200" b="0" i="0" kern="1200" dirty="0" smtClean="0">
                <a:solidFill>
                  <a:schemeClr val="tx1"/>
                </a:solidFill>
                <a:latin typeface="+mn-lt"/>
                <a:ea typeface="+mn-ea"/>
                <a:cs typeface="+mn-cs"/>
              </a:rPr>
              <a:t>, but can in general be a member of any </a:t>
            </a:r>
            <a:r>
              <a:rPr lang="en-US" sz="1200" b="0" i="0" kern="1200" dirty="0" smtClean="0">
                <a:solidFill>
                  <a:schemeClr val="tx1"/>
                </a:solidFill>
                <a:latin typeface="+mn-lt"/>
                <a:ea typeface="+mn-ea"/>
                <a:cs typeface="+mn-cs"/>
                <a:hlinkClick r:id="rId5" tooltip="Vector space"/>
              </a:rPr>
              <a:t>vector space</a:t>
            </a:r>
            <a:r>
              <a:rPr lang="en-US" sz="1200" b="0" i="0" kern="1200" dirty="0" smtClean="0">
                <a:solidFill>
                  <a:schemeClr val="tx1"/>
                </a:solidFill>
                <a:latin typeface="+mn-lt"/>
                <a:ea typeface="+mn-ea"/>
                <a:cs typeface="+mn-cs"/>
              </a:rPr>
              <a:t>. The word </a:t>
            </a:r>
            <a:r>
              <a:rPr lang="en-US" sz="1200" b="1" i="0" kern="1200" dirty="0" smtClean="0">
                <a:solidFill>
                  <a:schemeClr val="tx1"/>
                </a:solidFill>
                <a:latin typeface="+mn-lt"/>
                <a:ea typeface="+mn-ea"/>
                <a:cs typeface="+mn-cs"/>
              </a:rPr>
              <a:t>linear</a:t>
            </a:r>
            <a:r>
              <a:rPr lang="en-US" sz="1200" b="0" i="0" kern="1200" dirty="0" smtClean="0">
                <a:solidFill>
                  <a:schemeClr val="tx1"/>
                </a:solidFill>
                <a:latin typeface="+mn-lt"/>
                <a:ea typeface="+mn-ea"/>
                <a:cs typeface="+mn-cs"/>
              </a:rPr>
              <a:t> comes from the </a:t>
            </a:r>
            <a:r>
              <a:rPr lang="en-US" sz="1200" b="0" i="0" kern="1200" dirty="0" smtClean="0">
                <a:solidFill>
                  <a:schemeClr val="tx1"/>
                </a:solidFill>
                <a:latin typeface="+mn-lt"/>
                <a:ea typeface="+mn-ea"/>
                <a:cs typeface="+mn-cs"/>
                <a:hlinkClick r:id="rId6" tooltip="Latin"/>
              </a:rPr>
              <a:t>Latin</a:t>
            </a:r>
            <a:r>
              <a:rPr lang="en-US" sz="1200" b="0" i="0" kern="1200" dirty="0" smtClean="0">
                <a:solidFill>
                  <a:schemeClr val="tx1"/>
                </a:solidFill>
                <a:latin typeface="+mn-lt"/>
                <a:ea typeface="+mn-ea"/>
                <a:cs typeface="+mn-cs"/>
              </a:rPr>
              <a:t> word </a:t>
            </a:r>
            <a:r>
              <a:rPr lang="en-US" sz="1200" b="0" i="1" kern="1200" dirty="0" err="1" smtClean="0">
                <a:solidFill>
                  <a:schemeClr val="tx1"/>
                </a:solidFill>
                <a:latin typeface="+mn-lt"/>
                <a:ea typeface="+mn-ea"/>
                <a:cs typeface="+mn-cs"/>
              </a:rPr>
              <a:t>linearis</a:t>
            </a:r>
            <a:r>
              <a:rPr lang="en-US" sz="1200" b="0" i="0" kern="1200" dirty="0" smtClean="0">
                <a:solidFill>
                  <a:schemeClr val="tx1"/>
                </a:solidFill>
                <a:latin typeface="+mn-lt"/>
                <a:ea typeface="+mn-ea"/>
                <a:cs typeface="+mn-cs"/>
              </a:rPr>
              <a:t>, which means </a:t>
            </a:r>
            <a:r>
              <a:rPr lang="en-US" sz="1200" b="0" i="1" kern="1200" dirty="0" smtClean="0">
                <a:solidFill>
                  <a:schemeClr val="tx1"/>
                </a:solidFill>
                <a:latin typeface="+mn-lt"/>
                <a:ea typeface="+mn-ea"/>
                <a:cs typeface="+mn-cs"/>
              </a:rPr>
              <a:t>pertaining to or resembling a line</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hlinkClick r:id="rId7" tooltip="Nonlinear"/>
              </a:rPr>
              <a:t>Nonlinear</a:t>
            </a:r>
            <a:r>
              <a:rPr lang="en-US" sz="1200" b="0" i="0" kern="1200" dirty="0" smtClean="0">
                <a:solidFill>
                  <a:schemeClr val="tx1"/>
                </a:solidFill>
                <a:latin typeface="+mn-lt"/>
                <a:ea typeface="+mn-ea"/>
                <a:cs typeface="+mn-cs"/>
              </a:rPr>
              <a:t> equations and functions are of interest to </a:t>
            </a:r>
            <a:r>
              <a:rPr lang="en-US" sz="1200" b="0" i="0" u="sng" kern="1200" dirty="0" smtClean="0">
                <a:solidFill>
                  <a:schemeClr val="tx1"/>
                </a:solidFill>
                <a:latin typeface="+mn-lt"/>
                <a:ea typeface="+mn-ea"/>
                <a:cs typeface="+mn-cs"/>
                <a:hlinkClick r:id="rId8" tooltip="Physicist"/>
              </a:rPr>
              <a:t>physicists</a:t>
            </a:r>
            <a:r>
              <a:rPr lang="en-US" sz="1200" b="0" i="0" kern="1200" dirty="0" smtClean="0">
                <a:solidFill>
                  <a:schemeClr val="tx1"/>
                </a:solidFill>
                <a:latin typeface="+mn-lt"/>
                <a:ea typeface="+mn-ea"/>
                <a:cs typeface="+mn-cs"/>
              </a:rPr>
              <a:t> and </a:t>
            </a:r>
            <a:r>
              <a:rPr lang="en-US" sz="1200" b="0" i="0" kern="1200" dirty="0" smtClean="0">
                <a:solidFill>
                  <a:schemeClr val="tx1"/>
                </a:solidFill>
                <a:latin typeface="+mn-lt"/>
                <a:ea typeface="+mn-ea"/>
                <a:cs typeface="+mn-cs"/>
                <a:hlinkClick r:id="rId9" tooltip="Mathematician"/>
              </a:rPr>
              <a:t>mathematicians</a:t>
            </a:r>
            <a:r>
              <a:rPr lang="en-US" sz="1200" b="0" i="0" kern="1200" dirty="0" smtClean="0">
                <a:solidFill>
                  <a:schemeClr val="tx1"/>
                </a:solidFill>
                <a:latin typeface="+mn-lt"/>
                <a:ea typeface="+mn-ea"/>
                <a:cs typeface="+mn-cs"/>
              </a:rPr>
              <a:t> because they can be used to represent many natural phenomena, including </a:t>
            </a:r>
            <a:r>
              <a:rPr lang="en-US" sz="1200" b="0" i="0" kern="1200" dirty="0" smtClean="0">
                <a:solidFill>
                  <a:schemeClr val="tx1"/>
                </a:solidFill>
                <a:latin typeface="+mn-lt"/>
                <a:ea typeface="+mn-ea"/>
                <a:cs typeface="+mn-cs"/>
                <a:hlinkClick r:id="rId10" tooltip="Chaos theory"/>
              </a:rPr>
              <a:t>chaos</a:t>
            </a:r>
            <a:r>
              <a:rPr lang="en-US" sz="1200" b="0" i="0" kern="1200" dirty="0" smtClean="0">
                <a:solidFill>
                  <a:schemeClr val="tx1"/>
                </a:solidFill>
                <a:latin typeface="+mn-lt"/>
                <a:ea typeface="+mn-ea"/>
                <a:cs typeface="+mn-cs"/>
              </a:rPr>
              <a:t>. In </a:t>
            </a:r>
            <a:r>
              <a:rPr lang="en-US" sz="1200" b="0" i="0" kern="1200" dirty="0" smtClean="0">
                <a:solidFill>
                  <a:schemeClr val="tx1"/>
                </a:solidFill>
                <a:latin typeface="+mn-lt"/>
                <a:ea typeface="+mn-ea"/>
                <a:cs typeface="+mn-cs"/>
                <a:hlinkClick r:id="rId11" tooltip="Physics"/>
              </a:rPr>
              <a:t>physics</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linearity</a:t>
            </a:r>
            <a:r>
              <a:rPr lang="en-US" sz="1200" b="0" i="0" kern="1200" dirty="0" smtClean="0">
                <a:solidFill>
                  <a:schemeClr val="tx1"/>
                </a:solidFill>
                <a:latin typeface="+mn-lt"/>
                <a:ea typeface="+mn-ea"/>
                <a:cs typeface="+mn-cs"/>
              </a:rPr>
              <a:t> is a property of the </a:t>
            </a:r>
            <a:r>
              <a:rPr lang="en-US" sz="1200" b="0" i="0" kern="1200" dirty="0" smtClean="0">
                <a:solidFill>
                  <a:schemeClr val="tx1"/>
                </a:solidFill>
                <a:latin typeface="+mn-lt"/>
                <a:ea typeface="+mn-ea"/>
                <a:cs typeface="+mn-cs"/>
                <a:hlinkClick r:id="rId12" tooltip="Differential equations"/>
              </a:rPr>
              <a:t>differential equations</a:t>
            </a:r>
            <a:r>
              <a:rPr lang="en-US" sz="1200" b="0" i="0" kern="1200" dirty="0" smtClean="0">
                <a:solidFill>
                  <a:schemeClr val="tx1"/>
                </a:solidFill>
                <a:latin typeface="+mn-lt"/>
                <a:ea typeface="+mn-ea"/>
                <a:cs typeface="+mn-cs"/>
              </a:rPr>
              <a:t> governing many systems; for instance, the </a:t>
            </a:r>
            <a:r>
              <a:rPr lang="en-US" sz="1200" b="0" i="0" kern="1200" dirty="0" smtClean="0">
                <a:solidFill>
                  <a:schemeClr val="tx1"/>
                </a:solidFill>
                <a:latin typeface="+mn-lt"/>
                <a:ea typeface="+mn-ea"/>
                <a:cs typeface="+mn-cs"/>
                <a:hlinkClick r:id="rId13" tooltip="Maxwell equations"/>
              </a:rPr>
              <a:t>Maxwell equations</a:t>
            </a:r>
            <a:r>
              <a:rPr lang="en-US" sz="1200" b="0" i="0" kern="1200" dirty="0" smtClean="0">
                <a:solidFill>
                  <a:schemeClr val="tx1"/>
                </a:solidFill>
                <a:latin typeface="+mn-lt"/>
                <a:ea typeface="+mn-ea"/>
                <a:cs typeface="+mn-cs"/>
              </a:rPr>
              <a:t> or the </a:t>
            </a:r>
            <a:r>
              <a:rPr lang="en-US" sz="1200" b="0" i="0" kern="1200" dirty="0" smtClean="0">
                <a:solidFill>
                  <a:schemeClr val="tx1"/>
                </a:solidFill>
                <a:latin typeface="+mn-lt"/>
                <a:ea typeface="+mn-ea"/>
                <a:cs typeface="+mn-cs"/>
                <a:hlinkClick r:id="rId14" tooltip="Diffusion equation"/>
              </a:rPr>
              <a:t>diffusion equation</a:t>
            </a:r>
            <a:r>
              <a:rPr lang="en-US" sz="1200" b="0" i="0" kern="1200" dirty="0" smtClean="0">
                <a:solidFill>
                  <a:schemeClr val="tx1"/>
                </a:solidFill>
                <a:latin typeface="+mn-lt"/>
                <a:ea typeface="+mn-ea"/>
                <a:cs typeface="+mn-cs"/>
              </a:rPr>
              <a:t>. </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Unique solution</a:t>
            </a:r>
            <a:r>
              <a:rPr lang="el-GR" sz="1200" b="1" i="0" kern="1200" dirty="0" smtClean="0">
                <a:solidFill>
                  <a:schemeClr val="tx1"/>
                </a:solidFill>
                <a:latin typeface="+mn-lt"/>
                <a:ea typeface="+mn-ea"/>
                <a:cs typeface="+mn-cs"/>
              </a:rPr>
              <a:t>:</a:t>
            </a:r>
            <a:r>
              <a:rPr lang="el-GR" sz="1200" b="1" i="0" kern="1200" baseline="0" dirty="0" smtClean="0">
                <a:solidFill>
                  <a:schemeClr val="tx1"/>
                </a:solidFill>
                <a:latin typeface="+mn-lt"/>
                <a:ea typeface="+mn-ea"/>
                <a:cs typeface="+mn-cs"/>
              </a:rPr>
              <a:t> </a:t>
            </a:r>
            <a:r>
              <a:rPr lang="en-US" sz="1200" b="1" i="0" kern="1200" baseline="0" dirty="0" smtClean="0">
                <a:solidFill>
                  <a:schemeClr val="tx1"/>
                </a:solidFill>
                <a:latin typeface="+mn-lt"/>
                <a:ea typeface="+mn-ea"/>
                <a:cs typeface="+mn-cs"/>
              </a:rPr>
              <a:t>only one possible magnetic field distribution can be generated by </a:t>
            </a:r>
            <a:r>
              <a:rPr lang="en-US" sz="1200" b="0" i="0" kern="1200" baseline="0" dirty="0" smtClean="0">
                <a:solidFill>
                  <a:schemeClr val="tx1"/>
                </a:solidFill>
                <a:latin typeface="+mn-lt"/>
                <a:ea typeface="+mn-ea"/>
                <a:cs typeface="+mn-cs"/>
              </a:rPr>
              <a:t>a given current configuration. </a:t>
            </a:r>
            <a:endParaRPr lang="el-GR" dirty="0"/>
          </a:p>
        </p:txBody>
      </p:sp>
      <p:sp>
        <p:nvSpPr>
          <p:cNvPr id="4" name="3 - Θέση αριθμού διαφάνειας"/>
          <p:cNvSpPr>
            <a:spLocks noGrp="1"/>
          </p:cNvSpPr>
          <p:nvPr>
            <p:ph type="sldNum" sz="quarter" idx="10"/>
          </p:nvPr>
        </p:nvSpPr>
        <p:spPr/>
        <p:txBody>
          <a:bodyPr/>
          <a:lstStyle/>
          <a:p>
            <a:fld id="{662048C8-897F-4527-9F25-9B308A14DC47}" type="slidenum">
              <a:rPr lang="el-GR" smtClean="0"/>
              <a:pPr/>
              <a:t>33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B0B09528-3931-4DE9-A4C9-652F174C52F9}" type="datetimeFigureOut">
              <a:rPr lang="el-GR" smtClean="0"/>
              <a:pPr/>
              <a:t>6/2/2013</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6B7C998-7083-41DD-96FC-AD5103DA3314}" type="slidenum">
              <a:rPr lang="el-GR" smtClean="0"/>
              <a:pPr/>
              <a:t>‹#›</a:t>
            </a:fld>
            <a:endParaRPr lang="el-G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0B09528-3931-4DE9-A4C9-652F174C52F9}" type="datetimeFigureOut">
              <a:rPr lang="el-GR" smtClean="0"/>
              <a:pPr/>
              <a:t>6/2/2013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B7C998-7083-41DD-96FC-AD5103DA3314}" type="slidenum">
              <a:rPr lang="el-GR" smtClean="0"/>
              <a:pPr/>
              <a:t>‹#›</a:t>
            </a:fld>
            <a:endParaRPr lang="el-G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0B09528-3931-4DE9-A4C9-652F174C52F9}" type="datetimeFigureOut">
              <a:rPr lang="el-GR" smtClean="0"/>
              <a:pPr/>
              <a:t>6/2/2013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B7C998-7083-41DD-96FC-AD5103DA3314}" type="slidenum">
              <a:rPr lang="el-GR" smtClean="0"/>
              <a:pPr/>
              <a:t>‹#›</a:t>
            </a:fld>
            <a:endParaRPr lang="el-G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0B09528-3931-4DE9-A4C9-652F174C52F9}" type="datetimeFigureOut">
              <a:rPr lang="el-GR" smtClean="0"/>
              <a:pPr/>
              <a:t>6/2/2013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B7C998-7083-41DD-96FC-AD5103DA3314}" type="slidenum">
              <a:rPr lang="el-GR" smtClean="0"/>
              <a:pPr/>
              <a:t>‹#›</a:t>
            </a:fld>
            <a:endParaRPr lang="el-G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0B09528-3931-4DE9-A4C9-652F174C52F9}" type="datetimeFigureOut">
              <a:rPr lang="el-GR" smtClean="0"/>
              <a:pPr/>
              <a:t>6/2/2013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B7C998-7083-41DD-96FC-AD5103DA3314}" type="slidenum">
              <a:rPr lang="el-GR" smtClean="0"/>
              <a:pPr/>
              <a:t>‹#›</a:t>
            </a:fld>
            <a:endParaRPr lang="el-G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0B09528-3931-4DE9-A4C9-652F174C52F9}" type="datetimeFigureOut">
              <a:rPr lang="el-GR" smtClean="0"/>
              <a:pPr/>
              <a:t>6/2/2013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B7C998-7083-41DD-96FC-AD5103DA3314}" type="slidenum">
              <a:rPr lang="el-GR" smtClean="0"/>
              <a:pPr/>
              <a:t>‹#›</a:t>
            </a:fld>
            <a:endParaRPr lang="el-G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B0B09528-3931-4DE9-A4C9-652F174C52F9}" type="datetimeFigureOut">
              <a:rPr lang="el-GR" smtClean="0"/>
              <a:pPr/>
              <a:t>6/2/2013</a:t>
            </a:fld>
            <a:endParaRPr lang="el-GR"/>
          </a:p>
        </p:txBody>
      </p:sp>
      <p:sp>
        <p:nvSpPr>
          <p:cNvPr id="27" name="26 - Θέση αριθμού διαφάνειας"/>
          <p:cNvSpPr>
            <a:spLocks noGrp="1"/>
          </p:cNvSpPr>
          <p:nvPr>
            <p:ph type="sldNum" sz="quarter" idx="11"/>
          </p:nvPr>
        </p:nvSpPr>
        <p:spPr/>
        <p:txBody>
          <a:bodyPr rtlCol="0"/>
          <a:lstStyle/>
          <a:p>
            <a:fld id="{36B7C998-7083-41DD-96FC-AD5103DA3314}"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B0B09528-3931-4DE9-A4C9-652F174C52F9}" type="datetimeFigureOut">
              <a:rPr lang="el-GR" smtClean="0"/>
              <a:pPr/>
              <a:t>6/2/2013</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36B7C998-7083-41DD-96FC-AD5103DA3314}" type="slidenum">
              <a:rPr lang="el-GR" smtClean="0"/>
              <a:pPr/>
              <a:t>‹#›</a:t>
            </a:fld>
            <a:endParaRPr lang="el-G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0B09528-3931-4DE9-A4C9-652F174C52F9}" type="datetimeFigureOut">
              <a:rPr lang="el-GR" smtClean="0"/>
              <a:pPr/>
              <a:t>6/2/2013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6B7C998-7083-41DD-96FC-AD5103DA3314}" type="slidenum">
              <a:rPr lang="el-GR" smtClean="0"/>
              <a:pPr/>
              <a:t>‹#›</a:t>
            </a:fld>
            <a:endParaRPr lang="el-G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0B09528-3931-4DE9-A4C9-652F174C52F9}" type="datetimeFigureOut">
              <a:rPr lang="el-GR" smtClean="0"/>
              <a:pPr/>
              <a:t>6/2/2013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B7C998-7083-41DD-96FC-AD5103DA3314}" type="slidenum">
              <a:rPr lang="el-GR" smtClean="0"/>
              <a:pPr/>
              <a:t>‹#›</a:t>
            </a:fld>
            <a:endParaRPr lang="el-G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0B09528-3931-4DE9-A4C9-652F174C52F9}" type="datetimeFigureOut">
              <a:rPr lang="el-GR" smtClean="0"/>
              <a:pPr/>
              <a:t>6/2/2013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B7C998-7083-41DD-96FC-AD5103DA3314}" type="slidenum">
              <a:rPr lang="el-GR" smtClean="0"/>
              <a:pPr/>
              <a:t>‹#›</a:t>
            </a:fld>
            <a:endParaRPr lang="el-G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0B09528-3931-4DE9-A4C9-652F174C52F9}" type="datetimeFigureOut">
              <a:rPr lang="el-GR" smtClean="0"/>
              <a:pPr/>
              <a:t>6/2/2013</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6B7C998-7083-41DD-96FC-AD5103DA331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8.gif"/><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8.jpeg"/><Relationship Id="rId4" Type="http://schemas.openxmlformats.org/officeDocument/2006/relationships/image" Target="../media/image57.emf"/></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8.xml"/><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BASIS OF M/EEG SIGNAL</a:t>
            </a:r>
            <a:endParaRPr lang="el-GR" dirty="0"/>
          </a:p>
        </p:txBody>
      </p:sp>
      <p:sp>
        <p:nvSpPr>
          <p:cNvPr id="3" name="2 - Υπότιτλος"/>
          <p:cNvSpPr>
            <a:spLocks noGrp="1"/>
          </p:cNvSpPr>
          <p:nvPr>
            <p:ph type="subTitle" idx="1"/>
          </p:nvPr>
        </p:nvSpPr>
        <p:spPr/>
        <p:txBody>
          <a:bodyPr/>
          <a:lstStyle/>
          <a:p>
            <a:r>
              <a:rPr lang="en-US" dirty="0" smtClean="0"/>
              <a:t>Maciej Cosilo</a:t>
            </a:r>
          </a:p>
          <a:p>
            <a:r>
              <a:rPr lang="en-US" dirty="0" smtClean="0"/>
              <a:t>Panagiotis Papagiannopoulos</a:t>
            </a:r>
            <a:endParaRPr lang="en-US" dirty="0"/>
          </a:p>
        </p:txBody>
      </p:sp>
      <p:pic>
        <p:nvPicPr>
          <p:cNvPr id="24578" name="Picture 2" descr="C:\Users\Παναγιώτης\Desktop\5597297.png"/>
          <p:cNvPicPr>
            <a:picLocks noChangeAspect="1" noChangeArrowheads="1"/>
          </p:cNvPicPr>
          <p:nvPr/>
        </p:nvPicPr>
        <p:blipFill>
          <a:blip r:embed="rId2" cstate="print"/>
          <a:srcRect/>
          <a:stretch>
            <a:fillRect/>
          </a:stretch>
        </p:blipFill>
        <p:spPr bwMode="auto">
          <a:xfrm>
            <a:off x="5471592" y="3789040"/>
            <a:ext cx="3672408" cy="276368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9938" name="Picture 2" descr="Magnify"/>
          <p:cNvPicPr>
            <a:picLocks noChangeAspect="1" noChangeArrowheads="1"/>
          </p:cNvPicPr>
          <p:nvPr/>
        </p:nvPicPr>
        <p:blipFill>
          <a:blip r:embed="rId2" cstate="print"/>
          <a:srcRect/>
          <a:stretch>
            <a:fillRect/>
          </a:stretch>
        </p:blipFill>
        <p:spPr bwMode="auto">
          <a:xfrm>
            <a:off x="1547664" y="836712"/>
            <a:ext cx="5737199" cy="5528194"/>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dreamstime.com/electric-brain-thumb15438784.jpg"/>
          <p:cNvPicPr>
            <a:picLocks noChangeAspect="1" noChangeArrowheads="1"/>
          </p:cNvPicPr>
          <p:nvPr/>
        </p:nvPicPr>
        <p:blipFill>
          <a:blip r:embed="rId2" cstate="print"/>
          <a:srcRect/>
          <a:stretch>
            <a:fillRect/>
          </a:stretch>
        </p:blipFill>
        <p:spPr bwMode="auto">
          <a:xfrm>
            <a:off x="2483768" y="1556792"/>
            <a:ext cx="4536504" cy="4536504"/>
          </a:xfrm>
          <a:prstGeom prst="rect">
            <a:avLst/>
          </a:prstGeom>
          <a:noFill/>
        </p:spPr>
      </p:pic>
      <p:sp>
        <p:nvSpPr>
          <p:cNvPr id="2" name="Title 1"/>
          <p:cNvSpPr>
            <a:spLocks noGrp="1"/>
          </p:cNvSpPr>
          <p:nvPr>
            <p:ph type="title"/>
          </p:nvPr>
        </p:nvSpPr>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Electrical activity in the brain</a:t>
            </a:r>
            <a:endParaRPr lang="en-GB" sz="2800" b="1" dirty="0">
              <a:effectLst>
                <a:outerShdw blurRad="38100" dist="38100" dir="2700000" algn="tl">
                  <a:srgbClr val="000000">
                    <a:alpha val="43137"/>
                  </a:srgbClr>
                </a:outerShdw>
              </a:effectLst>
              <a:latin typeface="FuturaBook BT" pitchFamily="34" charset="0"/>
            </a:endParaRPr>
          </a:p>
        </p:txBody>
      </p:sp>
      <p:sp>
        <p:nvSpPr>
          <p:cNvPr id="3" name="Content Placeholder 2"/>
          <p:cNvSpPr>
            <a:spLocks noGrp="1"/>
          </p:cNvSpPr>
          <p:nvPr>
            <p:ph idx="1"/>
          </p:nvPr>
        </p:nvSpPr>
        <p:spPr/>
        <p:txBody>
          <a:bodyPr>
            <a:normAutofit/>
          </a:bodyPr>
          <a:lstStyle/>
          <a:p>
            <a:r>
              <a:rPr lang="en-GB" sz="2000" dirty="0" smtClean="0">
                <a:latin typeface="FuturaBook BT" pitchFamily="34" charset="0"/>
              </a:rPr>
              <a:t>Two main sources of electrical activity:</a:t>
            </a:r>
          </a:p>
          <a:p>
            <a:pPr lvl="1"/>
            <a:r>
              <a:rPr lang="en-GB" sz="2000" dirty="0" smtClean="0">
                <a:latin typeface="FuturaBook BT" pitchFamily="34" charset="0"/>
              </a:rPr>
              <a:t>Action potentials</a:t>
            </a:r>
          </a:p>
          <a:p>
            <a:pPr lvl="1"/>
            <a:r>
              <a:rPr lang="en-GB" sz="2000" dirty="0" smtClean="0">
                <a:latin typeface="FuturaBook BT" pitchFamily="34" charset="0"/>
              </a:rPr>
              <a:t>Post-synaptic potentials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4499992" y="836712"/>
            <a:ext cx="4390174" cy="2928628"/>
          </a:xfrm>
          <a:prstGeom prst="rect">
            <a:avLst/>
          </a:prstGeom>
          <a:noFill/>
          <a:ln w="9525">
            <a:noFill/>
            <a:miter lim="800000"/>
            <a:headEnd/>
            <a:tailEnd/>
          </a:ln>
        </p:spPr>
      </p:pic>
      <p:sp>
        <p:nvSpPr>
          <p:cNvPr id="2" name="Title 1"/>
          <p:cNvSpPr>
            <a:spLocks noGrp="1"/>
          </p:cNvSpPr>
          <p:nvPr>
            <p:ph type="title"/>
          </p:nvPr>
        </p:nvSpPr>
        <p:spPr>
          <a:xfrm>
            <a:off x="467544" y="0"/>
            <a:ext cx="8229600" cy="1143000"/>
          </a:xfrm>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Action Potentials</a:t>
            </a:r>
            <a:endParaRPr lang="en-GB" sz="2800" b="1" dirty="0">
              <a:effectLst>
                <a:outerShdw blurRad="38100" dist="38100" dir="2700000" algn="tl">
                  <a:srgbClr val="000000">
                    <a:alpha val="43137"/>
                  </a:srgbClr>
                </a:outerShdw>
              </a:effectLst>
              <a:latin typeface="FuturaBook BT" pitchFamily="34" charset="0"/>
            </a:endParaRPr>
          </a:p>
        </p:txBody>
      </p:sp>
      <p:sp>
        <p:nvSpPr>
          <p:cNvPr id="6" name="Content Placeholder 5"/>
          <p:cNvSpPr>
            <a:spLocks noGrp="1"/>
          </p:cNvSpPr>
          <p:nvPr>
            <p:ph idx="1"/>
          </p:nvPr>
        </p:nvSpPr>
        <p:spPr>
          <a:xfrm>
            <a:off x="457200" y="1600201"/>
            <a:ext cx="8229600" cy="892696"/>
          </a:xfrm>
        </p:spPr>
        <p:txBody>
          <a:bodyPr>
            <a:normAutofit/>
          </a:bodyPr>
          <a:lstStyle/>
          <a:p>
            <a:r>
              <a:rPr lang="en-GB" sz="1800" b="1" dirty="0" smtClean="0">
                <a:effectLst>
                  <a:outerShdw blurRad="38100" dist="38100" dir="2700000" algn="tl">
                    <a:srgbClr val="000000">
                      <a:alpha val="43137"/>
                    </a:srgbClr>
                  </a:outerShdw>
                </a:effectLst>
                <a:latin typeface="FuturaBook BT" pitchFamily="34" charset="0"/>
              </a:rPr>
              <a:t>Action potentials</a:t>
            </a:r>
          </a:p>
          <a:p>
            <a:pPr lvl="1"/>
            <a:r>
              <a:rPr lang="en-GB" sz="1800" dirty="0" smtClean="0">
                <a:latin typeface="FuturaBook BT" pitchFamily="34" charset="0"/>
              </a:rPr>
              <a:t>Discrete, rapid voltage spikes.</a:t>
            </a:r>
          </a:p>
          <a:p>
            <a:pPr lvl="1"/>
            <a:endParaRPr lang="en-GB" sz="1400" dirty="0" smtClean="0"/>
          </a:p>
          <a:p>
            <a:pPr lvl="1"/>
            <a:endParaRPr lang="en-GB" sz="1400" dirty="0" smtClean="0"/>
          </a:p>
        </p:txBody>
      </p:sp>
      <p:sp>
        <p:nvSpPr>
          <p:cNvPr id="5" name="TextBox 4"/>
          <p:cNvSpPr txBox="1"/>
          <p:nvPr/>
        </p:nvSpPr>
        <p:spPr>
          <a:xfrm>
            <a:off x="0" y="3789040"/>
            <a:ext cx="8939306" cy="2893100"/>
          </a:xfrm>
          <a:prstGeom prst="rect">
            <a:avLst/>
          </a:prstGeom>
          <a:noFill/>
        </p:spPr>
        <p:txBody>
          <a:bodyPr wrap="square" rtlCol="0">
            <a:spAutoFit/>
          </a:bodyPr>
          <a:lstStyle/>
          <a:p>
            <a:pPr lvl="1" indent="255588">
              <a:buFont typeface="Arial" pitchFamily="34" charset="0"/>
              <a:buChar char="•"/>
            </a:pPr>
            <a:endParaRPr lang="en-GB" sz="1400" dirty="0" smtClean="0">
              <a:latin typeface="FuturaBook BT" pitchFamily="34" charset="0"/>
              <a:sym typeface="Wingdings" pitchFamily="2" charset="2"/>
            </a:endParaRPr>
          </a:p>
          <a:p>
            <a:pPr lvl="1" indent="255588">
              <a:buFont typeface="Arial" pitchFamily="34" charset="0"/>
              <a:buChar char="•"/>
            </a:pPr>
            <a:r>
              <a:rPr lang="en-GB" sz="1400" dirty="0" smtClean="0">
                <a:latin typeface="FuturaBook BT" pitchFamily="34" charset="0"/>
                <a:sym typeface="Wingdings" pitchFamily="2" charset="2"/>
              </a:rPr>
              <a:t>If two neurons fire at the same time, the voltages will summate and the voltage recorded at electrodes will be twice as large.</a:t>
            </a:r>
          </a:p>
          <a:p>
            <a:pPr lvl="1" indent="255588">
              <a:buFont typeface="Arial" pitchFamily="34" charset="0"/>
              <a:buChar char="•"/>
            </a:pPr>
            <a:endParaRPr lang="en-GB" sz="1400" b="1" dirty="0" smtClean="0">
              <a:latin typeface="FuturaBook BT" pitchFamily="34" charset="0"/>
              <a:sym typeface="Wingdings" pitchFamily="2" charset="2"/>
            </a:endParaRPr>
          </a:p>
          <a:p>
            <a:pPr lvl="1" indent="255588">
              <a:buFont typeface="Arial" pitchFamily="34" charset="0"/>
              <a:buChar char="•"/>
            </a:pPr>
            <a:r>
              <a:rPr lang="en-GB" sz="1400" b="1" dirty="0" smtClean="0">
                <a:effectLst>
                  <a:outerShdw blurRad="38100" dist="38100" dir="2700000" algn="tl">
                    <a:srgbClr val="000000">
                      <a:alpha val="43137"/>
                    </a:srgbClr>
                  </a:outerShdw>
                </a:effectLst>
                <a:latin typeface="FuturaBook BT" pitchFamily="34" charset="0"/>
                <a:sym typeface="Wingdings" pitchFamily="2" charset="2"/>
              </a:rPr>
              <a:t>Timing issue:</a:t>
            </a:r>
          </a:p>
          <a:p>
            <a:pPr lvl="1" indent="255588">
              <a:buFont typeface="Arial" pitchFamily="34" charset="0"/>
              <a:buChar char="•"/>
            </a:pPr>
            <a:endParaRPr lang="en-GB" sz="1400" dirty="0" smtClean="0">
              <a:latin typeface="FuturaBook BT" pitchFamily="34" charset="0"/>
              <a:sym typeface="Wingdings" pitchFamily="2" charset="2"/>
            </a:endParaRPr>
          </a:p>
          <a:p>
            <a:pPr lvl="1" indent="255588">
              <a:buFont typeface="Arial" pitchFamily="34" charset="0"/>
              <a:buChar char="•"/>
            </a:pPr>
            <a:r>
              <a:rPr lang="en-GB" sz="1400" dirty="0" smtClean="0">
                <a:latin typeface="FuturaBook BT" pitchFamily="34" charset="0"/>
                <a:sym typeface="Wingdings" pitchFamily="2" charset="2"/>
              </a:rPr>
              <a:t>If a neuron 1 fires after neuron 2, the current at a given location will be flowing into one axon at the same time that it is flowing out of the other axon. </a:t>
            </a:r>
            <a:r>
              <a:rPr lang="en-GB" sz="1400" b="1" dirty="0" smtClean="0">
                <a:latin typeface="FuturaBook BT" pitchFamily="34" charset="0"/>
                <a:sym typeface="Wingdings" pitchFamily="2" charset="2"/>
              </a:rPr>
              <a:t>In effect, they “cancel” each other, and the recorded voltage is much smaller.</a:t>
            </a:r>
          </a:p>
          <a:p>
            <a:pPr lvl="1" indent="255588">
              <a:buFont typeface="Arial" pitchFamily="34" charset="0"/>
              <a:buChar char="•"/>
            </a:pPr>
            <a:endParaRPr lang="en-GB" sz="1400" dirty="0" smtClean="0">
              <a:latin typeface="FuturaBook BT" pitchFamily="34" charset="0"/>
              <a:sym typeface="Wingdings" pitchFamily="2" charset="2"/>
            </a:endParaRPr>
          </a:p>
          <a:p>
            <a:pPr lvl="1" indent="255588">
              <a:buFont typeface="Arial" pitchFamily="34" charset="0"/>
              <a:buChar char="•"/>
            </a:pPr>
            <a:r>
              <a:rPr lang="en-GB" sz="1400" dirty="0" smtClean="0">
                <a:latin typeface="FuturaBook BT" pitchFamily="34" charset="0"/>
                <a:sym typeface="Wingdings" pitchFamily="2" charset="2"/>
              </a:rPr>
              <a:t>Neurons </a:t>
            </a:r>
            <a:r>
              <a:rPr lang="en-GB" sz="1400" b="1" dirty="0" smtClean="0">
                <a:latin typeface="FuturaBook BT" pitchFamily="34" charset="0"/>
                <a:sym typeface="Wingdings" pitchFamily="2" charset="2"/>
              </a:rPr>
              <a:t>rarely fire at the same time</a:t>
            </a:r>
            <a:r>
              <a:rPr lang="en-GB" sz="1400" dirty="0" smtClean="0">
                <a:latin typeface="FuturaBook BT" pitchFamily="34" charset="0"/>
                <a:sym typeface="Wingdings" pitchFamily="2" charset="2"/>
              </a:rPr>
              <a:t>.</a:t>
            </a:r>
          </a:p>
          <a:p>
            <a:pPr lvl="1"/>
            <a:endParaRPr lang="en-GB" sz="1400" dirty="0" smtClean="0"/>
          </a:p>
          <a:p>
            <a:endParaRPr lang="en-GB" sz="14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2" cstate="print"/>
          <a:srcRect r="42252"/>
          <a:stretch>
            <a:fillRect/>
          </a:stretch>
        </p:blipFill>
        <p:spPr bwMode="auto">
          <a:xfrm>
            <a:off x="611560" y="476672"/>
            <a:ext cx="3352800" cy="3252788"/>
          </a:xfrm>
          <a:prstGeom prst="rect">
            <a:avLst/>
          </a:prstGeom>
          <a:noFill/>
          <a:ln w="12700">
            <a:noFill/>
            <a:miter lim="800000"/>
            <a:headEnd/>
            <a:tailEnd/>
          </a:ln>
        </p:spPr>
      </p:pic>
      <p:pic>
        <p:nvPicPr>
          <p:cNvPr id="5" name="Picture 6"/>
          <p:cNvPicPr>
            <a:picLocks noChangeArrowheads="1"/>
          </p:cNvPicPr>
          <p:nvPr/>
        </p:nvPicPr>
        <p:blipFill>
          <a:blip r:embed="rId3" cstate="print"/>
          <a:srcRect/>
          <a:stretch>
            <a:fillRect/>
          </a:stretch>
        </p:blipFill>
        <p:spPr bwMode="auto">
          <a:xfrm>
            <a:off x="683568" y="3717032"/>
            <a:ext cx="3429000" cy="2632075"/>
          </a:xfrm>
          <a:prstGeom prst="rect">
            <a:avLst/>
          </a:prstGeom>
          <a:noFill/>
          <a:ln w="12700">
            <a:noFill/>
            <a:miter lim="800000"/>
            <a:headEnd/>
            <a:tailEnd/>
          </a:ln>
        </p:spPr>
      </p:pic>
      <p:sp>
        <p:nvSpPr>
          <p:cNvPr id="7" name="TextBox 6"/>
          <p:cNvSpPr txBox="1"/>
          <p:nvPr/>
        </p:nvSpPr>
        <p:spPr>
          <a:xfrm>
            <a:off x="5076056" y="1988840"/>
            <a:ext cx="3528392" cy="3600986"/>
          </a:xfrm>
          <a:prstGeom prst="rect">
            <a:avLst/>
          </a:prstGeom>
          <a:noFill/>
        </p:spPr>
        <p:txBody>
          <a:bodyPr wrap="square" rtlCol="0">
            <a:spAutoFit/>
          </a:bodyPr>
          <a:lstStyle/>
          <a:p>
            <a:pPr indent="180975">
              <a:buFont typeface="Arial" pitchFamily="34" charset="0"/>
              <a:buChar char="•"/>
            </a:pPr>
            <a:r>
              <a:rPr lang="en-GB" sz="1500" dirty="0" smtClean="0">
                <a:latin typeface="FuturaBook BT" pitchFamily="34" charset="0"/>
              </a:rPr>
              <a:t>Membrane equilibrium (resting) potential of about </a:t>
            </a:r>
            <a:r>
              <a:rPr lang="en-GB" sz="1500" b="1" dirty="0" smtClean="0">
                <a:latin typeface="FuturaBook BT" pitchFamily="34" charset="0"/>
              </a:rPr>
              <a:t> -70mV</a:t>
            </a:r>
          </a:p>
          <a:p>
            <a:pPr indent="180975">
              <a:buFont typeface="Arial" pitchFamily="34" charset="0"/>
              <a:buChar char="•"/>
            </a:pPr>
            <a:endParaRPr lang="en-GB" sz="1500" dirty="0" smtClean="0">
              <a:latin typeface="FuturaBook BT" pitchFamily="34" charset="0"/>
            </a:endParaRPr>
          </a:p>
          <a:p>
            <a:pPr indent="180975">
              <a:buFont typeface="Arial" pitchFamily="34" charset="0"/>
              <a:buChar char="•"/>
            </a:pPr>
            <a:r>
              <a:rPr lang="en-GB" sz="1500" b="1" dirty="0" smtClean="0">
                <a:latin typeface="FuturaBook BT" pitchFamily="34" charset="0"/>
              </a:rPr>
              <a:t>Ion channels </a:t>
            </a:r>
            <a:r>
              <a:rPr lang="en-GB" sz="1500" dirty="0" smtClean="0">
                <a:latin typeface="FuturaBook BT" pitchFamily="34" charset="0"/>
              </a:rPr>
              <a:t>on the post- synaptic membrane open or close in response to neurotransmitters binding to the receptors.</a:t>
            </a:r>
          </a:p>
          <a:p>
            <a:pPr indent="180975">
              <a:buFont typeface="Arial" pitchFamily="34" charset="0"/>
              <a:buChar char="•"/>
            </a:pPr>
            <a:endParaRPr lang="en-GB" sz="1500" dirty="0" smtClean="0">
              <a:latin typeface="FuturaBook BT" pitchFamily="34" charset="0"/>
            </a:endParaRPr>
          </a:p>
          <a:p>
            <a:pPr indent="180975">
              <a:buFont typeface="Arial" pitchFamily="34" charset="0"/>
              <a:buChar char="•"/>
            </a:pPr>
            <a:r>
              <a:rPr lang="en-GB" sz="1500" dirty="0" smtClean="0">
                <a:latin typeface="FuturaBook BT" pitchFamily="34" charset="0"/>
              </a:rPr>
              <a:t>Flow of  </a:t>
            </a:r>
            <a:r>
              <a:rPr lang="en-GB" sz="1500" b="1" dirty="0" smtClean="0">
                <a:latin typeface="FuturaBook BT" pitchFamily="34" charset="0"/>
              </a:rPr>
              <a:t>Na+ inward  the cell depolarizes postsynaptic neuron.</a:t>
            </a:r>
          </a:p>
          <a:p>
            <a:pPr indent="180975">
              <a:buFont typeface="Arial" pitchFamily="34" charset="0"/>
              <a:buChar char="•"/>
            </a:pPr>
            <a:endParaRPr lang="en-GB" sz="1500" dirty="0" smtClean="0">
              <a:latin typeface="FuturaBook BT" pitchFamily="34" charset="0"/>
            </a:endParaRPr>
          </a:p>
          <a:p>
            <a:pPr indent="180975">
              <a:buFont typeface="Arial" pitchFamily="34" charset="0"/>
              <a:buChar char="•"/>
            </a:pPr>
            <a:r>
              <a:rPr lang="en-GB" sz="1500" dirty="0" smtClean="0">
                <a:latin typeface="FuturaBook BT" pitchFamily="34" charset="0"/>
              </a:rPr>
              <a:t>Flow of </a:t>
            </a:r>
            <a:r>
              <a:rPr lang="en-GB" sz="1500" b="1" dirty="0" err="1" smtClean="0">
                <a:latin typeface="FuturaBook BT" pitchFamily="34" charset="0"/>
              </a:rPr>
              <a:t>Cl</a:t>
            </a:r>
            <a:r>
              <a:rPr lang="en-GB" sz="1500" b="1" dirty="0" smtClean="0">
                <a:latin typeface="FuturaBook BT" pitchFamily="34" charset="0"/>
              </a:rPr>
              <a:t>- inward hyperpolarizes postsynaptic neuron.</a:t>
            </a:r>
          </a:p>
          <a:p>
            <a:pPr indent="180975">
              <a:buFont typeface="Arial" pitchFamily="34" charset="0"/>
              <a:buChar char="•"/>
            </a:pPr>
            <a:endParaRPr lang="en-GB" sz="1500" dirty="0" smtClean="0">
              <a:latin typeface="FuturaBook BT" pitchFamily="34" charset="0"/>
            </a:endParaRPr>
          </a:p>
          <a:p>
            <a:endParaRPr lang="en-GB" dirty="0"/>
          </a:p>
        </p:txBody>
      </p:sp>
      <p:pic>
        <p:nvPicPr>
          <p:cNvPr id="32770" name="Picture 2" descr="http://www.chaz.org/Courses/Sapir_Whorf/Brain_language/sodium_ion-channel4.jpg"/>
          <p:cNvPicPr>
            <a:picLocks noChangeAspect="1" noChangeArrowheads="1"/>
          </p:cNvPicPr>
          <p:nvPr/>
        </p:nvPicPr>
        <p:blipFill>
          <a:blip r:embed="rId4" cstate="print"/>
          <a:srcRect/>
          <a:stretch>
            <a:fillRect/>
          </a:stretch>
        </p:blipFill>
        <p:spPr bwMode="auto">
          <a:xfrm>
            <a:off x="2555776" y="980728"/>
            <a:ext cx="2520280" cy="2252765"/>
          </a:xfrm>
          <a:prstGeom prst="rect">
            <a:avLst/>
          </a:prstGeom>
          <a:noFill/>
        </p:spPr>
      </p:pic>
      <p:sp>
        <p:nvSpPr>
          <p:cNvPr id="9" name="Title 1"/>
          <p:cNvSpPr>
            <a:spLocks noGrp="1"/>
          </p:cNvSpPr>
          <p:nvPr>
            <p:ph type="title"/>
          </p:nvPr>
        </p:nvSpPr>
        <p:spPr>
          <a:xfrm>
            <a:off x="467544" y="0"/>
            <a:ext cx="8229600" cy="1143000"/>
          </a:xfrm>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Post- synaptic potentials</a:t>
            </a:r>
            <a:endParaRPr lang="en-GB" sz="2800" b="1" dirty="0">
              <a:effectLst>
                <a:outerShdw blurRad="38100" dist="38100" dir="2700000" algn="tl">
                  <a:srgbClr val="000000">
                    <a:alpha val="43137"/>
                  </a:srgbClr>
                </a:outerShdw>
              </a:effectLst>
              <a:latin typeface="FuturaBook BT"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auto">
          <a:xfrm>
            <a:off x="755576" y="764704"/>
            <a:ext cx="3581400" cy="5029200"/>
          </a:xfrm>
          <a:prstGeom prst="rect">
            <a:avLst/>
          </a:prstGeom>
          <a:noFill/>
          <a:ln w="12700">
            <a:noFill/>
            <a:miter lim="800000"/>
            <a:headEnd/>
            <a:tailEnd/>
          </a:ln>
        </p:spPr>
      </p:pic>
      <p:sp>
        <p:nvSpPr>
          <p:cNvPr id="6" name="TextBox 5"/>
          <p:cNvSpPr txBox="1"/>
          <p:nvPr/>
        </p:nvSpPr>
        <p:spPr>
          <a:xfrm>
            <a:off x="4716016" y="1628800"/>
            <a:ext cx="4283968" cy="3600986"/>
          </a:xfrm>
          <a:prstGeom prst="rect">
            <a:avLst/>
          </a:prstGeom>
          <a:noFill/>
        </p:spPr>
        <p:txBody>
          <a:bodyPr wrap="square" rtlCol="0">
            <a:spAutoFit/>
          </a:bodyPr>
          <a:lstStyle/>
          <a:p>
            <a:pPr indent="180975">
              <a:buFont typeface="Arial" pitchFamily="34" charset="0"/>
              <a:buChar char="•"/>
            </a:pPr>
            <a:r>
              <a:rPr lang="en-GB" sz="1500" dirty="0" smtClean="0">
                <a:latin typeface="FuturaBook BT" pitchFamily="34" charset="0"/>
              </a:rPr>
              <a:t>Excitatory Post- Synaptic Potential:</a:t>
            </a:r>
          </a:p>
          <a:p>
            <a:pPr indent="180975">
              <a:buFont typeface="Arial" pitchFamily="34" charset="0"/>
              <a:buChar char="•"/>
            </a:pPr>
            <a:endParaRPr lang="en-GB" sz="1500" dirty="0" smtClean="0">
              <a:latin typeface="FuturaBook BT" pitchFamily="34" charset="0"/>
            </a:endParaRPr>
          </a:p>
          <a:p>
            <a:pPr indent="180975">
              <a:buFont typeface="Arial" pitchFamily="34" charset="0"/>
              <a:buChar char="•"/>
            </a:pPr>
            <a:r>
              <a:rPr lang="en-GB" sz="1500" dirty="0" smtClean="0">
                <a:latin typeface="FuturaBook BT" pitchFamily="34" charset="0"/>
              </a:rPr>
              <a:t>Due to the flow of ions</a:t>
            </a:r>
            <a:r>
              <a:rPr lang="en-GB" sz="1500" b="1" dirty="0" smtClean="0">
                <a:latin typeface="FuturaBook BT" pitchFamily="34" charset="0"/>
              </a:rPr>
              <a:t>, extracellular electrode detects negative voltage difference </a:t>
            </a:r>
            <a:r>
              <a:rPr lang="en-GB" sz="1500" dirty="0" smtClean="0">
                <a:latin typeface="FuturaBook BT" pitchFamily="34" charset="0"/>
              </a:rPr>
              <a:t>(current sink is generated)</a:t>
            </a:r>
          </a:p>
          <a:p>
            <a:pPr indent="180975">
              <a:buFont typeface="Arial" pitchFamily="34" charset="0"/>
              <a:buChar char="•"/>
            </a:pPr>
            <a:endParaRPr lang="en-GB" sz="1500" dirty="0" smtClean="0">
              <a:latin typeface="FuturaBook BT" pitchFamily="34" charset="0"/>
            </a:endParaRPr>
          </a:p>
          <a:p>
            <a:pPr indent="180975">
              <a:buFont typeface="Arial" pitchFamily="34" charset="0"/>
              <a:buChar char="•"/>
            </a:pPr>
            <a:r>
              <a:rPr lang="en-GB" sz="1500" dirty="0" smtClean="0">
                <a:latin typeface="FuturaBook BT" pitchFamily="34" charset="0"/>
              </a:rPr>
              <a:t>The current flows further down the cell, completing a loop</a:t>
            </a:r>
            <a:r>
              <a:rPr lang="en-GB" sz="1500" b="1" dirty="0" smtClean="0">
                <a:latin typeface="FuturaBook BT" pitchFamily="34" charset="0"/>
              </a:rPr>
              <a:t>, where Na+ flow outside the cell.</a:t>
            </a:r>
          </a:p>
          <a:p>
            <a:pPr indent="180975">
              <a:buFont typeface="Arial" pitchFamily="34" charset="0"/>
              <a:buChar char="•"/>
            </a:pPr>
            <a:endParaRPr lang="en-GB" sz="1500" dirty="0" smtClean="0">
              <a:latin typeface="FuturaBook BT" pitchFamily="34" charset="0"/>
            </a:endParaRPr>
          </a:p>
          <a:p>
            <a:pPr indent="180975">
              <a:buFont typeface="Arial" pitchFamily="34" charset="0"/>
              <a:buChar char="•"/>
            </a:pPr>
            <a:r>
              <a:rPr lang="en-GB" sz="1500" dirty="0" smtClean="0">
                <a:latin typeface="FuturaBook BT" pitchFamily="34" charset="0"/>
              </a:rPr>
              <a:t>Extracellular electrode </a:t>
            </a:r>
            <a:r>
              <a:rPr lang="en-GB" sz="1500" b="1" dirty="0" smtClean="0">
                <a:latin typeface="FuturaBook BT" pitchFamily="34" charset="0"/>
              </a:rPr>
              <a:t>detects positive voltage difference</a:t>
            </a:r>
          </a:p>
          <a:p>
            <a:pPr indent="180975"/>
            <a:endParaRPr lang="en-GB" sz="1500" dirty="0" smtClean="0">
              <a:latin typeface="FuturaBook BT" pitchFamily="34" charset="0"/>
            </a:endParaRPr>
          </a:p>
          <a:p>
            <a:pPr indent="180975">
              <a:buFont typeface="Arial" pitchFamily="34" charset="0"/>
              <a:buChar char="•"/>
            </a:pPr>
            <a:r>
              <a:rPr lang="en-GB" sz="1500" dirty="0" smtClean="0">
                <a:latin typeface="FuturaBook BT" pitchFamily="34" charset="0"/>
              </a:rPr>
              <a:t>A </a:t>
            </a:r>
            <a:r>
              <a:rPr lang="en-GB" sz="1500" b="1" dirty="0" smtClean="0">
                <a:latin typeface="FuturaBook BT" pitchFamily="34" charset="0"/>
              </a:rPr>
              <a:t>dipole</a:t>
            </a:r>
            <a:r>
              <a:rPr lang="en-GB" sz="1500" dirty="0" smtClean="0">
                <a:latin typeface="FuturaBook BT" pitchFamily="34" charset="0"/>
              </a:rPr>
              <a:t> is generated</a:t>
            </a:r>
          </a:p>
          <a:p>
            <a:endParaRPr lang="en-GB" dirty="0" smtClean="0"/>
          </a:p>
        </p:txBody>
      </p:sp>
      <p:pic>
        <p:nvPicPr>
          <p:cNvPr id="31746" name="Picture 2" descr="File:VFPt dipole electric.svg"/>
          <p:cNvPicPr>
            <a:picLocks noChangeAspect="1" noChangeArrowheads="1"/>
          </p:cNvPicPr>
          <p:nvPr/>
        </p:nvPicPr>
        <p:blipFill>
          <a:blip r:embed="rId3" cstate="print"/>
          <a:srcRect/>
          <a:stretch>
            <a:fillRect/>
          </a:stretch>
        </p:blipFill>
        <p:spPr bwMode="auto">
          <a:xfrm rot="5400000">
            <a:off x="1187624" y="2060848"/>
            <a:ext cx="2592288" cy="2592288"/>
          </a:xfrm>
          <a:prstGeom prst="rect">
            <a:avLst/>
          </a:prstGeom>
          <a:noFill/>
        </p:spPr>
      </p:pic>
      <p:pic>
        <p:nvPicPr>
          <p:cNvPr id="8" name="Picture 7" descr="equivalent dipole.png"/>
          <p:cNvPicPr>
            <a:picLocks noChangeAspect="1"/>
          </p:cNvPicPr>
          <p:nvPr/>
        </p:nvPicPr>
        <p:blipFill>
          <a:blip r:embed="rId4" cstate="print"/>
          <a:stretch>
            <a:fillRect/>
          </a:stretch>
        </p:blipFill>
        <p:spPr>
          <a:xfrm>
            <a:off x="611560" y="3933056"/>
            <a:ext cx="3309951" cy="2664296"/>
          </a:xfrm>
          <a:prstGeom prst="rect">
            <a:avLst/>
          </a:prstGeom>
        </p:spPr>
      </p:pic>
      <p:pic>
        <p:nvPicPr>
          <p:cNvPr id="9" name="Picture 8" descr="cortex sheet.png"/>
          <p:cNvPicPr>
            <a:picLocks noChangeAspect="1"/>
          </p:cNvPicPr>
          <p:nvPr/>
        </p:nvPicPr>
        <p:blipFill>
          <a:blip r:embed="rId5" cstate="print"/>
          <a:stretch>
            <a:fillRect/>
          </a:stretch>
        </p:blipFill>
        <p:spPr>
          <a:xfrm>
            <a:off x="1043608" y="764704"/>
            <a:ext cx="2826447" cy="2016224"/>
          </a:xfrm>
          <a:prstGeom prst="rect">
            <a:avLst/>
          </a:prstGeom>
        </p:spPr>
      </p:pic>
      <p:sp>
        <p:nvSpPr>
          <p:cNvPr id="10" name="Right Arrow 9"/>
          <p:cNvSpPr/>
          <p:nvPr/>
        </p:nvSpPr>
        <p:spPr>
          <a:xfrm rot="4538141">
            <a:off x="1367610" y="3261928"/>
            <a:ext cx="1487161" cy="2880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419872" y="116632"/>
            <a:ext cx="2570127" cy="369332"/>
          </a:xfrm>
          <a:prstGeom prst="rect">
            <a:avLst/>
          </a:prstGeom>
        </p:spPr>
        <p:txBody>
          <a:bodyPr wrap="none">
            <a:spAutoFit/>
          </a:bodyPr>
          <a:lstStyle/>
          <a:p>
            <a:r>
              <a:rPr lang="en-GB" b="1" dirty="0" smtClean="0">
                <a:effectLst>
                  <a:outerShdw blurRad="38100" dist="38100" dir="2700000" algn="tl">
                    <a:srgbClr val="000000">
                      <a:alpha val="43137"/>
                    </a:srgbClr>
                  </a:outerShdw>
                </a:effectLst>
                <a:latin typeface="FuturaBook BT" pitchFamily="34" charset="0"/>
              </a:rPr>
              <a:t>Post- synaptic potentials</a:t>
            </a:r>
            <a:endParaRPr lang="en-GB"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17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rrowheads="1"/>
          </p:cNvPicPr>
          <p:nvPr/>
        </p:nvPicPr>
        <p:blipFill>
          <a:blip r:embed="rId2" cstate="print"/>
          <a:srcRect/>
          <a:stretch>
            <a:fillRect/>
          </a:stretch>
        </p:blipFill>
        <p:spPr bwMode="auto">
          <a:xfrm>
            <a:off x="611560" y="980728"/>
            <a:ext cx="4781550" cy="4876800"/>
          </a:xfrm>
          <a:prstGeom prst="rect">
            <a:avLst/>
          </a:prstGeom>
          <a:noFill/>
          <a:ln w="12700">
            <a:noFill/>
            <a:miter lim="800000"/>
            <a:headEnd/>
            <a:tailEnd/>
          </a:ln>
        </p:spPr>
      </p:pic>
      <p:sp>
        <p:nvSpPr>
          <p:cNvPr id="12291" name="Rectangle 3"/>
          <p:cNvSpPr>
            <a:spLocks/>
          </p:cNvSpPr>
          <p:nvPr/>
        </p:nvSpPr>
        <p:spPr bwMode="auto">
          <a:xfrm>
            <a:off x="5868144" y="1916832"/>
            <a:ext cx="3060700" cy="4675187"/>
          </a:xfrm>
          <a:prstGeom prst="rect">
            <a:avLst/>
          </a:prstGeom>
          <a:noFill/>
          <a:ln w="12700">
            <a:noFill/>
            <a:miter lim="800000"/>
            <a:headEnd type="none" w="med" len="med"/>
            <a:tailEnd type="none" w="med" len="med"/>
          </a:ln>
        </p:spPr>
        <p:txBody>
          <a:bodyPr lIns="0" tIns="0" rIns="40639" bIns="0"/>
          <a:lstStyle/>
          <a:p>
            <a:pPr marL="39688" indent="231775">
              <a:buFont typeface="Arial" pitchFamily="34" charset="0"/>
              <a:buChar char="•"/>
            </a:pPr>
            <a:r>
              <a:rPr lang="en-US" sz="1600" b="1" dirty="0" smtClean="0">
                <a:latin typeface="FuturaBook BT" pitchFamily="34" charset="0"/>
                <a:ea typeface="Lucida Grande" charset="0"/>
                <a:cs typeface="Lucida Grande" charset="0"/>
                <a:sym typeface="Lucida Grande" charset="0"/>
              </a:rPr>
              <a:t>Pyramidal neurons </a:t>
            </a:r>
            <a:r>
              <a:rPr lang="en-US" sz="1600" dirty="0" smtClean="0">
                <a:latin typeface="FuturaBook BT" pitchFamily="34" charset="0"/>
                <a:ea typeface="Lucida Grande" charset="0"/>
                <a:cs typeface="Lucida Grande" charset="0"/>
                <a:sym typeface="Lucida Grande" charset="0"/>
              </a:rPr>
              <a:t>are spatially aligned and perpendicular to the cortical surface.</a:t>
            </a:r>
          </a:p>
          <a:p>
            <a:pPr marL="39688" indent="231775">
              <a:buFont typeface="Arial" pitchFamily="34" charset="0"/>
              <a:buChar char="•"/>
            </a:pPr>
            <a:endParaRPr lang="en-US" sz="1600" dirty="0" smtClean="0">
              <a:latin typeface="FuturaBook BT" pitchFamily="34" charset="0"/>
              <a:ea typeface="Lucida Grande" charset="0"/>
              <a:cs typeface="Lucida Grande" charset="0"/>
              <a:sym typeface="Lucida Grande" charset="0"/>
            </a:endParaRPr>
          </a:p>
          <a:p>
            <a:pPr marL="39688" indent="231775">
              <a:buFont typeface="Arial" pitchFamily="34" charset="0"/>
              <a:buChar char="•"/>
            </a:pPr>
            <a:r>
              <a:rPr lang="en-US" sz="1600" dirty="0" smtClean="0">
                <a:latin typeface="FuturaBook BT" pitchFamily="34" charset="0"/>
                <a:ea typeface="Lucida Grande" charset="0"/>
                <a:cs typeface="Lucida Grande" charset="0"/>
                <a:sym typeface="Lucida Grande" charset="0"/>
              </a:rPr>
              <a:t>Similar orientation, receiving similar input.</a:t>
            </a:r>
          </a:p>
          <a:p>
            <a:pPr marL="39688" indent="231775">
              <a:buFont typeface="Arial" pitchFamily="34" charset="0"/>
              <a:buChar char="•"/>
            </a:pPr>
            <a:endParaRPr lang="en-US" sz="1600" dirty="0">
              <a:latin typeface="FuturaBook BT" pitchFamily="34" charset="0"/>
              <a:ea typeface="Lucida Grande" charset="0"/>
              <a:cs typeface="Lucida Grande" charset="0"/>
              <a:sym typeface="Lucida Grande" charset="0"/>
            </a:endParaRPr>
          </a:p>
          <a:p>
            <a:pPr marL="39688" indent="231775">
              <a:buFont typeface="Arial" pitchFamily="34" charset="0"/>
              <a:buChar char="•"/>
              <a:tabLst>
                <a:tab pos="2151063" algn="l"/>
              </a:tabLst>
            </a:pPr>
            <a:r>
              <a:rPr lang="en-US" sz="1600" dirty="0" smtClean="0">
                <a:latin typeface="FuturaBook BT" pitchFamily="34" charset="0"/>
                <a:ea typeface="Lucida Grande" charset="0"/>
                <a:cs typeface="Lucida Grande" charset="0"/>
                <a:sym typeface="Lucida Grande" charset="0"/>
              </a:rPr>
              <a:t>Ideal candidate for a current </a:t>
            </a:r>
            <a:r>
              <a:rPr lang="en-US" sz="1600" dirty="0" smtClean="0">
                <a:latin typeface="FuturaBook BT" pitchFamily="34" charset="0"/>
                <a:ea typeface="Lucida Grande" charset="0"/>
                <a:cs typeface="Lucida Grande" charset="0"/>
                <a:sym typeface="Lucida Grande" charset="0"/>
              </a:rPr>
              <a:t>generator</a:t>
            </a:r>
            <a:endParaRPr lang="en-US" sz="1600" dirty="0">
              <a:solidFill>
                <a:srgbClr val="FFFFFF"/>
              </a:solidFill>
              <a:latin typeface="FuturaBook BT" pitchFamily="34" charset="0"/>
              <a:ea typeface="Lucida Grande" charset="0"/>
              <a:cs typeface="Lucida Grande" charset="0"/>
              <a:sym typeface="Lucida Grande" charset="0"/>
            </a:endParaRP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MainsInterference.PNG"/>
          <p:cNvPicPr>
            <a:picLocks noChangeAspect="1" noChangeArrowheads="1"/>
          </p:cNvPicPr>
          <p:nvPr/>
        </p:nvPicPr>
        <p:blipFill>
          <a:blip r:embed="rId2" cstate="print"/>
          <a:srcRect/>
          <a:stretch>
            <a:fillRect/>
          </a:stretch>
        </p:blipFill>
        <p:spPr bwMode="auto">
          <a:xfrm>
            <a:off x="251520" y="4005064"/>
            <a:ext cx="8392505" cy="1584176"/>
          </a:xfrm>
          <a:prstGeom prst="rect">
            <a:avLst/>
          </a:prstGeom>
          <a:noFill/>
        </p:spPr>
      </p:pic>
      <p:pic>
        <p:nvPicPr>
          <p:cNvPr id="33796" name="Picture 4" descr="http://www.bci2000.org/wiki/images/1/1b/BlinkArtifacts.PNG"/>
          <p:cNvPicPr>
            <a:picLocks noChangeAspect="1" noChangeArrowheads="1"/>
          </p:cNvPicPr>
          <p:nvPr/>
        </p:nvPicPr>
        <p:blipFill>
          <a:blip r:embed="rId3" cstate="print"/>
          <a:srcRect/>
          <a:stretch>
            <a:fillRect/>
          </a:stretch>
        </p:blipFill>
        <p:spPr bwMode="auto">
          <a:xfrm>
            <a:off x="1259632" y="2762250"/>
            <a:ext cx="6629400" cy="4095750"/>
          </a:xfrm>
          <a:prstGeom prst="rect">
            <a:avLst/>
          </a:prstGeom>
          <a:noFill/>
        </p:spPr>
      </p:pic>
      <p:pic>
        <p:nvPicPr>
          <p:cNvPr id="33798" name="Picture 6" descr="Image:EOGArtifacts.PNG"/>
          <p:cNvPicPr>
            <a:picLocks noChangeAspect="1" noChangeArrowheads="1"/>
          </p:cNvPicPr>
          <p:nvPr/>
        </p:nvPicPr>
        <p:blipFill>
          <a:blip r:embed="rId4" cstate="print"/>
          <a:srcRect/>
          <a:stretch>
            <a:fillRect/>
          </a:stretch>
        </p:blipFill>
        <p:spPr bwMode="auto">
          <a:xfrm>
            <a:off x="1691680" y="3140968"/>
            <a:ext cx="6029471" cy="3717032"/>
          </a:xfrm>
          <a:prstGeom prst="rect">
            <a:avLst/>
          </a:prstGeom>
          <a:noFill/>
        </p:spPr>
      </p:pic>
      <p:pic>
        <p:nvPicPr>
          <p:cNvPr id="33800" name="Picture 8" descr="Image:EMGArtifacts.PNG"/>
          <p:cNvPicPr>
            <a:picLocks noChangeAspect="1" noChangeArrowheads="1"/>
          </p:cNvPicPr>
          <p:nvPr/>
        </p:nvPicPr>
        <p:blipFill>
          <a:blip r:embed="rId5" cstate="print"/>
          <a:srcRect/>
          <a:stretch>
            <a:fillRect/>
          </a:stretch>
        </p:blipFill>
        <p:spPr bwMode="auto">
          <a:xfrm>
            <a:off x="1691680" y="3262305"/>
            <a:ext cx="5832648" cy="3595695"/>
          </a:xfrm>
          <a:prstGeom prst="rect">
            <a:avLst/>
          </a:prstGeom>
          <a:noFill/>
        </p:spPr>
      </p:pic>
      <p:sp>
        <p:nvSpPr>
          <p:cNvPr id="8" name="TextBox 7"/>
          <p:cNvSpPr txBox="1"/>
          <p:nvPr/>
        </p:nvSpPr>
        <p:spPr>
          <a:xfrm>
            <a:off x="755576" y="548680"/>
            <a:ext cx="184731" cy="369332"/>
          </a:xfrm>
          <a:prstGeom prst="rect">
            <a:avLst/>
          </a:prstGeom>
          <a:noFill/>
        </p:spPr>
        <p:txBody>
          <a:bodyPr wrap="none" rtlCol="0">
            <a:spAutoFit/>
          </a:bodyPr>
          <a:lstStyle/>
          <a:p>
            <a:endParaRPr lang="en-GB" dirty="0"/>
          </a:p>
        </p:txBody>
      </p:sp>
      <p:sp>
        <p:nvSpPr>
          <p:cNvPr id="9" name="Title 1"/>
          <p:cNvSpPr>
            <a:spLocks noGrp="1"/>
          </p:cNvSpPr>
          <p:nvPr>
            <p:ph type="title"/>
          </p:nvPr>
        </p:nvSpPr>
        <p:spPr>
          <a:xfrm>
            <a:off x="467544" y="-99392"/>
            <a:ext cx="8229600" cy="1143000"/>
          </a:xfrm>
        </p:spPr>
        <p:txBody>
          <a:bodyPr/>
          <a:lstStyle/>
          <a:p>
            <a:r>
              <a:rPr lang="en-GB" sz="2800" b="1" dirty="0" smtClean="0">
                <a:effectLst>
                  <a:outerShdw blurRad="38100" dist="38100" dir="2700000" algn="tl">
                    <a:srgbClr val="000000">
                      <a:alpha val="43137"/>
                    </a:srgbClr>
                  </a:outerShdw>
                </a:effectLst>
                <a:latin typeface="FuturaBook BT" pitchFamily="34" charset="0"/>
              </a:rPr>
              <a:t>Artifacts</a:t>
            </a:r>
            <a:endParaRPr lang="en-GB" sz="2800" b="1" dirty="0">
              <a:effectLst>
                <a:outerShdw blurRad="38100" dist="38100" dir="2700000" algn="tl">
                  <a:srgbClr val="000000">
                    <a:alpha val="43137"/>
                  </a:srgbClr>
                </a:outerShdw>
              </a:effectLst>
              <a:latin typeface="FuturaBook BT" pitchFamily="34" charset="0"/>
            </a:endParaRPr>
          </a:p>
        </p:txBody>
      </p:sp>
      <p:sp>
        <p:nvSpPr>
          <p:cNvPr id="10" name="TextBox 9"/>
          <p:cNvSpPr txBox="1"/>
          <p:nvPr/>
        </p:nvSpPr>
        <p:spPr>
          <a:xfrm>
            <a:off x="179512" y="980728"/>
            <a:ext cx="5400600" cy="2246769"/>
          </a:xfrm>
          <a:prstGeom prst="rect">
            <a:avLst/>
          </a:prstGeom>
          <a:noFill/>
        </p:spPr>
        <p:txBody>
          <a:bodyPr wrap="square" rtlCol="0">
            <a:spAutoFit/>
          </a:bodyPr>
          <a:lstStyle/>
          <a:p>
            <a:pPr indent="180975">
              <a:buFont typeface="Arial" pitchFamily="34" charset="0"/>
              <a:buChar char="•"/>
            </a:pPr>
            <a:r>
              <a:rPr lang="en-GB" sz="1400" b="1" dirty="0" smtClean="0">
                <a:latin typeface="FuturaBook BT" pitchFamily="34" charset="0"/>
              </a:rPr>
              <a:t>Environmental</a:t>
            </a:r>
            <a:r>
              <a:rPr lang="en-GB" sz="1400" dirty="0" smtClean="0">
                <a:latin typeface="FuturaBook BT" pitchFamily="34" charset="0"/>
              </a:rPr>
              <a:t> artifacts</a:t>
            </a:r>
          </a:p>
          <a:p>
            <a:pPr indent="180975">
              <a:buFont typeface="Arial" pitchFamily="34" charset="0"/>
              <a:buChar char="•"/>
            </a:pPr>
            <a:endParaRPr lang="en-GB" sz="1400" dirty="0" smtClean="0">
              <a:latin typeface="FuturaBook BT" pitchFamily="34" charset="0"/>
            </a:endParaRPr>
          </a:p>
          <a:p>
            <a:pPr lvl="1" indent="180975">
              <a:buFont typeface="Arial" pitchFamily="34" charset="0"/>
              <a:buChar char="•"/>
            </a:pPr>
            <a:r>
              <a:rPr lang="en-GB" sz="1400" dirty="0" smtClean="0">
                <a:latin typeface="FuturaBook BT" pitchFamily="34" charset="0"/>
              </a:rPr>
              <a:t>	Changes in electrode impedance</a:t>
            </a:r>
          </a:p>
          <a:p>
            <a:pPr lvl="1" indent="180975">
              <a:buFont typeface="Arial" pitchFamily="34" charset="0"/>
              <a:buChar char="•"/>
            </a:pPr>
            <a:r>
              <a:rPr lang="en-GB" sz="1400" dirty="0" smtClean="0">
                <a:latin typeface="FuturaBook BT" pitchFamily="34" charset="0"/>
              </a:rPr>
              <a:t>	External electrical noise</a:t>
            </a:r>
          </a:p>
          <a:p>
            <a:pPr lvl="1" indent="180975">
              <a:buFont typeface="Arial" pitchFamily="34" charset="0"/>
              <a:buChar char="•"/>
            </a:pPr>
            <a:endParaRPr lang="en-GB" sz="1400" b="1" dirty="0" smtClean="0">
              <a:latin typeface="FuturaBook BT" pitchFamily="34" charset="0"/>
            </a:endParaRPr>
          </a:p>
          <a:p>
            <a:pPr indent="180975">
              <a:buFont typeface="Arial" pitchFamily="34" charset="0"/>
              <a:buChar char="•"/>
            </a:pPr>
            <a:r>
              <a:rPr lang="en-GB" sz="1400" b="1" dirty="0" smtClean="0">
                <a:latin typeface="FuturaBook BT" pitchFamily="34" charset="0"/>
              </a:rPr>
              <a:t>Physiological </a:t>
            </a:r>
            <a:r>
              <a:rPr lang="en-GB" sz="1400" dirty="0" smtClean="0">
                <a:latin typeface="FuturaBook BT" pitchFamily="34" charset="0"/>
              </a:rPr>
              <a:t>artifacts</a:t>
            </a:r>
          </a:p>
          <a:p>
            <a:pPr indent="180975">
              <a:buFont typeface="Arial" pitchFamily="34" charset="0"/>
              <a:buChar char="•"/>
            </a:pPr>
            <a:endParaRPr lang="en-GB" sz="1400" dirty="0" smtClean="0">
              <a:latin typeface="FuturaBook BT" pitchFamily="34" charset="0"/>
            </a:endParaRPr>
          </a:p>
          <a:p>
            <a:pPr lvl="1" indent="180975">
              <a:buFont typeface="Arial" pitchFamily="34" charset="0"/>
              <a:buChar char="•"/>
            </a:pPr>
            <a:r>
              <a:rPr lang="en-GB" sz="1400" dirty="0" smtClean="0">
                <a:latin typeface="FuturaBook BT" pitchFamily="34" charset="0"/>
              </a:rPr>
              <a:t>	Blinks</a:t>
            </a:r>
          </a:p>
          <a:p>
            <a:pPr lvl="1" indent="180975">
              <a:buFont typeface="Arial" pitchFamily="34" charset="0"/>
              <a:buChar char="•"/>
            </a:pPr>
            <a:r>
              <a:rPr lang="en-GB" sz="1400" dirty="0" smtClean="0">
                <a:latin typeface="FuturaBook BT" pitchFamily="34" charset="0"/>
              </a:rPr>
              <a:t>	Eye movements</a:t>
            </a:r>
          </a:p>
          <a:p>
            <a:pPr lvl="1" indent="180975">
              <a:buFont typeface="Arial" pitchFamily="34" charset="0"/>
              <a:buChar char="•"/>
            </a:pPr>
            <a:r>
              <a:rPr lang="en-GB" sz="1400" dirty="0" smtClean="0">
                <a:latin typeface="FuturaBook BT" pitchFamily="34" charset="0"/>
              </a:rPr>
              <a:t>	Muscle artifacts</a:t>
            </a:r>
          </a:p>
        </p:txBody>
      </p:sp>
      <p:pic>
        <p:nvPicPr>
          <p:cNvPr id="33804" name="Picture 12" descr="http://www.fact.co.uk/media/494868/a_clockwork_orange_3.jpg"/>
          <p:cNvPicPr>
            <a:picLocks noChangeAspect="1" noChangeArrowheads="1"/>
          </p:cNvPicPr>
          <p:nvPr/>
        </p:nvPicPr>
        <p:blipFill>
          <a:blip r:embed="rId6" cstate="print"/>
          <a:srcRect/>
          <a:stretch>
            <a:fillRect/>
          </a:stretch>
        </p:blipFill>
        <p:spPr bwMode="auto">
          <a:xfrm>
            <a:off x="4139952" y="836712"/>
            <a:ext cx="4752528" cy="3564396"/>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379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37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8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4351836" y="3789041"/>
            <a:ext cx="3864815" cy="280831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995936" y="1052736"/>
            <a:ext cx="4670301" cy="1538559"/>
          </a:xfrm>
          <a:prstGeom prst="rect">
            <a:avLst/>
          </a:prstGeom>
          <a:noFill/>
          <a:ln w="9525">
            <a:noFill/>
            <a:miter lim="800000"/>
            <a:headEnd/>
            <a:tailEnd/>
          </a:ln>
        </p:spPr>
      </p:pic>
      <p:grpSp>
        <p:nvGrpSpPr>
          <p:cNvPr id="2" name="Group 22"/>
          <p:cNvGrpSpPr/>
          <p:nvPr/>
        </p:nvGrpSpPr>
        <p:grpSpPr>
          <a:xfrm>
            <a:off x="4716016" y="2852936"/>
            <a:ext cx="1572231" cy="936104"/>
            <a:chOff x="4716016" y="2780928"/>
            <a:chExt cx="1572231" cy="936104"/>
          </a:xfrm>
        </p:grpSpPr>
        <p:sp>
          <p:nvSpPr>
            <p:cNvPr id="10" name="Down Arrow 9"/>
            <p:cNvSpPr/>
            <p:nvPr/>
          </p:nvSpPr>
          <p:spPr>
            <a:xfrm>
              <a:off x="4716016" y="2780928"/>
              <a:ext cx="288032" cy="936104"/>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076056" y="2996952"/>
              <a:ext cx="1212191" cy="369332"/>
            </a:xfrm>
            <a:prstGeom prst="rect">
              <a:avLst/>
            </a:prstGeom>
            <a:noFill/>
          </p:spPr>
          <p:txBody>
            <a:bodyPr wrap="none" rtlCol="0">
              <a:spAutoFit/>
            </a:bodyPr>
            <a:lstStyle/>
            <a:p>
              <a:r>
                <a:rPr lang="en-GB" b="1" dirty="0" smtClean="0">
                  <a:latin typeface="FuturaBook BT" pitchFamily="34" charset="0"/>
                </a:rPr>
                <a:t>Averaging</a:t>
              </a:r>
              <a:endParaRPr lang="en-GB" b="1" dirty="0">
                <a:latin typeface="FuturaBook BT" pitchFamily="34" charset="0"/>
              </a:endParaRPr>
            </a:p>
          </p:txBody>
        </p:sp>
      </p:grpSp>
      <p:pic>
        <p:nvPicPr>
          <p:cNvPr id="12" name="Picture 11" descr="eegimage.jpg"/>
          <p:cNvPicPr>
            <a:picLocks noChangeAspect="1"/>
          </p:cNvPicPr>
          <p:nvPr/>
        </p:nvPicPr>
        <p:blipFill>
          <a:blip r:embed="rId5" cstate="print"/>
          <a:stretch>
            <a:fillRect/>
          </a:stretch>
        </p:blipFill>
        <p:spPr>
          <a:xfrm>
            <a:off x="323528" y="1052736"/>
            <a:ext cx="3384376" cy="5026300"/>
          </a:xfrm>
          <a:prstGeom prst="rect">
            <a:avLst/>
          </a:prstGeom>
        </p:spPr>
      </p:pic>
      <p:sp>
        <p:nvSpPr>
          <p:cNvPr id="13" name="Title 1"/>
          <p:cNvSpPr>
            <a:spLocks noGrp="1"/>
          </p:cNvSpPr>
          <p:nvPr>
            <p:ph type="title"/>
          </p:nvPr>
        </p:nvSpPr>
        <p:spPr>
          <a:xfrm>
            <a:off x="467544" y="0"/>
            <a:ext cx="8229600" cy="1143000"/>
          </a:xfrm>
        </p:spPr>
        <p:txBody>
          <a:bodyPr>
            <a:normAutofit/>
          </a:bodyPr>
          <a:lstStyle/>
          <a:p>
            <a:r>
              <a:rPr lang="en-GB" sz="2800" b="1" dirty="0" smtClean="0">
                <a:effectLst>
                  <a:outerShdw blurRad="38100" dist="38100" dir="2700000" algn="tl">
                    <a:srgbClr val="000000">
                      <a:alpha val="43137"/>
                    </a:srgbClr>
                  </a:outerShdw>
                </a:effectLst>
              </a:rPr>
              <a:t>EEG analysis:  Event- related potentials</a:t>
            </a:r>
            <a:endParaRPr lang="en-GB" sz="2800" b="1" dirty="0">
              <a:effectLst>
                <a:outerShdw blurRad="38100" dist="38100" dir="2700000" algn="tl">
                  <a:srgbClr val="000000">
                    <a:alpha val="43137"/>
                  </a:srgbClr>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ppt_x</p:attrName>
                                        </p:attrNameLst>
                                      </p:cBhvr>
                                      <p:tavLst>
                                        <p:tav tm="0">
                                          <p:val>
                                            <p:strVal val="#ppt_x-.2"/>
                                          </p:val>
                                        </p:tav>
                                        <p:tav tm="100000">
                                          <p:val>
                                            <p:strVal val="#ppt_x"/>
                                          </p:val>
                                        </p:tav>
                                      </p:tavLst>
                                    </p:anim>
                                    <p:anim calcmode="lin" valueType="num">
                                      <p:cBhvr>
                                        <p:cTn id="8"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ppt_x</p:attrName>
                                        </p:attrNameLst>
                                      </p:cBhvr>
                                      <p:tavLst>
                                        <p:tav tm="0">
                                          <p:val>
                                            <p:strVal val="#ppt_x-.2"/>
                                          </p:val>
                                        </p:tav>
                                        <p:tav tm="100000">
                                          <p:val>
                                            <p:strVal val="#ppt_x"/>
                                          </p:val>
                                        </p:tav>
                                      </p:tavLst>
                                    </p:anim>
                                    <p:anim calcmode="lin" valueType="num">
                                      <p:cBhvr>
                                        <p:cTn id="19"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Time- Frequency Analysis</a:t>
            </a:r>
            <a:endParaRPr lang="en-GB" sz="2800" b="1" dirty="0">
              <a:effectLst>
                <a:outerShdw blurRad="38100" dist="38100" dir="2700000" algn="tl">
                  <a:srgbClr val="000000">
                    <a:alpha val="43137"/>
                  </a:srgbClr>
                </a:outerShdw>
              </a:effectLst>
              <a:latin typeface="FuturaBook BT" pitchFamily="34" charset="0"/>
            </a:endParaRPr>
          </a:p>
        </p:txBody>
      </p:sp>
      <p:sp>
        <p:nvSpPr>
          <p:cNvPr id="3" name="Content Placeholder 2"/>
          <p:cNvSpPr>
            <a:spLocks noGrp="1"/>
          </p:cNvSpPr>
          <p:nvPr>
            <p:ph idx="1"/>
          </p:nvPr>
        </p:nvSpPr>
        <p:spPr>
          <a:xfrm>
            <a:off x="467544" y="908720"/>
            <a:ext cx="8229600" cy="1224136"/>
          </a:xfrm>
        </p:spPr>
        <p:txBody>
          <a:bodyPr>
            <a:normAutofit/>
          </a:bodyPr>
          <a:lstStyle/>
          <a:p>
            <a:r>
              <a:rPr lang="en-GB" sz="1400" dirty="0" smtClean="0">
                <a:latin typeface="FuturaBook BT" pitchFamily="34" charset="0"/>
              </a:rPr>
              <a:t>Neurons oscillate at different frequencies</a:t>
            </a:r>
          </a:p>
          <a:p>
            <a:endParaRPr lang="en-GB" sz="1400" dirty="0" smtClean="0">
              <a:latin typeface="FuturaBook BT" pitchFamily="34" charset="0"/>
            </a:endParaRPr>
          </a:p>
          <a:p>
            <a:r>
              <a:rPr lang="en-GB" sz="1400" dirty="0" smtClean="0">
                <a:latin typeface="FuturaBook BT" pitchFamily="34" charset="0"/>
              </a:rPr>
              <a:t>Time- frequency analysis allows to tell which frequencies contribute to the recorded activity, and how they change over time</a:t>
            </a:r>
          </a:p>
          <a:p>
            <a:endParaRPr lang="en-GB" sz="1400" dirty="0" smtClean="0">
              <a:latin typeface="FuturaBook BT" pitchFamily="34" charset="0"/>
            </a:endParaRPr>
          </a:p>
        </p:txBody>
      </p:sp>
      <p:pic>
        <p:nvPicPr>
          <p:cNvPr id="30722" name="Picture 2" descr="1-s2.0-S1364661399012991-gr2.jpg (535×493)"/>
          <p:cNvPicPr>
            <a:picLocks noChangeAspect="1" noChangeArrowheads="1"/>
          </p:cNvPicPr>
          <p:nvPr/>
        </p:nvPicPr>
        <p:blipFill>
          <a:blip r:embed="rId2" cstate="print"/>
          <a:srcRect/>
          <a:stretch>
            <a:fillRect/>
          </a:stretch>
        </p:blipFill>
        <p:spPr bwMode="auto">
          <a:xfrm>
            <a:off x="3059832" y="2162175"/>
            <a:ext cx="5095875" cy="4695825"/>
          </a:xfrm>
          <a:prstGeom prst="rect">
            <a:avLst/>
          </a:prstGeom>
          <a:noFill/>
        </p:spPr>
      </p:pic>
      <p:sp>
        <p:nvSpPr>
          <p:cNvPr id="5" name="4 - TextBox"/>
          <p:cNvSpPr txBox="1"/>
          <p:nvPr/>
        </p:nvSpPr>
        <p:spPr>
          <a:xfrm>
            <a:off x="323528" y="3068960"/>
            <a:ext cx="2736304" cy="1477328"/>
          </a:xfrm>
          <a:prstGeom prst="rect">
            <a:avLst/>
          </a:prstGeom>
          <a:noFill/>
        </p:spPr>
        <p:txBody>
          <a:bodyPr wrap="square" rtlCol="0">
            <a:spAutoFit/>
          </a:bodyPr>
          <a:lstStyle/>
          <a:p>
            <a:r>
              <a:rPr lang="en-GB" b="1" dirty="0" smtClean="0">
                <a:latin typeface="FuturaBook BT" pitchFamily="34" charset="0"/>
              </a:rPr>
              <a:t>Example</a:t>
            </a:r>
            <a:r>
              <a:rPr lang="en-GB" dirty="0" smtClean="0">
                <a:latin typeface="FuturaBook BT" pitchFamily="34" charset="0"/>
              </a:rPr>
              <a:t>: induced gamma-band frequency related to perceptual </a:t>
            </a:r>
            <a:r>
              <a:rPr lang="en-GB" dirty="0" smtClean="0">
                <a:latin typeface="FuturaBook BT" pitchFamily="34" charset="0"/>
              </a:rPr>
              <a:t>binding</a:t>
            </a:r>
            <a:endParaRPr lang="en-GB" dirty="0" smtClean="0">
              <a:latin typeface="FuturaBook BT" pitchFamily="34" charset="0"/>
            </a:endParaRPr>
          </a:p>
          <a:p>
            <a:endParaRPr lang="el-GR" dirty="0"/>
          </a:p>
        </p:txBody>
      </p:sp>
      <p:sp>
        <p:nvSpPr>
          <p:cNvPr id="6" name="5 - TextBox"/>
          <p:cNvSpPr txBox="1"/>
          <p:nvPr/>
        </p:nvSpPr>
        <p:spPr>
          <a:xfrm>
            <a:off x="6983760" y="6488668"/>
            <a:ext cx="2160240" cy="369332"/>
          </a:xfrm>
          <a:prstGeom prst="rect">
            <a:avLst/>
          </a:prstGeom>
          <a:noFill/>
        </p:spPr>
        <p:txBody>
          <a:bodyPr wrap="square" rtlCol="0">
            <a:spAutoFit/>
          </a:bodyPr>
          <a:lstStyle/>
          <a:p>
            <a:r>
              <a:rPr lang="en-US" sz="900" dirty="0" smtClean="0"/>
              <a:t>C. </a:t>
            </a:r>
            <a:r>
              <a:rPr lang="en-US" sz="900" dirty="0" err="1" smtClean="0"/>
              <a:t>Tallon</a:t>
            </a:r>
            <a:r>
              <a:rPr lang="en-US" sz="900" dirty="0" smtClean="0"/>
              <a:t>- </a:t>
            </a:r>
            <a:r>
              <a:rPr lang="en-US" sz="900" dirty="0" err="1" smtClean="0"/>
              <a:t>Baundry</a:t>
            </a:r>
            <a:r>
              <a:rPr lang="en-US" sz="900" dirty="0" smtClean="0"/>
              <a:t> </a:t>
            </a:r>
            <a:r>
              <a:rPr lang="en-US" sz="900" dirty="0" smtClean="0"/>
              <a:t>&amp; O. Bertrand, Trends </a:t>
            </a:r>
            <a:r>
              <a:rPr lang="en-US" sz="900" dirty="0" err="1" smtClean="0"/>
              <a:t>Cogn</a:t>
            </a:r>
            <a:r>
              <a:rPr lang="en-US" sz="900" dirty="0" smtClean="0"/>
              <a:t>. </a:t>
            </a:r>
            <a:r>
              <a:rPr lang="en-US" sz="900" dirty="0" err="1" smtClean="0"/>
              <a:t>Sci</a:t>
            </a:r>
            <a:r>
              <a:rPr lang="en-US" sz="900" dirty="0" smtClean="0"/>
              <a:t>, 1999</a:t>
            </a:r>
            <a:endParaRPr lang="el-GR" sz="900" dirty="0"/>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29600" cy="5257800"/>
          </a:xfrm>
        </p:spPr>
        <p:txBody>
          <a:bodyPr>
            <a:normAutofit/>
          </a:bodyPr>
          <a:lstStyle/>
          <a:p>
            <a:r>
              <a:rPr lang="en-GB" sz="1500" b="1" dirty="0" smtClean="0">
                <a:latin typeface="FuturaBook BT" pitchFamily="34" charset="0"/>
              </a:rPr>
              <a:t>Volume conduction</a:t>
            </a:r>
            <a:r>
              <a:rPr lang="en-GB" sz="1500" dirty="0" smtClean="0">
                <a:latin typeface="FuturaBook BT" pitchFamily="34" charset="0"/>
              </a:rPr>
              <a:t>: transmission of electrical current  from its source, </a:t>
            </a:r>
            <a:r>
              <a:rPr lang="en-GB" sz="1500" b="1" dirty="0" smtClean="0">
                <a:latin typeface="FuturaBook BT" pitchFamily="34" charset="0"/>
              </a:rPr>
              <a:t>through the conductors </a:t>
            </a:r>
            <a:r>
              <a:rPr lang="en-GB" sz="1500" dirty="0" smtClean="0">
                <a:latin typeface="FuturaBook BT" pitchFamily="34" charset="0"/>
              </a:rPr>
              <a:t>(brain tissue</a:t>
            </a:r>
            <a:r>
              <a:rPr lang="en-GB" sz="1500" b="1" dirty="0" smtClean="0">
                <a:latin typeface="FuturaBook BT" pitchFamily="34" charset="0"/>
              </a:rPr>
              <a:t>) towards measurement device </a:t>
            </a:r>
            <a:r>
              <a:rPr lang="en-GB" sz="1500" dirty="0" smtClean="0">
                <a:latin typeface="FuturaBook BT" pitchFamily="34" charset="0"/>
              </a:rPr>
              <a:t>(EEG electrodes)</a:t>
            </a:r>
          </a:p>
          <a:p>
            <a:endParaRPr lang="en-GB" sz="1500" dirty="0" smtClean="0">
              <a:latin typeface="FuturaBook BT" pitchFamily="34" charset="0"/>
            </a:endParaRPr>
          </a:p>
          <a:p>
            <a:r>
              <a:rPr lang="en-GB" sz="1500" dirty="0" smtClean="0">
                <a:latin typeface="FuturaBook BT" pitchFamily="34" charset="0"/>
              </a:rPr>
              <a:t>Measured voltage will depend on the orientation of the dipole and resistance of brain, skull, scalp, eye holes.</a:t>
            </a:r>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p:txBody>
      </p:sp>
      <p:pic>
        <p:nvPicPr>
          <p:cNvPr id="5" name="Picture 4" descr="equivalent dipole.png"/>
          <p:cNvPicPr>
            <a:picLocks noChangeAspect="1"/>
          </p:cNvPicPr>
          <p:nvPr/>
        </p:nvPicPr>
        <p:blipFill>
          <a:blip r:embed="rId2" cstate="print"/>
          <a:stretch>
            <a:fillRect/>
          </a:stretch>
        </p:blipFill>
        <p:spPr>
          <a:xfrm>
            <a:off x="5148064" y="2924944"/>
            <a:ext cx="3309951" cy="2664296"/>
          </a:xfrm>
          <a:prstGeom prst="rect">
            <a:avLst/>
          </a:prstGeom>
        </p:spPr>
      </p:pic>
      <p:pic>
        <p:nvPicPr>
          <p:cNvPr id="4" name="Picture 3" descr="cortex sheet.png"/>
          <p:cNvPicPr>
            <a:picLocks noChangeAspect="1"/>
          </p:cNvPicPr>
          <p:nvPr/>
        </p:nvPicPr>
        <p:blipFill>
          <a:blip r:embed="rId3" cstate="print"/>
          <a:stretch>
            <a:fillRect/>
          </a:stretch>
        </p:blipFill>
        <p:spPr>
          <a:xfrm>
            <a:off x="899592" y="3284984"/>
            <a:ext cx="2826447" cy="2016224"/>
          </a:xfrm>
          <a:prstGeom prst="rect">
            <a:avLst/>
          </a:prstGeom>
        </p:spPr>
      </p:pic>
      <p:sp>
        <p:nvSpPr>
          <p:cNvPr id="2" name="Title 1"/>
          <p:cNvSpPr>
            <a:spLocks noGrp="1"/>
          </p:cNvSpPr>
          <p:nvPr>
            <p:ph type="title"/>
          </p:nvPr>
        </p:nvSpPr>
        <p:spPr>
          <a:xfrm>
            <a:off x="395536" y="116632"/>
            <a:ext cx="8229600" cy="1143000"/>
          </a:xfrm>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Volume conduction &amp; The inverse problem</a:t>
            </a:r>
            <a:endParaRPr lang="en-GB" sz="2800" b="1" dirty="0">
              <a:effectLst>
                <a:outerShdw blurRad="38100" dist="38100" dir="2700000" algn="tl">
                  <a:srgbClr val="000000">
                    <a:alpha val="43137"/>
                  </a:srgbClr>
                </a:outerShdw>
              </a:effectLst>
              <a:latin typeface="FuturaBook BT" pitchFamily="34" charset="0"/>
            </a:endParaRPr>
          </a:p>
        </p:txBody>
      </p:sp>
      <p:sp>
        <p:nvSpPr>
          <p:cNvPr id="8" name="Right Arrow 7"/>
          <p:cNvSpPr/>
          <p:nvPr/>
        </p:nvSpPr>
        <p:spPr>
          <a:xfrm>
            <a:off x="3779912" y="4005064"/>
            <a:ext cx="1656184" cy="2880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t>
            </a:r>
            <a:r>
              <a:rPr lang="en-GB" dirty="0" smtClean="0"/>
              <a:t>lectroencephalography</a:t>
            </a:r>
            <a:endParaRPr lang="en-GB" dirty="0"/>
          </a:p>
        </p:txBody>
      </p:sp>
      <p:sp>
        <p:nvSpPr>
          <p:cNvPr id="3" name="Subtitle 2"/>
          <p:cNvSpPr>
            <a:spLocks noGrp="1"/>
          </p:cNvSpPr>
          <p:nvPr>
            <p:ph type="subTitle" idx="1"/>
          </p:nvPr>
        </p:nvSpPr>
        <p:spPr/>
        <p:txBody>
          <a:bodyPr/>
          <a:lstStyle/>
          <a:p>
            <a:r>
              <a:rPr lang="en-GB" dirty="0" smtClean="0"/>
              <a:t>(EEG)</a:t>
            </a:r>
            <a:endParaRPr lang="en-GB" dirty="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1986" name="Picture 2"/>
          <p:cNvPicPr>
            <a:picLocks noChangeAspect="1" noChangeArrowheads="1"/>
          </p:cNvPicPr>
          <p:nvPr/>
        </p:nvPicPr>
        <p:blipFill>
          <a:blip r:embed="rId2" cstate="print"/>
          <a:srcRect/>
          <a:stretch>
            <a:fillRect/>
          </a:stretch>
        </p:blipFill>
        <p:spPr bwMode="auto">
          <a:xfrm>
            <a:off x="899592" y="1196752"/>
            <a:ext cx="7350435" cy="439248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quivalent dipole.png"/>
          <p:cNvPicPr>
            <a:picLocks noChangeAspect="1"/>
          </p:cNvPicPr>
          <p:nvPr/>
        </p:nvPicPr>
        <p:blipFill>
          <a:blip r:embed="rId2" cstate="print"/>
          <a:stretch>
            <a:fillRect/>
          </a:stretch>
        </p:blipFill>
        <p:spPr>
          <a:xfrm>
            <a:off x="4716016" y="2276872"/>
            <a:ext cx="3309951" cy="2664296"/>
          </a:xfrm>
          <a:prstGeom prst="rect">
            <a:avLst/>
          </a:prstGeom>
        </p:spPr>
      </p:pic>
      <p:sp>
        <p:nvSpPr>
          <p:cNvPr id="3" name="Content Placeholder 2"/>
          <p:cNvSpPr>
            <a:spLocks noGrp="1"/>
          </p:cNvSpPr>
          <p:nvPr>
            <p:ph idx="1"/>
          </p:nvPr>
        </p:nvSpPr>
        <p:spPr>
          <a:xfrm>
            <a:off x="323528" y="1268760"/>
            <a:ext cx="8229600" cy="5257800"/>
          </a:xfrm>
        </p:spPr>
        <p:txBody>
          <a:bodyPr>
            <a:normAutofit fontScale="92500" lnSpcReduction="10000"/>
          </a:bodyPr>
          <a:lstStyle/>
          <a:p>
            <a:r>
              <a:rPr lang="en-GB" sz="1600" b="1" dirty="0" smtClean="0">
                <a:latin typeface="FuturaBook BT" pitchFamily="34" charset="0"/>
              </a:rPr>
              <a:t>Volume conduction</a:t>
            </a:r>
            <a:r>
              <a:rPr lang="en-GB" sz="1600" dirty="0" smtClean="0">
                <a:latin typeface="FuturaBook BT" pitchFamily="34" charset="0"/>
              </a:rPr>
              <a:t>: transmission of electrical current  from its source, </a:t>
            </a:r>
            <a:r>
              <a:rPr lang="en-GB" sz="1600" b="1" dirty="0" smtClean="0">
                <a:latin typeface="FuturaBook BT" pitchFamily="34" charset="0"/>
              </a:rPr>
              <a:t>through the conductors </a:t>
            </a:r>
            <a:r>
              <a:rPr lang="en-GB" sz="1600" dirty="0" smtClean="0">
                <a:latin typeface="FuturaBook BT" pitchFamily="34" charset="0"/>
              </a:rPr>
              <a:t>(brain tissue</a:t>
            </a:r>
            <a:r>
              <a:rPr lang="en-GB" sz="1600" b="1" dirty="0" smtClean="0">
                <a:latin typeface="FuturaBook BT" pitchFamily="34" charset="0"/>
              </a:rPr>
              <a:t>) towards measurement device </a:t>
            </a:r>
            <a:r>
              <a:rPr lang="en-GB" sz="1600" dirty="0" smtClean="0">
                <a:latin typeface="FuturaBook BT" pitchFamily="34" charset="0"/>
              </a:rPr>
              <a:t>(EEG electrodes)</a:t>
            </a:r>
          </a:p>
          <a:p>
            <a:endParaRPr lang="en-GB" sz="1600" dirty="0" smtClean="0">
              <a:latin typeface="FuturaBook BT" pitchFamily="34" charset="0"/>
            </a:endParaRPr>
          </a:p>
          <a:p>
            <a:r>
              <a:rPr lang="en-GB" sz="1600" dirty="0" smtClean="0">
                <a:latin typeface="FuturaBook BT" pitchFamily="34" charset="0"/>
              </a:rPr>
              <a:t>Measured voltage will depend on the orientation of the dipole and resistance of brain, skull, scalp, eye holes.</a:t>
            </a:r>
          </a:p>
          <a:p>
            <a:endParaRPr lang="en-GB" sz="1600" dirty="0" smtClean="0">
              <a:latin typeface="FuturaBook BT" pitchFamily="34" charset="0"/>
            </a:endParaRPr>
          </a:p>
          <a:p>
            <a:endParaRPr lang="en-GB" sz="1600" dirty="0" smtClean="0">
              <a:latin typeface="FuturaBook BT" pitchFamily="34" charset="0"/>
            </a:endParaRPr>
          </a:p>
          <a:p>
            <a:endParaRPr lang="en-GB" sz="1600" dirty="0" smtClean="0">
              <a:latin typeface="FuturaBook BT" pitchFamily="34" charset="0"/>
            </a:endParaRPr>
          </a:p>
          <a:p>
            <a:endParaRPr lang="en-GB" sz="1600" dirty="0" smtClean="0">
              <a:latin typeface="FuturaBook BT" pitchFamily="34" charset="0"/>
            </a:endParaRPr>
          </a:p>
          <a:p>
            <a:endParaRPr lang="en-GB" sz="1600" dirty="0" smtClean="0">
              <a:latin typeface="FuturaBook BT" pitchFamily="34" charset="0"/>
            </a:endParaRPr>
          </a:p>
          <a:p>
            <a:endParaRPr lang="en-GB" sz="1600" dirty="0" smtClean="0">
              <a:latin typeface="FuturaBook BT" pitchFamily="34" charset="0"/>
            </a:endParaRPr>
          </a:p>
          <a:p>
            <a:endParaRPr lang="en-GB" sz="1600" dirty="0" smtClean="0">
              <a:latin typeface="FuturaBook BT" pitchFamily="34" charset="0"/>
            </a:endParaRPr>
          </a:p>
          <a:p>
            <a:endParaRPr lang="en-GB" sz="1600" dirty="0" smtClean="0">
              <a:latin typeface="FuturaBook BT" pitchFamily="34" charset="0"/>
            </a:endParaRPr>
          </a:p>
          <a:p>
            <a:endParaRPr lang="en-GB" sz="1600" dirty="0" smtClean="0">
              <a:latin typeface="FuturaBook BT" pitchFamily="34" charset="0"/>
            </a:endParaRPr>
          </a:p>
          <a:p>
            <a:endParaRPr lang="en-GB" sz="1600" dirty="0" smtClean="0">
              <a:latin typeface="FuturaBook BT" pitchFamily="34" charset="0"/>
            </a:endParaRPr>
          </a:p>
          <a:p>
            <a:r>
              <a:rPr lang="en-GB" sz="1600" b="1" dirty="0" smtClean="0">
                <a:latin typeface="FuturaBook BT" pitchFamily="34" charset="0"/>
              </a:rPr>
              <a:t>Current does not simply flow between two poles of the dipole</a:t>
            </a:r>
          </a:p>
          <a:p>
            <a:endParaRPr lang="en-GB" sz="1600" dirty="0" smtClean="0">
              <a:latin typeface="FuturaBook BT" pitchFamily="34" charset="0"/>
            </a:endParaRPr>
          </a:p>
          <a:p>
            <a:r>
              <a:rPr lang="en-GB" sz="1600" dirty="0" smtClean="0">
                <a:latin typeface="FuturaBook BT" pitchFamily="34" charset="0"/>
              </a:rPr>
              <a:t>Rather, </a:t>
            </a:r>
            <a:r>
              <a:rPr lang="en-GB" sz="1600" b="1" dirty="0" smtClean="0">
                <a:latin typeface="FuturaBook BT" pitchFamily="34" charset="0"/>
              </a:rPr>
              <a:t>it spreads throughout the conductor</a:t>
            </a:r>
          </a:p>
          <a:p>
            <a:endParaRPr lang="en-GB" sz="1600" dirty="0" smtClean="0">
              <a:latin typeface="FuturaBook BT" pitchFamily="34" charset="0"/>
            </a:endParaRPr>
          </a:p>
          <a:p>
            <a:r>
              <a:rPr lang="en-GB" sz="1600" dirty="0" smtClean="0">
                <a:latin typeface="FuturaBook BT" pitchFamily="34" charset="0"/>
              </a:rPr>
              <a:t>Thus, activity is “blurred”- potentials generated in one part of the </a:t>
            </a:r>
            <a:r>
              <a:rPr lang="en-GB" sz="1600" b="1" dirty="0" smtClean="0">
                <a:latin typeface="FuturaBook BT" pitchFamily="34" charset="0"/>
              </a:rPr>
              <a:t>brain are recordable at distant parts of the scalp as well.</a:t>
            </a:r>
          </a:p>
        </p:txBody>
      </p:sp>
      <p:pic>
        <p:nvPicPr>
          <p:cNvPr id="4" name="Picture 3" descr="cortex sheet.png"/>
          <p:cNvPicPr>
            <a:picLocks noChangeAspect="1"/>
          </p:cNvPicPr>
          <p:nvPr/>
        </p:nvPicPr>
        <p:blipFill>
          <a:blip r:embed="rId3" cstate="print"/>
          <a:stretch>
            <a:fillRect/>
          </a:stretch>
        </p:blipFill>
        <p:spPr>
          <a:xfrm>
            <a:off x="971600" y="2708920"/>
            <a:ext cx="2826447" cy="2016224"/>
          </a:xfrm>
          <a:prstGeom prst="rect">
            <a:avLst/>
          </a:prstGeom>
        </p:spPr>
      </p:pic>
      <p:sp>
        <p:nvSpPr>
          <p:cNvPr id="2" name="Title 1"/>
          <p:cNvSpPr>
            <a:spLocks noGrp="1"/>
          </p:cNvSpPr>
          <p:nvPr>
            <p:ph type="title"/>
          </p:nvPr>
        </p:nvSpPr>
        <p:spPr>
          <a:xfrm>
            <a:off x="395536" y="116632"/>
            <a:ext cx="8229600" cy="1143000"/>
          </a:xfrm>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Volume conduction &amp; The inverse problem</a:t>
            </a:r>
            <a:endParaRPr lang="en-GB" sz="2800" b="1" dirty="0">
              <a:effectLst>
                <a:outerShdw blurRad="38100" dist="38100" dir="2700000" algn="tl">
                  <a:srgbClr val="000000">
                    <a:alpha val="43137"/>
                  </a:srgbClr>
                </a:outerShdw>
              </a:effectLst>
              <a:latin typeface="FuturaBook BT" pitchFamily="34" charset="0"/>
            </a:endParaRPr>
          </a:p>
        </p:txBody>
      </p:sp>
      <p:sp>
        <p:nvSpPr>
          <p:cNvPr id="8" name="Right Arrow 7"/>
          <p:cNvSpPr/>
          <p:nvPr/>
        </p:nvSpPr>
        <p:spPr>
          <a:xfrm>
            <a:off x="3491880" y="3429000"/>
            <a:ext cx="1656184" cy="2880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2 - Θέση περιεχομένου"/>
          <p:cNvPicPr>
            <a:picLocks noGrp="1"/>
          </p:cNvPicPr>
          <p:nvPr>
            <p:ph sz="half" idx="1"/>
          </p:nvPr>
        </p:nvPicPr>
        <p:blipFill>
          <a:blip r:embed="rId2" cstate="print"/>
          <a:stretch>
            <a:fillRect/>
          </a:stretch>
        </p:blipFill>
        <p:spPr bwMode="auto">
          <a:xfrm>
            <a:off x="4076329" y="3977680"/>
            <a:ext cx="5067671" cy="2880320"/>
          </a:xfrm>
          <a:prstGeom prst="rect">
            <a:avLst/>
          </a:prstGeom>
          <a:noFill/>
          <a:ln w="9525">
            <a:noFill/>
            <a:miter lim="800000"/>
            <a:headEnd/>
            <a:tailEnd/>
          </a:ln>
        </p:spPr>
      </p:pic>
      <p:sp>
        <p:nvSpPr>
          <p:cNvPr id="4" name="Rectangle 3"/>
          <p:cNvSpPr/>
          <p:nvPr/>
        </p:nvSpPr>
        <p:spPr>
          <a:xfrm>
            <a:off x="323528" y="908720"/>
            <a:ext cx="8352928" cy="3554819"/>
          </a:xfrm>
          <a:prstGeom prst="rect">
            <a:avLst/>
          </a:prstGeom>
        </p:spPr>
        <p:txBody>
          <a:bodyPr wrap="square">
            <a:spAutoFit/>
          </a:bodyPr>
          <a:lstStyle/>
          <a:p>
            <a:pPr>
              <a:buFont typeface="Arial" pitchFamily="34" charset="0"/>
              <a:buChar char="•"/>
            </a:pPr>
            <a:endParaRPr lang="en-GB" sz="1500" dirty="0" smtClean="0">
              <a:latin typeface="FuturaBook BT" pitchFamily="34" charset="0"/>
            </a:endParaRPr>
          </a:p>
          <a:p>
            <a:pPr>
              <a:buFont typeface="Arial" pitchFamily="34" charset="0"/>
              <a:buChar char="•"/>
            </a:pPr>
            <a:r>
              <a:rPr lang="en-GB" sz="1500" dirty="0" smtClean="0">
                <a:latin typeface="FuturaBook BT" pitchFamily="34" charset="0"/>
              </a:rPr>
              <a:t>This creates a problem- if you give me a voltage distribution</a:t>
            </a:r>
            <a:r>
              <a:rPr lang="en-GB" sz="1500" b="1" dirty="0" smtClean="0">
                <a:latin typeface="FuturaBook BT" pitchFamily="34" charset="0"/>
              </a:rPr>
              <a:t>, I will not be able to tell the location of the dipoles</a:t>
            </a:r>
            <a:r>
              <a:rPr lang="en-GB" sz="1500" dirty="0" smtClean="0">
                <a:latin typeface="FuturaBook BT" pitchFamily="34" charset="0"/>
              </a:rPr>
              <a:t>, because there is </a:t>
            </a:r>
            <a:r>
              <a:rPr lang="en-GB" sz="1500" b="1" dirty="0" smtClean="0">
                <a:latin typeface="FuturaBook BT" pitchFamily="34" charset="0"/>
              </a:rPr>
              <a:t>an infinite number </a:t>
            </a:r>
            <a:r>
              <a:rPr lang="en-GB" sz="1500" dirty="0" smtClean="0">
                <a:latin typeface="FuturaBook BT" pitchFamily="34" charset="0"/>
              </a:rPr>
              <a:t>of dipoles that can produce any given voltage distribution (The “</a:t>
            </a:r>
            <a:r>
              <a:rPr lang="en-GB" sz="1500" b="1" dirty="0" smtClean="0">
                <a:latin typeface="FuturaBook BT" pitchFamily="34" charset="0"/>
              </a:rPr>
              <a:t>Inverse Problem</a:t>
            </a:r>
            <a:r>
              <a:rPr lang="en-GB" sz="1500" dirty="0" smtClean="0">
                <a:latin typeface="FuturaBook BT" pitchFamily="34" charset="0"/>
              </a:rPr>
              <a:t>”).</a:t>
            </a:r>
          </a:p>
          <a:p>
            <a:endParaRPr lang="en-GB" sz="1500" dirty="0" smtClean="0">
              <a:latin typeface="FuturaBook BT" pitchFamily="34" charset="0"/>
            </a:endParaRPr>
          </a:p>
          <a:p>
            <a:pPr>
              <a:buFont typeface="Arial" pitchFamily="34" charset="0"/>
              <a:buChar char="•"/>
            </a:pPr>
            <a:endParaRPr lang="en-GB" sz="1500" dirty="0" smtClean="0">
              <a:latin typeface="FuturaBook BT" pitchFamily="34" charset="0"/>
            </a:endParaRPr>
          </a:p>
          <a:p>
            <a:pPr>
              <a:buFont typeface="Arial" pitchFamily="34" charset="0"/>
              <a:buChar char="•"/>
            </a:pPr>
            <a:r>
              <a:rPr lang="en-GB" sz="1500" dirty="0" smtClean="0">
                <a:latin typeface="FuturaBook BT" pitchFamily="34" charset="0"/>
              </a:rPr>
              <a:t> We can try to solve the Inverse Problem by </a:t>
            </a:r>
            <a:r>
              <a:rPr lang="en-GB" sz="1500" b="1" dirty="0" smtClean="0">
                <a:latin typeface="FuturaBook BT" pitchFamily="34" charset="0"/>
              </a:rPr>
              <a:t>trying to go the other way around!</a:t>
            </a:r>
          </a:p>
          <a:p>
            <a:pPr>
              <a:buFont typeface="Arial" pitchFamily="34" charset="0"/>
              <a:buChar char="•"/>
            </a:pPr>
            <a:endParaRPr lang="en-GB" sz="1500" dirty="0" smtClean="0">
              <a:latin typeface="FuturaBook BT" pitchFamily="34" charset="0"/>
            </a:endParaRPr>
          </a:p>
          <a:p>
            <a:pPr>
              <a:buFont typeface="Arial" pitchFamily="34" charset="0"/>
              <a:buChar char="•"/>
            </a:pPr>
            <a:r>
              <a:rPr lang="en-GB" sz="1500" dirty="0" smtClean="0">
                <a:latin typeface="FuturaBook BT" pitchFamily="34" charset="0"/>
              </a:rPr>
              <a:t>We can place a source of activity in a specific place in a brain model, and </a:t>
            </a:r>
            <a:r>
              <a:rPr lang="en-GB" sz="1500" b="1" dirty="0" smtClean="0">
                <a:latin typeface="FuturaBook BT" pitchFamily="34" charset="0"/>
              </a:rPr>
              <a:t>calculate how the distribution would look like for that given dipole</a:t>
            </a:r>
            <a:r>
              <a:rPr lang="en-GB" sz="1500" dirty="0" smtClean="0">
                <a:latin typeface="FuturaBook BT" pitchFamily="34" charset="0"/>
              </a:rPr>
              <a:t>. Then, we can compare it with the actual activity to see if it matches our model.</a:t>
            </a:r>
          </a:p>
          <a:p>
            <a:pPr>
              <a:buFont typeface="Arial" pitchFamily="34" charset="0"/>
              <a:buChar char="•"/>
            </a:pPr>
            <a:endParaRPr lang="en-GB" sz="1500" dirty="0" smtClean="0">
              <a:latin typeface="FuturaBook BT" pitchFamily="34" charset="0"/>
            </a:endParaRPr>
          </a:p>
          <a:p>
            <a:pPr>
              <a:buFont typeface="Arial" pitchFamily="34" charset="0"/>
              <a:buChar char="•"/>
            </a:pPr>
            <a:r>
              <a:rPr lang="en-GB" sz="1500" dirty="0" smtClean="0">
                <a:latin typeface="FuturaBook BT" pitchFamily="34" charset="0"/>
              </a:rPr>
              <a:t>Thus, we can solve the inverse problem by applying a forward model.</a:t>
            </a:r>
          </a:p>
          <a:p>
            <a:pPr>
              <a:buFont typeface="Arial" pitchFamily="34" charset="0"/>
              <a:buChar char="•"/>
            </a:pPr>
            <a:endParaRPr lang="en-GB" sz="1500" dirty="0" smtClean="0">
              <a:latin typeface="FuturaBook BT" pitchFamily="34" charset="0"/>
            </a:endParaRPr>
          </a:p>
          <a:p>
            <a:pPr>
              <a:buFont typeface="Arial" pitchFamily="34" charset="0"/>
              <a:buChar char="•"/>
            </a:pPr>
            <a:r>
              <a:rPr lang="en-GB" sz="1500" dirty="0" smtClean="0">
                <a:latin typeface="FuturaBook BT" pitchFamily="34" charset="0"/>
              </a:rPr>
              <a:t>(Not as easy as it sounds, </a:t>
            </a:r>
            <a:r>
              <a:rPr lang="en-GB" sz="1500" b="1" dirty="0" smtClean="0">
                <a:latin typeface="FuturaBook BT" pitchFamily="34" charset="0"/>
              </a:rPr>
              <a:t>especially for the EEG</a:t>
            </a:r>
            <a:r>
              <a:rPr lang="en-GB" sz="1500" dirty="0" smtClean="0">
                <a:latin typeface="FuturaBook BT" pitchFamily="34" charset="0"/>
              </a:rPr>
              <a:t>!)</a:t>
            </a:r>
            <a:endParaRPr lang="en-GB" sz="1500" dirty="0">
              <a:latin typeface="FuturaBook BT" pitchFamily="34" charset="0"/>
            </a:endParaRPr>
          </a:p>
        </p:txBody>
      </p:sp>
      <p:sp>
        <p:nvSpPr>
          <p:cNvPr id="9" name="Title 1"/>
          <p:cNvSpPr>
            <a:spLocks noGrp="1"/>
          </p:cNvSpPr>
          <p:nvPr>
            <p:ph type="title"/>
          </p:nvPr>
        </p:nvSpPr>
        <p:spPr>
          <a:xfrm>
            <a:off x="395536" y="116632"/>
            <a:ext cx="8229600" cy="1143000"/>
          </a:xfrm>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Volume conduction &amp; The inverse problem</a:t>
            </a:r>
            <a:endParaRPr lang="en-GB" sz="2800" b="1" dirty="0">
              <a:effectLst>
                <a:outerShdw blurRad="38100" dist="38100" dir="2700000" algn="tl">
                  <a:srgbClr val="000000">
                    <a:alpha val="43137"/>
                  </a:srgbClr>
                </a:outerShdw>
              </a:effectLst>
              <a:latin typeface="FuturaBook BT" pitchFamily="34" charset="0"/>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Παναγιώτης\Desktop\141461-004-BE83B160.jpg"/>
          <p:cNvPicPr>
            <a:picLocks noGrp="1" noChangeAspect="1" noChangeArrowheads="1"/>
          </p:cNvPicPr>
          <p:nvPr>
            <p:ph idx="1"/>
          </p:nvPr>
        </p:nvPicPr>
        <p:blipFill>
          <a:blip r:embed="rId2" cstate="print"/>
          <a:stretch>
            <a:fillRect/>
          </a:stretch>
        </p:blipFill>
        <p:spPr bwMode="auto">
          <a:xfrm>
            <a:off x="4932040" y="2204864"/>
            <a:ext cx="3672408" cy="4392488"/>
          </a:xfrm>
          <a:prstGeom prst="rect">
            <a:avLst/>
          </a:prstGeom>
          <a:noFill/>
          <a:scene3d>
            <a:camera prst="perspectiveBelow"/>
            <a:lightRig rig="threePt" dir="t"/>
          </a:scene3d>
        </p:spPr>
      </p:pic>
      <p:pic>
        <p:nvPicPr>
          <p:cNvPr id="19457" name="Picture 1" descr="C:\Users\Παναγιώτης\Desktop\Figure 8 - Noisy Signal.png"/>
          <p:cNvPicPr>
            <a:picLocks noChangeAspect="1" noChangeArrowheads="1"/>
          </p:cNvPicPr>
          <p:nvPr/>
        </p:nvPicPr>
        <p:blipFill>
          <a:blip r:embed="rId3" cstate="print"/>
          <a:srcRect/>
          <a:stretch>
            <a:fillRect/>
          </a:stretch>
        </p:blipFill>
        <p:spPr bwMode="auto">
          <a:xfrm>
            <a:off x="0" y="2060848"/>
            <a:ext cx="4608512" cy="3368402"/>
          </a:xfrm>
          <a:prstGeom prst="rect">
            <a:avLst/>
          </a:prstGeom>
          <a:noFill/>
          <a:scene3d>
            <a:camera prst="perspectiveContrastingRightFacing"/>
            <a:lightRig rig="threePt" dir="t"/>
          </a:scene3d>
        </p:spPr>
      </p:pic>
      <p:sp>
        <p:nvSpPr>
          <p:cNvPr id="2" name="1 - Τίτλος"/>
          <p:cNvSpPr>
            <a:spLocks noGrp="1"/>
          </p:cNvSpPr>
          <p:nvPr>
            <p:ph type="title"/>
          </p:nvPr>
        </p:nvSpPr>
        <p:spPr/>
        <p:txBody>
          <a:bodyPr/>
          <a:lstStyle/>
          <a:p>
            <a:pPr algn="ctr"/>
            <a:r>
              <a:rPr lang="en-US" b="1" dirty="0" smtClean="0"/>
              <a:t>BASIS OF MEG SIGNAL</a:t>
            </a:r>
            <a:endParaRPr lang="el-GR" b="1" dirty="0"/>
          </a:p>
        </p:txBody>
      </p:sp>
      <p:pic>
        <p:nvPicPr>
          <p:cNvPr id="19459" name="Picture 3" descr="C:\Users\Παναγιώτης\Desktop\meg-4-a.jpg"/>
          <p:cNvPicPr>
            <a:picLocks noChangeAspect="1" noChangeArrowheads="1"/>
          </p:cNvPicPr>
          <p:nvPr/>
        </p:nvPicPr>
        <p:blipFill>
          <a:blip r:embed="rId4" cstate="print"/>
          <a:srcRect/>
          <a:stretch>
            <a:fillRect/>
          </a:stretch>
        </p:blipFill>
        <p:spPr bwMode="auto">
          <a:xfrm>
            <a:off x="1763688" y="3789040"/>
            <a:ext cx="3024336" cy="2592288"/>
          </a:xfrm>
          <a:prstGeom prst="rect">
            <a:avLst/>
          </a:prstGeom>
          <a:noFill/>
          <a:scene3d>
            <a:camera prst="perspectiveContrastingLeftFacing"/>
            <a:lightRig rig="threePt" dir="t"/>
          </a:scene3d>
        </p:spPr>
      </p:pic>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chemeClr val="accent4">
                    <a:lumMod val="75000"/>
                  </a:schemeClr>
                </a:solidFill>
                <a:latin typeface="Arial" pitchFamily="34" charset="0"/>
                <a:cs typeface="Arial" pitchFamily="34" charset="0"/>
              </a:rPr>
              <a:t>A brief history</a:t>
            </a:r>
            <a:endParaRPr lang="el-GR" dirty="0">
              <a:solidFill>
                <a:schemeClr val="accent4">
                  <a:lumMod val="75000"/>
                </a:schemeClr>
              </a:solidFill>
              <a:latin typeface="Arial" pitchFamily="34" charset="0"/>
              <a:cs typeface="Arial" pitchFamily="34" charset="0"/>
            </a:endParaRPr>
          </a:p>
        </p:txBody>
      </p:sp>
      <p:sp>
        <p:nvSpPr>
          <p:cNvPr id="3" name="2 - Θέση περιεχομένου"/>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a:buNone/>
            </a:pPr>
            <a:endParaRPr lang="en-US" sz="2000" dirty="0" smtClean="0">
              <a:latin typeface="Arial" pitchFamily="34" charset="0"/>
              <a:cs typeface="Arial" pitchFamily="34" charset="0"/>
            </a:endParaRPr>
          </a:p>
          <a:p>
            <a:pPr>
              <a:buFont typeface="Arial" pitchFamily="34" charset="0"/>
              <a:buChar char="•"/>
            </a:pPr>
            <a:r>
              <a:rPr lang="en-US" sz="2000" b="1" dirty="0" smtClean="0">
                <a:latin typeface="Arial" pitchFamily="34" charset="0"/>
                <a:cs typeface="Arial" pitchFamily="34" charset="0"/>
              </a:rPr>
              <a:t>1968</a:t>
            </a:r>
            <a:r>
              <a:rPr lang="el-GR" sz="2000" dirty="0" smtClean="0">
                <a:latin typeface="Arial" pitchFamily="34" charset="0"/>
                <a:cs typeface="Arial" pitchFamily="34" charset="0"/>
              </a:rPr>
              <a:t>: </a:t>
            </a:r>
            <a:r>
              <a:rPr lang="en-US" sz="2000" dirty="0" smtClean="0">
                <a:solidFill>
                  <a:srgbClr val="FFFF00"/>
                </a:solidFill>
                <a:latin typeface="Arial" pitchFamily="34" charset="0"/>
                <a:cs typeface="Arial" pitchFamily="34" charset="0"/>
              </a:rPr>
              <a:t>David Cohen</a:t>
            </a:r>
            <a:r>
              <a:rPr lang="en-US" sz="2000" dirty="0" smtClean="0">
                <a:latin typeface="Arial" pitchFamily="34" charset="0"/>
                <a:cs typeface="Arial" pitchFamily="34" charset="0"/>
              </a:rPr>
              <a:t> measures the first (noisy) </a:t>
            </a:r>
          </a:p>
          <a:p>
            <a:pPr>
              <a:buNone/>
            </a:pPr>
            <a:r>
              <a:rPr lang="en-US" sz="2000" dirty="0" smtClean="0">
                <a:latin typeface="Arial" pitchFamily="34" charset="0"/>
                <a:cs typeface="Arial" pitchFamily="34" charset="0"/>
              </a:rPr>
              <a:t>             magnetic brain signal</a:t>
            </a:r>
          </a:p>
          <a:p>
            <a:pPr>
              <a:buNone/>
            </a:pPr>
            <a:r>
              <a:rPr lang="en-US" sz="2000" dirty="0" smtClean="0">
                <a:latin typeface="Arial" pitchFamily="34" charset="0"/>
                <a:cs typeface="Arial" pitchFamily="34" charset="0"/>
              </a:rPr>
              <a:t>               </a:t>
            </a:r>
            <a:endParaRPr lang="el-GR" sz="2000" dirty="0" smtClean="0">
              <a:latin typeface="Arial" pitchFamily="34" charset="0"/>
              <a:cs typeface="Arial" pitchFamily="34" charset="0"/>
            </a:endParaRPr>
          </a:p>
          <a:p>
            <a:pPr>
              <a:buFont typeface="Arial" pitchFamily="34" charset="0"/>
              <a:buChar char="•"/>
            </a:pPr>
            <a:r>
              <a:rPr lang="el-GR" sz="2000" b="1" dirty="0" smtClean="0">
                <a:latin typeface="Arial" pitchFamily="34" charset="0"/>
                <a:cs typeface="Arial" pitchFamily="34" charset="0"/>
              </a:rPr>
              <a:t>1970</a:t>
            </a:r>
            <a:r>
              <a:rPr lang="el-GR" sz="2000" dirty="0" smtClean="0">
                <a:latin typeface="Arial" pitchFamily="34" charset="0"/>
                <a:cs typeface="Arial" pitchFamily="34" charset="0"/>
              </a:rPr>
              <a:t>:</a:t>
            </a:r>
            <a:r>
              <a:rPr lang="fr-FR" sz="2000" dirty="0" smtClean="0">
                <a:latin typeface="Arial" pitchFamily="34" charset="0"/>
                <a:cs typeface="Arial" pitchFamily="34" charset="0"/>
              </a:rPr>
              <a:t> </a:t>
            </a:r>
            <a:r>
              <a:rPr lang="fr-FR" sz="2000" dirty="0" smtClean="0">
                <a:solidFill>
                  <a:srgbClr val="FFFF00"/>
                </a:solidFill>
                <a:latin typeface="Arial" pitchFamily="34" charset="0"/>
                <a:cs typeface="Arial" pitchFamily="34" charset="0"/>
              </a:rPr>
              <a:t>James Zimmerman </a:t>
            </a:r>
            <a:r>
              <a:rPr lang="fr-FR" sz="2000" dirty="0" smtClean="0">
                <a:latin typeface="Arial" pitchFamily="34" charset="0"/>
                <a:cs typeface="Arial" pitchFamily="34" charset="0"/>
              </a:rPr>
              <a:t>invents the        ‘</a:t>
            </a:r>
            <a:r>
              <a:rPr lang="fr-FR" sz="2000" i="1" dirty="0" smtClean="0">
                <a:latin typeface="Arial" pitchFamily="34" charset="0"/>
                <a:cs typeface="Arial" pitchFamily="34" charset="0"/>
              </a:rPr>
              <a:t>Superconducting Quantum Interference </a:t>
            </a:r>
            <a:r>
              <a:rPr lang="fr-FR" sz="2000" i="1" dirty="0" smtClean="0">
                <a:latin typeface="Arial" pitchFamily="34" charset="0"/>
                <a:cs typeface="Arial" pitchFamily="34" charset="0"/>
              </a:rPr>
              <a:t>Device</a:t>
            </a:r>
            <a:r>
              <a:rPr lang="el-GR" sz="2000" i="1" dirty="0" smtClean="0">
                <a:latin typeface="Arial" pitchFamily="34" charset="0"/>
                <a:cs typeface="Arial" pitchFamily="34" charset="0"/>
              </a:rPr>
              <a:t> </a:t>
            </a:r>
            <a:r>
              <a:rPr lang="fr-FR" sz="2000" dirty="0" smtClean="0">
                <a:latin typeface="Arial" pitchFamily="34" charset="0"/>
                <a:cs typeface="Arial" pitchFamily="34" charset="0"/>
              </a:rPr>
              <a:t>(SQUID</a:t>
            </a:r>
            <a:r>
              <a:rPr lang="fr-FR" sz="2000" dirty="0" smtClean="0">
                <a:latin typeface="Arial" pitchFamily="34" charset="0"/>
                <a:cs typeface="Arial" pitchFamily="34" charset="0"/>
              </a:rPr>
              <a:t>)</a:t>
            </a:r>
          </a:p>
          <a:p>
            <a:pPr>
              <a:buFont typeface="Arial" pitchFamily="34" charset="0"/>
              <a:buChar char="•"/>
            </a:pPr>
            <a:endParaRPr lang="el-GR" sz="2000" dirty="0" smtClean="0">
              <a:latin typeface="Arial" pitchFamily="34" charset="0"/>
              <a:cs typeface="Arial" pitchFamily="34" charset="0"/>
            </a:endParaRPr>
          </a:p>
          <a:p>
            <a:pPr>
              <a:buFont typeface="Arial" pitchFamily="34" charset="0"/>
              <a:buChar char="•"/>
            </a:pPr>
            <a:r>
              <a:rPr lang="el-GR" sz="2000" b="1" dirty="0" smtClean="0">
                <a:latin typeface="Arial" pitchFamily="34" charset="0"/>
                <a:cs typeface="Arial" pitchFamily="34" charset="0"/>
              </a:rPr>
              <a:t>1972</a:t>
            </a:r>
            <a:r>
              <a:rPr lang="el-GR" sz="2000" dirty="0" smtClean="0">
                <a:latin typeface="Arial" pitchFamily="34" charset="0"/>
                <a:cs typeface="Arial" pitchFamily="34" charset="0"/>
              </a:rPr>
              <a:t>:</a:t>
            </a:r>
            <a:r>
              <a:rPr lang="en-US" sz="2000" dirty="0" smtClean="0">
                <a:latin typeface="Arial" pitchFamily="34" charset="0"/>
                <a:cs typeface="Arial" pitchFamily="34" charset="0"/>
              </a:rPr>
              <a:t>Cohen performs the</a:t>
            </a:r>
            <a:r>
              <a:rPr lang="fr-FR" sz="2000" dirty="0" smtClean="0">
                <a:latin typeface="Arial" pitchFamily="34" charset="0"/>
                <a:cs typeface="Arial" pitchFamily="34" charset="0"/>
              </a:rPr>
              <a:t> first (1 sensor) MEG recording based on</a:t>
            </a:r>
            <a:r>
              <a:rPr lang="el-GR" sz="2000" dirty="0" smtClean="0">
                <a:latin typeface="Arial" pitchFamily="34" charset="0"/>
                <a:cs typeface="Arial" pitchFamily="34" charset="0"/>
              </a:rPr>
              <a:t> </a:t>
            </a:r>
            <a:r>
              <a:rPr lang="en-US" sz="2000" dirty="0" smtClean="0">
                <a:latin typeface="Arial" pitchFamily="34" charset="0"/>
                <a:cs typeface="Arial" pitchFamily="34" charset="0"/>
              </a:rPr>
              <a:t>one</a:t>
            </a:r>
            <a:r>
              <a:rPr lang="fr-FR" sz="2000" dirty="0" smtClean="0">
                <a:latin typeface="Arial" pitchFamily="34" charset="0"/>
                <a:cs typeface="Arial" pitchFamily="34" charset="0"/>
              </a:rPr>
              <a:t> SQUID detector</a:t>
            </a:r>
          </a:p>
          <a:p>
            <a:pPr>
              <a:buFont typeface="Arial" pitchFamily="34" charset="0"/>
              <a:buChar char="•"/>
            </a:pPr>
            <a:endParaRPr lang="fr-FR" sz="2000" dirty="0" smtClean="0">
              <a:latin typeface="Arial" pitchFamily="34" charset="0"/>
              <a:cs typeface="Arial" pitchFamily="34" charset="0"/>
            </a:endParaRPr>
          </a:p>
          <a:p>
            <a:pPr>
              <a:buFont typeface="Arial" pitchFamily="34" charset="0"/>
              <a:buChar char="•"/>
            </a:pPr>
            <a:r>
              <a:rPr lang="fr-FR" sz="2000" b="1" dirty="0" smtClean="0">
                <a:latin typeface="Arial" pitchFamily="34" charset="0"/>
                <a:cs typeface="Arial" pitchFamily="34" charset="0"/>
              </a:rPr>
              <a:t>80s</a:t>
            </a:r>
            <a:r>
              <a:rPr lang="el-GR" sz="2000" dirty="0" smtClean="0">
                <a:latin typeface="Arial" pitchFamily="34" charset="0"/>
                <a:cs typeface="Arial" pitchFamily="34" charset="0"/>
              </a:rPr>
              <a:t>: </a:t>
            </a:r>
            <a:r>
              <a:rPr lang="en-US" sz="2000" dirty="0" smtClean="0">
                <a:latin typeface="Arial" pitchFamily="34" charset="0"/>
                <a:cs typeface="Arial" pitchFamily="34" charset="0"/>
              </a:rPr>
              <a:t>Multiple sensors into arrays to cover a larger </a:t>
            </a:r>
            <a:r>
              <a:rPr lang="en-US" sz="2000" dirty="0" smtClean="0">
                <a:latin typeface="Arial" pitchFamily="34" charset="0"/>
                <a:cs typeface="Arial" pitchFamily="34" charset="0"/>
              </a:rPr>
              <a:t>area</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Present</a:t>
            </a:r>
            <a:r>
              <a:rPr lang="en-US" sz="2000" b="1" dirty="0" smtClean="0">
                <a:latin typeface="Arial" pitchFamily="34" charset="0"/>
                <a:cs typeface="Arial" pitchFamily="34" charset="0"/>
              </a:rPr>
              <a:t>–day</a:t>
            </a:r>
            <a:r>
              <a:rPr lang="el-GR" sz="2000" dirty="0" smtClean="0">
                <a:latin typeface="Arial" pitchFamily="34" charset="0"/>
                <a:cs typeface="Arial" pitchFamily="34" charset="0"/>
              </a:rPr>
              <a:t>: </a:t>
            </a:r>
            <a:r>
              <a:rPr lang="en-US" sz="2000" dirty="0" smtClean="0">
                <a:latin typeface="Arial" pitchFamily="34" charset="0"/>
                <a:cs typeface="Arial" pitchFamily="34" charset="0"/>
              </a:rPr>
              <a:t>typically contain 300 sensors, covering most of the head</a:t>
            </a:r>
            <a:endParaRPr lang="fr-FR" sz="2000" dirty="0" smtClean="0">
              <a:latin typeface="Arial" pitchFamily="34" charset="0"/>
              <a:cs typeface="Arial" pitchFamily="34" charset="0"/>
            </a:endParaRPr>
          </a:p>
          <a:p>
            <a:pPr>
              <a:buNone/>
            </a:pP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el-GR" sz="2000" dirty="0" smtClean="0">
                <a:latin typeface="Arial" pitchFamily="34" charset="0"/>
                <a:cs typeface="Arial" pitchFamily="34" charset="0"/>
              </a:rPr>
              <a:t>         </a:t>
            </a:r>
          </a:p>
          <a:p>
            <a:pPr>
              <a:buNone/>
            </a:pPr>
            <a:endParaRPr lang="el-GR" sz="2400" dirty="0"/>
          </a:p>
        </p:txBody>
      </p:sp>
      <p:pic>
        <p:nvPicPr>
          <p:cNvPr id="1028" name="Picture 4" descr="C:\Users\Παναγιώτης\Desktop\photo_33.jpg"/>
          <p:cNvPicPr>
            <a:picLocks noChangeAspect="1" noChangeArrowheads="1"/>
          </p:cNvPicPr>
          <p:nvPr/>
        </p:nvPicPr>
        <p:blipFill>
          <a:blip r:embed="rId3" cstate="print"/>
          <a:srcRect/>
          <a:stretch>
            <a:fillRect/>
          </a:stretch>
        </p:blipFill>
        <p:spPr bwMode="auto">
          <a:xfrm>
            <a:off x="6228184" y="1916832"/>
            <a:ext cx="2448272" cy="2017390"/>
          </a:xfrm>
          <a:prstGeom prst="rect">
            <a:avLst/>
          </a:prstGeom>
          <a:noFill/>
          <a:scene3d>
            <a:camera prst="perspectiveHeroicExtremeLeftFacing"/>
            <a:lightRig rig="threePt" dir="t"/>
          </a:scene3d>
          <a:sp3d>
            <a:bevelB prst="relaxedInset"/>
          </a:sp3d>
        </p:spPr>
      </p:pic>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052736"/>
            <a:ext cx="8229600" cy="1066800"/>
          </a:xfrm>
        </p:spPr>
        <p:txBody>
          <a:bodyPr/>
          <a:lstStyle/>
          <a:p>
            <a:pPr algn="ctr"/>
            <a:r>
              <a:rPr lang="en-US" dirty="0" smtClean="0"/>
              <a:t>MEG Instrumentation</a:t>
            </a:r>
            <a:endParaRPr lang="el-GR" dirty="0"/>
          </a:p>
        </p:txBody>
      </p:sp>
      <p:sp>
        <p:nvSpPr>
          <p:cNvPr id="8" name="7 - Θέση περιεχομένου"/>
          <p:cNvSpPr>
            <a:spLocks noGrp="1"/>
          </p:cNvSpPr>
          <p:nvPr>
            <p:ph sz="half" idx="1"/>
          </p:nvPr>
        </p:nvSpPr>
        <p:spPr/>
        <p:txBody>
          <a:bodyPr/>
          <a:lstStyle/>
          <a:p>
            <a:endParaRPr lang="el-GR" dirty="0"/>
          </a:p>
        </p:txBody>
      </p:sp>
      <p:pic>
        <p:nvPicPr>
          <p:cNvPr id="2052" name="Picture 4" descr="C:\Users\Παναγιώτης\Desktop\Image6.gif"/>
          <p:cNvPicPr>
            <a:picLocks noChangeAspect="1" noChangeArrowheads="1"/>
          </p:cNvPicPr>
          <p:nvPr/>
        </p:nvPicPr>
        <p:blipFill>
          <a:blip r:embed="rId3" cstate="print"/>
          <a:srcRect/>
          <a:stretch>
            <a:fillRect/>
          </a:stretch>
        </p:blipFill>
        <p:spPr bwMode="auto">
          <a:xfrm>
            <a:off x="251520" y="1988840"/>
            <a:ext cx="5688632" cy="4248472"/>
          </a:xfrm>
          <a:prstGeom prst="rect">
            <a:avLst/>
          </a:prstGeom>
          <a:ln>
            <a:solidFill>
              <a:schemeClr val="tx1">
                <a:lumMod val="95000"/>
                <a:lumOff val="5000"/>
              </a:schemeClr>
            </a:solidFill>
          </a:ln>
          <a:effectLst>
            <a:glow rad="228600">
              <a:schemeClr val="accent2">
                <a:satMod val="175000"/>
                <a:alpha val="40000"/>
              </a:schemeClr>
            </a:glow>
            <a:outerShdw blurRad="50800" dist="25400" dir="5400000" rotWithShape="0">
              <a:srgbClr val="000000">
                <a:alpha val="45000"/>
              </a:srgbClr>
            </a:outerShdw>
          </a:effectLst>
        </p:spPr>
        <p:style>
          <a:lnRef idx="1">
            <a:schemeClr val="accent5"/>
          </a:lnRef>
          <a:fillRef idx="3">
            <a:schemeClr val="accent5"/>
          </a:fillRef>
          <a:effectRef idx="2">
            <a:schemeClr val="accent5"/>
          </a:effectRef>
          <a:fontRef idx="minor">
            <a:schemeClr val="lt1"/>
          </a:fontRef>
        </p:style>
      </p:pic>
      <p:sp>
        <p:nvSpPr>
          <p:cNvPr id="7" name="6 - Θέση περιεχομένου"/>
          <p:cNvSpPr>
            <a:spLocks noGrp="1"/>
          </p:cNvSpPr>
          <p:nvPr>
            <p:ph sz="half" idx="2"/>
          </p:nvPr>
        </p:nvSpPr>
        <p:spPr>
          <a:xfrm>
            <a:off x="4932040" y="1988840"/>
            <a:ext cx="4038600" cy="4525963"/>
          </a:xfrm>
        </p:spPr>
        <p:txBody>
          <a:bodyPr/>
          <a:lstStyle/>
          <a:p>
            <a:endParaRPr lang="en-US" dirty="0"/>
          </a:p>
          <a:p>
            <a:pPr>
              <a:buNone/>
            </a:pPr>
            <a:endParaRPr lang="el-GR" dirty="0"/>
          </a:p>
        </p:txBody>
      </p:sp>
      <p:cxnSp>
        <p:nvCxnSpPr>
          <p:cNvPr id="6" name="Connecteur droit avec flèche 41"/>
          <p:cNvCxnSpPr/>
          <p:nvPr/>
        </p:nvCxnSpPr>
        <p:spPr>
          <a:xfrm flipH="1" flipV="1">
            <a:off x="1475656" y="1484784"/>
            <a:ext cx="576064"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41"/>
          <p:cNvCxnSpPr/>
          <p:nvPr/>
        </p:nvCxnSpPr>
        <p:spPr>
          <a:xfrm flipV="1">
            <a:off x="3851920" y="1556792"/>
            <a:ext cx="3312368" cy="13681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41"/>
          <p:cNvCxnSpPr/>
          <p:nvPr/>
        </p:nvCxnSpPr>
        <p:spPr>
          <a:xfrm>
            <a:off x="2555776" y="4653136"/>
            <a:ext cx="1800200" cy="2880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26 - Στρογγυλεμένο ορθογώνιο"/>
          <p:cNvSpPr/>
          <p:nvPr/>
        </p:nvSpPr>
        <p:spPr>
          <a:xfrm>
            <a:off x="4139952" y="5589240"/>
            <a:ext cx="187220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l-GR" dirty="0">
              <a:solidFill>
                <a:schemeClr val="tx1"/>
              </a:solidFill>
            </a:endParaRPr>
          </a:p>
        </p:txBody>
      </p:sp>
      <p:cxnSp>
        <p:nvCxnSpPr>
          <p:cNvPr id="28" name="Connecteur droit avec flèche 41"/>
          <p:cNvCxnSpPr/>
          <p:nvPr/>
        </p:nvCxnSpPr>
        <p:spPr>
          <a:xfrm>
            <a:off x="4716016" y="3284984"/>
            <a:ext cx="288032" cy="230425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30 - Στρογγυλεμένο ορθογώνιο"/>
          <p:cNvSpPr/>
          <p:nvPr/>
        </p:nvSpPr>
        <p:spPr>
          <a:xfrm>
            <a:off x="7172672" y="1061120"/>
            <a:ext cx="187220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Acts as refrigerant</a:t>
            </a:r>
            <a:endParaRPr lang="el-GR" dirty="0">
              <a:solidFill>
                <a:schemeClr val="tx1"/>
              </a:solidFill>
            </a:endParaRPr>
          </a:p>
        </p:txBody>
      </p:sp>
      <p:pic>
        <p:nvPicPr>
          <p:cNvPr id="19457" name="Picture 1" descr="C:\Users\Παναγιώτης\Desktop\Pictures MEG\ShieldedRoom.jpg"/>
          <p:cNvPicPr>
            <a:picLocks noChangeAspect="1" noChangeArrowheads="1"/>
          </p:cNvPicPr>
          <p:nvPr/>
        </p:nvPicPr>
        <p:blipFill>
          <a:blip r:embed="rId4" cstate="print"/>
          <a:srcRect/>
          <a:stretch>
            <a:fillRect/>
          </a:stretch>
        </p:blipFill>
        <p:spPr bwMode="auto">
          <a:xfrm>
            <a:off x="6156176" y="3356992"/>
            <a:ext cx="2808312" cy="2808312"/>
          </a:xfrm>
          <a:prstGeom prst="rect">
            <a:avLst/>
          </a:prstGeom>
          <a:noFill/>
        </p:spPr>
      </p:pic>
      <p:sp>
        <p:nvSpPr>
          <p:cNvPr id="23" name="22 - Στρογγυλεμένο ορθογώνιο"/>
          <p:cNvSpPr/>
          <p:nvPr/>
        </p:nvSpPr>
        <p:spPr>
          <a:xfrm>
            <a:off x="331912" y="917104"/>
            <a:ext cx="187220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Insulating storage vessel</a:t>
            </a:r>
            <a:endParaRPr lang="el-GR" dirty="0">
              <a:solidFill>
                <a:schemeClr val="tx1"/>
              </a:solidFill>
            </a:endParaRPr>
          </a:p>
        </p:txBody>
      </p:sp>
      <p:sp>
        <p:nvSpPr>
          <p:cNvPr id="25" name="24 - Στρογγυλεμένο ορθογώνιο"/>
          <p:cNvSpPr/>
          <p:nvPr/>
        </p:nvSpPr>
        <p:spPr>
          <a:xfrm>
            <a:off x="6804248" y="2996952"/>
            <a:ext cx="187220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Shielded room</a:t>
            </a:r>
            <a:endParaRPr lang="el-GR" dirty="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95936" y="620688"/>
            <a:ext cx="3383280" cy="877824"/>
          </a:xfrm>
        </p:spPr>
        <p:txBody>
          <a:bodyPr>
            <a:normAutofit/>
          </a:bodyPr>
          <a:lstStyle/>
          <a:p>
            <a:r>
              <a:rPr lang="en-US" sz="3600" dirty="0" smtClean="0">
                <a:solidFill>
                  <a:schemeClr val="accent2">
                    <a:lumMod val="60000"/>
                    <a:lumOff val="40000"/>
                  </a:schemeClr>
                </a:solidFill>
                <a:latin typeface="Arial" pitchFamily="34" charset="0"/>
                <a:cs typeface="Arial" pitchFamily="34" charset="0"/>
              </a:rPr>
              <a:t>What is this?</a:t>
            </a:r>
            <a:endParaRPr lang="el-GR" sz="3600" dirty="0">
              <a:solidFill>
                <a:schemeClr val="accent2">
                  <a:lumMod val="60000"/>
                  <a:lumOff val="40000"/>
                </a:schemeClr>
              </a:solidFill>
              <a:latin typeface="Arial" pitchFamily="34" charset="0"/>
              <a:cs typeface="Arial" pitchFamily="34" charset="0"/>
            </a:endParaRPr>
          </a:p>
        </p:txBody>
      </p:sp>
      <p:sp>
        <p:nvSpPr>
          <p:cNvPr id="6" name="5 - Θέση κειμένου"/>
          <p:cNvSpPr>
            <a:spLocks noGrp="1"/>
          </p:cNvSpPr>
          <p:nvPr>
            <p:ph type="body" idx="2"/>
          </p:nvPr>
        </p:nvSpPr>
        <p:spPr>
          <a:xfrm>
            <a:off x="2627784" y="2132856"/>
            <a:ext cx="6264696" cy="4207559"/>
          </a:xfrm>
        </p:spPr>
        <p:style>
          <a:lnRef idx="1">
            <a:schemeClr val="accent2"/>
          </a:lnRef>
          <a:fillRef idx="3">
            <a:schemeClr val="accent2"/>
          </a:fillRef>
          <a:effectRef idx="2">
            <a:schemeClr val="accent2"/>
          </a:effectRef>
          <a:fontRef idx="minor">
            <a:schemeClr val="lt1"/>
          </a:fontRef>
        </p:style>
        <p:txBody>
          <a:bodyPr>
            <a:normAutofit/>
          </a:bodyPr>
          <a:lstStyle/>
          <a:p>
            <a:pPr>
              <a:buFont typeface="Arial" pitchFamily="34" charset="0"/>
              <a:buChar char="•"/>
            </a:pPr>
            <a:r>
              <a:rPr lang="en-US" sz="2400" dirty="0" smtClean="0"/>
              <a:t>  A very sensitive </a:t>
            </a:r>
            <a:r>
              <a:rPr lang="en-US" sz="2400" dirty="0" smtClean="0">
                <a:solidFill>
                  <a:srgbClr val="FFFF00"/>
                </a:solidFill>
              </a:rPr>
              <a:t>magnetometer</a:t>
            </a:r>
            <a:r>
              <a:rPr lang="en-US" sz="2400" dirty="0" smtClean="0"/>
              <a:t> used to measure extremely subtle magnetic fields</a:t>
            </a:r>
          </a:p>
          <a:p>
            <a:endParaRPr lang="en-US" sz="2400" dirty="0" smtClean="0"/>
          </a:p>
          <a:p>
            <a:pPr>
              <a:buFont typeface="Arial" pitchFamily="34" charset="0"/>
              <a:buChar char="•"/>
            </a:pPr>
            <a:r>
              <a:rPr lang="en-US" sz="2400" dirty="0" smtClean="0"/>
              <a:t> It is sensitive enough to measure fields as low as 5x10</a:t>
            </a:r>
            <a:r>
              <a:rPr lang="en-US" sz="2400" baseline="30000" dirty="0" smtClean="0"/>
              <a:t>-8 </a:t>
            </a:r>
            <a:r>
              <a:rPr lang="en-US" sz="2400" dirty="0" smtClean="0"/>
              <a:t>T</a:t>
            </a:r>
          </a:p>
          <a:p>
            <a:endParaRPr lang="en-US" sz="2400" dirty="0" smtClean="0"/>
          </a:p>
          <a:p>
            <a:pPr>
              <a:buFont typeface="Arial" pitchFamily="34" charset="0"/>
              <a:buChar char="•"/>
            </a:pPr>
            <a:r>
              <a:rPr lang="en-US" sz="2400" dirty="0" smtClean="0"/>
              <a:t>  A small ring (2-3mm) of  </a:t>
            </a:r>
            <a:r>
              <a:rPr lang="en-US" sz="2400" dirty="0" smtClean="0">
                <a:solidFill>
                  <a:srgbClr val="FFFF00"/>
                </a:solidFill>
              </a:rPr>
              <a:t>superconducting material</a:t>
            </a:r>
          </a:p>
          <a:p>
            <a:endParaRPr lang="en-US" sz="2400" dirty="0" smtClean="0">
              <a:solidFill>
                <a:schemeClr val="accent4">
                  <a:lumMod val="75000"/>
                </a:schemeClr>
              </a:solidFill>
            </a:endParaRPr>
          </a:p>
          <a:p>
            <a:r>
              <a:rPr lang="en-US" sz="3600" b="1" dirty="0" smtClean="0">
                <a:solidFill>
                  <a:schemeClr val="accent2">
                    <a:lumMod val="60000"/>
                    <a:lumOff val="40000"/>
                  </a:schemeClr>
                </a:solidFill>
                <a:latin typeface="Arial" pitchFamily="34" charset="0"/>
                <a:cs typeface="Arial" pitchFamily="34" charset="0"/>
              </a:rPr>
              <a:t>What does it look like…?</a:t>
            </a:r>
            <a:endParaRPr lang="el-GR" sz="3600" b="1" dirty="0">
              <a:solidFill>
                <a:schemeClr val="accent2">
                  <a:lumMod val="60000"/>
                  <a:lumOff val="40000"/>
                </a:schemeClr>
              </a:solidFill>
              <a:latin typeface="Arial" pitchFamily="34" charset="0"/>
              <a:cs typeface="Arial" pitchFamily="34" charset="0"/>
            </a:endParaRPr>
          </a:p>
        </p:txBody>
      </p:sp>
      <p:sp>
        <p:nvSpPr>
          <p:cNvPr id="3" name="2 - Θέση περιεχομένου"/>
          <p:cNvSpPr>
            <a:spLocks noGrp="1"/>
          </p:cNvSpPr>
          <p:nvPr>
            <p:ph sz="half" idx="1"/>
          </p:nvPr>
        </p:nvSpPr>
        <p:spPr>
          <a:xfrm>
            <a:off x="0" y="836712"/>
            <a:ext cx="3339480" cy="5852160"/>
          </a:xfrm>
        </p:spPr>
        <p:txBody>
          <a:bodyPr>
            <a:normAutofit/>
          </a:bodyPr>
          <a:lstStyle/>
          <a:p>
            <a:pPr>
              <a:buNone/>
            </a:pPr>
            <a:r>
              <a:rPr lang="en-US" sz="4800" b="1" dirty="0" smtClean="0">
                <a:solidFill>
                  <a:srgbClr val="FFCA21"/>
                </a:solidFill>
              </a:rPr>
              <a:t>S</a:t>
            </a:r>
            <a:r>
              <a:rPr lang="en-US" sz="2800" dirty="0" smtClean="0"/>
              <a:t>uperconducting</a:t>
            </a:r>
          </a:p>
          <a:p>
            <a:pPr>
              <a:buNone/>
            </a:pPr>
            <a:r>
              <a:rPr lang="en-US" sz="4400" b="1" dirty="0" smtClean="0">
                <a:solidFill>
                  <a:srgbClr val="FFC000"/>
                </a:solidFill>
              </a:rPr>
              <a:t>Qu</a:t>
            </a:r>
            <a:r>
              <a:rPr lang="en-US" sz="2800" dirty="0" smtClean="0"/>
              <a:t>antum</a:t>
            </a:r>
          </a:p>
          <a:p>
            <a:pPr>
              <a:buNone/>
            </a:pPr>
            <a:r>
              <a:rPr lang="en-US" sz="4400" b="1" dirty="0" smtClean="0">
                <a:solidFill>
                  <a:srgbClr val="FFC000"/>
                </a:solidFill>
              </a:rPr>
              <a:t>I</a:t>
            </a:r>
            <a:r>
              <a:rPr lang="en-US" sz="2800" dirty="0" smtClean="0"/>
              <a:t>nterference</a:t>
            </a:r>
          </a:p>
          <a:p>
            <a:pPr>
              <a:buNone/>
            </a:pPr>
            <a:r>
              <a:rPr lang="en-US" sz="4400" b="1" dirty="0" smtClean="0">
                <a:solidFill>
                  <a:srgbClr val="FFC000"/>
                </a:solidFill>
              </a:rPr>
              <a:t>D</a:t>
            </a:r>
            <a:r>
              <a:rPr lang="en-US" sz="2800" dirty="0" smtClean="0"/>
              <a:t>evice</a:t>
            </a:r>
          </a:p>
          <a:p>
            <a:pPr>
              <a:buNone/>
            </a:pPr>
            <a:endParaRPr lang="el-GR" sz="2800" dirty="0"/>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4400" b="1" dirty="0" smtClean="0">
                <a:solidFill>
                  <a:schemeClr val="tx1"/>
                </a:solidFill>
                <a:latin typeface="Arial Black" pitchFamily="34" charset="0"/>
                <a:cs typeface="Arial" pitchFamily="34" charset="0"/>
              </a:rPr>
              <a:t>SQUID</a:t>
            </a:r>
            <a:endParaRPr lang="el-GR" sz="4400" b="1" dirty="0">
              <a:solidFill>
                <a:schemeClr val="tx1"/>
              </a:solidFill>
              <a:latin typeface="Arial Black" pitchFamily="34" charset="0"/>
              <a:cs typeface="Arial" pitchFamily="34" charset="0"/>
            </a:endParaRPr>
          </a:p>
        </p:txBody>
      </p:sp>
      <p:sp>
        <p:nvSpPr>
          <p:cNvPr id="3" name="2 - Θέση περιεχομένου"/>
          <p:cNvSpPr>
            <a:spLocks noGrp="1"/>
          </p:cNvSpPr>
          <p:nvPr>
            <p:ph idx="1"/>
          </p:nvPr>
        </p:nvSpPr>
        <p:spPr/>
        <p:txBody>
          <a:bodyPr>
            <a:normAutofit/>
          </a:bodyPr>
          <a:lstStyle/>
          <a:p>
            <a:pPr>
              <a:buNone/>
            </a:pPr>
            <a:endParaRPr lang="el-GR" sz="2800" dirty="0"/>
          </a:p>
        </p:txBody>
      </p:sp>
      <p:pic>
        <p:nvPicPr>
          <p:cNvPr id="33794" name="Picture 2" descr="C:\Users\Παναγιώτης\Desktop\Pictures MEG\meglyman_squidcookie_blog.jpg"/>
          <p:cNvPicPr>
            <a:picLocks noChangeAspect="1" noChangeArrowheads="1"/>
          </p:cNvPicPr>
          <p:nvPr/>
        </p:nvPicPr>
        <p:blipFill>
          <a:blip r:embed="rId2" cstate="print"/>
          <a:stretch>
            <a:fillRect/>
          </a:stretch>
        </p:blipFill>
        <p:spPr bwMode="auto">
          <a:xfrm>
            <a:off x="1475656" y="2348880"/>
            <a:ext cx="6264696" cy="3960440"/>
          </a:xfrm>
          <a:prstGeom prst="rect">
            <a:avLst/>
          </a:prstGeom>
          <a:noFill/>
          <a:ln>
            <a:noFill/>
          </a:ln>
          <a:scene3d>
            <a:camera prst="perspectiveBelow"/>
            <a:lightRig rig="threePt" dir="t"/>
          </a:scene3d>
        </p:spPr>
      </p:pic>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40" y="1101970"/>
            <a:ext cx="7405136" cy="526830"/>
          </a:xfrm>
        </p:spPr>
        <p:txBody>
          <a:bodyPr>
            <a:noAutofit/>
          </a:bodyPr>
          <a:lstStyle/>
          <a:p>
            <a:r>
              <a:rPr lang="en-US" sz="4800" dirty="0" smtClean="0"/>
              <a:t>How does it work?</a:t>
            </a:r>
            <a:endParaRPr lang="el-GR" sz="4800" dirty="0"/>
          </a:p>
        </p:txBody>
      </p:sp>
      <p:sp>
        <p:nvSpPr>
          <p:cNvPr id="5" name="4 - Θέση κειμένου"/>
          <p:cNvSpPr>
            <a:spLocks noGrp="1"/>
          </p:cNvSpPr>
          <p:nvPr>
            <p:ph type="body" idx="2"/>
          </p:nvPr>
        </p:nvSpPr>
        <p:spPr>
          <a:xfrm>
            <a:off x="3347864" y="2002369"/>
            <a:ext cx="5532928" cy="4450967"/>
          </a:xfrm>
        </p:spPr>
        <p:style>
          <a:lnRef idx="1">
            <a:schemeClr val="dk1"/>
          </a:lnRef>
          <a:fillRef idx="2">
            <a:schemeClr val="dk1"/>
          </a:fillRef>
          <a:effectRef idx="1">
            <a:schemeClr val="dk1"/>
          </a:effectRef>
          <a:fontRef idx="minor">
            <a:schemeClr val="dk1"/>
          </a:fontRef>
        </p:style>
        <p:txBody>
          <a:bodyPr>
            <a:normAutofit fontScale="92500"/>
          </a:bodyPr>
          <a:lstStyle/>
          <a:p>
            <a:pPr>
              <a:buFont typeface="Arial" pitchFamily="34" charset="0"/>
              <a:buChar char="•"/>
            </a:pPr>
            <a:r>
              <a:rPr lang="en-US" sz="2000" dirty="0" smtClean="0"/>
              <a:t> When the SQUID is immersed in </a:t>
            </a:r>
            <a:r>
              <a:rPr lang="en-US" sz="2000" dirty="0" smtClean="0">
                <a:solidFill>
                  <a:srgbClr val="FF0000"/>
                </a:solidFill>
              </a:rPr>
              <a:t>liquid helium </a:t>
            </a:r>
            <a:r>
              <a:rPr lang="en-US" sz="2000" dirty="0" smtClean="0"/>
              <a:t>(4.2K), it becomes superconducting. </a:t>
            </a:r>
          </a:p>
          <a:p>
            <a:pPr>
              <a:buFont typeface="Arial" pitchFamily="34" charset="0"/>
              <a:buChar char="•"/>
            </a:pPr>
            <a:endParaRPr lang="en-US" sz="2000" dirty="0" smtClean="0"/>
          </a:p>
          <a:p>
            <a:pPr>
              <a:buFont typeface="Arial" pitchFamily="34" charset="0"/>
              <a:buChar char="•"/>
            </a:pPr>
            <a:r>
              <a:rPr lang="en-US" sz="2000" dirty="0" smtClean="0"/>
              <a:t> As a consequence, current can flow across </a:t>
            </a:r>
            <a:r>
              <a:rPr lang="en-US" sz="2000" dirty="0" smtClean="0">
                <a:solidFill>
                  <a:srgbClr val="FF0000"/>
                </a:solidFill>
              </a:rPr>
              <a:t>the junction</a:t>
            </a:r>
            <a:r>
              <a:rPr lang="en-US" sz="2000" dirty="0" smtClean="0">
                <a:solidFill>
                  <a:schemeClr val="accent4">
                    <a:lumMod val="50000"/>
                  </a:schemeClr>
                </a:solidFill>
              </a:rPr>
              <a:t> </a:t>
            </a:r>
            <a:r>
              <a:rPr lang="en-US" sz="2000" dirty="0" smtClean="0">
                <a:solidFill>
                  <a:schemeClr val="tx1"/>
                </a:solidFill>
              </a:rPr>
              <a:t>via the process of </a:t>
            </a:r>
            <a:r>
              <a:rPr lang="en-US" sz="2000" dirty="0" smtClean="0">
                <a:solidFill>
                  <a:srgbClr val="FF0000"/>
                </a:solidFill>
              </a:rPr>
              <a:t>conducting tunneling</a:t>
            </a:r>
          </a:p>
          <a:p>
            <a:pPr>
              <a:buFont typeface="Arial" pitchFamily="34" charset="0"/>
              <a:buChar char="•"/>
            </a:pPr>
            <a:endParaRPr lang="en-US" sz="2000" dirty="0" smtClean="0"/>
          </a:p>
          <a:p>
            <a:pPr>
              <a:buFont typeface="Arial" pitchFamily="34" charset="0"/>
              <a:buChar char="•"/>
            </a:pPr>
            <a:r>
              <a:rPr lang="en-US" sz="2000" dirty="0" smtClean="0"/>
              <a:t> The </a:t>
            </a:r>
            <a:r>
              <a:rPr lang="en-US" sz="2000" dirty="0" smtClean="0">
                <a:solidFill>
                  <a:srgbClr val="FF0000"/>
                </a:solidFill>
              </a:rPr>
              <a:t>current </a:t>
            </a:r>
            <a:r>
              <a:rPr lang="en-US" sz="2000" dirty="0" smtClean="0"/>
              <a:t>is modulated in a very sensitive fashion by the </a:t>
            </a:r>
            <a:r>
              <a:rPr lang="en-US" sz="2000" dirty="0" smtClean="0">
                <a:solidFill>
                  <a:srgbClr val="FF0000"/>
                </a:solidFill>
              </a:rPr>
              <a:t>external magnetic field  </a:t>
            </a:r>
            <a:r>
              <a:rPr lang="en-US" sz="2000" dirty="0" smtClean="0"/>
              <a:t>threading the loop.</a:t>
            </a:r>
          </a:p>
          <a:p>
            <a:pPr>
              <a:buFont typeface="Arial" pitchFamily="34" charset="0"/>
              <a:buChar char="•"/>
            </a:pPr>
            <a:endParaRPr lang="en-US" sz="2000" dirty="0" smtClean="0"/>
          </a:p>
          <a:p>
            <a:pPr algn="ctr">
              <a:buFont typeface="Arial" pitchFamily="34" charset="0"/>
              <a:buChar char="•"/>
            </a:pPr>
            <a:r>
              <a:rPr lang="en-US" sz="2800" dirty="0" smtClean="0">
                <a:solidFill>
                  <a:srgbClr val="0070C0"/>
                </a:solidFill>
              </a:rPr>
              <a:t>This makes the SQUID the most sensitive magnetic field detector known!!!!!!!! </a:t>
            </a:r>
            <a:endParaRPr lang="el-GR" sz="2800" dirty="0">
              <a:solidFill>
                <a:srgbClr val="0070C0"/>
              </a:solidFill>
            </a:endParaRPr>
          </a:p>
        </p:txBody>
      </p:sp>
      <p:pic>
        <p:nvPicPr>
          <p:cNvPr id="7170" name="Picture 2" descr="C:\Users\Παναγιώτης\Desktop\αρχείο λήψης (1).jpg"/>
          <p:cNvPicPr>
            <a:picLocks noChangeAspect="1" noChangeArrowheads="1"/>
          </p:cNvPicPr>
          <p:nvPr/>
        </p:nvPicPr>
        <p:blipFill>
          <a:blip r:embed="rId3" cstate="print"/>
          <a:srcRect/>
          <a:stretch>
            <a:fillRect/>
          </a:stretch>
        </p:blipFill>
        <p:spPr bwMode="auto">
          <a:xfrm>
            <a:off x="7020272" y="332656"/>
            <a:ext cx="1512168" cy="1224136"/>
          </a:xfrm>
          <a:prstGeom prst="rect">
            <a:avLst/>
          </a:prstGeom>
          <a:noFill/>
        </p:spPr>
      </p:pic>
      <p:pic>
        <p:nvPicPr>
          <p:cNvPr id="7" name="Picture 4" descr="C:\Users\Παναγιώτης\Desktop\αρχείο λήψης.jpg"/>
          <p:cNvPicPr>
            <a:picLocks noGrp="1" noChangeAspect="1" noChangeArrowheads="1"/>
          </p:cNvPicPr>
          <p:nvPr>
            <p:ph sz="half" idx="1"/>
          </p:nvPr>
        </p:nvPicPr>
        <p:blipFill>
          <a:blip r:embed="rId4" cstate="print"/>
          <a:srcRect/>
          <a:stretch>
            <a:fillRect/>
          </a:stretch>
        </p:blipFill>
        <p:spPr bwMode="auto">
          <a:xfrm>
            <a:off x="179512" y="1772816"/>
            <a:ext cx="2940174" cy="2232248"/>
          </a:xfrm>
          <a:prstGeom prst="rect">
            <a:avLst/>
          </a:prstGeom>
          <a:noFill/>
        </p:spPr>
      </p:pic>
      <p:pic>
        <p:nvPicPr>
          <p:cNvPr id="8" name="Picture 5" descr="C:\Users\Παναγιώτης\Desktop\FIG 3 9 Josephson junction composed of two superconducting electrodes and weak insulator link.jpg"/>
          <p:cNvPicPr>
            <a:picLocks noChangeAspect="1" noChangeArrowheads="1"/>
          </p:cNvPicPr>
          <p:nvPr/>
        </p:nvPicPr>
        <p:blipFill>
          <a:blip r:embed="rId5" cstate="print"/>
          <a:srcRect/>
          <a:stretch>
            <a:fillRect/>
          </a:stretch>
        </p:blipFill>
        <p:spPr bwMode="auto">
          <a:xfrm>
            <a:off x="0" y="4725144"/>
            <a:ext cx="1656184" cy="1660502"/>
          </a:xfrm>
          <a:prstGeom prst="rect">
            <a:avLst/>
          </a:prstGeom>
          <a:noFill/>
        </p:spPr>
      </p:pic>
      <p:cxnSp>
        <p:nvCxnSpPr>
          <p:cNvPr id="9" name="Connecteur droit avec flèche 41"/>
          <p:cNvCxnSpPr/>
          <p:nvPr/>
        </p:nvCxnSpPr>
        <p:spPr>
          <a:xfrm flipH="1">
            <a:off x="971600" y="4005064"/>
            <a:ext cx="1152128" cy="11521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9 - Εικόνα" descr="http://www.bbc.co.uk/schools/gcsebitesize/science/images/gcsechem_60.gif"/>
          <p:cNvPicPr/>
          <p:nvPr/>
        </p:nvPicPr>
        <p:blipFill>
          <a:blip r:embed="rId6" cstate="print"/>
          <a:srcRect/>
          <a:stretch>
            <a:fillRect/>
          </a:stretch>
        </p:blipFill>
        <p:spPr bwMode="auto">
          <a:xfrm>
            <a:off x="1763688" y="5013176"/>
            <a:ext cx="1512168" cy="1728192"/>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868144" y="1412776"/>
            <a:ext cx="1368152" cy="576064"/>
          </a:xfrm>
        </p:spPr>
        <p:txBody>
          <a:bodyPr>
            <a:normAutofit/>
          </a:bodyPr>
          <a:lstStyle/>
          <a:p>
            <a:endParaRPr lang="el-GR" dirty="0"/>
          </a:p>
        </p:txBody>
      </p:sp>
      <p:sp>
        <p:nvSpPr>
          <p:cNvPr id="7" name="6 - Θέση κειμένου"/>
          <p:cNvSpPr>
            <a:spLocks noGrp="1"/>
          </p:cNvSpPr>
          <p:nvPr>
            <p:ph type="body" idx="2"/>
          </p:nvPr>
        </p:nvSpPr>
        <p:spPr>
          <a:xfrm>
            <a:off x="4572000" y="2010727"/>
            <a:ext cx="4164776" cy="4617720"/>
          </a:xfrm>
        </p:spPr>
        <p:style>
          <a:lnRef idx="1">
            <a:schemeClr val="accent4"/>
          </a:lnRef>
          <a:fillRef idx="2">
            <a:schemeClr val="accent4"/>
          </a:fillRef>
          <a:effectRef idx="1">
            <a:schemeClr val="accent4"/>
          </a:effectRef>
          <a:fontRef idx="minor">
            <a:schemeClr val="dk1"/>
          </a:fontRef>
        </p:style>
        <p:txBody>
          <a:bodyPr>
            <a:normAutofit/>
          </a:bodyPr>
          <a:lstStyle/>
          <a:p>
            <a:pPr>
              <a:buFont typeface="Arial" pitchFamily="34" charset="0"/>
              <a:buChar char="•"/>
            </a:pPr>
            <a:r>
              <a:rPr lang="en-US" sz="2000" dirty="0" smtClean="0"/>
              <a:t>  The  </a:t>
            </a:r>
            <a:r>
              <a:rPr lang="en-US" sz="2000" dirty="0" smtClean="0">
                <a:solidFill>
                  <a:srgbClr val="FF0000"/>
                </a:solidFill>
              </a:rPr>
              <a:t>squid  is  very small </a:t>
            </a:r>
            <a:r>
              <a:rPr lang="en-US" sz="2000" dirty="0" smtClean="0"/>
              <a:t>to collect  much of magnetic flux. </a:t>
            </a:r>
          </a:p>
          <a:p>
            <a:pPr>
              <a:buFont typeface="Arial" pitchFamily="34" charset="0"/>
              <a:buChar char="•"/>
            </a:pPr>
            <a:endParaRPr lang="en-US" sz="2000" dirty="0" smtClean="0"/>
          </a:p>
          <a:p>
            <a:pPr>
              <a:buFont typeface="Arial" pitchFamily="34" charset="0"/>
              <a:buChar char="•"/>
            </a:pPr>
            <a:r>
              <a:rPr lang="en-US" sz="2000" dirty="0" smtClean="0"/>
              <a:t>Larger pick-up coils are used to </a:t>
            </a:r>
            <a:r>
              <a:rPr lang="en-US" sz="2000" dirty="0" smtClean="0">
                <a:solidFill>
                  <a:srgbClr val="FF0000"/>
                </a:solidFill>
              </a:rPr>
              <a:t>collect the  magnetic field </a:t>
            </a:r>
            <a:r>
              <a:rPr lang="en-US" sz="2000" dirty="0" smtClean="0"/>
              <a:t>over a relatively large area. </a:t>
            </a:r>
          </a:p>
          <a:p>
            <a:endParaRPr lang="en-US" sz="2000" dirty="0" smtClean="0"/>
          </a:p>
          <a:p>
            <a:pPr>
              <a:buFont typeface="Arial" pitchFamily="34" charset="0"/>
              <a:buChar char="•"/>
            </a:pPr>
            <a:r>
              <a:rPr lang="en-US" sz="2000" dirty="0" smtClean="0"/>
              <a:t>  By means of </a:t>
            </a:r>
            <a:r>
              <a:rPr lang="en-US" sz="2000" dirty="0" smtClean="0">
                <a:solidFill>
                  <a:srgbClr val="FF0000"/>
                </a:solidFill>
              </a:rPr>
              <a:t>inductive coupling</a:t>
            </a:r>
            <a:r>
              <a:rPr lang="en-US" sz="2000" dirty="0" smtClean="0"/>
              <a:t>, the coils funnel the measured flux into the SQUID ring.</a:t>
            </a:r>
            <a:endParaRPr lang="el-GR" sz="2000" dirty="0"/>
          </a:p>
        </p:txBody>
      </p:sp>
      <p:sp>
        <p:nvSpPr>
          <p:cNvPr id="6" name="5 - Θέση περιεχομένου"/>
          <p:cNvSpPr>
            <a:spLocks noGrp="1"/>
          </p:cNvSpPr>
          <p:nvPr>
            <p:ph sz="half" idx="1"/>
          </p:nvPr>
        </p:nvSpPr>
        <p:spPr>
          <a:xfrm>
            <a:off x="152400" y="776287"/>
            <a:ext cx="4347592" cy="5852160"/>
          </a:xfrm>
        </p:spPr>
        <p:txBody>
          <a:bodyPr/>
          <a:lstStyle/>
          <a:p>
            <a:pPr>
              <a:buNone/>
            </a:pPr>
            <a:r>
              <a:rPr lang="en-US" dirty="0" smtClean="0"/>
              <a:t>…and what’s the role of pick-up coils?</a:t>
            </a:r>
            <a:endParaRPr lang="el-GR" dirty="0"/>
          </a:p>
        </p:txBody>
      </p:sp>
      <p:pic>
        <p:nvPicPr>
          <p:cNvPr id="4100" name="Picture 4" descr="C:\Users\Παναγιώτης\Desktop\image016.jpg"/>
          <p:cNvPicPr>
            <a:picLocks noChangeAspect="1" noChangeArrowheads="1"/>
          </p:cNvPicPr>
          <p:nvPr/>
        </p:nvPicPr>
        <p:blipFill>
          <a:blip r:embed="rId3" cstate="print"/>
          <a:stretch>
            <a:fillRect/>
          </a:stretch>
        </p:blipFill>
        <p:spPr bwMode="auto">
          <a:xfrm>
            <a:off x="395536" y="2564904"/>
            <a:ext cx="3456384" cy="3888432"/>
          </a:xfrm>
          <a:prstGeom prst="rect">
            <a:avLst/>
          </a:prstGeom>
          <a:noFill/>
          <a:ln>
            <a:noFill/>
          </a:ln>
        </p:spPr>
      </p:pic>
      <p:pic>
        <p:nvPicPr>
          <p:cNvPr id="8" name="7 - Εικόνα"/>
          <p:cNvPicPr/>
          <p:nvPr/>
        </p:nvPicPr>
        <p:blipFill>
          <a:blip r:embed="rId4" cstate="print"/>
          <a:srcRect/>
          <a:stretch>
            <a:fillRect/>
          </a:stretch>
        </p:blipFill>
        <p:spPr bwMode="auto">
          <a:xfrm>
            <a:off x="4355976" y="5229200"/>
            <a:ext cx="4464496" cy="152978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Napoleon Nikodem Cybulski.jpeg"/>
          <p:cNvPicPr>
            <a:picLocks noChangeAspect="1" noChangeArrowheads="1"/>
          </p:cNvPicPr>
          <p:nvPr/>
        </p:nvPicPr>
        <p:blipFill>
          <a:blip r:embed="rId2" cstate="print"/>
          <a:srcRect/>
          <a:stretch>
            <a:fillRect/>
          </a:stretch>
        </p:blipFill>
        <p:spPr bwMode="auto">
          <a:xfrm>
            <a:off x="539552" y="4049688"/>
            <a:ext cx="2081726" cy="2808312"/>
          </a:xfrm>
          <a:prstGeom prst="rect">
            <a:avLst/>
          </a:prstGeom>
          <a:noFill/>
        </p:spPr>
      </p:pic>
      <p:sp>
        <p:nvSpPr>
          <p:cNvPr id="2" name="Title 1"/>
          <p:cNvSpPr>
            <a:spLocks noGrp="1"/>
          </p:cNvSpPr>
          <p:nvPr>
            <p:ph type="title"/>
          </p:nvPr>
        </p:nvSpPr>
        <p:spPr>
          <a:xfrm>
            <a:off x="395536" y="-171400"/>
            <a:ext cx="8229600" cy="1143000"/>
          </a:xfrm>
        </p:spPr>
        <p:txBody>
          <a:bodyPr>
            <a:normAutofit/>
          </a:bodyPr>
          <a:lstStyle/>
          <a:p>
            <a:r>
              <a:rPr lang="en-GB" sz="2800" b="1" smtClean="0">
                <a:effectLst>
                  <a:outerShdw blurRad="38100" dist="38100" dir="2700000" algn="tl">
                    <a:srgbClr val="000000">
                      <a:alpha val="43137"/>
                    </a:srgbClr>
                  </a:outerShdw>
                </a:effectLst>
                <a:latin typeface="FuturaBook BT" pitchFamily="34" charset="0"/>
              </a:rPr>
              <a:t>History</a:t>
            </a:r>
            <a:endParaRPr lang="en-GB" sz="2800" b="1" dirty="0">
              <a:effectLst>
                <a:outerShdw blurRad="38100" dist="38100" dir="2700000" algn="tl">
                  <a:srgbClr val="000000">
                    <a:alpha val="43137"/>
                  </a:srgbClr>
                </a:outerShdw>
              </a:effectLst>
              <a:latin typeface="FuturaBook BT" pitchFamily="34" charset="0"/>
            </a:endParaRPr>
          </a:p>
        </p:txBody>
      </p:sp>
      <p:sp>
        <p:nvSpPr>
          <p:cNvPr id="4" name="Rectangle 3"/>
          <p:cNvSpPr/>
          <p:nvPr/>
        </p:nvSpPr>
        <p:spPr>
          <a:xfrm>
            <a:off x="467544" y="980728"/>
            <a:ext cx="6336704" cy="3293209"/>
          </a:xfrm>
          <a:prstGeom prst="rect">
            <a:avLst/>
          </a:prstGeom>
        </p:spPr>
        <p:txBody>
          <a:bodyPr wrap="square">
            <a:spAutoFit/>
          </a:bodyPr>
          <a:lstStyle/>
          <a:p>
            <a:pPr algn="just">
              <a:buFont typeface="Arial" pitchFamily="34" charset="0"/>
              <a:buChar char="•"/>
            </a:pPr>
            <a:r>
              <a:rPr lang="en-GB" sz="1300" b="1" dirty="0" smtClean="0">
                <a:latin typeface="FuturaBook BT" pitchFamily="34" charset="0"/>
              </a:rPr>
              <a:t>Richard </a:t>
            </a:r>
            <a:r>
              <a:rPr lang="en-GB" sz="1300" b="1" dirty="0" err="1" smtClean="0">
                <a:latin typeface="FuturaBook BT" pitchFamily="34" charset="0"/>
              </a:rPr>
              <a:t>Caton</a:t>
            </a:r>
            <a:r>
              <a:rPr lang="en-GB" sz="1300" b="1" dirty="0" smtClean="0">
                <a:latin typeface="FuturaBook BT" pitchFamily="34" charset="0"/>
              </a:rPr>
              <a:t> </a:t>
            </a:r>
            <a:r>
              <a:rPr lang="en-GB" sz="1300" dirty="0" smtClean="0">
                <a:latin typeface="FuturaBook BT" pitchFamily="34" charset="0"/>
              </a:rPr>
              <a:t>(1842-1926) from Liverpool, in the British Medical Journal in 1875 reported:</a:t>
            </a:r>
          </a:p>
          <a:p>
            <a:pPr algn="just">
              <a:buFont typeface="Arial" pitchFamily="34" charset="0"/>
              <a:buChar char="•"/>
            </a:pPr>
            <a:endParaRPr lang="en-GB" sz="1300" dirty="0" smtClean="0">
              <a:latin typeface="FuturaBook BT" pitchFamily="34" charset="0"/>
            </a:endParaRPr>
          </a:p>
          <a:p>
            <a:pPr algn="just">
              <a:buFont typeface="Arial" pitchFamily="34" charset="0"/>
              <a:buChar char="•"/>
            </a:pPr>
            <a:r>
              <a:rPr lang="en-GB" sz="1300" dirty="0" smtClean="0">
                <a:latin typeface="FuturaBook BT" pitchFamily="34" charset="0"/>
              </a:rPr>
              <a:t>„ </a:t>
            </a:r>
            <a:r>
              <a:rPr lang="en-GB" sz="1300" b="1" dirty="0" smtClean="0">
                <a:latin typeface="FuturaBook BT" pitchFamily="34" charset="0"/>
              </a:rPr>
              <a:t>Feeble currents of varying direction pass through the multiplier when electrodes are placed on two points of the external surface [of the brain</a:t>
            </a:r>
            <a:r>
              <a:rPr lang="en-GB" sz="1300" dirty="0" smtClean="0">
                <a:latin typeface="FuturaBook BT" pitchFamily="34" charset="0"/>
              </a:rPr>
              <a:t>], or one electrode on the grey matter and one on the surface of the </a:t>
            </a:r>
            <a:r>
              <a:rPr lang="en-GB" sz="1300" dirty="0" err="1" smtClean="0">
                <a:latin typeface="FuturaBook BT" pitchFamily="34" charset="0"/>
              </a:rPr>
              <a:t>skul</a:t>
            </a:r>
            <a:r>
              <a:rPr lang="en-GB" sz="1300" dirty="0" smtClean="0">
                <a:latin typeface="FuturaBook BT" pitchFamily="34" charset="0"/>
              </a:rPr>
              <a:t>...”</a:t>
            </a:r>
          </a:p>
          <a:p>
            <a:pPr algn="just">
              <a:buFont typeface="Arial" pitchFamily="34" charset="0"/>
              <a:buChar char="•"/>
            </a:pPr>
            <a:endParaRPr lang="en-GB" sz="1300" dirty="0" smtClean="0">
              <a:latin typeface="FuturaBook BT" pitchFamily="34" charset="0"/>
            </a:endParaRPr>
          </a:p>
          <a:p>
            <a:pPr algn="just">
              <a:buFont typeface="Arial" pitchFamily="34" charset="0"/>
              <a:buChar char="•"/>
            </a:pPr>
            <a:r>
              <a:rPr lang="en-GB" sz="1300" dirty="0" smtClean="0">
                <a:latin typeface="FuturaBook BT" pitchFamily="34" charset="0"/>
              </a:rPr>
              <a:t>In 1890 </a:t>
            </a:r>
            <a:r>
              <a:rPr lang="en-GB" sz="1300" b="1" dirty="0" smtClean="0">
                <a:latin typeface="FuturaBook BT" pitchFamily="34" charset="0"/>
              </a:rPr>
              <a:t>Adolf Beck</a:t>
            </a:r>
            <a:r>
              <a:rPr lang="en-GB" sz="1300" dirty="0" smtClean="0">
                <a:latin typeface="FuturaBook BT" pitchFamily="34" charset="0"/>
              </a:rPr>
              <a:t>: spontaneous electrical activity in response to light in rabbits and dogs- not really knowing about </a:t>
            </a:r>
            <a:r>
              <a:rPr lang="en-GB" sz="1300" dirty="0" err="1" smtClean="0">
                <a:latin typeface="FuturaBook BT" pitchFamily="34" charset="0"/>
              </a:rPr>
              <a:t>Caton’s</a:t>
            </a:r>
            <a:r>
              <a:rPr lang="en-GB" sz="1300" dirty="0" smtClean="0">
                <a:latin typeface="FuturaBook BT" pitchFamily="34" charset="0"/>
              </a:rPr>
              <a:t> findings.</a:t>
            </a:r>
          </a:p>
          <a:p>
            <a:pPr algn="just">
              <a:buFont typeface="Arial" pitchFamily="34" charset="0"/>
              <a:buChar char="•"/>
            </a:pPr>
            <a:endParaRPr lang="en-GB" sz="1300" dirty="0" smtClean="0">
              <a:latin typeface="FuturaBook BT" pitchFamily="34" charset="0"/>
            </a:endParaRPr>
          </a:p>
          <a:p>
            <a:pPr algn="just">
              <a:buFont typeface="Arial" pitchFamily="34" charset="0"/>
              <a:buChar char="•"/>
            </a:pPr>
            <a:r>
              <a:rPr lang="en-GB" sz="1300" dirty="0" smtClean="0">
                <a:latin typeface="FuturaBook BT" pitchFamily="34" charset="0"/>
              </a:rPr>
              <a:t>In 1912 </a:t>
            </a:r>
            <a:r>
              <a:rPr lang="en-GB" sz="1300" b="1" dirty="0" smtClean="0">
                <a:latin typeface="FuturaBook BT" pitchFamily="34" charset="0"/>
              </a:rPr>
              <a:t>Vladimir </a:t>
            </a:r>
            <a:r>
              <a:rPr lang="en-GB" sz="1300" b="1" dirty="0" err="1" smtClean="0">
                <a:latin typeface="FuturaBook BT" pitchFamily="34" charset="0"/>
              </a:rPr>
              <a:t>Vladimirovich</a:t>
            </a:r>
            <a:r>
              <a:rPr lang="en-GB" sz="1300" b="1" dirty="0" smtClean="0">
                <a:latin typeface="FuturaBook BT" pitchFamily="34" charset="0"/>
              </a:rPr>
              <a:t> </a:t>
            </a:r>
            <a:r>
              <a:rPr lang="en-GB" sz="1300" b="1" dirty="0" err="1" smtClean="0">
                <a:latin typeface="FuturaBook BT" pitchFamily="34" charset="0"/>
              </a:rPr>
              <a:t>Pravdich-Neminsky</a:t>
            </a:r>
            <a:r>
              <a:rPr lang="en-GB" sz="1300" b="1" dirty="0" smtClean="0">
                <a:latin typeface="FuturaBook BT" pitchFamily="34" charset="0"/>
              </a:rPr>
              <a:t> </a:t>
            </a:r>
            <a:r>
              <a:rPr lang="en-GB" sz="1300" dirty="0" smtClean="0">
                <a:latin typeface="FuturaBook BT" pitchFamily="34" charset="0"/>
              </a:rPr>
              <a:t>published the first animal EEG study on evoked potential in the mammalian brain.</a:t>
            </a:r>
          </a:p>
          <a:p>
            <a:pPr algn="just">
              <a:buFont typeface="Arial" pitchFamily="34" charset="0"/>
              <a:buChar char="•"/>
            </a:pPr>
            <a:endParaRPr lang="en-GB" sz="1300" dirty="0" smtClean="0">
              <a:latin typeface="FuturaBook BT" pitchFamily="34" charset="0"/>
            </a:endParaRPr>
          </a:p>
          <a:p>
            <a:pPr algn="just">
              <a:buFont typeface="Arial" pitchFamily="34" charset="0"/>
              <a:buChar char="•"/>
            </a:pPr>
            <a:r>
              <a:rPr lang="en-GB" sz="1300" dirty="0" smtClean="0">
                <a:latin typeface="FuturaBook BT" pitchFamily="34" charset="0"/>
              </a:rPr>
              <a:t>In 1914 polish physiologist </a:t>
            </a:r>
            <a:r>
              <a:rPr lang="en-GB" sz="1300" b="1" dirty="0" smtClean="0">
                <a:latin typeface="FuturaBook BT" pitchFamily="34" charset="0"/>
              </a:rPr>
              <a:t>Napoleon </a:t>
            </a:r>
            <a:r>
              <a:rPr lang="en-GB" sz="1300" b="1" dirty="0" err="1" smtClean="0">
                <a:latin typeface="FuturaBook BT" pitchFamily="34" charset="0"/>
              </a:rPr>
              <a:t>Cybulski</a:t>
            </a:r>
            <a:r>
              <a:rPr lang="en-GB" sz="1300" b="1" dirty="0" smtClean="0">
                <a:latin typeface="FuturaBook BT" pitchFamily="34" charset="0"/>
              </a:rPr>
              <a:t> </a:t>
            </a:r>
            <a:r>
              <a:rPr lang="en-GB" sz="1300" dirty="0" smtClean="0">
                <a:latin typeface="FuturaBook BT" pitchFamily="34" charset="0"/>
              </a:rPr>
              <a:t>(Beck’s collaborator) and </a:t>
            </a:r>
            <a:r>
              <a:rPr lang="en-GB" sz="1300" dirty="0" err="1" smtClean="0">
                <a:latin typeface="FuturaBook BT" pitchFamily="34" charset="0"/>
              </a:rPr>
              <a:t>Jelenska-Macieszyna</a:t>
            </a:r>
            <a:r>
              <a:rPr lang="en-GB" sz="1300" dirty="0" smtClean="0">
                <a:latin typeface="FuturaBook BT" pitchFamily="34" charset="0"/>
              </a:rPr>
              <a:t> photographed EEG recordings of experimentally induced seizures</a:t>
            </a:r>
            <a:r>
              <a:rPr lang="en-GB" sz="1300" dirty="0" smtClean="0">
                <a:latin typeface="FuturaBook BT" pitchFamily="34" charset="0"/>
              </a:rPr>
              <a:t>.</a:t>
            </a:r>
            <a:endParaRPr lang="en-GB" sz="1300" dirty="0">
              <a:latin typeface="FuturaBook BT" pitchFamily="34" charset="0"/>
            </a:endParaRPr>
          </a:p>
        </p:txBody>
      </p:sp>
      <p:pic>
        <p:nvPicPr>
          <p:cNvPr id="5" name="Picture 4" descr="caton.jpg"/>
          <p:cNvPicPr>
            <a:picLocks noChangeAspect="1"/>
          </p:cNvPicPr>
          <p:nvPr/>
        </p:nvPicPr>
        <p:blipFill>
          <a:blip r:embed="rId3" cstate="print"/>
          <a:stretch>
            <a:fillRect/>
          </a:stretch>
        </p:blipFill>
        <p:spPr>
          <a:xfrm>
            <a:off x="7020272" y="332656"/>
            <a:ext cx="1728192" cy="2160240"/>
          </a:xfrm>
          <a:prstGeom prst="rect">
            <a:avLst/>
          </a:prstGeom>
        </p:spPr>
      </p:pic>
      <p:pic>
        <p:nvPicPr>
          <p:cNvPr id="6" name="Picture 5" descr="AdolfBeck.jpeg"/>
          <p:cNvPicPr>
            <a:picLocks noChangeAspect="1"/>
          </p:cNvPicPr>
          <p:nvPr/>
        </p:nvPicPr>
        <p:blipFill>
          <a:blip r:embed="rId4" cstate="print"/>
          <a:stretch>
            <a:fillRect/>
          </a:stretch>
        </p:blipFill>
        <p:spPr>
          <a:xfrm>
            <a:off x="7092280" y="3212976"/>
            <a:ext cx="1775549" cy="2448272"/>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2771800" y="4064124"/>
            <a:ext cx="4151028" cy="279387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Παναγιώτης\Desktop\flemings_right_rule_2.jpg"/>
          <p:cNvPicPr>
            <a:picLocks noChangeAspect="1" noChangeArrowheads="1"/>
          </p:cNvPicPr>
          <p:nvPr/>
        </p:nvPicPr>
        <p:blipFill>
          <a:blip r:embed="rId3" cstate="print"/>
          <a:srcRect/>
          <a:stretch>
            <a:fillRect/>
          </a:stretch>
        </p:blipFill>
        <p:spPr bwMode="auto">
          <a:xfrm>
            <a:off x="6156176" y="2276872"/>
            <a:ext cx="2835027" cy="1872208"/>
          </a:xfrm>
          <a:prstGeom prst="rect">
            <a:avLst/>
          </a:prstGeom>
          <a:noFill/>
        </p:spPr>
      </p:pic>
      <p:sp>
        <p:nvSpPr>
          <p:cNvPr id="2" name="1 - Τίτλος"/>
          <p:cNvSpPr>
            <a:spLocks noGrp="1"/>
          </p:cNvSpPr>
          <p:nvPr>
            <p:ph type="title"/>
          </p:nvPr>
        </p:nvSpPr>
        <p:spPr/>
        <p:txBody>
          <a:bodyPr/>
          <a:lstStyle/>
          <a:p>
            <a:pPr algn="ctr"/>
            <a:r>
              <a:rPr lang="en-US" dirty="0" smtClean="0">
                <a:solidFill>
                  <a:srgbClr val="00B0F0"/>
                </a:solidFill>
              </a:rPr>
              <a:t>What do we measure with MEG?</a:t>
            </a:r>
            <a:endParaRPr lang="el-GR" dirty="0">
              <a:solidFill>
                <a:srgbClr val="00B0F0"/>
              </a:solidFill>
            </a:endParaRPr>
          </a:p>
        </p:txBody>
      </p:sp>
      <p:sp>
        <p:nvSpPr>
          <p:cNvPr id="3" name="2 - Θέση περιεχομένου"/>
          <p:cNvSpPr>
            <a:spLocks noGrp="1"/>
          </p:cNvSpPr>
          <p:nvPr>
            <p:ph idx="1"/>
          </p:nvPr>
        </p:nvSpPr>
        <p:spPr>
          <a:xfrm>
            <a:off x="539552" y="2132856"/>
            <a:ext cx="8229600" cy="4824536"/>
          </a:xfrm>
        </p:spPr>
        <p:txBody>
          <a:bodyPr>
            <a:normAutofit/>
          </a:bodyPr>
          <a:lstStyle/>
          <a:p>
            <a:pPr>
              <a:buNone/>
            </a:pPr>
            <a:endParaRPr lang="fr-FR" sz="2400" dirty="0" smtClean="0">
              <a:latin typeface="Calibri" pitchFamily="34" charset="0"/>
            </a:endParaRPr>
          </a:p>
          <a:p>
            <a:r>
              <a:rPr lang="fr-FR" sz="2000" dirty="0" smtClean="0">
                <a:latin typeface="Calibri" pitchFamily="34" charset="0"/>
              </a:rPr>
              <a:t>Electromagnetic activity (magnetic component)</a:t>
            </a:r>
          </a:p>
          <a:p>
            <a:pPr>
              <a:buNone/>
            </a:pPr>
            <a:endParaRPr lang="fr-FR" sz="2000" dirty="0" smtClean="0">
              <a:latin typeface="Calibri" pitchFamily="34" charset="0"/>
            </a:endParaRPr>
          </a:p>
          <a:p>
            <a:pPr>
              <a:buNone/>
            </a:pPr>
            <a:r>
              <a:rPr lang="fr-FR" sz="2000" dirty="0" smtClean="0">
                <a:latin typeface="Calibri" pitchFamily="34" charset="0"/>
              </a:rPr>
              <a:t>1. </a:t>
            </a:r>
            <a:r>
              <a:rPr lang="fr-FR" b="1" dirty="0" smtClean="0">
                <a:solidFill>
                  <a:srgbClr val="C00000"/>
                </a:solidFill>
                <a:latin typeface="Calibri" pitchFamily="34" charset="0"/>
              </a:rPr>
              <a:t>S</a:t>
            </a:r>
            <a:r>
              <a:rPr lang="fr-FR" sz="2000" dirty="0" smtClean="0">
                <a:latin typeface="Calibri" pitchFamily="34" charset="0"/>
              </a:rPr>
              <a:t>ynchronous activation</a:t>
            </a:r>
          </a:p>
          <a:p>
            <a:endParaRPr lang="fr-FR" sz="2000" dirty="0" smtClean="0">
              <a:latin typeface="Calibri" pitchFamily="34" charset="0"/>
            </a:endParaRPr>
          </a:p>
          <a:p>
            <a:pPr>
              <a:buNone/>
            </a:pPr>
            <a:r>
              <a:rPr lang="fr-FR" sz="2000" dirty="0" smtClean="0">
                <a:latin typeface="Calibri" pitchFamily="34" charset="0"/>
              </a:rPr>
              <a:t>2. </a:t>
            </a:r>
            <a:r>
              <a:rPr lang="fr-FR" b="1" dirty="0" smtClean="0">
                <a:solidFill>
                  <a:srgbClr val="C00000"/>
                </a:solidFill>
                <a:latin typeface="Calibri" pitchFamily="34" charset="0"/>
              </a:rPr>
              <a:t>S</a:t>
            </a:r>
            <a:r>
              <a:rPr lang="fr-FR" sz="2000" dirty="0" smtClean="0">
                <a:latin typeface="Calibri" pitchFamily="34" charset="0"/>
              </a:rPr>
              <a:t>pecific geometry</a:t>
            </a:r>
          </a:p>
          <a:p>
            <a:endParaRPr lang="fr-FR" sz="2000" dirty="0" smtClean="0">
              <a:latin typeface="Calibri" pitchFamily="34" charset="0"/>
            </a:endParaRPr>
          </a:p>
          <a:p>
            <a:pPr>
              <a:buNone/>
            </a:pPr>
            <a:r>
              <a:rPr lang="en-US" sz="2000" dirty="0" smtClean="0">
                <a:latin typeface="Calibri" pitchFamily="34" charset="0"/>
              </a:rPr>
              <a:t>3. </a:t>
            </a:r>
            <a:r>
              <a:rPr lang="en-US" b="1" dirty="0" smtClean="0">
                <a:solidFill>
                  <a:srgbClr val="C00000"/>
                </a:solidFill>
                <a:latin typeface="Calibri" pitchFamily="34" charset="0"/>
              </a:rPr>
              <a:t>S</a:t>
            </a:r>
            <a:r>
              <a:rPr lang="en-US" sz="2000" dirty="0" smtClean="0">
                <a:latin typeface="Calibri" pitchFamily="34" charset="0"/>
              </a:rPr>
              <a:t>trength of the field (decreases with square distance)</a:t>
            </a:r>
            <a:endParaRPr lang="fr-FR" sz="2000" dirty="0" smtClean="0">
              <a:latin typeface="Calibri" pitchFamily="34" charset="0"/>
            </a:endParaRPr>
          </a:p>
          <a:p>
            <a:pPr algn="ctr">
              <a:buNone/>
            </a:pPr>
            <a:r>
              <a:rPr lang="fr-FR" b="1" dirty="0" smtClean="0">
                <a:solidFill>
                  <a:schemeClr val="accent6">
                    <a:lumMod val="75000"/>
                  </a:schemeClr>
                </a:solidFill>
                <a:latin typeface="Calibri" pitchFamily="34" charset="0"/>
              </a:rPr>
              <a:t>But… is it possible for the action potentials to fire in a synchronous  fashion?</a:t>
            </a:r>
          </a:p>
          <a:p>
            <a:endParaRPr lang="fr-FR" sz="2400" dirty="0" smtClean="0">
              <a:latin typeface="Calibri" pitchFamily="34" charset="0"/>
            </a:endParaRPr>
          </a:p>
          <a:p>
            <a:pPr>
              <a:buNone/>
            </a:pPr>
            <a:endParaRPr lang="fr-FR" sz="2400" dirty="0" smtClean="0">
              <a:latin typeface="Calibri" pitchFamily="34" charset="0"/>
            </a:endParaRPr>
          </a:p>
          <a:p>
            <a:pPr>
              <a:buNone/>
            </a:pPr>
            <a:endParaRPr lang="el-GR" dirty="0"/>
          </a:p>
        </p:txBody>
      </p:sp>
      <p:pic>
        <p:nvPicPr>
          <p:cNvPr id="1026" name="Picture 2"/>
          <p:cNvPicPr>
            <a:picLocks noChangeAspect="1" noChangeArrowheads="1"/>
          </p:cNvPicPr>
          <p:nvPr/>
        </p:nvPicPr>
        <p:blipFill>
          <a:blip r:embed="rId4" cstate="print"/>
          <a:srcRect/>
          <a:stretch>
            <a:fillRect/>
          </a:stretch>
        </p:blipFill>
        <p:spPr bwMode="auto">
          <a:xfrm>
            <a:off x="3923928" y="3645024"/>
            <a:ext cx="1728192" cy="113652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solidFill>
                  <a:srgbClr val="00B0F0"/>
                </a:solidFill>
              </a:rPr>
              <a:t>What do we measure with MEG?</a:t>
            </a:r>
            <a:endParaRPr lang="el-GR" dirty="0"/>
          </a:p>
        </p:txBody>
      </p:sp>
      <p:pic>
        <p:nvPicPr>
          <p:cNvPr id="37891" name="Picture 3" descr="C:\Users\Παναγιώτης\Desktop\1-s2.0-S0013469497001168-gr1.gif"/>
          <p:cNvPicPr>
            <a:picLocks noChangeAspect="1" noChangeArrowheads="1"/>
          </p:cNvPicPr>
          <p:nvPr/>
        </p:nvPicPr>
        <p:blipFill>
          <a:blip r:embed="rId3" cstate="print"/>
          <a:srcRect/>
          <a:stretch>
            <a:fillRect/>
          </a:stretch>
        </p:blipFill>
        <p:spPr bwMode="auto">
          <a:xfrm>
            <a:off x="3491880" y="1988840"/>
            <a:ext cx="5184576" cy="3096344"/>
          </a:xfrm>
          <a:prstGeom prst="rect">
            <a:avLst/>
          </a:prstGeom>
          <a:noFill/>
        </p:spPr>
      </p:pic>
      <p:pic>
        <p:nvPicPr>
          <p:cNvPr id="37892" name="Picture 4" descr="C:\Users\Παναγιώτης\Desktop\main-qimg-ec2f6cc8c1cbbabeae3d61ab2008d6ec.png"/>
          <p:cNvPicPr>
            <a:picLocks noGrp="1" noChangeAspect="1" noChangeArrowheads="1"/>
          </p:cNvPicPr>
          <p:nvPr>
            <p:ph idx="1"/>
          </p:nvPr>
        </p:nvPicPr>
        <p:blipFill>
          <a:blip r:embed="rId4" cstate="print"/>
          <a:srcRect/>
          <a:stretch>
            <a:fillRect/>
          </a:stretch>
        </p:blipFill>
        <p:spPr bwMode="auto">
          <a:xfrm>
            <a:off x="107504" y="1988840"/>
            <a:ext cx="2880319" cy="2880320"/>
          </a:xfrm>
          <a:prstGeom prst="rect">
            <a:avLst/>
          </a:prstGeom>
          <a:noFill/>
        </p:spPr>
      </p:pic>
      <p:sp>
        <p:nvSpPr>
          <p:cNvPr id="5" name="4 - Στρογγυλεμένο ορθογώνιο"/>
          <p:cNvSpPr/>
          <p:nvPr/>
        </p:nvSpPr>
        <p:spPr>
          <a:xfrm>
            <a:off x="4716016" y="5157192"/>
            <a:ext cx="3168352"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dirty="0" smtClean="0">
                <a:solidFill>
                  <a:srgbClr val="7030A0"/>
                </a:solidFill>
              </a:rPr>
              <a:t>  primary currents/secondary currents </a:t>
            </a:r>
          </a:p>
          <a:p>
            <a:pPr>
              <a:buFont typeface="Wingdings" pitchFamily="2" charset="2"/>
              <a:buChar char="§"/>
            </a:pPr>
            <a:endParaRPr lang="en-US" dirty="0" smtClean="0"/>
          </a:p>
          <a:p>
            <a:pPr>
              <a:buFont typeface="Wingdings" pitchFamily="2" charset="2"/>
              <a:buChar char="§"/>
            </a:pPr>
            <a:r>
              <a:rPr lang="en-US" dirty="0" smtClean="0">
                <a:solidFill>
                  <a:srgbClr val="7030A0"/>
                </a:solidFill>
              </a:rPr>
              <a:t>  MEG</a:t>
            </a:r>
            <a:r>
              <a:rPr lang="el-GR" dirty="0" smtClean="0">
                <a:solidFill>
                  <a:srgbClr val="7030A0"/>
                </a:solidFill>
              </a:rPr>
              <a:t> </a:t>
            </a:r>
            <a:r>
              <a:rPr lang="en-US" dirty="0" smtClean="0">
                <a:solidFill>
                  <a:srgbClr val="7030A0"/>
                </a:solidFill>
              </a:rPr>
              <a:t>is more sensitive to primary currents</a:t>
            </a:r>
            <a:endParaRPr lang="el-GR" dirty="0">
              <a:solidFill>
                <a:srgbClr val="7030A0"/>
              </a:solidFill>
            </a:endParaRPr>
          </a:p>
        </p:txBody>
      </p:sp>
      <p:pic>
        <p:nvPicPr>
          <p:cNvPr id="2051" name="Picture 3" descr="C:\Users\Παναγιώτης\Desktop\criticism-300x299.jpg"/>
          <p:cNvPicPr>
            <a:picLocks noChangeAspect="1" noChangeArrowheads="1"/>
          </p:cNvPicPr>
          <p:nvPr/>
        </p:nvPicPr>
        <p:blipFill>
          <a:blip r:embed="rId5" cstate="print"/>
          <a:srcRect/>
          <a:stretch>
            <a:fillRect/>
          </a:stretch>
        </p:blipFill>
        <p:spPr bwMode="auto">
          <a:xfrm>
            <a:off x="683568" y="4653136"/>
            <a:ext cx="3660998" cy="2088232"/>
          </a:xfrm>
          <a:prstGeom prst="rect">
            <a:avLst/>
          </a:prstGeom>
          <a:noFill/>
          <a:effectLst>
            <a:outerShdw blurRad="50800" dist="50800" dir="5400000" sx="126000" sy="126000" algn="ctr" rotWithShape="0">
              <a:srgbClr val="000000">
                <a:alpha val="43137"/>
              </a:srgbClr>
            </a:outerShdw>
          </a:effectLst>
          <a:scene3d>
            <a:camera prst="perspectiveHeroicExtremeRightFacing"/>
            <a:lightRig rig="threePt" dir="t"/>
          </a:scene3d>
        </p:spPr>
      </p:pic>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67544" y="764704"/>
            <a:ext cx="7920880" cy="936104"/>
          </a:xfrm>
        </p:spPr>
        <p:txBody>
          <a:bodyPr>
            <a:normAutofit/>
          </a:bodyPr>
          <a:lstStyle/>
          <a:p>
            <a:pPr algn="ctr"/>
            <a:endParaRPr lang="el-GR" dirty="0"/>
          </a:p>
        </p:txBody>
      </p:sp>
      <p:pic>
        <p:nvPicPr>
          <p:cNvPr id="4" name="Picture 3"/>
          <p:cNvPicPr>
            <a:picLocks noGrp="1" noChangeAspect="1" noChangeArrowheads="1"/>
          </p:cNvPicPr>
          <p:nvPr>
            <p:ph idx="1"/>
          </p:nvPr>
        </p:nvPicPr>
        <p:blipFill>
          <a:blip r:embed="rId2" cstate="print"/>
          <a:srcRect l="5095" r="8241" b="10814"/>
          <a:stretch>
            <a:fillRect/>
          </a:stretch>
        </p:blipFill>
        <p:spPr bwMode="auto">
          <a:xfrm>
            <a:off x="971600" y="908720"/>
            <a:ext cx="7056784" cy="3456384"/>
          </a:xfrm>
          <a:prstGeom prst="rect">
            <a:avLst/>
          </a:prstGeom>
          <a:noFill/>
          <a:ln w="9525">
            <a:noFill/>
            <a:miter lim="800000"/>
            <a:headEnd/>
            <a:tailEnd/>
          </a:ln>
        </p:spPr>
      </p:pic>
      <p:sp>
        <p:nvSpPr>
          <p:cNvPr id="5" name="TextBox 7"/>
          <p:cNvSpPr txBox="1">
            <a:spLocks noChangeArrowheads="1"/>
          </p:cNvSpPr>
          <p:nvPr/>
        </p:nvSpPr>
        <p:spPr bwMode="auto">
          <a:xfrm rot="-5400000">
            <a:off x="3369399" y="2831399"/>
            <a:ext cx="2420890" cy="5632311"/>
          </a:xfrm>
          <a:prstGeom prst="rect">
            <a:avLst/>
          </a:prstGeom>
          <a:noFill/>
          <a:ln w="9525">
            <a:noFill/>
            <a:miter lim="800000"/>
            <a:headEnd/>
            <a:tailEnd/>
          </a:ln>
        </p:spPr>
        <p:txBody>
          <a:bodyPr wrap="square">
            <a:spAutoFit/>
          </a:bodyPr>
          <a:lstStyle/>
          <a:p>
            <a:pPr algn="r"/>
            <a:r>
              <a:rPr lang="en-GB" sz="2000" dirty="0" err="1">
                <a:latin typeface="Arial Narrow" pitchFamily="34" charset="0"/>
              </a:rPr>
              <a:t>Supp_Motor_Area</a:t>
            </a:r>
            <a:endParaRPr lang="en-GB" sz="2000" dirty="0">
              <a:latin typeface="Arial Narrow" pitchFamily="34" charset="0"/>
            </a:endParaRPr>
          </a:p>
          <a:p>
            <a:pPr algn="r"/>
            <a:r>
              <a:rPr lang="en-GB" sz="2000" dirty="0" err="1">
                <a:latin typeface="Arial Narrow" pitchFamily="34" charset="0"/>
              </a:rPr>
              <a:t>Parietal_Sup</a:t>
            </a:r>
            <a:endParaRPr lang="en-GB" sz="2000" dirty="0">
              <a:latin typeface="Arial Narrow" pitchFamily="34" charset="0"/>
            </a:endParaRPr>
          </a:p>
          <a:p>
            <a:pPr algn="r"/>
            <a:r>
              <a:rPr lang="en-GB" sz="2000" dirty="0" err="1">
                <a:latin typeface="Arial Narrow" pitchFamily="34" charset="0"/>
              </a:rPr>
              <a:t>Frontal_Inf_Oper</a:t>
            </a:r>
            <a:endParaRPr lang="en-GB" sz="2000" dirty="0">
              <a:latin typeface="Arial Narrow" pitchFamily="34" charset="0"/>
            </a:endParaRPr>
          </a:p>
          <a:p>
            <a:pPr algn="r"/>
            <a:r>
              <a:rPr lang="en-GB" sz="2000" dirty="0" err="1">
                <a:latin typeface="Arial Narrow" pitchFamily="34" charset="0"/>
              </a:rPr>
              <a:t>Occipital_Mid</a:t>
            </a:r>
            <a:endParaRPr lang="en-GB" sz="2000" dirty="0">
              <a:latin typeface="Arial Narrow" pitchFamily="34" charset="0"/>
            </a:endParaRPr>
          </a:p>
          <a:p>
            <a:pPr algn="r"/>
            <a:r>
              <a:rPr lang="en-GB" sz="2000" dirty="0">
                <a:latin typeface="Arial Narrow" pitchFamily="34" charset="0"/>
              </a:rPr>
              <a:t>Frontal_Med_Orb</a:t>
            </a:r>
          </a:p>
          <a:p>
            <a:pPr algn="r"/>
            <a:r>
              <a:rPr lang="en-GB" sz="2000" dirty="0">
                <a:latin typeface="Arial Narrow" pitchFamily="34" charset="0"/>
              </a:rPr>
              <a:t>Calcarine</a:t>
            </a:r>
          </a:p>
          <a:p>
            <a:pPr algn="r"/>
            <a:r>
              <a:rPr lang="en-GB" sz="2000" dirty="0">
                <a:latin typeface="Arial Narrow" pitchFamily="34" charset="0"/>
              </a:rPr>
              <a:t>Heschl</a:t>
            </a:r>
          </a:p>
          <a:p>
            <a:pPr algn="r"/>
            <a:r>
              <a:rPr lang="en-GB" sz="2000" dirty="0">
                <a:latin typeface="Arial Narrow" pitchFamily="34" charset="0"/>
              </a:rPr>
              <a:t>Insula </a:t>
            </a:r>
          </a:p>
          <a:p>
            <a:pPr algn="r"/>
            <a:r>
              <a:rPr lang="en-GB" sz="2000" dirty="0">
                <a:latin typeface="Arial Narrow" pitchFamily="34" charset="0"/>
              </a:rPr>
              <a:t>Cingulum_Ant</a:t>
            </a:r>
          </a:p>
          <a:p>
            <a:pPr algn="r"/>
            <a:r>
              <a:rPr lang="en-GB" sz="2000" dirty="0">
                <a:latin typeface="Arial Narrow" pitchFamily="34" charset="0"/>
              </a:rPr>
              <a:t>ParaHippocampal</a:t>
            </a:r>
          </a:p>
          <a:p>
            <a:pPr algn="r"/>
            <a:r>
              <a:rPr lang="en-GB" sz="2000" dirty="0">
                <a:latin typeface="Arial Narrow" pitchFamily="34" charset="0"/>
              </a:rPr>
              <a:t>Hippocampus</a:t>
            </a:r>
          </a:p>
          <a:p>
            <a:pPr algn="r"/>
            <a:r>
              <a:rPr lang="en-GB" sz="2000" dirty="0">
                <a:latin typeface="Arial Narrow" pitchFamily="34" charset="0"/>
              </a:rPr>
              <a:t>Putamen</a:t>
            </a:r>
          </a:p>
          <a:p>
            <a:pPr algn="r"/>
            <a:r>
              <a:rPr lang="en-GB" sz="2000" dirty="0">
                <a:latin typeface="Arial Narrow" pitchFamily="34" charset="0"/>
              </a:rPr>
              <a:t>Amygdala</a:t>
            </a:r>
          </a:p>
          <a:p>
            <a:pPr algn="r"/>
            <a:r>
              <a:rPr lang="en-GB" sz="2000" dirty="0">
                <a:latin typeface="Arial Narrow" pitchFamily="34" charset="0"/>
              </a:rPr>
              <a:t>Caudate</a:t>
            </a:r>
          </a:p>
          <a:p>
            <a:pPr algn="r"/>
            <a:r>
              <a:rPr lang="en-GB" sz="2000" dirty="0">
                <a:latin typeface="Arial Narrow" pitchFamily="34" charset="0"/>
              </a:rPr>
              <a:t>Cingulum_Post</a:t>
            </a:r>
          </a:p>
          <a:p>
            <a:pPr algn="r"/>
            <a:r>
              <a:rPr lang="en-GB" sz="2000" dirty="0">
                <a:latin typeface="Arial Narrow" pitchFamily="34" charset="0"/>
              </a:rPr>
              <a:t>Brainstem</a:t>
            </a:r>
          </a:p>
          <a:p>
            <a:pPr algn="r"/>
            <a:r>
              <a:rPr lang="en-GB" sz="2000" dirty="0">
                <a:latin typeface="Arial Narrow" pitchFamily="34" charset="0"/>
              </a:rPr>
              <a:t>Thalamus</a:t>
            </a:r>
          </a:p>
          <a:p>
            <a:pPr algn="r"/>
            <a:r>
              <a:rPr lang="en-GB" sz="2000" dirty="0">
                <a:latin typeface="Arial Narrow" pitchFamily="34" charset="0"/>
              </a:rPr>
              <a:t>STN</a:t>
            </a:r>
          </a:p>
        </p:txBody>
      </p:sp>
      <p:sp>
        <p:nvSpPr>
          <p:cNvPr id="6" name="Rectangle 11"/>
          <p:cNvSpPr>
            <a:spLocks noChangeArrowheads="1"/>
          </p:cNvSpPr>
          <p:nvPr/>
        </p:nvSpPr>
        <p:spPr bwMode="auto">
          <a:xfrm rot="-5400000">
            <a:off x="3501463" y="1547210"/>
            <a:ext cx="3096344" cy="523220"/>
          </a:xfrm>
          <a:prstGeom prst="rect">
            <a:avLst/>
          </a:prstGeom>
          <a:noFill/>
          <a:ln w="9525">
            <a:noFill/>
            <a:miter lim="800000"/>
            <a:headEnd/>
            <a:tailEnd/>
          </a:ln>
        </p:spPr>
        <p:txBody>
          <a:bodyPr wrap="square">
            <a:spAutoFit/>
          </a:bodyPr>
          <a:lstStyle/>
          <a:p>
            <a:r>
              <a:rPr lang="en-GB" sz="1400" dirty="0"/>
              <a:t>Cornwell et al. 2008; Riggs et al. 2009</a:t>
            </a:r>
          </a:p>
        </p:txBody>
      </p:sp>
      <p:sp>
        <p:nvSpPr>
          <p:cNvPr id="7" name="TextBox 8"/>
          <p:cNvSpPr txBox="1">
            <a:spLocks noChangeArrowheads="1"/>
          </p:cNvSpPr>
          <p:nvPr/>
        </p:nvSpPr>
        <p:spPr bwMode="auto">
          <a:xfrm rot="-5400000">
            <a:off x="3871735" y="1546918"/>
            <a:ext cx="3744417" cy="307777"/>
          </a:xfrm>
          <a:prstGeom prst="rect">
            <a:avLst/>
          </a:prstGeom>
          <a:noFill/>
          <a:ln w="9525">
            <a:noFill/>
            <a:miter lim="800000"/>
            <a:headEnd/>
            <a:tailEnd/>
          </a:ln>
        </p:spPr>
        <p:txBody>
          <a:bodyPr wrap="square">
            <a:spAutoFit/>
          </a:bodyPr>
          <a:lstStyle/>
          <a:p>
            <a:r>
              <a:rPr lang="en-GB" sz="1400" dirty="0"/>
              <a:t> Hung et al. 2010; Cornwell et al. 2007, 2008</a:t>
            </a:r>
          </a:p>
        </p:txBody>
      </p:sp>
      <p:sp>
        <p:nvSpPr>
          <p:cNvPr id="8" name="TextBox 9"/>
          <p:cNvSpPr txBox="1">
            <a:spLocks noChangeArrowheads="1"/>
          </p:cNvSpPr>
          <p:nvPr/>
        </p:nvSpPr>
        <p:spPr bwMode="auto">
          <a:xfrm rot="-5400000">
            <a:off x="5727229" y="2633811"/>
            <a:ext cx="1885950" cy="307975"/>
          </a:xfrm>
          <a:prstGeom prst="rect">
            <a:avLst/>
          </a:prstGeom>
          <a:noFill/>
          <a:ln w="9525">
            <a:noFill/>
            <a:miter lim="800000"/>
            <a:headEnd/>
            <a:tailEnd/>
          </a:ln>
        </p:spPr>
        <p:txBody>
          <a:bodyPr wrap="none">
            <a:spAutoFit/>
          </a:bodyPr>
          <a:lstStyle/>
          <a:p>
            <a:r>
              <a:rPr lang="en-GB" sz="1400" dirty="0"/>
              <a:t> </a:t>
            </a:r>
            <a:r>
              <a:rPr lang="en-GB" sz="1400" dirty="0" err="1"/>
              <a:t>Parkonen</a:t>
            </a:r>
            <a:r>
              <a:rPr lang="en-GB" sz="1400" dirty="0"/>
              <a:t> et al. 2009</a:t>
            </a:r>
          </a:p>
        </p:txBody>
      </p:sp>
      <p:sp>
        <p:nvSpPr>
          <p:cNvPr id="9" name="TextBox 13"/>
          <p:cNvSpPr txBox="1">
            <a:spLocks noChangeArrowheads="1"/>
          </p:cNvSpPr>
          <p:nvPr/>
        </p:nvSpPr>
        <p:spPr bwMode="auto">
          <a:xfrm rot="-5400000">
            <a:off x="5998369" y="2722711"/>
            <a:ext cx="2063750" cy="307975"/>
          </a:xfrm>
          <a:prstGeom prst="rect">
            <a:avLst/>
          </a:prstGeom>
          <a:noFill/>
          <a:ln w="9525">
            <a:noFill/>
            <a:miter lim="800000"/>
            <a:headEnd/>
            <a:tailEnd/>
          </a:ln>
        </p:spPr>
        <p:txBody>
          <a:bodyPr wrap="none">
            <a:spAutoFit/>
          </a:bodyPr>
          <a:lstStyle/>
          <a:p>
            <a:r>
              <a:rPr lang="en-GB" sz="1400" dirty="0"/>
              <a:t> Timmerman et al. 2003</a:t>
            </a:r>
          </a:p>
        </p:txBody>
      </p:sp>
      <p:sp>
        <p:nvSpPr>
          <p:cNvPr id="11" name="TextBox 12"/>
          <p:cNvSpPr txBox="1">
            <a:spLocks noChangeArrowheads="1"/>
          </p:cNvSpPr>
          <p:nvPr/>
        </p:nvSpPr>
        <p:spPr bwMode="auto">
          <a:xfrm rot="-5400000">
            <a:off x="-667642" y="2187923"/>
            <a:ext cx="2762250" cy="923925"/>
          </a:xfrm>
          <a:prstGeom prst="rect">
            <a:avLst/>
          </a:prstGeom>
          <a:noFill/>
          <a:ln w="9525">
            <a:noFill/>
            <a:miter lim="800000"/>
            <a:headEnd/>
            <a:tailEnd/>
          </a:ln>
        </p:spPr>
        <p:txBody>
          <a:bodyPr wrap="none">
            <a:spAutoFit/>
          </a:bodyPr>
          <a:lstStyle/>
          <a:p>
            <a:r>
              <a:rPr lang="en-GB" dirty="0"/>
              <a:t>RMS Lead field</a:t>
            </a:r>
          </a:p>
          <a:p>
            <a:r>
              <a:rPr lang="en-GB" dirty="0"/>
              <a:t>Over subjects and voxels</a:t>
            </a:r>
          </a:p>
          <a:p>
            <a:endParaRPr lang="en-GB" dirty="0"/>
          </a:p>
        </p:txBody>
      </p:sp>
      <p:sp>
        <p:nvSpPr>
          <p:cNvPr id="12" name="TextBox 9"/>
          <p:cNvSpPr txBox="1">
            <a:spLocks noChangeArrowheads="1"/>
          </p:cNvSpPr>
          <p:nvPr/>
        </p:nvSpPr>
        <p:spPr bwMode="auto">
          <a:xfrm>
            <a:off x="107504" y="476672"/>
            <a:ext cx="2711450" cy="369887"/>
          </a:xfrm>
          <a:prstGeom prst="rect">
            <a:avLst/>
          </a:prstGeom>
          <a:noFill/>
          <a:ln w="9525">
            <a:noFill/>
            <a:miter lim="800000"/>
            <a:headEnd/>
            <a:tailEnd/>
          </a:ln>
        </p:spPr>
        <p:txBody>
          <a:bodyPr wrap="none">
            <a:spAutoFit/>
          </a:bodyPr>
          <a:lstStyle/>
          <a:p>
            <a:r>
              <a:rPr lang="en-GB"/>
              <a:t>MEG Sensitivity to depth</a:t>
            </a:r>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980728"/>
            <a:ext cx="3383280" cy="877824"/>
          </a:xfrm>
          <a:effectLst>
            <a:outerShdw blurRad="63500" sx="102000" sy="102000" algn="ctr" rotWithShape="0">
              <a:prstClr val="black">
                <a:alpha val="40000"/>
              </a:prstClr>
            </a:outerShdw>
          </a:effectLst>
        </p:spPr>
        <p:txBody>
          <a:bodyPr>
            <a:noAutofit/>
          </a:bodyPr>
          <a:lstStyle/>
          <a:p>
            <a:pPr algn="ctr"/>
            <a:r>
              <a:rPr lang="en-US" sz="3200" b="0" dirty="0" smtClean="0">
                <a:latin typeface="Arial" pitchFamily="34" charset="0"/>
                <a:cs typeface="Arial" pitchFamily="34" charset="0"/>
              </a:rPr>
              <a:t>The forward Problem</a:t>
            </a:r>
            <a:endParaRPr lang="el-GR" sz="3200" b="0" dirty="0">
              <a:latin typeface="Arial" pitchFamily="34" charset="0"/>
              <a:cs typeface="Arial" pitchFamily="34" charset="0"/>
            </a:endParaRPr>
          </a:p>
        </p:txBody>
      </p:sp>
      <p:sp>
        <p:nvSpPr>
          <p:cNvPr id="14" name="13 - Θέση κειμένου"/>
          <p:cNvSpPr>
            <a:spLocks noGrp="1"/>
          </p:cNvSpPr>
          <p:nvPr>
            <p:ph type="body" idx="2"/>
          </p:nvPr>
        </p:nvSpPr>
        <p:spPr>
          <a:xfrm>
            <a:off x="5148064" y="1196752"/>
            <a:ext cx="3816424" cy="5431695"/>
          </a:xfrm>
        </p:spPr>
        <p:txBody>
          <a:bodyPr/>
          <a:lstStyle/>
          <a:p>
            <a:pPr algn="ctr"/>
            <a:r>
              <a:rPr lang="en-US" b="1" i="1" dirty="0" smtClean="0">
                <a:solidFill>
                  <a:schemeClr val="accent4">
                    <a:lumMod val="75000"/>
                  </a:schemeClr>
                </a:solidFill>
                <a:latin typeface="Arial" pitchFamily="34" charset="0"/>
                <a:cs typeface="Arial" pitchFamily="34" charset="0"/>
              </a:rPr>
              <a:t>WHAT IS THE FORWARD PROBLEM FOR?</a:t>
            </a:r>
          </a:p>
          <a:p>
            <a:pPr algn="ctr"/>
            <a:endParaRPr lang="en-US" b="1" dirty="0" smtClean="0">
              <a:solidFill>
                <a:srgbClr val="00B0F0"/>
              </a:solidFill>
            </a:endParaRPr>
          </a:p>
          <a:p>
            <a:pPr algn="ctr"/>
            <a:r>
              <a:rPr lang="en-US" dirty="0" smtClean="0"/>
              <a:t>  </a:t>
            </a:r>
            <a:r>
              <a:rPr lang="en-US" sz="1800" dirty="0" smtClean="0"/>
              <a:t>The first step for the reconstruction  of the spatial-temporal activity of the neural sources  of  the MEG (and EEG) data. </a:t>
            </a:r>
          </a:p>
          <a:p>
            <a:endParaRPr lang="en-US" dirty="0" smtClean="0"/>
          </a:p>
          <a:p>
            <a:pPr>
              <a:buFont typeface="Arial" pitchFamily="34" charset="0"/>
              <a:buChar char="•"/>
            </a:pPr>
            <a:endParaRPr lang="en-US" dirty="0" smtClean="0">
              <a:solidFill>
                <a:srgbClr val="00B0F0"/>
              </a:solidFill>
            </a:endParaRPr>
          </a:p>
          <a:p>
            <a:pPr algn="ctr"/>
            <a:endParaRPr lang="en-US" b="1" dirty="0" smtClean="0"/>
          </a:p>
          <a:p>
            <a:endParaRPr lang="el-GR" b="1" dirty="0"/>
          </a:p>
        </p:txBody>
      </p:sp>
      <p:pic>
        <p:nvPicPr>
          <p:cNvPr id="13" name="12 - Θέση περιεχομένου"/>
          <p:cNvPicPr>
            <a:picLocks noGrp="1"/>
          </p:cNvPicPr>
          <p:nvPr>
            <p:ph sz="half" idx="1"/>
          </p:nvPr>
        </p:nvPicPr>
        <p:blipFill>
          <a:blip r:embed="rId3" cstate="print"/>
          <a:stretch>
            <a:fillRect/>
          </a:stretch>
        </p:blipFill>
        <p:spPr bwMode="auto">
          <a:xfrm>
            <a:off x="152401" y="2348880"/>
            <a:ext cx="5067671" cy="2880320"/>
          </a:xfrm>
          <a:prstGeom prst="rect">
            <a:avLst/>
          </a:prstGeom>
          <a:noFill/>
          <a:ln w="9525">
            <a:noFill/>
            <a:miter lim="800000"/>
            <a:headEnd/>
            <a:tailEnd/>
          </a:ln>
        </p:spPr>
      </p:pic>
      <p:pic>
        <p:nvPicPr>
          <p:cNvPr id="15" name="14 - Εικόνα"/>
          <p:cNvPicPr/>
          <p:nvPr/>
        </p:nvPicPr>
        <p:blipFill>
          <a:blip r:embed="rId4" cstate="print"/>
          <a:srcRect/>
          <a:stretch>
            <a:fillRect/>
          </a:stretch>
        </p:blipFill>
        <p:spPr bwMode="auto">
          <a:xfrm>
            <a:off x="5220072" y="3645024"/>
            <a:ext cx="3744416" cy="1906711"/>
          </a:xfrm>
          <a:prstGeom prst="rect">
            <a:avLst/>
          </a:prstGeom>
          <a:noFill/>
          <a:ln w="9525">
            <a:noFill/>
            <a:miter lim="800000"/>
            <a:headEnd/>
            <a:tailEnd/>
          </a:ln>
        </p:spPr>
      </p:pic>
      <p:pic>
        <p:nvPicPr>
          <p:cNvPr id="8195" name="Picture 3" descr="C:\Users\Παναγιώτης\Desktop\Pictures MEG\jacques-hadamard-1-sized.jpg"/>
          <p:cNvPicPr>
            <a:picLocks noChangeAspect="1" noChangeArrowheads="1"/>
          </p:cNvPicPr>
          <p:nvPr/>
        </p:nvPicPr>
        <p:blipFill>
          <a:blip r:embed="rId5" cstate="print">
            <a:lum bright="3000" contrast="-10000"/>
          </a:blip>
          <a:srcRect/>
          <a:stretch>
            <a:fillRect/>
          </a:stretch>
        </p:blipFill>
        <p:spPr bwMode="auto">
          <a:xfrm>
            <a:off x="7596336" y="5445224"/>
            <a:ext cx="1152128" cy="1272704"/>
          </a:xfrm>
          <a:prstGeom prst="rect">
            <a:avLst/>
          </a:prstGeom>
          <a:noFill/>
          <a:ln cmpd="sng">
            <a:solidFill>
              <a:schemeClr val="accent4">
                <a:lumMod val="50000"/>
              </a:schemeClr>
            </a:solidFill>
            <a:miter lim="800000"/>
          </a:ln>
          <a:effectLst>
            <a:outerShdw blurRad="1054100" dist="1193800" dir="9660000" algn="ctr" rotWithShape="0">
              <a:srgbClr val="000000">
                <a:alpha val="37000"/>
              </a:srgbClr>
            </a:outerShdw>
          </a:effectLst>
          <a:scene3d>
            <a:camera prst="perspectiveContrastingLeftFacing"/>
            <a:lightRig rig="sunrise" dir="t"/>
          </a:scene3d>
          <a:sp3d prstMaterial="translucentPowder"/>
        </p:spPr>
      </p:pic>
      <p:cxnSp>
        <p:nvCxnSpPr>
          <p:cNvPr id="16" name="Connecteur droit avec flèche 41"/>
          <p:cNvCxnSpPr/>
          <p:nvPr/>
        </p:nvCxnSpPr>
        <p:spPr>
          <a:xfrm>
            <a:off x="3275856" y="2708920"/>
            <a:ext cx="2736304" cy="11521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a:bodyPr>
          <a:lstStyle/>
          <a:p>
            <a:r>
              <a:rPr lang="en-US" sz="2800" dirty="0" smtClean="0">
                <a:solidFill>
                  <a:srgbClr val="0070C0"/>
                </a:solidFill>
              </a:rPr>
              <a:t>How do we solve the forward problem?</a:t>
            </a:r>
            <a:endParaRPr lang="el-GR" sz="2800" dirty="0">
              <a:solidFill>
                <a:srgbClr val="0070C0"/>
              </a:solidFill>
            </a:endParaRPr>
          </a:p>
        </p:txBody>
      </p:sp>
      <p:sp>
        <p:nvSpPr>
          <p:cNvPr id="9" name="8 - Θέση περιεχομένου"/>
          <p:cNvSpPr>
            <a:spLocks noGrp="1"/>
          </p:cNvSpPr>
          <p:nvPr>
            <p:ph idx="1"/>
          </p:nvPr>
        </p:nvSpPr>
        <p:spPr/>
        <p:txBody>
          <a:bodyPr/>
          <a:lstStyle/>
          <a:p>
            <a:pPr marL="566928" indent="-457200">
              <a:buAutoNum type="arabicPeriod"/>
            </a:pPr>
            <a:endParaRPr lang="en-US" sz="2000" dirty="0" smtClean="0"/>
          </a:p>
          <a:p>
            <a:pPr marL="566928" indent="-457200">
              <a:buAutoNum type="arabicPeriod"/>
            </a:pPr>
            <a:r>
              <a:rPr lang="en-US" sz="2000" b="1" dirty="0" smtClean="0">
                <a:solidFill>
                  <a:srgbClr val="FF0000"/>
                </a:solidFill>
              </a:rPr>
              <a:t>Computing the external magnetic fields </a:t>
            </a:r>
            <a:r>
              <a:rPr lang="en-US" sz="2000" dirty="0" smtClean="0"/>
              <a:t>at a </a:t>
            </a:r>
            <a:r>
              <a:rPr lang="en-US" sz="2000" u="sng" dirty="0" smtClean="0"/>
              <a:t>finite set of sensor </a:t>
            </a:r>
            <a:r>
              <a:rPr lang="en-US" sz="2000" dirty="0" smtClean="0"/>
              <a:t>locations  and  orientations (</a:t>
            </a:r>
            <a:r>
              <a:rPr lang="en-US" sz="2000" u="sng" dirty="0" smtClean="0"/>
              <a:t>channel configuration</a:t>
            </a:r>
            <a:r>
              <a:rPr lang="en-US" sz="2000" dirty="0" smtClean="0"/>
              <a:t>)… given a </a:t>
            </a:r>
            <a:r>
              <a:rPr lang="en-US" sz="2000" u="sng" dirty="0" smtClean="0"/>
              <a:t>predefined </a:t>
            </a:r>
            <a:r>
              <a:rPr lang="en-US" sz="2000" dirty="0" smtClean="0"/>
              <a:t> set of source positions  and orientations (</a:t>
            </a:r>
            <a:r>
              <a:rPr lang="en-US" sz="2000" u="sng" dirty="0" smtClean="0"/>
              <a:t>source configuration</a:t>
            </a:r>
            <a:r>
              <a:rPr lang="en-US" sz="2000" dirty="0" smtClean="0"/>
              <a:t>). </a:t>
            </a:r>
          </a:p>
          <a:p>
            <a:pPr marL="566928" indent="-457200">
              <a:buAutoNum type="arabicPeriod"/>
            </a:pPr>
            <a:endParaRPr lang="en-US" sz="2000" dirty="0" smtClean="0"/>
          </a:p>
          <a:p>
            <a:pPr marL="566928" indent="-457200">
              <a:buAutoNum type="arabicPeriod"/>
            </a:pPr>
            <a:r>
              <a:rPr lang="en-US" sz="2000" b="1" dirty="0" smtClean="0">
                <a:solidFill>
                  <a:srgbClr val="FF0000"/>
                </a:solidFill>
              </a:rPr>
              <a:t>Using</a:t>
            </a:r>
            <a:r>
              <a:rPr lang="en-US" sz="2000" dirty="0" smtClean="0">
                <a:solidFill>
                  <a:srgbClr val="FF0000"/>
                </a:solidFill>
              </a:rPr>
              <a:t> simple </a:t>
            </a:r>
            <a:r>
              <a:rPr lang="en-US" sz="2000" b="1" dirty="0" smtClean="0">
                <a:solidFill>
                  <a:srgbClr val="FF0000"/>
                </a:solidFill>
              </a:rPr>
              <a:t>conductivity models</a:t>
            </a:r>
            <a:r>
              <a:rPr lang="en-US" sz="2000" b="1" dirty="0" smtClean="0"/>
              <a:t> </a:t>
            </a:r>
            <a:r>
              <a:rPr lang="en-US" sz="2000" dirty="0" smtClean="0"/>
              <a:t>– “head” models (</a:t>
            </a:r>
            <a:r>
              <a:rPr lang="en-US" sz="2000" u="sng" dirty="0" smtClean="0"/>
              <a:t>geometry</a:t>
            </a:r>
            <a:r>
              <a:rPr lang="en-US" sz="2000" dirty="0" smtClean="0"/>
              <a:t>)</a:t>
            </a:r>
          </a:p>
          <a:p>
            <a:pPr marL="566928" indent="-457200">
              <a:buAutoNum type="arabicPeriod"/>
            </a:pPr>
            <a:endParaRPr lang="en-US" sz="2000" dirty="0" smtClean="0"/>
          </a:p>
          <a:p>
            <a:pPr marL="566928" indent="-457200">
              <a:buAutoNum type="arabicPeriod"/>
            </a:pPr>
            <a:endParaRPr lang="en-US" sz="2000" dirty="0" smtClean="0"/>
          </a:p>
          <a:p>
            <a:pPr marL="566928" indent="-457200">
              <a:buAutoNum type="arabicPeriod"/>
            </a:pPr>
            <a:endParaRPr lang="el-GR" sz="2000" dirty="0"/>
          </a:p>
        </p:txBody>
      </p:sp>
      <p:pic>
        <p:nvPicPr>
          <p:cNvPr id="38914" name="Picture 2" descr="C:\Users\Παναγιώτης\Desktop\ProblemSolution-2.12.10.jpg"/>
          <p:cNvPicPr>
            <a:picLocks noChangeAspect="1" noChangeArrowheads="1"/>
          </p:cNvPicPr>
          <p:nvPr/>
        </p:nvPicPr>
        <p:blipFill>
          <a:blip r:embed="rId2" cstate="print"/>
          <a:stretch>
            <a:fillRect/>
          </a:stretch>
        </p:blipFill>
        <p:spPr bwMode="auto">
          <a:xfrm>
            <a:off x="6876256" y="980728"/>
            <a:ext cx="1800200" cy="1512168"/>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908720"/>
            <a:ext cx="3960440" cy="1021840"/>
          </a:xfrm>
        </p:spPr>
        <p:txBody>
          <a:bodyPr>
            <a:noAutofit/>
          </a:bodyPr>
          <a:lstStyle/>
          <a:p>
            <a:r>
              <a:rPr lang="en-US" sz="2800" dirty="0" smtClean="0">
                <a:latin typeface="Arial" pitchFamily="34" charset="0"/>
                <a:cs typeface="Arial" pitchFamily="34" charset="0"/>
              </a:rPr>
              <a:t>1. Computing the external magnetic field…</a:t>
            </a:r>
            <a:endParaRPr lang="el-GR" sz="2800" dirty="0">
              <a:latin typeface="Arial" pitchFamily="34" charset="0"/>
              <a:cs typeface="Arial" pitchFamily="34" charset="0"/>
            </a:endParaRPr>
          </a:p>
        </p:txBody>
      </p:sp>
      <p:sp>
        <p:nvSpPr>
          <p:cNvPr id="5" name="4 - Θέση κειμένου"/>
          <p:cNvSpPr>
            <a:spLocks noGrp="1"/>
          </p:cNvSpPr>
          <p:nvPr>
            <p:ph type="body" idx="2"/>
          </p:nvPr>
        </p:nvSpPr>
        <p:spPr>
          <a:xfrm>
            <a:off x="323528" y="1988840"/>
            <a:ext cx="3600400" cy="4617720"/>
          </a:xfrm>
        </p:spPr>
        <p:txBody>
          <a:bodyPr/>
          <a:lstStyle/>
          <a:p>
            <a:endParaRPr lang="en-US" dirty="0" smtClean="0"/>
          </a:p>
          <a:p>
            <a:r>
              <a:rPr lang="en-US" sz="2000" dirty="0" smtClean="0">
                <a:solidFill>
                  <a:srgbClr val="FF0000"/>
                </a:solidFill>
              </a:rPr>
              <a:t>n</a:t>
            </a:r>
            <a:r>
              <a:rPr lang="en-US" sz="2000" dirty="0" smtClean="0"/>
              <a:t>,  </a:t>
            </a:r>
            <a:r>
              <a:rPr lang="en-US" sz="1600" dirty="0" smtClean="0"/>
              <a:t>orientation</a:t>
            </a:r>
          </a:p>
          <a:p>
            <a:r>
              <a:rPr lang="en-US" sz="2000" dirty="0" smtClean="0">
                <a:solidFill>
                  <a:srgbClr val="FF0000"/>
                </a:solidFill>
              </a:rPr>
              <a:t>r</a:t>
            </a:r>
            <a:r>
              <a:rPr lang="en-US" sz="2000" dirty="0" smtClean="0"/>
              <a:t>,  </a:t>
            </a:r>
            <a:r>
              <a:rPr lang="en-US" sz="1600" dirty="0" smtClean="0"/>
              <a:t>location</a:t>
            </a:r>
          </a:p>
          <a:p>
            <a:endParaRPr lang="en-US" sz="2000" dirty="0" smtClean="0"/>
          </a:p>
          <a:p>
            <a:r>
              <a:rPr lang="el-GR" sz="2000" dirty="0" smtClean="0">
                <a:solidFill>
                  <a:srgbClr val="FF0000"/>
                </a:solidFill>
              </a:rPr>
              <a:t>Θ</a:t>
            </a:r>
            <a:r>
              <a:rPr lang="en-US" sz="2000" dirty="0" smtClean="0"/>
              <a:t>,  </a:t>
            </a:r>
            <a:r>
              <a:rPr lang="en-US" sz="1600" dirty="0" smtClean="0"/>
              <a:t>orientation</a:t>
            </a:r>
            <a:endParaRPr lang="el-GR" sz="1600" dirty="0" smtClean="0"/>
          </a:p>
          <a:p>
            <a:r>
              <a:rPr lang="en-US" sz="2000" dirty="0" smtClean="0">
                <a:solidFill>
                  <a:srgbClr val="FF0000"/>
                </a:solidFill>
              </a:rPr>
              <a:t>r</a:t>
            </a:r>
            <a:r>
              <a:rPr lang="en-US" sz="2000" baseline="-25000" dirty="0" smtClean="0">
                <a:solidFill>
                  <a:srgbClr val="FF0000"/>
                </a:solidFill>
              </a:rPr>
              <a:t>q</a:t>
            </a:r>
            <a:r>
              <a:rPr lang="en-US" sz="2000" baseline="-25000" dirty="0" smtClean="0"/>
              <a:t>,  </a:t>
            </a:r>
            <a:r>
              <a:rPr lang="en-US" sz="1600" dirty="0" smtClean="0"/>
              <a:t>location</a:t>
            </a:r>
          </a:p>
          <a:p>
            <a:r>
              <a:rPr lang="en-US" sz="2000" dirty="0" smtClean="0">
                <a:solidFill>
                  <a:srgbClr val="FF0000"/>
                </a:solidFill>
              </a:rPr>
              <a:t>q</a:t>
            </a:r>
            <a:r>
              <a:rPr lang="en-US" sz="2000" dirty="0" smtClean="0"/>
              <a:t> ,  </a:t>
            </a:r>
            <a:r>
              <a:rPr lang="en-US" sz="1600" dirty="0" smtClean="0"/>
              <a:t>magnitude</a:t>
            </a:r>
            <a:endParaRPr lang="el-GR" sz="1600" dirty="0" smtClean="0"/>
          </a:p>
        </p:txBody>
      </p:sp>
      <p:sp>
        <p:nvSpPr>
          <p:cNvPr id="4" name="3 - Θέση περιεχομένου"/>
          <p:cNvSpPr>
            <a:spLocks noGrp="1"/>
          </p:cNvSpPr>
          <p:nvPr>
            <p:ph sz="half" idx="1"/>
          </p:nvPr>
        </p:nvSpPr>
        <p:spPr>
          <a:xfrm>
            <a:off x="3995936" y="908720"/>
            <a:ext cx="4896544" cy="5472608"/>
          </a:xfrm>
        </p:spPr>
        <p:txBody>
          <a:bodyPr>
            <a:normAutofit/>
          </a:bodyPr>
          <a:lstStyle/>
          <a:p>
            <a:pPr algn="ctr">
              <a:buNone/>
            </a:pPr>
            <a:r>
              <a:rPr lang="en-US" sz="1600" b="1" dirty="0" smtClean="0">
                <a:solidFill>
                  <a:srgbClr val="0070C0"/>
                </a:solidFill>
              </a:rPr>
              <a:t>A convenient algebraic formulation of the MEG forward model </a:t>
            </a:r>
            <a:r>
              <a:rPr lang="en-US" sz="1600" dirty="0" smtClean="0">
                <a:solidFill>
                  <a:srgbClr val="0070C0"/>
                </a:solidFill>
              </a:rPr>
              <a:t>(Mosher et al., 1999) </a:t>
            </a:r>
            <a:endParaRPr lang="el-GR" sz="1600" dirty="0">
              <a:solidFill>
                <a:srgbClr val="0070C0"/>
              </a:solidFill>
            </a:endParaRPr>
          </a:p>
        </p:txBody>
      </p:sp>
      <p:pic>
        <p:nvPicPr>
          <p:cNvPr id="8" name="7 - Εικόνα"/>
          <p:cNvPicPr/>
          <p:nvPr/>
        </p:nvPicPr>
        <p:blipFill>
          <a:blip r:embed="rId2" cstate="print"/>
          <a:srcRect/>
          <a:stretch>
            <a:fillRect/>
          </a:stretch>
        </p:blipFill>
        <p:spPr bwMode="auto">
          <a:xfrm>
            <a:off x="5436096" y="1988840"/>
            <a:ext cx="2349500" cy="499745"/>
          </a:xfrm>
          <a:prstGeom prst="rect">
            <a:avLst/>
          </a:prstGeom>
          <a:noFill/>
          <a:ln w="9525">
            <a:noFill/>
            <a:miter lim="800000"/>
            <a:headEnd/>
            <a:tailEnd/>
          </a:ln>
        </p:spPr>
      </p:pic>
      <p:pic>
        <p:nvPicPr>
          <p:cNvPr id="9" name="8 - Εικόνα"/>
          <p:cNvPicPr/>
          <p:nvPr/>
        </p:nvPicPr>
        <p:blipFill>
          <a:blip r:embed="rId3" cstate="print"/>
          <a:srcRect/>
          <a:stretch>
            <a:fillRect/>
          </a:stretch>
        </p:blipFill>
        <p:spPr bwMode="auto">
          <a:xfrm>
            <a:off x="4788024" y="2636912"/>
            <a:ext cx="4176464" cy="1872208"/>
          </a:xfrm>
          <a:prstGeom prst="rect">
            <a:avLst/>
          </a:prstGeom>
          <a:noFill/>
          <a:ln w="9525">
            <a:noFill/>
            <a:miter lim="800000"/>
            <a:headEnd/>
            <a:tailEnd/>
          </a:ln>
        </p:spPr>
      </p:pic>
      <p:sp>
        <p:nvSpPr>
          <p:cNvPr id="12" name="11 - Δεξιό άγκιστρο"/>
          <p:cNvSpPr/>
          <p:nvPr/>
        </p:nvSpPr>
        <p:spPr>
          <a:xfrm>
            <a:off x="1979712" y="2348880"/>
            <a:ext cx="432048"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12 - Δεξιό άγκιστρο"/>
          <p:cNvSpPr/>
          <p:nvPr/>
        </p:nvSpPr>
        <p:spPr>
          <a:xfrm>
            <a:off x="2051720" y="3284984"/>
            <a:ext cx="504056"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13 - Στρογγυλεμένο ορθογώνιο"/>
          <p:cNvSpPr/>
          <p:nvPr/>
        </p:nvSpPr>
        <p:spPr>
          <a:xfrm>
            <a:off x="2555776" y="2420888"/>
            <a:ext cx="11521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a:t>
            </a:r>
            <a:endParaRPr lang="el-GR" dirty="0"/>
          </a:p>
        </p:txBody>
      </p:sp>
      <p:sp>
        <p:nvSpPr>
          <p:cNvPr id="15" name="14 - Στρογγυλεμένο ορθογώνιο"/>
          <p:cNvSpPr/>
          <p:nvPr/>
        </p:nvSpPr>
        <p:spPr>
          <a:xfrm>
            <a:off x="2627784" y="3645024"/>
            <a:ext cx="12241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a:t>
            </a:r>
            <a:endParaRPr lang="el-GR" dirty="0"/>
          </a:p>
        </p:txBody>
      </p:sp>
      <p:sp>
        <p:nvSpPr>
          <p:cNvPr id="22" name="21 - Στρογγυλεμένο ορθογώνιο"/>
          <p:cNvSpPr/>
          <p:nvPr/>
        </p:nvSpPr>
        <p:spPr>
          <a:xfrm>
            <a:off x="251520" y="5229200"/>
            <a:ext cx="4896544" cy="1368152"/>
          </a:xfrm>
          <a:prstGeom prst="roundRect">
            <a:avLst/>
          </a:prstGeom>
          <a:gradFill flip="none" rotWithShape="1">
            <a:gsLst>
              <a:gs pos="0">
                <a:schemeClr val="bg2"/>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70C0"/>
                </a:solidFill>
              </a:rPr>
              <a:t>B</a:t>
            </a:r>
            <a:r>
              <a:rPr lang="en-US" dirty="0" smtClean="0">
                <a:solidFill>
                  <a:schemeClr val="tx1"/>
                </a:solidFill>
              </a:rPr>
              <a:t>, </a:t>
            </a:r>
            <a:r>
              <a:rPr lang="en-US" sz="1600" dirty="0" smtClean="0">
                <a:solidFill>
                  <a:schemeClr val="tx1"/>
                </a:solidFill>
              </a:rPr>
              <a:t>data</a:t>
            </a:r>
          </a:p>
          <a:p>
            <a:r>
              <a:rPr lang="en-US" dirty="0" smtClean="0">
                <a:solidFill>
                  <a:srgbClr val="0070C0"/>
                </a:solidFill>
              </a:rPr>
              <a:t>L</a:t>
            </a:r>
            <a:r>
              <a:rPr lang="en-US" dirty="0" smtClean="0">
                <a:solidFill>
                  <a:schemeClr val="tx1"/>
                </a:solidFill>
              </a:rPr>
              <a:t>, </a:t>
            </a:r>
            <a:r>
              <a:rPr lang="en-US" sz="1600" dirty="0" smtClean="0">
                <a:solidFill>
                  <a:schemeClr val="tx1"/>
                </a:solidFill>
              </a:rPr>
              <a:t>Lead field (matrix), the forward solution in each source, field distribution across all M channels</a:t>
            </a:r>
          </a:p>
          <a:p>
            <a:r>
              <a:rPr lang="en-US" dirty="0" smtClean="0">
                <a:solidFill>
                  <a:srgbClr val="0070C0"/>
                </a:solidFill>
              </a:rPr>
              <a:t>S</a:t>
            </a:r>
            <a:r>
              <a:rPr lang="en-US" dirty="0" smtClean="0">
                <a:solidFill>
                  <a:schemeClr val="tx1"/>
                </a:solidFill>
              </a:rPr>
              <a:t>, </a:t>
            </a:r>
            <a:r>
              <a:rPr lang="en-US" sz="1600" dirty="0" smtClean="0">
                <a:solidFill>
                  <a:schemeClr val="tx1"/>
                </a:solidFill>
              </a:rPr>
              <a:t>source</a:t>
            </a:r>
            <a:endParaRPr lang="el-GR" sz="1600" dirty="0" smtClean="0">
              <a:solidFill>
                <a:schemeClr val="tx1"/>
              </a:solidFill>
            </a:endParaRPr>
          </a:p>
        </p:txBody>
      </p:sp>
      <p:pic>
        <p:nvPicPr>
          <p:cNvPr id="1026" name="Picture 2" descr="C:\Users\Παναγιώτης\Desktop\meg topography.jpg"/>
          <p:cNvPicPr>
            <a:picLocks noChangeAspect="1" noChangeArrowheads="1"/>
          </p:cNvPicPr>
          <p:nvPr/>
        </p:nvPicPr>
        <p:blipFill>
          <a:blip r:embed="rId4" cstate="print"/>
          <a:srcRect/>
          <a:stretch>
            <a:fillRect/>
          </a:stretch>
        </p:blipFill>
        <p:spPr bwMode="auto">
          <a:xfrm>
            <a:off x="5580112" y="4509120"/>
            <a:ext cx="3563889" cy="2176140"/>
          </a:xfrm>
          <a:prstGeom prst="rect">
            <a:avLst/>
          </a:prstGeom>
          <a:noFill/>
        </p:spPr>
      </p:pic>
      <p:cxnSp>
        <p:nvCxnSpPr>
          <p:cNvPr id="16" name="Connecteur droit avec flèche 46"/>
          <p:cNvCxnSpPr/>
          <p:nvPr/>
        </p:nvCxnSpPr>
        <p:spPr>
          <a:xfrm flipH="1">
            <a:off x="4644008" y="3717032"/>
            <a:ext cx="3744416" cy="14401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b="1" dirty="0" smtClean="0"/>
              <a:t>2.Using different “head” models </a:t>
            </a:r>
            <a:br>
              <a:rPr lang="en-US" sz="2800" b="1" dirty="0" smtClean="0"/>
            </a:br>
            <a:r>
              <a:rPr lang="en-US" sz="2800" b="1" dirty="0" smtClean="0"/>
              <a:t>(conductivity &amp; geometry) </a:t>
            </a:r>
            <a:endParaRPr lang="el-GR" sz="2800" b="1" dirty="0"/>
          </a:p>
        </p:txBody>
      </p:sp>
      <p:sp>
        <p:nvSpPr>
          <p:cNvPr id="3" name="2 - Θέση περιεχομένου"/>
          <p:cNvSpPr>
            <a:spLocks noGrp="1"/>
          </p:cNvSpPr>
          <p:nvPr>
            <p:ph idx="1"/>
          </p:nvPr>
        </p:nvSpPr>
        <p:spPr/>
        <p:txBody>
          <a:bodyPr>
            <a:normAutofit/>
          </a:bodyPr>
          <a:lstStyle/>
          <a:p>
            <a:endParaRPr lang="en-US" sz="2400" dirty="0" smtClean="0"/>
          </a:p>
          <a:p>
            <a:r>
              <a:rPr lang="en-US" sz="2000" dirty="0" smtClean="0"/>
              <a:t>Finite Element Method (FEM)</a:t>
            </a:r>
          </a:p>
          <a:p>
            <a:pPr>
              <a:buNone/>
            </a:pPr>
            <a:r>
              <a:rPr lang="en-US" sz="2000" dirty="0" smtClean="0"/>
              <a:t>     </a:t>
            </a:r>
          </a:p>
          <a:p>
            <a:r>
              <a:rPr lang="en-US" sz="2000" dirty="0" smtClean="0"/>
              <a:t>Boundary Element Method (BEM)</a:t>
            </a:r>
          </a:p>
          <a:p>
            <a:pPr>
              <a:buNone/>
            </a:pPr>
            <a:r>
              <a:rPr lang="en-US" sz="2000" dirty="0" smtClean="0"/>
              <a:t>    </a:t>
            </a:r>
          </a:p>
          <a:p>
            <a:r>
              <a:rPr lang="en-US" sz="2000" dirty="0" smtClean="0"/>
              <a:t>Multiple Spheres</a:t>
            </a:r>
          </a:p>
          <a:p>
            <a:pPr>
              <a:buNone/>
            </a:pPr>
            <a:endParaRPr lang="en-US" sz="2000" dirty="0" smtClean="0"/>
          </a:p>
          <a:p>
            <a:r>
              <a:rPr lang="en-US" sz="2000" dirty="0" smtClean="0"/>
              <a:t>Single Sphere</a:t>
            </a:r>
            <a:endParaRPr lang="el-GR" sz="2000" dirty="0"/>
          </a:p>
        </p:txBody>
      </p:sp>
      <p:pic>
        <p:nvPicPr>
          <p:cNvPr id="4" name="Picture 2"/>
          <p:cNvPicPr>
            <a:picLocks noChangeAspect="1" noChangeArrowheads="1"/>
          </p:cNvPicPr>
          <p:nvPr/>
        </p:nvPicPr>
        <p:blipFill>
          <a:blip r:embed="rId3" cstate="print"/>
          <a:srcRect l="23166" t="55096" r="3477" b="826"/>
          <a:stretch>
            <a:fillRect/>
          </a:stretch>
        </p:blipFill>
        <p:spPr bwMode="auto">
          <a:xfrm>
            <a:off x="5940152" y="2132856"/>
            <a:ext cx="1079500" cy="1008112"/>
          </a:xfrm>
          <a:prstGeom prst="rect">
            <a:avLst/>
          </a:prstGeom>
          <a:noFill/>
          <a:ln w="9525">
            <a:noFill/>
            <a:miter lim="800000"/>
            <a:headEnd/>
            <a:tailEnd/>
          </a:ln>
        </p:spPr>
      </p:pic>
      <p:pic>
        <p:nvPicPr>
          <p:cNvPr id="5" name="Image 21" descr="EEG2.png"/>
          <p:cNvPicPr>
            <a:picLocks noChangeAspect="1"/>
          </p:cNvPicPr>
          <p:nvPr/>
        </p:nvPicPr>
        <p:blipFill>
          <a:blip r:embed="rId4" cstate="print"/>
          <a:srcRect l="10426" t="5882" r="11374" b="5882"/>
          <a:stretch>
            <a:fillRect/>
          </a:stretch>
        </p:blipFill>
        <p:spPr bwMode="auto">
          <a:xfrm>
            <a:off x="6012160" y="3140968"/>
            <a:ext cx="936104" cy="927547"/>
          </a:xfrm>
          <a:prstGeom prst="rect">
            <a:avLst/>
          </a:prstGeom>
          <a:noFill/>
          <a:ln w="9525">
            <a:noFill/>
            <a:miter lim="800000"/>
            <a:headEnd/>
            <a:tailEnd/>
          </a:ln>
        </p:spPr>
      </p:pic>
      <p:grpSp>
        <p:nvGrpSpPr>
          <p:cNvPr id="6" name="Group 30"/>
          <p:cNvGrpSpPr>
            <a:grpSpLocks/>
          </p:cNvGrpSpPr>
          <p:nvPr/>
        </p:nvGrpSpPr>
        <p:grpSpPr bwMode="auto">
          <a:xfrm>
            <a:off x="5940152" y="4077072"/>
            <a:ext cx="1224061" cy="1791792"/>
            <a:chOff x="5004048" y="3068960"/>
            <a:chExt cx="1298575" cy="2511152"/>
          </a:xfrm>
        </p:grpSpPr>
        <p:grpSp>
          <p:nvGrpSpPr>
            <p:cNvPr id="7" name="Group 17"/>
            <p:cNvGrpSpPr>
              <a:grpSpLocks/>
            </p:cNvGrpSpPr>
            <p:nvPr/>
          </p:nvGrpSpPr>
          <p:grpSpPr bwMode="auto">
            <a:xfrm>
              <a:off x="5004048" y="4437112"/>
              <a:ext cx="1146175" cy="1143000"/>
              <a:chOff x="5004048" y="4437112"/>
              <a:chExt cx="1146175" cy="1143000"/>
            </a:xfrm>
          </p:grpSpPr>
          <p:pic>
            <p:nvPicPr>
              <p:cNvPr id="25" name="Picture 25" descr="SAG_HEAD"/>
              <p:cNvPicPr>
                <a:picLocks noChangeAspect="1" noChangeArrowheads="1"/>
              </p:cNvPicPr>
              <p:nvPr/>
            </p:nvPicPr>
            <p:blipFill>
              <a:blip r:embed="rId5" cstate="print"/>
              <a:srcRect l="2179" t="2298" r="5006"/>
              <a:stretch>
                <a:fillRect/>
              </a:stretch>
            </p:blipFill>
            <p:spPr bwMode="auto">
              <a:xfrm>
                <a:off x="5004048" y="4437112"/>
                <a:ext cx="1146175" cy="1143000"/>
              </a:xfrm>
              <a:prstGeom prst="rect">
                <a:avLst/>
              </a:prstGeom>
              <a:noFill/>
              <a:ln w="9525">
                <a:noFill/>
                <a:miter lim="800000"/>
                <a:headEnd/>
                <a:tailEnd/>
              </a:ln>
            </p:spPr>
          </p:pic>
          <p:grpSp>
            <p:nvGrpSpPr>
              <p:cNvPr id="9" name="Group 26"/>
              <p:cNvGrpSpPr>
                <a:grpSpLocks noChangeAspect="1"/>
              </p:cNvGrpSpPr>
              <p:nvPr/>
            </p:nvGrpSpPr>
            <p:grpSpPr bwMode="auto">
              <a:xfrm>
                <a:off x="5188774" y="4475624"/>
                <a:ext cx="866177" cy="865425"/>
                <a:chOff x="3346" y="1514"/>
                <a:chExt cx="1700" cy="1701"/>
              </a:xfrm>
            </p:grpSpPr>
            <p:sp>
              <p:nvSpPr>
                <p:cNvPr id="27" name="Oval 27"/>
                <p:cNvSpPr>
                  <a:spLocks noChangeAspect="1" noChangeArrowheads="1"/>
                </p:cNvSpPr>
                <p:nvPr/>
              </p:nvSpPr>
              <p:spPr bwMode="auto">
                <a:xfrm>
                  <a:off x="3346" y="1514"/>
                  <a:ext cx="1700" cy="1701"/>
                </a:xfrm>
                <a:prstGeom prst="ellipse">
                  <a:avLst/>
                </a:prstGeom>
                <a:solidFill>
                  <a:schemeClr val="accent1">
                    <a:alpha val="50195"/>
                  </a:schemeClr>
                </a:solidFill>
                <a:ln w="9525">
                  <a:solidFill>
                    <a:schemeClr val="tx1"/>
                  </a:solidFill>
                  <a:round/>
                  <a:headEnd/>
                  <a:tailEnd/>
                </a:ln>
              </p:spPr>
              <p:txBody>
                <a:bodyPr wrap="none" anchor="ctr"/>
                <a:lstStyle/>
                <a:p>
                  <a:endParaRPr lang="en-US"/>
                </a:p>
              </p:txBody>
            </p:sp>
            <p:sp>
              <p:nvSpPr>
                <p:cNvPr id="28" name="Oval 28"/>
                <p:cNvSpPr>
                  <a:spLocks noChangeAspect="1" noChangeArrowheads="1"/>
                </p:cNvSpPr>
                <p:nvPr/>
              </p:nvSpPr>
              <p:spPr bwMode="auto">
                <a:xfrm>
                  <a:off x="3403" y="1570"/>
                  <a:ext cx="1587" cy="1588"/>
                </a:xfrm>
                <a:prstGeom prst="ellipse">
                  <a:avLst/>
                </a:prstGeom>
                <a:solidFill>
                  <a:srgbClr val="99CCFF">
                    <a:alpha val="50195"/>
                  </a:srgbClr>
                </a:solidFill>
                <a:ln w="9525">
                  <a:solidFill>
                    <a:schemeClr val="tx1"/>
                  </a:solidFill>
                  <a:round/>
                  <a:headEnd/>
                  <a:tailEnd/>
                </a:ln>
              </p:spPr>
              <p:txBody>
                <a:bodyPr wrap="none" anchor="ctr"/>
                <a:lstStyle/>
                <a:p>
                  <a:endParaRPr lang="en-US"/>
                </a:p>
              </p:txBody>
            </p:sp>
            <p:sp>
              <p:nvSpPr>
                <p:cNvPr id="29" name="Oval 29"/>
                <p:cNvSpPr>
                  <a:spLocks noChangeAspect="1" noChangeArrowheads="1"/>
                </p:cNvSpPr>
                <p:nvPr/>
              </p:nvSpPr>
              <p:spPr bwMode="auto">
                <a:xfrm>
                  <a:off x="3459" y="1627"/>
                  <a:ext cx="1474" cy="1475"/>
                </a:xfrm>
                <a:prstGeom prst="ellipse">
                  <a:avLst/>
                </a:prstGeom>
                <a:solidFill>
                  <a:srgbClr val="FF9900">
                    <a:alpha val="50195"/>
                  </a:srgbClr>
                </a:solidFill>
                <a:ln w="9525">
                  <a:solidFill>
                    <a:schemeClr val="tx1"/>
                  </a:solidFill>
                  <a:round/>
                  <a:headEnd/>
                  <a:tailEnd/>
                </a:ln>
              </p:spPr>
              <p:txBody>
                <a:bodyPr wrap="none" anchor="ctr"/>
                <a:lstStyle/>
                <a:p>
                  <a:endParaRPr lang="en-US"/>
                </a:p>
              </p:txBody>
            </p:sp>
          </p:grpSp>
        </p:grpSp>
        <p:pic>
          <p:nvPicPr>
            <p:cNvPr id="8" name="Picture 25" descr="SAG_HEAD"/>
            <p:cNvPicPr>
              <a:picLocks noChangeAspect="1" noChangeArrowheads="1"/>
            </p:cNvPicPr>
            <p:nvPr/>
          </p:nvPicPr>
          <p:blipFill>
            <a:blip r:embed="rId5" cstate="print"/>
            <a:srcRect l="2179" t="2298" r="5006"/>
            <a:stretch>
              <a:fillRect/>
            </a:stretch>
          </p:blipFill>
          <p:spPr bwMode="auto">
            <a:xfrm>
              <a:off x="5156448" y="3068960"/>
              <a:ext cx="1146175" cy="1143000"/>
            </a:xfrm>
            <a:prstGeom prst="rect">
              <a:avLst/>
            </a:prstGeom>
            <a:noFill/>
            <a:ln w="9525">
              <a:noFill/>
              <a:miter lim="800000"/>
              <a:headEnd/>
              <a:tailEnd/>
            </a:ln>
          </p:spPr>
        </p:pic>
        <p:grpSp>
          <p:nvGrpSpPr>
            <p:cNvPr id="10" name="Group 26"/>
            <p:cNvGrpSpPr>
              <a:grpSpLocks noChangeAspect="1"/>
            </p:cNvGrpSpPr>
            <p:nvPr/>
          </p:nvGrpSpPr>
          <p:grpSpPr bwMode="auto">
            <a:xfrm>
              <a:off x="5292080" y="3212976"/>
              <a:ext cx="454961" cy="454566"/>
              <a:chOff x="3346" y="1514"/>
              <a:chExt cx="1700" cy="1701"/>
            </a:xfrm>
          </p:grpSpPr>
          <p:sp>
            <p:nvSpPr>
              <p:cNvPr id="22" name="Oval 27"/>
              <p:cNvSpPr>
                <a:spLocks noChangeAspect="1" noChangeArrowheads="1"/>
              </p:cNvSpPr>
              <p:nvPr/>
            </p:nvSpPr>
            <p:spPr bwMode="auto">
              <a:xfrm>
                <a:off x="3346" y="1514"/>
                <a:ext cx="1700" cy="1701"/>
              </a:xfrm>
              <a:prstGeom prst="ellipse">
                <a:avLst/>
              </a:prstGeom>
              <a:solidFill>
                <a:schemeClr val="accent1">
                  <a:alpha val="50195"/>
                </a:schemeClr>
              </a:solidFill>
              <a:ln w="9525">
                <a:solidFill>
                  <a:schemeClr val="tx1"/>
                </a:solidFill>
                <a:round/>
                <a:headEnd/>
                <a:tailEnd/>
              </a:ln>
            </p:spPr>
            <p:txBody>
              <a:bodyPr wrap="none" anchor="ctr"/>
              <a:lstStyle/>
              <a:p>
                <a:endParaRPr lang="en-US"/>
              </a:p>
            </p:txBody>
          </p:sp>
          <p:sp>
            <p:nvSpPr>
              <p:cNvPr id="23" name="Oval 28"/>
              <p:cNvSpPr>
                <a:spLocks noChangeAspect="1" noChangeArrowheads="1"/>
              </p:cNvSpPr>
              <p:nvPr/>
            </p:nvSpPr>
            <p:spPr bwMode="auto">
              <a:xfrm>
                <a:off x="3403" y="1570"/>
                <a:ext cx="1587" cy="1588"/>
              </a:xfrm>
              <a:prstGeom prst="ellipse">
                <a:avLst/>
              </a:prstGeom>
              <a:solidFill>
                <a:srgbClr val="99CCFF">
                  <a:alpha val="50195"/>
                </a:srgbClr>
              </a:solidFill>
              <a:ln w="9525">
                <a:solidFill>
                  <a:schemeClr val="tx1"/>
                </a:solidFill>
                <a:round/>
                <a:headEnd/>
                <a:tailEnd/>
              </a:ln>
            </p:spPr>
            <p:txBody>
              <a:bodyPr wrap="none" anchor="ctr"/>
              <a:lstStyle/>
              <a:p>
                <a:endParaRPr lang="en-US"/>
              </a:p>
            </p:txBody>
          </p:sp>
          <p:sp>
            <p:nvSpPr>
              <p:cNvPr id="24" name="Oval 29"/>
              <p:cNvSpPr>
                <a:spLocks noChangeAspect="1" noChangeArrowheads="1"/>
              </p:cNvSpPr>
              <p:nvPr/>
            </p:nvSpPr>
            <p:spPr bwMode="auto">
              <a:xfrm>
                <a:off x="3459" y="1627"/>
                <a:ext cx="1474" cy="1475"/>
              </a:xfrm>
              <a:prstGeom prst="ellipse">
                <a:avLst/>
              </a:prstGeom>
              <a:solidFill>
                <a:srgbClr val="FF9900">
                  <a:alpha val="50195"/>
                </a:srgbClr>
              </a:solidFill>
              <a:ln w="9525">
                <a:solidFill>
                  <a:schemeClr val="tx1"/>
                </a:solidFill>
                <a:round/>
                <a:headEnd/>
                <a:tailEnd/>
              </a:ln>
            </p:spPr>
            <p:txBody>
              <a:bodyPr wrap="none" anchor="ctr"/>
              <a:lstStyle/>
              <a:p>
                <a:endParaRPr lang="en-US"/>
              </a:p>
            </p:txBody>
          </p:sp>
        </p:grpSp>
        <p:grpSp>
          <p:nvGrpSpPr>
            <p:cNvPr id="11" name="Group 26"/>
            <p:cNvGrpSpPr>
              <a:grpSpLocks noChangeAspect="1"/>
            </p:cNvGrpSpPr>
            <p:nvPr/>
          </p:nvGrpSpPr>
          <p:grpSpPr bwMode="auto">
            <a:xfrm>
              <a:off x="5485191" y="3140968"/>
              <a:ext cx="454961" cy="454566"/>
              <a:chOff x="3346" y="1514"/>
              <a:chExt cx="1700" cy="1701"/>
            </a:xfrm>
          </p:grpSpPr>
          <p:sp>
            <p:nvSpPr>
              <p:cNvPr id="19" name="Oval 27"/>
              <p:cNvSpPr>
                <a:spLocks noChangeAspect="1" noChangeArrowheads="1"/>
              </p:cNvSpPr>
              <p:nvPr/>
            </p:nvSpPr>
            <p:spPr bwMode="auto">
              <a:xfrm>
                <a:off x="3346" y="1514"/>
                <a:ext cx="1700" cy="1701"/>
              </a:xfrm>
              <a:prstGeom prst="ellipse">
                <a:avLst/>
              </a:prstGeom>
              <a:solidFill>
                <a:schemeClr val="accent1">
                  <a:alpha val="50195"/>
                </a:schemeClr>
              </a:solidFill>
              <a:ln w="9525">
                <a:solidFill>
                  <a:schemeClr val="tx1"/>
                </a:solidFill>
                <a:round/>
                <a:headEnd/>
                <a:tailEnd/>
              </a:ln>
            </p:spPr>
            <p:txBody>
              <a:bodyPr wrap="none" anchor="ctr"/>
              <a:lstStyle/>
              <a:p>
                <a:endParaRPr lang="en-US"/>
              </a:p>
            </p:txBody>
          </p:sp>
          <p:sp>
            <p:nvSpPr>
              <p:cNvPr id="20" name="Oval 28"/>
              <p:cNvSpPr>
                <a:spLocks noChangeAspect="1" noChangeArrowheads="1"/>
              </p:cNvSpPr>
              <p:nvPr/>
            </p:nvSpPr>
            <p:spPr bwMode="auto">
              <a:xfrm>
                <a:off x="3403" y="1570"/>
                <a:ext cx="1587" cy="1588"/>
              </a:xfrm>
              <a:prstGeom prst="ellipse">
                <a:avLst/>
              </a:prstGeom>
              <a:solidFill>
                <a:srgbClr val="99CCFF">
                  <a:alpha val="50195"/>
                </a:srgbClr>
              </a:solidFill>
              <a:ln w="9525">
                <a:solidFill>
                  <a:schemeClr val="tx1"/>
                </a:solidFill>
                <a:round/>
                <a:headEnd/>
                <a:tailEnd/>
              </a:ln>
            </p:spPr>
            <p:txBody>
              <a:bodyPr wrap="none" anchor="ctr"/>
              <a:lstStyle/>
              <a:p>
                <a:endParaRPr lang="en-US"/>
              </a:p>
            </p:txBody>
          </p:sp>
          <p:sp>
            <p:nvSpPr>
              <p:cNvPr id="21" name="Oval 29"/>
              <p:cNvSpPr>
                <a:spLocks noChangeAspect="1" noChangeArrowheads="1"/>
              </p:cNvSpPr>
              <p:nvPr/>
            </p:nvSpPr>
            <p:spPr bwMode="auto">
              <a:xfrm>
                <a:off x="3459" y="1627"/>
                <a:ext cx="1474" cy="1475"/>
              </a:xfrm>
              <a:prstGeom prst="ellipse">
                <a:avLst/>
              </a:prstGeom>
              <a:solidFill>
                <a:srgbClr val="FF9900">
                  <a:alpha val="50195"/>
                </a:srgbClr>
              </a:solidFill>
              <a:ln w="9525">
                <a:solidFill>
                  <a:schemeClr val="tx1"/>
                </a:solidFill>
                <a:round/>
                <a:headEnd/>
                <a:tailEnd/>
              </a:ln>
            </p:spPr>
            <p:txBody>
              <a:bodyPr wrap="none" anchor="ctr"/>
              <a:lstStyle/>
              <a:p>
                <a:endParaRPr lang="en-US"/>
              </a:p>
            </p:txBody>
          </p:sp>
        </p:grpSp>
        <p:grpSp>
          <p:nvGrpSpPr>
            <p:cNvPr id="12" name="Group 26"/>
            <p:cNvGrpSpPr>
              <a:grpSpLocks noChangeAspect="1"/>
            </p:cNvGrpSpPr>
            <p:nvPr/>
          </p:nvGrpSpPr>
          <p:grpSpPr bwMode="auto">
            <a:xfrm>
              <a:off x="5652120" y="3140968"/>
              <a:ext cx="454961" cy="454566"/>
              <a:chOff x="3346" y="1514"/>
              <a:chExt cx="1700" cy="1701"/>
            </a:xfrm>
          </p:grpSpPr>
          <p:sp>
            <p:nvSpPr>
              <p:cNvPr id="16" name="Oval 27"/>
              <p:cNvSpPr>
                <a:spLocks noChangeAspect="1" noChangeArrowheads="1"/>
              </p:cNvSpPr>
              <p:nvPr/>
            </p:nvSpPr>
            <p:spPr bwMode="auto">
              <a:xfrm>
                <a:off x="3346" y="1514"/>
                <a:ext cx="1700" cy="1701"/>
              </a:xfrm>
              <a:prstGeom prst="ellipse">
                <a:avLst/>
              </a:prstGeom>
              <a:solidFill>
                <a:schemeClr val="accent1">
                  <a:alpha val="50195"/>
                </a:schemeClr>
              </a:solidFill>
              <a:ln w="9525">
                <a:solidFill>
                  <a:schemeClr val="tx1"/>
                </a:solidFill>
                <a:round/>
                <a:headEnd/>
                <a:tailEnd/>
              </a:ln>
            </p:spPr>
            <p:txBody>
              <a:bodyPr wrap="none" anchor="ctr"/>
              <a:lstStyle/>
              <a:p>
                <a:endParaRPr lang="en-US"/>
              </a:p>
            </p:txBody>
          </p:sp>
          <p:sp>
            <p:nvSpPr>
              <p:cNvPr id="17" name="Oval 28"/>
              <p:cNvSpPr>
                <a:spLocks noChangeAspect="1" noChangeArrowheads="1"/>
              </p:cNvSpPr>
              <p:nvPr/>
            </p:nvSpPr>
            <p:spPr bwMode="auto">
              <a:xfrm>
                <a:off x="3403" y="1570"/>
                <a:ext cx="1587" cy="1588"/>
              </a:xfrm>
              <a:prstGeom prst="ellipse">
                <a:avLst/>
              </a:prstGeom>
              <a:solidFill>
                <a:srgbClr val="99CCFF">
                  <a:alpha val="50195"/>
                </a:srgbClr>
              </a:solidFill>
              <a:ln w="9525">
                <a:solidFill>
                  <a:schemeClr val="tx1"/>
                </a:solidFill>
                <a:round/>
                <a:headEnd/>
                <a:tailEnd/>
              </a:ln>
            </p:spPr>
            <p:txBody>
              <a:bodyPr wrap="none" anchor="ctr"/>
              <a:lstStyle/>
              <a:p>
                <a:endParaRPr lang="en-US"/>
              </a:p>
            </p:txBody>
          </p:sp>
          <p:sp>
            <p:nvSpPr>
              <p:cNvPr id="18" name="Oval 29"/>
              <p:cNvSpPr>
                <a:spLocks noChangeAspect="1" noChangeArrowheads="1"/>
              </p:cNvSpPr>
              <p:nvPr/>
            </p:nvSpPr>
            <p:spPr bwMode="auto">
              <a:xfrm>
                <a:off x="3459" y="1627"/>
                <a:ext cx="1474" cy="1475"/>
              </a:xfrm>
              <a:prstGeom prst="ellipse">
                <a:avLst/>
              </a:prstGeom>
              <a:solidFill>
                <a:srgbClr val="FF9900">
                  <a:alpha val="50195"/>
                </a:srgbClr>
              </a:solidFill>
              <a:ln w="9525">
                <a:solidFill>
                  <a:schemeClr val="tx1"/>
                </a:solidFill>
                <a:round/>
                <a:headEnd/>
                <a:tailEnd/>
              </a:ln>
            </p:spPr>
            <p:txBody>
              <a:bodyPr wrap="none" anchor="ctr"/>
              <a:lstStyle/>
              <a:p>
                <a:endParaRPr lang="en-US"/>
              </a:p>
            </p:txBody>
          </p:sp>
        </p:grpSp>
        <p:grpSp>
          <p:nvGrpSpPr>
            <p:cNvPr id="26" name="Group 26"/>
            <p:cNvGrpSpPr>
              <a:grpSpLocks noChangeAspect="1"/>
            </p:cNvGrpSpPr>
            <p:nvPr/>
          </p:nvGrpSpPr>
          <p:grpSpPr bwMode="auto">
            <a:xfrm>
              <a:off x="5773223" y="3293368"/>
              <a:ext cx="454961" cy="454566"/>
              <a:chOff x="3346" y="1514"/>
              <a:chExt cx="1700" cy="1701"/>
            </a:xfrm>
          </p:grpSpPr>
          <p:sp>
            <p:nvSpPr>
              <p:cNvPr id="13" name="Oval 27"/>
              <p:cNvSpPr>
                <a:spLocks noChangeAspect="1" noChangeArrowheads="1"/>
              </p:cNvSpPr>
              <p:nvPr/>
            </p:nvSpPr>
            <p:spPr bwMode="auto">
              <a:xfrm>
                <a:off x="3346" y="1514"/>
                <a:ext cx="1700" cy="1701"/>
              </a:xfrm>
              <a:prstGeom prst="ellipse">
                <a:avLst/>
              </a:prstGeom>
              <a:solidFill>
                <a:schemeClr val="accent1">
                  <a:alpha val="50195"/>
                </a:schemeClr>
              </a:solidFill>
              <a:ln w="9525">
                <a:solidFill>
                  <a:schemeClr val="tx1"/>
                </a:solidFill>
                <a:round/>
                <a:headEnd/>
                <a:tailEnd/>
              </a:ln>
            </p:spPr>
            <p:txBody>
              <a:bodyPr wrap="none" anchor="ctr"/>
              <a:lstStyle/>
              <a:p>
                <a:endParaRPr lang="en-US"/>
              </a:p>
            </p:txBody>
          </p:sp>
          <p:sp>
            <p:nvSpPr>
              <p:cNvPr id="14" name="Oval 28"/>
              <p:cNvSpPr>
                <a:spLocks noChangeAspect="1" noChangeArrowheads="1"/>
              </p:cNvSpPr>
              <p:nvPr/>
            </p:nvSpPr>
            <p:spPr bwMode="auto">
              <a:xfrm>
                <a:off x="3403" y="1570"/>
                <a:ext cx="1587" cy="1588"/>
              </a:xfrm>
              <a:prstGeom prst="ellipse">
                <a:avLst/>
              </a:prstGeom>
              <a:solidFill>
                <a:srgbClr val="99CCFF">
                  <a:alpha val="50195"/>
                </a:srgbClr>
              </a:solidFill>
              <a:ln w="9525">
                <a:solidFill>
                  <a:schemeClr val="tx1"/>
                </a:solidFill>
                <a:round/>
                <a:headEnd/>
                <a:tailEnd/>
              </a:ln>
            </p:spPr>
            <p:txBody>
              <a:bodyPr wrap="none" anchor="ctr"/>
              <a:lstStyle/>
              <a:p>
                <a:endParaRPr lang="en-US"/>
              </a:p>
            </p:txBody>
          </p:sp>
          <p:sp>
            <p:nvSpPr>
              <p:cNvPr id="15" name="Oval 29"/>
              <p:cNvSpPr>
                <a:spLocks noChangeAspect="1" noChangeArrowheads="1"/>
              </p:cNvSpPr>
              <p:nvPr/>
            </p:nvSpPr>
            <p:spPr bwMode="auto">
              <a:xfrm>
                <a:off x="3459" y="1627"/>
                <a:ext cx="1474" cy="1475"/>
              </a:xfrm>
              <a:prstGeom prst="ellipse">
                <a:avLst/>
              </a:prstGeom>
              <a:solidFill>
                <a:srgbClr val="FF9900">
                  <a:alpha val="50195"/>
                </a:srgbClr>
              </a:solidFill>
              <a:ln w="9525">
                <a:solidFill>
                  <a:schemeClr val="tx1"/>
                </a:solidFill>
                <a:round/>
                <a:headEnd/>
                <a:tailEnd/>
              </a:ln>
            </p:spPr>
            <p:txBody>
              <a:bodyPr wrap="none" anchor="ctr"/>
              <a:lstStyle/>
              <a:p>
                <a:endParaRPr lang="en-US"/>
              </a:p>
            </p:txBody>
          </p:sp>
        </p:grpSp>
      </p:grpSp>
      <p:sp>
        <p:nvSpPr>
          <p:cNvPr id="30" name="Line 31"/>
          <p:cNvSpPr>
            <a:spLocks noChangeShapeType="1"/>
          </p:cNvSpPr>
          <p:nvPr/>
        </p:nvSpPr>
        <p:spPr bwMode="auto">
          <a:xfrm>
            <a:off x="7596336" y="2492896"/>
            <a:ext cx="0" cy="3239641"/>
          </a:xfrm>
          <a:prstGeom prst="line">
            <a:avLst/>
          </a:prstGeom>
          <a:noFill/>
          <a:ln w="9525">
            <a:solidFill>
              <a:schemeClr val="tx1"/>
            </a:solidFill>
            <a:round/>
            <a:headEnd/>
            <a:tailEnd type="triangle" w="med" len="med"/>
          </a:ln>
          <a:effectLst/>
        </p:spPr>
        <p:txBody>
          <a:bodyPr/>
          <a:lstStyle/>
          <a:p>
            <a:endParaRPr lang="el-GR"/>
          </a:p>
        </p:txBody>
      </p:sp>
      <p:sp>
        <p:nvSpPr>
          <p:cNvPr id="31" name="Text Box 32"/>
          <p:cNvSpPr txBox="1">
            <a:spLocks noChangeArrowheads="1"/>
          </p:cNvSpPr>
          <p:nvPr/>
        </p:nvSpPr>
        <p:spPr bwMode="auto">
          <a:xfrm>
            <a:off x="7812360" y="5085184"/>
            <a:ext cx="989373" cy="646331"/>
          </a:xfrm>
          <a:prstGeom prst="rect">
            <a:avLst/>
          </a:prstGeom>
          <a:noFill/>
          <a:ln w="9525">
            <a:noFill/>
            <a:miter lim="800000"/>
            <a:headEnd/>
            <a:tailEnd/>
          </a:ln>
          <a:effectLst/>
        </p:spPr>
        <p:txBody>
          <a:bodyPr wrap="none">
            <a:spAutoFit/>
          </a:bodyPr>
          <a:lstStyle/>
          <a:p>
            <a:r>
              <a:rPr lang="en-GB" dirty="0">
                <a:solidFill>
                  <a:schemeClr val="accent2">
                    <a:lumMod val="75000"/>
                  </a:schemeClr>
                </a:solidFill>
              </a:rPr>
              <a:t>Simpler</a:t>
            </a:r>
          </a:p>
          <a:p>
            <a:r>
              <a:rPr lang="en-GB" dirty="0">
                <a:solidFill>
                  <a:schemeClr val="accent2">
                    <a:lumMod val="75000"/>
                  </a:schemeClr>
                </a:solidFill>
              </a:rPr>
              <a:t>models</a:t>
            </a:r>
          </a:p>
        </p:txBody>
      </p:sp>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7715200" cy="917848"/>
          </a:xfrm>
        </p:spPr>
        <p:txBody>
          <a:bodyPr>
            <a:noAutofit/>
          </a:bodyPr>
          <a:lstStyle/>
          <a:p>
            <a:r>
              <a:rPr lang="en-US" sz="2800" b="1" dirty="0" smtClean="0">
                <a:solidFill>
                  <a:srgbClr val="0070C0"/>
                </a:solidFill>
              </a:rPr>
              <a:t>2.Using different “head” models </a:t>
            </a:r>
            <a:br>
              <a:rPr lang="en-US" sz="2800" b="1" dirty="0" smtClean="0">
                <a:solidFill>
                  <a:srgbClr val="0070C0"/>
                </a:solidFill>
              </a:rPr>
            </a:br>
            <a:r>
              <a:rPr lang="en-US" sz="2800" b="1" dirty="0" smtClean="0">
                <a:solidFill>
                  <a:srgbClr val="0070C0"/>
                </a:solidFill>
              </a:rPr>
              <a:t>(conductivity &amp; geometry) </a:t>
            </a:r>
            <a:endParaRPr lang="el-GR" sz="2800" dirty="0">
              <a:solidFill>
                <a:srgbClr val="0070C0"/>
              </a:solidFill>
            </a:endParaRPr>
          </a:p>
        </p:txBody>
      </p:sp>
      <p:sp>
        <p:nvSpPr>
          <p:cNvPr id="3" name="2 - Θέση περιεχομένου"/>
          <p:cNvSpPr>
            <a:spLocks noGrp="1"/>
          </p:cNvSpPr>
          <p:nvPr>
            <p:ph idx="1"/>
          </p:nvPr>
        </p:nvSpPr>
        <p:spPr/>
        <p:txBody>
          <a:bodyPr/>
          <a:lstStyle/>
          <a:p>
            <a:pPr>
              <a:buNone/>
            </a:pPr>
            <a:r>
              <a:rPr lang="en-US" sz="3200" dirty="0" smtClean="0">
                <a:solidFill>
                  <a:srgbClr val="FF0000"/>
                </a:solidFill>
              </a:rPr>
              <a:t>Single Sphere model</a:t>
            </a:r>
          </a:p>
          <a:p>
            <a:pPr>
              <a:buNone/>
            </a:pPr>
            <a:endParaRPr lang="en-US" sz="2400" dirty="0" smtClean="0"/>
          </a:p>
          <a:p>
            <a:pPr>
              <a:buNone/>
            </a:pPr>
            <a:r>
              <a:rPr lang="en-US" sz="2400" u="sng" dirty="0" smtClean="0"/>
              <a:t>Assumptions</a:t>
            </a:r>
            <a:r>
              <a:rPr lang="el-GR" sz="2400" u="sng" dirty="0" smtClean="0"/>
              <a:t>: </a:t>
            </a:r>
            <a:endParaRPr lang="en-US" sz="2400" u="sng" dirty="0" smtClean="0"/>
          </a:p>
          <a:p>
            <a:pPr>
              <a:buNone/>
            </a:pPr>
            <a:r>
              <a:rPr lang="en-US" sz="2000" dirty="0" smtClean="0"/>
              <a:t>1. Head as a set of nested concentric spheres </a:t>
            </a:r>
          </a:p>
          <a:p>
            <a:pPr>
              <a:buNone/>
            </a:pPr>
            <a:r>
              <a:rPr lang="en-US" sz="2000" dirty="0" smtClean="0"/>
              <a:t>(brain, CSF, skull, scalp)</a:t>
            </a:r>
            <a:endParaRPr lang="el-GR" sz="2000" dirty="0" smtClean="0"/>
          </a:p>
          <a:p>
            <a:pPr>
              <a:buNone/>
            </a:pPr>
            <a:endParaRPr lang="el-GR" sz="2000" dirty="0" smtClean="0"/>
          </a:p>
          <a:p>
            <a:pPr>
              <a:buNone/>
            </a:pPr>
            <a:r>
              <a:rPr lang="el-GR" sz="2000" dirty="0" smtClean="0"/>
              <a:t>2. </a:t>
            </a:r>
            <a:r>
              <a:rPr lang="en-US" sz="2000" dirty="0" smtClean="0"/>
              <a:t>Each layer has uniform and constant conductivity</a:t>
            </a:r>
          </a:p>
          <a:p>
            <a:pPr>
              <a:buNone/>
            </a:pPr>
            <a:endParaRPr lang="en-US" sz="2400" dirty="0" smtClean="0"/>
          </a:p>
          <a:p>
            <a:pPr>
              <a:buNone/>
            </a:pPr>
            <a:r>
              <a:rPr lang="en-US" sz="2000" dirty="0" smtClean="0">
                <a:solidFill>
                  <a:srgbClr val="FFC000"/>
                </a:solidFill>
              </a:rPr>
              <a:t>* The analytic approach for the forward problem</a:t>
            </a:r>
            <a:r>
              <a:rPr lang="en-US" sz="2000" dirty="0" smtClean="0"/>
              <a:t> </a:t>
            </a:r>
          </a:p>
          <a:p>
            <a:pPr>
              <a:buNone/>
            </a:pPr>
            <a:endParaRPr lang="en-US" sz="2400" dirty="0" smtClean="0"/>
          </a:p>
          <a:p>
            <a:pPr>
              <a:buNone/>
            </a:pPr>
            <a:endParaRPr lang="en-US" dirty="0" smtClean="0"/>
          </a:p>
          <a:p>
            <a:pPr>
              <a:buNone/>
            </a:pPr>
            <a:endParaRPr lang="el-GR" dirty="0"/>
          </a:p>
        </p:txBody>
      </p:sp>
      <p:pic>
        <p:nvPicPr>
          <p:cNvPr id="1027" name="Picture 3" descr="C:\Users\Παναγιώτης\Desktop\Isotropic.jpg"/>
          <p:cNvPicPr>
            <a:picLocks noChangeAspect="1" noChangeArrowheads="1"/>
          </p:cNvPicPr>
          <p:nvPr/>
        </p:nvPicPr>
        <p:blipFill>
          <a:blip r:embed="rId2" cstate="print"/>
          <a:srcRect/>
          <a:stretch>
            <a:fillRect/>
          </a:stretch>
        </p:blipFill>
        <p:spPr bwMode="auto">
          <a:xfrm>
            <a:off x="6012160" y="908720"/>
            <a:ext cx="2952328" cy="2664296"/>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7715200" cy="917848"/>
          </a:xfrm>
        </p:spPr>
        <p:txBody>
          <a:bodyPr>
            <a:noAutofit/>
          </a:bodyPr>
          <a:lstStyle/>
          <a:p>
            <a:r>
              <a:rPr lang="en-US" sz="2800" b="1" dirty="0" smtClean="0">
                <a:solidFill>
                  <a:srgbClr val="0070C0"/>
                </a:solidFill>
              </a:rPr>
              <a:t>2.Using different “head” models </a:t>
            </a:r>
            <a:br>
              <a:rPr lang="en-US" sz="2800" b="1" dirty="0" smtClean="0">
                <a:solidFill>
                  <a:srgbClr val="0070C0"/>
                </a:solidFill>
              </a:rPr>
            </a:br>
            <a:r>
              <a:rPr lang="en-US" sz="2800" b="1" dirty="0" smtClean="0">
                <a:solidFill>
                  <a:srgbClr val="0070C0"/>
                </a:solidFill>
              </a:rPr>
              <a:t>(conductivity &amp; geometry) </a:t>
            </a:r>
            <a:endParaRPr lang="el-GR" sz="2800" dirty="0">
              <a:solidFill>
                <a:srgbClr val="0070C0"/>
              </a:solidFill>
            </a:endParaRPr>
          </a:p>
        </p:txBody>
      </p:sp>
      <p:sp>
        <p:nvSpPr>
          <p:cNvPr id="3" name="2 - Θέση περιεχομένου"/>
          <p:cNvSpPr>
            <a:spLocks noGrp="1"/>
          </p:cNvSpPr>
          <p:nvPr>
            <p:ph idx="1"/>
          </p:nvPr>
        </p:nvSpPr>
        <p:spPr/>
        <p:txBody>
          <a:bodyPr>
            <a:normAutofit fontScale="62500" lnSpcReduction="20000"/>
          </a:bodyPr>
          <a:lstStyle/>
          <a:p>
            <a:pPr>
              <a:buNone/>
            </a:pPr>
            <a:r>
              <a:rPr lang="en-US" sz="5100" dirty="0" smtClean="0">
                <a:solidFill>
                  <a:srgbClr val="FF0000"/>
                </a:solidFill>
              </a:rPr>
              <a:t>Boundary Element Method</a:t>
            </a:r>
          </a:p>
          <a:p>
            <a:pPr>
              <a:buNone/>
            </a:pPr>
            <a:endParaRPr lang="en-US" sz="2400" dirty="0" smtClean="0"/>
          </a:p>
          <a:p>
            <a:pPr>
              <a:buFont typeface="Arial" pitchFamily="34" charset="0"/>
              <a:buChar char="•"/>
            </a:pPr>
            <a:r>
              <a:rPr lang="en-US" sz="3300" dirty="0" smtClean="0"/>
              <a:t>Real geometry and conductivity </a:t>
            </a:r>
          </a:p>
          <a:p>
            <a:pPr>
              <a:buNone/>
            </a:pPr>
            <a:r>
              <a:rPr lang="en-US" sz="3300" dirty="0" smtClean="0"/>
              <a:t>     </a:t>
            </a:r>
          </a:p>
          <a:p>
            <a:pPr>
              <a:buFont typeface="Arial" pitchFamily="34" charset="0"/>
              <a:buChar char="•"/>
            </a:pPr>
            <a:r>
              <a:rPr lang="en-US" sz="3300" dirty="0" smtClean="0"/>
              <a:t>Usage of MRI, X Ray give anatomical information</a:t>
            </a:r>
          </a:p>
          <a:p>
            <a:pPr>
              <a:buFont typeface="Arial" pitchFamily="34" charset="0"/>
              <a:buChar char="•"/>
            </a:pPr>
            <a:endParaRPr lang="en-US" sz="3300" dirty="0" smtClean="0"/>
          </a:p>
          <a:p>
            <a:pPr>
              <a:buFont typeface="Arial" pitchFamily="34" charset="0"/>
              <a:buChar char="•"/>
            </a:pPr>
            <a:r>
              <a:rPr lang="en-US" sz="3300" dirty="0" smtClean="0"/>
              <a:t>Accurate conductivity parameters required </a:t>
            </a:r>
          </a:p>
          <a:p>
            <a:pPr>
              <a:buFont typeface="Arial" pitchFamily="34" charset="0"/>
              <a:buChar char="•"/>
            </a:pPr>
            <a:endParaRPr lang="en-US" sz="3300" dirty="0" smtClean="0"/>
          </a:p>
          <a:p>
            <a:pPr>
              <a:buFont typeface="Arial" pitchFamily="34" charset="0"/>
              <a:buChar char="•"/>
            </a:pPr>
            <a:r>
              <a:rPr lang="en-US" sz="3300" dirty="0" smtClean="0"/>
              <a:t>Hundred megabytes</a:t>
            </a:r>
          </a:p>
          <a:p>
            <a:pPr>
              <a:buFont typeface="Arial" pitchFamily="34" charset="0"/>
              <a:buChar char="•"/>
            </a:pPr>
            <a:endParaRPr lang="en-US" sz="3300" dirty="0" smtClean="0"/>
          </a:p>
          <a:p>
            <a:pPr>
              <a:buFont typeface="Arial" pitchFamily="34" charset="0"/>
              <a:buChar char="•"/>
            </a:pPr>
            <a:r>
              <a:rPr lang="en-US" sz="3300" dirty="0" smtClean="0"/>
              <a:t>A lot of time… and money!</a:t>
            </a:r>
          </a:p>
          <a:p>
            <a:pPr>
              <a:buNone/>
            </a:pPr>
            <a:endParaRPr lang="en-US" sz="3300" dirty="0" smtClean="0"/>
          </a:p>
          <a:p>
            <a:pPr>
              <a:buNone/>
            </a:pPr>
            <a:endParaRPr lang="en-US" sz="3200" dirty="0" smtClean="0"/>
          </a:p>
          <a:p>
            <a:pPr>
              <a:buNone/>
            </a:pPr>
            <a:r>
              <a:rPr lang="en-US" sz="3200" dirty="0" smtClean="0">
                <a:solidFill>
                  <a:srgbClr val="FFC000"/>
                </a:solidFill>
              </a:rPr>
              <a:t>* The numerical approach for the forward problem </a:t>
            </a:r>
          </a:p>
          <a:p>
            <a:pPr>
              <a:buNone/>
            </a:pPr>
            <a:endParaRPr lang="en-US" sz="2400" dirty="0" smtClean="0"/>
          </a:p>
          <a:p>
            <a:pPr>
              <a:buNone/>
            </a:pPr>
            <a:endParaRPr lang="en-US" dirty="0" smtClean="0"/>
          </a:p>
          <a:p>
            <a:pPr>
              <a:buNone/>
            </a:pPr>
            <a:endParaRPr lang="el-GR" dirty="0"/>
          </a:p>
        </p:txBody>
      </p:sp>
      <p:pic>
        <p:nvPicPr>
          <p:cNvPr id="1028" name="Picture 4" descr="C:\Users\Παναγιώτης\Desktop\1-s2.0-S1053811910001825-gr5.jpg"/>
          <p:cNvPicPr>
            <a:picLocks noChangeAspect="1" noChangeArrowheads="1"/>
          </p:cNvPicPr>
          <p:nvPr/>
        </p:nvPicPr>
        <p:blipFill>
          <a:blip r:embed="rId2" cstate="print"/>
          <a:srcRect/>
          <a:stretch>
            <a:fillRect/>
          </a:stretch>
        </p:blipFill>
        <p:spPr bwMode="auto">
          <a:xfrm>
            <a:off x="6012160" y="692696"/>
            <a:ext cx="2952328" cy="2736304"/>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052736"/>
            <a:ext cx="8229600" cy="1066800"/>
          </a:xfrm>
        </p:spPr>
        <p:txBody>
          <a:bodyPr/>
          <a:lstStyle/>
          <a:p>
            <a:r>
              <a:rPr lang="en-US" dirty="0" smtClean="0"/>
              <a:t>EEG							MEG</a:t>
            </a:r>
            <a:endParaRPr lang="el-GR" dirty="0"/>
          </a:p>
        </p:txBody>
      </p:sp>
      <p:pic>
        <p:nvPicPr>
          <p:cNvPr id="2050" name="Picture 2" descr="C:\Users\Παναγιώτης\Desktop\children-fighting.png"/>
          <p:cNvPicPr>
            <a:picLocks noChangeAspect="1" noChangeArrowheads="1"/>
          </p:cNvPicPr>
          <p:nvPr/>
        </p:nvPicPr>
        <p:blipFill>
          <a:blip r:embed="rId2" cstate="print"/>
          <a:srcRect/>
          <a:stretch>
            <a:fillRect/>
          </a:stretch>
        </p:blipFill>
        <p:spPr bwMode="auto">
          <a:xfrm>
            <a:off x="3131840" y="908720"/>
            <a:ext cx="3096344" cy="1656183"/>
          </a:xfrm>
          <a:prstGeom prst="rect">
            <a:avLst/>
          </a:prstGeom>
          <a:noFill/>
        </p:spPr>
      </p:pic>
      <p:sp>
        <p:nvSpPr>
          <p:cNvPr id="6" name="5 - TextBox"/>
          <p:cNvSpPr txBox="1"/>
          <p:nvPr/>
        </p:nvSpPr>
        <p:spPr>
          <a:xfrm>
            <a:off x="179512" y="2996952"/>
            <a:ext cx="4977645"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Arial" pitchFamily="34" charset="0"/>
              <a:buChar char="•"/>
            </a:pPr>
            <a:r>
              <a:rPr lang="en-US" dirty="0" smtClean="0"/>
              <a:t> Electrical signal</a:t>
            </a:r>
          </a:p>
          <a:p>
            <a:pPr>
              <a:buFont typeface="Arial" pitchFamily="34" charset="0"/>
              <a:buChar char="•"/>
            </a:pPr>
            <a:endParaRPr lang="en-US" dirty="0" smtClean="0"/>
          </a:p>
          <a:p>
            <a:pPr>
              <a:buFont typeface="Arial" pitchFamily="34" charset="0"/>
              <a:buChar char="•"/>
            </a:pPr>
            <a:r>
              <a:rPr lang="en-US" dirty="0" smtClean="0"/>
              <a:t> Deep &amp; shallow</a:t>
            </a:r>
            <a:r>
              <a:rPr lang="el-GR" dirty="0" smtClean="0"/>
              <a:t>: </a:t>
            </a:r>
            <a:r>
              <a:rPr lang="en-US" dirty="0" smtClean="0"/>
              <a:t>radial and tangential sources</a:t>
            </a:r>
          </a:p>
          <a:p>
            <a:pPr>
              <a:buFont typeface="Arial" pitchFamily="34" charset="0"/>
              <a:buChar char="•"/>
            </a:pPr>
            <a:endParaRPr lang="en-US" dirty="0" smtClean="0"/>
          </a:p>
          <a:p>
            <a:pPr>
              <a:buFont typeface="Arial" pitchFamily="34" charset="0"/>
              <a:buChar char="•"/>
            </a:pPr>
            <a:r>
              <a:rPr lang="en-US" dirty="0" smtClean="0"/>
              <a:t> Tricky to localize</a:t>
            </a:r>
          </a:p>
          <a:p>
            <a:pPr>
              <a:buFont typeface="Arial" pitchFamily="34" charset="0"/>
              <a:buChar char="•"/>
            </a:pPr>
            <a:endParaRPr lang="en-US" dirty="0" smtClean="0"/>
          </a:p>
          <a:p>
            <a:pPr>
              <a:buFont typeface="Arial" pitchFamily="34" charset="0"/>
              <a:buChar char="•"/>
            </a:pPr>
            <a:r>
              <a:rPr lang="en-US" dirty="0" smtClean="0"/>
              <a:t> A relatively cheap technique</a:t>
            </a:r>
            <a:endParaRPr lang="el-GR" dirty="0"/>
          </a:p>
        </p:txBody>
      </p:sp>
      <p:sp>
        <p:nvSpPr>
          <p:cNvPr id="7" name="6 - TextBox"/>
          <p:cNvSpPr txBox="1"/>
          <p:nvPr/>
        </p:nvSpPr>
        <p:spPr>
          <a:xfrm>
            <a:off x="5292080" y="2924944"/>
            <a:ext cx="3698448"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Font typeface="Arial" pitchFamily="34" charset="0"/>
              <a:buChar char="•"/>
            </a:pPr>
            <a:r>
              <a:rPr lang="en-US" dirty="0" smtClean="0"/>
              <a:t> Magnetic signa</a:t>
            </a:r>
            <a:r>
              <a:rPr lang="en-US" dirty="0" smtClean="0"/>
              <a:t>l</a:t>
            </a:r>
            <a:endParaRPr lang="en-US" dirty="0" smtClean="0"/>
          </a:p>
          <a:p>
            <a:pPr>
              <a:buFont typeface="Arial" pitchFamily="34" charset="0"/>
              <a:buChar char="•"/>
            </a:pPr>
            <a:endParaRPr lang="en-US" dirty="0" smtClean="0"/>
          </a:p>
          <a:p>
            <a:pPr>
              <a:buFont typeface="Arial" pitchFamily="34" charset="0"/>
              <a:buChar char="•"/>
            </a:pPr>
            <a:r>
              <a:rPr lang="en-US" dirty="0" smtClean="0"/>
              <a:t> Mostly shallow</a:t>
            </a:r>
            <a:r>
              <a:rPr lang="el-GR" dirty="0" smtClean="0"/>
              <a:t>: </a:t>
            </a:r>
            <a:r>
              <a:rPr lang="en-US" dirty="0" smtClean="0"/>
              <a:t>tangential sources</a:t>
            </a:r>
          </a:p>
          <a:p>
            <a:pPr>
              <a:buFont typeface="Arial" pitchFamily="34" charset="0"/>
              <a:buChar char="•"/>
            </a:pPr>
            <a:endParaRPr lang="en-US" dirty="0" smtClean="0"/>
          </a:p>
          <a:p>
            <a:pPr>
              <a:buFont typeface="Arial" pitchFamily="34" charset="0"/>
              <a:buChar char="•"/>
            </a:pPr>
            <a:r>
              <a:rPr lang="en-US" dirty="0" smtClean="0"/>
              <a:t> Easier to obtain and localize</a:t>
            </a:r>
          </a:p>
          <a:p>
            <a:pPr>
              <a:buFont typeface="Arial" pitchFamily="34" charset="0"/>
              <a:buChar char="•"/>
            </a:pPr>
            <a:endParaRPr lang="en-US" dirty="0" smtClean="0"/>
          </a:p>
          <a:p>
            <a:pPr>
              <a:buFont typeface="Arial" pitchFamily="34" charset="0"/>
              <a:buChar char="•"/>
            </a:pPr>
            <a:r>
              <a:rPr lang="en-US" dirty="0" smtClean="0"/>
              <a:t> But expensive</a:t>
            </a:r>
            <a:endParaRPr lang="el-GR" dirty="0"/>
          </a:p>
        </p:txBody>
      </p:sp>
      <p:sp>
        <p:nvSpPr>
          <p:cNvPr id="8" name="7 - TextBox"/>
          <p:cNvSpPr txBox="1"/>
          <p:nvPr/>
        </p:nvSpPr>
        <p:spPr>
          <a:xfrm>
            <a:off x="2555776" y="5445224"/>
            <a:ext cx="4410182" cy="369332"/>
          </a:xfrm>
          <a:prstGeom prst="rect">
            <a:avLst/>
          </a:prstGeom>
          <a:noFill/>
        </p:spPr>
        <p:txBody>
          <a:bodyPr wrap="none" rtlCol="0">
            <a:spAutoFit/>
          </a:bodyPr>
          <a:lstStyle/>
          <a:p>
            <a:r>
              <a:rPr lang="en-US" b="1" u="sng" dirty="0" smtClean="0"/>
              <a:t>Both: excellent temporal resolution</a:t>
            </a:r>
            <a:endParaRPr lang="el-GR" b="1" u="sng" dirty="0"/>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GB" sz="2800" b="1" dirty="0" smtClean="0">
                <a:effectLst>
                  <a:outerShdw blurRad="38100" dist="38100" dir="2700000" algn="tl">
                    <a:srgbClr val="000000">
                      <a:alpha val="43137"/>
                    </a:srgbClr>
                  </a:outerShdw>
                </a:effectLst>
                <a:latin typeface="FuturaBook BT" pitchFamily="34" charset="0"/>
              </a:rPr>
              <a:t>History</a:t>
            </a:r>
            <a:endParaRPr lang="en-GB" sz="2800" b="1" dirty="0">
              <a:effectLst>
                <a:outerShdw blurRad="38100" dist="38100" dir="2700000" algn="tl">
                  <a:srgbClr val="000000">
                    <a:alpha val="43137"/>
                  </a:srgbClr>
                </a:outerShdw>
              </a:effectLst>
              <a:latin typeface="FuturaBook BT" pitchFamily="34" charset="0"/>
            </a:endParaRPr>
          </a:p>
        </p:txBody>
      </p:sp>
      <p:pic>
        <p:nvPicPr>
          <p:cNvPr id="6" name="Picture 5" descr="HansBerger_Univ_Jena.jpeg"/>
          <p:cNvPicPr>
            <a:picLocks noChangeAspect="1"/>
          </p:cNvPicPr>
          <p:nvPr/>
        </p:nvPicPr>
        <p:blipFill>
          <a:blip r:embed="rId2" cstate="print"/>
          <a:stretch>
            <a:fillRect/>
          </a:stretch>
        </p:blipFill>
        <p:spPr>
          <a:xfrm>
            <a:off x="1835696" y="836712"/>
            <a:ext cx="5256584" cy="3942438"/>
          </a:xfrm>
          <a:prstGeom prst="rect">
            <a:avLst/>
          </a:prstGeom>
        </p:spPr>
      </p:pic>
      <p:pic>
        <p:nvPicPr>
          <p:cNvPr id="7" name="Picture 6" descr="1st-eeg.png"/>
          <p:cNvPicPr>
            <a:picLocks noChangeAspect="1"/>
          </p:cNvPicPr>
          <p:nvPr/>
        </p:nvPicPr>
        <p:blipFill>
          <a:blip r:embed="rId3" cstate="print"/>
          <a:stretch>
            <a:fillRect/>
          </a:stretch>
        </p:blipFill>
        <p:spPr>
          <a:xfrm>
            <a:off x="107504" y="4941168"/>
            <a:ext cx="8728428" cy="1172049"/>
          </a:xfrm>
          <a:prstGeom prst="rect">
            <a:avLst/>
          </a:prstGeom>
        </p:spPr>
      </p:pic>
      <p:pic>
        <p:nvPicPr>
          <p:cNvPr id="15362" name="Picture 2" descr="http://dhmd.de/fileadmin/user_upload/uploads/RTEmagicC_R2_5.jpg.jpg"/>
          <p:cNvPicPr>
            <a:picLocks noChangeAspect="1" noChangeArrowheads="1"/>
          </p:cNvPicPr>
          <p:nvPr/>
        </p:nvPicPr>
        <p:blipFill>
          <a:blip r:embed="rId4" cstate="print"/>
          <a:srcRect/>
          <a:stretch>
            <a:fillRect/>
          </a:stretch>
        </p:blipFill>
        <p:spPr bwMode="auto">
          <a:xfrm>
            <a:off x="1475656" y="836712"/>
            <a:ext cx="5922153" cy="396044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914400" y="4653136"/>
            <a:ext cx="8229600" cy="1069848"/>
          </a:xfrm>
        </p:spPr>
        <p:txBody>
          <a:bodyPr/>
          <a:lstStyle/>
          <a:p>
            <a:pPr algn="ctr"/>
            <a:r>
              <a:rPr lang="en-US" b="1" dirty="0" smtClean="0">
                <a:solidFill>
                  <a:srgbClr val="92D050"/>
                </a:solidFill>
              </a:rPr>
              <a:t>Thank you! </a:t>
            </a:r>
            <a:endParaRPr lang="el-GR" b="1" dirty="0">
              <a:solidFill>
                <a:srgbClr val="92D050"/>
              </a:solidFill>
            </a:endParaRPr>
          </a:p>
        </p:txBody>
      </p:sp>
      <p:pic>
        <p:nvPicPr>
          <p:cNvPr id="3074" name="Picture 2" descr="C:\Users\Παναγιώτης\Desktop\kingkong.jpg"/>
          <p:cNvPicPr>
            <a:picLocks noChangeAspect="1" noChangeArrowheads="1"/>
          </p:cNvPicPr>
          <p:nvPr/>
        </p:nvPicPr>
        <p:blipFill>
          <a:blip r:embed="rId2" cstate="print"/>
          <a:srcRect/>
          <a:stretch>
            <a:fillRect/>
          </a:stretch>
        </p:blipFill>
        <p:spPr bwMode="auto">
          <a:xfrm>
            <a:off x="1691680" y="980728"/>
            <a:ext cx="6096000" cy="367240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GB" dirty="0"/>
          </a:p>
        </p:txBody>
      </p:sp>
      <p:sp>
        <p:nvSpPr>
          <p:cNvPr id="2" name="Title 1"/>
          <p:cNvSpPr>
            <a:spLocks noGrp="1"/>
          </p:cNvSpPr>
          <p:nvPr>
            <p:ph type="title"/>
          </p:nvPr>
        </p:nvSpPr>
        <p:spPr>
          <a:xfrm>
            <a:off x="827584" y="116632"/>
            <a:ext cx="7200800" cy="548680"/>
          </a:xfrm>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Instrumentation</a:t>
            </a:r>
            <a:endParaRPr lang="en-GB" sz="2800" b="1" dirty="0">
              <a:effectLst>
                <a:outerShdw blurRad="38100" dist="38100" dir="2700000" algn="tl">
                  <a:srgbClr val="000000">
                    <a:alpha val="43137"/>
                  </a:srgbClr>
                </a:outerShdw>
              </a:effectLst>
              <a:latin typeface="FuturaBook BT" pitchFamily="34" charset="0"/>
            </a:endParaRPr>
          </a:p>
        </p:txBody>
      </p:sp>
      <p:sp>
        <p:nvSpPr>
          <p:cNvPr id="5" name="TextBox 4"/>
          <p:cNvSpPr txBox="1"/>
          <p:nvPr/>
        </p:nvSpPr>
        <p:spPr>
          <a:xfrm>
            <a:off x="683568" y="3212976"/>
            <a:ext cx="7272808" cy="2308324"/>
          </a:xfrm>
          <a:prstGeom prst="rect">
            <a:avLst/>
          </a:prstGeom>
          <a:noFill/>
        </p:spPr>
        <p:txBody>
          <a:bodyPr wrap="square" rtlCol="0">
            <a:spAutoFit/>
          </a:bodyPr>
          <a:lstStyle/>
          <a:p>
            <a:endParaRPr lang="en-GB" dirty="0" smtClean="0"/>
          </a:p>
          <a:p>
            <a:endParaRPr lang="en-GB" dirty="0" smtClean="0"/>
          </a:p>
          <a:p>
            <a:pPr>
              <a:buFont typeface="Arial" pitchFamily="34" charset="0"/>
              <a:buChar char="•"/>
            </a:pPr>
            <a:endParaRPr lang="en-GB" dirty="0" smtClean="0">
              <a:latin typeface="FuturaBook BT" pitchFamily="34" charset="0"/>
            </a:endParaRPr>
          </a:p>
          <a:p>
            <a:pPr>
              <a:buFont typeface="Arial" pitchFamily="34" charset="0"/>
              <a:buChar char="•"/>
            </a:pPr>
            <a:endParaRPr lang="en-GB" dirty="0" smtClean="0">
              <a:latin typeface="FuturaBook BT" pitchFamily="34" charset="0"/>
            </a:endParaRPr>
          </a:p>
          <a:p>
            <a:pPr>
              <a:buFont typeface="Arial" pitchFamily="34" charset="0"/>
              <a:buChar char="•"/>
            </a:pPr>
            <a:r>
              <a:rPr lang="en-GB" dirty="0" smtClean="0">
                <a:latin typeface="FuturaBook BT" pitchFamily="34" charset="0"/>
              </a:rPr>
              <a:t>Active electrodes placed on scalp.</a:t>
            </a:r>
          </a:p>
          <a:p>
            <a:pPr>
              <a:buFont typeface="Arial" pitchFamily="34" charset="0"/>
              <a:buChar char="•"/>
            </a:pPr>
            <a:endParaRPr lang="en-GB" dirty="0" smtClean="0">
              <a:latin typeface="FuturaBook BT" pitchFamily="34" charset="0"/>
            </a:endParaRPr>
          </a:p>
          <a:p>
            <a:pPr>
              <a:buFont typeface="Arial" pitchFamily="34" charset="0"/>
              <a:buChar char="•"/>
            </a:pPr>
            <a:r>
              <a:rPr lang="en-GB" dirty="0" smtClean="0">
                <a:latin typeface="FuturaBook BT" pitchFamily="34" charset="0"/>
              </a:rPr>
              <a:t>Arrangement: 10-20 system (by Herbert Jasper)</a:t>
            </a:r>
          </a:p>
          <a:p>
            <a:pPr>
              <a:buFont typeface="Arial" pitchFamily="34" charset="0"/>
              <a:buChar char="•"/>
            </a:pPr>
            <a:endParaRPr lang="en-GB" dirty="0" smtClean="0">
              <a:latin typeface="FuturaBook BT" pitchFamily="34" charset="0"/>
            </a:endParaRPr>
          </a:p>
        </p:txBody>
      </p:sp>
      <p:pic>
        <p:nvPicPr>
          <p:cNvPr id="9" name="Picture 2"/>
          <p:cNvPicPr>
            <a:picLocks noChangeArrowheads="1"/>
          </p:cNvPicPr>
          <p:nvPr/>
        </p:nvPicPr>
        <p:blipFill>
          <a:blip r:embed="rId2" cstate="print"/>
          <a:srcRect/>
          <a:stretch>
            <a:fillRect/>
          </a:stretch>
        </p:blipFill>
        <p:spPr bwMode="auto">
          <a:xfrm>
            <a:off x="467544" y="980728"/>
            <a:ext cx="3168352" cy="2664296"/>
          </a:xfrm>
          <a:prstGeom prst="rect">
            <a:avLst/>
          </a:prstGeom>
          <a:noFill/>
          <a:ln w="12700">
            <a:noFill/>
            <a:miter lim="800000"/>
            <a:headEnd/>
            <a:tailEnd/>
          </a:ln>
        </p:spPr>
      </p:pic>
      <p:pic>
        <p:nvPicPr>
          <p:cNvPr id="10" name="Picture 1" descr="C:\Users\abdz524\Dropbox\Camera Uploads\IMAG1565.jpg"/>
          <p:cNvPicPr>
            <a:picLocks noChangeAspect="1" noChangeArrowheads="1"/>
          </p:cNvPicPr>
          <p:nvPr/>
        </p:nvPicPr>
        <p:blipFill>
          <a:blip r:embed="rId3" cstate="print"/>
          <a:srcRect/>
          <a:stretch>
            <a:fillRect/>
          </a:stretch>
        </p:blipFill>
        <p:spPr bwMode="auto">
          <a:xfrm>
            <a:off x="3707904" y="764704"/>
            <a:ext cx="5076056" cy="3039367"/>
          </a:xfrm>
          <a:prstGeom prst="rect">
            <a:avLst/>
          </a:prstGeom>
          <a:noFill/>
          <a:scene3d>
            <a:camera prst="orthographicFront">
              <a:rot lat="0" lon="10800000" rev="0"/>
            </a:camera>
            <a:lightRig rig="threePt" dir="t"/>
          </a:scene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7892" name="Picture 4" descr="http://www.bci2000.org/wiki/images/1/15/ElectrodePositions1020.PNG"/>
          <p:cNvPicPr>
            <a:picLocks noChangeAspect="1" noChangeArrowheads="1"/>
          </p:cNvPicPr>
          <p:nvPr/>
        </p:nvPicPr>
        <p:blipFill>
          <a:blip r:embed="rId2" cstate="print"/>
          <a:srcRect/>
          <a:stretch>
            <a:fillRect/>
          </a:stretch>
        </p:blipFill>
        <p:spPr bwMode="auto">
          <a:xfrm>
            <a:off x="1979712" y="404664"/>
            <a:ext cx="5281272" cy="6120680"/>
          </a:xfrm>
          <a:prstGeom prst="rect">
            <a:avLst/>
          </a:prstGeom>
          <a:noFill/>
        </p:spPr>
      </p:pic>
      <p:pic>
        <p:nvPicPr>
          <p:cNvPr id="6" name="Picture 2" descr="http://dhmd.de/fileadmin/user_upload/uploads/RTEmagicC_R2_5.jpg.jpg"/>
          <p:cNvPicPr>
            <a:picLocks noGrp="1" noChangeAspect="1" noChangeArrowheads="1"/>
          </p:cNvPicPr>
          <p:nvPr>
            <p:ph idx="1"/>
          </p:nvPr>
        </p:nvPicPr>
        <p:blipFill>
          <a:blip r:embed="rId3" cstate="print"/>
          <a:srcRect/>
          <a:stretch>
            <a:fillRect/>
          </a:stretch>
        </p:blipFill>
        <p:spPr bwMode="auto">
          <a:xfrm>
            <a:off x="2381806" y="1916832"/>
            <a:ext cx="4630047" cy="3096344"/>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GB" dirty="0"/>
          </a:p>
        </p:txBody>
      </p:sp>
      <p:sp>
        <p:nvSpPr>
          <p:cNvPr id="2" name="Title 1"/>
          <p:cNvSpPr>
            <a:spLocks noGrp="1"/>
          </p:cNvSpPr>
          <p:nvPr>
            <p:ph type="title"/>
          </p:nvPr>
        </p:nvSpPr>
        <p:spPr>
          <a:xfrm>
            <a:off x="827584" y="0"/>
            <a:ext cx="7200800" cy="548680"/>
          </a:xfrm>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Instrumentation</a:t>
            </a:r>
            <a:endParaRPr lang="en-GB" sz="2800" b="1" dirty="0">
              <a:effectLst>
                <a:outerShdw blurRad="38100" dist="38100" dir="2700000" algn="tl">
                  <a:srgbClr val="000000">
                    <a:alpha val="43137"/>
                  </a:srgbClr>
                </a:outerShdw>
              </a:effectLst>
              <a:latin typeface="FuturaBook BT" pitchFamily="34" charset="0"/>
            </a:endParaRPr>
          </a:p>
        </p:txBody>
      </p:sp>
      <p:sp>
        <p:nvSpPr>
          <p:cNvPr id="5" name="TextBox 4"/>
          <p:cNvSpPr txBox="1"/>
          <p:nvPr/>
        </p:nvSpPr>
        <p:spPr>
          <a:xfrm>
            <a:off x="683568" y="3212976"/>
            <a:ext cx="7272808" cy="3693319"/>
          </a:xfrm>
          <a:prstGeom prst="rect">
            <a:avLst/>
          </a:prstGeom>
          <a:noFill/>
        </p:spPr>
        <p:txBody>
          <a:bodyPr wrap="square" rtlCol="0">
            <a:spAutoFit/>
          </a:bodyPr>
          <a:lstStyle/>
          <a:p>
            <a:endParaRPr lang="en-GB" dirty="0" smtClean="0"/>
          </a:p>
          <a:p>
            <a:endParaRPr lang="en-GB" dirty="0" smtClean="0"/>
          </a:p>
          <a:p>
            <a:pPr>
              <a:buFont typeface="Arial" pitchFamily="34" charset="0"/>
              <a:buChar char="•"/>
            </a:pPr>
            <a:r>
              <a:rPr lang="en-GB" dirty="0" smtClean="0">
                <a:latin typeface="FuturaBook BT" pitchFamily="34" charset="0"/>
              </a:rPr>
              <a:t>Active electrodes placed on scalp.</a:t>
            </a:r>
          </a:p>
          <a:p>
            <a:pPr>
              <a:buFont typeface="Arial" pitchFamily="34" charset="0"/>
              <a:buChar char="•"/>
            </a:pPr>
            <a:endParaRPr lang="en-GB" dirty="0" smtClean="0">
              <a:latin typeface="FuturaBook BT" pitchFamily="34" charset="0"/>
            </a:endParaRPr>
          </a:p>
          <a:p>
            <a:pPr>
              <a:buFont typeface="Arial" pitchFamily="34" charset="0"/>
              <a:buChar char="•"/>
            </a:pPr>
            <a:r>
              <a:rPr lang="en-GB" dirty="0" smtClean="0">
                <a:latin typeface="FuturaBook BT" pitchFamily="34" charset="0"/>
              </a:rPr>
              <a:t>Arrangement: 10-20 system (by Herbert Jasper)</a:t>
            </a:r>
          </a:p>
          <a:p>
            <a:pPr>
              <a:buFont typeface="Arial" pitchFamily="34" charset="0"/>
              <a:buChar char="•"/>
            </a:pPr>
            <a:endParaRPr lang="en-GB" dirty="0" smtClean="0">
              <a:latin typeface="FuturaBook BT" pitchFamily="34" charset="0"/>
            </a:endParaRPr>
          </a:p>
          <a:p>
            <a:pPr>
              <a:buFont typeface="Arial" pitchFamily="34" charset="0"/>
              <a:buChar char="•"/>
            </a:pPr>
            <a:r>
              <a:rPr lang="en-GB" dirty="0" smtClean="0">
                <a:latin typeface="FuturaBook BT" pitchFamily="34" charset="0"/>
              </a:rPr>
              <a:t>Number of electrodes can vary: 32, 64 ,128 or 256 electrodes (richer data, but not necessarily better?)</a:t>
            </a:r>
          </a:p>
          <a:p>
            <a:pPr>
              <a:buFont typeface="Arial" pitchFamily="34" charset="0"/>
              <a:buChar char="•"/>
            </a:pPr>
            <a:endParaRPr lang="en-GB" dirty="0" smtClean="0">
              <a:latin typeface="FuturaBook BT" pitchFamily="34" charset="0"/>
            </a:endParaRPr>
          </a:p>
          <a:p>
            <a:pPr>
              <a:buFont typeface="Arial" pitchFamily="34" charset="0"/>
              <a:buChar char="•"/>
            </a:pPr>
            <a:r>
              <a:rPr lang="en-GB" dirty="0" smtClean="0">
                <a:latin typeface="FuturaBook BT" pitchFamily="34" charset="0"/>
              </a:rPr>
              <a:t>Signal is amplified and converted to digital form.</a:t>
            </a:r>
          </a:p>
          <a:p>
            <a:pPr>
              <a:buFont typeface="Arial" pitchFamily="34" charset="0"/>
              <a:buChar char="•"/>
            </a:pPr>
            <a:endParaRPr lang="en-GB" dirty="0" smtClean="0">
              <a:latin typeface="FuturaBook BT" pitchFamily="34" charset="0"/>
            </a:endParaRPr>
          </a:p>
          <a:p>
            <a:pPr>
              <a:buFont typeface="Arial" pitchFamily="34" charset="0"/>
              <a:buChar char="•"/>
            </a:pPr>
            <a:r>
              <a:rPr lang="en-GB" dirty="0" smtClean="0">
                <a:latin typeface="FuturaBook BT" pitchFamily="34" charset="0"/>
              </a:rPr>
              <a:t>Voltage is a potential for current to move from one point to another. </a:t>
            </a:r>
          </a:p>
          <a:p>
            <a:pPr>
              <a:buFont typeface="Arial" pitchFamily="34" charset="0"/>
              <a:buChar char="•"/>
            </a:pPr>
            <a:endParaRPr lang="en-GB" dirty="0" smtClean="0">
              <a:latin typeface="FuturaBook BT" pitchFamily="34" charset="0"/>
            </a:endParaRPr>
          </a:p>
        </p:txBody>
      </p:sp>
      <p:pic>
        <p:nvPicPr>
          <p:cNvPr id="6" name="Picture 2"/>
          <p:cNvPicPr>
            <a:picLocks noChangeArrowheads="1"/>
          </p:cNvPicPr>
          <p:nvPr/>
        </p:nvPicPr>
        <p:blipFill>
          <a:blip r:embed="rId2" cstate="print"/>
          <a:srcRect/>
          <a:stretch>
            <a:fillRect/>
          </a:stretch>
        </p:blipFill>
        <p:spPr bwMode="auto">
          <a:xfrm>
            <a:off x="395536" y="692696"/>
            <a:ext cx="3168352" cy="2664296"/>
          </a:xfrm>
          <a:prstGeom prst="rect">
            <a:avLst/>
          </a:prstGeom>
          <a:noFill/>
          <a:ln w="12700">
            <a:noFill/>
            <a:miter lim="800000"/>
            <a:headEnd/>
            <a:tailEnd/>
          </a:ln>
        </p:spPr>
      </p:pic>
      <p:pic>
        <p:nvPicPr>
          <p:cNvPr id="14337" name="Picture 1" descr="C:\Users\abdz524\Dropbox\Camera Uploads\IMAG1565.jpg"/>
          <p:cNvPicPr>
            <a:picLocks noChangeAspect="1" noChangeArrowheads="1"/>
          </p:cNvPicPr>
          <p:nvPr/>
        </p:nvPicPr>
        <p:blipFill>
          <a:blip r:embed="rId3" cstate="print"/>
          <a:srcRect/>
          <a:stretch>
            <a:fillRect/>
          </a:stretch>
        </p:blipFill>
        <p:spPr bwMode="auto">
          <a:xfrm>
            <a:off x="3707904" y="548680"/>
            <a:ext cx="5076056" cy="3039367"/>
          </a:xfrm>
          <a:prstGeom prst="rect">
            <a:avLst/>
          </a:prstGeom>
          <a:noFill/>
          <a:scene3d>
            <a:camera prst="orthographicFront">
              <a:rot lat="0" lon="10800000" rev="0"/>
            </a:camera>
            <a:lightRig rig="threePt" dir="t"/>
          </a:scene3d>
        </p:spPr>
      </p:pic>
      <p:pic>
        <p:nvPicPr>
          <p:cNvPr id="7" name="Picture 2" descr="http://dhmd.de/fileadmin/user_upload/uploads/RTEmagicC_R2_5.jpg.jpg"/>
          <p:cNvPicPr>
            <a:picLocks noChangeAspect="1" noChangeArrowheads="1"/>
          </p:cNvPicPr>
          <p:nvPr/>
        </p:nvPicPr>
        <p:blipFill>
          <a:blip r:embed="rId4" cstate="print"/>
          <a:srcRect/>
          <a:stretch>
            <a:fillRect/>
          </a:stretch>
        </p:blipFill>
        <p:spPr bwMode="auto">
          <a:xfrm>
            <a:off x="9612560" y="4005064"/>
            <a:ext cx="3122590" cy="2088232"/>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primaryignition.com/wp-content/uploads/2010/04/mr-potato-head.jpg"/>
          <p:cNvPicPr>
            <a:picLocks noChangeAspect="1" noChangeArrowheads="1"/>
          </p:cNvPicPr>
          <p:nvPr/>
        </p:nvPicPr>
        <p:blipFill>
          <a:blip r:embed="rId2" cstate="print"/>
          <a:srcRect/>
          <a:stretch>
            <a:fillRect/>
          </a:stretch>
        </p:blipFill>
        <p:spPr bwMode="auto">
          <a:xfrm>
            <a:off x="6516216" y="4476750"/>
            <a:ext cx="2381250" cy="2381250"/>
          </a:xfrm>
          <a:prstGeom prst="rect">
            <a:avLst/>
          </a:prstGeom>
          <a:noFill/>
        </p:spPr>
      </p:pic>
      <p:pic>
        <p:nvPicPr>
          <p:cNvPr id="12290" name="Picture 2" descr="File:LG L194WT-SF LCD monitor.jpg"/>
          <p:cNvPicPr>
            <a:picLocks noChangeAspect="1" noChangeArrowheads="1"/>
          </p:cNvPicPr>
          <p:nvPr/>
        </p:nvPicPr>
        <p:blipFill>
          <a:blip r:embed="rId3" cstate="print"/>
          <a:srcRect/>
          <a:stretch>
            <a:fillRect/>
          </a:stretch>
        </p:blipFill>
        <p:spPr bwMode="auto">
          <a:xfrm>
            <a:off x="5580112" y="1556792"/>
            <a:ext cx="3010884" cy="2591866"/>
          </a:xfrm>
          <a:prstGeom prst="rect">
            <a:avLst/>
          </a:prstGeom>
          <a:noFill/>
        </p:spPr>
      </p:pic>
      <p:sp>
        <p:nvSpPr>
          <p:cNvPr id="9" name="Rectangle 8"/>
          <p:cNvSpPr/>
          <p:nvPr/>
        </p:nvSpPr>
        <p:spPr>
          <a:xfrm>
            <a:off x="3203848" y="2204864"/>
            <a:ext cx="1512168" cy="79208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95536" y="836712"/>
            <a:ext cx="8046640" cy="1077218"/>
          </a:xfrm>
          <a:prstGeom prst="rect">
            <a:avLst/>
          </a:prstGeom>
        </p:spPr>
        <p:txBody>
          <a:bodyPr wrap="square">
            <a:spAutoFit/>
          </a:bodyPr>
          <a:lstStyle/>
          <a:p>
            <a:pPr>
              <a:buFont typeface="Arial" pitchFamily="34" charset="0"/>
              <a:buChar char="•"/>
            </a:pPr>
            <a:r>
              <a:rPr lang="en-GB" sz="1600" dirty="0" smtClean="0">
                <a:latin typeface="FuturaBook BT" pitchFamily="34" charset="0"/>
              </a:rPr>
              <a:t>You can’t really say you’re measuring voltage at a single site.</a:t>
            </a:r>
          </a:p>
          <a:p>
            <a:pPr>
              <a:buFont typeface="Arial" pitchFamily="34" charset="0"/>
              <a:buChar char="•"/>
            </a:pPr>
            <a:endParaRPr lang="en-GB" sz="1600" dirty="0" smtClean="0">
              <a:latin typeface="FuturaBook BT" pitchFamily="34" charset="0"/>
            </a:endParaRPr>
          </a:p>
          <a:p>
            <a:pPr>
              <a:buFont typeface="Arial" pitchFamily="34" charset="0"/>
              <a:buChar char="•"/>
            </a:pPr>
            <a:r>
              <a:rPr lang="en-GB" sz="1600" dirty="0" smtClean="0">
                <a:latin typeface="FuturaBook BT" pitchFamily="34" charset="0"/>
              </a:rPr>
              <a:t>EEG reflects a </a:t>
            </a:r>
            <a:r>
              <a:rPr lang="en-GB" sz="1600" b="1" dirty="0" smtClean="0">
                <a:latin typeface="FuturaBook BT" pitchFamily="34" charset="0"/>
              </a:rPr>
              <a:t>potential for current to pass between two electrodes</a:t>
            </a:r>
            <a:r>
              <a:rPr lang="en-GB" sz="1600" dirty="0" smtClean="0">
                <a:latin typeface="FuturaBook BT" pitchFamily="34" charset="0"/>
              </a:rPr>
              <a:t>.</a:t>
            </a:r>
          </a:p>
          <a:p>
            <a:pPr>
              <a:buFont typeface="Arial" pitchFamily="34" charset="0"/>
              <a:buChar char="•"/>
            </a:pPr>
            <a:endParaRPr lang="en-GB" sz="1600" dirty="0" smtClean="0">
              <a:latin typeface="FuturaBook BT" pitchFamily="34" charset="0"/>
            </a:endParaRPr>
          </a:p>
        </p:txBody>
      </p:sp>
      <p:sp>
        <p:nvSpPr>
          <p:cNvPr id="10" name="Rectangle 9"/>
          <p:cNvSpPr/>
          <p:nvPr/>
        </p:nvSpPr>
        <p:spPr>
          <a:xfrm>
            <a:off x="323528" y="4149080"/>
            <a:ext cx="8568952" cy="1569660"/>
          </a:xfrm>
          <a:prstGeom prst="rect">
            <a:avLst/>
          </a:prstGeom>
        </p:spPr>
        <p:txBody>
          <a:bodyPr wrap="square">
            <a:spAutoFit/>
          </a:bodyPr>
          <a:lstStyle/>
          <a:p>
            <a:pPr>
              <a:lnSpc>
                <a:spcPct val="150000"/>
              </a:lnSpc>
              <a:buFont typeface="Arial" pitchFamily="34" charset="0"/>
              <a:buChar char="•"/>
            </a:pPr>
            <a:r>
              <a:rPr lang="en-GB" sz="1600" b="1" dirty="0" smtClean="0">
                <a:latin typeface="FuturaBook BT" pitchFamily="34" charset="0"/>
              </a:rPr>
              <a:t>Reference montage: </a:t>
            </a:r>
            <a:r>
              <a:rPr lang="en-GB" sz="1600" dirty="0" smtClean="0">
                <a:latin typeface="FuturaBook BT" pitchFamily="34" charset="0"/>
              </a:rPr>
              <a:t>EEG represents a difference in voltage between an active electrode and a reference electrode. </a:t>
            </a:r>
          </a:p>
          <a:p>
            <a:pPr lvl="1">
              <a:lnSpc>
                <a:spcPct val="150000"/>
              </a:lnSpc>
              <a:buFont typeface="Arial" pitchFamily="34" charset="0"/>
              <a:buChar char="•"/>
            </a:pPr>
            <a:r>
              <a:rPr lang="en-GB" sz="1600" dirty="0" err="1" smtClean="0">
                <a:latin typeface="FuturaBook BT" pitchFamily="34" charset="0"/>
              </a:rPr>
              <a:t>Cz</a:t>
            </a:r>
            <a:r>
              <a:rPr lang="en-GB" sz="1600" dirty="0" smtClean="0">
                <a:latin typeface="FuturaBook BT" pitchFamily="34" charset="0"/>
              </a:rPr>
              <a:t>, ear lobes, mastoids, </a:t>
            </a:r>
          </a:p>
          <a:p>
            <a:pPr lvl="1">
              <a:lnSpc>
                <a:spcPct val="150000"/>
              </a:lnSpc>
            </a:pPr>
            <a:r>
              <a:rPr lang="en-GB" sz="1600" dirty="0" smtClean="0">
                <a:latin typeface="FuturaBook BT" pitchFamily="34" charset="0"/>
              </a:rPr>
              <a:t> tip of the nose, toe (!).</a:t>
            </a:r>
            <a:endParaRPr lang="en-GB" sz="1600" dirty="0">
              <a:latin typeface="FuturaBook BT" pitchFamily="34" charset="0"/>
            </a:endParaRPr>
          </a:p>
        </p:txBody>
      </p:sp>
      <p:sp>
        <p:nvSpPr>
          <p:cNvPr id="11" name="Rectangle 10"/>
          <p:cNvSpPr/>
          <p:nvPr/>
        </p:nvSpPr>
        <p:spPr>
          <a:xfrm>
            <a:off x="323528" y="5733256"/>
            <a:ext cx="8496944" cy="792781"/>
          </a:xfrm>
          <a:prstGeom prst="rect">
            <a:avLst/>
          </a:prstGeom>
        </p:spPr>
        <p:txBody>
          <a:bodyPr wrap="square">
            <a:spAutoFit/>
          </a:bodyPr>
          <a:lstStyle/>
          <a:p>
            <a:pPr>
              <a:lnSpc>
                <a:spcPct val="150000"/>
              </a:lnSpc>
              <a:buFont typeface="Arial" pitchFamily="34" charset="0"/>
              <a:buChar char="•"/>
            </a:pPr>
            <a:r>
              <a:rPr lang="en-GB" sz="1600" b="1" dirty="0" smtClean="0">
                <a:latin typeface="FuturaBook BT" pitchFamily="34" charset="0"/>
              </a:rPr>
              <a:t>Average Reference montage: </a:t>
            </a:r>
            <a:r>
              <a:rPr lang="en-GB" sz="1600" dirty="0" smtClean="0">
                <a:latin typeface="FuturaBook BT" pitchFamily="34" charset="0"/>
              </a:rPr>
              <a:t>Averaged voltage of all the electrodes used as a reference. Need a high density of electrodes for this. </a:t>
            </a:r>
            <a:endParaRPr lang="en-GB" sz="1600" dirty="0">
              <a:latin typeface="FuturaBook BT" pitchFamily="34" charset="0"/>
            </a:endParaRPr>
          </a:p>
        </p:txBody>
      </p:sp>
      <p:sp>
        <p:nvSpPr>
          <p:cNvPr id="6" name="TextBox 5"/>
          <p:cNvSpPr txBox="1"/>
          <p:nvPr/>
        </p:nvSpPr>
        <p:spPr>
          <a:xfrm>
            <a:off x="539552" y="2276872"/>
            <a:ext cx="1851276" cy="646331"/>
          </a:xfrm>
          <a:prstGeom prst="rect">
            <a:avLst/>
          </a:prstGeom>
          <a:noFill/>
        </p:spPr>
        <p:txBody>
          <a:bodyPr wrap="none" rtlCol="0">
            <a:spAutoFit/>
          </a:bodyPr>
          <a:lstStyle/>
          <a:p>
            <a:r>
              <a:rPr lang="en-GB" dirty="0" smtClean="0"/>
              <a:t>Electrode Input 1 </a:t>
            </a:r>
          </a:p>
          <a:p>
            <a:r>
              <a:rPr lang="en-GB" dirty="0" smtClean="0"/>
              <a:t>Electrode Input 2 </a:t>
            </a:r>
            <a:endParaRPr lang="en-GB" dirty="0"/>
          </a:p>
        </p:txBody>
      </p:sp>
      <p:pic>
        <p:nvPicPr>
          <p:cNvPr id="12" name="Picture 2"/>
          <p:cNvPicPr>
            <a:picLocks noGrp="1" noChangeArrowheads="1"/>
          </p:cNvPicPr>
          <p:nvPr>
            <p:ph idx="1"/>
          </p:nvPr>
        </p:nvPicPr>
        <p:blipFill>
          <a:blip r:embed="rId4" cstate="print"/>
          <a:srcRect/>
          <a:stretch>
            <a:fillRect/>
          </a:stretch>
        </p:blipFill>
        <p:spPr bwMode="auto">
          <a:xfrm>
            <a:off x="5940152" y="1844824"/>
            <a:ext cx="2268014" cy="1420410"/>
          </a:xfrm>
          <a:prstGeom prst="rect">
            <a:avLst/>
          </a:prstGeom>
          <a:noFill/>
          <a:ln w="12700">
            <a:noFill/>
            <a:miter lim="800000"/>
            <a:headEnd/>
            <a:tailEnd/>
          </a:ln>
        </p:spPr>
      </p:pic>
      <p:sp>
        <p:nvSpPr>
          <p:cNvPr id="7" name="TextBox 6"/>
          <p:cNvSpPr txBox="1"/>
          <p:nvPr/>
        </p:nvSpPr>
        <p:spPr>
          <a:xfrm>
            <a:off x="6228184" y="2204864"/>
            <a:ext cx="1728191" cy="584775"/>
          </a:xfrm>
          <a:prstGeom prst="rect">
            <a:avLst/>
          </a:prstGeom>
          <a:noFill/>
        </p:spPr>
        <p:txBody>
          <a:bodyPr wrap="square" rtlCol="0">
            <a:spAutoFit/>
          </a:bodyPr>
          <a:lstStyle/>
          <a:p>
            <a:r>
              <a:rPr lang="en-GB" sz="1600" dirty="0" smtClean="0"/>
              <a:t>EEG waveform= </a:t>
            </a:r>
          </a:p>
          <a:p>
            <a:r>
              <a:rPr lang="en-GB" sz="1600" dirty="0" smtClean="0"/>
              <a:t>Input1 – Input 2</a:t>
            </a:r>
            <a:endParaRPr lang="en-GB" sz="1600" dirty="0"/>
          </a:p>
        </p:txBody>
      </p:sp>
      <p:sp>
        <p:nvSpPr>
          <p:cNvPr id="8" name="TextBox 7"/>
          <p:cNvSpPr txBox="1"/>
          <p:nvPr/>
        </p:nvSpPr>
        <p:spPr>
          <a:xfrm>
            <a:off x="3419872" y="2420888"/>
            <a:ext cx="1048685" cy="369332"/>
          </a:xfrm>
          <a:prstGeom prst="rect">
            <a:avLst/>
          </a:prstGeom>
          <a:noFill/>
        </p:spPr>
        <p:txBody>
          <a:bodyPr wrap="none" rtlCol="0">
            <a:spAutoFit/>
          </a:bodyPr>
          <a:lstStyle/>
          <a:p>
            <a:r>
              <a:rPr lang="en-GB" dirty="0" smtClean="0"/>
              <a:t>Amplifier</a:t>
            </a:r>
            <a:endParaRPr lang="en-GB" dirty="0"/>
          </a:p>
        </p:txBody>
      </p:sp>
      <p:cxnSp>
        <p:nvCxnSpPr>
          <p:cNvPr id="18" name="Straight Arrow Connector 17"/>
          <p:cNvCxnSpPr/>
          <p:nvPr/>
        </p:nvCxnSpPr>
        <p:spPr>
          <a:xfrm>
            <a:off x="2411760" y="2492896"/>
            <a:ext cx="64807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11760" y="2780928"/>
            <a:ext cx="64807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60032" y="2636912"/>
            <a:ext cx="64807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827584" y="116632"/>
            <a:ext cx="7200800" cy="548680"/>
          </a:xfrm>
        </p:spPr>
        <p:txBody>
          <a:bodyPr>
            <a:normAutofit/>
          </a:bodyPr>
          <a:lstStyle/>
          <a:p>
            <a:r>
              <a:rPr lang="en-GB" sz="2800" b="1" dirty="0" smtClean="0">
                <a:effectLst>
                  <a:outerShdw blurRad="38100" dist="38100" dir="2700000" algn="tl">
                    <a:srgbClr val="000000">
                      <a:alpha val="43137"/>
                    </a:srgbClr>
                  </a:outerShdw>
                </a:effectLst>
                <a:latin typeface="FuturaBook BT" pitchFamily="34" charset="0"/>
              </a:rPr>
              <a:t>Instrumentation</a:t>
            </a:r>
            <a:endParaRPr lang="en-GB" sz="2800" b="1" dirty="0">
              <a:effectLst>
                <a:outerShdw blurRad="38100" dist="38100" dir="2700000" algn="tl">
                  <a:srgbClr val="000000">
                    <a:alpha val="43137"/>
                  </a:srgbClr>
                </a:outerShdw>
              </a:effectLst>
              <a:latin typeface="FuturaBook BT"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rrowheads="1"/>
          </p:cNvPicPr>
          <p:nvPr>
            <p:ph idx="1"/>
          </p:nvPr>
        </p:nvPicPr>
        <p:blipFill>
          <a:blip r:embed="rId2" cstate="print"/>
          <a:srcRect/>
          <a:stretch>
            <a:fillRect/>
          </a:stretch>
        </p:blipFill>
        <p:spPr bwMode="auto">
          <a:xfrm>
            <a:off x="35496" y="332656"/>
            <a:ext cx="9108504" cy="6076056"/>
          </a:xfrm>
          <a:prstGeom prst="rect">
            <a:avLst/>
          </a:prstGeom>
          <a:noFill/>
          <a:ln w="12700">
            <a:noFill/>
            <a:miter lim="800000"/>
            <a:headEnd/>
            <a:tailEnd/>
          </a:ln>
        </p:spPr>
      </p:pic>
      <p:sp>
        <p:nvSpPr>
          <p:cNvPr id="5" name="TextBox 4"/>
          <p:cNvSpPr txBox="1"/>
          <p:nvPr/>
        </p:nvSpPr>
        <p:spPr>
          <a:xfrm>
            <a:off x="323528" y="5733256"/>
            <a:ext cx="8508311" cy="646331"/>
          </a:xfrm>
          <a:prstGeom prst="rect">
            <a:avLst/>
          </a:prstGeom>
          <a:noFill/>
        </p:spPr>
        <p:txBody>
          <a:bodyPr wrap="square" rtlCol="0">
            <a:spAutoFit/>
          </a:bodyPr>
          <a:lstStyle/>
          <a:p>
            <a:r>
              <a:rPr lang="en-GB" dirty="0" smtClean="0">
                <a:latin typeface="FuturaBook BT" pitchFamily="34" charset="0"/>
              </a:rPr>
              <a:t>Graphic representation </a:t>
            </a:r>
            <a:r>
              <a:rPr lang="en-GB" b="1" dirty="0" smtClean="0">
                <a:latin typeface="FuturaBook BT" pitchFamily="34" charset="0"/>
              </a:rPr>
              <a:t>of voltage difference </a:t>
            </a:r>
            <a:r>
              <a:rPr lang="en-GB" dirty="0" smtClean="0">
                <a:latin typeface="FuturaBook BT" pitchFamily="34" charset="0"/>
              </a:rPr>
              <a:t>between two cortical areas, </a:t>
            </a:r>
            <a:r>
              <a:rPr lang="en-GB" b="1" dirty="0" smtClean="0">
                <a:latin typeface="FuturaBook BT" pitchFamily="34" charset="0"/>
              </a:rPr>
              <a:t>plotted  against time</a:t>
            </a:r>
            <a:r>
              <a:rPr lang="en-GB" dirty="0" smtClean="0">
                <a:latin typeface="FuturaBook BT" pitchFamily="34" charset="0"/>
              </a:rPr>
              <a:t>.</a:t>
            </a:r>
            <a:endParaRPr lang="en-GB" dirty="0">
              <a:latin typeface="FuturaBook BT" pitchFamily="34" charset="0"/>
            </a:endParaRPr>
          </a:p>
        </p:txBody>
      </p:sp>
      <p:sp>
        <p:nvSpPr>
          <p:cNvPr id="6" name="Rectangle 5"/>
          <p:cNvSpPr/>
          <p:nvPr/>
        </p:nvSpPr>
        <p:spPr>
          <a:xfrm>
            <a:off x="2915816" y="188640"/>
            <a:ext cx="3579826" cy="400110"/>
          </a:xfrm>
          <a:prstGeom prst="rect">
            <a:avLst/>
          </a:prstGeom>
        </p:spPr>
        <p:txBody>
          <a:bodyPr wrap="none">
            <a:spAutoFit/>
          </a:bodyPr>
          <a:lstStyle/>
          <a:p>
            <a:r>
              <a:rPr lang="en-GB" sz="2000" b="1" dirty="0" smtClean="0">
                <a:effectLst>
                  <a:outerShdw blurRad="38100" dist="38100" dir="2700000" algn="tl">
                    <a:srgbClr val="000000">
                      <a:alpha val="43137"/>
                    </a:srgbClr>
                  </a:outerShdw>
                </a:effectLst>
                <a:latin typeface="FuturaBook BT" pitchFamily="34" charset="0"/>
              </a:rPr>
              <a:t>Continuous, spontaneous EEG</a:t>
            </a:r>
            <a:endParaRPr lang="en-GB" sz="2000" dirty="0"/>
          </a:p>
        </p:txBody>
      </p:sp>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2614</TotalTime>
  <Words>2491</Words>
  <Application>Microsoft Office PowerPoint</Application>
  <PresentationFormat>Προβολή στην οθόνη (4:3)</PresentationFormat>
  <Paragraphs>387</Paragraphs>
  <Slides>40</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Αστικό</vt:lpstr>
      <vt:lpstr>BASIS OF M/EEG SIGNAL</vt:lpstr>
      <vt:lpstr>Electroencephalography</vt:lpstr>
      <vt:lpstr>History</vt:lpstr>
      <vt:lpstr>History</vt:lpstr>
      <vt:lpstr>Instrumentation</vt:lpstr>
      <vt:lpstr>Διαφάνεια 6</vt:lpstr>
      <vt:lpstr>Instrumentation</vt:lpstr>
      <vt:lpstr>Instrumentation</vt:lpstr>
      <vt:lpstr>Διαφάνεια 9</vt:lpstr>
      <vt:lpstr>Διαφάνεια 10</vt:lpstr>
      <vt:lpstr>Electrical activity in the brain</vt:lpstr>
      <vt:lpstr>Action Potentials</vt:lpstr>
      <vt:lpstr>Post- synaptic potentials</vt:lpstr>
      <vt:lpstr>Διαφάνεια 14</vt:lpstr>
      <vt:lpstr>Διαφάνεια 15</vt:lpstr>
      <vt:lpstr>Artifacts</vt:lpstr>
      <vt:lpstr>EEG analysis:  Event- related potentials</vt:lpstr>
      <vt:lpstr>Time- Frequency Analysis</vt:lpstr>
      <vt:lpstr>Volume conduction &amp; The inverse problem</vt:lpstr>
      <vt:lpstr>Διαφάνεια 20</vt:lpstr>
      <vt:lpstr>Volume conduction &amp; The inverse problem</vt:lpstr>
      <vt:lpstr>Volume conduction &amp; The inverse problem</vt:lpstr>
      <vt:lpstr>BASIS OF MEG SIGNAL</vt:lpstr>
      <vt:lpstr>A brief history</vt:lpstr>
      <vt:lpstr>MEG Instrumentation</vt:lpstr>
      <vt:lpstr>What is this?</vt:lpstr>
      <vt:lpstr>SQUID</vt:lpstr>
      <vt:lpstr>How does it work?</vt:lpstr>
      <vt:lpstr>Διαφάνεια 29</vt:lpstr>
      <vt:lpstr>What do we measure with MEG?</vt:lpstr>
      <vt:lpstr>What do we measure with MEG?</vt:lpstr>
      <vt:lpstr>Διαφάνεια 32</vt:lpstr>
      <vt:lpstr>The forward Problem</vt:lpstr>
      <vt:lpstr>How do we solve the forward problem?</vt:lpstr>
      <vt:lpstr>1. Computing the external magnetic field…</vt:lpstr>
      <vt:lpstr>2.Using different “head” models  (conductivity &amp; geometry) </vt:lpstr>
      <vt:lpstr>2.Using different “head” models  (conductivity &amp; geometry) </vt:lpstr>
      <vt:lpstr>2.Using different “head” models  (conductivity &amp; geometry) </vt:lpstr>
      <vt:lpstr>EEG       MEG</vt:lpstr>
      <vt:lpstr>Thank you!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OF M/EEG SIGNAL</dc:title>
  <dc:creator>Παναγιώτης</dc:creator>
  <cp:lastModifiedBy>Παναγιώτης</cp:lastModifiedBy>
  <cp:revision>448</cp:revision>
  <dcterms:created xsi:type="dcterms:W3CDTF">2013-02-01T11:17:22Z</dcterms:created>
  <dcterms:modified xsi:type="dcterms:W3CDTF">2013-02-06T12:13:30Z</dcterms:modified>
</cp:coreProperties>
</file>