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5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6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7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8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19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20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21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22.xml" ContentType="application/vnd.openxmlformats-officedocument.them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3.xml" ContentType="application/vnd.openxmlformats-officedocument.theme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heme/theme24.xml" ContentType="application/vnd.openxmlformats-officedocument.theme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6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27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theme/theme28.xml" ContentType="application/vnd.openxmlformats-officedocument.theme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11" r:id="rId4"/>
    <p:sldMasterId id="2147483724" r:id="rId5"/>
    <p:sldMasterId id="2147483737" r:id="rId6"/>
    <p:sldMasterId id="2147483750" r:id="rId7"/>
    <p:sldMasterId id="2147483763" r:id="rId8"/>
    <p:sldMasterId id="2147483776" r:id="rId9"/>
    <p:sldMasterId id="2147483789" r:id="rId10"/>
    <p:sldMasterId id="2147483802" r:id="rId11"/>
    <p:sldMasterId id="2147483815" r:id="rId12"/>
    <p:sldMasterId id="2147483828" r:id="rId13"/>
    <p:sldMasterId id="2147483841" r:id="rId14"/>
    <p:sldMasterId id="2147483854" r:id="rId15"/>
    <p:sldMasterId id="2147483867" r:id="rId16"/>
    <p:sldMasterId id="2147483879" r:id="rId17"/>
    <p:sldMasterId id="2147483891" r:id="rId18"/>
    <p:sldMasterId id="2147483903" r:id="rId19"/>
    <p:sldMasterId id="2147483915" r:id="rId20"/>
    <p:sldMasterId id="2147483927" r:id="rId21"/>
    <p:sldMasterId id="2147483939" r:id="rId22"/>
    <p:sldMasterId id="2147483951" r:id="rId23"/>
    <p:sldMasterId id="2147483963" r:id="rId24"/>
    <p:sldMasterId id="2147483975" r:id="rId25"/>
    <p:sldMasterId id="2147483987" r:id="rId26"/>
    <p:sldMasterId id="2147483999" r:id="rId27"/>
    <p:sldMasterId id="2147484011" r:id="rId28"/>
    <p:sldMasterId id="2147484023" r:id="rId29"/>
  </p:sldMasterIdLst>
  <p:notesMasterIdLst>
    <p:notesMasterId r:id="rId70"/>
  </p:notesMasterIdLst>
  <p:sldIdLst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257" r:id="rId44"/>
    <p:sldId id="258" r:id="rId45"/>
    <p:sldId id="274" r:id="rId46"/>
    <p:sldId id="263" r:id="rId47"/>
    <p:sldId id="260" r:id="rId48"/>
    <p:sldId id="275" r:id="rId49"/>
    <p:sldId id="277" r:id="rId50"/>
    <p:sldId id="278" r:id="rId51"/>
    <p:sldId id="276" r:id="rId52"/>
    <p:sldId id="280" r:id="rId53"/>
    <p:sldId id="266" r:id="rId54"/>
    <p:sldId id="284" r:id="rId55"/>
    <p:sldId id="283" r:id="rId56"/>
    <p:sldId id="290" r:id="rId57"/>
    <p:sldId id="285" r:id="rId58"/>
    <p:sldId id="286" r:id="rId59"/>
    <p:sldId id="305" r:id="rId60"/>
    <p:sldId id="307" r:id="rId61"/>
    <p:sldId id="288" r:id="rId62"/>
    <p:sldId id="289" r:id="rId63"/>
    <p:sldId id="268" r:id="rId64"/>
    <p:sldId id="269" r:id="rId65"/>
    <p:sldId id="264" r:id="rId66"/>
    <p:sldId id="271" r:id="rId67"/>
    <p:sldId id="272" r:id="rId68"/>
    <p:sldId id="273" r:id="rId6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75604" autoAdjust="0"/>
  </p:normalViewPr>
  <p:slideViewPr>
    <p:cSldViewPr snapToGrid="0">
      <p:cViewPr>
        <p:scale>
          <a:sx n="90" d="100"/>
          <a:sy n="90" d="100"/>
        </p:scale>
        <p:origin x="701" y="-936"/>
      </p:cViewPr>
      <p:guideLst/>
    </p:cSldViewPr>
  </p:slideViewPr>
  <p:outlineViewPr>
    <p:cViewPr>
      <p:scale>
        <a:sx n="33" d="100"/>
        <a:sy n="33" d="100"/>
      </p:scale>
      <p:origin x="0" y="-586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101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0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5.xml"/><Relationship Id="rId42" Type="http://schemas.openxmlformats.org/officeDocument/2006/relationships/slide" Target="slides/slide13.xml"/><Relationship Id="rId47" Type="http://schemas.openxmlformats.org/officeDocument/2006/relationships/slide" Target="slides/slide18.xml"/><Relationship Id="rId50" Type="http://schemas.openxmlformats.org/officeDocument/2006/relationships/slide" Target="slides/slide21.xml"/><Relationship Id="rId55" Type="http://schemas.openxmlformats.org/officeDocument/2006/relationships/slide" Target="slides/slide26.xml"/><Relationship Id="rId63" Type="http://schemas.openxmlformats.org/officeDocument/2006/relationships/slide" Target="slides/slide34.xml"/><Relationship Id="rId68" Type="http://schemas.openxmlformats.org/officeDocument/2006/relationships/slide" Target="slides/slide39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53" Type="http://schemas.openxmlformats.org/officeDocument/2006/relationships/slide" Target="slides/slide24.xml"/><Relationship Id="rId58" Type="http://schemas.openxmlformats.org/officeDocument/2006/relationships/slide" Target="slides/slide29.xml"/><Relationship Id="rId66" Type="http://schemas.openxmlformats.org/officeDocument/2006/relationships/slide" Target="slides/slide37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49" Type="http://schemas.openxmlformats.org/officeDocument/2006/relationships/slide" Target="slides/slide20.xml"/><Relationship Id="rId57" Type="http://schemas.openxmlformats.org/officeDocument/2006/relationships/slide" Target="slides/slide28.xml"/><Relationship Id="rId61" Type="http://schemas.openxmlformats.org/officeDocument/2006/relationships/slide" Target="slides/slide3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slide" Target="slides/slide23.xml"/><Relationship Id="rId60" Type="http://schemas.openxmlformats.org/officeDocument/2006/relationships/slide" Target="slides/slide31.xml"/><Relationship Id="rId65" Type="http://schemas.openxmlformats.org/officeDocument/2006/relationships/slide" Target="slides/slide36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slide" Target="slides/slide14.xml"/><Relationship Id="rId48" Type="http://schemas.openxmlformats.org/officeDocument/2006/relationships/slide" Target="slides/slide19.xml"/><Relationship Id="rId56" Type="http://schemas.openxmlformats.org/officeDocument/2006/relationships/slide" Target="slides/slide27.xml"/><Relationship Id="rId64" Type="http://schemas.openxmlformats.org/officeDocument/2006/relationships/slide" Target="slides/slide35.xml"/><Relationship Id="rId69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2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slide" Target="slides/slide17.xml"/><Relationship Id="rId59" Type="http://schemas.openxmlformats.org/officeDocument/2006/relationships/slide" Target="slides/slide30.xml"/><Relationship Id="rId67" Type="http://schemas.openxmlformats.org/officeDocument/2006/relationships/slide" Target="slides/slide38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2.xml"/><Relationship Id="rId54" Type="http://schemas.openxmlformats.org/officeDocument/2006/relationships/slide" Target="slides/slide25.xml"/><Relationship Id="rId62" Type="http://schemas.openxmlformats.org/officeDocument/2006/relationships/slide" Target="slides/slide33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20FF0-B258-474C-80D4-997866C9DC7D}" type="datetimeFigureOut">
              <a:rPr lang="it-IT" smtClean="0"/>
              <a:t>19/02/2015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AF75F-4E73-4619-8DB3-C4289F48D1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2910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83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46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70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84190-1219-4FB5-A43C-4EF48F5AC846}" type="slidenum">
              <a:rPr lang="es-ES">
                <a:solidFill>
                  <a:prstClr val="black"/>
                </a:solidFill>
              </a:rPr>
              <a:pPr/>
              <a:t>24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4663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F451-C40F-4BE1-8352-5BFB17E02796}" type="slidenum">
              <a:rPr lang="en-GB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s-ES" sz="1400" dirty="0" smtClean="0"/>
          </a:p>
        </p:txBody>
      </p:sp>
    </p:spTree>
    <p:extLst>
      <p:ext uri="{BB962C8B-B14F-4D97-AF65-F5344CB8AC3E}">
        <p14:creationId xmlns:p14="http://schemas.microsoft.com/office/powerpoint/2010/main" val="3732666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F451-C40F-4BE1-8352-5BFB17E02796}" type="slidenum">
              <a:rPr lang="en-GB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400" dirty="0" smtClean="0"/>
          </a:p>
        </p:txBody>
      </p:sp>
    </p:spTree>
    <p:extLst>
      <p:ext uri="{BB962C8B-B14F-4D97-AF65-F5344CB8AC3E}">
        <p14:creationId xmlns:p14="http://schemas.microsoft.com/office/powerpoint/2010/main" val="2184177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F451-C40F-4BE1-8352-5BFB17E02796}" type="slidenum">
              <a:rPr lang="en-GB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s-ES" sz="1400" dirty="0" smtClean="0"/>
          </a:p>
        </p:txBody>
      </p:sp>
    </p:spTree>
    <p:extLst>
      <p:ext uri="{BB962C8B-B14F-4D97-AF65-F5344CB8AC3E}">
        <p14:creationId xmlns:p14="http://schemas.microsoft.com/office/powerpoint/2010/main" val="3927665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F451-C40F-4BE1-8352-5BFB17E02796}" type="slidenum">
              <a:rPr lang="en-GB">
                <a:solidFill>
                  <a:prstClr val="black"/>
                </a:solidFill>
              </a:rPr>
              <a:pPr/>
              <a:t>28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s-ES" sz="1400" dirty="0" smtClean="0"/>
          </a:p>
        </p:txBody>
      </p:sp>
    </p:spTree>
    <p:extLst>
      <p:ext uri="{BB962C8B-B14F-4D97-AF65-F5344CB8AC3E}">
        <p14:creationId xmlns:p14="http://schemas.microsoft.com/office/powerpoint/2010/main" val="2971513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F451-C40F-4BE1-8352-5BFB17E02796}" type="slidenum">
              <a:rPr lang="en-GB">
                <a:solidFill>
                  <a:prstClr val="black"/>
                </a:solidFill>
              </a:rPr>
              <a:pPr/>
              <a:t>29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s-ES" sz="1400" dirty="0" smtClean="0"/>
          </a:p>
        </p:txBody>
      </p:sp>
    </p:spTree>
    <p:extLst>
      <p:ext uri="{BB962C8B-B14F-4D97-AF65-F5344CB8AC3E}">
        <p14:creationId xmlns:p14="http://schemas.microsoft.com/office/powerpoint/2010/main" val="4217819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F451-C40F-4BE1-8352-5BFB17E02796}" type="slidenum">
              <a:rPr lang="en-GB">
                <a:solidFill>
                  <a:prstClr val="black"/>
                </a:solidFill>
              </a:rPr>
              <a:pPr/>
              <a:t>30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</p:txBody>
      </p:sp>
    </p:spTree>
    <p:extLst>
      <p:ext uri="{BB962C8B-B14F-4D97-AF65-F5344CB8AC3E}">
        <p14:creationId xmlns:p14="http://schemas.microsoft.com/office/powerpoint/2010/main" val="274401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F451-C40F-4BE1-8352-5BFB17E02796}" type="slidenum">
              <a:rPr lang="en-GB">
                <a:solidFill>
                  <a:prstClr val="black"/>
                </a:solidFill>
              </a:rPr>
              <a:pPr/>
              <a:t>31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</p:txBody>
      </p:sp>
    </p:spTree>
    <p:extLst>
      <p:ext uri="{BB962C8B-B14F-4D97-AF65-F5344CB8AC3E}">
        <p14:creationId xmlns:p14="http://schemas.microsoft.com/office/powerpoint/2010/main" val="4038307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Katharina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F75F-4E73-4619-8DB3-C4289F48D18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3760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F451-C40F-4BE1-8352-5BFB17E02796}" type="slidenum">
              <a:rPr lang="en-GB">
                <a:solidFill>
                  <a:prstClr val="black"/>
                </a:solidFill>
              </a:rPr>
              <a:pPr/>
              <a:t>32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</p:txBody>
      </p:sp>
    </p:spTree>
    <p:extLst>
      <p:ext uri="{BB962C8B-B14F-4D97-AF65-F5344CB8AC3E}">
        <p14:creationId xmlns:p14="http://schemas.microsoft.com/office/powerpoint/2010/main" val="3898742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F451-C40F-4BE1-8352-5BFB17E02796}" type="slidenum">
              <a:rPr lang="en-GB">
                <a:solidFill>
                  <a:prstClr val="black"/>
                </a:solidFill>
              </a:rPr>
              <a:pPr/>
              <a:t>33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  <a:p>
            <a:pPr eaLnBrk="1" hangingPunct="1">
              <a:lnSpc>
                <a:spcPct val="80000"/>
              </a:lnSpc>
            </a:pPr>
            <a:endParaRPr lang="es-ES" sz="1400" dirty="0" smtClean="0"/>
          </a:p>
        </p:txBody>
      </p:sp>
    </p:spTree>
    <p:extLst>
      <p:ext uri="{BB962C8B-B14F-4D97-AF65-F5344CB8AC3E}">
        <p14:creationId xmlns:p14="http://schemas.microsoft.com/office/powerpoint/2010/main" val="4088901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F451-C40F-4BE1-8352-5BFB17E02796}" type="slidenum">
              <a:rPr lang="en-GB">
                <a:solidFill>
                  <a:prstClr val="black"/>
                </a:solidFill>
              </a:rPr>
              <a:pPr/>
              <a:t>34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400" dirty="0" smtClean="0"/>
          </a:p>
        </p:txBody>
      </p:sp>
    </p:spTree>
    <p:extLst>
      <p:ext uri="{BB962C8B-B14F-4D97-AF65-F5344CB8AC3E}">
        <p14:creationId xmlns:p14="http://schemas.microsoft.com/office/powerpoint/2010/main" val="12314552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5630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125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F451-C40F-4BE1-8352-5BFB17E02796}" type="slidenum">
              <a:rPr lang="en-GB">
                <a:solidFill>
                  <a:prstClr val="black"/>
                </a:solidFill>
              </a:rPr>
              <a:pPr/>
              <a:t>37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4030536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46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Lorenzo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AF75F-4E73-4619-8DB3-C4289F48D18F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348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4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32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16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474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0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33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4572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42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322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576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871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869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355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3775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866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92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C7B23E-80D4-4CFE-834D-249F9AA59304}" type="slidenum">
              <a:rPr lang="en-GB">
                <a:solidFill>
                  <a:srgbClr val="000000"/>
                </a:solidFill>
              </a:rPr>
              <a:pPr/>
              <a:t>‹N›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941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4572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8818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4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9082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156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8040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413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603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785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198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1521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993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6610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C7B23E-80D4-4CFE-834D-249F9AA59304}" type="slidenum">
              <a:rPr lang="en-GB">
                <a:solidFill>
                  <a:srgbClr val="000000"/>
                </a:solidFill>
              </a:rPr>
              <a:pPr/>
              <a:t>‹N›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78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C7B23E-80D4-4CFE-834D-249F9AA59304}" type="slidenum">
              <a:rPr lang="en-GB">
                <a:solidFill>
                  <a:srgbClr val="000000"/>
                </a:solidFill>
              </a:rPr>
              <a:pPr/>
              <a:t>‹N›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0309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4572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041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2812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9594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6260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955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5797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201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224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628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41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4572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77981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1709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C7B23E-80D4-4CFE-834D-249F9AA59304}" type="slidenum">
              <a:rPr lang="en-GB">
                <a:solidFill>
                  <a:srgbClr val="000000"/>
                </a:solidFill>
              </a:rPr>
              <a:pPr/>
              <a:t>‹N›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6272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4572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038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6434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91952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10411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3229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0792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820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102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0248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4742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51605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9455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C7B23E-80D4-4CFE-834D-249F9AA59304}" type="slidenum">
              <a:rPr lang="en-GB">
                <a:solidFill>
                  <a:srgbClr val="000000"/>
                </a:solidFill>
              </a:rPr>
              <a:pPr/>
              <a:t>‹N›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722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4572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9815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5170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916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6185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9557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78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3960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2942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7185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8481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4432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3964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C7B23E-80D4-4CFE-834D-249F9AA59304}" type="slidenum">
              <a:rPr lang="en-GB">
                <a:solidFill>
                  <a:srgbClr val="000000"/>
                </a:solidFill>
              </a:rPr>
              <a:pPr/>
              <a:t>‹N›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0227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4572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3594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4467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5872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11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2330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732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2940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1290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6270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0299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4666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55497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C7B23E-80D4-4CFE-834D-249F9AA59304}" type="slidenum">
              <a:rPr lang="en-GB">
                <a:solidFill>
                  <a:srgbClr val="000000"/>
                </a:solidFill>
              </a:rPr>
              <a:pPr/>
              <a:t>‹N›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3198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4572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232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99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5294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5785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454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4244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103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4099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4323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9946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5035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6899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C7B23E-80D4-4CFE-834D-249F9AA59304}" type="slidenum">
              <a:rPr lang="en-GB">
                <a:solidFill>
                  <a:srgbClr val="000000"/>
                </a:solidFill>
              </a:rPr>
              <a:pPr/>
              <a:t>‹N›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32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0912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4572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0720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219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97168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58196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561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3778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7725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1328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3907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603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0385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65781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4572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472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2780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6137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983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3360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8107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8865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7534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6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95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0477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78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2399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4572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2299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4904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6488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5699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4374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613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89913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94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7126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6186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2206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07479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4572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1220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7279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6395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6043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6044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16691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7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5466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8104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9064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03031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9616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4572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94342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9979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4908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8710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5608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92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9218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8879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7267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30056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4115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2336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4572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5897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0553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4102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169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66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C7B23E-80D4-4CFE-834D-249F9AA59304}" type="slidenum">
              <a:rPr lang="en-GB">
                <a:solidFill>
                  <a:srgbClr val="000000"/>
                </a:solidFill>
              </a:rPr>
              <a:pPr/>
              <a:t>‹N›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3811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4594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04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94053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99827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236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11939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4572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35147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370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1031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93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4572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6444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5344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8576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2229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2645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01457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14191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2827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4572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2148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9789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834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7711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0453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0745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6090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4451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6950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6284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721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4479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4572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43276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65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1885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969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47984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3417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2294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1101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7978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4529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8231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9766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4572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40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8414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163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9753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11561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1620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5615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6896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940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46268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3357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87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4541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4572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814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889185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8685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29003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4582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1895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86073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0099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1283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60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25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544955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31312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4572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61881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348615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92291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11613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19920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1302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5163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9063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946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3260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87082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32415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4572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86068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0080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1805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3654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226246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7017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65279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207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0010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72474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6603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70374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4572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97591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630868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4859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81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29227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94818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968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57396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63474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09565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86353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54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67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1708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C7B23E-80D4-4CFE-834D-249F9AA59304}" type="slidenum">
              <a:rPr lang="en-GB">
                <a:solidFill>
                  <a:srgbClr val="000000"/>
                </a:solidFill>
              </a:rPr>
              <a:pPr/>
              <a:t>‹N›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566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4572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12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622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4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768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751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4478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248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474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12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180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165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27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C7B23E-80D4-4CFE-834D-249F9AA59304}" type="slidenum">
              <a:rPr lang="en-GB">
                <a:solidFill>
                  <a:srgbClr val="000000"/>
                </a:solidFill>
              </a:rPr>
              <a:pPr/>
              <a:t>‹N›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402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4572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4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411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7822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052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986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553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974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2093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719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25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803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80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2444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4572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8667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072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146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874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718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657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715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07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39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5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1163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9413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C7B23E-80D4-4CFE-834D-249F9AA59304}" type="slidenum">
              <a:rPr lang="en-GB">
                <a:solidFill>
                  <a:srgbClr val="000000"/>
                </a:solidFill>
              </a:rPr>
              <a:pPr/>
              <a:t>‹N›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487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4572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561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527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208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549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502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182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205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6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55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829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316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947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C7B23E-80D4-4CFE-834D-249F9AA59304}" type="slidenum">
              <a:rPr lang="en-GB">
                <a:solidFill>
                  <a:srgbClr val="000000"/>
                </a:solidFill>
              </a:rPr>
              <a:pPr/>
              <a:t>‹N›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761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4572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523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499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709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736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385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10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047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083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246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771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756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983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C7B23E-80D4-4CFE-834D-249F9AA59304}" type="slidenum">
              <a:rPr lang="en-GB">
                <a:solidFill>
                  <a:srgbClr val="000000"/>
                </a:solidFill>
              </a:rPr>
              <a:pPr/>
              <a:t>‹N›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097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4572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9194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225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991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6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image" Target="../media/image1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image" Target="../media/image1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1.xml"/><Relationship Id="rId10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4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69.xml"/><Relationship Id="rId1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73.xml"/><Relationship Id="rId11" Type="http://schemas.openxmlformats.org/officeDocument/2006/relationships/slideLayout" Target="../slideLayouts/slideLayout278.xml"/><Relationship Id="rId5" Type="http://schemas.openxmlformats.org/officeDocument/2006/relationships/slideLayout" Target="../slideLayouts/slideLayout272.xml"/><Relationship Id="rId10" Type="http://schemas.openxmlformats.org/officeDocument/2006/relationships/slideLayout" Target="../slideLayouts/slideLayout277.xml"/><Relationship Id="rId4" Type="http://schemas.openxmlformats.org/officeDocument/2006/relationships/slideLayout" Target="../slideLayouts/slideLayout271.xml"/><Relationship Id="rId9" Type="http://schemas.openxmlformats.org/officeDocument/2006/relationships/slideLayout" Target="../slideLayouts/slideLayout276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5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80.xml"/><Relationship Id="rId1" Type="http://schemas.openxmlformats.org/officeDocument/2006/relationships/slideLayout" Target="../slideLayouts/slideLayout279.xml"/><Relationship Id="rId6" Type="http://schemas.openxmlformats.org/officeDocument/2006/relationships/slideLayout" Target="../slideLayouts/slideLayout284.xml"/><Relationship Id="rId11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83.xml"/><Relationship Id="rId10" Type="http://schemas.openxmlformats.org/officeDocument/2006/relationships/slideLayout" Target="../slideLayouts/slideLayout288.xml"/><Relationship Id="rId4" Type="http://schemas.openxmlformats.org/officeDocument/2006/relationships/slideLayout" Target="../slideLayouts/slideLayout282.xml"/><Relationship Id="rId9" Type="http://schemas.openxmlformats.org/officeDocument/2006/relationships/slideLayout" Target="../slideLayouts/slideLayout287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6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91.xm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294.xml"/><Relationship Id="rId10" Type="http://schemas.openxmlformats.org/officeDocument/2006/relationships/slideLayout" Target="../slideLayouts/slideLayout299.xm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02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9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24.xml"/><Relationship Id="rId1" Type="http://schemas.openxmlformats.org/officeDocument/2006/relationships/slideLayout" Target="../slideLayouts/slideLayout323.xml"/><Relationship Id="rId6" Type="http://schemas.openxmlformats.org/officeDocument/2006/relationships/slideLayout" Target="../slideLayouts/slideLayout328.xml"/><Relationship Id="rId11" Type="http://schemas.openxmlformats.org/officeDocument/2006/relationships/slideLayout" Target="../slideLayouts/slideLayout333.xml"/><Relationship Id="rId5" Type="http://schemas.openxmlformats.org/officeDocument/2006/relationships/slideLayout" Target="../slideLayouts/slideLayout327.xml"/><Relationship Id="rId10" Type="http://schemas.openxmlformats.org/officeDocument/2006/relationships/slideLayout" Target="../slideLayouts/slideLayout332.xml"/><Relationship Id="rId4" Type="http://schemas.openxmlformats.org/officeDocument/2006/relationships/slideLayout" Target="../slideLayouts/slideLayout326.xml"/><Relationship Id="rId9" Type="http://schemas.openxmlformats.org/officeDocument/2006/relationships/slideLayout" Target="../slideLayouts/slideLayout3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/>
            <a:fld id="{9F587166-E62A-CA49-82C1-8AE14A88A1DF}" type="slidenum">
              <a:rPr lang="en-US" smtClean="0">
                <a:solidFill>
                  <a:srgbClr val="000000"/>
                </a:solidFill>
              </a:rPr>
              <a:pPr defTabSz="457200"/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34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/>
            <a:fld id="{9F587166-E62A-CA49-82C1-8AE14A88A1DF}" type="slidenum">
              <a:rPr lang="en-US" smtClean="0">
                <a:solidFill>
                  <a:srgbClr val="000000"/>
                </a:solidFill>
              </a:rPr>
              <a:pPr defTabSz="457200"/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68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/>
            <a:fld id="{9F587166-E62A-CA49-82C1-8AE14A88A1DF}" type="slidenum">
              <a:rPr lang="en-US" smtClean="0">
                <a:solidFill>
                  <a:srgbClr val="000000"/>
                </a:solidFill>
              </a:rPr>
              <a:pPr defTabSz="457200"/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80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/>
            <a:fld id="{9F587166-E62A-CA49-82C1-8AE14A88A1DF}" type="slidenum">
              <a:rPr lang="en-US" smtClean="0">
                <a:solidFill>
                  <a:srgbClr val="000000"/>
                </a:solidFill>
              </a:rPr>
              <a:pPr defTabSz="457200"/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27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/>
            <a:fld id="{9F587166-E62A-CA49-82C1-8AE14A88A1DF}" type="slidenum">
              <a:rPr lang="en-US" smtClean="0">
                <a:solidFill>
                  <a:srgbClr val="000000"/>
                </a:solidFill>
              </a:rPr>
              <a:pPr defTabSz="457200"/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0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/>
            <a:fld id="{9F587166-E62A-CA49-82C1-8AE14A88A1DF}" type="slidenum">
              <a:rPr lang="en-US" smtClean="0">
                <a:solidFill>
                  <a:srgbClr val="000000"/>
                </a:solidFill>
              </a:rPr>
              <a:pPr defTabSz="457200"/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39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/>
            <a:fld id="{9F587166-E62A-CA49-82C1-8AE14A88A1DF}" type="slidenum">
              <a:rPr lang="en-US" smtClean="0">
                <a:solidFill>
                  <a:srgbClr val="000000"/>
                </a:solidFill>
              </a:rPr>
              <a:pPr defTabSz="457200"/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39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/>
            <a:fld id="{9F587166-E62A-CA49-82C1-8AE14A88A1DF}" type="slidenum">
              <a:rPr lang="en-US" smtClean="0">
                <a:solidFill>
                  <a:srgbClr val="000000"/>
                </a:solidFill>
              </a:rPr>
              <a:pPr defTabSz="457200"/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17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/>
            <a:fld id="{9F587166-E62A-CA49-82C1-8AE14A88A1DF}" type="slidenum">
              <a:rPr lang="en-US" smtClean="0">
                <a:solidFill>
                  <a:srgbClr val="000000"/>
                </a:solidFill>
              </a:rPr>
              <a:pPr defTabSz="457200"/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75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/>
            <a:fld id="{9F587166-E62A-CA49-82C1-8AE14A88A1DF}" type="slidenum">
              <a:rPr lang="en-US" smtClean="0">
                <a:solidFill>
                  <a:srgbClr val="000000"/>
                </a:solidFill>
              </a:rPr>
              <a:pPr defTabSz="457200"/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60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/>
            <a:fld id="{9F587166-E62A-CA49-82C1-8AE14A88A1DF}" type="slidenum">
              <a:rPr lang="en-US" smtClean="0">
                <a:solidFill>
                  <a:srgbClr val="000000"/>
                </a:solidFill>
              </a:rPr>
              <a:pPr defTabSz="457200"/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26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/>
            <a:fld id="{9F587166-E62A-CA49-82C1-8AE14A88A1DF}" type="slidenum">
              <a:rPr lang="en-US" smtClean="0">
                <a:solidFill>
                  <a:srgbClr val="000000"/>
                </a:solidFill>
              </a:rPr>
              <a:pPr defTabSz="457200"/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12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/>
            <a:fld id="{9F587166-E62A-CA49-82C1-8AE14A88A1DF}" type="slidenum">
              <a:rPr lang="en-US" smtClean="0">
                <a:solidFill>
                  <a:srgbClr val="000000"/>
                </a:solidFill>
              </a:rPr>
              <a:pPr defTabSz="457200"/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86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/>
            <a:fld id="{9F587166-E62A-CA49-82C1-8AE14A88A1DF}" type="slidenum">
              <a:rPr lang="en-US" smtClean="0">
                <a:solidFill>
                  <a:srgbClr val="000000"/>
                </a:solidFill>
              </a:rPr>
              <a:pPr defTabSz="457200"/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3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/>
            <a:fld id="{9F587166-E62A-CA49-82C1-8AE14A88A1DF}" type="slidenum">
              <a:rPr lang="en-US" smtClean="0">
                <a:solidFill>
                  <a:srgbClr val="000000"/>
                </a:solidFill>
              </a:rPr>
              <a:pPr defTabSz="457200"/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85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/>
            <a:fld id="{9F587166-E62A-CA49-82C1-8AE14A88A1DF}" type="slidenum">
              <a:rPr lang="en-US" smtClean="0">
                <a:solidFill>
                  <a:srgbClr val="000000"/>
                </a:solidFill>
              </a:rPr>
              <a:pPr defTabSz="457200"/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43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/>
            <a:fld id="{9F587166-E62A-CA49-82C1-8AE14A88A1DF}" type="slidenum">
              <a:rPr lang="en-US" smtClean="0">
                <a:solidFill>
                  <a:srgbClr val="000000"/>
                </a:solidFill>
              </a:rPr>
              <a:pPr defTabSz="457200"/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/>
            <a:fld id="{9F587166-E62A-CA49-82C1-8AE14A88A1DF}" type="slidenum">
              <a:rPr lang="en-US" smtClean="0">
                <a:solidFill>
                  <a:srgbClr val="000000"/>
                </a:solidFill>
              </a:rPr>
              <a:pPr defTabSz="457200"/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43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/>
            <a:fld id="{9F587166-E62A-CA49-82C1-8AE14A88A1DF}" type="slidenum">
              <a:rPr lang="en-US" smtClean="0">
                <a:solidFill>
                  <a:srgbClr val="000000"/>
                </a:solidFill>
              </a:rPr>
              <a:pPr defTabSz="457200"/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96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/>
            <a:fld id="{9F587166-E62A-CA49-82C1-8AE14A88A1DF}" type="slidenum">
              <a:rPr lang="en-US" smtClean="0">
                <a:solidFill>
                  <a:srgbClr val="000000"/>
                </a:solidFill>
              </a:rPr>
              <a:pPr defTabSz="457200"/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02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/>
            <a:fld id="{9F587166-E62A-CA49-82C1-8AE14A88A1DF}" type="slidenum">
              <a:rPr lang="en-US" smtClean="0">
                <a:solidFill>
                  <a:srgbClr val="000000"/>
                </a:solidFill>
              </a:rPr>
              <a:pPr defTabSz="457200"/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97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/>
            <a:fld id="{9F587166-E62A-CA49-82C1-8AE14A88A1DF}" type="slidenum">
              <a:rPr lang="en-US" smtClean="0">
                <a:solidFill>
                  <a:srgbClr val="000000"/>
                </a:solidFill>
              </a:rPr>
              <a:pPr defTabSz="457200"/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64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/>
            <a:fld id="{9F587166-E62A-CA49-82C1-8AE14A88A1DF}" type="slidenum">
              <a:rPr lang="en-US" smtClean="0">
                <a:solidFill>
                  <a:srgbClr val="000000"/>
                </a:solidFill>
              </a:rPr>
              <a:pPr defTabSz="457200"/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55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/>
            <a:fld id="{9F587166-E62A-CA49-82C1-8AE14A88A1DF}" type="slidenum">
              <a:rPr lang="en-US" smtClean="0">
                <a:solidFill>
                  <a:srgbClr val="000000"/>
                </a:solidFill>
              </a:rPr>
              <a:pPr defTabSz="457200"/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68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/>
            <a:fld id="{9F587166-E62A-CA49-82C1-8AE14A88A1DF}" type="slidenum">
              <a:rPr lang="en-US" smtClean="0">
                <a:solidFill>
                  <a:srgbClr val="000000"/>
                </a:solidFill>
              </a:rPr>
              <a:pPr defTabSz="457200"/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9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/>
            <a:fld id="{9F587166-E62A-CA49-82C1-8AE14A88A1DF}" type="slidenum">
              <a:rPr lang="en-US" smtClean="0">
                <a:solidFill>
                  <a:srgbClr val="000000"/>
                </a:solidFill>
              </a:rPr>
              <a:pPr defTabSz="457200"/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74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/>
            <a:fld id="{9F587166-E62A-CA49-82C1-8AE14A88A1DF}" type="slidenum">
              <a:rPr lang="en-US" smtClean="0">
                <a:solidFill>
                  <a:srgbClr val="000000"/>
                </a:solidFill>
              </a:rPr>
              <a:pPr defTabSz="457200"/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78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/>
            <a:fld id="{9F587166-E62A-CA49-82C1-8AE14A88A1DF}" type="slidenum">
              <a:rPr lang="en-US" smtClean="0">
                <a:solidFill>
                  <a:srgbClr val="000000"/>
                </a:solidFill>
              </a:rPr>
              <a:pPr defTabSz="457200"/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31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/>
            <a:fld id="{9F587166-E62A-CA49-82C1-8AE14A88A1DF}" type="slidenum">
              <a:rPr lang="en-US" smtClean="0">
                <a:solidFill>
                  <a:srgbClr val="000000"/>
                </a:solidFill>
              </a:rPr>
              <a:pPr defTabSz="457200"/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05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6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0.w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l.ion.ucl.ac.uk/spm/doc/manual.pdf" TargetMode="External"/><Relationship Id="rId2" Type="http://schemas.openxmlformats.org/officeDocument/2006/relationships/hyperlink" Target="http://www.fil.ion.ucl.ac.uk/spm/data/attention/" TargetMode="External"/><Relationship Id="rId1" Type="http://schemas.openxmlformats.org/officeDocument/2006/relationships/slideLayout" Target="../slideLayouts/slideLayout169.xml"/><Relationship Id="rId4" Type="http://schemas.openxmlformats.org/officeDocument/2006/relationships/hyperlink" Target="http://www.neurometrika.org/resourc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0" y="1750403"/>
            <a:ext cx="8496300" cy="1368425"/>
          </a:xfrm>
        </p:spPr>
        <p:txBody>
          <a:bodyPr/>
          <a:lstStyle/>
          <a:p>
            <a:pPr algn="ctr"/>
            <a:r>
              <a:rPr lang="en-US" sz="3600" dirty="0" smtClean="0"/>
              <a:t>Introduction to Connectivity: </a:t>
            </a:r>
            <a:br>
              <a:rPr lang="en-US" sz="3600" dirty="0" smtClean="0"/>
            </a:br>
            <a:r>
              <a:rPr lang="en-US" sz="3600" dirty="0" smtClean="0"/>
              <a:t>resting-state and PPI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905" y="3493708"/>
            <a:ext cx="8200571" cy="2805491"/>
          </a:xfrm>
        </p:spPr>
        <p:txBody>
          <a:bodyPr/>
          <a:lstStyle/>
          <a:p>
            <a:pPr algn="ctr"/>
            <a:r>
              <a:rPr lang="en-US" sz="1800" dirty="0"/>
              <a:t>Katharina </a:t>
            </a:r>
            <a:r>
              <a:rPr lang="en-US" sz="1800" dirty="0" err="1" smtClean="0"/>
              <a:t>Ohrnberger</a:t>
            </a:r>
            <a:r>
              <a:rPr lang="en-US" sz="1800" dirty="0" smtClean="0"/>
              <a:t> &amp; Lorenzo Caciagli</a:t>
            </a:r>
          </a:p>
          <a:p>
            <a:pPr algn="ctr"/>
            <a:endParaRPr lang="en-US" sz="1800" dirty="0"/>
          </a:p>
          <a:p>
            <a:pPr algn="ctr"/>
            <a:r>
              <a:rPr lang="en-US" sz="1800" dirty="0" smtClean="0"/>
              <a:t>Slides adapted from </a:t>
            </a:r>
            <a:r>
              <a:rPr lang="en-US" sz="1800" dirty="0" err="1" smtClean="0"/>
              <a:t>MfD</a:t>
            </a:r>
            <a:r>
              <a:rPr lang="en-US" sz="1800" dirty="0" smtClean="0"/>
              <a:t> 2014 by </a:t>
            </a:r>
            <a:br>
              <a:rPr lang="en-US" sz="1800" dirty="0" smtClean="0"/>
            </a:br>
            <a:r>
              <a:rPr lang="en-US" sz="1800" dirty="0" smtClean="0"/>
              <a:t>Josh </a:t>
            </a:r>
            <a:r>
              <a:rPr lang="en-US" sz="1800" dirty="0" err="1" smtClean="0"/>
              <a:t>Kahan</a:t>
            </a:r>
            <a:endParaRPr lang="en-US" sz="1800" dirty="0" smtClean="0"/>
          </a:p>
          <a:p>
            <a:pPr algn="ctr"/>
            <a:r>
              <a:rPr lang="en-US" sz="1800" i="1" dirty="0" smtClean="0"/>
              <a:t>(Thanks Josh!)</a:t>
            </a:r>
          </a:p>
          <a:p>
            <a:pPr algn="ctr"/>
            <a:endParaRPr lang="en-US" dirty="0"/>
          </a:p>
          <a:p>
            <a:pPr algn="ctr"/>
            <a:r>
              <a:rPr lang="en-US" sz="2400" dirty="0" smtClean="0"/>
              <a:t>Wednesday 18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February 2015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06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5099"/>
            <a:ext cx="8489950" cy="1296988"/>
          </a:xfrm>
        </p:spPr>
        <p:txBody>
          <a:bodyPr/>
          <a:lstStyle/>
          <a:p>
            <a:r>
              <a:rPr lang="en-US" sz="2400" dirty="0" smtClean="0">
                <a:solidFill>
                  <a:srgbClr val="FFFFFF"/>
                </a:solidFill>
              </a:rPr>
              <a:t>Resting-state fMRI: pre-processing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27338" y="5973193"/>
            <a:ext cx="4374442" cy="47033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…exactly the same as other fMRI data!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r="66111" b="48953"/>
          <a:stretch/>
        </p:blipFill>
        <p:spPr bwMode="auto">
          <a:xfrm>
            <a:off x="2586036" y="875274"/>
            <a:ext cx="3905958" cy="464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1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89950" cy="551099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Methods of Analysis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979487"/>
            <a:ext cx="8489950" cy="4808470"/>
          </a:xfrm>
        </p:spPr>
        <p:txBody>
          <a:bodyPr/>
          <a:lstStyle/>
          <a:p>
            <a:r>
              <a:rPr lang="en-GB" sz="2400" dirty="0" smtClean="0"/>
              <a:t>Seed-based analysis (SPM compatible)</a:t>
            </a:r>
          </a:p>
          <a:p>
            <a:r>
              <a:rPr lang="en-GB" sz="2400" dirty="0" smtClean="0"/>
              <a:t>Independent component analysis (cannot be done in SPM)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Principal Component Analysis</a:t>
            </a:r>
          </a:p>
          <a:p>
            <a:r>
              <a:rPr lang="en-GB" sz="2400" dirty="0" smtClean="0"/>
              <a:t>Graph theory</a:t>
            </a:r>
          </a:p>
          <a:p>
            <a:r>
              <a:rPr lang="en-GB" sz="2400" dirty="0" smtClean="0"/>
              <a:t>Clustering algorithms</a:t>
            </a:r>
          </a:p>
          <a:p>
            <a:r>
              <a:rPr lang="en-GB" sz="2400" dirty="0" smtClean="0"/>
              <a:t>Multivariate pattern classification</a:t>
            </a:r>
          </a:p>
          <a:p>
            <a:endParaRPr lang="en-GB" sz="2400" dirty="0"/>
          </a:p>
          <a:p>
            <a:endParaRPr lang="en-GB" sz="2400" dirty="0" smtClean="0"/>
          </a:p>
          <a:p>
            <a:pPr marL="0" indent="0">
              <a:buNone/>
            </a:pPr>
            <a:r>
              <a:rPr lang="en-GB" sz="1800" dirty="0" smtClean="0"/>
              <a:t>					    For a review see Lee et al. (2013)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8" t="9094" r="59059" b="48101"/>
          <a:stretch/>
        </p:blipFill>
        <p:spPr bwMode="auto">
          <a:xfrm>
            <a:off x="135965" y="1395334"/>
            <a:ext cx="7662042" cy="541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7"/>
            <a:ext cx="8489950" cy="1296988"/>
          </a:xfrm>
        </p:spPr>
        <p:txBody>
          <a:bodyPr/>
          <a:lstStyle/>
          <a:p>
            <a:r>
              <a:rPr lang="en-US" sz="2400" dirty="0" smtClean="0">
                <a:solidFill>
                  <a:srgbClr val="FFFFFF"/>
                </a:solidFill>
              </a:rPr>
              <a:t>Resting-state fMRI: Analysis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2761" y="621620"/>
            <a:ext cx="8489950" cy="797605"/>
          </a:xfrm>
        </p:spPr>
        <p:txBody>
          <a:bodyPr/>
          <a:lstStyle/>
          <a:p>
            <a:r>
              <a:rPr lang="en-US" sz="1800" dirty="0" smtClean="0"/>
              <a:t>Hypothesis-driven: seed method </a:t>
            </a:r>
          </a:p>
          <a:p>
            <a:pPr lvl="1"/>
            <a:r>
              <a:rPr lang="en-US" sz="1600" i="1" dirty="0" smtClean="0"/>
              <a:t>a priori</a:t>
            </a:r>
            <a:r>
              <a:rPr lang="en-US" sz="1600" dirty="0" smtClean="0"/>
              <a:t> or hypothesis-driven from previous literature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5" t="54118" r="61356" b="5154"/>
          <a:stretch/>
        </p:blipFill>
        <p:spPr bwMode="auto">
          <a:xfrm>
            <a:off x="-1" y="1837187"/>
            <a:ext cx="5024951" cy="452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76944" y="729191"/>
            <a:ext cx="2103282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srgbClr val="000000"/>
                </a:solidFill>
              </a:rPr>
              <a:t>Data </a:t>
            </a:r>
            <a:r>
              <a:rPr lang="en-GB" dirty="0" smtClean="0">
                <a:solidFill>
                  <a:srgbClr val="000000"/>
                </a:solidFill>
              </a:rPr>
              <a:t>from: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sz="1200" dirty="0" smtClean="0">
                <a:solidFill>
                  <a:srgbClr val="000000"/>
                </a:solidFill>
              </a:rPr>
              <a:t>Single subject, taken from the </a:t>
            </a:r>
            <a:r>
              <a:rPr lang="en-GB" sz="1200" dirty="0">
                <a:solidFill>
                  <a:srgbClr val="000000"/>
                </a:solidFill>
              </a:rPr>
              <a:t>FC1000 open </a:t>
            </a:r>
            <a:r>
              <a:rPr lang="en-GB" sz="1200" dirty="0" smtClean="0">
                <a:solidFill>
                  <a:srgbClr val="000000"/>
                </a:solidFill>
              </a:rPr>
              <a:t>access database. Subject code: sub07210</a:t>
            </a:r>
            <a:endParaRPr lang="en-GB" sz="1200" dirty="0">
              <a:solidFill>
                <a:srgbClr val="00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5" t="13955" r="64560" b="11939"/>
          <a:stretch/>
        </p:blipFill>
        <p:spPr bwMode="auto">
          <a:xfrm>
            <a:off x="4136086" y="0"/>
            <a:ext cx="500791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87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4190"/>
            <a:ext cx="8489950" cy="1296988"/>
          </a:xfrm>
        </p:spPr>
        <p:txBody>
          <a:bodyPr/>
          <a:lstStyle/>
          <a:p>
            <a:r>
              <a:rPr lang="en-US" sz="2400" dirty="0" smtClean="0">
                <a:solidFill>
                  <a:srgbClr val="FFFFFF"/>
                </a:solidFill>
              </a:rPr>
              <a:t>Resting-state fMRI: Analysis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766242"/>
            <a:ext cx="8489950" cy="3457575"/>
          </a:xfrm>
        </p:spPr>
        <p:txBody>
          <a:bodyPr/>
          <a:lstStyle/>
          <a:p>
            <a:r>
              <a:rPr lang="en-US" sz="1800" dirty="0" smtClean="0"/>
              <a:t>Hypothesis-free: independent component analysis (ICA)</a:t>
            </a:r>
            <a:endParaRPr lang="en-US" sz="1800" dirty="0"/>
          </a:p>
        </p:txBody>
      </p:sp>
      <p:pic>
        <p:nvPicPr>
          <p:cNvPr id="4" name="Picture 3" descr="Screen Shot 2013-02-28 at 10.00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82" y="1179586"/>
            <a:ext cx="5395258" cy="34494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6587" y="4551192"/>
            <a:ext cx="5576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>
                <a:solidFill>
                  <a:srgbClr val="000000"/>
                </a:solidFill>
              </a:rPr>
              <a:t>http://</a:t>
            </a:r>
            <a:r>
              <a:rPr lang="en-US" sz="1400" dirty="0" err="1">
                <a:solidFill>
                  <a:srgbClr val="000000"/>
                </a:solidFill>
              </a:rPr>
              <a:t>www.statsoft.com</a:t>
            </a:r>
            <a:r>
              <a:rPr lang="en-US" sz="1400" dirty="0">
                <a:solidFill>
                  <a:srgbClr val="000000"/>
                </a:solidFill>
              </a:rPr>
              <a:t>/textbook/independent-components-analysis/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850" y="5229017"/>
            <a:ext cx="7538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 smtClean="0">
                <a:solidFill>
                  <a:srgbClr val="000000"/>
                </a:solidFill>
              </a:rPr>
              <a:t>“The aim of ICA is to decompose a multi-channel or imaging time-series into a set of linearly separable ‘spatial modes’ and their associated time course or dynamics” (</a:t>
            </a:r>
            <a:r>
              <a:rPr lang="en-GB" dirty="0" err="1" smtClean="0">
                <a:solidFill>
                  <a:srgbClr val="000000"/>
                </a:solidFill>
              </a:rPr>
              <a:t>Friston</a:t>
            </a:r>
            <a:r>
              <a:rPr lang="en-GB" dirty="0" smtClean="0">
                <a:solidFill>
                  <a:srgbClr val="000000"/>
                </a:solidFill>
              </a:rPr>
              <a:t>, 1998)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9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7463"/>
            <a:ext cx="8229600" cy="1143000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Pros &amp; Cons of Resting state fMRI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4040188" cy="639762"/>
          </a:xfrm>
        </p:spPr>
        <p:txBody>
          <a:bodyPr/>
          <a:lstStyle/>
          <a:p>
            <a:r>
              <a:rPr lang="en-GB" dirty="0" smtClean="0"/>
              <a:t>pros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854994"/>
            <a:ext cx="4040188" cy="3951288"/>
          </a:xfrm>
        </p:spPr>
        <p:txBody>
          <a:bodyPr/>
          <a:lstStyle/>
          <a:p>
            <a:r>
              <a:rPr lang="en-GB" sz="2000" dirty="0"/>
              <a:t>e</a:t>
            </a:r>
            <a:r>
              <a:rPr lang="en-GB" sz="2000" dirty="0" smtClean="0"/>
              <a:t>asy to acquire</a:t>
            </a:r>
          </a:p>
          <a:p>
            <a:r>
              <a:rPr lang="en-GB" sz="2000" dirty="0"/>
              <a:t>i</a:t>
            </a:r>
            <a:r>
              <a:rPr lang="en-GB" sz="2000" dirty="0" smtClean="0"/>
              <a:t>deal for patients who cannot do longer (demanding) tasks</a:t>
            </a:r>
          </a:p>
          <a:p>
            <a:r>
              <a:rPr lang="en-GB" sz="2000" dirty="0"/>
              <a:t>o</a:t>
            </a:r>
            <a:r>
              <a:rPr lang="en-GB" sz="2000" dirty="0" smtClean="0"/>
              <a:t>ne data set allows to study different functional networks in the brain</a:t>
            </a:r>
          </a:p>
          <a:p>
            <a:r>
              <a:rPr lang="en-GB" sz="2000" dirty="0"/>
              <a:t>g</a:t>
            </a:r>
            <a:r>
              <a:rPr lang="en-GB" sz="2000" dirty="0" smtClean="0"/>
              <a:t>ood for exploratory analyses</a:t>
            </a:r>
          </a:p>
          <a:p>
            <a:r>
              <a:rPr lang="en-GB" sz="2000" dirty="0" smtClean="0"/>
              <a:t>(potentially) helpful as a clinical diagnostic tool (e.g. epilepsy, Alzheimer’s disease)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041775" cy="639762"/>
          </a:xfrm>
        </p:spPr>
        <p:txBody>
          <a:bodyPr/>
          <a:lstStyle/>
          <a:p>
            <a:r>
              <a:rPr lang="en-GB" dirty="0" smtClean="0"/>
              <a:t>cons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854994"/>
            <a:ext cx="4041775" cy="3951288"/>
          </a:xfrm>
        </p:spPr>
        <p:txBody>
          <a:bodyPr/>
          <a:lstStyle/>
          <a:p>
            <a:r>
              <a:rPr lang="en-GB" sz="2000" dirty="0"/>
              <a:t>s</a:t>
            </a:r>
            <a:r>
              <a:rPr lang="en-GB" sz="2000" dirty="0" smtClean="0"/>
              <a:t>ource of the spontaneous 0.1 Hz oscillations in BOLD signal debatable (a more general fMRI problem)</a:t>
            </a:r>
          </a:p>
          <a:p>
            <a:r>
              <a:rPr lang="en-GB" sz="2000" dirty="0" smtClean="0"/>
              <a:t>experimental paradigm eyes open/closed</a:t>
            </a:r>
          </a:p>
          <a:p>
            <a:r>
              <a:rPr lang="en-GB" sz="2000" dirty="0" smtClean="0"/>
              <a:t>establishes correlational, not causal, relationships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GB" dirty="0" smtClean="0">
                <a:solidFill>
                  <a:srgbClr val="C00000"/>
                </a:solidFill>
              </a:rPr>
              <a:t>Effective connectivity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77520" y="1562622"/>
            <a:ext cx="8229600" cy="2167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00"/>
                </a:solidFill>
                <a:effectLst/>
              </a:rPr>
              <a:t>Psychophysiological Interactions</a:t>
            </a:r>
            <a:endParaRPr lang="en-US" b="1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45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565256"/>
            <a:ext cx="8242300" cy="801580"/>
          </a:xfrm>
        </p:spPr>
        <p:txBody>
          <a:bodyPr/>
          <a:lstStyle/>
          <a:p>
            <a:pPr algn="ctr"/>
            <a:r>
              <a:rPr lang="en-US" b="1" dirty="0" smtClean="0">
                <a:effectLst/>
              </a:rPr>
              <a:t>Correlation vs. Regression</a:t>
            </a:r>
            <a:endParaRPr lang="en-US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841486"/>
            <a:ext cx="4102100" cy="4495814"/>
          </a:xfrm>
          <a:effectLst/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1800" dirty="0" smtClean="0">
                <a:effectLst/>
              </a:rPr>
              <a:t>Continuous </a:t>
            </a:r>
            <a:r>
              <a:rPr lang="en-US" sz="1800" dirty="0">
                <a:effectLst/>
              </a:rPr>
              <a:t>data</a:t>
            </a:r>
          </a:p>
          <a:p>
            <a:pPr>
              <a:buClr>
                <a:schemeClr val="tx1"/>
              </a:buClr>
            </a:pPr>
            <a:r>
              <a:rPr lang="en-US" sz="1800" dirty="0">
                <a:effectLst/>
              </a:rPr>
              <a:t>Assumes relationship between two variables is </a:t>
            </a:r>
            <a:r>
              <a:rPr lang="en-US" sz="1800" dirty="0" smtClean="0">
                <a:effectLst/>
              </a:rPr>
              <a:t>constant</a:t>
            </a:r>
          </a:p>
          <a:p>
            <a:pPr>
              <a:buClr>
                <a:schemeClr val="tx1"/>
              </a:buClr>
            </a:pPr>
            <a:r>
              <a:rPr lang="en-US" sz="1800" dirty="0" smtClean="0">
                <a:effectLst/>
              </a:rPr>
              <a:t>Pearson’s </a:t>
            </a:r>
            <a:r>
              <a:rPr lang="en-US" sz="1800" b="1" dirty="0">
                <a:effectLst/>
              </a:rPr>
              <a:t>r</a:t>
            </a:r>
          </a:p>
          <a:p>
            <a:pPr>
              <a:buClr>
                <a:schemeClr val="tx1"/>
              </a:buClr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directionality</a:t>
            </a:r>
          </a:p>
          <a:p>
            <a:pPr>
              <a:buClr>
                <a:schemeClr val="tx1"/>
              </a:buClr>
            </a:pPr>
            <a:endParaRPr lang="en-US" sz="1800" dirty="0"/>
          </a:p>
          <a:p>
            <a:pPr marL="0" indent="0">
              <a:buClr>
                <a:schemeClr val="tx1"/>
              </a:buClr>
              <a:buNone/>
            </a:pPr>
            <a:endParaRPr lang="en-US" sz="1800" dirty="0" smtClean="0">
              <a:effectLst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1800" i="1" dirty="0" smtClean="0">
                <a:effectLst/>
              </a:rPr>
              <a:t>Are two datasets related?</a:t>
            </a:r>
            <a:endParaRPr lang="en-US" sz="1800" i="1" dirty="0">
              <a:effectLst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30700" y="1841484"/>
            <a:ext cx="4508500" cy="4495815"/>
          </a:xfrm>
          <a:prstGeom prst="rect">
            <a:avLst/>
          </a:prstGeom>
          <a:effectLst/>
        </p:spPr>
        <p:txBody>
          <a:bodyPr vert="horz" lIns="91440">
            <a:normAutofit/>
          </a:bodyPr>
          <a:lstStyle>
            <a:lvl1pPr marL="320040" indent="-32004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36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Continuous </a:t>
            </a:r>
            <a:r>
              <a:rPr lang="en-US" sz="1800" dirty="0">
                <a:solidFill>
                  <a:srgbClr val="000000"/>
                </a:solidFill>
              </a:rPr>
              <a:t>data</a:t>
            </a:r>
          </a:p>
          <a:p>
            <a:pPr defTabSz="4572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Tests for influence of an explanatory variable on a dependent </a:t>
            </a:r>
            <a:r>
              <a:rPr lang="en-US" sz="1800" dirty="0" smtClean="0">
                <a:solidFill>
                  <a:srgbClr val="000000"/>
                </a:solidFill>
              </a:rPr>
              <a:t>variable</a:t>
            </a:r>
          </a:p>
          <a:p>
            <a:pPr defTabSz="4572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Least </a:t>
            </a:r>
            <a:r>
              <a:rPr lang="en-US" sz="1800" dirty="0">
                <a:solidFill>
                  <a:srgbClr val="000000"/>
                </a:solidFill>
              </a:rPr>
              <a:t>squares </a:t>
            </a:r>
            <a:r>
              <a:rPr lang="en-US" sz="1800" dirty="0" smtClean="0">
                <a:solidFill>
                  <a:srgbClr val="000000"/>
                </a:solidFill>
              </a:rPr>
              <a:t>method</a:t>
            </a:r>
          </a:p>
          <a:p>
            <a:pPr defTabSz="4572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Directional</a:t>
            </a:r>
            <a:endParaRPr lang="en-US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defTabSz="457200">
              <a:buClr>
                <a:srgbClr val="000000"/>
              </a:buClr>
              <a:buSzPct val="100000"/>
              <a:buFont typeface="Wingdings 2"/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0" indent="0" defTabSz="457200">
              <a:buClr>
                <a:srgbClr val="000000"/>
              </a:buClr>
              <a:buSzPct val="100000"/>
              <a:buFont typeface="Wingdings 2"/>
              <a:buNone/>
            </a:pPr>
            <a:r>
              <a:rPr lang="en-US" sz="1800" i="1" dirty="0" smtClean="0">
                <a:solidFill>
                  <a:srgbClr val="000000"/>
                </a:solidFill>
              </a:rPr>
              <a:t>Is dataset 1 a function of dataset 2?</a:t>
            </a:r>
          </a:p>
          <a:p>
            <a:pPr marL="0" indent="0" defTabSz="457200">
              <a:buClr>
                <a:srgbClr val="000000"/>
              </a:buClr>
              <a:buSzPct val="100000"/>
              <a:buFont typeface="Wingdings 2"/>
              <a:buNone/>
            </a:pPr>
            <a:endParaRPr lang="en-US" sz="1800" i="1" dirty="0" smtClean="0">
              <a:solidFill>
                <a:srgbClr val="000000"/>
              </a:solidFill>
            </a:endParaRPr>
          </a:p>
          <a:p>
            <a:pPr marL="0" indent="0" defTabSz="457200">
              <a:buClr>
                <a:srgbClr val="000000"/>
              </a:buClr>
              <a:buSzPct val="100000"/>
              <a:buFont typeface="Wingdings 2"/>
              <a:buNone/>
            </a:pPr>
            <a:r>
              <a:rPr lang="en-US" sz="1800" i="1" dirty="0" smtClean="0">
                <a:solidFill>
                  <a:srgbClr val="000000"/>
                </a:solidFill>
              </a:rPr>
              <a:t>i.e. can we predict 1 from 2?</a:t>
            </a:r>
            <a:endParaRPr lang="en-US" sz="1800" i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2375"/>
            <a:ext cx="22011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>
                <a:solidFill>
                  <a:srgbClr val="000000"/>
                </a:solidFill>
                <a:latin typeface="Garamond" panose="02020404030301010803" pitchFamily="18" charset="0"/>
              </a:rPr>
              <a:t>Adapted from D.  </a:t>
            </a:r>
            <a:r>
              <a:rPr lang="en-US" sz="1200" dirty="0" err="1">
                <a:solidFill>
                  <a:srgbClr val="000000"/>
                </a:solidFill>
                <a:latin typeface="Garamond" panose="02020404030301010803" pitchFamily="18" charset="0"/>
              </a:rPr>
              <a:t>Gitelman</a:t>
            </a:r>
            <a:r>
              <a:rPr lang="en-US" sz="1200" dirty="0">
                <a:solidFill>
                  <a:srgbClr val="000000"/>
                </a:solidFill>
                <a:latin typeface="Garamond" panose="02020404030301010803" pitchFamily="18" charset="0"/>
              </a:rPr>
              <a:t>, 2011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46612" y="5212080"/>
            <a:ext cx="1954306" cy="646331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FUNCTIONAL CONNECTIVITY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244355" y="5212079"/>
            <a:ext cx="1954306" cy="646331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EFFECTIVE CONNECTIVITY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1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/>
              </a:rPr>
              <a:t>Psychophysiological Interaction</a:t>
            </a:r>
            <a:endParaRPr lang="en-US" b="1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901" y="1663700"/>
            <a:ext cx="8064499" cy="2031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 defTabSz="457200"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Way to explain the response in a brain area in terms of an </a:t>
            </a:r>
            <a:r>
              <a:rPr lang="en-GB" i="1" dirty="0" smtClean="0">
                <a:solidFill>
                  <a:srgbClr val="C00000"/>
                </a:solidFill>
              </a:rPr>
              <a:t>interaction</a:t>
            </a:r>
            <a:r>
              <a:rPr lang="en-GB" dirty="0" smtClean="0">
                <a:solidFill>
                  <a:srgbClr val="000000"/>
                </a:solidFill>
              </a:rPr>
              <a:t> between:</a:t>
            </a:r>
          </a:p>
          <a:p>
            <a:pPr defTabSz="457200"/>
            <a:r>
              <a:rPr lang="en-GB" dirty="0" smtClean="0">
                <a:solidFill>
                  <a:srgbClr val="000000"/>
                </a:solidFill>
              </a:rPr>
              <a:t>	(a) sensory-motor/cognitive process (experimental </a:t>
            </a:r>
            <a:r>
              <a:rPr lang="en-GB" dirty="0">
                <a:solidFill>
                  <a:srgbClr val="000000"/>
                </a:solidFill>
              </a:rPr>
              <a:t>parameter)</a:t>
            </a:r>
          </a:p>
          <a:p>
            <a:pPr defTabSz="457200"/>
            <a:r>
              <a:rPr lang="en-GB" dirty="0">
                <a:solidFill>
                  <a:srgbClr val="000000"/>
                </a:solidFill>
              </a:rPr>
              <a:t>	</a:t>
            </a:r>
            <a:r>
              <a:rPr lang="en-GB" dirty="0" smtClean="0">
                <a:solidFill>
                  <a:srgbClr val="000000"/>
                </a:solidFill>
              </a:rPr>
              <a:t>(b) activity in another part of the brain</a:t>
            </a:r>
          </a:p>
          <a:p>
            <a:pPr defTabSz="457200"/>
            <a:endParaRPr lang="en-GB" dirty="0" smtClean="0">
              <a:solidFill>
                <a:srgbClr val="000000"/>
              </a:solidFill>
            </a:endParaRPr>
          </a:p>
          <a:p>
            <a:pPr defTabSz="457200"/>
            <a:endParaRPr lang="en-GB" dirty="0" smtClean="0">
              <a:solidFill>
                <a:srgbClr val="000000"/>
              </a:solidFill>
            </a:endParaRPr>
          </a:p>
          <a:p>
            <a:pPr defTabSz="457200"/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17613"/>
            <a:ext cx="34989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err="1" smtClean="0">
                <a:solidFill>
                  <a:srgbClr val="000000"/>
                </a:solidFill>
                <a:latin typeface="Garamond" panose="02020404030301010803" pitchFamily="18" charset="0"/>
              </a:rPr>
              <a:t>Friston</a:t>
            </a:r>
            <a:r>
              <a:rPr lang="en-US" sz="12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et al., </a:t>
            </a:r>
            <a:r>
              <a:rPr lang="en-US" sz="1200" i="1" dirty="0" err="1" smtClean="0">
                <a:solidFill>
                  <a:srgbClr val="000000"/>
                </a:solidFill>
                <a:latin typeface="Garamond" panose="02020404030301010803" pitchFamily="18" charset="0"/>
              </a:rPr>
              <a:t>Neuroimage</a:t>
            </a:r>
            <a:r>
              <a:rPr lang="en-US" sz="1200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1997; Dolan et al., </a:t>
            </a:r>
            <a:r>
              <a:rPr lang="en-US" sz="1200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Nature 1997</a:t>
            </a:r>
            <a:endParaRPr lang="en-US" sz="120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288925" y="3084573"/>
            <a:ext cx="8572500" cy="2554545"/>
            <a:chOff x="288925" y="3084573"/>
            <a:chExt cx="8572500" cy="2554545"/>
          </a:xfrm>
        </p:grpSpPr>
        <p:sp>
          <p:nvSpPr>
            <p:cNvPr id="6" name="TextBox 3"/>
            <p:cNvSpPr txBox="1"/>
            <p:nvPr/>
          </p:nvSpPr>
          <p:spPr>
            <a:xfrm>
              <a:off x="288925" y="3084573"/>
              <a:ext cx="8572500" cy="25545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marL="400050" lvl="1" indent="0">
                <a:buClr>
                  <a:schemeClr val="tx1"/>
                </a:buClr>
                <a:buNone/>
              </a:pPr>
              <a:r>
                <a:rPr lang="en-US" sz="2200" dirty="0" smtClean="0">
                  <a:solidFill>
                    <a:srgbClr val="000000"/>
                  </a:solidFill>
                </a:rPr>
                <a:t>Example:</a:t>
              </a:r>
              <a:r>
                <a:rPr lang="en-GB" sz="2200" dirty="0" smtClean="0">
                  <a:solidFill>
                    <a:srgbClr val="000000"/>
                  </a:solidFill>
                </a:rPr>
                <a:t> </a:t>
              </a:r>
              <a:r>
                <a:rPr lang="en-GB" sz="2000" i="1" dirty="0" smtClean="0"/>
                <a:t>Is there a brain area whose responses can be explained </a:t>
              </a:r>
              <a:r>
                <a:rPr lang="en-GB" sz="2000" i="1" dirty="0"/>
                <a:t>by the interaction between </a:t>
              </a:r>
              <a:endParaRPr lang="en-GB" sz="2000" i="1" dirty="0" smtClean="0"/>
            </a:p>
            <a:p>
              <a:pPr marL="400050" lvl="1" indent="0">
                <a:buClr>
                  <a:schemeClr val="tx1"/>
                </a:buClr>
                <a:buNone/>
              </a:pPr>
              <a:endParaRPr lang="en-GB" sz="2000" i="1" dirty="0" smtClean="0"/>
            </a:p>
            <a:p>
              <a:pPr marL="857250" lvl="1" indent="-457200">
                <a:buClr>
                  <a:schemeClr val="tx1"/>
                </a:buClr>
                <a:buAutoNum type="alphaLcParenBoth"/>
              </a:pPr>
              <a:r>
                <a:rPr lang="en-GB" sz="2000" i="1" dirty="0" smtClean="0"/>
                <a:t>Attention to visual motion</a:t>
              </a:r>
            </a:p>
            <a:p>
              <a:pPr marL="857250" lvl="1" indent="-457200">
                <a:buClr>
                  <a:schemeClr val="tx1"/>
                </a:buClr>
                <a:buAutoNum type="alphaLcParenBoth"/>
              </a:pPr>
              <a:endParaRPr lang="en-GB" sz="2000" i="1" dirty="0" smtClean="0"/>
            </a:p>
            <a:p>
              <a:pPr marL="857250" lvl="1" indent="-457200">
                <a:buClr>
                  <a:schemeClr val="tx1"/>
                </a:buClr>
                <a:buAutoNum type="alphaLcParenBoth"/>
              </a:pPr>
              <a:endParaRPr lang="en-GB" sz="2000" i="1" dirty="0" smtClean="0"/>
            </a:p>
            <a:p>
              <a:pPr marL="400050" lvl="1" indent="0">
                <a:buClr>
                  <a:schemeClr val="tx1"/>
                </a:buClr>
                <a:buNone/>
              </a:pPr>
              <a:r>
                <a:rPr lang="en-GB" sz="2000" i="1" dirty="0" smtClean="0"/>
                <a:t>(b) V1/V2 </a:t>
              </a:r>
              <a:r>
                <a:rPr lang="en-GB" sz="2000" i="1" dirty="0"/>
                <a:t>(primary visual cortex) activity?</a:t>
              </a:r>
            </a:p>
            <a:p>
              <a:pPr defTabSz="45720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5218981" y="3922815"/>
              <a:ext cx="2078967" cy="584775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PSYCHOLOGICAL</a:t>
              </a:r>
              <a:r>
                <a:rPr lang="it-IT" sz="1600" dirty="0" smtClean="0">
                  <a:solidFill>
                    <a:srgbClr val="C00000"/>
                  </a:solidFill>
                </a:rPr>
                <a:t> VARIABLE</a:t>
              </a:r>
              <a:endParaRPr lang="it-IT" sz="1600" dirty="0">
                <a:solidFill>
                  <a:srgbClr val="C00000"/>
                </a:solidFill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5802702" y="4901310"/>
              <a:ext cx="2078967" cy="584775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PHYSIOLOGICAL</a:t>
              </a:r>
              <a:r>
                <a:rPr lang="it-IT" sz="1600" dirty="0" smtClean="0">
                  <a:solidFill>
                    <a:srgbClr val="C00000"/>
                  </a:solidFill>
                </a:rPr>
                <a:t> VARIABLE</a:t>
              </a:r>
              <a:endParaRPr lang="it-IT" sz="16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999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/>
              </a:rPr>
              <a:t>Psychophysiological Interaction</a:t>
            </a:r>
            <a:endParaRPr lang="en-US" b="1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901" y="1663700"/>
            <a:ext cx="8064499" cy="40626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 defTabSz="457200"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Way to explain the response in a brain area in terms of an </a:t>
            </a:r>
            <a:r>
              <a:rPr lang="en-GB" i="1" dirty="0" smtClean="0">
                <a:solidFill>
                  <a:srgbClr val="C00000"/>
                </a:solidFill>
              </a:rPr>
              <a:t>interaction</a:t>
            </a:r>
            <a:r>
              <a:rPr lang="en-GB" dirty="0" smtClean="0">
                <a:solidFill>
                  <a:srgbClr val="000000"/>
                </a:solidFill>
              </a:rPr>
              <a:t> between:</a:t>
            </a:r>
          </a:p>
          <a:p>
            <a:pPr defTabSz="457200"/>
            <a:r>
              <a:rPr lang="en-GB" dirty="0" smtClean="0">
                <a:solidFill>
                  <a:srgbClr val="000000"/>
                </a:solidFill>
              </a:rPr>
              <a:t>	(a) </a:t>
            </a:r>
            <a:r>
              <a:rPr lang="en-GB" dirty="0">
                <a:solidFill>
                  <a:srgbClr val="000000"/>
                </a:solidFill>
              </a:rPr>
              <a:t>sensory-motor/cognitive process (experimental parameter)</a:t>
            </a:r>
            <a:endParaRPr lang="en-GB" dirty="0" smtClean="0">
              <a:solidFill>
                <a:srgbClr val="000000"/>
              </a:solidFill>
            </a:endParaRPr>
          </a:p>
          <a:p>
            <a:pPr defTabSz="457200"/>
            <a:r>
              <a:rPr lang="en-GB" dirty="0">
                <a:solidFill>
                  <a:srgbClr val="000000"/>
                </a:solidFill>
              </a:rPr>
              <a:t>	</a:t>
            </a:r>
            <a:r>
              <a:rPr lang="en-GB" dirty="0" smtClean="0">
                <a:solidFill>
                  <a:srgbClr val="000000"/>
                </a:solidFill>
              </a:rPr>
              <a:t>(b) activity in another part of the brain</a:t>
            </a:r>
          </a:p>
          <a:p>
            <a:pPr defTabSz="457200"/>
            <a:endParaRPr lang="en-GB" dirty="0" smtClean="0">
              <a:solidFill>
                <a:srgbClr val="000000"/>
              </a:solidFill>
            </a:endParaRPr>
          </a:p>
          <a:p>
            <a:pPr marL="342900" indent="-342900" defTabSz="457200">
              <a:buFont typeface="Arial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342900" indent="-342900" defTabSz="457200"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Models </a:t>
            </a:r>
            <a:r>
              <a:rPr lang="en-GB" i="1" dirty="0" smtClean="0">
                <a:solidFill>
                  <a:srgbClr val="C00000"/>
                </a:solidFill>
              </a:rPr>
              <a:t>“effective connectivity”</a:t>
            </a:r>
            <a:r>
              <a:rPr lang="en-GB" dirty="0" smtClean="0">
                <a:solidFill>
                  <a:srgbClr val="000000"/>
                </a:solidFill>
              </a:rPr>
              <a:t>: </a:t>
            </a:r>
            <a:r>
              <a:rPr lang="en-GB" dirty="0">
                <a:solidFill>
                  <a:srgbClr val="000000"/>
                </a:solidFill>
              </a:rPr>
              <a:t>how </a:t>
            </a:r>
            <a:r>
              <a:rPr lang="en-GB" dirty="0" smtClean="0">
                <a:solidFill>
                  <a:srgbClr val="000000"/>
                </a:solidFill>
              </a:rPr>
              <a:t>the coupling between two brain regions changes according to psychological </a:t>
            </a:r>
            <a:r>
              <a:rPr lang="en-GB" dirty="0">
                <a:solidFill>
                  <a:srgbClr val="000000"/>
                </a:solidFill>
              </a:rPr>
              <a:t>variables or external </a:t>
            </a:r>
            <a:r>
              <a:rPr lang="en-GB" dirty="0" smtClean="0">
                <a:solidFill>
                  <a:srgbClr val="000000"/>
                </a:solidFill>
              </a:rPr>
              <a:t>manipulations</a:t>
            </a:r>
          </a:p>
          <a:p>
            <a:pPr marL="342900" indent="-342900" defTabSz="457200">
              <a:buFont typeface="Arial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defTabSz="457200"/>
            <a:endParaRPr lang="en-US" dirty="0">
              <a:solidFill>
                <a:srgbClr val="000000"/>
              </a:solidFill>
            </a:endParaRPr>
          </a:p>
          <a:p>
            <a:pPr marL="342900" indent="-342900" defTabSz="457200">
              <a:buFont typeface="Arial"/>
              <a:buChar char="•"/>
            </a:pPr>
            <a:r>
              <a:rPr lang="en-US" u="sng" dirty="0" smtClean="0">
                <a:solidFill>
                  <a:srgbClr val="000000"/>
                </a:solidFill>
              </a:rPr>
              <a:t>In practical terms</a:t>
            </a:r>
            <a:r>
              <a:rPr lang="en-US" dirty="0" smtClean="0">
                <a:solidFill>
                  <a:srgbClr val="000000"/>
                </a:solidFill>
              </a:rPr>
              <a:t>: a </a:t>
            </a:r>
            <a:r>
              <a:rPr lang="en-US" dirty="0">
                <a:solidFill>
                  <a:srgbClr val="000000"/>
                </a:solidFill>
              </a:rPr>
              <a:t>change in the regression coefficient between two regions during two different conditions determines </a:t>
            </a:r>
            <a:r>
              <a:rPr lang="en-US" dirty="0" smtClean="0">
                <a:solidFill>
                  <a:srgbClr val="000000"/>
                </a:solidFill>
              </a:rPr>
              <a:t>significance</a:t>
            </a:r>
            <a:endParaRPr lang="en-US" dirty="0">
              <a:solidFill>
                <a:srgbClr val="000000"/>
              </a:solidFill>
            </a:endParaRPr>
          </a:p>
          <a:p>
            <a:pPr defTabSz="457200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17613"/>
            <a:ext cx="34989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err="1" smtClean="0">
                <a:solidFill>
                  <a:srgbClr val="000000"/>
                </a:solidFill>
                <a:latin typeface="Garamond" panose="02020404030301010803" pitchFamily="18" charset="0"/>
              </a:rPr>
              <a:t>Friston</a:t>
            </a:r>
            <a:r>
              <a:rPr lang="en-US" sz="12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et al., </a:t>
            </a:r>
            <a:r>
              <a:rPr lang="en-US" sz="1200" i="1" dirty="0" err="1" smtClean="0">
                <a:solidFill>
                  <a:srgbClr val="000000"/>
                </a:solidFill>
                <a:latin typeface="Garamond" panose="02020404030301010803" pitchFamily="18" charset="0"/>
              </a:rPr>
              <a:t>Neuroimage</a:t>
            </a:r>
            <a:r>
              <a:rPr lang="en-US" sz="1200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1997; Dolan et al., </a:t>
            </a:r>
            <a:r>
              <a:rPr lang="en-US" sz="1200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Nature 1997</a:t>
            </a:r>
            <a:endParaRPr lang="en-US" sz="120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13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42616"/>
            <a:ext cx="8166100" cy="75078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/>
              </a:rPr>
              <a:t>PPI: how it works?</a:t>
            </a:r>
            <a:endParaRPr lang="en-US" b="1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" y="1431766"/>
            <a:ext cx="8572500" cy="9848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lvl="1" defTabSz="457200"/>
            <a:r>
              <a:rPr lang="en-GB" sz="2000" i="1" dirty="0"/>
              <a:t>Is there a brain area whose </a:t>
            </a:r>
            <a:r>
              <a:rPr lang="en-GB" sz="2000" i="1" dirty="0" smtClean="0"/>
              <a:t>responses </a:t>
            </a:r>
            <a:r>
              <a:rPr lang="en-GB" sz="2000" i="1" dirty="0"/>
              <a:t>can be explained by the interaction </a:t>
            </a:r>
            <a:r>
              <a:rPr lang="en-GB" sz="2000" i="1" dirty="0" smtClean="0"/>
              <a:t>between attention </a:t>
            </a:r>
            <a:r>
              <a:rPr lang="en-GB" sz="2000" i="1" dirty="0"/>
              <a:t>and </a:t>
            </a:r>
            <a:r>
              <a:rPr lang="en-GB" sz="2000" i="1" dirty="0" smtClean="0"/>
              <a:t>V1/V2 </a:t>
            </a:r>
            <a:r>
              <a:rPr lang="en-GB" sz="2000" i="1" dirty="0"/>
              <a:t>(primary visual cortex) activity?</a:t>
            </a:r>
          </a:p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7"/>
          <p:cNvSpPr>
            <a:spLocks noGrp="1"/>
          </p:cNvSpPr>
          <p:nvPr>
            <p:ph idx="1"/>
          </p:nvPr>
        </p:nvSpPr>
        <p:spPr>
          <a:xfrm>
            <a:off x="443914" y="3067489"/>
            <a:ext cx="3222890" cy="2092881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600" i="1" dirty="0" smtClean="0"/>
              <a:t>Which parts of the brain show a significant attention-dependent coupling with V1/V2?</a:t>
            </a:r>
            <a:endParaRPr lang="en-GB" sz="2600" i="1" dirty="0"/>
          </a:p>
        </p:txBody>
      </p:sp>
      <p:grpSp>
        <p:nvGrpSpPr>
          <p:cNvPr id="8" name="Group 20"/>
          <p:cNvGrpSpPr/>
          <p:nvPr/>
        </p:nvGrpSpPr>
        <p:grpSpPr>
          <a:xfrm>
            <a:off x="4187123" y="2473393"/>
            <a:ext cx="4633027" cy="3433386"/>
            <a:chOff x="5292080" y="3102129"/>
            <a:chExt cx="4572000" cy="3621432"/>
          </a:xfrm>
        </p:grpSpPr>
        <p:sp>
          <p:nvSpPr>
            <p:cNvPr id="9" name="Line 2"/>
            <p:cNvSpPr>
              <a:spLocks noChangeShapeType="1"/>
            </p:cNvSpPr>
            <p:nvPr/>
          </p:nvSpPr>
          <p:spPr bwMode="auto">
            <a:xfrm>
              <a:off x="5662205" y="6373788"/>
              <a:ext cx="32550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" name="Group 23"/>
            <p:cNvGrpSpPr/>
            <p:nvPr/>
          </p:nvGrpSpPr>
          <p:grpSpPr>
            <a:xfrm>
              <a:off x="5292080" y="3102129"/>
              <a:ext cx="4572000" cy="3621432"/>
              <a:chOff x="5292080" y="3102129"/>
              <a:chExt cx="4572000" cy="3621432"/>
            </a:xfrm>
          </p:grpSpPr>
          <p:sp>
            <p:nvSpPr>
              <p:cNvPr id="11" name="Line 3"/>
              <p:cNvSpPr>
                <a:spLocks noChangeShapeType="1"/>
              </p:cNvSpPr>
              <p:nvPr/>
            </p:nvSpPr>
            <p:spPr bwMode="auto">
              <a:xfrm flipH="1" flipV="1">
                <a:off x="5652120" y="3102129"/>
                <a:ext cx="10085" cy="32617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Line 4"/>
              <p:cNvSpPr>
                <a:spLocks noChangeShapeType="1"/>
              </p:cNvSpPr>
              <p:nvPr/>
            </p:nvSpPr>
            <p:spPr bwMode="auto">
              <a:xfrm flipV="1">
                <a:off x="5946450" y="3464715"/>
                <a:ext cx="2258020" cy="2285579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Line 5"/>
              <p:cNvSpPr>
                <a:spLocks noChangeShapeType="1"/>
              </p:cNvSpPr>
              <p:nvPr/>
            </p:nvSpPr>
            <p:spPr bwMode="auto">
              <a:xfrm flipV="1">
                <a:off x="5946449" y="4819536"/>
                <a:ext cx="2258020" cy="991725"/>
              </a:xfrm>
              <a:prstGeom prst="line">
                <a:avLst/>
              </a:prstGeom>
              <a:noFill/>
              <a:ln w="50800">
                <a:solidFill>
                  <a:srgbClr val="002060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ext Box 6"/>
              <p:cNvSpPr txBox="1">
                <a:spLocks noChangeArrowheads="1"/>
              </p:cNvSpPr>
              <p:nvPr/>
            </p:nvSpPr>
            <p:spPr bwMode="auto">
              <a:xfrm>
                <a:off x="6066468" y="3483154"/>
                <a:ext cx="1439863" cy="366712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en-GB" b="1" dirty="0" smtClean="0">
                    <a:solidFill>
                      <a:schemeClr val="bg1"/>
                    </a:solidFill>
                    <a:latin typeface="Verdana" pitchFamily="34" charset="0"/>
                    <a:cs typeface="Arial" charset="0"/>
                  </a:rPr>
                  <a:t>Attention</a:t>
                </a:r>
                <a:endParaRPr lang="en-GB" b="1" dirty="0">
                  <a:solidFill>
                    <a:schemeClr val="bg1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7075461" y="5566939"/>
                <a:ext cx="2027002" cy="36933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GB" b="1" dirty="0" smtClean="0">
                    <a:solidFill>
                      <a:schemeClr val="bg1"/>
                    </a:solidFill>
                    <a:latin typeface="Verdana" pitchFamily="34" charset="0"/>
                    <a:cs typeface="Arial" charset="0"/>
                  </a:rPr>
                  <a:t>No Attention</a:t>
                </a:r>
                <a:endParaRPr lang="en-GB" b="1" dirty="0">
                  <a:solidFill>
                    <a:schemeClr val="bg1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6" name="Rectangle 29"/>
              <p:cNvSpPr/>
              <p:nvPr/>
            </p:nvSpPr>
            <p:spPr>
              <a:xfrm>
                <a:off x="5292080" y="6398927"/>
                <a:ext cx="4572000" cy="32463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sz="1400" dirty="0">
                    <a:latin typeface="Verdana" pitchFamily="34" charset="0"/>
                    <a:cs typeface="Arial" charset="0"/>
                  </a:rPr>
                  <a:t>	        </a:t>
                </a:r>
                <a:r>
                  <a:rPr lang="en-GB" sz="1400" dirty="0" smtClean="0">
                    <a:latin typeface="Verdana" pitchFamily="34" charset="0"/>
                    <a:cs typeface="Arial" charset="0"/>
                  </a:rPr>
                  <a:t>V1/V2 </a:t>
                </a:r>
                <a:r>
                  <a:rPr lang="en-GB" sz="1400" dirty="0">
                    <a:latin typeface="Verdana" pitchFamily="34" charset="0"/>
                    <a:cs typeface="Arial" charset="0"/>
                  </a:rPr>
                  <a:t>activity </a:t>
                </a:r>
              </a:p>
            </p:txBody>
          </p:sp>
        </p:grpSp>
      </p:grpSp>
      <p:sp>
        <p:nvSpPr>
          <p:cNvPr id="26" name="Rectangle 29"/>
          <p:cNvSpPr/>
          <p:nvPr/>
        </p:nvSpPr>
        <p:spPr>
          <a:xfrm rot="16200000">
            <a:off x="1946913" y="3822679"/>
            <a:ext cx="4633027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latin typeface="Verdana" pitchFamily="34" charset="0"/>
                <a:cs typeface="Arial" charset="0"/>
              </a:rPr>
              <a:t>	        </a:t>
            </a:r>
            <a:r>
              <a:rPr lang="en-GB" sz="1400" dirty="0" smtClean="0">
                <a:latin typeface="Verdana" pitchFamily="34" charset="0"/>
                <a:cs typeface="Arial" charset="0"/>
              </a:rPr>
              <a:t>Activity in region Y </a:t>
            </a:r>
            <a:endParaRPr lang="en-GB" sz="1400" dirty="0"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6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4748268" y="1783398"/>
            <a:ext cx="3687019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 defTabSz="457200">
              <a:spcBef>
                <a:spcPct val="35000"/>
              </a:spcBef>
              <a:buClr>
                <a:srgbClr val="000000"/>
              </a:buClr>
              <a:buSzPct val="100000"/>
            </a:pPr>
            <a:r>
              <a:rPr kumimoji="1" lang="en-GB" sz="2000" i="1" dirty="0" smtClean="0">
                <a:solidFill>
                  <a:srgbClr val="000000"/>
                </a:solidFill>
              </a:rPr>
              <a:t>How do cortical areas interact … ?</a:t>
            </a:r>
            <a:endParaRPr kumimoji="1" lang="en-GB" sz="2000" i="1" dirty="0">
              <a:solidFill>
                <a:srgbClr val="000000"/>
              </a:solidFill>
            </a:endParaRPr>
          </a:p>
        </p:txBody>
      </p:sp>
      <p:sp>
        <p:nvSpPr>
          <p:cNvPr id="218118" name="Rectangle 6"/>
          <p:cNvSpPr>
            <a:spLocks noChangeArrowheads="1"/>
          </p:cNvSpPr>
          <p:nvPr/>
        </p:nvSpPr>
        <p:spPr bwMode="auto">
          <a:xfrm>
            <a:off x="678394" y="1778000"/>
            <a:ext cx="3656652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en-GB" sz="2000" i="1" dirty="0" smtClean="0">
                <a:solidFill>
                  <a:srgbClr val="000000"/>
                </a:solidFill>
              </a:rPr>
              <a:t>What is the neural correlate of…  ? 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-126134" y="14143"/>
            <a:ext cx="7522763" cy="1143000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/>
              </a:rPr>
              <a:t>Two fundamental properties of brain architecture</a:t>
            </a:r>
            <a:endParaRPr lang="en-GB" sz="2400" b="1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1307612" y="4021907"/>
            <a:ext cx="2434281" cy="2077825"/>
            <a:chOff x="1161535" y="4595751"/>
            <a:chExt cx="2434281" cy="2077825"/>
          </a:xfrm>
        </p:grpSpPr>
        <p:sp>
          <p:nvSpPr>
            <p:cNvPr id="26" name="Rectangle 25"/>
            <p:cNvSpPr/>
            <p:nvPr/>
          </p:nvSpPr>
          <p:spPr>
            <a:xfrm>
              <a:off x="1161535" y="4595751"/>
              <a:ext cx="2434281" cy="2044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1" name="Picture 5" descr="activation_sp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1292825" y="4677458"/>
              <a:ext cx="2171700" cy="16883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1398680" y="6365799"/>
              <a:ext cx="1923925" cy="307777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 algn="ctr" defTabSz="457200"/>
              <a:r>
                <a:rPr lang="en-US" sz="2000" b="1" dirty="0" smtClean="0">
                  <a:solidFill>
                    <a:srgbClr val="000000"/>
                  </a:solidFill>
                </a:rPr>
                <a:t>Standard SPM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23" name="AutoShape 9"/>
          <p:cNvCxnSpPr>
            <a:cxnSpLocks noChangeShapeType="1"/>
            <a:stCxn id="218118" idx="2"/>
          </p:cNvCxnSpPr>
          <p:nvPr/>
        </p:nvCxnSpPr>
        <p:spPr bwMode="auto">
          <a:xfrm>
            <a:off x="2506720" y="2483321"/>
            <a:ext cx="9016" cy="1336204"/>
          </a:xfrm>
          <a:prstGeom prst="straightConnector1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cxnSp>
      <p:sp>
        <p:nvSpPr>
          <p:cNvPr id="15" name="Rectangle 14"/>
          <p:cNvSpPr/>
          <p:nvPr/>
        </p:nvSpPr>
        <p:spPr>
          <a:xfrm>
            <a:off x="653790" y="949234"/>
            <a:ext cx="341237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457200"/>
            <a:r>
              <a:rPr lang="es-ES" b="1" dirty="0" err="1" smtClean="0">
                <a:solidFill>
                  <a:prstClr val="black"/>
                </a:solidFill>
              </a:rPr>
              <a:t>Functional</a:t>
            </a:r>
            <a:r>
              <a:rPr lang="es-ES" b="1" dirty="0" smtClean="0">
                <a:solidFill>
                  <a:prstClr val="black"/>
                </a:solidFill>
              </a:rPr>
              <a:t> </a:t>
            </a:r>
            <a:r>
              <a:rPr lang="es-ES" b="1" dirty="0" err="1" smtClean="0">
                <a:solidFill>
                  <a:prstClr val="black"/>
                </a:solidFill>
              </a:rPr>
              <a:t>Segregation</a:t>
            </a:r>
            <a:endParaRPr lang="es-ES" b="1" dirty="0" smtClean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70834" y="949234"/>
            <a:ext cx="346445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457200"/>
            <a:r>
              <a:rPr lang="es-ES" b="1" dirty="0" err="1" smtClean="0">
                <a:solidFill>
                  <a:prstClr val="black"/>
                </a:solidFill>
              </a:rPr>
              <a:t>Functional</a:t>
            </a:r>
            <a:r>
              <a:rPr lang="es-ES" b="1" dirty="0" smtClean="0">
                <a:solidFill>
                  <a:prstClr val="black"/>
                </a:solidFill>
              </a:rPr>
              <a:t> </a:t>
            </a:r>
            <a:r>
              <a:rPr lang="es-ES" b="1" dirty="0" err="1" smtClean="0">
                <a:solidFill>
                  <a:prstClr val="black"/>
                </a:solidFill>
              </a:rPr>
              <a:t>Integration</a:t>
            </a:r>
            <a:endParaRPr lang="es-ES" b="1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4" name="AutoShape 9"/>
          <p:cNvCxnSpPr>
            <a:cxnSpLocks noChangeShapeType="1"/>
          </p:cNvCxnSpPr>
          <p:nvPr/>
        </p:nvCxnSpPr>
        <p:spPr bwMode="auto">
          <a:xfrm>
            <a:off x="6617416" y="2488719"/>
            <a:ext cx="25161" cy="1533188"/>
          </a:xfrm>
          <a:prstGeom prst="straightConnector1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cxn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874790" y="4568218"/>
            <a:ext cx="3687019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 defTabSz="457200">
              <a:spcBef>
                <a:spcPct val="35000"/>
              </a:spcBef>
              <a:buClr>
                <a:srgbClr val="000000"/>
              </a:buClr>
              <a:buSzPct val="100000"/>
            </a:pPr>
            <a:r>
              <a:rPr kumimoji="1" lang="en-GB" sz="2800" b="1" dirty="0" smtClean="0">
                <a:solidFill>
                  <a:srgbClr val="C00000"/>
                </a:solidFill>
              </a:rPr>
              <a:t>‘Connectivity’ analysis</a:t>
            </a:r>
            <a:endParaRPr kumimoji="1" lang="en-GB" sz="2800" b="1" dirty="0">
              <a:solidFill>
                <a:srgbClr val="C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239002" y="1061570"/>
            <a:ext cx="6357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11404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560392"/>
            <a:ext cx="8166100" cy="75078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/>
              </a:rPr>
              <a:t>PPI: how it works?</a:t>
            </a:r>
            <a:endParaRPr lang="en-US" b="1" dirty="0">
              <a:effectLst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362409"/>
            <a:ext cx="3806825" cy="265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50" y="1464009"/>
            <a:ext cx="3843337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0" name="Connettore 2 19"/>
          <p:cNvCxnSpPr/>
          <p:nvPr/>
        </p:nvCxnSpPr>
        <p:spPr>
          <a:xfrm>
            <a:off x="4484927" y="2684796"/>
            <a:ext cx="59522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1625600" y="4581295"/>
            <a:ext cx="570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Now</a:t>
            </a:r>
            <a:r>
              <a:rPr lang="it-IT" b="1" dirty="0" smtClean="0"/>
              <a:t> - </a:t>
            </a:r>
            <a:r>
              <a:rPr lang="it-IT" b="1" dirty="0" err="1" smtClean="0"/>
              <a:t>Remember</a:t>
            </a:r>
            <a:r>
              <a:rPr lang="it-IT" b="1" dirty="0" smtClean="0"/>
              <a:t> the GLM </a:t>
            </a:r>
            <a:r>
              <a:rPr lang="it-IT" b="1" dirty="0" err="1" smtClean="0"/>
              <a:t>equation</a:t>
            </a:r>
            <a:r>
              <a:rPr lang="it-IT" b="1" dirty="0" smtClean="0"/>
              <a:t> for fMRI data?</a:t>
            </a:r>
            <a:endParaRPr lang="it-IT" b="1" dirty="0"/>
          </a:p>
        </p:txBody>
      </p:sp>
      <p:sp>
        <p:nvSpPr>
          <p:cNvPr id="29" name="TextBox 26"/>
          <p:cNvSpPr txBox="1"/>
          <p:nvPr/>
        </p:nvSpPr>
        <p:spPr>
          <a:xfrm>
            <a:off x="914399" y="5179572"/>
            <a:ext cx="741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3" dirty="0"/>
              <a:t>            </a:t>
            </a:r>
            <a:r>
              <a:rPr lang="en-US" dirty="0" smtClean="0"/>
              <a:t>Y         </a:t>
            </a:r>
            <a:r>
              <a:rPr lang="en-US" dirty="0"/>
              <a:t>=   </a:t>
            </a:r>
            <a:r>
              <a:rPr lang="en-US" dirty="0" smtClean="0"/>
              <a:t>X1   *      </a:t>
            </a:r>
            <a:r>
              <a:rPr lang="el-GR" dirty="0" smtClean="0"/>
              <a:t>β</a:t>
            </a:r>
            <a:r>
              <a:rPr lang="en-US" dirty="0"/>
              <a:t>1   + </a:t>
            </a:r>
            <a:r>
              <a:rPr lang="en-US" dirty="0" smtClean="0"/>
              <a:t>      X2     *      </a:t>
            </a:r>
            <a:r>
              <a:rPr lang="el-GR" dirty="0" smtClean="0"/>
              <a:t>β</a:t>
            </a:r>
            <a:r>
              <a:rPr lang="en-US" dirty="0"/>
              <a:t>2      + </a:t>
            </a:r>
            <a:r>
              <a:rPr lang="en-US" dirty="0" smtClean="0"/>
              <a:t>       </a:t>
            </a:r>
            <a:r>
              <a:rPr lang="el-GR" dirty="0" smtClean="0"/>
              <a:t>β</a:t>
            </a:r>
            <a:r>
              <a:rPr lang="en-US" dirty="0" smtClean="0"/>
              <a:t>0     +      </a:t>
            </a:r>
            <a:r>
              <a:rPr lang="el-GR" dirty="0" smtClean="0"/>
              <a:t>ε</a:t>
            </a:r>
            <a:r>
              <a:rPr lang="en-US" dirty="0" smtClean="0"/>
              <a:t> </a:t>
            </a:r>
            <a:endParaRPr lang="en-GB" dirty="0"/>
          </a:p>
        </p:txBody>
      </p:sp>
      <p:grpSp>
        <p:nvGrpSpPr>
          <p:cNvPr id="11" name="Gruppo 10"/>
          <p:cNvGrpSpPr/>
          <p:nvPr/>
        </p:nvGrpSpPr>
        <p:grpSpPr>
          <a:xfrm>
            <a:off x="1168400" y="5728295"/>
            <a:ext cx="7486650" cy="738664"/>
            <a:chOff x="1168400" y="5728295"/>
            <a:chExt cx="7486650" cy="738664"/>
          </a:xfrm>
        </p:grpSpPr>
        <p:sp>
          <p:nvSpPr>
            <p:cNvPr id="30" name="CasellaDiTesto 29"/>
            <p:cNvSpPr txBox="1"/>
            <p:nvPr/>
          </p:nvSpPr>
          <p:spPr>
            <a:xfrm>
              <a:off x="1168400" y="5728295"/>
              <a:ext cx="9716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err="1" smtClean="0"/>
                <a:t>Observed</a:t>
              </a:r>
              <a:r>
                <a:rPr lang="it-IT" sz="1400" dirty="0" smtClean="0"/>
                <a:t> BOLD </a:t>
              </a:r>
              <a:r>
                <a:rPr lang="it-IT" sz="1400" dirty="0" err="1" smtClean="0"/>
                <a:t>response</a:t>
              </a:r>
              <a:endParaRPr lang="it-IT" sz="1400" dirty="0"/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2280438" y="5829718"/>
              <a:ext cx="105490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err="1" smtClean="0"/>
                <a:t>Regressor</a:t>
              </a:r>
              <a:r>
                <a:rPr lang="it-IT" sz="1400" dirty="0" smtClean="0"/>
                <a:t> 1</a:t>
              </a:r>
              <a:endParaRPr lang="it-IT" sz="1400" dirty="0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4402666" y="5825903"/>
              <a:ext cx="105490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err="1" smtClean="0"/>
                <a:t>Regressor</a:t>
              </a:r>
              <a:r>
                <a:rPr lang="it-IT" sz="1400" dirty="0" smtClean="0"/>
                <a:t> 2</a:t>
              </a:r>
              <a:endParaRPr lang="it-IT" sz="1400" dirty="0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3300131" y="5829718"/>
              <a:ext cx="105490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err="1" smtClean="0"/>
                <a:t>Coefficient</a:t>
              </a:r>
              <a:r>
                <a:rPr lang="it-IT" sz="1400" dirty="0" smtClean="0"/>
                <a:t> 1</a:t>
              </a:r>
              <a:endParaRPr lang="it-IT" sz="1400" dirty="0"/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5524793" y="5828318"/>
              <a:ext cx="105490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err="1" smtClean="0"/>
                <a:t>Coefficient</a:t>
              </a:r>
              <a:r>
                <a:rPr lang="it-IT" sz="1400" dirty="0" smtClean="0"/>
                <a:t> 2</a:t>
              </a:r>
              <a:endParaRPr lang="it-IT" sz="1400" dirty="0"/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6642027" y="5828021"/>
              <a:ext cx="105490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err="1" smtClean="0"/>
                <a:t>Constant</a:t>
              </a:r>
              <a:endParaRPr lang="it-IT" sz="1400" dirty="0"/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7600147" y="5825903"/>
              <a:ext cx="105490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err="1" smtClean="0"/>
                <a:t>Error</a:t>
              </a:r>
              <a:endParaRPr lang="it-IT" sz="1400" dirty="0"/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206789" y="2592593"/>
            <a:ext cx="2073649" cy="1901390"/>
            <a:chOff x="206789" y="2592593"/>
            <a:chExt cx="2073649" cy="1901390"/>
          </a:xfrm>
        </p:grpSpPr>
        <p:sp>
          <p:nvSpPr>
            <p:cNvPr id="3" name="CasellaDiTesto 2"/>
            <p:cNvSpPr txBox="1"/>
            <p:nvPr/>
          </p:nvSpPr>
          <p:spPr>
            <a:xfrm>
              <a:off x="206789" y="4032318"/>
              <a:ext cx="1459380" cy="461665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rgbClr val="C00000"/>
                  </a:solidFill>
                </a:rPr>
                <a:t>PHYSIOLOGICAL VARIABLE</a:t>
              </a:r>
              <a:endParaRPr lang="it-IT" sz="1200" dirty="0">
                <a:solidFill>
                  <a:srgbClr val="C00000"/>
                </a:solidFill>
              </a:endParaRPr>
            </a:p>
          </p:txBody>
        </p:sp>
        <p:cxnSp>
          <p:nvCxnSpPr>
            <p:cNvPr id="5" name="Connettore 2 4"/>
            <p:cNvCxnSpPr/>
            <p:nvPr/>
          </p:nvCxnSpPr>
          <p:spPr>
            <a:xfrm flipV="1">
              <a:off x="1654216" y="2592593"/>
              <a:ext cx="626222" cy="128774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o 9"/>
          <p:cNvGrpSpPr/>
          <p:nvPr/>
        </p:nvGrpSpPr>
        <p:grpSpPr>
          <a:xfrm>
            <a:off x="3064813" y="3351280"/>
            <a:ext cx="1826185" cy="1124914"/>
            <a:chOff x="3064813" y="3351280"/>
            <a:chExt cx="1826185" cy="1124914"/>
          </a:xfrm>
        </p:grpSpPr>
        <p:sp>
          <p:nvSpPr>
            <p:cNvPr id="19" name="CasellaDiTesto 18"/>
            <p:cNvSpPr txBox="1"/>
            <p:nvPr/>
          </p:nvSpPr>
          <p:spPr>
            <a:xfrm>
              <a:off x="3280470" y="4014529"/>
              <a:ext cx="1610528" cy="461665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rgbClr val="C00000"/>
                  </a:solidFill>
                </a:rPr>
                <a:t>PSYCHOLOGICAL VARIABLE</a:t>
              </a:r>
              <a:endParaRPr lang="it-IT" sz="1200" dirty="0">
                <a:solidFill>
                  <a:srgbClr val="C00000"/>
                </a:solidFill>
              </a:endParaRPr>
            </a:p>
          </p:txBody>
        </p:sp>
        <p:cxnSp>
          <p:nvCxnSpPr>
            <p:cNvPr id="22" name="Connettore 2 21"/>
            <p:cNvCxnSpPr/>
            <p:nvPr/>
          </p:nvCxnSpPr>
          <p:spPr>
            <a:xfrm flipH="1" flipV="1">
              <a:off x="3064813" y="3351280"/>
              <a:ext cx="903751" cy="51347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ttangolo 3"/>
          <p:cNvSpPr/>
          <p:nvPr/>
        </p:nvSpPr>
        <p:spPr>
          <a:xfrm>
            <a:off x="6400800" y="1362409"/>
            <a:ext cx="1283430" cy="40289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452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82600"/>
            <a:ext cx="8166100" cy="75078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/>
              </a:rPr>
              <a:t>PPI: how it works?</a:t>
            </a:r>
            <a:endParaRPr lang="en-US" b="1" dirty="0">
              <a:effectLst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4" y="1311172"/>
            <a:ext cx="3806825" cy="265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50" y="1362409"/>
            <a:ext cx="3843337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0" name="Connettore 2 19"/>
          <p:cNvCxnSpPr/>
          <p:nvPr/>
        </p:nvCxnSpPr>
        <p:spPr>
          <a:xfrm>
            <a:off x="4484927" y="2684796"/>
            <a:ext cx="59522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"/>
          <p:cNvSpPr txBox="1"/>
          <p:nvPr/>
        </p:nvSpPr>
        <p:spPr>
          <a:xfrm>
            <a:off x="161925" y="4136213"/>
            <a:ext cx="8820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r>
              <a:rPr lang="en-GB" sz="2400" dirty="0"/>
              <a:t>Y =  </a:t>
            </a:r>
            <a:r>
              <a:rPr lang="en-GB" sz="2400" b="1" dirty="0" smtClean="0"/>
              <a:t>(V</a:t>
            </a:r>
            <a:r>
              <a:rPr lang="en-GB" sz="2400" b="1" baseline="-25000" dirty="0" smtClean="0"/>
              <a:t>1</a:t>
            </a:r>
            <a:r>
              <a:rPr lang="en-GB" sz="2400" b="1" dirty="0" smtClean="0"/>
              <a:t>) </a:t>
            </a:r>
            <a:r>
              <a:rPr lang="el-GR" sz="2400" b="1" dirty="0">
                <a:cs typeface="Arial" charset="0"/>
              </a:rPr>
              <a:t>β</a:t>
            </a:r>
            <a:r>
              <a:rPr lang="en-GB" sz="2400" b="1" baseline="-25000" dirty="0"/>
              <a:t>1</a:t>
            </a:r>
            <a:r>
              <a:rPr lang="en-GB" sz="2400" b="1" dirty="0"/>
              <a:t>  </a:t>
            </a:r>
            <a:r>
              <a:rPr lang="en-GB" sz="2400" dirty="0" smtClean="0"/>
              <a:t>+ </a:t>
            </a:r>
            <a:r>
              <a:rPr lang="en-GB" sz="2400" b="1" dirty="0" smtClean="0">
                <a:solidFill>
                  <a:srgbClr val="00B050"/>
                </a:solidFill>
              </a:rPr>
              <a:t>(</a:t>
            </a:r>
            <a:r>
              <a:rPr lang="en-GB" sz="2400" b="1" dirty="0" err="1" smtClean="0">
                <a:solidFill>
                  <a:srgbClr val="00B050"/>
                </a:solidFill>
              </a:rPr>
              <a:t>Att-NoAtt</a:t>
            </a:r>
            <a:r>
              <a:rPr lang="en-GB" sz="2400" b="1" dirty="0" smtClean="0">
                <a:solidFill>
                  <a:srgbClr val="00B050"/>
                </a:solidFill>
              </a:rPr>
              <a:t>) </a:t>
            </a:r>
            <a:r>
              <a:rPr lang="el-GR" sz="2400" b="1" dirty="0">
                <a:solidFill>
                  <a:srgbClr val="00B050"/>
                </a:solidFill>
                <a:cs typeface="Arial" charset="0"/>
              </a:rPr>
              <a:t>β</a:t>
            </a:r>
            <a:r>
              <a:rPr lang="en-GB" sz="2400" b="1" baseline="-25000" dirty="0">
                <a:solidFill>
                  <a:srgbClr val="00B050"/>
                </a:solidFill>
              </a:rPr>
              <a:t>2</a:t>
            </a:r>
            <a:r>
              <a:rPr lang="en-GB" sz="2400" b="1" dirty="0">
                <a:solidFill>
                  <a:srgbClr val="00B050"/>
                </a:solidFill>
              </a:rPr>
              <a:t>  </a:t>
            </a:r>
            <a:r>
              <a:rPr lang="en-GB" sz="2400" dirty="0" smtClean="0">
                <a:solidFill>
                  <a:srgbClr val="FF0000"/>
                </a:solidFill>
              </a:rPr>
              <a:t>+  </a:t>
            </a:r>
            <a:r>
              <a:rPr lang="en-GB" sz="2400" b="1" dirty="0" smtClean="0">
                <a:solidFill>
                  <a:srgbClr val="FF0000"/>
                </a:solidFill>
              </a:rPr>
              <a:t>[(</a:t>
            </a:r>
            <a:r>
              <a:rPr lang="en-GB" sz="2400" b="1" dirty="0" err="1">
                <a:solidFill>
                  <a:srgbClr val="FF0000"/>
                </a:solidFill>
              </a:rPr>
              <a:t>Att-NoAtt</a:t>
            </a:r>
            <a:r>
              <a:rPr lang="en-GB" sz="2400" b="1" dirty="0">
                <a:solidFill>
                  <a:srgbClr val="FF0000"/>
                </a:solidFill>
              </a:rPr>
              <a:t>) * </a:t>
            </a:r>
            <a:r>
              <a:rPr lang="en-GB" sz="2400" b="1" dirty="0" smtClean="0">
                <a:solidFill>
                  <a:srgbClr val="FF0000"/>
                </a:solidFill>
              </a:rPr>
              <a:t>V1] </a:t>
            </a:r>
            <a:r>
              <a:rPr lang="el-GR" sz="2400" b="1" dirty="0">
                <a:solidFill>
                  <a:srgbClr val="FF0000"/>
                </a:solidFill>
                <a:cs typeface="Arial" charset="0"/>
              </a:rPr>
              <a:t>β</a:t>
            </a:r>
            <a:r>
              <a:rPr lang="en-GB" sz="2400" b="1" baseline="-25000" dirty="0">
                <a:solidFill>
                  <a:srgbClr val="FF0000"/>
                </a:solidFill>
              </a:rPr>
              <a:t>3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+  </a:t>
            </a:r>
            <a:r>
              <a:rPr lang="el-GR" sz="2400" dirty="0" smtClean="0"/>
              <a:t>β</a:t>
            </a:r>
            <a:r>
              <a:rPr lang="en-US" sz="2400" dirty="0"/>
              <a:t>0 </a:t>
            </a:r>
            <a:r>
              <a:rPr lang="en-US" sz="2400" dirty="0" smtClean="0"/>
              <a:t>+ </a:t>
            </a:r>
            <a:r>
              <a:rPr lang="el-GR" sz="2400" dirty="0"/>
              <a:t>ε</a:t>
            </a:r>
            <a:endParaRPr lang="en-GB" sz="2400" dirty="0"/>
          </a:p>
          <a:p>
            <a:endParaRPr lang="en-US" sz="2800" dirty="0"/>
          </a:p>
        </p:txBody>
      </p:sp>
      <p:grpSp>
        <p:nvGrpSpPr>
          <p:cNvPr id="3" name="Gruppo 2"/>
          <p:cNvGrpSpPr/>
          <p:nvPr/>
        </p:nvGrpSpPr>
        <p:grpSpPr>
          <a:xfrm>
            <a:off x="620891" y="5506303"/>
            <a:ext cx="7695228" cy="830997"/>
            <a:chOff x="620891" y="5506303"/>
            <a:chExt cx="7695228" cy="830997"/>
          </a:xfrm>
        </p:grpSpPr>
        <p:sp>
          <p:nvSpPr>
            <p:cNvPr id="23" name="Rectangle 4"/>
            <p:cNvSpPr/>
            <p:nvPr/>
          </p:nvSpPr>
          <p:spPr>
            <a:xfrm>
              <a:off x="620891" y="5506303"/>
              <a:ext cx="1967033" cy="83099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GB" sz="1600" b="1" i="1" dirty="0" smtClean="0"/>
                <a:t>Physiological </a:t>
              </a:r>
              <a:r>
                <a:rPr lang="en-GB" sz="1600" b="1" i="1" dirty="0"/>
                <a:t>Variable</a:t>
              </a:r>
              <a:r>
                <a:rPr lang="en-GB" sz="1600" b="1" i="1" dirty="0" smtClean="0"/>
                <a:t>:</a:t>
              </a:r>
            </a:p>
            <a:p>
              <a:r>
                <a:rPr lang="en-GB" sz="1600" i="1" dirty="0" smtClean="0"/>
                <a:t>V1/V2 Activity </a:t>
              </a:r>
              <a:endParaRPr lang="en-GB" sz="1600" i="1" dirty="0"/>
            </a:p>
          </p:txBody>
        </p:sp>
        <p:sp>
          <p:nvSpPr>
            <p:cNvPr id="25" name="TextBox 13"/>
            <p:cNvSpPr txBox="1"/>
            <p:nvPr/>
          </p:nvSpPr>
          <p:spPr>
            <a:xfrm>
              <a:off x="2587924" y="5587630"/>
              <a:ext cx="2492226" cy="584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600" b="1" i="1" dirty="0" smtClean="0">
                  <a:solidFill>
                    <a:srgbClr val="00B050"/>
                  </a:solidFill>
                </a:rPr>
                <a:t>Psychological Variable:</a:t>
              </a:r>
              <a:r>
                <a:rPr lang="en-GB" sz="1600" b="1" i="1" dirty="0" smtClean="0"/>
                <a:t> </a:t>
              </a:r>
            </a:p>
            <a:p>
              <a:r>
                <a:rPr lang="en-GB" sz="1600" i="1" dirty="0" smtClean="0"/>
                <a:t>Attention – No attention</a:t>
              </a:r>
              <a:endParaRPr lang="en-GB" sz="1600" i="1" dirty="0"/>
            </a:p>
          </p:txBody>
        </p:sp>
        <p:sp>
          <p:nvSpPr>
            <p:cNvPr id="27" name="TextBox 10"/>
            <p:cNvSpPr txBox="1"/>
            <p:nvPr/>
          </p:nvSpPr>
          <p:spPr>
            <a:xfrm>
              <a:off x="5369193" y="5506303"/>
              <a:ext cx="2946926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>
                <a:spcBef>
                  <a:spcPct val="20000"/>
                </a:spcBef>
                <a:buClr>
                  <a:srgbClr val="9BBB59"/>
                </a:buClr>
                <a:defRPr/>
              </a:pPr>
              <a:r>
                <a:rPr lang="en-GB" sz="1600" b="1" i="1" dirty="0" smtClean="0">
                  <a:solidFill>
                    <a:srgbClr val="FF0000"/>
                  </a:solidFill>
                </a:rPr>
                <a:t>Interaction: </a:t>
              </a:r>
              <a:r>
                <a:rPr lang="en-GB" sz="1600" i="1" dirty="0" smtClean="0">
                  <a:solidFill>
                    <a:prstClr val="black"/>
                  </a:solidFill>
                </a:rPr>
                <a:t>the </a:t>
              </a:r>
              <a:r>
                <a:rPr lang="en-GB" sz="1600" i="1" dirty="0">
                  <a:solidFill>
                    <a:prstClr val="black"/>
                  </a:solidFill>
                </a:rPr>
                <a:t>effect </a:t>
              </a:r>
              <a:r>
                <a:rPr lang="en-GB" sz="1600" i="1" dirty="0" smtClean="0">
                  <a:solidFill>
                    <a:prstClr val="black"/>
                  </a:solidFill>
                </a:rPr>
                <a:t>of attention vs no attention on V1/V2 activity</a:t>
              </a:r>
              <a:endParaRPr lang="en-GB" sz="1600" i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3700328" y="4099264"/>
            <a:ext cx="1743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In </a:t>
            </a:r>
            <a:r>
              <a:rPr lang="it-IT" b="1" dirty="0" err="1" smtClean="0"/>
              <a:t>this</a:t>
            </a:r>
            <a:r>
              <a:rPr lang="it-IT" b="1" dirty="0" smtClean="0"/>
              <a:t> case…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-20179" y="3902973"/>
            <a:ext cx="1731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 smtClean="0"/>
              <a:t>Observed</a:t>
            </a:r>
            <a:r>
              <a:rPr lang="it-IT" sz="1400" dirty="0" smtClean="0"/>
              <a:t> BOLD </a:t>
            </a:r>
            <a:r>
              <a:rPr lang="it-IT" sz="1400" dirty="0" err="1" smtClean="0"/>
              <a:t>response</a:t>
            </a:r>
            <a:endParaRPr lang="it-IT" sz="1400" dirty="0"/>
          </a:p>
        </p:txBody>
      </p:sp>
      <p:cxnSp>
        <p:nvCxnSpPr>
          <p:cNvPr id="4" name="Connettore 2 3"/>
          <p:cNvCxnSpPr/>
          <p:nvPr/>
        </p:nvCxnSpPr>
        <p:spPr>
          <a:xfrm flipH="1">
            <a:off x="524444" y="4427275"/>
            <a:ext cx="101668" cy="1451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71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82600"/>
            <a:ext cx="8166100" cy="75078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/>
              </a:rPr>
              <a:t>PPI: how it works?</a:t>
            </a:r>
            <a:endParaRPr lang="en-US" b="1" dirty="0">
              <a:effectLst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4" y="1311172"/>
            <a:ext cx="3806825" cy="265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50" y="1362409"/>
            <a:ext cx="3843337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0" name="Connettore 2 19"/>
          <p:cNvCxnSpPr/>
          <p:nvPr/>
        </p:nvCxnSpPr>
        <p:spPr>
          <a:xfrm>
            <a:off x="4484927" y="2684796"/>
            <a:ext cx="59522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o 3"/>
          <p:cNvGrpSpPr/>
          <p:nvPr/>
        </p:nvGrpSpPr>
        <p:grpSpPr>
          <a:xfrm>
            <a:off x="755751" y="4820096"/>
            <a:ext cx="8279955" cy="2143712"/>
            <a:chOff x="150627" y="4944377"/>
            <a:chExt cx="8279955" cy="2143712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6" t="16255" r="10854" b="29825"/>
            <a:stretch/>
          </p:blipFill>
          <p:spPr>
            <a:xfrm rot="5400000">
              <a:off x="660259" y="5371066"/>
              <a:ext cx="1641540" cy="810883"/>
            </a:xfrm>
            <a:prstGeom prst="rect">
              <a:avLst/>
            </a:prstGeom>
          </p:spPr>
        </p:pic>
        <p:sp>
          <p:nvSpPr>
            <p:cNvPr id="12" name="TextBox 1"/>
            <p:cNvSpPr txBox="1"/>
            <p:nvPr/>
          </p:nvSpPr>
          <p:spPr>
            <a:xfrm>
              <a:off x="150627" y="5025986"/>
              <a:ext cx="827995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800" dirty="0"/>
            </a:p>
            <a:p>
              <a:r>
                <a:rPr lang="en-GB" sz="2400" dirty="0" smtClean="0"/>
                <a:t>   =                 </a:t>
              </a:r>
              <a:r>
                <a:rPr lang="el-GR" sz="2400" b="1" dirty="0" smtClean="0">
                  <a:cs typeface="Arial" charset="0"/>
                </a:rPr>
                <a:t>β</a:t>
              </a:r>
              <a:r>
                <a:rPr lang="en-GB" sz="2400" b="1" baseline="-25000" dirty="0"/>
                <a:t>1</a:t>
              </a:r>
              <a:r>
                <a:rPr lang="en-GB" sz="2400" b="1" dirty="0"/>
                <a:t>  </a:t>
              </a:r>
              <a:r>
                <a:rPr lang="en-GB" sz="2400" b="1" dirty="0" smtClean="0"/>
                <a:t>    </a:t>
              </a:r>
              <a:r>
                <a:rPr lang="en-GB" sz="2400" dirty="0" smtClean="0"/>
                <a:t>+              </a:t>
              </a:r>
              <a:r>
                <a:rPr lang="el-GR" sz="2400" b="1" dirty="0" smtClean="0">
                  <a:solidFill>
                    <a:srgbClr val="00B050"/>
                  </a:solidFill>
                  <a:cs typeface="Arial" charset="0"/>
                </a:rPr>
                <a:t>β</a:t>
              </a:r>
              <a:r>
                <a:rPr lang="en-GB" sz="2400" b="1" baseline="-25000" dirty="0">
                  <a:solidFill>
                    <a:srgbClr val="00B050"/>
                  </a:solidFill>
                </a:rPr>
                <a:t>2</a:t>
              </a:r>
              <a:r>
                <a:rPr lang="en-GB" sz="2400" b="1" dirty="0">
                  <a:solidFill>
                    <a:srgbClr val="00B050"/>
                  </a:solidFill>
                </a:rPr>
                <a:t>   </a:t>
              </a:r>
              <a:r>
                <a:rPr lang="en-GB" sz="2400" b="1" dirty="0" smtClean="0">
                  <a:solidFill>
                    <a:srgbClr val="00B050"/>
                  </a:solidFill>
                </a:rPr>
                <a:t> </a:t>
              </a:r>
              <a:r>
                <a:rPr lang="en-GB" sz="2400" dirty="0" smtClean="0">
                  <a:solidFill>
                    <a:srgbClr val="FF0000"/>
                  </a:solidFill>
                </a:rPr>
                <a:t>+                   </a:t>
              </a:r>
              <a:r>
                <a:rPr lang="el-GR" sz="2400" b="1" dirty="0" smtClean="0">
                  <a:solidFill>
                    <a:srgbClr val="FF0000"/>
                  </a:solidFill>
                  <a:cs typeface="Arial" charset="0"/>
                </a:rPr>
                <a:t>β</a:t>
              </a:r>
              <a:r>
                <a:rPr lang="en-GB" sz="2400" b="1" baseline="-25000" dirty="0" smtClean="0">
                  <a:solidFill>
                    <a:srgbClr val="FF0000"/>
                  </a:solidFill>
                </a:rPr>
                <a:t>3 </a:t>
              </a:r>
              <a:r>
                <a:rPr lang="en-GB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GB" sz="2400" dirty="0"/>
                <a:t>+  </a:t>
              </a:r>
              <a:r>
                <a:rPr lang="el-GR" sz="2400" dirty="0"/>
                <a:t>β</a:t>
              </a:r>
              <a:r>
                <a:rPr lang="en-US" sz="2400" dirty="0"/>
                <a:t>0 + </a:t>
              </a:r>
              <a:r>
                <a:rPr lang="el-GR" sz="2400" dirty="0"/>
                <a:t>ε</a:t>
              </a:r>
              <a:endParaRPr lang="en-GB" sz="2400" dirty="0"/>
            </a:p>
            <a:p>
              <a:endParaRPr lang="en-GB" sz="2400" dirty="0"/>
            </a:p>
            <a:p>
              <a:endParaRPr lang="en-GB" sz="2400" dirty="0"/>
            </a:p>
            <a:p>
              <a:endParaRPr lang="en-US" sz="2800" dirty="0"/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2" t="13984" r="10124" b="11322"/>
            <a:stretch/>
          </p:blipFill>
          <p:spPr bwMode="auto">
            <a:xfrm rot="5400000">
              <a:off x="5152255" y="5317596"/>
              <a:ext cx="1621764" cy="875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5" name="Gruppo 14"/>
            <p:cNvGrpSpPr/>
            <p:nvPr/>
          </p:nvGrpSpPr>
          <p:grpSpPr>
            <a:xfrm rot="5400000">
              <a:off x="2945339" y="5405731"/>
              <a:ext cx="1521265" cy="603932"/>
              <a:chOff x="1255764" y="888646"/>
              <a:chExt cx="7480960" cy="1041680"/>
            </a:xfrm>
          </p:grpSpPr>
          <p:cxnSp>
            <p:nvCxnSpPr>
              <p:cNvPr id="16" name="Connettore 1 15"/>
              <p:cNvCxnSpPr/>
              <p:nvPr/>
            </p:nvCxnSpPr>
            <p:spPr>
              <a:xfrm>
                <a:off x="1903085" y="898945"/>
                <a:ext cx="0" cy="10313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ttore 1 18"/>
              <p:cNvCxnSpPr/>
              <p:nvPr/>
            </p:nvCxnSpPr>
            <p:spPr>
              <a:xfrm flipH="1">
                <a:off x="1471764" y="898945"/>
                <a:ext cx="4313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ttore 1 20"/>
              <p:cNvCxnSpPr/>
              <p:nvPr/>
            </p:nvCxnSpPr>
            <p:spPr>
              <a:xfrm>
                <a:off x="1471764" y="898945"/>
                <a:ext cx="0" cy="10313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ttore 1 23"/>
              <p:cNvCxnSpPr/>
              <p:nvPr/>
            </p:nvCxnSpPr>
            <p:spPr>
              <a:xfrm flipH="1">
                <a:off x="1903085" y="1930326"/>
                <a:ext cx="4313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1 25"/>
              <p:cNvCxnSpPr/>
              <p:nvPr/>
            </p:nvCxnSpPr>
            <p:spPr>
              <a:xfrm>
                <a:off x="2334406" y="898944"/>
                <a:ext cx="0" cy="10313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1 27"/>
              <p:cNvCxnSpPr/>
              <p:nvPr/>
            </p:nvCxnSpPr>
            <p:spPr>
              <a:xfrm flipH="1">
                <a:off x="2334406" y="898944"/>
                <a:ext cx="4313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1 28"/>
              <p:cNvCxnSpPr/>
              <p:nvPr/>
            </p:nvCxnSpPr>
            <p:spPr>
              <a:xfrm>
                <a:off x="2765727" y="898943"/>
                <a:ext cx="0" cy="10313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1 29"/>
              <p:cNvCxnSpPr/>
              <p:nvPr/>
            </p:nvCxnSpPr>
            <p:spPr>
              <a:xfrm flipH="1">
                <a:off x="2765727" y="1930324"/>
                <a:ext cx="4313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ttore 1 30"/>
              <p:cNvCxnSpPr/>
              <p:nvPr/>
            </p:nvCxnSpPr>
            <p:spPr>
              <a:xfrm flipH="1">
                <a:off x="3197048" y="1930324"/>
                <a:ext cx="216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ttore 1 31"/>
              <p:cNvCxnSpPr/>
              <p:nvPr/>
            </p:nvCxnSpPr>
            <p:spPr>
              <a:xfrm>
                <a:off x="3410173" y="898942"/>
                <a:ext cx="0" cy="10313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ttore 1 32"/>
              <p:cNvCxnSpPr/>
              <p:nvPr/>
            </p:nvCxnSpPr>
            <p:spPr>
              <a:xfrm flipH="1">
                <a:off x="3410173" y="891228"/>
                <a:ext cx="4313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1 33"/>
              <p:cNvCxnSpPr/>
              <p:nvPr/>
            </p:nvCxnSpPr>
            <p:spPr>
              <a:xfrm>
                <a:off x="3841494" y="891228"/>
                <a:ext cx="0" cy="10313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ttore 1 34"/>
              <p:cNvCxnSpPr/>
              <p:nvPr/>
            </p:nvCxnSpPr>
            <p:spPr>
              <a:xfrm flipH="1">
                <a:off x="3841494" y="1922609"/>
                <a:ext cx="4313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ttore 1 35"/>
              <p:cNvCxnSpPr/>
              <p:nvPr/>
            </p:nvCxnSpPr>
            <p:spPr>
              <a:xfrm>
                <a:off x="4272815" y="891227"/>
                <a:ext cx="0" cy="10313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1 36"/>
              <p:cNvCxnSpPr/>
              <p:nvPr/>
            </p:nvCxnSpPr>
            <p:spPr>
              <a:xfrm flipH="1">
                <a:off x="4272815" y="888646"/>
                <a:ext cx="4313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ttore 1 37"/>
              <p:cNvCxnSpPr/>
              <p:nvPr/>
            </p:nvCxnSpPr>
            <p:spPr>
              <a:xfrm>
                <a:off x="4704136" y="891226"/>
                <a:ext cx="0" cy="10313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1 38"/>
              <p:cNvCxnSpPr/>
              <p:nvPr/>
            </p:nvCxnSpPr>
            <p:spPr>
              <a:xfrm flipH="1">
                <a:off x="5129690" y="1930323"/>
                <a:ext cx="4313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ttore 1 39"/>
              <p:cNvCxnSpPr/>
              <p:nvPr/>
            </p:nvCxnSpPr>
            <p:spPr>
              <a:xfrm flipH="1">
                <a:off x="4704136" y="1930323"/>
                <a:ext cx="4313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1 40"/>
              <p:cNvCxnSpPr/>
              <p:nvPr/>
            </p:nvCxnSpPr>
            <p:spPr>
              <a:xfrm>
                <a:off x="5561011" y="898942"/>
                <a:ext cx="0" cy="10313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1 41"/>
              <p:cNvCxnSpPr/>
              <p:nvPr/>
            </p:nvCxnSpPr>
            <p:spPr>
              <a:xfrm flipH="1">
                <a:off x="5561011" y="898942"/>
                <a:ext cx="4313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1 42"/>
              <p:cNvCxnSpPr/>
              <p:nvPr/>
            </p:nvCxnSpPr>
            <p:spPr>
              <a:xfrm>
                <a:off x="5992332" y="891226"/>
                <a:ext cx="0" cy="10313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1 43"/>
              <p:cNvCxnSpPr/>
              <p:nvPr/>
            </p:nvCxnSpPr>
            <p:spPr>
              <a:xfrm flipH="1">
                <a:off x="5992332" y="1922607"/>
                <a:ext cx="4313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1 44"/>
              <p:cNvCxnSpPr/>
              <p:nvPr/>
            </p:nvCxnSpPr>
            <p:spPr>
              <a:xfrm>
                <a:off x="6423653" y="898942"/>
                <a:ext cx="0" cy="10313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ttore 1 45"/>
              <p:cNvCxnSpPr/>
              <p:nvPr/>
            </p:nvCxnSpPr>
            <p:spPr>
              <a:xfrm flipH="1">
                <a:off x="6423653" y="899460"/>
                <a:ext cx="4313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1 46"/>
              <p:cNvCxnSpPr/>
              <p:nvPr/>
            </p:nvCxnSpPr>
            <p:spPr>
              <a:xfrm>
                <a:off x="6854974" y="898942"/>
                <a:ext cx="0" cy="10313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1 47"/>
              <p:cNvCxnSpPr/>
              <p:nvPr/>
            </p:nvCxnSpPr>
            <p:spPr>
              <a:xfrm flipH="1">
                <a:off x="6854974" y="1922607"/>
                <a:ext cx="4313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ttore 1 48"/>
              <p:cNvCxnSpPr/>
              <p:nvPr/>
            </p:nvCxnSpPr>
            <p:spPr>
              <a:xfrm flipH="1">
                <a:off x="7229787" y="1924485"/>
                <a:ext cx="216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ttore 1 49"/>
              <p:cNvCxnSpPr/>
              <p:nvPr/>
            </p:nvCxnSpPr>
            <p:spPr>
              <a:xfrm>
                <a:off x="7442761" y="891225"/>
                <a:ext cx="0" cy="10313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ttore 1 50"/>
              <p:cNvCxnSpPr/>
              <p:nvPr/>
            </p:nvCxnSpPr>
            <p:spPr>
              <a:xfrm flipH="1">
                <a:off x="7442761" y="899731"/>
                <a:ext cx="4313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ttore 1 51"/>
              <p:cNvCxnSpPr/>
              <p:nvPr/>
            </p:nvCxnSpPr>
            <p:spPr>
              <a:xfrm>
                <a:off x="7874082" y="891225"/>
                <a:ext cx="0" cy="10313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ttore 1 52"/>
              <p:cNvCxnSpPr/>
              <p:nvPr/>
            </p:nvCxnSpPr>
            <p:spPr>
              <a:xfrm flipH="1">
                <a:off x="7874082" y="1922606"/>
                <a:ext cx="4313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ttore 1 53"/>
              <p:cNvCxnSpPr/>
              <p:nvPr/>
            </p:nvCxnSpPr>
            <p:spPr>
              <a:xfrm>
                <a:off x="8305403" y="898942"/>
                <a:ext cx="0" cy="10313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ttore 1 54"/>
              <p:cNvCxnSpPr/>
              <p:nvPr/>
            </p:nvCxnSpPr>
            <p:spPr>
              <a:xfrm flipH="1">
                <a:off x="8305403" y="901858"/>
                <a:ext cx="4313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ttore 1 55"/>
              <p:cNvCxnSpPr/>
              <p:nvPr/>
            </p:nvCxnSpPr>
            <p:spPr>
              <a:xfrm flipH="1">
                <a:off x="1255764" y="1922606"/>
                <a:ext cx="216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7" name="Picture 4"/>
          <p:cNvPicPr>
            <a:picLocks noChangeAspect="1" noChangeArrowheads="1"/>
          </p:cNvPicPr>
          <p:nvPr/>
        </p:nvPicPr>
        <p:blipFill rotWithShape="1">
          <a:blip r:embed="rId6"/>
          <a:srcRect l="16322" t="12091" r="10700" b="19552"/>
          <a:stretch/>
        </p:blipFill>
        <p:spPr bwMode="auto">
          <a:xfrm rot="5400000">
            <a:off x="-160869" y="5329961"/>
            <a:ext cx="1566335" cy="71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9" name="TextBox 1"/>
          <p:cNvSpPr txBox="1"/>
          <p:nvPr/>
        </p:nvSpPr>
        <p:spPr>
          <a:xfrm>
            <a:off x="215556" y="3761242"/>
            <a:ext cx="8820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r>
              <a:rPr lang="en-GB" sz="2400" dirty="0"/>
              <a:t>Y =  </a:t>
            </a:r>
            <a:r>
              <a:rPr lang="en-GB" sz="2400" b="1" dirty="0" smtClean="0"/>
              <a:t>(V</a:t>
            </a:r>
            <a:r>
              <a:rPr lang="en-GB" sz="2400" b="1" baseline="-25000" dirty="0" smtClean="0"/>
              <a:t>1</a:t>
            </a:r>
            <a:r>
              <a:rPr lang="en-GB" sz="2400" b="1" dirty="0" smtClean="0"/>
              <a:t>) </a:t>
            </a:r>
            <a:r>
              <a:rPr lang="el-GR" sz="2400" b="1" dirty="0">
                <a:cs typeface="Arial" charset="0"/>
              </a:rPr>
              <a:t>β</a:t>
            </a:r>
            <a:r>
              <a:rPr lang="en-GB" sz="2400" b="1" baseline="-25000" dirty="0"/>
              <a:t>1</a:t>
            </a:r>
            <a:r>
              <a:rPr lang="en-GB" sz="2400" b="1" dirty="0"/>
              <a:t>  </a:t>
            </a:r>
            <a:r>
              <a:rPr lang="en-GB" sz="2400" dirty="0" smtClean="0"/>
              <a:t>+ </a:t>
            </a:r>
            <a:r>
              <a:rPr lang="en-GB" sz="2400" b="1" dirty="0" smtClean="0">
                <a:solidFill>
                  <a:srgbClr val="00B050"/>
                </a:solidFill>
              </a:rPr>
              <a:t>(</a:t>
            </a:r>
            <a:r>
              <a:rPr lang="en-GB" sz="2400" b="1" dirty="0" err="1" smtClean="0">
                <a:solidFill>
                  <a:srgbClr val="00B050"/>
                </a:solidFill>
              </a:rPr>
              <a:t>Att-NoAtt</a:t>
            </a:r>
            <a:r>
              <a:rPr lang="en-GB" sz="2400" b="1" dirty="0" smtClean="0">
                <a:solidFill>
                  <a:srgbClr val="00B050"/>
                </a:solidFill>
              </a:rPr>
              <a:t>) </a:t>
            </a:r>
            <a:r>
              <a:rPr lang="el-GR" sz="2400" b="1" dirty="0">
                <a:solidFill>
                  <a:srgbClr val="00B050"/>
                </a:solidFill>
                <a:cs typeface="Arial" charset="0"/>
              </a:rPr>
              <a:t>β</a:t>
            </a:r>
            <a:r>
              <a:rPr lang="en-GB" sz="2400" b="1" baseline="-25000" dirty="0">
                <a:solidFill>
                  <a:srgbClr val="00B050"/>
                </a:solidFill>
              </a:rPr>
              <a:t>2</a:t>
            </a:r>
            <a:r>
              <a:rPr lang="en-GB" sz="2400" b="1" dirty="0">
                <a:solidFill>
                  <a:srgbClr val="00B050"/>
                </a:solidFill>
              </a:rPr>
              <a:t>  </a:t>
            </a:r>
            <a:r>
              <a:rPr lang="en-GB" sz="2400" dirty="0" smtClean="0">
                <a:solidFill>
                  <a:srgbClr val="FF0000"/>
                </a:solidFill>
              </a:rPr>
              <a:t>+  </a:t>
            </a:r>
            <a:r>
              <a:rPr lang="en-GB" sz="2400" b="1" dirty="0" smtClean="0">
                <a:solidFill>
                  <a:srgbClr val="FF0000"/>
                </a:solidFill>
              </a:rPr>
              <a:t>[(</a:t>
            </a:r>
            <a:r>
              <a:rPr lang="en-GB" sz="2400" b="1" dirty="0" err="1">
                <a:solidFill>
                  <a:srgbClr val="FF0000"/>
                </a:solidFill>
              </a:rPr>
              <a:t>Att-NoAtt</a:t>
            </a:r>
            <a:r>
              <a:rPr lang="en-GB" sz="2400" b="1" dirty="0">
                <a:solidFill>
                  <a:srgbClr val="FF0000"/>
                </a:solidFill>
              </a:rPr>
              <a:t>) * </a:t>
            </a:r>
            <a:r>
              <a:rPr lang="en-GB" sz="2400" b="1" dirty="0" smtClean="0">
                <a:solidFill>
                  <a:srgbClr val="FF0000"/>
                </a:solidFill>
              </a:rPr>
              <a:t>V1] </a:t>
            </a:r>
            <a:r>
              <a:rPr lang="el-GR" sz="2400" b="1" dirty="0">
                <a:solidFill>
                  <a:srgbClr val="FF0000"/>
                </a:solidFill>
                <a:cs typeface="Arial" charset="0"/>
              </a:rPr>
              <a:t>β</a:t>
            </a:r>
            <a:r>
              <a:rPr lang="en-GB" sz="2400" b="1" baseline="-25000" dirty="0">
                <a:solidFill>
                  <a:srgbClr val="FF0000"/>
                </a:solidFill>
              </a:rPr>
              <a:t>3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+  </a:t>
            </a:r>
            <a:r>
              <a:rPr lang="el-GR" sz="2400" dirty="0" smtClean="0"/>
              <a:t>β</a:t>
            </a:r>
            <a:r>
              <a:rPr lang="en-US" sz="2400" dirty="0"/>
              <a:t>0 </a:t>
            </a:r>
            <a:r>
              <a:rPr lang="en-US" sz="2400" dirty="0" smtClean="0"/>
              <a:t>+ </a:t>
            </a:r>
            <a:r>
              <a:rPr lang="el-GR" sz="2400" dirty="0"/>
              <a:t>ε</a:t>
            </a:r>
            <a:endParaRPr lang="en-GB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53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82600"/>
            <a:ext cx="8166100" cy="75078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/>
              </a:rPr>
              <a:t>PPI: how it works?</a:t>
            </a:r>
            <a:endParaRPr lang="en-US" b="1" dirty="0">
              <a:effectLst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4" y="1311172"/>
            <a:ext cx="3806825" cy="265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50" y="1362409"/>
            <a:ext cx="3843337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0" name="Connettore 2 19"/>
          <p:cNvCxnSpPr/>
          <p:nvPr/>
        </p:nvCxnSpPr>
        <p:spPr>
          <a:xfrm>
            <a:off x="4484927" y="2684796"/>
            <a:ext cx="59522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2987360" y="5218298"/>
            <a:ext cx="359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sng" dirty="0" smtClean="0"/>
              <a:t>CONTRAST VECTOR: </a:t>
            </a:r>
            <a:endParaRPr lang="it-IT" u="sng" dirty="0"/>
          </a:p>
        </p:txBody>
      </p:sp>
      <p:grpSp>
        <p:nvGrpSpPr>
          <p:cNvPr id="6" name="Gruppo 5"/>
          <p:cNvGrpSpPr/>
          <p:nvPr/>
        </p:nvGrpSpPr>
        <p:grpSpPr>
          <a:xfrm>
            <a:off x="1058220" y="5857331"/>
            <a:ext cx="5531044" cy="461668"/>
            <a:chOff x="957534" y="5857331"/>
            <a:chExt cx="5531044" cy="461668"/>
          </a:xfrm>
        </p:grpSpPr>
        <p:sp>
          <p:nvSpPr>
            <p:cNvPr id="4" name="CasellaDiTesto 3"/>
            <p:cNvSpPr txBox="1"/>
            <p:nvPr/>
          </p:nvSpPr>
          <p:spPr>
            <a:xfrm>
              <a:off x="957534" y="5857334"/>
              <a:ext cx="379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 smtClean="0"/>
                <a:t>0</a:t>
              </a:r>
              <a:endParaRPr lang="it-IT" sz="2400" b="1" dirty="0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3011377" y="5857331"/>
              <a:ext cx="379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 smtClean="0">
                  <a:solidFill>
                    <a:srgbClr val="00B050"/>
                  </a:solidFill>
                </a:rPr>
                <a:t>0</a:t>
              </a:r>
              <a:endParaRPr lang="it-IT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6109016" y="5857331"/>
              <a:ext cx="379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 smtClean="0">
                  <a:solidFill>
                    <a:srgbClr val="FF0000"/>
                  </a:solidFill>
                </a:rPr>
                <a:t>1</a:t>
              </a:r>
              <a:endParaRPr lang="it-IT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621149" y="5765001"/>
            <a:ext cx="5319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/>
              <a:t>[</a:t>
            </a:r>
            <a:endParaRPr lang="it-IT" sz="30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8361472" y="5764999"/>
            <a:ext cx="5319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/>
              <a:t>]</a:t>
            </a:r>
            <a:endParaRPr lang="it-IT" sz="3000" b="1" dirty="0"/>
          </a:p>
        </p:txBody>
      </p:sp>
      <p:sp>
        <p:nvSpPr>
          <p:cNvPr id="24" name="TextBox 1"/>
          <p:cNvSpPr txBox="1"/>
          <p:nvPr/>
        </p:nvSpPr>
        <p:spPr>
          <a:xfrm>
            <a:off x="215556" y="3761242"/>
            <a:ext cx="8820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r>
              <a:rPr lang="en-GB" sz="2400" dirty="0"/>
              <a:t>Y =  </a:t>
            </a:r>
            <a:r>
              <a:rPr lang="en-GB" sz="2400" b="1" dirty="0" smtClean="0"/>
              <a:t>(V</a:t>
            </a:r>
            <a:r>
              <a:rPr lang="en-GB" sz="2400" b="1" baseline="-25000" dirty="0" smtClean="0"/>
              <a:t>1</a:t>
            </a:r>
            <a:r>
              <a:rPr lang="en-GB" sz="2400" b="1" dirty="0" smtClean="0"/>
              <a:t>) </a:t>
            </a:r>
            <a:r>
              <a:rPr lang="el-GR" sz="2400" b="1" dirty="0">
                <a:cs typeface="Arial" charset="0"/>
              </a:rPr>
              <a:t>β</a:t>
            </a:r>
            <a:r>
              <a:rPr lang="en-GB" sz="2400" b="1" baseline="-25000" dirty="0"/>
              <a:t>1</a:t>
            </a:r>
            <a:r>
              <a:rPr lang="en-GB" sz="2400" b="1" dirty="0"/>
              <a:t>  </a:t>
            </a:r>
            <a:r>
              <a:rPr lang="en-GB" sz="2400" dirty="0" smtClean="0"/>
              <a:t>+ </a:t>
            </a:r>
            <a:r>
              <a:rPr lang="en-GB" sz="2400" b="1" dirty="0" smtClean="0">
                <a:solidFill>
                  <a:srgbClr val="00B050"/>
                </a:solidFill>
              </a:rPr>
              <a:t>(</a:t>
            </a:r>
            <a:r>
              <a:rPr lang="en-GB" sz="2400" b="1" dirty="0" err="1" smtClean="0">
                <a:solidFill>
                  <a:srgbClr val="00B050"/>
                </a:solidFill>
              </a:rPr>
              <a:t>Att-NoAtt</a:t>
            </a:r>
            <a:r>
              <a:rPr lang="en-GB" sz="2400" b="1" dirty="0" smtClean="0">
                <a:solidFill>
                  <a:srgbClr val="00B050"/>
                </a:solidFill>
              </a:rPr>
              <a:t>) </a:t>
            </a:r>
            <a:r>
              <a:rPr lang="el-GR" sz="2400" b="1" dirty="0">
                <a:solidFill>
                  <a:srgbClr val="00B050"/>
                </a:solidFill>
                <a:cs typeface="Arial" charset="0"/>
              </a:rPr>
              <a:t>β</a:t>
            </a:r>
            <a:r>
              <a:rPr lang="en-GB" sz="2400" b="1" baseline="-25000" dirty="0">
                <a:solidFill>
                  <a:srgbClr val="00B050"/>
                </a:solidFill>
              </a:rPr>
              <a:t>2</a:t>
            </a:r>
            <a:r>
              <a:rPr lang="en-GB" sz="2400" b="1" dirty="0">
                <a:solidFill>
                  <a:srgbClr val="00B050"/>
                </a:solidFill>
              </a:rPr>
              <a:t>  </a:t>
            </a:r>
            <a:r>
              <a:rPr lang="en-GB" sz="2400" dirty="0" smtClean="0">
                <a:solidFill>
                  <a:srgbClr val="FF0000"/>
                </a:solidFill>
              </a:rPr>
              <a:t>+  </a:t>
            </a:r>
            <a:r>
              <a:rPr lang="en-GB" sz="2400" b="1" dirty="0" smtClean="0">
                <a:solidFill>
                  <a:srgbClr val="FF0000"/>
                </a:solidFill>
              </a:rPr>
              <a:t>[(</a:t>
            </a:r>
            <a:r>
              <a:rPr lang="en-GB" sz="2400" b="1" dirty="0" err="1">
                <a:solidFill>
                  <a:srgbClr val="FF0000"/>
                </a:solidFill>
              </a:rPr>
              <a:t>Att-NoAtt</a:t>
            </a:r>
            <a:r>
              <a:rPr lang="en-GB" sz="2400" b="1" dirty="0">
                <a:solidFill>
                  <a:srgbClr val="FF0000"/>
                </a:solidFill>
              </a:rPr>
              <a:t>) * </a:t>
            </a:r>
            <a:r>
              <a:rPr lang="en-GB" sz="2400" b="1" dirty="0" smtClean="0">
                <a:solidFill>
                  <a:srgbClr val="FF0000"/>
                </a:solidFill>
              </a:rPr>
              <a:t>V1] </a:t>
            </a:r>
            <a:r>
              <a:rPr lang="el-GR" sz="2400" b="1" dirty="0">
                <a:solidFill>
                  <a:srgbClr val="FF0000"/>
                </a:solidFill>
                <a:cs typeface="Arial" charset="0"/>
              </a:rPr>
              <a:t>β</a:t>
            </a:r>
            <a:r>
              <a:rPr lang="en-GB" sz="2400" b="1" baseline="-25000" dirty="0">
                <a:solidFill>
                  <a:srgbClr val="FF0000"/>
                </a:solidFill>
              </a:rPr>
              <a:t>3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+  </a:t>
            </a:r>
            <a:r>
              <a:rPr lang="el-GR" sz="2400" dirty="0" smtClean="0"/>
              <a:t>β</a:t>
            </a:r>
            <a:r>
              <a:rPr lang="en-US" sz="2400" dirty="0"/>
              <a:t>0 </a:t>
            </a:r>
            <a:r>
              <a:rPr lang="en-US" sz="2400" dirty="0" smtClean="0"/>
              <a:t>+ </a:t>
            </a:r>
            <a:r>
              <a:rPr lang="el-GR" sz="2400" dirty="0"/>
              <a:t>ε</a:t>
            </a:r>
            <a:endParaRPr lang="en-GB" sz="2400" dirty="0"/>
          </a:p>
          <a:p>
            <a:endParaRPr lang="en-US" sz="28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7935006" y="5857332"/>
            <a:ext cx="379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0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91945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419100" y="482600"/>
            <a:ext cx="8166100" cy="75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rgbClr val="000000"/>
                </a:solidFill>
              </a:rPr>
              <a:t>PPI: how it works?</a:t>
            </a: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9100" y="1668645"/>
            <a:ext cx="85725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 smtClean="0">
                <a:solidFill>
                  <a:srgbClr val="000000"/>
                </a:solidFill>
              </a:rPr>
              <a:t>Now taking a step back… How do we get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20" y="2331159"/>
            <a:ext cx="2637367" cy="184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483" y="2341490"/>
            <a:ext cx="2813050" cy="193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987" y="4384537"/>
            <a:ext cx="1922725" cy="2120913"/>
          </a:xfrm>
          <a:prstGeom prst="rect">
            <a:avLst/>
          </a:prstGeom>
          <a:noFill/>
          <a:ln>
            <a:noFill/>
          </a:ln>
          <a:effectLst>
            <a:outerShdw dist="17819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096000" y="5012267"/>
            <a:ext cx="491067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?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227009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360" y="664633"/>
            <a:ext cx="5304367" cy="7366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effectLst/>
              </a:rPr>
              <a:t>PPI: Experimental Design</a:t>
            </a:r>
            <a:endParaRPr lang="en-GB" sz="2800" b="1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410" y="2149019"/>
            <a:ext cx="86467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457200"/>
            <a:r>
              <a:rPr lang="en-GB" sz="2000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Before starting ‘playing around’, we need:</a:t>
            </a:r>
          </a:p>
          <a:p>
            <a:pPr lvl="1" defTabSz="457200"/>
            <a:endParaRPr lang="en-GB" sz="2000" b="1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marL="914400" lvl="1" indent="-457200" defTabSz="457200">
              <a:buAutoNum type="alphaLcParenBoth"/>
            </a:pPr>
            <a:r>
              <a:rPr lang="en-GB" sz="2000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Factorial Design: </a:t>
            </a:r>
            <a:r>
              <a:rPr lang="en-GB" sz="20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two different types of stimuli (</a:t>
            </a:r>
            <a:r>
              <a:rPr lang="en-GB" sz="2000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eg</a:t>
            </a:r>
            <a:r>
              <a:rPr lang="en-GB" sz="20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., motion/no-motion), two different task conditions (attention vs. non-attention)</a:t>
            </a:r>
          </a:p>
          <a:p>
            <a:pPr marL="914400" lvl="1" indent="-457200" defTabSz="457200">
              <a:buAutoNum type="alphaLcParenBoth"/>
            </a:pPr>
            <a:endParaRPr lang="en-GB" sz="2000" dirty="0" smtClean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marL="914400" lvl="1" indent="-457200" defTabSz="457200">
              <a:buAutoNum type="alphaLcParenBoth"/>
            </a:pPr>
            <a:r>
              <a:rPr lang="en-GB" sz="2000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Plausible conceptual anatomical model or hypothesis: </a:t>
            </a:r>
            <a:r>
              <a:rPr lang="en-GB" sz="20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I would think that V5 (human equivalent of MT) might show an attention-dependent coupling with V1/V2…</a:t>
            </a:r>
          </a:p>
          <a:p>
            <a:pPr lvl="1" defTabSz="457200"/>
            <a:endParaRPr lang="en-GB" sz="2000" dirty="0" smtClean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algn="just" defTabSz="457200"/>
            <a:endParaRPr lang="en-GB" sz="20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GB" sz="2000" dirty="0" smtClean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81360" y="1268681"/>
            <a:ext cx="8646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/>
            <a:r>
              <a:rPr lang="en-GB" sz="2000" i="1" dirty="0"/>
              <a:t>Is there a brain area whose responses can be explained by the interaction between attention and V1/V2 (primary visual cortex) activity?</a:t>
            </a:r>
          </a:p>
        </p:txBody>
      </p:sp>
    </p:spTree>
    <p:extLst>
      <p:ext uri="{BB962C8B-B14F-4D97-AF65-F5344CB8AC3E}">
        <p14:creationId xmlns:p14="http://schemas.microsoft.com/office/powerpoint/2010/main" val="258174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647700"/>
            <a:ext cx="3721100" cy="7366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effectLst/>
              </a:rPr>
              <a:t>PPIs in SPM </a:t>
            </a:r>
            <a:endParaRPr lang="en-GB" sz="2800" b="1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693" y="1596447"/>
            <a:ext cx="86467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457200">
              <a:buFont typeface="+mj-lt"/>
              <a:buAutoNum type="arabicPeriod"/>
            </a:pPr>
            <a:r>
              <a:rPr lang="en-GB" sz="2000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Plan your experiment carefully! </a:t>
            </a:r>
            <a:r>
              <a:rPr lang="en-GB" sz="20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(you need 2 </a:t>
            </a:r>
            <a:r>
              <a:rPr lang="en-GB" sz="2000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experimental </a:t>
            </a:r>
            <a:r>
              <a:rPr lang="en-GB" sz="20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factors, with </a:t>
            </a:r>
            <a:r>
              <a:rPr lang="en-US" sz="2000" dirty="0" smtClean="0">
                <a:solidFill>
                  <a:srgbClr val="000000"/>
                </a:solidFill>
              </a:rPr>
              <a:t>one factor </a:t>
            </a:r>
            <a:r>
              <a:rPr lang="en-US" sz="2000" dirty="0">
                <a:solidFill>
                  <a:srgbClr val="000000"/>
                </a:solidFill>
              </a:rPr>
              <a:t>preferably </a:t>
            </a:r>
            <a:r>
              <a:rPr lang="en-US" sz="2000" dirty="0" smtClean="0">
                <a:solidFill>
                  <a:srgbClr val="000000"/>
                </a:solidFill>
              </a:rPr>
              <a:t>being a </a:t>
            </a:r>
            <a:r>
              <a:rPr lang="en-US" sz="2000" dirty="0">
                <a:solidFill>
                  <a:srgbClr val="000000"/>
                </a:solidFill>
              </a:rPr>
              <a:t>psychological manipulation)</a:t>
            </a:r>
            <a:endParaRPr lang="en-GB" sz="2000" b="1" dirty="0" smtClean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algn="just" defTabSz="457200"/>
            <a:endParaRPr lang="en-GB" sz="20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GB" sz="2000" dirty="0" smtClean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30" y="2287871"/>
            <a:ext cx="5223933" cy="4060792"/>
          </a:xfrm>
          <a:prstGeom prst="rect">
            <a:avLst/>
          </a:prstGeom>
        </p:spPr>
      </p:pic>
      <p:sp>
        <p:nvSpPr>
          <p:cNvPr id="6" name="Rectangle 4"/>
          <p:cNvSpPr/>
          <p:nvPr/>
        </p:nvSpPr>
        <p:spPr>
          <a:xfrm>
            <a:off x="0" y="6581001"/>
            <a:ext cx="24765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200" dirty="0" err="1" smtClean="0">
                <a:solidFill>
                  <a:srgbClr val="000000"/>
                </a:solidFill>
                <a:latin typeface="Garamond" panose="02020404030301010803" pitchFamily="18" charset="0"/>
              </a:rPr>
              <a:t>Buechel</a:t>
            </a:r>
            <a:r>
              <a:rPr lang="en-US" sz="12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and </a:t>
            </a:r>
            <a:r>
              <a:rPr lang="en-US" sz="1200" dirty="0" err="1" smtClean="0">
                <a:solidFill>
                  <a:srgbClr val="000000"/>
                </a:solidFill>
                <a:latin typeface="Garamond" panose="02020404030301010803" pitchFamily="18" charset="0"/>
              </a:rPr>
              <a:t>Friston</a:t>
            </a:r>
            <a:r>
              <a:rPr lang="en-US" sz="12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, </a:t>
            </a:r>
            <a:r>
              <a:rPr lang="en-US" sz="1200" i="1" dirty="0" err="1" smtClean="0">
                <a:solidFill>
                  <a:srgbClr val="000000"/>
                </a:solidFill>
                <a:latin typeface="Garamond" panose="02020404030301010803" pitchFamily="18" charset="0"/>
              </a:rPr>
              <a:t>Cereb</a:t>
            </a:r>
            <a:r>
              <a:rPr lang="en-US" sz="1200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Cortex </a:t>
            </a:r>
            <a:r>
              <a:rPr lang="en-US" sz="12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1997</a:t>
            </a:r>
            <a:endParaRPr lang="en-US" sz="120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057900" y="2471608"/>
            <a:ext cx="243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err="1"/>
              <a:t>Stimuli</a:t>
            </a:r>
            <a:r>
              <a:rPr lang="it-IT" b="1" dirty="0"/>
              <a:t>:</a:t>
            </a:r>
          </a:p>
          <a:p>
            <a:r>
              <a:rPr lang="it-IT" b="1" dirty="0"/>
              <a:t>SM </a:t>
            </a:r>
            <a:r>
              <a:rPr lang="it-IT" dirty="0"/>
              <a:t>= </a:t>
            </a:r>
            <a:r>
              <a:rPr lang="it-IT" dirty="0" err="1"/>
              <a:t>Radially</a:t>
            </a:r>
            <a:r>
              <a:rPr lang="it-IT" dirty="0"/>
              <a:t> </a:t>
            </a:r>
            <a:r>
              <a:rPr lang="it-IT" dirty="0" err="1"/>
              <a:t>moving</a:t>
            </a:r>
            <a:endParaRPr lang="it-IT" dirty="0"/>
          </a:p>
          <a:p>
            <a:r>
              <a:rPr lang="it-IT" dirty="0" err="1"/>
              <a:t>dots</a:t>
            </a:r>
            <a:endParaRPr lang="it-IT" dirty="0"/>
          </a:p>
          <a:p>
            <a:r>
              <a:rPr lang="it-IT" b="1" dirty="0"/>
              <a:t>SS </a:t>
            </a:r>
            <a:r>
              <a:rPr lang="it-IT" dirty="0"/>
              <a:t>= </a:t>
            </a:r>
            <a:r>
              <a:rPr lang="it-IT" dirty="0" err="1"/>
              <a:t>Stationary</a:t>
            </a:r>
            <a:r>
              <a:rPr lang="it-IT" dirty="0"/>
              <a:t> </a:t>
            </a:r>
            <a:r>
              <a:rPr lang="it-IT" dirty="0" err="1"/>
              <a:t>dots</a:t>
            </a:r>
            <a:endParaRPr lang="it-IT" dirty="0"/>
          </a:p>
          <a:p>
            <a:r>
              <a:rPr lang="it-IT" b="1" u="sng" dirty="0"/>
              <a:t>Task</a:t>
            </a:r>
            <a:r>
              <a:rPr lang="it-IT" b="1" dirty="0"/>
              <a:t>:</a:t>
            </a:r>
          </a:p>
          <a:p>
            <a:r>
              <a:rPr lang="it-IT" b="1" dirty="0"/>
              <a:t>TA </a:t>
            </a:r>
            <a:r>
              <a:rPr lang="it-IT" dirty="0"/>
              <a:t>= </a:t>
            </a:r>
            <a:r>
              <a:rPr lang="it-IT" dirty="0" err="1"/>
              <a:t>Attention</a:t>
            </a:r>
            <a:r>
              <a:rPr lang="it-IT" dirty="0"/>
              <a:t>: </a:t>
            </a:r>
            <a:r>
              <a:rPr lang="it-IT" dirty="0" err="1"/>
              <a:t>attend</a:t>
            </a:r>
            <a:r>
              <a:rPr lang="it-IT" dirty="0"/>
              <a:t> to</a:t>
            </a:r>
          </a:p>
          <a:p>
            <a:r>
              <a:rPr lang="it-IT" dirty="0" err="1"/>
              <a:t>speed</a:t>
            </a:r>
            <a:r>
              <a:rPr lang="it-IT" dirty="0"/>
              <a:t> of the </a:t>
            </a:r>
            <a:r>
              <a:rPr lang="it-IT" dirty="0" err="1"/>
              <a:t>moving</a:t>
            </a:r>
            <a:endParaRPr lang="it-IT" dirty="0"/>
          </a:p>
          <a:p>
            <a:r>
              <a:rPr lang="it-IT" dirty="0" err="1"/>
              <a:t>dots</a:t>
            </a:r>
            <a:r>
              <a:rPr lang="it-IT" dirty="0"/>
              <a:t> </a:t>
            </a:r>
            <a:endParaRPr lang="it-IT" dirty="0" smtClean="0"/>
          </a:p>
          <a:p>
            <a:r>
              <a:rPr lang="it-IT" b="1" dirty="0" smtClean="0"/>
              <a:t>TN </a:t>
            </a:r>
            <a:r>
              <a:rPr lang="it-IT" dirty="0"/>
              <a:t>= No </a:t>
            </a:r>
            <a:r>
              <a:rPr lang="it-IT" dirty="0" err="1"/>
              <a:t>attention</a:t>
            </a:r>
            <a:r>
              <a:rPr lang="it-IT" dirty="0"/>
              <a:t>:</a:t>
            </a:r>
          </a:p>
          <a:p>
            <a:r>
              <a:rPr lang="it-IT" dirty="0"/>
              <a:t>passive </a:t>
            </a:r>
            <a:r>
              <a:rPr lang="it-IT" dirty="0" err="1"/>
              <a:t>viewing</a:t>
            </a:r>
            <a:r>
              <a:rPr lang="it-IT" dirty="0"/>
              <a:t> of</a:t>
            </a:r>
          </a:p>
          <a:p>
            <a:r>
              <a:rPr lang="it-IT" dirty="0" err="1"/>
              <a:t>moving</a:t>
            </a:r>
            <a:r>
              <a:rPr lang="it-IT" dirty="0"/>
              <a:t> </a:t>
            </a:r>
            <a:r>
              <a:rPr lang="it-IT" dirty="0" err="1"/>
              <a:t>dots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564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647700"/>
            <a:ext cx="3721100" cy="7366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effectLst/>
              </a:rPr>
              <a:t>PPIs in SPM </a:t>
            </a:r>
            <a:endParaRPr lang="en-GB" sz="2800" b="1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360" y="1445822"/>
            <a:ext cx="86467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en-GB" sz="2000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2. Perform Standard GLM Analysis </a:t>
            </a:r>
            <a:r>
              <a:rPr lang="en-US" sz="2000" dirty="0" smtClean="0">
                <a:solidFill>
                  <a:srgbClr val="000000"/>
                </a:solidFill>
              </a:rPr>
              <a:t>to </a:t>
            </a:r>
            <a:r>
              <a:rPr lang="en-US" sz="2000" dirty="0">
                <a:solidFill>
                  <a:srgbClr val="000000"/>
                </a:solidFill>
              </a:rPr>
              <a:t>determine regions of interest and </a:t>
            </a:r>
            <a:r>
              <a:rPr lang="en-US" sz="2000" dirty="0" smtClean="0">
                <a:solidFill>
                  <a:srgbClr val="000000"/>
                </a:solidFill>
              </a:rPr>
              <a:t>interactions</a:t>
            </a:r>
            <a:endParaRPr lang="en-GB" sz="2000" b="1" dirty="0" smtClean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marL="457200" indent="-457200" algn="just" defTabSz="457200">
              <a:buFont typeface="+mj-lt"/>
              <a:buAutoNum type="arabicPeriod"/>
            </a:pPr>
            <a:endParaRPr lang="en-GB" sz="2000" b="1" dirty="0" smtClean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algn="just" defTabSz="457200"/>
            <a:endParaRPr lang="en-GB" sz="20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GB" sz="2000" dirty="0" smtClean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r="3128"/>
          <a:stretch/>
        </p:blipFill>
        <p:spPr>
          <a:xfrm>
            <a:off x="1558050" y="2298700"/>
            <a:ext cx="6027900" cy="412906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7319434" y="2850776"/>
            <a:ext cx="492654" cy="34865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7585950" y="2472268"/>
            <a:ext cx="508183" cy="416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129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647700"/>
            <a:ext cx="3721100" cy="7366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effectLst/>
              </a:rPr>
              <a:t>PPIs in SPM </a:t>
            </a:r>
            <a:endParaRPr lang="en-GB" sz="2800" b="1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360" y="1445822"/>
            <a:ext cx="86467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3</a:t>
            </a:r>
            <a:r>
              <a:rPr lang="en-GB" sz="2000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. </a:t>
            </a:r>
            <a:r>
              <a:rPr lang="en-GB" sz="2000" b="1" dirty="0">
                <a:cs typeface="Arial" charset="0"/>
                <a:sym typeface="Wingdings" pitchFamily="2" charset="2"/>
              </a:rPr>
              <a:t>Define source region and extract BOLD SIGNAL time series (e.g. V2)</a:t>
            </a:r>
          </a:p>
          <a:p>
            <a:pPr algn="just"/>
            <a:endParaRPr lang="en-GB" sz="2000" b="1" i="1" dirty="0">
              <a:cs typeface="Arial" charset="0"/>
              <a:sym typeface="Wingdings" pitchFamily="2" charset="2"/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n-GB" sz="2000" dirty="0">
                <a:cs typeface="Arial" charset="0"/>
                <a:sym typeface="Wingdings" pitchFamily="2" charset="2"/>
              </a:rPr>
              <a:t>Use </a:t>
            </a:r>
            <a:r>
              <a:rPr lang="en-GB" sz="2000" b="1" dirty="0" err="1">
                <a:cs typeface="Arial" charset="0"/>
                <a:sym typeface="Wingdings" pitchFamily="2" charset="2"/>
              </a:rPr>
              <a:t>Eigenvariates</a:t>
            </a:r>
            <a:r>
              <a:rPr lang="en-GB" sz="2000" dirty="0">
                <a:cs typeface="Arial" charset="0"/>
                <a:sym typeface="Wingdings" pitchFamily="2" charset="2"/>
              </a:rPr>
              <a:t> (there is a button in SPM) to create a summary value of the activation across the region over time.</a:t>
            </a:r>
          </a:p>
          <a:p>
            <a:pPr lvl="1" algn="just"/>
            <a:endParaRPr lang="en-GB" sz="2000" dirty="0">
              <a:cs typeface="Arial" charset="0"/>
              <a:sym typeface="Wingdings" pitchFamily="2" charset="2"/>
            </a:endParaRPr>
          </a:p>
          <a:p>
            <a:pPr marL="457200" indent="-457200" algn="just" defTabSz="457200">
              <a:buFont typeface="+mj-lt"/>
              <a:buAutoNum type="arabicPeriod"/>
            </a:pPr>
            <a:endParaRPr lang="en-GB" sz="2000" b="1" dirty="0" smtClean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algn="just" defTabSz="457200"/>
            <a:endParaRPr lang="en-GB" sz="20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GB" sz="2000" dirty="0" smtClean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121" y="3475567"/>
            <a:ext cx="4365759" cy="286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647700"/>
            <a:ext cx="3721100" cy="7366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effectLst/>
              </a:rPr>
              <a:t>PPIs in SPM </a:t>
            </a:r>
            <a:endParaRPr lang="en-GB" sz="2800" b="1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360" y="1445822"/>
            <a:ext cx="86467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3</a:t>
            </a:r>
            <a:r>
              <a:rPr lang="en-GB" sz="2000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. </a:t>
            </a:r>
            <a:r>
              <a:rPr lang="en-GB" sz="2000" b="1" dirty="0">
                <a:cs typeface="Arial" charset="0"/>
                <a:sym typeface="Wingdings" pitchFamily="2" charset="2"/>
              </a:rPr>
              <a:t>Define source region and extract BOLD SIGNAL time series (e.g. V2)</a:t>
            </a:r>
          </a:p>
          <a:p>
            <a:pPr algn="just"/>
            <a:endParaRPr lang="en-GB" sz="2000" b="1" i="1" dirty="0">
              <a:cs typeface="Arial" charset="0"/>
              <a:sym typeface="Wingdings" pitchFamily="2" charset="2"/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n-GB" sz="2000" dirty="0">
                <a:cs typeface="Arial" charset="0"/>
                <a:sym typeface="Wingdings" pitchFamily="2" charset="2"/>
              </a:rPr>
              <a:t>Use </a:t>
            </a:r>
            <a:r>
              <a:rPr lang="en-GB" sz="2000" b="1" dirty="0" err="1">
                <a:cs typeface="Arial" charset="0"/>
                <a:sym typeface="Wingdings" pitchFamily="2" charset="2"/>
              </a:rPr>
              <a:t>Eigenvariates</a:t>
            </a:r>
            <a:r>
              <a:rPr lang="en-GB" sz="2000" dirty="0">
                <a:cs typeface="Arial" charset="0"/>
                <a:sym typeface="Wingdings" pitchFamily="2" charset="2"/>
              </a:rPr>
              <a:t> (there is a button in SPM) to create a summary value of the activation across the region over time.</a:t>
            </a:r>
          </a:p>
          <a:p>
            <a:pPr lvl="1" algn="just"/>
            <a:endParaRPr lang="en-GB" sz="2000" dirty="0">
              <a:cs typeface="Arial" charset="0"/>
              <a:sym typeface="Wingdings" pitchFamily="2" charset="2"/>
            </a:endParaRPr>
          </a:p>
          <a:p>
            <a:pPr marL="457200" indent="-457200" algn="just" defTabSz="457200">
              <a:buFont typeface="+mj-lt"/>
              <a:buAutoNum type="arabicPeriod"/>
            </a:pPr>
            <a:endParaRPr lang="en-GB" sz="2000" b="1" dirty="0" smtClean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algn="just" defTabSz="457200"/>
            <a:endParaRPr lang="en-GB" sz="20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GB" sz="2000" dirty="0" smtClean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86" y="3272413"/>
            <a:ext cx="2909744" cy="325278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531330" y="5181693"/>
            <a:ext cx="762000" cy="4191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56" y="3251365"/>
            <a:ext cx="4468755" cy="32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8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89950" cy="511175"/>
          </a:xfrm>
        </p:spPr>
        <p:txBody>
          <a:bodyPr/>
          <a:lstStyle/>
          <a:p>
            <a:r>
              <a:rPr lang="en-GB" sz="2800" dirty="0" smtClean="0">
                <a:solidFill>
                  <a:schemeClr val="bg1"/>
                </a:solidFill>
              </a:rPr>
              <a:t>Types of Connectivity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50" y="942974"/>
            <a:ext cx="80899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b="1" dirty="0" smtClean="0">
                <a:solidFill>
                  <a:srgbClr val="FF0000"/>
                </a:solidFill>
              </a:rPr>
              <a:t>Structural/Anatomical</a:t>
            </a:r>
            <a:r>
              <a:rPr lang="en-GB" dirty="0" smtClean="0">
                <a:solidFill>
                  <a:srgbClr val="000000"/>
                </a:solidFill>
              </a:rPr>
              <a:t> Connectivity: physical presence of </a:t>
            </a:r>
            <a:r>
              <a:rPr lang="en-GB" b="1" dirty="0" smtClean="0">
                <a:solidFill>
                  <a:srgbClr val="FF0000"/>
                </a:solidFill>
              </a:rPr>
              <a:t>axonal projection </a:t>
            </a:r>
            <a:r>
              <a:rPr lang="en-GB" dirty="0" smtClean="0">
                <a:solidFill>
                  <a:srgbClr val="000000"/>
                </a:solidFill>
              </a:rPr>
              <a:t>from one brain area to another, axon bundles detected e.g. by DTI</a:t>
            </a:r>
          </a:p>
          <a:p>
            <a:pPr defTabSz="457200"/>
            <a:endParaRPr lang="en-GB" dirty="0">
              <a:solidFill>
                <a:srgbClr val="000000"/>
              </a:solidFill>
            </a:endParaRPr>
          </a:p>
          <a:p>
            <a:pPr defTabSz="457200"/>
            <a:endParaRPr lang="en-GB" b="1" dirty="0" smtClean="0">
              <a:solidFill>
                <a:srgbClr val="000000"/>
              </a:solidFill>
            </a:endParaRPr>
          </a:p>
          <a:p>
            <a:pPr defTabSz="457200"/>
            <a:endParaRPr lang="en-GB" b="1" dirty="0" smtClean="0">
              <a:solidFill>
                <a:srgbClr val="000000"/>
              </a:solidFill>
            </a:endParaRPr>
          </a:p>
          <a:p>
            <a:pPr defTabSz="457200"/>
            <a:r>
              <a:rPr lang="en-GB" b="1" dirty="0" smtClean="0">
                <a:solidFill>
                  <a:srgbClr val="00B050"/>
                </a:solidFill>
              </a:rPr>
              <a:t>Functional</a:t>
            </a:r>
            <a:r>
              <a:rPr lang="en-GB" dirty="0" smtClean="0">
                <a:solidFill>
                  <a:srgbClr val="000000"/>
                </a:solidFill>
              </a:rPr>
              <a:t> Connectivity: </a:t>
            </a:r>
            <a:r>
              <a:rPr lang="en-GB" b="1" dirty="0" smtClean="0">
                <a:solidFill>
                  <a:srgbClr val="00B050"/>
                </a:solidFill>
              </a:rPr>
              <a:t>statistical dependency </a:t>
            </a:r>
            <a:r>
              <a:rPr lang="en-GB" dirty="0" smtClean="0">
                <a:solidFill>
                  <a:srgbClr val="000000"/>
                </a:solidFill>
              </a:rPr>
              <a:t>in the data such that brain areas can be grouped into interactive networks, e.g. temporal correlation of activity across different brain areas in resting state fMRI</a:t>
            </a:r>
          </a:p>
          <a:p>
            <a:pPr defTabSz="457200"/>
            <a:endParaRPr lang="en-GB" dirty="0" smtClean="0">
              <a:solidFill>
                <a:srgbClr val="000000"/>
              </a:solidFill>
            </a:endParaRPr>
          </a:p>
          <a:p>
            <a:pPr defTabSz="457200"/>
            <a:endParaRPr lang="en-GB" dirty="0" smtClean="0">
              <a:solidFill>
                <a:srgbClr val="000000"/>
              </a:solidFill>
            </a:endParaRPr>
          </a:p>
          <a:p>
            <a:pPr defTabSz="457200"/>
            <a:endParaRPr lang="en-GB" sz="2800" dirty="0" smtClean="0">
              <a:solidFill>
                <a:srgbClr val="000000"/>
              </a:solidFill>
            </a:endParaRPr>
          </a:p>
          <a:p>
            <a:pPr defTabSz="457200"/>
            <a:r>
              <a:rPr lang="en-GB" b="1" dirty="0" smtClean="0">
                <a:solidFill>
                  <a:srgbClr val="7030A0"/>
                </a:solidFill>
              </a:rPr>
              <a:t>Effective</a:t>
            </a:r>
            <a:r>
              <a:rPr lang="en-GB" dirty="0" smtClean="0">
                <a:solidFill>
                  <a:srgbClr val="000000"/>
                </a:solidFill>
              </a:rPr>
              <a:t> Connectivity: moves beyond statistical dependency to measures of </a:t>
            </a:r>
            <a:r>
              <a:rPr lang="en-GB" b="1" dirty="0" smtClean="0">
                <a:solidFill>
                  <a:srgbClr val="7030A0"/>
                </a:solidFill>
              </a:rPr>
              <a:t>directed influence and causality </a:t>
            </a:r>
            <a:r>
              <a:rPr lang="en-GB" dirty="0" smtClean="0">
                <a:solidFill>
                  <a:srgbClr val="000000"/>
                </a:solidFill>
              </a:rPr>
              <a:t>within the networks constrained by further assumptions, e.g. PPI and DCM</a:t>
            </a:r>
          </a:p>
          <a:p>
            <a:pPr defTabSz="457200"/>
            <a:endParaRPr lang="en-GB" dirty="0">
              <a:solidFill>
                <a:srgbClr val="000000"/>
              </a:solidFill>
            </a:endParaRPr>
          </a:p>
          <a:p>
            <a:pPr defTabSz="457200"/>
            <a:r>
              <a:rPr lang="en-GB" dirty="0" smtClean="0">
                <a:solidFill>
                  <a:srgbClr val="000000"/>
                </a:solidFill>
              </a:rPr>
              <a:t>				</a:t>
            </a:r>
            <a:endParaRPr lang="en-GB" dirty="0">
              <a:solidFill>
                <a:srgbClr val="000000"/>
              </a:solidFill>
            </a:endParaRPr>
          </a:p>
          <a:p>
            <a:pPr defTabSz="457200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33650" y="1724025"/>
            <a:ext cx="4000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324225" y="1724025"/>
            <a:ext cx="4000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>
            <a:stCxn id="6" idx="2"/>
            <a:endCxn id="5" idx="6"/>
          </p:cNvCxnSpPr>
          <p:nvPr/>
        </p:nvCxnSpPr>
        <p:spPr>
          <a:xfrm flipH="1">
            <a:off x="2933700" y="1866900"/>
            <a:ext cx="3905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324225" y="3520230"/>
            <a:ext cx="4000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533650" y="3520230"/>
            <a:ext cx="4000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24225" y="5334000"/>
            <a:ext cx="4000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86025" y="5334000"/>
            <a:ext cx="4000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>
            <a:stCxn id="10" idx="6"/>
          </p:cNvCxnSpPr>
          <p:nvPr/>
        </p:nvCxnSpPr>
        <p:spPr>
          <a:xfrm>
            <a:off x="2933700" y="3663105"/>
            <a:ext cx="390525" cy="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90999" y="3520230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600" dirty="0">
                <a:solidFill>
                  <a:srgbClr val="00B050"/>
                </a:solidFill>
              </a:rPr>
              <a:t>r</a:t>
            </a:r>
            <a:r>
              <a:rPr lang="en-GB" sz="1600" dirty="0" smtClean="0">
                <a:solidFill>
                  <a:srgbClr val="00B050"/>
                </a:solidFill>
              </a:rPr>
              <a:t> = 0.78</a:t>
            </a:r>
            <a:endParaRPr lang="en-GB" sz="1600" dirty="0">
              <a:solidFill>
                <a:srgbClr val="00B05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933700" y="5476875"/>
            <a:ext cx="314325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62625" y="5743575"/>
            <a:ext cx="3057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400" dirty="0" smtClean="0">
                <a:solidFill>
                  <a:srgbClr val="000000"/>
                </a:solidFill>
              </a:rPr>
              <a:t>Definitions from </a:t>
            </a:r>
            <a:r>
              <a:rPr lang="en-GB" sz="1400" dirty="0" err="1" smtClean="0">
                <a:solidFill>
                  <a:srgbClr val="000000"/>
                </a:solidFill>
              </a:rPr>
              <a:t>Roerbroek</a:t>
            </a:r>
            <a:r>
              <a:rPr lang="en-GB" sz="1400" dirty="0" smtClean="0">
                <a:solidFill>
                  <a:srgbClr val="000000"/>
                </a:solidFill>
              </a:rPr>
              <a:t>, Seth, &amp; Valdes-Sosa (2011)</a:t>
            </a:r>
            <a:endParaRPr lang="en-GB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3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647700"/>
            <a:ext cx="3721100" cy="7366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effectLst/>
              </a:rPr>
              <a:t>PPIs in SPM </a:t>
            </a:r>
            <a:endParaRPr lang="en-GB" sz="2800" b="1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360" y="1445822"/>
            <a:ext cx="86467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4. Select PPI in SPM…</a:t>
            </a:r>
            <a:endParaRPr lang="it-IT" sz="2000" dirty="0"/>
          </a:p>
          <a:p>
            <a:endParaRPr lang="it-IT" sz="2000" dirty="0"/>
          </a:p>
          <a:p>
            <a:pPr algn="ctr"/>
            <a:endParaRPr lang="it-IT" sz="2000" dirty="0"/>
          </a:p>
          <a:p>
            <a:pPr algn="ctr"/>
            <a:endParaRPr lang="it-IT" sz="2000" b="1" dirty="0" smtClean="0"/>
          </a:p>
          <a:p>
            <a:pPr algn="just" defTabSz="457200"/>
            <a:endParaRPr lang="en-GB" sz="20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GB" sz="2000" dirty="0" smtClean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67" y="2904565"/>
            <a:ext cx="2647033" cy="305298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086983" y="5572461"/>
            <a:ext cx="591671" cy="2581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0" t="1986" r="8756" b="8311"/>
          <a:stretch/>
        </p:blipFill>
        <p:spPr>
          <a:xfrm>
            <a:off x="5137523" y="2609518"/>
            <a:ext cx="2958354" cy="3447039"/>
          </a:xfrm>
          <a:prstGeom prst="rect">
            <a:avLst/>
          </a:prstGeom>
        </p:spPr>
      </p:pic>
      <p:cxnSp>
        <p:nvCxnSpPr>
          <p:cNvPr id="10" name="Connettore 2 9"/>
          <p:cNvCxnSpPr/>
          <p:nvPr/>
        </p:nvCxnSpPr>
        <p:spPr>
          <a:xfrm flipV="1">
            <a:off x="3535240" y="4333037"/>
            <a:ext cx="1413278" cy="79606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6320864" y="3883722"/>
            <a:ext cx="1413884" cy="23645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1484555" y="5292762"/>
            <a:ext cx="602428" cy="3657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399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647700"/>
            <a:ext cx="3721100" cy="7366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effectLst/>
              </a:rPr>
              <a:t>PPIs in SPM </a:t>
            </a:r>
            <a:endParaRPr lang="en-GB" sz="2800" b="1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360" y="1445822"/>
            <a:ext cx="86467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4. Select PPI in SPM and </a:t>
            </a:r>
            <a:r>
              <a:rPr lang="en-US" sz="2000" b="1" dirty="0">
                <a:sym typeface="Wingdings" pitchFamily="2" charset="2"/>
              </a:rPr>
              <a:t>f</a:t>
            </a:r>
            <a:r>
              <a:rPr lang="en-US" sz="2000" b="1" dirty="0" smtClean="0"/>
              <a:t>orm </a:t>
            </a:r>
            <a:r>
              <a:rPr lang="en-US" sz="2000" b="1" dirty="0"/>
              <a:t>the I</a:t>
            </a:r>
            <a:r>
              <a:rPr lang="en-US" sz="2000" b="1" dirty="0" smtClean="0"/>
              <a:t>nteraction </a:t>
            </a:r>
            <a:r>
              <a:rPr lang="en-US" sz="2000" b="1" dirty="0"/>
              <a:t>term </a:t>
            </a:r>
            <a:r>
              <a:rPr lang="en-US" sz="2000" dirty="0"/>
              <a:t>(source signal x experimental </a:t>
            </a:r>
            <a:r>
              <a:rPr lang="en-US" sz="2000" dirty="0" smtClean="0"/>
              <a:t>manipulation)</a:t>
            </a:r>
            <a:endParaRPr lang="en-US" sz="2000" dirty="0"/>
          </a:p>
          <a:p>
            <a:r>
              <a:rPr lang="en-US" sz="2000" dirty="0"/>
              <a:t>• Select the parameters of interest from the original GLM</a:t>
            </a:r>
          </a:p>
          <a:p>
            <a:r>
              <a:rPr lang="fr-FR" sz="2000" dirty="0"/>
              <a:t>• </a:t>
            </a:r>
            <a:r>
              <a:rPr lang="it-IT" sz="2000" i="1" dirty="0" err="1"/>
              <a:t>Physiological</a:t>
            </a:r>
            <a:r>
              <a:rPr lang="it-IT" sz="2000" dirty="0"/>
              <a:t> </a:t>
            </a:r>
            <a:r>
              <a:rPr lang="it-IT" sz="2000" dirty="0" err="1"/>
              <a:t>condition</a:t>
            </a:r>
            <a:r>
              <a:rPr lang="it-IT" sz="2000" dirty="0"/>
              <a:t>: Activity in V2</a:t>
            </a:r>
          </a:p>
          <a:p>
            <a:r>
              <a:rPr lang="it-IT" sz="2000" dirty="0" smtClean="0"/>
              <a:t>• </a:t>
            </a:r>
            <a:r>
              <a:rPr lang="fr-FR" sz="2000" i="1" dirty="0" err="1" smtClean="0"/>
              <a:t>Psychological</a:t>
            </a:r>
            <a:r>
              <a:rPr lang="fr-FR" sz="2000" dirty="0" smtClean="0"/>
              <a:t> </a:t>
            </a:r>
            <a:r>
              <a:rPr lang="fr-FR" sz="2000" dirty="0"/>
              <a:t>condition: Attention vs. No attention</a:t>
            </a:r>
          </a:p>
          <a:p>
            <a:endParaRPr lang="it-IT" sz="2000" dirty="0"/>
          </a:p>
          <a:p>
            <a:endParaRPr lang="it-IT" sz="2000" dirty="0"/>
          </a:p>
          <a:p>
            <a:pPr algn="just" defTabSz="457200"/>
            <a:endParaRPr lang="en-GB" sz="20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GB" sz="2000" dirty="0" smtClean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1291" r="1895"/>
          <a:stretch/>
        </p:blipFill>
        <p:spPr>
          <a:xfrm>
            <a:off x="3175980" y="3180439"/>
            <a:ext cx="2857500" cy="35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647700"/>
            <a:ext cx="3721100" cy="7366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effectLst/>
              </a:rPr>
              <a:t>PPIs in SPM </a:t>
            </a:r>
            <a:endParaRPr lang="en-GB" sz="2800" b="1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360" y="1445822"/>
            <a:ext cx="86467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4. Select PPI in SPM and </a:t>
            </a:r>
            <a:r>
              <a:rPr lang="en-US" sz="2000" b="1" dirty="0">
                <a:sym typeface="Wingdings" pitchFamily="2" charset="2"/>
              </a:rPr>
              <a:t>f</a:t>
            </a:r>
            <a:r>
              <a:rPr lang="en-US" sz="2000" b="1" dirty="0" smtClean="0"/>
              <a:t>orm </a:t>
            </a:r>
            <a:r>
              <a:rPr lang="en-US" sz="2000" b="1" dirty="0"/>
              <a:t>the I</a:t>
            </a:r>
            <a:r>
              <a:rPr lang="en-US" sz="2000" b="1" dirty="0" smtClean="0"/>
              <a:t>nteraction </a:t>
            </a:r>
            <a:r>
              <a:rPr lang="en-US" sz="2000" b="1" dirty="0"/>
              <a:t>term </a:t>
            </a:r>
            <a:r>
              <a:rPr lang="en-US" sz="2000" dirty="0"/>
              <a:t>(source signal x experimental </a:t>
            </a:r>
            <a:r>
              <a:rPr lang="en-US" sz="2000" dirty="0" smtClean="0"/>
              <a:t>manipulation)</a:t>
            </a:r>
            <a:endParaRPr lang="en-US" sz="2000" dirty="0"/>
          </a:p>
          <a:p>
            <a:r>
              <a:rPr lang="en-US" sz="2000" dirty="0"/>
              <a:t>• Select the parameters of interest from the original GLM</a:t>
            </a:r>
          </a:p>
          <a:p>
            <a:r>
              <a:rPr lang="fr-FR" sz="2000" dirty="0"/>
              <a:t>• </a:t>
            </a:r>
            <a:r>
              <a:rPr lang="it-IT" sz="2000" i="1" dirty="0" err="1"/>
              <a:t>Physiological</a:t>
            </a:r>
            <a:r>
              <a:rPr lang="it-IT" sz="2000" dirty="0"/>
              <a:t> </a:t>
            </a:r>
            <a:r>
              <a:rPr lang="it-IT" sz="2000" dirty="0" err="1"/>
              <a:t>condition</a:t>
            </a:r>
            <a:r>
              <a:rPr lang="it-IT" sz="2000" dirty="0"/>
              <a:t>: Activity in V2</a:t>
            </a:r>
          </a:p>
          <a:p>
            <a:r>
              <a:rPr lang="it-IT" sz="2000" dirty="0" smtClean="0"/>
              <a:t>• </a:t>
            </a:r>
            <a:r>
              <a:rPr lang="fr-FR" sz="2000" i="1" dirty="0" err="1" smtClean="0"/>
              <a:t>Psychological</a:t>
            </a:r>
            <a:r>
              <a:rPr lang="fr-FR" sz="2000" dirty="0" smtClean="0"/>
              <a:t> </a:t>
            </a:r>
            <a:r>
              <a:rPr lang="fr-FR" sz="2000" dirty="0"/>
              <a:t>condition: Attention vs. No attention</a:t>
            </a:r>
          </a:p>
          <a:p>
            <a:endParaRPr lang="it-IT" sz="2000" dirty="0"/>
          </a:p>
          <a:p>
            <a:endParaRPr lang="it-IT" sz="2000" dirty="0"/>
          </a:p>
          <a:p>
            <a:pPr algn="ctr"/>
            <a:endParaRPr lang="it-IT" sz="2000" dirty="0"/>
          </a:p>
          <a:p>
            <a:pPr algn="ctr"/>
            <a:endParaRPr lang="it-IT" sz="2000" b="1" dirty="0" smtClean="0"/>
          </a:p>
          <a:p>
            <a:pPr algn="ctr"/>
            <a:r>
              <a:rPr lang="it-IT" sz="2000" b="1" dirty="0" err="1" smtClean="0"/>
              <a:t>Deconvolve</a:t>
            </a:r>
            <a:r>
              <a:rPr lang="it-IT" sz="2000" b="1" dirty="0" smtClean="0"/>
              <a:t> &amp; </a:t>
            </a:r>
            <a:r>
              <a:rPr lang="it-IT" sz="2000" b="1" dirty="0" err="1" smtClean="0"/>
              <a:t>Calculate</a:t>
            </a:r>
            <a:r>
              <a:rPr lang="it-IT" sz="2000" b="1" dirty="0" smtClean="0"/>
              <a:t> &amp;</a:t>
            </a:r>
            <a:r>
              <a:rPr lang="it-IT" sz="2000" b="1" dirty="0"/>
              <a:t> </a:t>
            </a:r>
            <a:r>
              <a:rPr lang="it-IT" sz="2000" b="1" dirty="0" smtClean="0"/>
              <a:t>Convolve</a:t>
            </a:r>
          </a:p>
          <a:p>
            <a:pPr algn="just" defTabSz="457200"/>
            <a:endParaRPr lang="en-GB" sz="20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GB" sz="2000" dirty="0" smtClean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3" name="Freccia in giù 2"/>
          <p:cNvSpPr/>
          <p:nvPr/>
        </p:nvSpPr>
        <p:spPr>
          <a:xfrm>
            <a:off x="4215952" y="3282761"/>
            <a:ext cx="236668" cy="419549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388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647700"/>
            <a:ext cx="3721100" cy="7366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effectLst/>
              </a:rPr>
              <a:t>PPIs in SPM </a:t>
            </a:r>
            <a:endParaRPr lang="en-GB" sz="2800" b="1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360" y="1445822"/>
            <a:ext cx="354836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4. </a:t>
            </a:r>
          </a:p>
          <a:p>
            <a:pPr algn="just"/>
            <a:endParaRPr lang="it-IT" sz="2000" dirty="0" smtClean="0"/>
          </a:p>
          <a:p>
            <a:r>
              <a:rPr lang="it-IT" sz="2000" b="1" dirty="0" smtClean="0"/>
              <a:t>(a) </a:t>
            </a:r>
            <a:r>
              <a:rPr lang="it-IT" sz="2000" b="1" dirty="0" err="1" smtClean="0"/>
              <a:t>Deconvolve</a:t>
            </a:r>
            <a:r>
              <a:rPr lang="it-IT" sz="2000" dirty="0" smtClean="0"/>
              <a:t> </a:t>
            </a:r>
            <a:r>
              <a:rPr lang="it-IT" sz="2000" dirty="0" err="1" smtClean="0"/>
              <a:t>physiological</a:t>
            </a:r>
            <a:r>
              <a:rPr lang="it-IT" sz="2000" dirty="0" smtClean="0"/>
              <a:t> </a:t>
            </a:r>
            <a:r>
              <a:rPr lang="it-IT" sz="2000" dirty="0" err="1" smtClean="0"/>
              <a:t>regressor</a:t>
            </a:r>
            <a:r>
              <a:rPr lang="it-IT" sz="2000" dirty="0" smtClean="0"/>
              <a:t> (V1/V2) </a:t>
            </a:r>
            <a:r>
              <a:rPr lang="it-IT" sz="2000" dirty="0" smtClean="0">
                <a:sym typeface="Wingdings" panose="05000000000000000000" pitchFamily="2" charset="2"/>
              </a:rPr>
              <a:t></a:t>
            </a:r>
            <a:r>
              <a:rPr lang="it-IT" sz="2000" dirty="0" smtClean="0"/>
              <a:t> </a:t>
            </a:r>
            <a:r>
              <a:rPr lang="it-IT" sz="2000" dirty="0" err="1" smtClean="0"/>
              <a:t>transform</a:t>
            </a:r>
            <a:r>
              <a:rPr lang="it-IT" sz="2000" dirty="0" smtClean="0"/>
              <a:t> BOLD </a:t>
            </a:r>
            <a:r>
              <a:rPr lang="it-IT" sz="2000" dirty="0" err="1" smtClean="0"/>
              <a:t>signal</a:t>
            </a:r>
            <a:endParaRPr lang="it-IT" sz="2000" dirty="0" smtClean="0"/>
          </a:p>
          <a:p>
            <a:r>
              <a:rPr lang="it-IT" sz="2000" dirty="0" err="1" smtClean="0"/>
              <a:t>into</a:t>
            </a:r>
            <a:r>
              <a:rPr lang="it-IT" sz="2000" dirty="0" smtClean="0"/>
              <a:t> </a:t>
            </a:r>
            <a:r>
              <a:rPr lang="it-IT" sz="2000" dirty="0" err="1" smtClean="0"/>
              <a:t>neuronal</a:t>
            </a:r>
            <a:r>
              <a:rPr lang="it-IT" sz="2000" dirty="0" smtClean="0"/>
              <a:t> </a:t>
            </a:r>
            <a:r>
              <a:rPr lang="it-IT" sz="2000" dirty="0" err="1" smtClean="0"/>
              <a:t>activity</a:t>
            </a:r>
            <a:endParaRPr lang="it-IT" sz="2000" dirty="0" smtClean="0"/>
          </a:p>
          <a:p>
            <a:endParaRPr lang="it-IT" sz="2000" dirty="0" smtClean="0"/>
          </a:p>
          <a:p>
            <a:r>
              <a:rPr lang="en-US" sz="2000" b="1" dirty="0" smtClean="0"/>
              <a:t>(b) Calculate</a:t>
            </a:r>
            <a:r>
              <a:rPr lang="en-US" sz="2000" dirty="0" smtClean="0"/>
              <a:t> </a:t>
            </a:r>
            <a:r>
              <a:rPr lang="en-US" sz="2000" dirty="0"/>
              <a:t>the interaction </a:t>
            </a:r>
            <a:r>
              <a:rPr lang="en-US" sz="2000" dirty="0" smtClean="0"/>
              <a:t>term V1/V2x </a:t>
            </a:r>
            <a:r>
              <a:rPr lang="en-US" sz="2000" dirty="0"/>
              <a:t>(</a:t>
            </a:r>
            <a:r>
              <a:rPr lang="en-US" sz="2000" dirty="0" err="1" smtClean="0"/>
              <a:t>Att-NoAtt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b="1" dirty="0" smtClean="0"/>
              <a:t>(c) Convolve</a:t>
            </a:r>
            <a:r>
              <a:rPr lang="en-US" sz="2000" dirty="0" smtClean="0"/>
              <a:t> </a:t>
            </a:r>
            <a:r>
              <a:rPr lang="en-US" sz="2000" dirty="0"/>
              <a:t>the interaction term </a:t>
            </a:r>
            <a:r>
              <a:rPr lang="en-US" sz="2000" dirty="0" smtClean="0"/>
              <a:t>V1/V2x </a:t>
            </a:r>
            <a:r>
              <a:rPr lang="en-US" sz="2000" dirty="0"/>
              <a:t>(</a:t>
            </a:r>
            <a:r>
              <a:rPr lang="en-US" sz="2000" dirty="0" err="1"/>
              <a:t>Att-NoAtt</a:t>
            </a:r>
            <a:r>
              <a:rPr lang="en-US" sz="2000" dirty="0"/>
              <a:t>) with the HRF</a:t>
            </a:r>
            <a:endParaRPr lang="en-GB" sz="2000" b="1" dirty="0" smtClean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algn="just" defTabSz="457200"/>
            <a:endParaRPr lang="en-GB" sz="20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just" defTabSz="457200">
              <a:buFont typeface="Arial"/>
              <a:buChar char="•"/>
            </a:pPr>
            <a:endParaRPr lang="en-GB" sz="2000" dirty="0" smtClean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879758" y="4552756"/>
            <a:ext cx="2036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Psychological</a:t>
            </a:r>
            <a:r>
              <a:rPr lang="it-IT" sz="1400" dirty="0" smtClean="0"/>
              <a:t> </a:t>
            </a:r>
            <a:r>
              <a:rPr lang="it-IT" sz="1400" dirty="0" err="1" smtClean="0"/>
              <a:t>variable</a:t>
            </a:r>
            <a:endParaRPr lang="it-IT" sz="1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847484" y="2924750"/>
            <a:ext cx="2036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Neural</a:t>
            </a:r>
            <a:r>
              <a:rPr lang="it-IT" sz="1400" dirty="0" smtClean="0"/>
              <a:t> </a:t>
            </a:r>
            <a:r>
              <a:rPr lang="it-IT" sz="1400" dirty="0" err="1" smtClean="0"/>
              <a:t>activity</a:t>
            </a:r>
            <a:r>
              <a:rPr lang="it-IT" sz="1400" dirty="0" smtClean="0"/>
              <a:t> in V1/V2</a:t>
            </a:r>
            <a:endParaRPr lang="it-IT" sz="1400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0" t="56064" r="12910" b="7233"/>
          <a:stretch/>
        </p:blipFill>
        <p:spPr>
          <a:xfrm>
            <a:off x="4294348" y="3729303"/>
            <a:ext cx="2004675" cy="86884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t="58985" r="6010" b="5906"/>
          <a:stretch/>
        </p:blipFill>
        <p:spPr>
          <a:xfrm>
            <a:off x="4343400" y="1973131"/>
            <a:ext cx="1906573" cy="97894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t="7688" r="6338" b="56719"/>
          <a:stretch/>
        </p:blipFill>
        <p:spPr>
          <a:xfrm>
            <a:off x="6879758" y="1973131"/>
            <a:ext cx="1864659" cy="978946"/>
          </a:xfrm>
          <a:prstGeom prst="rect">
            <a:avLst/>
          </a:prstGeom>
        </p:spPr>
      </p:pic>
      <p:sp>
        <p:nvSpPr>
          <p:cNvPr id="6" name="Freccia circolare in giù 5"/>
          <p:cNvSpPr/>
          <p:nvPr/>
        </p:nvSpPr>
        <p:spPr>
          <a:xfrm>
            <a:off x="6148742" y="1427761"/>
            <a:ext cx="935915" cy="368300"/>
          </a:xfrm>
          <a:prstGeom prst="curved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346090" y="2946261"/>
            <a:ext cx="1903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BOLD </a:t>
            </a:r>
            <a:r>
              <a:rPr lang="it-IT" sz="1400" dirty="0" err="1" smtClean="0"/>
              <a:t>signal</a:t>
            </a:r>
            <a:r>
              <a:rPr lang="it-IT" sz="1400" dirty="0" smtClean="0"/>
              <a:t> in V1/V2</a:t>
            </a:r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637220" y="3254038"/>
            <a:ext cx="349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X</a:t>
            </a: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1" t="6698" r="11964" b="55667"/>
          <a:stretch/>
        </p:blipFill>
        <p:spPr>
          <a:xfrm>
            <a:off x="6900925" y="3729303"/>
            <a:ext cx="1843492" cy="814932"/>
          </a:xfrm>
          <a:prstGeom prst="rect">
            <a:avLst/>
          </a:prstGeom>
        </p:spPr>
      </p:pic>
      <p:sp>
        <p:nvSpPr>
          <p:cNvPr id="15" name="Freccia circolare in giù 14"/>
          <p:cNvSpPr/>
          <p:nvPr/>
        </p:nvSpPr>
        <p:spPr>
          <a:xfrm rot="10800000">
            <a:off x="5965010" y="4812389"/>
            <a:ext cx="935915" cy="368300"/>
          </a:xfrm>
          <a:prstGeom prst="curved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343400" y="4705108"/>
            <a:ext cx="1621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Interaction</a:t>
            </a:r>
            <a:r>
              <a:rPr lang="it-IT" sz="1400" dirty="0" smtClean="0"/>
              <a:t> </a:t>
            </a:r>
            <a:r>
              <a:rPr lang="it-IT" sz="1400" dirty="0" err="1" smtClean="0"/>
              <a:t>term</a:t>
            </a:r>
            <a:r>
              <a:rPr lang="it-IT" sz="1400" dirty="0" smtClean="0"/>
              <a:t> </a:t>
            </a:r>
            <a:r>
              <a:rPr lang="it-IT" sz="1400" dirty="0" err="1" smtClean="0"/>
              <a:t>reconvolved</a:t>
            </a:r>
            <a:endParaRPr lang="it-IT" sz="1400" dirty="0"/>
          </a:p>
        </p:txBody>
      </p:sp>
      <p:grpSp>
        <p:nvGrpSpPr>
          <p:cNvPr id="19" name="Group 12"/>
          <p:cNvGrpSpPr>
            <a:grpSpLocks/>
          </p:cNvGrpSpPr>
          <p:nvPr/>
        </p:nvGrpSpPr>
        <p:grpSpPr bwMode="auto">
          <a:xfrm>
            <a:off x="5430340" y="5472787"/>
            <a:ext cx="1737366" cy="894926"/>
            <a:chOff x="4233" y="1014"/>
            <a:chExt cx="1971" cy="1433"/>
          </a:xfrm>
        </p:grpSpPr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4233" y="1615"/>
              <a:ext cx="1971" cy="2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pic>
          <p:nvPicPr>
            <p:cNvPr id="21" name="Picture 14" descr="hr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0" t="4445" r="9438" b="1482"/>
            <a:stretch>
              <a:fillRect/>
            </a:stretch>
          </p:blipFill>
          <p:spPr bwMode="auto">
            <a:xfrm>
              <a:off x="4289" y="1014"/>
              <a:ext cx="1795" cy="1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5448" y="1158"/>
              <a:ext cx="385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dirty="0">
                  <a:latin typeface="+mj-lt"/>
                </a:rPr>
                <a:t>HRF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4505" y="2090"/>
              <a:ext cx="15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1773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5" grpId="0" animBg="1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6200" y="444500"/>
            <a:ext cx="6421860" cy="7112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effectLst/>
              </a:rPr>
              <a:t>PPIs in SPM</a:t>
            </a:r>
            <a:endParaRPr lang="en-GB" sz="2800" b="1" dirty="0">
              <a:effectLst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30212" y="1102578"/>
            <a:ext cx="821848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00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457200" eaLnBrk="1" hangingPunct="1"/>
            <a:endParaRPr lang="en-GB" sz="2000" dirty="0">
              <a:solidFill>
                <a:srgbClr val="000000"/>
              </a:solidFill>
              <a:latin typeface="Arial"/>
              <a:cs typeface="Arial" charset="0"/>
              <a:sym typeface="Wingdings" pitchFamily="2" charset="2"/>
            </a:endParaRPr>
          </a:p>
          <a:p>
            <a:pPr algn="just" defTabSz="457200" eaLnBrk="1" hangingPunct="1"/>
            <a:r>
              <a:rPr lang="en-GB" sz="2000" b="1" dirty="0" smtClean="0">
                <a:solidFill>
                  <a:srgbClr val="000000"/>
                </a:solidFill>
                <a:latin typeface="Arial"/>
                <a:cs typeface="Arial" charset="0"/>
                <a:sym typeface="Wingdings" pitchFamily="2" charset="2"/>
              </a:rPr>
              <a:t>5. Create PPI-GLM using the Interaction term – seen before!</a:t>
            </a:r>
          </a:p>
          <a:p>
            <a:pPr algn="just" defTabSz="457200" eaLnBrk="1" hangingPunct="1"/>
            <a:endParaRPr lang="en-GB" sz="2000" dirty="0">
              <a:solidFill>
                <a:srgbClr val="000000"/>
              </a:solidFill>
              <a:latin typeface="Arial"/>
              <a:cs typeface="Arial" charset="0"/>
              <a:sym typeface="Wingdings" pitchFamily="2" charset="2"/>
            </a:endParaRPr>
          </a:p>
          <a:p>
            <a:pPr algn="just" defTabSz="457200" eaLnBrk="1" hangingPunct="1"/>
            <a:r>
              <a:rPr lang="en-GB" sz="2000" dirty="0">
                <a:solidFill>
                  <a:srgbClr val="000000"/>
                </a:solidFill>
              </a:rPr>
              <a:t>Y =  </a:t>
            </a:r>
            <a:r>
              <a:rPr lang="en-GB" sz="2000" b="1" dirty="0">
                <a:solidFill>
                  <a:srgbClr val="000000"/>
                </a:solidFill>
              </a:rPr>
              <a:t>V1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cs typeface="Arial" charset="0"/>
              </a:rPr>
              <a:t>β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+   (</a:t>
            </a:r>
            <a:r>
              <a:rPr lang="en-GB" sz="2000" dirty="0" err="1">
                <a:solidFill>
                  <a:srgbClr val="000000"/>
                </a:solidFill>
              </a:rPr>
              <a:t>Att-NoAtt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r>
              <a:rPr lang="el-GR" sz="2000" dirty="0" smtClean="0">
                <a:solidFill>
                  <a:srgbClr val="000000"/>
                </a:solidFill>
                <a:cs typeface="Arial" charset="0"/>
              </a:rPr>
              <a:t>β</a:t>
            </a:r>
            <a:r>
              <a:rPr lang="en-GB" sz="2000" baseline="-25000" dirty="0" smtClean="0">
                <a:solidFill>
                  <a:srgbClr val="000000"/>
                </a:solidFill>
              </a:rPr>
              <a:t>2</a:t>
            </a:r>
            <a:r>
              <a:rPr lang="en-GB" sz="2000" dirty="0" smtClean="0">
                <a:solidFill>
                  <a:srgbClr val="000000"/>
                </a:solidFill>
              </a:rPr>
              <a:t> +   </a:t>
            </a:r>
            <a:r>
              <a:rPr lang="en-GB" sz="2000" dirty="0" smtClean="0">
                <a:solidFill>
                  <a:srgbClr val="0000FF"/>
                </a:solidFill>
              </a:rPr>
              <a:t>(</a:t>
            </a:r>
            <a:r>
              <a:rPr lang="en-GB" sz="2000" dirty="0" err="1" smtClean="0">
                <a:solidFill>
                  <a:srgbClr val="0000FF"/>
                </a:solidFill>
              </a:rPr>
              <a:t>Att-NoAtt</a:t>
            </a:r>
            <a:r>
              <a:rPr lang="en-GB" sz="2000" dirty="0" smtClean="0">
                <a:solidFill>
                  <a:srgbClr val="0000FF"/>
                </a:solidFill>
              </a:rPr>
              <a:t>) </a:t>
            </a:r>
            <a:r>
              <a:rPr lang="en-GB" sz="2000" dirty="0">
                <a:solidFill>
                  <a:srgbClr val="0000FF"/>
                </a:solidFill>
              </a:rPr>
              <a:t>* </a:t>
            </a:r>
            <a:r>
              <a:rPr lang="en-GB" sz="2000" b="1" dirty="0" smtClean="0">
                <a:solidFill>
                  <a:srgbClr val="0000FF"/>
                </a:solidFill>
              </a:rPr>
              <a:t>V1 </a:t>
            </a:r>
            <a:r>
              <a:rPr lang="el-GR" sz="2000" dirty="0">
                <a:solidFill>
                  <a:srgbClr val="0000FF"/>
                </a:solidFill>
                <a:cs typeface="Arial" charset="0"/>
              </a:rPr>
              <a:t>β</a:t>
            </a:r>
            <a:r>
              <a:rPr lang="en-GB" sz="2000" baseline="-25000" dirty="0">
                <a:solidFill>
                  <a:srgbClr val="0000FF"/>
                </a:solidFill>
              </a:rPr>
              <a:t>3</a:t>
            </a:r>
            <a:r>
              <a:rPr lang="en-GB" sz="2000" dirty="0">
                <a:solidFill>
                  <a:srgbClr val="0000FF"/>
                </a:solidFill>
              </a:rPr>
              <a:t> </a:t>
            </a:r>
            <a:r>
              <a:rPr lang="es-ES" sz="2000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+ </a:t>
            </a:r>
            <a:r>
              <a:rPr lang="es-ES" sz="20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β</a:t>
            </a:r>
            <a:r>
              <a:rPr lang="es-ES" sz="2000" baseline="-25000" dirty="0" err="1">
                <a:solidFill>
                  <a:srgbClr val="000000"/>
                </a:solidFill>
                <a:cs typeface="Arial" charset="0"/>
                <a:sym typeface="Wingdings" pitchFamily="2" charset="2"/>
              </a:rPr>
              <a:t>i</a:t>
            </a:r>
            <a:r>
              <a:rPr lang="es-ES" sz="2000" dirty="0" err="1">
                <a:solidFill>
                  <a:srgbClr val="000000"/>
                </a:solidFill>
                <a:cs typeface="Arial" charset="0"/>
                <a:sym typeface="Wingdings" pitchFamily="2" charset="2"/>
              </a:rPr>
              <a:t>Xi</a:t>
            </a:r>
            <a:r>
              <a:rPr lang="es-ES" sz="2000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s-ES" sz="20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+  </a:t>
            </a:r>
            <a:r>
              <a:rPr lang="en-GB" sz="2000" dirty="0">
                <a:solidFill>
                  <a:srgbClr val="000000"/>
                </a:solidFill>
              </a:rPr>
              <a:t>e</a:t>
            </a:r>
          </a:p>
          <a:p>
            <a:pPr algn="just" defTabSz="457200" eaLnBrk="1" hangingPunct="1"/>
            <a:r>
              <a:rPr lang="es-ES" sz="2000" dirty="0" smtClean="0">
                <a:solidFill>
                  <a:srgbClr val="000000"/>
                </a:solidFill>
                <a:latin typeface="Arial"/>
                <a:cs typeface="Arial" charset="0"/>
                <a:sym typeface="Wingdings" pitchFamily="2" charset="2"/>
              </a:rPr>
              <a:t>H</a:t>
            </a:r>
            <a:r>
              <a:rPr lang="es-ES" sz="2000" baseline="-25000" dirty="0" smtClean="0">
                <a:solidFill>
                  <a:srgbClr val="000000"/>
                </a:solidFill>
                <a:latin typeface="Arial"/>
                <a:cs typeface="Arial" charset="0"/>
                <a:sym typeface="Wingdings" pitchFamily="2" charset="2"/>
              </a:rPr>
              <a:t>0</a:t>
            </a:r>
            <a:r>
              <a:rPr lang="es-ES" sz="2000" dirty="0">
                <a:solidFill>
                  <a:srgbClr val="000000"/>
                </a:solidFill>
                <a:latin typeface="Arial"/>
                <a:cs typeface="Arial" charset="0"/>
                <a:sym typeface="Wingdings" pitchFamily="2" charset="2"/>
              </a:rPr>
              <a:t>: </a:t>
            </a:r>
            <a:r>
              <a:rPr lang="el-GR" sz="2000" b="1" dirty="0" smtClean="0">
                <a:solidFill>
                  <a:srgbClr val="0000FF"/>
                </a:solidFill>
                <a:latin typeface="Arial"/>
                <a:cs typeface="Arial" charset="0"/>
                <a:sym typeface="Wingdings" pitchFamily="2" charset="2"/>
              </a:rPr>
              <a:t>β</a:t>
            </a:r>
            <a:r>
              <a:rPr lang="en-GB" sz="2000" b="1" baseline="-25000" dirty="0" smtClean="0">
                <a:solidFill>
                  <a:srgbClr val="0000FF"/>
                </a:solidFill>
              </a:rPr>
              <a:t>3</a:t>
            </a:r>
            <a:r>
              <a:rPr lang="es-ES" sz="2000" b="1" dirty="0" smtClean="0">
                <a:solidFill>
                  <a:srgbClr val="0000FF"/>
                </a:solidFill>
                <a:latin typeface="Arial"/>
                <a:cs typeface="Arial" charset="0"/>
                <a:sym typeface="Wingdings" pitchFamily="2" charset="2"/>
              </a:rPr>
              <a:t> </a:t>
            </a:r>
            <a:r>
              <a:rPr lang="es-ES" sz="2000" dirty="0">
                <a:solidFill>
                  <a:srgbClr val="000000"/>
                </a:solidFill>
                <a:latin typeface="Arial"/>
                <a:cs typeface="Arial" charset="0"/>
                <a:sym typeface="Wingdings" pitchFamily="2" charset="2"/>
              </a:rPr>
              <a:t>= </a:t>
            </a:r>
            <a:r>
              <a:rPr lang="es-ES" sz="2000" dirty="0" smtClean="0">
                <a:solidFill>
                  <a:srgbClr val="000000"/>
                </a:solidFill>
                <a:latin typeface="Arial"/>
                <a:cs typeface="Arial" charset="0"/>
                <a:sym typeface="Wingdings" pitchFamily="2" charset="2"/>
              </a:rPr>
              <a:t>0</a:t>
            </a:r>
            <a:endParaRPr lang="el-GR" sz="2000" dirty="0">
              <a:solidFill>
                <a:srgbClr val="000000"/>
              </a:solidFill>
              <a:latin typeface="Arial"/>
              <a:cs typeface="Arial" charset="0"/>
              <a:sym typeface="Wingdings" pitchFamily="2" charset="2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1915043" y="2510890"/>
            <a:ext cx="3462770" cy="3826410"/>
            <a:chOff x="1192957" y="1750792"/>
            <a:chExt cx="3462770" cy="382641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9247" y="2267084"/>
              <a:ext cx="2691910" cy="2969383"/>
            </a:xfrm>
            <a:prstGeom prst="rect">
              <a:avLst/>
            </a:prstGeom>
            <a:noFill/>
            <a:ln>
              <a:noFill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192957" y="1750792"/>
              <a:ext cx="3008928" cy="398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1125"/>
                </a:spcBef>
              </a:pPr>
              <a:r>
                <a:rPr lang="en-GB" altLang="it-IT" sz="2000" dirty="0"/>
                <a:t>  </a:t>
              </a:r>
              <a:r>
                <a:rPr lang="en-GB" altLang="it-IT" sz="2000" dirty="0" smtClean="0"/>
                <a:t> 0        0        1       0</a:t>
              </a:r>
              <a:r>
                <a:rPr lang="en-GB" altLang="it-IT" dirty="0" smtClean="0"/>
                <a:t> </a:t>
              </a:r>
              <a:endParaRPr lang="en-GB" altLang="it-IT" dirty="0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192957" y="5236467"/>
              <a:ext cx="3462770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defTabSz="449263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1125"/>
                </a:spcBef>
              </a:pPr>
              <a:r>
                <a:rPr lang="en-GB" altLang="it-IT" sz="1600" dirty="0"/>
                <a:t>  </a:t>
              </a:r>
              <a:r>
                <a:rPr lang="en-GB" altLang="it-IT" sz="1600" dirty="0" smtClean="0"/>
                <a:t> </a:t>
              </a:r>
              <a:r>
                <a:rPr lang="en-GB" altLang="it-IT" sz="1000" dirty="0" smtClean="0"/>
                <a:t>V1/V2     </a:t>
              </a:r>
              <a:r>
                <a:rPr lang="en-GB" altLang="it-IT" sz="1000" dirty="0" err="1" smtClean="0"/>
                <a:t>Att-NoAtt</a:t>
              </a:r>
              <a:r>
                <a:rPr lang="en-GB" altLang="it-IT" sz="1000" dirty="0" smtClean="0"/>
                <a:t>    </a:t>
              </a:r>
              <a:r>
                <a:rPr lang="en-GB" altLang="it-IT" sz="1000" dirty="0" smtClean="0">
                  <a:solidFill>
                    <a:srgbClr val="FF0000"/>
                  </a:solidFill>
                </a:rPr>
                <a:t>V1 * </a:t>
              </a:r>
              <a:r>
                <a:rPr lang="en-GB" altLang="it-IT" sz="1000" dirty="0" err="1" smtClean="0">
                  <a:solidFill>
                    <a:srgbClr val="FF0000"/>
                  </a:solidFill>
                </a:rPr>
                <a:t>Att</a:t>
              </a:r>
              <a:r>
                <a:rPr lang="en-GB" altLang="it-IT" sz="1000" dirty="0" smtClean="0">
                  <a:solidFill>
                    <a:srgbClr val="FF0000"/>
                  </a:solidFill>
                </a:rPr>
                <a:t>/</a:t>
              </a:r>
              <a:r>
                <a:rPr lang="en-GB" altLang="it-IT" sz="1000" dirty="0" err="1" smtClean="0">
                  <a:solidFill>
                    <a:srgbClr val="FF0000"/>
                  </a:solidFill>
                </a:rPr>
                <a:t>NoAtt</a:t>
              </a:r>
              <a:r>
                <a:rPr lang="en-GB" altLang="it-IT" sz="1000" dirty="0" smtClean="0">
                  <a:solidFill>
                    <a:srgbClr val="FF0000"/>
                  </a:solidFill>
                </a:rPr>
                <a:t>   </a:t>
              </a:r>
              <a:r>
                <a:rPr lang="en-GB" altLang="it-IT" sz="1000" dirty="0" smtClean="0">
                  <a:solidFill>
                    <a:schemeClr val="tx1"/>
                  </a:solidFill>
                </a:rPr>
                <a:t>Constant</a:t>
              </a:r>
              <a:endParaRPr lang="en-GB" altLang="it-IT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5521036" y="3027182"/>
            <a:ext cx="32991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6.  Determine significance!</a:t>
            </a:r>
          </a:p>
          <a:p>
            <a:endParaRPr lang="en-US" sz="2000" b="1" dirty="0"/>
          </a:p>
          <a:p>
            <a:r>
              <a:rPr lang="en-US" dirty="0" smtClean="0"/>
              <a:t>Based </a:t>
            </a:r>
            <a:r>
              <a:rPr lang="en-US" dirty="0"/>
              <a:t>on a change in the regression</a:t>
            </a:r>
          </a:p>
          <a:p>
            <a:r>
              <a:rPr lang="en-US" dirty="0"/>
              <a:t>slopes between </a:t>
            </a:r>
            <a:r>
              <a:rPr lang="en-US" dirty="0" smtClean="0"/>
              <a:t>source </a:t>
            </a:r>
            <a:r>
              <a:rPr lang="en-US" dirty="0"/>
              <a:t>region and another region during</a:t>
            </a:r>
          </a:p>
          <a:p>
            <a:r>
              <a:rPr lang="en-US" dirty="0"/>
              <a:t>condition 1 (</a:t>
            </a:r>
            <a:r>
              <a:rPr lang="en-US" dirty="0" err="1"/>
              <a:t>Att</a:t>
            </a:r>
            <a:r>
              <a:rPr lang="en-US" dirty="0"/>
              <a:t>) as compared to condition 2 (</a:t>
            </a:r>
            <a:r>
              <a:rPr lang="en-US" dirty="0" err="1"/>
              <a:t>NoAtt</a:t>
            </a:r>
            <a:r>
              <a:rPr lang="en-US" dirty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173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731"/>
            <a:ext cx="8229600" cy="1110886"/>
          </a:xfrm>
        </p:spPr>
        <p:txBody>
          <a:bodyPr/>
          <a:lstStyle/>
          <a:p>
            <a:pPr algn="ctr"/>
            <a:r>
              <a:rPr lang="en-US" b="1" dirty="0" smtClean="0">
                <a:effectLst/>
              </a:rPr>
              <a:t>PPI results</a:t>
            </a:r>
            <a:endParaRPr lang="en-US" b="1" dirty="0">
              <a:effectLst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339208" y="1681309"/>
            <a:ext cx="3156159" cy="149273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Clr>
                <a:srgbClr val="7FA1AC"/>
              </a:buClr>
              <a:buSzPct val="100000"/>
              <a:defRPr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9416"/>
            <a:ext cx="4236491" cy="31902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83" y="1883330"/>
            <a:ext cx="4161654" cy="355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6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6390" y="1641986"/>
            <a:ext cx="6081154" cy="47883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/>
              </a:rPr>
              <a:t>PPI plot</a:t>
            </a:r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60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-385158" y="1032148"/>
            <a:ext cx="6068764" cy="4152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smtClean="0"/>
              <a:t>	</a:t>
            </a:r>
            <a:r>
              <a:rPr lang="en-GB" sz="1800" dirty="0" smtClean="0">
                <a:solidFill>
                  <a:srgbClr val="C00000"/>
                </a:solidFill>
                <a:effectLst/>
                <a:latin typeface="+mn-lt"/>
              </a:rPr>
              <a:t>Two </a:t>
            </a:r>
            <a:r>
              <a:rPr lang="en-GB" sz="1800" dirty="0">
                <a:solidFill>
                  <a:srgbClr val="C00000"/>
                </a:solidFill>
                <a:effectLst/>
                <a:latin typeface="+mn-lt"/>
              </a:rPr>
              <a:t>possible </a:t>
            </a:r>
            <a:r>
              <a:rPr lang="en-GB" sz="1800" dirty="0" smtClean="0">
                <a:solidFill>
                  <a:srgbClr val="C00000"/>
                </a:solidFill>
                <a:effectLst/>
                <a:latin typeface="+mn-lt"/>
              </a:rPr>
              <a:t>interpretations:</a:t>
            </a:r>
            <a:endParaRPr lang="en-GB" sz="1800" dirty="0">
              <a:solidFill>
                <a:srgbClr val="C00000"/>
              </a:solidFill>
              <a:effectLst/>
              <a:latin typeface="+mn-lt"/>
            </a:endParaRPr>
          </a:p>
          <a:p>
            <a:pPr lvl="1"/>
            <a:endParaRPr lang="en-GB" sz="1600" dirty="0" smtClean="0">
              <a:solidFill>
                <a:srgbClr val="C00000"/>
              </a:solidFill>
              <a:effectLst/>
              <a:latin typeface="+mn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2000" dirty="0" smtClean="0">
                <a:effectLst/>
                <a:latin typeface="+mn-lt"/>
              </a:rPr>
              <a:t>The contribution of the source area to the target area response depends </a:t>
            </a:r>
            <a:r>
              <a:rPr lang="en-GB" sz="2000" dirty="0">
                <a:effectLst/>
                <a:latin typeface="+mn-lt"/>
              </a:rPr>
              <a:t>on experimental </a:t>
            </a:r>
            <a:r>
              <a:rPr lang="en-GB" sz="2000" dirty="0" smtClean="0">
                <a:effectLst/>
                <a:latin typeface="+mn-lt"/>
              </a:rPr>
              <a:t>context </a:t>
            </a:r>
            <a:endParaRPr lang="en-GB" sz="2000" dirty="0">
              <a:effectLst/>
              <a:latin typeface="+mn-lt"/>
            </a:endParaRPr>
          </a:p>
          <a:p>
            <a:pPr marL="857250" lvl="2" indent="0">
              <a:buNone/>
            </a:pPr>
            <a:r>
              <a:rPr lang="en-GB" sz="2000" i="1" dirty="0" smtClean="0">
                <a:effectLst/>
                <a:latin typeface="+mn-lt"/>
              </a:rPr>
              <a:t>e.g. V2 input to V5 is modulated by attention</a:t>
            </a:r>
          </a:p>
          <a:p>
            <a:pPr marL="800100" lvl="1" indent="-342900">
              <a:buFont typeface="+mj-lt"/>
              <a:buAutoNum type="arabicPeriod"/>
            </a:pPr>
            <a:endParaRPr lang="en-GB" sz="2000" i="1" dirty="0">
              <a:effectLst/>
              <a:latin typeface="+mn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2000" dirty="0" smtClean="0">
                <a:effectLst/>
                <a:latin typeface="+mn-lt"/>
              </a:rPr>
              <a:t>Target area response (e.g. V5) </a:t>
            </a:r>
            <a:r>
              <a:rPr lang="en-GB" sz="2000" dirty="0">
                <a:effectLst/>
                <a:latin typeface="+mn-lt"/>
              </a:rPr>
              <a:t>to experimental </a:t>
            </a:r>
            <a:r>
              <a:rPr lang="en-GB" sz="2000" dirty="0" smtClean="0">
                <a:effectLst/>
                <a:latin typeface="+mn-lt"/>
              </a:rPr>
              <a:t>variable (attention) </a:t>
            </a:r>
            <a:r>
              <a:rPr lang="en-GB" sz="2000" dirty="0">
                <a:effectLst/>
                <a:latin typeface="+mn-lt"/>
              </a:rPr>
              <a:t>depends  </a:t>
            </a:r>
            <a:r>
              <a:rPr lang="en-GB" sz="2000" dirty="0" smtClean="0">
                <a:effectLst/>
                <a:latin typeface="+mn-lt"/>
              </a:rPr>
              <a:t>on activity </a:t>
            </a:r>
            <a:r>
              <a:rPr lang="en-GB" sz="2000" dirty="0">
                <a:effectLst/>
                <a:latin typeface="+mn-lt"/>
              </a:rPr>
              <a:t>of source </a:t>
            </a:r>
            <a:r>
              <a:rPr lang="en-GB" sz="2000" dirty="0" smtClean="0">
                <a:effectLst/>
                <a:latin typeface="+mn-lt"/>
              </a:rPr>
              <a:t>area (e.g. V2)</a:t>
            </a:r>
          </a:p>
          <a:p>
            <a:pPr marL="857250" lvl="2" indent="0">
              <a:buNone/>
            </a:pPr>
            <a:r>
              <a:rPr lang="en-GB" sz="2000" i="1" dirty="0" smtClean="0">
                <a:effectLst/>
                <a:latin typeface="+mn-lt"/>
              </a:rPr>
              <a:t>e.g. The effect of attention on V5 is modulated by V2 input</a:t>
            </a:r>
            <a:endParaRPr lang="en-GB" sz="2000" i="1" dirty="0">
              <a:effectLst/>
              <a:latin typeface="+mn-lt"/>
            </a:endParaRP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5655338" y="1264955"/>
            <a:ext cx="3125788" cy="2355850"/>
            <a:chOff x="532" y="2264"/>
            <a:chExt cx="1969" cy="1484"/>
          </a:xfrm>
        </p:grpSpPr>
        <p:sp>
          <p:nvSpPr>
            <p:cNvPr id="9221" name="Text Box 5"/>
            <p:cNvSpPr txBox="1">
              <a:spLocks noChangeAspect="1" noChangeArrowheads="1"/>
            </p:cNvSpPr>
            <p:nvPr/>
          </p:nvSpPr>
          <p:spPr bwMode="auto">
            <a:xfrm>
              <a:off x="671" y="3335"/>
              <a:ext cx="3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457200" eaLnBrk="0" hangingPunct="0">
                <a:spcBef>
                  <a:spcPct val="50000"/>
                </a:spcBef>
              </a:pPr>
              <a:r>
                <a:rPr lang="de-DE" sz="2400" b="1">
                  <a:solidFill>
                    <a:srgbClr val="FFFFFF"/>
                  </a:solidFill>
                  <a:latin typeface="Arial Unicode MS" pitchFamily="34" charset="-128"/>
                </a:rPr>
                <a:t>V1</a:t>
              </a:r>
            </a:p>
          </p:txBody>
        </p:sp>
        <p:cxnSp>
          <p:nvCxnSpPr>
            <p:cNvPr id="9222" name="AutoShape 6"/>
            <p:cNvCxnSpPr>
              <a:cxnSpLocks noChangeAspect="1" noChangeShapeType="1"/>
              <a:stCxn id="9224" idx="6"/>
              <a:endCxn id="9227" idx="2"/>
            </p:cNvCxnSpPr>
            <p:nvPr/>
          </p:nvCxnSpPr>
          <p:spPr bwMode="auto">
            <a:xfrm>
              <a:off x="1108" y="3460"/>
              <a:ext cx="817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9223" name="Group 7"/>
            <p:cNvGrpSpPr>
              <a:grpSpLocks/>
            </p:cNvGrpSpPr>
            <p:nvPr/>
          </p:nvGrpSpPr>
          <p:grpSpPr bwMode="auto">
            <a:xfrm>
              <a:off x="532" y="3172"/>
              <a:ext cx="576" cy="576"/>
              <a:chOff x="597" y="2112"/>
              <a:chExt cx="576" cy="576"/>
            </a:xfrm>
          </p:grpSpPr>
          <p:sp>
            <p:nvSpPr>
              <p:cNvPr id="9224" name="Oval 8"/>
              <p:cNvSpPr>
                <a:spLocks noChangeArrowheads="1"/>
              </p:cNvSpPr>
              <p:nvPr/>
            </p:nvSpPr>
            <p:spPr bwMode="auto">
              <a:xfrm>
                <a:off x="597" y="2112"/>
                <a:ext cx="576" cy="576"/>
              </a:xfrm>
              <a:prstGeom prst="ellipse">
                <a:avLst/>
              </a:prstGeom>
              <a:gradFill rotWithShape="1">
                <a:gsLst>
                  <a:gs pos="0">
                    <a:srgbClr val="808080">
                      <a:gamma/>
                      <a:tint val="0"/>
                      <a:invGamma/>
                    </a:srgbClr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/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9225" name="Rectangle 9"/>
              <p:cNvSpPr>
                <a:spLocks noChangeArrowheads="1"/>
              </p:cNvSpPr>
              <p:nvPr/>
            </p:nvSpPr>
            <p:spPr bwMode="auto">
              <a:xfrm>
                <a:off x="725" y="2257"/>
                <a:ext cx="352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defTabSz="457200" eaLnBrk="0" hangingPunct="0"/>
                <a:r>
                  <a:rPr lang="en-GB" sz="24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</a:rPr>
                  <a:t>V2</a:t>
                </a:r>
                <a:endParaRPr lang="en-GB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</a:endParaRPr>
              </a:p>
            </p:txBody>
          </p:sp>
        </p:grpSp>
        <p:grpSp>
          <p:nvGrpSpPr>
            <p:cNvPr id="9226" name="Group 10"/>
            <p:cNvGrpSpPr>
              <a:grpSpLocks/>
            </p:cNvGrpSpPr>
            <p:nvPr/>
          </p:nvGrpSpPr>
          <p:grpSpPr bwMode="auto">
            <a:xfrm>
              <a:off x="1925" y="3172"/>
              <a:ext cx="576" cy="576"/>
              <a:chOff x="597" y="2112"/>
              <a:chExt cx="576" cy="576"/>
            </a:xfrm>
          </p:grpSpPr>
          <p:sp>
            <p:nvSpPr>
              <p:cNvPr id="9227" name="Oval 11"/>
              <p:cNvSpPr>
                <a:spLocks noChangeArrowheads="1"/>
              </p:cNvSpPr>
              <p:nvPr/>
            </p:nvSpPr>
            <p:spPr bwMode="auto">
              <a:xfrm>
                <a:off x="597" y="2112"/>
                <a:ext cx="576" cy="576"/>
              </a:xfrm>
              <a:prstGeom prst="ellipse">
                <a:avLst/>
              </a:prstGeom>
              <a:gradFill rotWithShape="1">
                <a:gsLst>
                  <a:gs pos="0">
                    <a:srgbClr val="808080">
                      <a:gamma/>
                      <a:tint val="0"/>
                      <a:invGamma/>
                    </a:srgbClr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/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9228" name="Rectangle 12"/>
              <p:cNvSpPr>
                <a:spLocks noChangeArrowheads="1"/>
              </p:cNvSpPr>
              <p:nvPr/>
            </p:nvSpPr>
            <p:spPr bwMode="auto">
              <a:xfrm>
                <a:off x="725" y="2257"/>
                <a:ext cx="352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defTabSz="457200" eaLnBrk="0" hangingPunct="0"/>
                <a:r>
                  <a:rPr lang="en-GB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</a:rPr>
                  <a:t>V5</a:t>
                </a:r>
              </a:p>
            </p:txBody>
          </p:sp>
        </p:grpSp>
        <p:sp>
          <p:nvSpPr>
            <p:cNvPr id="9229" name="Line 13"/>
            <p:cNvSpPr>
              <a:spLocks noChangeAspect="1" noChangeShapeType="1"/>
            </p:cNvSpPr>
            <p:nvPr/>
          </p:nvSpPr>
          <p:spPr bwMode="auto">
            <a:xfrm>
              <a:off x="1472" y="2704"/>
              <a:ext cx="0" cy="771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9230" name="Group 14"/>
            <p:cNvGrpSpPr>
              <a:grpSpLocks/>
            </p:cNvGrpSpPr>
            <p:nvPr/>
          </p:nvGrpSpPr>
          <p:grpSpPr bwMode="auto">
            <a:xfrm>
              <a:off x="1172" y="2264"/>
              <a:ext cx="642" cy="576"/>
              <a:chOff x="1172" y="2264"/>
              <a:chExt cx="642" cy="576"/>
            </a:xfrm>
          </p:grpSpPr>
          <p:sp>
            <p:nvSpPr>
              <p:cNvPr id="9231" name="Oval 15"/>
              <p:cNvSpPr>
                <a:spLocks noChangeArrowheads="1"/>
              </p:cNvSpPr>
              <p:nvPr/>
            </p:nvSpPr>
            <p:spPr bwMode="auto">
              <a:xfrm>
                <a:off x="1179" y="2264"/>
                <a:ext cx="576" cy="576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00FF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en-GB">
                  <a:solidFill>
                    <a:srgbClr val="FF0000"/>
                  </a:solidFill>
                </a:endParaRPr>
              </a:p>
            </p:txBody>
          </p:sp>
          <p:sp>
            <p:nvSpPr>
              <p:cNvPr id="9232" name="Rectangle 16"/>
              <p:cNvSpPr>
                <a:spLocks noChangeArrowheads="1"/>
              </p:cNvSpPr>
              <p:nvPr/>
            </p:nvSpPr>
            <p:spPr bwMode="auto">
              <a:xfrm>
                <a:off x="1172" y="2448"/>
                <a:ext cx="64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defTabSz="457200" eaLnBrk="0" hangingPunct="0"/>
                <a:r>
                  <a:rPr lang="en-GB" sz="1600" b="1" dirty="0">
                    <a:solidFill>
                      <a:srgbClr val="000000"/>
                    </a:solidFill>
                    <a:latin typeface="Corbel"/>
                    <a:cs typeface="Corbel"/>
                  </a:rPr>
                  <a:t>attention</a:t>
                </a:r>
              </a:p>
            </p:txBody>
          </p:sp>
        </p:grpSp>
      </p:grpSp>
      <p:grpSp>
        <p:nvGrpSpPr>
          <p:cNvPr id="9233" name="Group 17"/>
          <p:cNvGrpSpPr>
            <a:grpSpLocks/>
          </p:cNvGrpSpPr>
          <p:nvPr/>
        </p:nvGrpSpPr>
        <p:grpSpPr bwMode="auto">
          <a:xfrm>
            <a:off x="5562600" y="4038600"/>
            <a:ext cx="3125788" cy="2533650"/>
            <a:chOff x="3875" y="2264"/>
            <a:chExt cx="1969" cy="1596"/>
          </a:xfrm>
        </p:grpSpPr>
        <p:sp>
          <p:nvSpPr>
            <p:cNvPr id="9234" name="Text Box 18"/>
            <p:cNvSpPr txBox="1">
              <a:spLocks noChangeAspect="1" noChangeArrowheads="1"/>
            </p:cNvSpPr>
            <p:nvPr/>
          </p:nvSpPr>
          <p:spPr bwMode="auto">
            <a:xfrm>
              <a:off x="4014" y="3335"/>
              <a:ext cx="3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457200" eaLnBrk="0" hangingPunct="0">
                <a:spcBef>
                  <a:spcPct val="50000"/>
                </a:spcBef>
              </a:pPr>
              <a:r>
                <a:rPr lang="de-DE" sz="2400" b="1">
                  <a:solidFill>
                    <a:srgbClr val="FFFFFF"/>
                  </a:solidFill>
                  <a:latin typeface="Arial Unicode MS" pitchFamily="34" charset="-128"/>
                </a:rPr>
                <a:t>V1</a:t>
              </a:r>
            </a:p>
          </p:txBody>
        </p:sp>
        <p:grpSp>
          <p:nvGrpSpPr>
            <p:cNvPr id="9235" name="Group 19"/>
            <p:cNvGrpSpPr>
              <a:grpSpLocks/>
            </p:cNvGrpSpPr>
            <p:nvPr/>
          </p:nvGrpSpPr>
          <p:grpSpPr bwMode="auto">
            <a:xfrm>
              <a:off x="5268" y="3172"/>
              <a:ext cx="576" cy="576"/>
              <a:chOff x="597" y="2112"/>
              <a:chExt cx="576" cy="576"/>
            </a:xfrm>
          </p:grpSpPr>
          <p:sp>
            <p:nvSpPr>
              <p:cNvPr id="9236" name="Oval 20"/>
              <p:cNvSpPr>
                <a:spLocks noChangeArrowheads="1"/>
              </p:cNvSpPr>
              <p:nvPr/>
            </p:nvSpPr>
            <p:spPr bwMode="auto">
              <a:xfrm>
                <a:off x="597" y="2112"/>
                <a:ext cx="576" cy="576"/>
              </a:xfrm>
              <a:prstGeom prst="ellipse">
                <a:avLst/>
              </a:prstGeom>
              <a:gradFill rotWithShape="1">
                <a:gsLst>
                  <a:gs pos="0">
                    <a:srgbClr val="808080">
                      <a:gamma/>
                      <a:tint val="0"/>
                      <a:invGamma/>
                    </a:srgbClr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/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9237" name="Rectangle 21"/>
              <p:cNvSpPr>
                <a:spLocks noChangeArrowheads="1"/>
              </p:cNvSpPr>
              <p:nvPr/>
            </p:nvSpPr>
            <p:spPr bwMode="auto">
              <a:xfrm>
                <a:off x="725" y="2257"/>
                <a:ext cx="352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defTabSz="457200" eaLnBrk="0" hangingPunct="0"/>
                <a:r>
                  <a:rPr lang="en-GB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</a:rPr>
                  <a:t>V5</a:t>
                </a:r>
              </a:p>
            </p:txBody>
          </p:sp>
        </p:grpSp>
        <p:grpSp>
          <p:nvGrpSpPr>
            <p:cNvPr id="9238" name="Group 22"/>
            <p:cNvGrpSpPr>
              <a:grpSpLocks/>
            </p:cNvGrpSpPr>
            <p:nvPr/>
          </p:nvGrpSpPr>
          <p:grpSpPr bwMode="auto">
            <a:xfrm>
              <a:off x="4486" y="2264"/>
              <a:ext cx="642" cy="576"/>
              <a:chOff x="4487" y="2264"/>
              <a:chExt cx="641" cy="576"/>
            </a:xfrm>
          </p:grpSpPr>
          <p:sp>
            <p:nvSpPr>
              <p:cNvPr id="9239" name="Oval 23"/>
              <p:cNvSpPr>
                <a:spLocks noChangeArrowheads="1"/>
              </p:cNvSpPr>
              <p:nvPr/>
            </p:nvSpPr>
            <p:spPr bwMode="auto">
              <a:xfrm>
                <a:off x="4522" y="2264"/>
                <a:ext cx="576" cy="576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00FF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/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9240" name="Rectangle 24"/>
              <p:cNvSpPr>
                <a:spLocks noChangeArrowheads="1"/>
              </p:cNvSpPr>
              <p:nvPr/>
            </p:nvSpPr>
            <p:spPr bwMode="auto">
              <a:xfrm>
                <a:off x="4487" y="2448"/>
                <a:ext cx="64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defTabSz="457200" eaLnBrk="0" hangingPunct="0"/>
                <a:r>
                  <a:rPr lang="en-GB" sz="1600" b="1" dirty="0">
                    <a:solidFill>
                      <a:srgbClr val="000000"/>
                    </a:solidFill>
                    <a:latin typeface="Corbel"/>
                    <a:cs typeface="Corbel"/>
                  </a:rPr>
                  <a:t>attention</a:t>
                </a:r>
              </a:p>
            </p:txBody>
          </p:sp>
        </p:grpSp>
        <p:cxnSp>
          <p:nvCxnSpPr>
            <p:cNvPr id="9241" name="AutoShape 25"/>
            <p:cNvCxnSpPr>
              <a:cxnSpLocks noChangeShapeType="1"/>
              <a:stCxn id="9239" idx="5"/>
              <a:endCxn id="9236" idx="1"/>
            </p:cNvCxnSpPr>
            <p:nvPr/>
          </p:nvCxnSpPr>
          <p:spPr bwMode="auto">
            <a:xfrm>
              <a:off x="5015" y="2756"/>
              <a:ext cx="337" cy="500"/>
            </a:xfrm>
            <a:prstGeom prst="straightConnector1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9242" name="Line 26"/>
            <p:cNvSpPr>
              <a:spLocks noChangeShapeType="1"/>
            </p:cNvSpPr>
            <p:nvPr/>
          </p:nvSpPr>
          <p:spPr bwMode="auto">
            <a:xfrm flipV="1">
              <a:off x="4374" y="3022"/>
              <a:ext cx="816" cy="45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9243" name="Group 27"/>
            <p:cNvGrpSpPr>
              <a:grpSpLocks/>
            </p:cNvGrpSpPr>
            <p:nvPr/>
          </p:nvGrpSpPr>
          <p:grpSpPr bwMode="auto">
            <a:xfrm>
              <a:off x="3875" y="3284"/>
              <a:ext cx="576" cy="576"/>
              <a:chOff x="597" y="2224"/>
              <a:chExt cx="576" cy="576"/>
            </a:xfrm>
          </p:grpSpPr>
          <p:sp>
            <p:nvSpPr>
              <p:cNvPr id="9244" name="Oval 28"/>
              <p:cNvSpPr>
                <a:spLocks noChangeArrowheads="1"/>
              </p:cNvSpPr>
              <p:nvPr/>
            </p:nvSpPr>
            <p:spPr bwMode="auto">
              <a:xfrm>
                <a:off x="597" y="2224"/>
                <a:ext cx="576" cy="576"/>
              </a:xfrm>
              <a:prstGeom prst="ellipse">
                <a:avLst/>
              </a:prstGeom>
              <a:gradFill rotWithShape="1">
                <a:gsLst>
                  <a:gs pos="0">
                    <a:srgbClr val="808080">
                      <a:gamma/>
                      <a:tint val="0"/>
                      <a:invGamma/>
                    </a:srgbClr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/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9245" name="Rectangle 29"/>
              <p:cNvSpPr>
                <a:spLocks noChangeArrowheads="1"/>
              </p:cNvSpPr>
              <p:nvPr/>
            </p:nvSpPr>
            <p:spPr bwMode="auto">
              <a:xfrm>
                <a:off x="717" y="2337"/>
                <a:ext cx="352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defTabSz="457200" eaLnBrk="0" hangingPunct="0"/>
                <a:r>
                  <a:rPr lang="en-GB" sz="24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</a:rPr>
                  <a:t>V2</a:t>
                </a:r>
                <a:endParaRPr lang="en-GB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</a:endParaRPr>
              </a:p>
            </p:txBody>
          </p:sp>
        </p:grpSp>
      </p:grp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632669" y="5517834"/>
            <a:ext cx="4460032" cy="127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>
              <a:lnSpc>
                <a:spcPct val="90000"/>
              </a:lnSpc>
              <a:spcBef>
                <a:spcPct val="20000"/>
              </a:spcBef>
            </a:pPr>
            <a:r>
              <a:rPr lang="en-GB" sz="2000" dirty="0">
                <a:solidFill>
                  <a:srgbClr val="000000"/>
                </a:solidFill>
                <a:cs typeface="Corbel"/>
              </a:rPr>
              <a:t>Mathematically, </a:t>
            </a:r>
            <a:r>
              <a:rPr lang="en-GB" sz="2000" b="1" dirty="0">
                <a:solidFill>
                  <a:srgbClr val="000000"/>
                </a:solidFill>
                <a:cs typeface="Corbel"/>
              </a:rPr>
              <a:t>both are </a:t>
            </a:r>
            <a:r>
              <a:rPr lang="en-GB" sz="2000" b="1" dirty="0" smtClean="0">
                <a:solidFill>
                  <a:srgbClr val="000000"/>
                </a:solidFill>
                <a:cs typeface="Corbel"/>
              </a:rPr>
              <a:t>equivalent!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</a:pPr>
            <a:r>
              <a:rPr lang="en-GB" sz="2000" dirty="0" smtClean="0">
                <a:solidFill>
                  <a:srgbClr val="C00000"/>
                </a:solidFill>
                <a:cs typeface="Corbel"/>
              </a:rPr>
              <a:t>But… </a:t>
            </a:r>
            <a:r>
              <a:rPr lang="en-GB" sz="2000" dirty="0">
                <a:solidFill>
                  <a:srgbClr val="C00000"/>
                </a:solidFill>
                <a:cs typeface="Corbel"/>
              </a:rPr>
              <a:t>one may be </a:t>
            </a:r>
            <a:r>
              <a:rPr lang="en-GB" sz="2000" b="1" dirty="0">
                <a:solidFill>
                  <a:srgbClr val="C00000"/>
                </a:solidFill>
                <a:cs typeface="Corbel"/>
              </a:rPr>
              <a:t>more </a:t>
            </a:r>
            <a:r>
              <a:rPr lang="en-GB" sz="2000" b="1" i="1" dirty="0" err="1" smtClean="0">
                <a:solidFill>
                  <a:srgbClr val="C00000"/>
                </a:solidFill>
                <a:cs typeface="Corbel"/>
              </a:rPr>
              <a:t>neurobiologically</a:t>
            </a:r>
            <a:r>
              <a:rPr lang="en-GB" sz="2000" b="1" dirty="0" smtClean="0">
                <a:solidFill>
                  <a:srgbClr val="C00000"/>
                </a:solidFill>
                <a:cs typeface="Corbel"/>
              </a:rPr>
              <a:t> plausible</a:t>
            </a:r>
            <a:endParaRPr lang="en-GB" sz="2000" b="1" dirty="0">
              <a:solidFill>
                <a:srgbClr val="C00000"/>
              </a:solidFill>
              <a:cs typeface="Corbe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75303" y="1479823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>
                <a:solidFill>
                  <a:srgbClr val="000000"/>
                </a:solidFill>
              </a:rPr>
              <a:t>1.</a:t>
            </a:r>
          </a:p>
        </p:txBody>
      </p:sp>
      <p:sp>
        <p:nvSpPr>
          <p:cNvPr id="3" name="Rectangle 2"/>
          <p:cNvSpPr/>
          <p:nvPr/>
        </p:nvSpPr>
        <p:spPr>
          <a:xfrm>
            <a:off x="8197424" y="4634984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mtClean="0">
                <a:solidFill>
                  <a:srgbClr val="000000"/>
                </a:solidFill>
              </a:rPr>
              <a:t>2.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390718" y="456562"/>
            <a:ext cx="8166100" cy="75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rgbClr val="000000"/>
                </a:solidFill>
              </a:rPr>
              <a:t>PPI: How should we interpret our results?</a:t>
            </a:r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0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30200" y="641350"/>
            <a:ext cx="8489950" cy="1296988"/>
          </a:xfrm>
        </p:spPr>
        <p:txBody>
          <a:bodyPr/>
          <a:lstStyle/>
          <a:p>
            <a:pPr algn="ctr"/>
            <a:r>
              <a:rPr lang="de-DE" b="1" dirty="0" smtClean="0">
                <a:effectLst/>
              </a:rPr>
              <a:t>Pros &amp; Cons of PPIs</a:t>
            </a:r>
            <a:endParaRPr lang="en-US" b="1" dirty="0">
              <a:effectLst/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444500" y="1190112"/>
            <a:ext cx="8229600" cy="4791587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Pros:</a:t>
            </a:r>
          </a:p>
          <a:p>
            <a:pPr lvl="1"/>
            <a:r>
              <a:rPr lang="en-GB" sz="2200" dirty="0" smtClean="0">
                <a:effectLst/>
                <a:latin typeface="+mj-lt"/>
                <a:cs typeface="Calibri"/>
              </a:rPr>
              <a:t>Given a single source region, PPIs can test for regions exhibiting context-dependent connectivity across the entire brain</a:t>
            </a:r>
          </a:p>
          <a:p>
            <a:pPr lvl="1"/>
            <a:r>
              <a:rPr lang="en-GB" dirty="0" smtClean="0">
                <a:effectLst/>
                <a:latin typeface="+mj-lt"/>
                <a:cs typeface="Calibri"/>
              </a:rPr>
              <a:t>“Simple” to perform</a:t>
            </a:r>
          </a:p>
          <a:p>
            <a:pPr lvl="1"/>
            <a:r>
              <a:rPr lang="en-US" dirty="0" smtClean="0"/>
              <a:t>Based on </a:t>
            </a:r>
            <a:r>
              <a:rPr lang="en-US" dirty="0"/>
              <a:t>regressions and assume a dependent and independent variables (i.e., they assume causality in the statistical sense).</a:t>
            </a:r>
          </a:p>
          <a:p>
            <a:pPr marL="457200" lvl="1" indent="0">
              <a:buNone/>
            </a:pPr>
            <a:endParaRPr lang="en-GB" dirty="0" smtClean="0">
              <a:effectLst/>
              <a:latin typeface="Calibri"/>
              <a:cs typeface="Calibri"/>
            </a:endParaRP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Cons:</a:t>
            </a:r>
          </a:p>
          <a:p>
            <a:pPr lvl="1">
              <a:buFont typeface="Lucida Grande"/>
              <a:buChar char="-"/>
            </a:pPr>
            <a:r>
              <a:rPr lang="en-GB" sz="2200" dirty="0" smtClean="0">
                <a:effectLst/>
                <a:latin typeface="+mj-lt"/>
                <a:cs typeface="Calibri"/>
              </a:rPr>
              <a:t>Very simplistic model: only allows modelling contributions from a single area </a:t>
            </a:r>
          </a:p>
          <a:p>
            <a:pPr lvl="1">
              <a:buFont typeface="Lucida Grande"/>
              <a:buChar char="-"/>
            </a:pPr>
            <a:r>
              <a:rPr lang="en-GB" sz="2200" dirty="0" smtClean="0">
                <a:effectLst/>
                <a:latin typeface="+mj-lt"/>
                <a:cs typeface="Calibri"/>
              </a:rPr>
              <a:t>Ignores time-series properties of data (can do PPIs on PET and fMRI data)</a:t>
            </a:r>
          </a:p>
          <a:p>
            <a:pPr lvl="2"/>
            <a:r>
              <a:rPr lang="en-GB" sz="2200" dirty="0" smtClean="0">
                <a:effectLst/>
                <a:latin typeface="+mj-lt"/>
                <a:cs typeface="Calibri"/>
              </a:rPr>
              <a:t>Interactions are instantaneous for a given context</a:t>
            </a:r>
          </a:p>
          <a:p>
            <a:pPr marL="0" indent="0" algn="ctr">
              <a:buNone/>
            </a:pPr>
            <a:endParaRPr lang="en-GB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GB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Need DCM to elaborate a mechanistic model!</a:t>
            </a:r>
            <a:endParaRPr lang="en-GB" sz="2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611779"/>
            <a:ext cx="19360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000" i="1" dirty="0">
                <a:solidFill>
                  <a:srgbClr val="000000"/>
                </a:solidFill>
              </a:rPr>
              <a:t>Adapted from D.  </a:t>
            </a:r>
            <a:r>
              <a:rPr lang="en-US" sz="1000" i="1" dirty="0" err="1">
                <a:solidFill>
                  <a:srgbClr val="000000"/>
                </a:solidFill>
              </a:rPr>
              <a:t>Gitelman</a:t>
            </a:r>
            <a:r>
              <a:rPr lang="en-US" sz="1000" i="1" dirty="0">
                <a:solidFill>
                  <a:srgbClr val="000000"/>
                </a:solidFill>
              </a:rPr>
              <a:t>, 2011</a:t>
            </a:r>
          </a:p>
        </p:txBody>
      </p:sp>
    </p:spTree>
    <p:extLst>
      <p:ext uri="{BB962C8B-B14F-4D97-AF65-F5344CB8AC3E}">
        <p14:creationId xmlns:p14="http://schemas.microsoft.com/office/powerpoint/2010/main" val="1054724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19050"/>
            <a:ext cx="8489950" cy="129698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FFFF"/>
                </a:solidFill>
                <a:effectLst/>
              </a:rPr>
              <a:t>The End</a:t>
            </a:r>
            <a:endParaRPr lang="en-US" sz="24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136" y="952500"/>
            <a:ext cx="7832078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457200">
              <a:defRPr/>
            </a:pPr>
            <a:endParaRPr lang="en-GB" sz="1200" dirty="0">
              <a:solidFill>
                <a:srgbClr val="000000"/>
              </a:solidFill>
            </a:endParaRPr>
          </a:p>
          <a:p>
            <a:pPr marL="342900" indent="-342900" algn="just" defTabSz="457200">
              <a:defRPr/>
            </a:pPr>
            <a:endParaRPr lang="en-GB" sz="1200" dirty="0" smtClean="0">
              <a:solidFill>
                <a:srgbClr val="000000"/>
              </a:solidFill>
            </a:endParaRPr>
          </a:p>
          <a:p>
            <a:pPr marL="342900" indent="-342900" algn="just" defTabSz="457200">
              <a:defRPr/>
            </a:pPr>
            <a:endParaRPr lang="en-GB" sz="1200" kern="0" dirty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 algn="ctr" defTabSz="4572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2400" b="1" kern="0" dirty="0" smtClean="0">
                <a:solidFill>
                  <a:srgbClr val="000000"/>
                </a:solidFill>
                <a:cs typeface="Arial" pitchFamily="34" charset="0"/>
              </a:rPr>
              <a:t>Many thanks to Sarah Gregory! </a:t>
            </a:r>
          </a:p>
          <a:p>
            <a:pPr marL="342900" indent="-342900" algn="ctr" defTabSz="457200">
              <a:lnSpc>
                <a:spcPct val="80000"/>
              </a:lnSpc>
              <a:spcBef>
                <a:spcPct val="20000"/>
              </a:spcBef>
              <a:defRPr/>
            </a:pPr>
            <a:endParaRPr lang="en-GB" sz="2400" b="1" kern="0" dirty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 algn="ctr" defTabSz="4572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kern="0" dirty="0" smtClean="0">
                <a:solidFill>
                  <a:srgbClr val="000000"/>
                </a:solidFill>
                <a:cs typeface="Arial" pitchFamily="34" charset="0"/>
              </a:rPr>
              <a:t>&amp; </a:t>
            </a:r>
            <a:r>
              <a:rPr lang="en-GB" kern="0" dirty="0">
                <a:solidFill>
                  <a:srgbClr val="000000"/>
                </a:solidFill>
                <a:cs typeface="Arial" pitchFamily="34" charset="0"/>
              </a:rPr>
              <a:t>to Dana </a:t>
            </a:r>
            <a:r>
              <a:rPr lang="en-GB" kern="0" dirty="0" err="1" smtClean="0">
                <a:solidFill>
                  <a:srgbClr val="000000"/>
                </a:solidFill>
                <a:cs typeface="Arial" pitchFamily="34" charset="0"/>
              </a:rPr>
              <a:t>Boebinger</a:t>
            </a:r>
            <a:r>
              <a:rPr lang="en-GB" kern="0" dirty="0" smtClean="0">
                <a:solidFill>
                  <a:srgbClr val="000000"/>
                </a:solidFill>
                <a:cs typeface="Arial" pitchFamily="34" charset="0"/>
              </a:rPr>
              <a:t>, Lisa </a:t>
            </a:r>
            <a:r>
              <a:rPr lang="en-GB" kern="0" dirty="0" err="1">
                <a:solidFill>
                  <a:srgbClr val="000000"/>
                </a:solidFill>
                <a:cs typeface="Arial" pitchFamily="34" charset="0"/>
              </a:rPr>
              <a:t>Quattrocki</a:t>
            </a:r>
            <a:r>
              <a:rPr lang="en-GB" kern="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GB" kern="0" dirty="0" smtClean="0">
                <a:solidFill>
                  <a:srgbClr val="000000"/>
                </a:solidFill>
                <a:cs typeface="Arial" pitchFamily="34" charset="0"/>
              </a:rPr>
              <a:t>Knight and Josh </a:t>
            </a:r>
            <a:r>
              <a:rPr lang="en-GB" kern="0" dirty="0" err="1" smtClean="0">
                <a:solidFill>
                  <a:srgbClr val="000000"/>
                </a:solidFill>
                <a:cs typeface="Arial" pitchFamily="34" charset="0"/>
              </a:rPr>
              <a:t>Kahan</a:t>
            </a:r>
            <a:r>
              <a:rPr lang="en-GB" kern="0" dirty="0" smtClean="0">
                <a:solidFill>
                  <a:srgbClr val="000000"/>
                </a:solidFill>
                <a:cs typeface="Arial" pitchFamily="34" charset="0"/>
              </a:rPr>
              <a:t> for previous years’ slides!</a:t>
            </a:r>
            <a:r>
              <a:rPr lang="en-GB" sz="1200" kern="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en-GB" sz="1200" kern="0" dirty="0">
              <a:solidFill>
                <a:srgbClr val="000000"/>
              </a:solidFill>
              <a:cs typeface="Arial" pitchFamily="34" charset="0"/>
            </a:endParaRPr>
          </a:p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578" y="3637357"/>
            <a:ext cx="1839330" cy="183402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133600" y="4046541"/>
            <a:ext cx="2005462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cap="small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2000" cap="small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hanks</a:t>
            </a:r>
            <a:r>
              <a:rPr lang="it-IT" sz="2000" cap="small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sz="2000" cap="small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it-IT" sz="2000" cap="small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cap="small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it-IT" sz="2000" cap="small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it-IT" sz="2000" cap="smal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61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77520" y="1562622"/>
            <a:ext cx="8229600" cy="2167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00"/>
                </a:solidFill>
                <a:effectLst/>
              </a:rPr>
              <a:t>“Resting-state” fMRI</a:t>
            </a:r>
            <a:endParaRPr lang="en-US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6350"/>
            <a:ext cx="8489950" cy="1296988"/>
          </a:xfrm>
        </p:spPr>
        <p:txBody>
          <a:bodyPr/>
          <a:lstStyle/>
          <a:p>
            <a:r>
              <a:rPr lang="en-US" sz="2400" dirty="0" smtClean="0">
                <a:solidFill>
                  <a:srgbClr val="FFFFFF"/>
                </a:solidFill>
              </a:rPr>
              <a:t>References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" y="454835"/>
            <a:ext cx="9182100" cy="61932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 smtClean="0"/>
              <a:t>previous years’ slides, and…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SzPct val="200000"/>
            </a:pPr>
            <a:r>
              <a:rPr lang="en-US" sz="900" dirty="0" err="1"/>
              <a:t>Biswal</a:t>
            </a:r>
            <a:r>
              <a:rPr lang="en-US" sz="900" dirty="0"/>
              <a:t>, B., </a:t>
            </a:r>
            <a:r>
              <a:rPr lang="en-US" sz="900" dirty="0" err="1"/>
              <a:t>Yetkin</a:t>
            </a:r>
            <a:r>
              <a:rPr lang="en-US" sz="900" dirty="0"/>
              <a:t>, F.Z., Haughton, V.M., &amp; Hyde, J.S. (1995). Functional connectivity in the motor cortex of resting human brain using echo-planar MRI. </a:t>
            </a:r>
            <a:r>
              <a:rPr lang="en-US" sz="900" i="1" dirty="0"/>
              <a:t>Magnetic Resonance Medicine, 34</a:t>
            </a:r>
            <a:r>
              <a:rPr lang="en-US" sz="900" dirty="0"/>
              <a:t>(4), 537-41</a:t>
            </a:r>
            <a:r>
              <a:rPr lang="en-US" sz="900" dirty="0" smtClean="0"/>
              <a:t>.</a:t>
            </a:r>
          </a:p>
          <a:p>
            <a:pPr marL="0" indent="0">
              <a:buSzPct val="200000"/>
            </a:pPr>
            <a:r>
              <a:rPr lang="en-US" sz="900" dirty="0" smtClean="0"/>
              <a:t>Buckner</a:t>
            </a:r>
            <a:r>
              <a:rPr lang="en-US" sz="900" dirty="0"/>
              <a:t>, R. L., Andrews-Hanna, J. R., &amp; </a:t>
            </a:r>
            <a:r>
              <a:rPr lang="en-US" sz="900" dirty="0" err="1"/>
              <a:t>Schacter</a:t>
            </a:r>
            <a:r>
              <a:rPr lang="en-US" sz="900" dirty="0"/>
              <a:t>, D. L. (2008). The brain’s default network: anatomy, function, and relevance to disease. Annals of the New York Academy of Sciences, 1124, 1–38. doi:10.1196/annals.</a:t>
            </a:r>
            <a:r>
              <a:rPr lang="en-US" sz="900" dirty="0" smtClean="0"/>
              <a:t>1440.011</a:t>
            </a:r>
          </a:p>
          <a:p>
            <a:pPr marL="0" indent="0">
              <a:buSzPct val="200000"/>
            </a:pPr>
            <a:r>
              <a:rPr lang="en-US" sz="900" dirty="0" err="1" smtClean="0"/>
              <a:t>Damoiseaux</a:t>
            </a:r>
            <a:r>
              <a:rPr lang="en-US" sz="900" dirty="0"/>
              <a:t>, J. S., </a:t>
            </a:r>
            <a:r>
              <a:rPr lang="en-US" sz="900" dirty="0" err="1"/>
              <a:t>Rombouts</a:t>
            </a:r>
            <a:r>
              <a:rPr lang="en-US" sz="900" dirty="0"/>
              <a:t>, S. A. R. B., </a:t>
            </a:r>
            <a:r>
              <a:rPr lang="en-US" sz="900" dirty="0" err="1"/>
              <a:t>Barkhof</a:t>
            </a:r>
            <a:r>
              <a:rPr lang="en-US" sz="900" dirty="0"/>
              <a:t>, F., </a:t>
            </a:r>
            <a:r>
              <a:rPr lang="en-US" sz="900" dirty="0" err="1"/>
              <a:t>Scheltens</a:t>
            </a:r>
            <a:r>
              <a:rPr lang="en-US" sz="900" dirty="0"/>
              <a:t>, P., </a:t>
            </a:r>
            <a:r>
              <a:rPr lang="en-US" sz="900" dirty="0" err="1"/>
              <a:t>Stam</a:t>
            </a:r>
            <a:r>
              <a:rPr lang="en-US" sz="900" dirty="0"/>
              <a:t>, C. J., Smith, S. M., &amp; Beckmann, C. F. (2006). Consistent resting-state networks, (2)</a:t>
            </a:r>
            <a:r>
              <a:rPr lang="en-US" sz="900" dirty="0" smtClean="0"/>
              <a:t>.</a:t>
            </a:r>
          </a:p>
          <a:p>
            <a:pPr marL="0" indent="0">
              <a:buSzPct val="200000"/>
            </a:pPr>
            <a:r>
              <a:rPr lang="en-US" sz="900" dirty="0" smtClean="0"/>
              <a:t>De </a:t>
            </a:r>
            <a:r>
              <a:rPr lang="en-US" sz="900" dirty="0"/>
              <a:t>Luca, M., Beckmann, C. F., De Stefano, N., Matthews, P. M., &amp; Smith, S. M. (2006). fMRI resting state networks define distinct modes of long-distance interactions in the human brain. NeuroImage, 29(4), 1359–67. doi:10.1016/j.neuroimage.</a:t>
            </a:r>
            <a:r>
              <a:rPr lang="en-US" sz="900" dirty="0" smtClean="0"/>
              <a:t>2005.08.035</a:t>
            </a:r>
          </a:p>
          <a:p>
            <a:pPr marL="0" indent="0">
              <a:buSzPct val="200000"/>
            </a:pPr>
            <a:r>
              <a:rPr lang="en-US" sz="900" dirty="0" err="1" smtClean="0"/>
              <a:t>Elwell</a:t>
            </a:r>
            <a:r>
              <a:rPr lang="en-US" sz="900" dirty="0"/>
              <a:t>, C. E., </a:t>
            </a:r>
            <a:r>
              <a:rPr lang="en-US" sz="900" dirty="0" err="1"/>
              <a:t>Springett</a:t>
            </a:r>
            <a:r>
              <a:rPr lang="en-US" sz="900" dirty="0"/>
              <a:t>, R., Hillman, E., &amp; </a:t>
            </a:r>
            <a:r>
              <a:rPr lang="en-US" sz="900" dirty="0" err="1"/>
              <a:t>Delpy</a:t>
            </a:r>
            <a:r>
              <a:rPr lang="en-US" sz="900" dirty="0"/>
              <a:t>, D. T. (1999). Oscillations in Cerebral </a:t>
            </a:r>
            <a:r>
              <a:rPr lang="en-US" sz="900" dirty="0" err="1"/>
              <a:t>Haemodynamics</a:t>
            </a:r>
            <a:r>
              <a:rPr lang="en-US" sz="900" dirty="0"/>
              <a:t>. Advances in Experimental Medicine and Biology, 471, 57–65</a:t>
            </a:r>
            <a:r>
              <a:rPr lang="en-US" sz="900" dirty="0" smtClean="0"/>
              <a:t>.</a:t>
            </a:r>
          </a:p>
          <a:p>
            <a:pPr marL="0" indent="0">
              <a:buSzPct val="200000"/>
            </a:pPr>
            <a:r>
              <a:rPr lang="en-US" sz="900" dirty="0" smtClean="0"/>
              <a:t>Fox</a:t>
            </a:r>
            <a:r>
              <a:rPr lang="en-US" sz="900" dirty="0"/>
              <a:t>, M. D., &amp; </a:t>
            </a:r>
            <a:r>
              <a:rPr lang="en-US" sz="900" dirty="0" err="1"/>
              <a:t>Raichle</a:t>
            </a:r>
            <a:r>
              <a:rPr lang="en-US" sz="900" dirty="0"/>
              <a:t>, M. E. (2007). Spontaneous fluctuations in brain activity observed with functional magnetic resonance imaging. Nature reviews. Neuroscience, 8(9), 700–11. doi:10.1038/</a:t>
            </a:r>
            <a:r>
              <a:rPr lang="en-US" sz="900" dirty="0" smtClean="0"/>
              <a:t>nrn2201</a:t>
            </a:r>
          </a:p>
          <a:p>
            <a:pPr marL="0" indent="0">
              <a:buSzPct val="200000"/>
            </a:pPr>
            <a:r>
              <a:rPr lang="en-US" sz="900" dirty="0" smtClean="0"/>
              <a:t>Fox</a:t>
            </a:r>
            <a:r>
              <a:rPr lang="en-US" sz="900" dirty="0"/>
              <a:t>, M. D., Snyder, A. Z., Vincent, J. L., </a:t>
            </a:r>
            <a:r>
              <a:rPr lang="en-US" sz="900" dirty="0" err="1"/>
              <a:t>Corbetta</a:t>
            </a:r>
            <a:r>
              <a:rPr lang="en-US" sz="900" dirty="0"/>
              <a:t>, M., Van Essen, D. C., &amp; </a:t>
            </a:r>
            <a:r>
              <a:rPr lang="en-US" sz="900" dirty="0" err="1"/>
              <a:t>Raichle</a:t>
            </a:r>
            <a:r>
              <a:rPr lang="en-US" sz="900" dirty="0"/>
              <a:t>, M. E. (2005). The human brain is intrinsically organized into dynamic, </a:t>
            </a:r>
            <a:r>
              <a:rPr lang="en-US" sz="900" dirty="0" err="1"/>
              <a:t>anticorrelated</a:t>
            </a:r>
            <a:r>
              <a:rPr lang="en-US" sz="900" dirty="0"/>
              <a:t> functional networks. Proceedings of the National Academy of Sciences of the United States of America, 102(27), 9673–8. doi:10.1073/pnas.</a:t>
            </a:r>
            <a:r>
              <a:rPr lang="en-US" sz="900" dirty="0" smtClean="0"/>
              <a:t>0504136102</a:t>
            </a:r>
          </a:p>
          <a:p>
            <a:pPr marL="0" indent="0">
              <a:buSzPct val="200000"/>
            </a:pPr>
            <a:r>
              <a:rPr lang="en-US" sz="900" dirty="0" err="1" smtClean="0"/>
              <a:t>Friston</a:t>
            </a:r>
            <a:r>
              <a:rPr lang="en-US" sz="900" dirty="0"/>
              <a:t>, K. J. (2011). Functional and effective connectivity: a review. Brain connectivity, 1(1), 13–36. doi:10.1089/brain.</a:t>
            </a:r>
            <a:r>
              <a:rPr lang="en-US" sz="900" dirty="0" smtClean="0"/>
              <a:t>2011.0008</a:t>
            </a:r>
          </a:p>
          <a:p>
            <a:pPr marL="0" indent="0">
              <a:buSzPct val="200000"/>
            </a:pPr>
            <a:r>
              <a:rPr lang="en-US" sz="900" dirty="0" err="1" smtClean="0"/>
              <a:t>Greicius</a:t>
            </a:r>
            <a:r>
              <a:rPr lang="en-US" sz="900" dirty="0"/>
              <a:t>, M. D., </a:t>
            </a:r>
            <a:r>
              <a:rPr lang="en-US" sz="900" dirty="0" err="1"/>
              <a:t>Krasnow</a:t>
            </a:r>
            <a:r>
              <a:rPr lang="en-US" sz="900" dirty="0"/>
              <a:t>, B., Reiss, A. L., &amp; </a:t>
            </a:r>
            <a:r>
              <a:rPr lang="en-US" sz="900" dirty="0" err="1"/>
              <a:t>Menon</a:t>
            </a:r>
            <a:r>
              <a:rPr lang="en-US" sz="900" dirty="0"/>
              <a:t>, V. (2003). Functional connectivity in the resting brain: a network analysis of the default mode hypothesis. Proceedings of the National Academy of Sciences of the United States of America, 100(1), 253–8. doi:10.1073/pnas.</a:t>
            </a:r>
            <a:r>
              <a:rPr lang="en-US" sz="900" dirty="0" smtClean="0"/>
              <a:t>0135058100</a:t>
            </a:r>
          </a:p>
          <a:p>
            <a:pPr marL="0" indent="0">
              <a:buSzPct val="200000"/>
            </a:pPr>
            <a:r>
              <a:rPr lang="en-US" sz="900" dirty="0" err="1" smtClean="0"/>
              <a:t>Greicius</a:t>
            </a:r>
            <a:r>
              <a:rPr lang="en-US" sz="900" dirty="0"/>
              <a:t>, M. D., </a:t>
            </a:r>
            <a:r>
              <a:rPr lang="en-US" sz="900" dirty="0" err="1"/>
              <a:t>Supekar</a:t>
            </a:r>
            <a:r>
              <a:rPr lang="en-US" sz="900" dirty="0"/>
              <a:t>, K., </a:t>
            </a:r>
            <a:r>
              <a:rPr lang="en-US" sz="900" dirty="0" err="1"/>
              <a:t>Menon</a:t>
            </a:r>
            <a:r>
              <a:rPr lang="en-US" sz="900" dirty="0"/>
              <a:t>, V., &amp; Dougherty, R. F. (2009). Resting-state functional connectivity reflects structural connectivity in the default mode network. Cerebral cortex (New York, N.Y. : 1991), 19(1), 72–8. doi:10.1093/</a:t>
            </a:r>
            <a:r>
              <a:rPr lang="en-US" sz="900" dirty="0" err="1"/>
              <a:t>cercor</a:t>
            </a:r>
            <a:r>
              <a:rPr lang="en-US" sz="900" dirty="0"/>
              <a:t>/</a:t>
            </a:r>
            <a:r>
              <a:rPr lang="en-US" sz="900" dirty="0" smtClean="0"/>
              <a:t>bhn059</a:t>
            </a:r>
          </a:p>
          <a:p>
            <a:pPr marL="0" indent="0">
              <a:buSzPct val="200000"/>
            </a:pPr>
            <a:r>
              <a:rPr lang="en-US" sz="900" dirty="0" err="1" smtClean="0"/>
              <a:t>Marreiros</a:t>
            </a:r>
            <a:r>
              <a:rPr lang="en-US" sz="900" dirty="0"/>
              <a:t>, A. (2012). SPM for fMRI </a:t>
            </a:r>
            <a:r>
              <a:rPr lang="en-US" sz="900" dirty="0" smtClean="0"/>
              <a:t>slides.</a:t>
            </a:r>
          </a:p>
          <a:p>
            <a:pPr marL="0" indent="0">
              <a:buSzPct val="200000"/>
            </a:pPr>
            <a:r>
              <a:rPr lang="en-US" sz="900" dirty="0" smtClean="0"/>
              <a:t>Smith</a:t>
            </a:r>
            <a:r>
              <a:rPr lang="en-US" sz="900" dirty="0"/>
              <a:t>, S. M., Miller, K. L., Moeller, S., </a:t>
            </a:r>
            <a:r>
              <a:rPr lang="en-US" sz="900" dirty="0" err="1"/>
              <a:t>Xu</a:t>
            </a:r>
            <a:r>
              <a:rPr lang="en-US" sz="900" dirty="0"/>
              <a:t>, J., </a:t>
            </a:r>
            <a:r>
              <a:rPr lang="en-US" sz="900" dirty="0" err="1"/>
              <a:t>Auerbach</a:t>
            </a:r>
            <a:r>
              <a:rPr lang="en-US" sz="900" dirty="0"/>
              <a:t>, E. J., </a:t>
            </a:r>
            <a:r>
              <a:rPr lang="en-US" sz="900" dirty="0" err="1"/>
              <a:t>Woolrich</a:t>
            </a:r>
            <a:r>
              <a:rPr lang="en-US" sz="900" dirty="0"/>
              <a:t>, M. W., </a:t>
            </a:r>
            <a:r>
              <a:rPr lang="en-US" sz="900" dirty="0" smtClean="0"/>
              <a:t>Beckmann</a:t>
            </a:r>
            <a:r>
              <a:rPr lang="en-US" sz="900" dirty="0"/>
              <a:t>, C. F., et al. (2012). Temporally-independent functional modes of spontaneous brain activity. Proceedings of the National Academy of Sciences of the United States of America, 109(8), 3131–6. </a:t>
            </a:r>
            <a:r>
              <a:rPr lang="en-US" sz="900" dirty="0" smtClean="0"/>
              <a:t>doi:10.1073/pnas.1121329109</a:t>
            </a:r>
          </a:p>
          <a:p>
            <a:pPr marL="0" indent="0">
              <a:buSzPct val="200000"/>
            </a:pPr>
            <a:r>
              <a:rPr lang="en-GB" sz="900" dirty="0" err="1"/>
              <a:t>Friston</a:t>
            </a:r>
            <a:r>
              <a:rPr lang="en-GB" sz="900" dirty="0"/>
              <a:t>, K. (1998). Modes or models: a critique on independent component analysis for fMRI, TICS, 373-375.</a:t>
            </a:r>
            <a:br>
              <a:rPr lang="en-GB" sz="900" dirty="0"/>
            </a:br>
            <a:r>
              <a:rPr lang="en-GB" sz="900" dirty="0"/>
              <a:t>Lee, M.H., </a:t>
            </a:r>
            <a:r>
              <a:rPr lang="en-GB" sz="900" dirty="0" err="1"/>
              <a:t>Smyser</a:t>
            </a:r>
            <a:r>
              <a:rPr lang="en-GB" sz="900" dirty="0"/>
              <a:t>, C.D., &amp; </a:t>
            </a:r>
            <a:r>
              <a:rPr lang="en-GB" sz="900" dirty="0" err="1"/>
              <a:t>Shominy</a:t>
            </a:r>
            <a:r>
              <a:rPr lang="en-GB" sz="900" dirty="0"/>
              <a:t>, J.S. (2013). Resting-state fMRI: A review of methods and clinical applications. American Journal of Neuroradiology, </a:t>
            </a:r>
            <a:r>
              <a:rPr lang="en-GB" sz="900" dirty="0" smtClean="0"/>
              <a:t>1866-1872.</a:t>
            </a:r>
          </a:p>
          <a:p>
            <a:pPr marL="0" indent="0">
              <a:buSzPct val="200000"/>
            </a:pPr>
            <a:r>
              <a:rPr lang="en-GB" sz="900" dirty="0"/>
              <a:t> </a:t>
            </a:r>
            <a:r>
              <a:rPr lang="en-GB" sz="900" dirty="0" err="1" smtClean="0"/>
              <a:t>Roerbroek</a:t>
            </a:r>
            <a:r>
              <a:rPr lang="en-GB" sz="900" dirty="0"/>
              <a:t>, A., Seth, A., &amp; Valdes-Sosa, P. (2011). Causal Time Series Analysis of functional Magnetic Resonance Imaging Data. JMLR: Workshop and Conference Proceedings 12 (2011) 65–94 .</a:t>
            </a:r>
            <a:endParaRPr lang="en-GB" sz="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SzPct val="200000"/>
            </a:pPr>
            <a:r>
              <a:rPr lang="en-GB" sz="900" dirty="0" err="1" smtClean="0">
                <a:latin typeface="Arial" pitchFamily="34" charset="0"/>
                <a:cs typeface="Arial" pitchFamily="34" charset="0"/>
              </a:rPr>
              <a:t>Friston</a:t>
            </a:r>
            <a:r>
              <a:rPr lang="en-GB" sz="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KJ, </a:t>
            </a:r>
            <a:r>
              <a:rPr lang="en-GB" sz="900" dirty="0" err="1">
                <a:latin typeface="Arial" pitchFamily="34" charset="0"/>
                <a:cs typeface="Arial" pitchFamily="34" charset="0"/>
              </a:rPr>
              <a:t>Buechel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 C, Fink GR et al. Psychophysiological and Modulatory Interactions in Neuroimaging. </a:t>
            </a:r>
            <a:r>
              <a:rPr lang="en-GB" sz="900" i="1" dirty="0" err="1">
                <a:latin typeface="Arial" pitchFamily="34" charset="0"/>
                <a:cs typeface="Arial" pitchFamily="34" charset="0"/>
              </a:rPr>
              <a:t>Neuroimage</a:t>
            </a:r>
            <a:r>
              <a:rPr lang="en-GB" sz="9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(1997) 6, </a:t>
            </a:r>
            <a:r>
              <a:rPr lang="en-GB" sz="900" dirty="0" smtClean="0">
                <a:latin typeface="Arial" pitchFamily="34" charset="0"/>
                <a:cs typeface="Arial" pitchFamily="34" charset="0"/>
              </a:rPr>
              <a:t>218-229.</a:t>
            </a:r>
          </a:p>
          <a:p>
            <a:pPr marL="0" indent="0">
              <a:buSzPct val="200000"/>
            </a:pPr>
            <a:r>
              <a:rPr lang="en-US" sz="900" dirty="0" err="1">
                <a:latin typeface="Arial" pitchFamily="34" charset="0"/>
                <a:cs typeface="Arial" pitchFamily="34" charset="0"/>
              </a:rPr>
              <a:t>Büchel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C,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Friston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KJ, Modulation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of connectivity in visual pathways by attention: cortical interactions evaluated with structural equation modelling and 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fMRI. </a:t>
            </a:r>
            <a:r>
              <a:rPr lang="it-IT" sz="900" i="1" dirty="0" err="1">
                <a:latin typeface="Arial" pitchFamily="34" charset="0"/>
                <a:cs typeface="Arial" pitchFamily="34" charset="0"/>
              </a:rPr>
              <a:t>Cereb</a:t>
            </a:r>
            <a:r>
              <a:rPr lang="it-IT" sz="900" i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900" i="1" dirty="0" err="1" smtClean="0">
                <a:latin typeface="Arial" pitchFamily="34" charset="0"/>
                <a:cs typeface="Arial" pitchFamily="34" charset="0"/>
              </a:rPr>
              <a:t>Cortex</a:t>
            </a:r>
            <a:r>
              <a:rPr lang="it-IT" sz="9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900" dirty="0" smtClean="0">
                <a:latin typeface="Arial" pitchFamily="34" charset="0"/>
                <a:cs typeface="Arial" pitchFamily="34" charset="0"/>
              </a:rPr>
              <a:t>(1997) 7, 768-78.</a:t>
            </a:r>
          </a:p>
          <a:p>
            <a:pPr marL="0" indent="0">
              <a:buSzPct val="200000"/>
            </a:pPr>
            <a:r>
              <a:rPr lang="en-GB" sz="900" dirty="0" smtClean="0">
                <a:latin typeface="Arial" pitchFamily="34" charset="0"/>
                <a:cs typeface="Arial" pitchFamily="34" charset="0"/>
              </a:rPr>
              <a:t>Dolan RJ, Fink GR, Rolls E, et al.,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How the brain learns to see objects and faces in an impoverished 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context, </a:t>
            </a:r>
            <a:r>
              <a:rPr lang="en-US" sz="900" i="1" dirty="0" smtClean="0">
                <a:latin typeface="Arial" pitchFamily="34" charset="0"/>
                <a:cs typeface="Arial" pitchFamily="34" charset="0"/>
              </a:rPr>
              <a:t>Nature 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(1997) 389, 596-9.</a:t>
            </a:r>
            <a:endParaRPr lang="en-GB" sz="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SzPct val="200000"/>
            </a:pPr>
            <a:r>
              <a:rPr lang="en-GB" sz="900" dirty="0" err="1" smtClean="0">
                <a:latin typeface="Arial" pitchFamily="34" charset="0"/>
                <a:cs typeface="Arial" pitchFamily="34" charset="0"/>
              </a:rPr>
              <a:t>Gitelman</a:t>
            </a:r>
            <a:r>
              <a:rPr lang="en-GB" sz="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DR, Penny WD, </a:t>
            </a:r>
            <a:r>
              <a:rPr lang="en-GB" sz="900" dirty="0" err="1">
                <a:latin typeface="Arial" pitchFamily="34" charset="0"/>
                <a:cs typeface="Arial" pitchFamily="34" charset="0"/>
              </a:rPr>
              <a:t>Ashburner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 J et al. </a:t>
            </a:r>
            <a:r>
              <a:rPr lang="en-GB" sz="900" dirty="0" err="1">
                <a:latin typeface="Arial" pitchFamily="34" charset="0"/>
                <a:cs typeface="Arial" pitchFamily="34" charset="0"/>
              </a:rPr>
              <a:t>Modeling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 regional and </a:t>
            </a:r>
            <a:r>
              <a:rPr lang="en-GB" sz="900" dirty="0" err="1">
                <a:latin typeface="Arial" pitchFamily="34" charset="0"/>
                <a:cs typeface="Arial" pitchFamily="34" charset="0"/>
              </a:rPr>
              <a:t>neuropsychologic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 interactions in fMRI: The importance of hemodynamic </a:t>
            </a:r>
            <a:r>
              <a:rPr lang="en-GB" sz="900" dirty="0" err="1">
                <a:latin typeface="Arial" pitchFamily="34" charset="0"/>
                <a:cs typeface="Arial" pitchFamily="34" charset="0"/>
              </a:rPr>
              <a:t>deconvolution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900" i="1" dirty="0" err="1">
                <a:latin typeface="Arial" pitchFamily="34" charset="0"/>
                <a:cs typeface="Arial" pitchFamily="34" charset="0"/>
              </a:rPr>
              <a:t>Neuroimage</a:t>
            </a:r>
            <a:r>
              <a:rPr lang="en-GB" sz="900" dirty="0">
                <a:latin typeface="Arial" pitchFamily="34" charset="0"/>
                <a:cs typeface="Arial" pitchFamily="34" charset="0"/>
              </a:rPr>
              <a:t> (2003) 19; 200-207</a:t>
            </a:r>
            <a:r>
              <a:rPr lang="en-GB" sz="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SzPct val="200000"/>
            </a:pPr>
            <a:r>
              <a:rPr lang="en-GB" sz="900" dirty="0" smtClean="0"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en-GB" sz="900" dirty="0">
                <a:latin typeface="Arial" pitchFamily="34" charset="0"/>
                <a:cs typeface="Arial" pitchFamily="34" charset="0"/>
                <a:hlinkClick r:id="rId2"/>
              </a:rPr>
              <a:t>://www.fil.ion.ucl.ac.uk/spm/data/attention</a:t>
            </a:r>
            <a:r>
              <a:rPr lang="en-GB" sz="9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endParaRPr lang="en-GB" sz="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SzPct val="200000"/>
            </a:pPr>
            <a:r>
              <a:rPr lang="en-GB" sz="900" dirty="0" smtClean="0">
                <a:hlinkClick r:id="rId3"/>
              </a:rPr>
              <a:t>http</a:t>
            </a:r>
            <a:r>
              <a:rPr lang="en-GB" sz="900" dirty="0">
                <a:hlinkClick r:id="rId3"/>
              </a:rPr>
              <a:t>://www.fil.ion.ucl.ac.uk/spm/doc/</a:t>
            </a:r>
            <a:r>
              <a:rPr lang="en-GB" sz="900" dirty="0" smtClean="0">
                <a:hlinkClick r:id="rId3"/>
              </a:rPr>
              <a:t>manual.pdf</a:t>
            </a:r>
            <a:endParaRPr lang="en-GB" sz="900" dirty="0" smtClean="0"/>
          </a:p>
          <a:p>
            <a:pPr marL="0" indent="0">
              <a:buSzPct val="200000"/>
            </a:pPr>
            <a:r>
              <a:rPr lang="en-GB" sz="900" dirty="0" smtClean="0">
                <a:hlinkClick r:id="rId4"/>
              </a:rPr>
              <a:t>http</a:t>
            </a:r>
            <a:r>
              <a:rPr lang="en-GB" sz="900" dirty="0">
                <a:hlinkClick r:id="rId4"/>
              </a:rPr>
              <a:t>://www.neurometrika.org/</a:t>
            </a:r>
            <a:r>
              <a:rPr lang="en-GB" sz="900" dirty="0" smtClean="0">
                <a:hlinkClick r:id="rId4"/>
              </a:rPr>
              <a:t>resources</a:t>
            </a:r>
            <a:endParaRPr lang="en-GB" sz="900" dirty="0"/>
          </a:p>
          <a:p>
            <a:pPr marL="0" indent="0" algn="just">
              <a:buNone/>
              <a:defRPr/>
            </a:pPr>
            <a:r>
              <a:rPr lang="en-GB" sz="900" dirty="0"/>
              <a:t>Graphic of the brain is taken from </a:t>
            </a:r>
            <a:r>
              <a:rPr lang="en-GB" sz="900" dirty="0" err="1"/>
              <a:t>Quattrocki</a:t>
            </a:r>
            <a:r>
              <a:rPr lang="en-GB" sz="900" dirty="0"/>
              <a:t> Knight et al., </a:t>
            </a:r>
            <a:r>
              <a:rPr lang="en-GB" sz="900" dirty="0" smtClean="0"/>
              <a:t>submitted.</a:t>
            </a:r>
          </a:p>
          <a:p>
            <a:pPr marL="0" indent="0" algn="just">
              <a:buNone/>
              <a:defRPr/>
            </a:pPr>
            <a:r>
              <a:rPr lang="en-GB" sz="1000" dirty="0" smtClean="0">
                <a:cs typeface="Arial" pitchFamily="34" charset="0"/>
              </a:rPr>
              <a:t>Several </a:t>
            </a:r>
            <a:r>
              <a:rPr lang="en-GB" sz="1000" dirty="0">
                <a:cs typeface="Arial" pitchFamily="34" charset="0"/>
              </a:rPr>
              <a:t>slides were adapted from D. </a:t>
            </a:r>
            <a:r>
              <a:rPr lang="en-GB" sz="1000" dirty="0" err="1">
                <a:cs typeface="Arial" pitchFamily="34" charset="0"/>
              </a:rPr>
              <a:t>Gitelman’s</a:t>
            </a:r>
            <a:r>
              <a:rPr lang="en-GB" sz="1000" dirty="0">
                <a:cs typeface="Arial" pitchFamily="34" charset="0"/>
              </a:rPr>
              <a:t> presentation for the October 2011 SPM course at MGH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en-GB" sz="1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SzPct val="200000"/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905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12095"/>
            <a:ext cx="8489950" cy="1296988"/>
          </a:xfrm>
        </p:spPr>
        <p:txBody>
          <a:bodyPr/>
          <a:lstStyle/>
          <a:p>
            <a:r>
              <a:rPr lang="en-US" sz="2400" dirty="0">
                <a:solidFill>
                  <a:srgbClr val="FFFFFF"/>
                </a:solidFill>
              </a:rPr>
              <a:t>T</a:t>
            </a:r>
            <a:r>
              <a:rPr lang="en-US" sz="2400" dirty="0" smtClean="0">
                <a:solidFill>
                  <a:srgbClr val="FFFFFF"/>
                </a:solidFill>
              </a:rPr>
              <a:t>ask-evoked fMRI paradigm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639989"/>
            <a:ext cx="8489950" cy="3457575"/>
          </a:xfrm>
        </p:spPr>
        <p:txBody>
          <a:bodyPr/>
          <a:lstStyle/>
          <a:p>
            <a:r>
              <a:rPr lang="en-US" sz="2000" dirty="0"/>
              <a:t>t</a:t>
            </a:r>
            <a:r>
              <a:rPr lang="en-US" sz="2000" dirty="0" smtClean="0"/>
              <a:t>ask-related activation paradigm</a:t>
            </a:r>
          </a:p>
          <a:p>
            <a:pPr lvl="1"/>
            <a:r>
              <a:rPr lang="en-US" sz="1600" dirty="0" smtClean="0"/>
              <a:t>changes in BOLD signal attributed to experimental paradigm</a:t>
            </a:r>
          </a:p>
          <a:p>
            <a:pPr lvl="1"/>
            <a:r>
              <a:rPr lang="en-US" sz="1600" dirty="0" smtClean="0"/>
              <a:t>brain function mapped onto brain regions</a:t>
            </a:r>
            <a:endParaRPr lang="en-US" sz="2000" dirty="0"/>
          </a:p>
        </p:txBody>
      </p:sp>
      <p:pic>
        <p:nvPicPr>
          <p:cNvPr id="4" name="Picture 3" descr="Screen Shot 2013-02-27 at 9.34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6472"/>
            <a:ext cx="5860230" cy="2719820"/>
          </a:xfrm>
          <a:prstGeom prst="rect">
            <a:avLst/>
          </a:prstGeom>
        </p:spPr>
      </p:pic>
      <p:pic>
        <p:nvPicPr>
          <p:cNvPr id="5" name="Picture 4" descr="Screen Shot 2013-02-27 at 9.35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15" y="3277779"/>
            <a:ext cx="3489460" cy="2092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299" y="2134393"/>
            <a:ext cx="2547111" cy="1086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839" y="2194880"/>
            <a:ext cx="2499694" cy="10103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1775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Fox et al., 2007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1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13002"/>
            <a:ext cx="8489950" cy="1296988"/>
          </a:xfrm>
        </p:spPr>
        <p:txBody>
          <a:bodyPr/>
          <a:lstStyle/>
          <a:p>
            <a:r>
              <a:rPr lang="en-US" sz="2400" dirty="0" smtClean="0">
                <a:solidFill>
                  <a:srgbClr val="FFFFFF"/>
                </a:solidFill>
              </a:rPr>
              <a:t>Spontaneous BOLD activity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5" name="Picture 4" descr="Screen Shot 2013-02-28 at 6.37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51" y="3394149"/>
            <a:ext cx="3373100" cy="326544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5400000">
            <a:off x="926955" y="5097685"/>
            <a:ext cx="1607218" cy="38372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0100" y="3279849"/>
            <a:ext cx="1510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b="1" dirty="0" smtClean="0">
                <a:solidFill>
                  <a:srgbClr val="FF0000"/>
                </a:solidFill>
              </a:rPr>
              <a:t>&lt; 0.10 Hz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736752"/>
            <a:ext cx="8489950" cy="3149447"/>
          </a:xfrm>
        </p:spPr>
        <p:txBody>
          <a:bodyPr/>
          <a:lstStyle/>
          <a:p>
            <a:endParaRPr lang="en-US" sz="800" dirty="0" smtClean="0"/>
          </a:p>
          <a:p>
            <a:r>
              <a:rPr lang="en-US" sz="1800" dirty="0" smtClean="0"/>
              <a:t>the brain is always active, even in the absence of explicit input or output</a:t>
            </a:r>
          </a:p>
          <a:p>
            <a:pPr lvl="1"/>
            <a:r>
              <a:rPr lang="en-US" sz="1600" dirty="0" smtClean="0"/>
              <a:t>task-related changes in neuronal metabolism are only about 5% of brain’s total energy consumption</a:t>
            </a:r>
          </a:p>
          <a:p>
            <a:pPr lvl="1"/>
            <a:endParaRPr lang="en-US" sz="900" dirty="0" smtClean="0"/>
          </a:p>
          <a:p>
            <a:r>
              <a:rPr lang="en-US" sz="1800" dirty="0" smtClean="0"/>
              <a:t>what is the “noise” in standard activation studies?</a:t>
            </a:r>
          </a:p>
          <a:p>
            <a:pPr lvl="1"/>
            <a:r>
              <a:rPr lang="en-US" sz="1600" dirty="0" smtClean="0"/>
              <a:t>faster frequencies related to respiratory and cardiac activities</a:t>
            </a:r>
          </a:p>
          <a:p>
            <a:pPr lvl="1"/>
            <a:r>
              <a:rPr lang="en-US" sz="1600" dirty="0"/>
              <a:t>s</a:t>
            </a:r>
            <a:r>
              <a:rPr lang="en-US" sz="1600" dirty="0" smtClean="0"/>
              <a:t>pontaneous, </a:t>
            </a:r>
            <a:r>
              <a:rPr lang="en-US" sz="1600" dirty="0" smtClean="0">
                <a:solidFill>
                  <a:srgbClr val="FF0000"/>
                </a:solidFill>
              </a:rPr>
              <a:t>neuronal oscillations between 0.01 – 0.10 Hz  </a:t>
            </a:r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800" dirty="0" smtClean="0"/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4919" y="4309353"/>
            <a:ext cx="30642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400" dirty="0" smtClean="0">
                <a:solidFill>
                  <a:srgbClr val="000000"/>
                </a:solidFill>
              </a:rPr>
              <a:t>Changes </a:t>
            </a:r>
            <a:r>
              <a:rPr lang="en-GB" sz="1400" dirty="0">
                <a:solidFill>
                  <a:srgbClr val="000000"/>
                </a:solidFill>
              </a:rPr>
              <a:t>in </a:t>
            </a:r>
            <a:r>
              <a:rPr lang="en-GB" sz="1400" dirty="0" smtClean="0">
                <a:solidFill>
                  <a:srgbClr val="000000"/>
                </a:solidFill>
              </a:rPr>
              <a:t>reflected and scattered </a:t>
            </a:r>
            <a:r>
              <a:rPr lang="en-GB" sz="1400" dirty="0">
                <a:solidFill>
                  <a:srgbClr val="000000"/>
                </a:solidFill>
              </a:rPr>
              <a:t>light signal </a:t>
            </a:r>
            <a:r>
              <a:rPr lang="en-GB" sz="1400" dirty="0" smtClean="0">
                <a:solidFill>
                  <a:srgbClr val="000000"/>
                </a:solidFill>
              </a:rPr>
              <a:t>(indicating neuronal activity) at </a:t>
            </a:r>
            <a:r>
              <a:rPr lang="en-GB" sz="1400" dirty="0">
                <a:solidFill>
                  <a:srgbClr val="000000"/>
                </a:solidFill>
              </a:rPr>
              <a:t>a pervasive low-frequency (0.1-Hz) </a:t>
            </a:r>
            <a:r>
              <a:rPr lang="en-GB" sz="1400" dirty="0" smtClean="0">
                <a:solidFill>
                  <a:srgbClr val="000000"/>
                </a:solidFill>
              </a:rPr>
              <a:t>oscillation correlate with </a:t>
            </a:r>
            <a:r>
              <a:rPr lang="en-GB" sz="1400" dirty="0" err="1" smtClean="0">
                <a:solidFill>
                  <a:srgbClr val="000000"/>
                </a:solidFill>
              </a:rPr>
              <a:t>vasomotion</a:t>
            </a:r>
            <a:r>
              <a:rPr lang="en-GB" sz="1400" dirty="0" smtClean="0">
                <a:solidFill>
                  <a:srgbClr val="000000"/>
                </a:solidFill>
              </a:rPr>
              <a:t> signals (Mayhew et al., 1996)</a:t>
            </a:r>
          </a:p>
        </p:txBody>
      </p:sp>
    </p:spTree>
    <p:extLst>
      <p:ext uri="{BB962C8B-B14F-4D97-AF65-F5344CB8AC3E}">
        <p14:creationId xmlns:p14="http://schemas.microsoft.com/office/powerpoint/2010/main" val="304323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98" y="17233"/>
            <a:ext cx="8489950" cy="1296988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Spontaneous BOLD activity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Screen Shot 2013-02-27 at 9.50.26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8" y="757043"/>
            <a:ext cx="3966014" cy="2235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927051"/>
            <a:ext cx="205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err="1" smtClean="0">
                <a:solidFill>
                  <a:srgbClr val="000000"/>
                </a:solidFill>
              </a:rPr>
              <a:t>Biswal</a:t>
            </a:r>
            <a:r>
              <a:rPr lang="en-US" dirty="0" smtClean="0">
                <a:solidFill>
                  <a:srgbClr val="000000"/>
                </a:solidFill>
              </a:rPr>
              <a:t> et al., 1995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7752" y="1023138"/>
            <a:ext cx="3546438" cy="5493128"/>
          </a:xfrm>
        </p:spPr>
        <p:txBody>
          <a:bodyPr/>
          <a:lstStyle/>
          <a:p>
            <a:r>
              <a:rPr lang="en-US" sz="1800" dirty="0" smtClean="0">
                <a:solidFill>
                  <a:srgbClr val="000000"/>
                </a:solidFill>
              </a:rPr>
              <a:t>occurs during task and at rest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intrinsic brain activity</a:t>
            </a:r>
          </a:p>
          <a:p>
            <a:endParaRPr lang="en-US" sz="1800" dirty="0" smtClean="0">
              <a:solidFill>
                <a:srgbClr val="000000"/>
              </a:solidFill>
            </a:endParaRP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“resting-state networks”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correlation between spontaneous BOLD signals of brain regions thought to be functionally and/or structurally related</a:t>
            </a:r>
          </a:p>
          <a:p>
            <a:pPr lvl="1"/>
            <a:endParaRPr lang="en-US" sz="1600" dirty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More accurately: </a:t>
            </a:r>
            <a:r>
              <a:rPr lang="en-US" sz="2000" b="1" dirty="0" smtClean="0">
                <a:solidFill>
                  <a:srgbClr val="000000"/>
                </a:solidFill>
              </a:rPr>
              <a:t>Endogenous brain networks</a:t>
            </a:r>
          </a:p>
        </p:txBody>
      </p:sp>
      <p:pic>
        <p:nvPicPr>
          <p:cNvPr id="9" name="Picture 8" descr="Screen Shot 2013-02-28 at 7.51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2" y="3296383"/>
            <a:ext cx="5185100" cy="33135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516266"/>
            <a:ext cx="230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Van Dijk et al.,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0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7193"/>
            <a:ext cx="8489950" cy="1296988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Resting-state </a:t>
            </a:r>
            <a:r>
              <a:rPr lang="en-US" sz="2400" dirty="0">
                <a:solidFill>
                  <a:schemeClr val="bg1"/>
                </a:solidFill>
              </a:rPr>
              <a:t>n</a:t>
            </a:r>
            <a:r>
              <a:rPr lang="en-US" sz="2400" dirty="0" smtClean="0">
                <a:solidFill>
                  <a:schemeClr val="bg1"/>
                </a:solidFill>
              </a:rPr>
              <a:t>etworks (RSNs)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776072"/>
            <a:ext cx="8489950" cy="3457575"/>
          </a:xfrm>
        </p:spPr>
        <p:txBody>
          <a:bodyPr/>
          <a:lstStyle/>
          <a:p>
            <a:r>
              <a:rPr lang="en-US" sz="1800" dirty="0" smtClean="0"/>
              <a:t>multiple resting-state networks (RSNs) have been found </a:t>
            </a:r>
          </a:p>
          <a:p>
            <a:pPr lvl="1"/>
            <a:r>
              <a:rPr lang="en-US" sz="1600" dirty="0" smtClean="0"/>
              <a:t>all show activity during rest and during tasks</a:t>
            </a:r>
          </a:p>
          <a:p>
            <a:pPr lvl="1"/>
            <a:r>
              <a:rPr lang="en-US" sz="1600" dirty="0" smtClean="0"/>
              <a:t>one of the RSNs, the default mode network (DMN), shows a decrease in activity during cognitive tasks</a:t>
            </a:r>
            <a:endParaRPr lang="en-US" sz="1600" dirty="0"/>
          </a:p>
        </p:txBody>
      </p:sp>
      <p:pic>
        <p:nvPicPr>
          <p:cNvPr id="4" name="Picture 3" descr="Screen Shot 2013-02-27 at 10.25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6" y="2217906"/>
            <a:ext cx="7789517" cy="434799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7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0200" y="49698"/>
            <a:ext cx="8489950" cy="1296988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Resting-state fMRI: acquisition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580031"/>
            <a:ext cx="8489950" cy="3457575"/>
          </a:xfrm>
        </p:spPr>
        <p:txBody>
          <a:bodyPr/>
          <a:lstStyle/>
          <a:p>
            <a:r>
              <a:rPr lang="en-US" sz="1800" dirty="0" smtClean="0"/>
              <a:t>resting-state paradigm</a:t>
            </a:r>
          </a:p>
          <a:p>
            <a:pPr lvl="1"/>
            <a:r>
              <a:rPr lang="en-US" sz="1600" dirty="0" smtClean="0"/>
              <a:t>no task; participant asked to lie still</a:t>
            </a:r>
          </a:p>
          <a:p>
            <a:pPr lvl="1"/>
            <a:r>
              <a:rPr lang="en-US" sz="1600" dirty="0" smtClean="0"/>
              <a:t>time course of spontaneous BOLD response measured</a:t>
            </a:r>
            <a:endParaRPr lang="en-US" sz="1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0" y="6492901"/>
            <a:ext cx="226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Fox &amp; </a:t>
            </a:r>
            <a:r>
              <a:rPr lang="en-US" dirty="0" err="1" smtClean="0">
                <a:solidFill>
                  <a:srgbClr val="000000"/>
                </a:solidFill>
              </a:rPr>
              <a:t>Raichle</a:t>
            </a:r>
            <a:r>
              <a:rPr lang="en-US" dirty="0" smtClean="0">
                <a:solidFill>
                  <a:srgbClr val="000000"/>
                </a:solidFill>
              </a:rPr>
              <a:t>, 2007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Picture 14" descr="Screen Shot 2013-02-28 at 9.25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0934"/>
            <a:ext cx="9144000" cy="365334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2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0.5"/>
</p:tagLst>
</file>

<file path=ppt/theme/theme1.xml><?xml version="1.0" encoding="utf-8"?>
<a:theme xmlns:a="http://schemas.openxmlformats.org/drawingml/2006/main" name="PPISEM2009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PPISEM2009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PPISEM2009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PPISEM2009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PPISEM2009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PPISEM2009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PPISEM2009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PPISEM2009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PPISEM2009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PPISEM2009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PPISEM2009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PISEM2009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PPISEM2009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PPISEM2009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PPISEM2009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PPISEM2009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PPISEM2009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PPISEM2009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PPISEM2009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PPISEM2009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PPISEM2009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PPISEM2009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PISEM2009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PPISEM2009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PPISEM2009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PPISEM2009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PPISEM2009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PPISEM2009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PPISEM2009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1512</TotalTime>
  <Words>2343</Words>
  <Application>Microsoft Office PowerPoint</Application>
  <PresentationFormat>Presentazione su schermo (4:3)</PresentationFormat>
  <Paragraphs>431</Paragraphs>
  <Slides>40</Slides>
  <Notes>26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29</vt:i4>
      </vt:variant>
      <vt:variant>
        <vt:lpstr>Titoli diapositive</vt:lpstr>
      </vt:variant>
      <vt:variant>
        <vt:i4>40</vt:i4>
      </vt:variant>
    </vt:vector>
  </HeadingPairs>
  <TitlesOfParts>
    <vt:vector size="79" baseType="lpstr">
      <vt:lpstr>Arial Unicode MS</vt:lpstr>
      <vt:lpstr>ＭＳ Ｐゴシック</vt:lpstr>
      <vt:lpstr>Arial</vt:lpstr>
      <vt:lpstr>Calibri</vt:lpstr>
      <vt:lpstr>Corbel</vt:lpstr>
      <vt:lpstr>Garamond</vt:lpstr>
      <vt:lpstr>Lucida Grande</vt:lpstr>
      <vt:lpstr>Verdana</vt:lpstr>
      <vt:lpstr>Wingdings</vt:lpstr>
      <vt:lpstr>Wingdings 2</vt:lpstr>
      <vt:lpstr>PPISEM2009</vt:lpstr>
      <vt:lpstr>1_PPISEM2009</vt:lpstr>
      <vt:lpstr>2_PPISEM2009</vt:lpstr>
      <vt:lpstr>3_PPISEM2009</vt:lpstr>
      <vt:lpstr>4_PPISEM2009</vt:lpstr>
      <vt:lpstr>5_PPISEM2009</vt:lpstr>
      <vt:lpstr>6_PPISEM2009</vt:lpstr>
      <vt:lpstr>7_PPISEM2009</vt:lpstr>
      <vt:lpstr>8_PPISEM2009</vt:lpstr>
      <vt:lpstr>9_PPISEM2009</vt:lpstr>
      <vt:lpstr>10_PPISEM2009</vt:lpstr>
      <vt:lpstr>11_PPISEM2009</vt:lpstr>
      <vt:lpstr>12_PPISEM2009</vt:lpstr>
      <vt:lpstr>13_PPISEM2009</vt:lpstr>
      <vt:lpstr>14_PPISEM2009</vt:lpstr>
      <vt:lpstr>15_PPISEM2009</vt:lpstr>
      <vt:lpstr>16_PPISEM2009</vt:lpstr>
      <vt:lpstr>17_PPISEM2009</vt:lpstr>
      <vt:lpstr>18_PPISEM2009</vt:lpstr>
      <vt:lpstr>19_PPISEM2009</vt:lpstr>
      <vt:lpstr>20_PPISEM2009</vt:lpstr>
      <vt:lpstr>21_PPISEM2009</vt:lpstr>
      <vt:lpstr>22_PPISEM2009</vt:lpstr>
      <vt:lpstr>23_PPISEM2009</vt:lpstr>
      <vt:lpstr>24_PPISEM2009</vt:lpstr>
      <vt:lpstr>25_PPISEM2009</vt:lpstr>
      <vt:lpstr>26_PPISEM2009</vt:lpstr>
      <vt:lpstr>27_PPISEM2009</vt:lpstr>
      <vt:lpstr>28_PPISEM2009</vt:lpstr>
      <vt:lpstr>Introduction to Connectivity:  resting-state and PPI</vt:lpstr>
      <vt:lpstr>Two fundamental properties of brain architecture</vt:lpstr>
      <vt:lpstr>Types of Connectivity</vt:lpstr>
      <vt:lpstr>Presentazione standard di PowerPoint</vt:lpstr>
      <vt:lpstr>Task-evoked fMRI paradigm</vt:lpstr>
      <vt:lpstr>Spontaneous BOLD activity</vt:lpstr>
      <vt:lpstr>Spontaneous BOLD activity</vt:lpstr>
      <vt:lpstr>Resting-state networks (RSNs)</vt:lpstr>
      <vt:lpstr>Resting-state fMRI: acquisition</vt:lpstr>
      <vt:lpstr>Resting-state fMRI: pre-processing</vt:lpstr>
      <vt:lpstr>Methods of Analysis</vt:lpstr>
      <vt:lpstr>Resting-state fMRI: Analysis</vt:lpstr>
      <vt:lpstr>Resting-state fMRI: Analysis</vt:lpstr>
      <vt:lpstr>Pros &amp; Cons of Resting state fMRI</vt:lpstr>
      <vt:lpstr>Presentazione standard di PowerPoint</vt:lpstr>
      <vt:lpstr>Correlation vs. Regression</vt:lpstr>
      <vt:lpstr>Psychophysiological Interaction</vt:lpstr>
      <vt:lpstr>Psychophysiological Interaction</vt:lpstr>
      <vt:lpstr>PPI: how it works?</vt:lpstr>
      <vt:lpstr>PPI: how it works?</vt:lpstr>
      <vt:lpstr>PPI: how it works?</vt:lpstr>
      <vt:lpstr>PPI: how it works?</vt:lpstr>
      <vt:lpstr>PPI: how it works?</vt:lpstr>
      <vt:lpstr>Presentazione standard di PowerPoint</vt:lpstr>
      <vt:lpstr>PPI: Experimental Design</vt:lpstr>
      <vt:lpstr>PPIs in SPM </vt:lpstr>
      <vt:lpstr>PPIs in SPM </vt:lpstr>
      <vt:lpstr>PPIs in SPM </vt:lpstr>
      <vt:lpstr>PPIs in SPM </vt:lpstr>
      <vt:lpstr>PPIs in SPM </vt:lpstr>
      <vt:lpstr>PPIs in SPM </vt:lpstr>
      <vt:lpstr>PPIs in SPM </vt:lpstr>
      <vt:lpstr>PPIs in SPM </vt:lpstr>
      <vt:lpstr>PPIs in SPM</vt:lpstr>
      <vt:lpstr>PPI results</vt:lpstr>
      <vt:lpstr>PPI plot</vt:lpstr>
      <vt:lpstr>Presentazione standard di PowerPoint</vt:lpstr>
      <vt:lpstr>Pros &amp; Cons of PPIs</vt:lpstr>
      <vt:lpstr>The End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Lorenzo</dc:creator>
  <cp:lastModifiedBy>Lorenzo</cp:lastModifiedBy>
  <cp:revision>145</cp:revision>
  <dcterms:created xsi:type="dcterms:W3CDTF">2015-02-14T23:19:09Z</dcterms:created>
  <dcterms:modified xsi:type="dcterms:W3CDTF">2015-02-19T23:59:36Z</dcterms:modified>
</cp:coreProperties>
</file>