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65"/>
  </p:notesMasterIdLst>
  <p:handoutMasterIdLst>
    <p:handoutMasterId r:id="rId66"/>
  </p:handoutMasterIdLst>
  <p:sldIdLst>
    <p:sldId id="413" r:id="rId2"/>
    <p:sldId id="825" r:id="rId3"/>
    <p:sldId id="718" r:id="rId4"/>
    <p:sldId id="603" r:id="rId5"/>
    <p:sldId id="569" r:id="rId6"/>
    <p:sldId id="584" r:id="rId7"/>
    <p:sldId id="665" r:id="rId8"/>
    <p:sldId id="666" r:id="rId9"/>
    <p:sldId id="492" r:id="rId10"/>
    <p:sldId id="751" r:id="rId11"/>
    <p:sldId id="749" r:id="rId12"/>
    <p:sldId id="750" r:id="rId13"/>
    <p:sldId id="755" r:id="rId14"/>
    <p:sldId id="757" r:id="rId15"/>
    <p:sldId id="816" r:id="rId16"/>
    <p:sldId id="826" r:id="rId17"/>
    <p:sldId id="676" r:id="rId18"/>
    <p:sldId id="677" r:id="rId19"/>
    <p:sldId id="678" r:id="rId20"/>
    <p:sldId id="679" r:id="rId21"/>
    <p:sldId id="681" r:id="rId22"/>
    <p:sldId id="683" r:id="rId23"/>
    <p:sldId id="685" r:id="rId24"/>
    <p:sldId id="684" r:id="rId25"/>
    <p:sldId id="747" r:id="rId26"/>
    <p:sldId id="732" r:id="rId27"/>
    <p:sldId id="817" r:id="rId28"/>
    <p:sldId id="716" r:id="rId29"/>
    <p:sldId id="769" r:id="rId30"/>
    <p:sldId id="770" r:id="rId31"/>
    <p:sldId id="771" r:id="rId32"/>
    <p:sldId id="773" r:id="rId33"/>
    <p:sldId id="774" r:id="rId34"/>
    <p:sldId id="775" r:id="rId35"/>
    <p:sldId id="824" r:id="rId36"/>
    <p:sldId id="776" r:id="rId37"/>
    <p:sldId id="697" r:id="rId38"/>
    <p:sldId id="698" r:id="rId39"/>
    <p:sldId id="699" r:id="rId40"/>
    <p:sldId id="700" r:id="rId41"/>
    <p:sldId id="701" r:id="rId42"/>
    <p:sldId id="702" r:id="rId43"/>
    <p:sldId id="734" r:id="rId44"/>
    <p:sldId id="735" r:id="rId45"/>
    <p:sldId id="736" r:id="rId46"/>
    <p:sldId id="737" r:id="rId47"/>
    <p:sldId id="738" r:id="rId48"/>
    <p:sldId id="739" r:id="rId49"/>
    <p:sldId id="740" r:id="rId50"/>
    <p:sldId id="741" r:id="rId51"/>
    <p:sldId id="742" r:id="rId52"/>
    <p:sldId id="780" r:id="rId53"/>
    <p:sldId id="781" r:id="rId54"/>
    <p:sldId id="818" r:id="rId55"/>
    <p:sldId id="779" r:id="rId56"/>
    <p:sldId id="758" r:id="rId57"/>
    <p:sldId id="762" r:id="rId58"/>
    <p:sldId id="763" r:id="rId59"/>
    <p:sldId id="764" r:id="rId60"/>
    <p:sldId id="765" r:id="rId61"/>
    <p:sldId id="766" r:id="rId62"/>
    <p:sldId id="819" r:id="rId63"/>
    <p:sldId id="778" r:id="rId64"/>
  </p:sldIdLst>
  <p:sldSz cx="9906000" cy="6858000" type="A4"/>
  <p:notesSz cx="6662738" cy="98663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00"/>
    <a:srgbClr val="B2B2B2"/>
    <a:srgbClr val="FF6600"/>
    <a:srgbClr val="FF9933"/>
    <a:srgbClr val="FF3300"/>
    <a:srgbClr val="FF9900"/>
    <a:srgbClr val="000099"/>
    <a:srgbClr val="C8FEC8"/>
    <a:srgbClr val="009688"/>
    <a:srgbClr val="006B6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90" d="100"/>
          <a:sy n="90" d="100"/>
        </p:scale>
        <p:origin x="-288" y="-21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-2154" y="-96"/>
      </p:cViewPr>
      <p:guideLst>
        <p:guide orient="horz" pos="3107"/>
        <p:guide pos="209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543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8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770313" y="0"/>
            <a:ext cx="286543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63588"/>
            <a:ext cx="5289550" cy="3662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52963"/>
            <a:ext cx="4902200" cy="4500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559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2125"/>
            <a:ext cx="286543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9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0313" y="9382125"/>
            <a:ext cx="286543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6E29160A-A962-4754-A2BF-1D0C09E5E8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98A23-2540-40B2-B9CC-1A4BC618A439}" type="slidenum">
              <a:rPr lang="en-GB" smtClean="0">
                <a:cs typeface="Arial" charset="0"/>
              </a:rPr>
              <a:pPr/>
              <a:t>1</a:t>
            </a:fld>
            <a:endParaRPr lang="en-GB" smtClean="0">
              <a:cs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Note globals don’t help distinguish the thickened or folded cortex...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821234F-9542-4C10-9A5C-9C0F2A2C1812}" type="slidenum">
              <a:rPr lang="en-GB" sz="1200" baseline="0" smtClean="0">
                <a:solidFill>
                  <a:schemeClr val="bg2"/>
                </a:solidFill>
              </a:rPr>
              <a:pPr/>
              <a:t>13</a:t>
            </a:fld>
            <a:endParaRPr lang="en-GB" sz="1200" baseline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10544-1EEA-42C1-ABCC-7424ABB9E498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85800"/>
            <a:ext cx="8364538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11400" y="3886200"/>
            <a:ext cx="6934200" cy="17716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9938" y="6229350"/>
            <a:ext cx="20923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1538" y="6229350"/>
            <a:ext cx="30829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54863" y="6229350"/>
            <a:ext cx="19812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D93F3B2-C509-4BB1-8F05-4DC3EB526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5939-1876-4DEB-9E2C-75406B2B9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6288" y="228600"/>
            <a:ext cx="2228850" cy="6440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38" y="228600"/>
            <a:ext cx="6534150" cy="6440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F2EAA-3B02-425C-82C4-C0DEC09C3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22487-ED30-4738-881A-98A3E05FD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27576-4B06-420B-9818-B7FF23057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E3532-68A8-4FE9-9BEF-08F6AD0B55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8B3A9-FF1D-4223-ACBD-CF4C51541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D0845-A026-4418-9932-AF605284B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A8266-FC87-496B-B2D5-647692296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307C4-46FC-4B7C-8D5A-05B20304C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0170D-8630-48C9-980B-A30302D2D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B66B-0FB6-4F04-A29E-F8F8A8B2B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B4E4-FDFA-4801-A115-2887A0CA0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228600"/>
            <a:ext cx="88566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25538"/>
            <a:ext cx="88598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22935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2935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91388" y="622935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02D24F7C-7E72-463F-B83A-79264A55D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  <p:sldLayoutId id="2147483653" r:id="rId13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0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4728" y="404664"/>
            <a:ext cx="6337374" cy="4068688"/>
          </a:xfrm>
        </p:spPr>
        <p:txBody>
          <a:bodyPr lIns="90488" tIns="44450" rIns="90488" bIns="44450" anchor="ctr"/>
          <a:lstStyle/>
          <a:p>
            <a:pPr algn="ctr"/>
            <a:r>
              <a:rPr lang="en-GB" sz="6600" dirty="0" smtClean="0">
                <a:solidFill>
                  <a:schemeClr val="tx1"/>
                </a:solidFill>
              </a:rPr>
              <a:t>Image Processing for </a:t>
            </a:r>
            <a:r>
              <a:rPr lang="en-GB" sz="6600" dirty="0" err="1" smtClean="0">
                <a:solidFill>
                  <a:schemeClr val="tx1"/>
                </a:solidFill>
              </a:rPr>
              <a:t>Voxel</a:t>
            </a:r>
            <a:r>
              <a:rPr lang="en-GB" sz="6600" dirty="0" smtClean="0">
                <a:solidFill>
                  <a:schemeClr val="tx1"/>
                </a:solidFill>
              </a:rPr>
              <a:t>-based </a:t>
            </a:r>
            <a:r>
              <a:rPr lang="en-GB" sz="6600" dirty="0" err="1" smtClean="0">
                <a:solidFill>
                  <a:schemeClr val="tx1"/>
                </a:solidFill>
              </a:rPr>
              <a:t>Morphometry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sz="3200" b="0" dirty="0" smtClean="0">
                <a:solidFill>
                  <a:schemeClr val="tx1"/>
                </a:solidFill>
              </a:rPr>
              <a:t>John </a:t>
            </a:r>
            <a:r>
              <a:rPr lang="en-GB" sz="3200" b="0" dirty="0" err="1" smtClean="0">
                <a:solidFill>
                  <a:schemeClr val="tx1"/>
                </a:solidFill>
              </a:rPr>
              <a:t>Ashburner</a:t>
            </a:r>
            <a:r>
              <a:rPr lang="en-GB" sz="2400" b="0" dirty="0" smtClean="0">
                <a:solidFill>
                  <a:schemeClr val="tx1"/>
                </a:solidFill>
              </a:rPr>
              <a:t/>
            </a:r>
            <a:br>
              <a:rPr lang="en-GB" sz="2400" b="0" dirty="0" smtClean="0">
                <a:solidFill>
                  <a:schemeClr val="tx1"/>
                </a:solidFill>
              </a:rPr>
            </a:br>
            <a:endParaRPr lang="en-GB" sz="2400" b="0" i="1" dirty="0" smtClean="0">
              <a:solidFill>
                <a:schemeClr val="tx1"/>
              </a:solidFill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04566" y="4684414"/>
            <a:ext cx="6292850" cy="1912938"/>
          </a:xfrm>
        </p:spPr>
        <p:txBody>
          <a:bodyPr lIns="90488" tIns="44450" rIns="90488" bIns="44450"/>
          <a:lstStyle/>
          <a:p>
            <a:pPr marL="342900" indent="-342900" algn="ctr"/>
            <a:r>
              <a:rPr lang="en-GB" sz="2400" dirty="0" err="1" smtClean="0"/>
              <a:t>Wellcome</a:t>
            </a:r>
            <a:r>
              <a:rPr lang="en-GB" sz="2400" dirty="0" smtClean="0"/>
              <a:t> Trust Centre for </a:t>
            </a:r>
            <a:r>
              <a:rPr lang="en-GB" sz="2400" dirty="0" err="1" smtClean="0"/>
              <a:t>Neuroimaging</a:t>
            </a:r>
            <a:r>
              <a:rPr lang="en-GB" sz="2400" dirty="0" smtClean="0"/>
              <a:t>,</a:t>
            </a:r>
          </a:p>
          <a:p>
            <a:pPr marL="342900" indent="-342900" algn="ctr"/>
            <a:r>
              <a:rPr lang="en-GB" sz="2400" dirty="0" smtClean="0"/>
              <a:t>12 Queen Square, London, UK.</a:t>
            </a:r>
          </a:p>
        </p:txBody>
      </p:sp>
      <p:pic>
        <p:nvPicPr>
          <p:cNvPr id="17411" name="Picture 6" descr="statue_fil"/>
          <p:cNvPicPr>
            <a:picLocks noChangeAspect="1" noChangeArrowheads="1"/>
          </p:cNvPicPr>
          <p:nvPr/>
        </p:nvPicPr>
        <p:blipFill>
          <a:blip r:embed="rId3" cstate="print"/>
          <a:srcRect l="15579" t="13393" r="18050" b="14563"/>
          <a:stretch>
            <a:fillRect/>
          </a:stretch>
        </p:blipFill>
        <p:spPr bwMode="auto">
          <a:xfrm>
            <a:off x="560388" y="1196975"/>
            <a:ext cx="1905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228600"/>
            <a:ext cx="4464050" cy="1471613"/>
          </a:xfrm>
        </p:spPr>
        <p:txBody>
          <a:bodyPr/>
          <a:lstStyle/>
          <a:p>
            <a:r>
              <a:rPr lang="en-GB" dirty="0" smtClean="0"/>
              <a:t>VBM Pre-processing in SPM12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025" y="1628775"/>
            <a:ext cx="4752975" cy="4589463"/>
          </a:xfrm>
        </p:spPr>
        <p:txBody>
          <a:bodyPr/>
          <a:lstStyle/>
          <a:p>
            <a:r>
              <a:rPr lang="en-GB" sz="2400" dirty="0" smtClean="0"/>
              <a:t>Use Segment for characterising intensity distributions of tissue classes, and writing out “imported” images that </a:t>
            </a:r>
            <a:r>
              <a:rPr lang="en-GB" sz="2400" dirty="0" err="1" smtClean="0"/>
              <a:t>Dartel</a:t>
            </a:r>
            <a:r>
              <a:rPr lang="en-GB" sz="2400" dirty="0" smtClean="0"/>
              <a:t> can use.</a:t>
            </a:r>
          </a:p>
          <a:p>
            <a:r>
              <a:rPr lang="en-GB" sz="2400" dirty="0" smtClean="0"/>
              <a:t>Run </a:t>
            </a:r>
            <a:r>
              <a:rPr lang="en-GB" sz="2400" dirty="0" err="1" smtClean="0"/>
              <a:t>Dartel</a:t>
            </a:r>
            <a:r>
              <a:rPr lang="en-GB" sz="2400" dirty="0" smtClean="0"/>
              <a:t> to estimate all the deformations.</a:t>
            </a:r>
          </a:p>
          <a:p>
            <a:r>
              <a:rPr lang="en-GB" sz="2400" dirty="0" err="1" smtClean="0"/>
              <a:t>Dartel</a:t>
            </a:r>
            <a:r>
              <a:rPr lang="en-GB" sz="2400" dirty="0" smtClean="0"/>
              <a:t> warping to generate smoothed, “modulated”, warped grey matter.</a:t>
            </a:r>
          </a:p>
          <a:p>
            <a:r>
              <a:rPr lang="en-GB" sz="2400" dirty="0" smtClean="0"/>
              <a:t>Statistics.</a:t>
            </a:r>
          </a:p>
        </p:txBody>
      </p:sp>
      <p:pic>
        <p:nvPicPr>
          <p:cNvPr id="56324" name="Picture 4" descr="VB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438" y="0"/>
            <a:ext cx="4740275" cy="67421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SPM for group </a:t>
            </a:r>
            <a:r>
              <a:rPr lang="en-GB" dirty="0" err="1" smtClean="0"/>
              <a:t>fMRI</a:t>
            </a:r>
            <a:endParaRPr lang="en-GB" dirty="0" smtClean="0"/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80075" y="973139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 smtClean="0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 time-series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8436" name="Picture 5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902" y="1327150"/>
            <a:ext cx="121933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7" name="Picture 6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231" y="1403350"/>
            <a:ext cx="121933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8" name="Picture 7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840" y="1479550"/>
            <a:ext cx="122105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9" name="Picture 8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169" y="1555750"/>
            <a:ext cx="1219333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2216696" y="1555750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6991532" y="1700808"/>
            <a:ext cx="1353476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dirty="0" err="1">
                <a:latin typeface="Arial" pitchFamily="34" charset="0"/>
                <a:cs typeface="Arial" pitchFamily="34" charset="0"/>
              </a:rPr>
              <a:t>spm</a:t>
            </a:r>
            <a:r>
              <a:rPr lang="en-GB" dirty="0">
                <a:latin typeface="Arial" pitchFamily="34" charset="0"/>
                <a:cs typeface="Arial" pitchFamily="34" charset="0"/>
              </a:rPr>
              <a:t> T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Image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88170" y="3322638"/>
            <a:ext cx="1448064" cy="1447800"/>
            <a:chOff x="342" y="2093"/>
            <a:chExt cx="842" cy="912"/>
          </a:xfrm>
        </p:grpSpPr>
        <p:pic>
          <p:nvPicPr>
            <p:cNvPr id="18461" name="Picture 14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5" y="2093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2" name="Picture 15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2141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3" name="Picture 16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" y="2189"/>
              <a:ext cx="710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4" name="Picture 17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" y="2237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88170" y="5267327"/>
            <a:ext cx="1448064" cy="1447800"/>
            <a:chOff x="342" y="3408"/>
            <a:chExt cx="842" cy="912"/>
          </a:xfrm>
        </p:grpSpPr>
        <p:pic>
          <p:nvPicPr>
            <p:cNvPr id="18452" name="Picture 23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5" y="3408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3" name="Picture 24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3456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4" name="Picture 25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" y="3504"/>
              <a:ext cx="710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5" name="Picture 26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" y="3552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  <p:cxnSp>
        <p:nvCxnSpPr>
          <p:cNvPr id="19470" name="AutoShape 34"/>
          <p:cNvCxnSpPr>
            <a:cxnSpLocks noChangeShapeType="1"/>
          </p:cNvCxnSpPr>
          <p:nvPr/>
        </p:nvCxnSpPr>
        <p:spPr bwMode="auto">
          <a:xfrm rot="-5400000">
            <a:off x="7059531" y="5031383"/>
            <a:ext cx="1219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1" name="AutoShape 35"/>
          <p:cNvCxnSpPr>
            <a:cxnSpLocks noChangeShapeType="1"/>
          </p:cNvCxnSpPr>
          <p:nvPr/>
        </p:nvCxnSpPr>
        <p:spPr bwMode="auto">
          <a:xfrm flipV="1">
            <a:off x="7689304" y="2426296"/>
            <a:ext cx="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2" name="AutoShape 36"/>
          <p:cNvCxnSpPr>
            <a:cxnSpLocks noChangeShapeType="1"/>
          </p:cNvCxnSpPr>
          <p:nvPr/>
        </p:nvCxnSpPr>
        <p:spPr bwMode="auto">
          <a:xfrm rot="-5400000">
            <a:off x="7224697" y="1029362"/>
            <a:ext cx="1117600" cy="225293"/>
          </a:xfrm>
          <a:prstGeom prst="bentConnector4">
            <a:avLst>
              <a:gd name="adj1" fmla="val 24431"/>
              <a:gd name="adj2" fmla="val 2099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73" name="Rectangle 38"/>
          <p:cNvSpPr>
            <a:spLocks noChangeArrowheads="1"/>
          </p:cNvSpPr>
          <p:nvPr/>
        </p:nvSpPr>
        <p:spPr bwMode="auto">
          <a:xfrm>
            <a:off x="6155714" y="297458"/>
            <a:ext cx="1671638" cy="687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baseline="0" dirty="0">
                <a:latin typeface="Arial" pitchFamily="34" charset="0"/>
                <a:cs typeface="Arial" pitchFamily="34" charset="0"/>
              </a:rPr>
              <a:t>Group-wise</a:t>
            </a:r>
            <a:br>
              <a:rPr lang="en-GB" b="1" baseline="0" dirty="0">
                <a:latin typeface="Arial" pitchFamily="34" charset="0"/>
                <a:cs typeface="Arial" pitchFamily="34" charset="0"/>
              </a:rPr>
            </a:br>
            <a:r>
              <a:rPr lang="en-GB" b="1" baseline="0" dirty="0">
                <a:latin typeface="Arial" pitchFamily="34" charset="0"/>
                <a:cs typeface="Arial" pitchFamily="34" charset="0"/>
              </a:rPr>
              <a:t>statistics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033120" y="170080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033120" y="3656732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033120" y="566754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2216696" y="3446512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AutoShape 9"/>
          <p:cNvSpPr>
            <a:spLocks noChangeArrowheads="1"/>
          </p:cNvSpPr>
          <p:nvPr/>
        </p:nvSpPr>
        <p:spPr bwMode="auto">
          <a:xfrm>
            <a:off x="2216696" y="5462736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4488" y="2924944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>
                <a:solidFill>
                  <a:schemeClr val="tx2"/>
                </a:solidFill>
                <a:latin typeface="Arial" pitchFamily="34" charset="0"/>
              </a:rPr>
              <a:t> time-series</a:t>
            </a: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44488" y="4869160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>
                <a:solidFill>
                  <a:schemeClr val="tx2"/>
                </a:solidFill>
                <a:latin typeface="Arial" pitchFamily="34" charset="0"/>
              </a:rPr>
              <a:t> time-series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08784" y="1844824"/>
            <a:ext cx="2088232" cy="40011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Analysis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SPM for Anatomical MRI 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80075" y="973139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2216696" y="1555750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470" name="AutoShape 34"/>
          <p:cNvCxnSpPr>
            <a:cxnSpLocks noChangeShapeType="1"/>
          </p:cNvCxnSpPr>
          <p:nvPr/>
        </p:nvCxnSpPr>
        <p:spPr bwMode="auto">
          <a:xfrm rot="-5400000">
            <a:off x="7059531" y="5031383"/>
            <a:ext cx="1219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1" name="AutoShape 35"/>
          <p:cNvCxnSpPr>
            <a:cxnSpLocks noChangeShapeType="1"/>
          </p:cNvCxnSpPr>
          <p:nvPr/>
        </p:nvCxnSpPr>
        <p:spPr bwMode="auto">
          <a:xfrm flipV="1">
            <a:off x="7689304" y="2420888"/>
            <a:ext cx="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2" name="AutoShape 36"/>
          <p:cNvCxnSpPr>
            <a:cxnSpLocks noChangeShapeType="1"/>
          </p:cNvCxnSpPr>
          <p:nvPr/>
        </p:nvCxnSpPr>
        <p:spPr bwMode="auto">
          <a:xfrm rot="-5400000">
            <a:off x="7224697" y="1029362"/>
            <a:ext cx="1117600" cy="225293"/>
          </a:xfrm>
          <a:prstGeom prst="bentConnector4">
            <a:avLst>
              <a:gd name="adj1" fmla="val 24431"/>
              <a:gd name="adj2" fmla="val 2099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73" name="Rectangle 38"/>
          <p:cNvSpPr>
            <a:spLocks noChangeArrowheads="1"/>
          </p:cNvSpPr>
          <p:nvPr/>
        </p:nvSpPr>
        <p:spPr bwMode="auto">
          <a:xfrm>
            <a:off x="6155714" y="297458"/>
            <a:ext cx="1671638" cy="687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baseline="0" dirty="0">
                <a:latin typeface="Arial" pitchFamily="34" charset="0"/>
                <a:cs typeface="Arial" pitchFamily="34" charset="0"/>
              </a:rPr>
              <a:t>Group-wise</a:t>
            </a:r>
            <a:br>
              <a:rPr lang="en-GB" b="1" baseline="0" dirty="0">
                <a:latin typeface="Arial" pitchFamily="34" charset="0"/>
                <a:cs typeface="Arial" pitchFamily="34" charset="0"/>
              </a:rPr>
            </a:br>
            <a:r>
              <a:rPr lang="en-GB" b="1" baseline="0" dirty="0">
                <a:latin typeface="Arial" pitchFamily="34" charset="0"/>
                <a:cs typeface="Arial" pitchFamily="34" charset="0"/>
              </a:rPr>
              <a:t>statistics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033120" y="170080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033120" y="3656732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033120" y="566754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2216696" y="3446512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AutoShape 9"/>
          <p:cNvSpPr>
            <a:spLocks noChangeArrowheads="1"/>
          </p:cNvSpPr>
          <p:nvPr/>
        </p:nvSpPr>
        <p:spPr bwMode="auto">
          <a:xfrm>
            <a:off x="2216696" y="5462736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4488" y="2924944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44488" y="4869160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1" name="Picture 44" descr="s3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352550"/>
            <a:ext cx="1890051" cy="147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2" name="Picture 39" descr="s1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3255963"/>
            <a:ext cx="1890051" cy="149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Picture 38" descr="s3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381" y="5186363"/>
            <a:ext cx="1890051" cy="1592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title"/>
          </p:nvPr>
        </p:nvSpPr>
        <p:spPr>
          <a:xfrm>
            <a:off x="276225" y="0"/>
            <a:ext cx="8915400" cy="1143000"/>
          </a:xfrm>
        </p:spPr>
        <p:txBody>
          <a:bodyPr/>
          <a:lstStyle/>
          <a:p>
            <a:pPr eaLnBrk="1" hangingPunct="1"/>
            <a:r>
              <a:rPr lang="en-GB" smtClean="0"/>
              <a:t>“Globals” for VBM</a:t>
            </a:r>
          </a:p>
        </p:txBody>
      </p:sp>
      <p:sp>
        <p:nvSpPr>
          <p:cNvPr id="4096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262063"/>
            <a:ext cx="5825852" cy="375111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Shape is really a multivariate concept</a:t>
            </a:r>
          </a:p>
          <a:p>
            <a:pPr lvl="1" eaLnBrk="1" hangingPunct="1"/>
            <a:r>
              <a:rPr lang="en-GB" sz="2000" dirty="0" smtClean="0"/>
              <a:t>Dependencies among different regions</a:t>
            </a:r>
          </a:p>
          <a:p>
            <a:pPr eaLnBrk="1" hangingPunct="1"/>
            <a:r>
              <a:rPr lang="en-GB" sz="2400" dirty="0" smtClean="0"/>
              <a:t>SPM is mass </a:t>
            </a:r>
            <a:r>
              <a:rPr lang="en-GB" sz="2400" dirty="0" err="1" smtClean="0"/>
              <a:t>univariate</a:t>
            </a:r>
            <a:endParaRPr lang="en-GB" sz="2400" dirty="0" smtClean="0"/>
          </a:p>
          <a:p>
            <a:pPr lvl="1" eaLnBrk="1" hangingPunct="1"/>
            <a:r>
              <a:rPr lang="en-GB" sz="2000" dirty="0" smtClean="0"/>
              <a:t>Combining </a:t>
            </a:r>
            <a:r>
              <a:rPr lang="en-GB" sz="2000" dirty="0" err="1" smtClean="0"/>
              <a:t>voxel</a:t>
            </a:r>
            <a:r>
              <a:rPr lang="en-GB" sz="2000" dirty="0" smtClean="0"/>
              <a:t>-wise information with “global” integrated tissue volume provides a compromise</a:t>
            </a:r>
          </a:p>
          <a:p>
            <a:pPr lvl="1" eaLnBrk="1" hangingPunct="1"/>
            <a:r>
              <a:rPr lang="en-GB" sz="2000" dirty="0" smtClean="0"/>
              <a:t>Either ANCOVA or proportional scaling.</a:t>
            </a:r>
          </a:p>
        </p:txBody>
      </p:sp>
      <p:pic>
        <p:nvPicPr>
          <p:cNvPr id="4096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80" y="1373868"/>
            <a:ext cx="278009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15"/>
          <p:cNvSpPr txBox="1">
            <a:spLocks noChangeArrowheads="1"/>
          </p:cNvSpPr>
          <p:nvPr/>
        </p:nvSpPr>
        <p:spPr bwMode="auto">
          <a:xfrm>
            <a:off x="6609184" y="3102059"/>
            <a:ext cx="3296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600" baseline="0" dirty="0">
                <a:latin typeface="Arial" pitchFamily="34" charset="0"/>
                <a:cs typeface="Arial" pitchFamily="34" charset="0"/>
              </a:rPr>
              <a:t>(ii) is globally thicker, but locally thinner than (</a:t>
            </a:r>
            <a:r>
              <a:rPr lang="en-GB" sz="1600" baseline="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GB" sz="1600" baseline="0" dirty="0">
                <a:latin typeface="Arial" pitchFamily="34" charset="0"/>
                <a:cs typeface="Arial" pitchFamily="34" charset="0"/>
              </a:rPr>
              <a:t>) – either of these effects may be of interest to us.</a:t>
            </a:r>
            <a:endParaRPr lang="en-GB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560512" y="4869160"/>
            <a:ext cx="950505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00000"/>
              <a:buFontTx/>
              <a:buChar char="•"/>
              <a:tabLst/>
              <a:defRPr/>
            </a:pPr>
            <a:endParaRPr kumimoji="1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416496" y="4437112"/>
            <a:ext cx="948950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solidFill>
                  <a:srgbClr val="000000"/>
                </a:solidFill>
                <a:latin typeface="Arial" charset="0"/>
                <a:cs typeface="+mn-cs"/>
              </a:rPr>
              <a:t>Total intracranial volume (TIV) integrates </a:t>
            </a:r>
            <a:r>
              <a:rPr kumimoji="1" lang="en-US" kern="0" baseline="0" dirty="0" smtClean="0">
                <a:latin typeface="Arial" charset="0"/>
              </a:rPr>
              <a:t>GM, WM and CSF, or attempts to measure the skull-volume directly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Can still identify global brain shrinkage (skull is fixed!)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Can give more powerful and/or more interpretable results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See also Pell et al (2009) doi:10.1016/j.neuroimage.2008.02.050 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200000"/>
            </a:pPr>
            <a:endParaRPr kumimoji="1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Some Explanations of the Differences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4638" y="1646238"/>
            <a:ext cx="2219325" cy="2168525"/>
            <a:chOff x="478" y="1056"/>
            <a:chExt cx="2248" cy="2187"/>
          </a:xfrm>
        </p:grpSpPr>
        <p:sp>
          <p:nvSpPr>
            <p:cNvPr id="26670" name="Oval 4"/>
            <p:cNvSpPr>
              <a:spLocks noChangeArrowheads="1"/>
            </p:cNvSpPr>
            <p:nvPr/>
          </p:nvSpPr>
          <p:spPr bwMode="auto">
            <a:xfrm>
              <a:off x="478" y="1056"/>
              <a:ext cx="2248" cy="218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71" name="Freeform 5"/>
            <p:cNvSpPr>
              <a:spLocks/>
            </p:cNvSpPr>
            <p:nvPr/>
          </p:nvSpPr>
          <p:spPr bwMode="auto">
            <a:xfrm>
              <a:off x="494" y="1636"/>
              <a:ext cx="2172" cy="1348"/>
            </a:xfrm>
            <a:custGeom>
              <a:avLst/>
              <a:gdLst>
                <a:gd name="T0" fmla="*/ 668 w 2172"/>
                <a:gd name="T1" fmla="*/ 19 h 1348"/>
                <a:gd name="T2" fmla="*/ 1063 w 2172"/>
                <a:gd name="T3" fmla="*/ 58 h 1348"/>
                <a:gd name="T4" fmla="*/ 1063 w 2172"/>
                <a:gd name="T5" fmla="*/ 369 h 1348"/>
                <a:gd name="T6" fmla="*/ 774 w 2172"/>
                <a:gd name="T7" fmla="*/ 824 h 1348"/>
                <a:gd name="T8" fmla="*/ 759 w 2172"/>
                <a:gd name="T9" fmla="*/ 961 h 1348"/>
                <a:gd name="T10" fmla="*/ 987 w 2172"/>
                <a:gd name="T11" fmla="*/ 802 h 1348"/>
                <a:gd name="T12" fmla="*/ 1108 w 2172"/>
                <a:gd name="T13" fmla="*/ 505 h 1348"/>
                <a:gd name="T14" fmla="*/ 1230 w 2172"/>
                <a:gd name="T15" fmla="*/ 186 h 1348"/>
                <a:gd name="T16" fmla="*/ 1488 w 2172"/>
                <a:gd name="T17" fmla="*/ 80 h 1348"/>
                <a:gd name="T18" fmla="*/ 1822 w 2172"/>
                <a:gd name="T19" fmla="*/ 376 h 1348"/>
                <a:gd name="T20" fmla="*/ 2172 w 2172"/>
                <a:gd name="T21" fmla="*/ 893 h 1348"/>
                <a:gd name="T22" fmla="*/ 1959 w 2172"/>
                <a:gd name="T23" fmla="*/ 1212 h 1348"/>
                <a:gd name="T24" fmla="*/ 1504 w 2172"/>
                <a:gd name="T25" fmla="*/ 483 h 1348"/>
                <a:gd name="T26" fmla="*/ 1367 w 2172"/>
                <a:gd name="T27" fmla="*/ 559 h 1348"/>
                <a:gd name="T28" fmla="*/ 1231 w 2172"/>
                <a:gd name="T29" fmla="*/ 863 h 1348"/>
                <a:gd name="T30" fmla="*/ 1040 w 2172"/>
                <a:gd name="T31" fmla="*/ 1136 h 1348"/>
                <a:gd name="T32" fmla="*/ 744 w 2172"/>
                <a:gd name="T33" fmla="*/ 1341 h 1348"/>
                <a:gd name="T34" fmla="*/ 448 w 2172"/>
                <a:gd name="T35" fmla="*/ 1181 h 1348"/>
                <a:gd name="T36" fmla="*/ 448 w 2172"/>
                <a:gd name="T37" fmla="*/ 779 h 1348"/>
                <a:gd name="T38" fmla="*/ 653 w 2172"/>
                <a:gd name="T39" fmla="*/ 468 h 1348"/>
                <a:gd name="T40" fmla="*/ 729 w 2172"/>
                <a:gd name="T41" fmla="*/ 285 h 1348"/>
                <a:gd name="T42" fmla="*/ 517 w 2172"/>
                <a:gd name="T43" fmla="*/ 361 h 1348"/>
                <a:gd name="T44" fmla="*/ 0 w 2172"/>
                <a:gd name="T45" fmla="*/ 422 h 1348"/>
                <a:gd name="T46" fmla="*/ 45 w 2172"/>
                <a:gd name="T47" fmla="*/ 118 h 1348"/>
                <a:gd name="T48" fmla="*/ 668 w 2172"/>
                <a:gd name="T49" fmla="*/ 19 h 13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72"/>
                <a:gd name="T76" fmla="*/ 0 h 1348"/>
                <a:gd name="T77" fmla="*/ 2172 w 2172"/>
                <a:gd name="T78" fmla="*/ 1348 h 13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72" h="1348">
                  <a:moveTo>
                    <a:pt x="668" y="19"/>
                  </a:moveTo>
                  <a:cubicBezTo>
                    <a:pt x="830" y="8"/>
                    <a:pt x="997" y="0"/>
                    <a:pt x="1063" y="58"/>
                  </a:cubicBezTo>
                  <a:cubicBezTo>
                    <a:pt x="1129" y="116"/>
                    <a:pt x="1111" y="241"/>
                    <a:pt x="1063" y="369"/>
                  </a:cubicBezTo>
                  <a:cubicBezTo>
                    <a:pt x="1015" y="497"/>
                    <a:pt x="825" y="725"/>
                    <a:pt x="774" y="824"/>
                  </a:cubicBezTo>
                  <a:cubicBezTo>
                    <a:pt x="723" y="923"/>
                    <a:pt x="724" y="965"/>
                    <a:pt x="759" y="961"/>
                  </a:cubicBezTo>
                  <a:cubicBezTo>
                    <a:pt x="794" y="957"/>
                    <a:pt x="929" y="878"/>
                    <a:pt x="987" y="802"/>
                  </a:cubicBezTo>
                  <a:cubicBezTo>
                    <a:pt x="1045" y="726"/>
                    <a:pt x="1068" y="608"/>
                    <a:pt x="1108" y="505"/>
                  </a:cubicBezTo>
                  <a:cubicBezTo>
                    <a:pt x="1148" y="402"/>
                    <a:pt x="1167" y="257"/>
                    <a:pt x="1230" y="186"/>
                  </a:cubicBezTo>
                  <a:cubicBezTo>
                    <a:pt x="1293" y="115"/>
                    <a:pt x="1389" y="48"/>
                    <a:pt x="1488" y="80"/>
                  </a:cubicBezTo>
                  <a:cubicBezTo>
                    <a:pt x="1587" y="112"/>
                    <a:pt x="1708" y="241"/>
                    <a:pt x="1822" y="376"/>
                  </a:cubicBezTo>
                  <a:cubicBezTo>
                    <a:pt x="1936" y="511"/>
                    <a:pt x="2149" y="754"/>
                    <a:pt x="2172" y="893"/>
                  </a:cubicBezTo>
                  <a:lnTo>
                    <a:pt x="1959" y="1212"/>
                  </a:lnTo>
                  <a:cubicBezTo>
                    <a:pt x="1848" y="1144"/>
                    <a:pt x="1603" y="592"/>
                    <a:pt x="1504" y="483"/>
                  </a:cubicBezTo>
                  <a:cubicBezTo>
                    <a:pt x="1405" y="374"/>
                    <a:pt x="1413" y="496"/>
                    <a:pt x="1367" y="559"/>
                  </a:cubicBezTo>
                  <a:cubicBezTo>
                    <a:pt x="1321" y="622"/>
                    <a:pt x="1286" y="767"/>
                    <a:pt x="1231" y="863"/>
                  </a:cubicBezTo>
                  <a:cubicBezTo>
                    <a:pt x="1176" y="959"/>
                    <a:pt x="1121" y="1056"/>
                    <a:pt x="1040" y="1136"/>
                  </a:cubicBezTo>
                  <a:cubicBezTo>
                    <a:pt x="959" y="1216"/>
                    <a:pt x="843" y="1334"/>
                    <a:pt x="744" y="1341"/>
                  </a:cubicBezTo>
                  <a:cubicBezTo>
                    <a:pt x="645" y="1348"/>
                    <a:pt x="497" y="1275"/>
                    <a:pt x="448" y="1181"/>
                  </a:cubicBezTo>
                  <a:cubicBezTo>
                    <a:pt x="399" y="1087"/>
                    <a:pt x="414" y="898"/>
                    <a:pt x="448" y="779"/>
                  </a:cubicBezTo>
                  <a:cubicBezTo>
                    <a:pt x="482" y="660"/>
                    <a:pt x="606" y="550"/>
                    <a:pt x="653" y="468"/>
                  </a:cubicBezTo>
                  <a:cubicBezTo>
                    <a:pt x="700" y="386"/>
                    <a:pt x="752" y="303"/>
                    <a:pt x="729" y="285"/>
                  </a:cubicBezTo>
                  <a:cubicBezTo>
                    <a:pt x="706" y="267"/>
                    <a:pt x="638" y="338"/>
                    <a:pt x="517" y="361"/>
                  </a:cubicBezTo>
                  <a:cubicBezTo>
                    <a:pt x="396" y="384"/>
                    <a:pt x="79" y="462"/>
                    <a:pt x="0" y="422"/>
                  </a:cubicBezTo>
                  <a:lnTo>
                    <a:pt x="45" y="118"/>
                  </a:lnTo>
                  <a:cubicBezTo>
                    <a:pt x="156" y="51"/>
                    <a:pt x="538" y="40"/>
                    <a:pt x="668" y="19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72" name="Oval 6"/>
            <p:cNvSpPr>
              <a:spLocks noChangeArrowheads="1"/>
            </p:cNvSpPr>
            <p:nvPr/>
          </p:nvSpPr>
          <p:spPr bwMode="auto">
            <a:xfrm>
              <a:off x="478" y="1056"/>
              <a:ext cx="2248" cy="2187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54000" y="4348163"/>
            <a:ext cx="2219325" cy="2168525"/>
            <a:chOff x="160" y="2739"/>
            <a:chExt cx="1398" cy="1366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60" y="2739"/>
              <a:ext cx="1398" cy="1366"/>
              <a:chOff x="441" y="2609"/>
              <a:chExt cx="1398" cy="1366"/>
            </a:xfrm>
          </p:grpSpPr>
          <p:sp>
            <p:nvSpPr>
              <p:cNvPr id="26667" name="Oval 9"/>
              <p:cNvSpPr>
                <a:spLocks noChangeArrowheads="1"/>
              </p:cNvSpPr>
              <p:nvPr/>
            </p:nvSpPr>
            <p:spPr bwMode="auto">
              <a:xfrm>
                <a:off x="441" y="2609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8" name="Freeform 10"/>
              <p:cNvSpPr>
                <a:spLocks/>
              </p:cNvSpPr>
              <p:nvPr/>
            </p:nvSpPr>
            <p:spPr bwMode="auto">
              <a:xfrm>
                <a:off x="451" y="2855"/>
                <a:ext cx="1351" cy="1033"/>
              </a:xfrm>
              <a:custGeom>
                <a:avLst/>
                <a:gdLst>
                  <a:gd name="T0" fmla="*/ 407 w 1351"/>
                  <a:gd name="T1" fmla="*/ 54 h 1033"/>
                  <a:gd name="T2" fmla="*/ 681 w 1351"/>
                  <a:gd name="T3" fmla="*/ 84 h 1033"/>
                  <a:gd name="T4" fmla="*/ 661 w 1351"/>
                  <a:gd name="T5" fmla="*/ 346 h 1033"/>
                  <a:gd name="T6" fmla="*/ 559 w 1351"/>
                  <a:gd name="T7" fmla="*/ 509 h 1033"/>
                  <a:gd name="T8" fmla="*/ 544 w 1351"/>
                  <a:gd name="T9" fmla="*/ 661 h 1033"/>
                  <a:gd name="T10" fmla="*/ 689 w 1351"/>
                  <a:gd name="T11" fmla="*/ 431 h 1033"/>
                  <a:gd name="T12" fmla="*/ 765 w 1351"/>
                  <a:gd name="T13" fmla="*/ 232 h 1033"/>
                  <a:gd name="T14" fmla="*/ 924 w 1351"/>
                  <a:gd name="T15" fmla="*/ 99 h 1033"/>
                  <a:gd name="T16" fmla="*/ 1182 w 1351"/>
                  <a:gd name="T17" fmla="*/ 297 h 1033"/>
                  <a:gd name="T18" fmla="*/ 1351 w 1351"/>
                  <a:gd name="T19" fmla="*/ 674 h 1033"/>
                  <a:gd name="T20" fmla="*/ 1219 w 1351"/>
                  <a:gd name="T21" fmla="*/ 873 h 1033"/>
                  <a:gd name="T22" fmla="*/ 1015 w 1351"/>
                  <a:gd name="T23" fmla="*/ 509 h 1033"/>
                  <a:gd name="T24" fmla="*/ 908 w 1351"/>
                  <a:gd name="T25" fmla="*/ 631 h 1033"/>
                  <a:gd name="T26" fmla="*/ 772 w 1351"/>
                  <a:gd name="T27" fmla="*/ 844 h 1033"/>
                  <a:gd name="T28" fmla="*/ 468 w 1351"/>
                  <a:gd name="T29" fmla="*/ 1026 h 1033"/>
                  <a:gd name="T30" fmla="*/ 225 w 1351"/>
                  <a:gd name="T31" fmla="*/ 889 h 1033"/>
                  <a:gd name="T32" fmla="*/ 225 w 1351"/>
                  <a:gd name="T33" fmla="*/ 616 h 1033"/>
                  <a:gd name="T34" fmla="*/ 316 w 1351"/>
                  <a:gd name="T35" fmla="*/ 479 h 1033"/>
                  <a:gd name="T36" fmla="*/ 322 w 1351"/>
                  <a:gd name="T37" fmla="*/ 341 h 1033"/>
                  <a:gd name="T38" fmla="*/ 0 w 1351"/>
                  <a:gd name="T39" fmla="*/ 380 h 1033"/>
                  <a:gd name="T40" fmla="*/ 88 w 1351"/>
                  <a:gd name="T41" fmla="*/ 54 h 1033"/>
                  <a:gd name="T42" fmla="*/ 407 w 1351"/>
                  <a:gd name="T43" fmla="*/ 54 h 10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1"/>
                  <a:gd name="T67" fmla="*/ 0 h 1033"/>
                  <a:gd name="T68" fmla="*/ 1351 w 1351"/>
                  <a:gd name="T69" fmla="*/ 1033 h 103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1" h="1033">
                    <a:moveTo>
                      <a:pt x="407" y="54"/>
                    </a:moveTo>
                    <a:cubicBezTo>
                      <a:pt x="506" y="59"/>
                      <a:pt x="639" y="35"/>
                      <a:pt x="681" y="84"/>
                    </a:cubicBezTo>
                    <a:cubicBezTo>
                      <a:pt x="723" y="133"/>
                      <a:pt x="681" y="275"/>
                      <a:pt x="661" y="346"/>
                    </a:cubicBezTo>
                    <a:cubicBezTo>
                      <a:pt x="641" y="417"/>
                      <a:pt x="578" y="457"/>
                      <a:pt x="559" y="509"/>
                    </a:cubicBezTo>
                    <a:cubicBezTo>
                      <a:pt x="540" y="561"/>
                      <a:pt x="522" y="674"/>
                      <a:pt x="544" y="661"/>
                    </a:cubicBezTo>
                    <a:cubicBezTo>
                      <a:pt x="566" y="648"/>
                      <a:pt x="652" y="502"/>
                      <a:pt x="689" y="431"/>
                    </a:cubicBezTo>
                    <a:cubicBezTo>
                      <a:pt x="726" y="360"/>
                      <a:pt x="726" y="287"/>
                      <a:pt x="765" y="232"/>
                    </a:cubicBezTo>
                    <a:cubicBezTo>
                      <a:pt x="804" y="177"/>
                      <a:pt x="855" y="88"/>
                      <a:pt x="924" y="99"/>
                    </a:cubicBezTo>
                    <a:cubicBezTo>
                      <a:pt x="993" y="110"/>
                      <a:pt x="1111" y="201"/>
                      <a:pt x="1182" y="297"/>
                    </a:cubicBezTo>
                    <a:cubicBezTo>
                      <a:pt x="1253" y="393"/>
                      <a:pt x="1345" y="578"/>
                      <a:pt x="1351" y="674"/>
                    </a:cubicBezTo>
                    <a:lnTo>
                      <a:pt x="1219" y="873"/>
                    </a:lnTo>
                    <a:cubicBezTo>
                      <a:pt x="1163" y="845"/>
                      <a:pt x="1067" y="549"/>
                      <a:pt x="1015" y="509"/>
                    </a:cubicBezTo>
                    <a:cubicBezTo>
                      <a:pt x="963" y="469"/>
                      <a:pt x="949" y="575"/>
                      <a:pt x="908" y="631"/>
                    </a:cubicBezTo>
                    <a:cubicBezTo>
                      <a:pt x="867" y="687"/>
                      <a:pt x="845" y="778"/>
                      <a:pt x="772" y="844"/>
                    </a:cubicBezTo>
                    <a:cubicBezTo>
                      <a:pt x="699" y="910"/>
                      <a:pt x="559" y="1019"/>
                      <a:pt x="468" y="1026"/>
                    </a:cubicBezTo>
                    <a:cubicBezTo>
                      <a:pt x="377" y="1033"/>
                      <a:pt x="265" y="957"/>
                      <a:pt x="225" y="889"/>
                    </a:cubicBezTo>
                    <a:cubicBezTo>
                      <a:pt x="185" y="821"/>
                      <a:pt x="210" y="684"/>
                      <a:pt x="225" y="616"/>
                    </a:cubicBezTo>
                    <a:cubicBezTo>
                      <a:pt x="240" y="548"/>
                      <a:pt x="300" y="525"/>
                      <a:pt x="316" y="479"/>
                    </a:cubicBezTo>
                    <a:cubicBezTo>
                      <a:pt x="332" y="433"/>
                      <a:pt x="375" y="358"/>
                      <a:pt x="322" y="341"/>
                    </a:cubicBezTo>
                    <a:cubicBezTo>
                      <a:pt x="269" y="324"/>
                      <a:pt x="39" y="428"/>
                      <a:pt x="0" y="380"/>
                    </a:cubicBezTo>
                    <a:lnTo>
                      <a:pt x="88" y="54"/>
                    </a:lnTo>
                    <a:cubicBezTo>
                      <a:pt x="156" y="0"/>
                      <a:pt x="312" y="38"/>
                      <a:pt x="407" y="5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9" name="Oval 11"/>
              <p:cNvSpPr>
                <a:spLocks noChangeArrowheads="1"/>
              </p:cNvSpPr>
              <p:nvPr/>
            </p:nvSpPr>
            <p:spPr bwMode="auto">
              <a:xfrm>
                <a:off x="441" y="2609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66" name="Text Box 12"/>
            <p:cNvSpPr txBox="1">
              <a:spLocks noChangeArrowheads="1"/>
            </p:cNvSpPr>
            <p:nvPr/>
          </p:nvSpPr>
          <p:spPr bwMode="auto">
            <a:xfrm>
              <a:off x="183" y="3059"/>
              <a:ext cx="107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Thickening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679700" y="4348163"/>
            <a:ext cx="2219325" cy="2168525"/>
            <a:chOff x="1688" y="2739"/>
            <a:chExt cx="1398" cy="1366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688" y="2739"/>
              <a:ext cx="1398" cy="1366"/>
              <a:chOff x="1688" y="2739"/>
              <a:chExt cx="1398" cy="1366"/>
            </a:xfrm>
          </p:grpSpPr>
          <p:sp>
            <p:nvSpPr>
              <p:cNvPr id="26662" name="Oval 15"/>
              <p:cNvSpPr>
                <a:spLocks noChangeArrowheads="1"/>
              </p:cNvSpPr>
              <p:nvPr/>
            </p:nvSpPr>
            <p:spPr bwMode="auto">
              <a:xfrm>
                <a:off x="1688" y="2739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3" name="Freeform 16"/>
              <p:cNvSpPr>
                <a:spLocks/>
              </p:cNvSpPr>
              <p:nvPr/>
            </p:nvSpPr>
            <p:spPr bwMode="auto">
              <a:xfrm>
                <a:off x="1726" y="3101"/>
                <a:ext cx="1323" cy="737"/>
              </a:xfrm>
              <a:custGeom>
                <a:avLst/>
                <a:gdLst>
                  <a:gd name="T0" fmla="*/ 388 w 1323"/>
                  <a:gd name="T1" fmla="*/ 12 h 737"/>
                  <a:gd name="T2" fmla="*/ 633 w 1323"/>
                  <a:gd name="T3" fmla="*/ 36 h 737"/>
                  <a:gd name="T4" fmla="*/ 633 w 1323"/>
                  <a:gd name="T5" fmla="*/ 230 h 737"/>
                  <a:gd name="T6" fmla="*/ 453 w 1323"/>
                  <a:gd name="T7" fmla="*/ 515 h 737"/>
                  <a:gd name="T8" fmla="*/ 444 w 1323"/>
                  <a:gd name="T9" fmla="*/ 600 h 737"/>
                  <a:gd name="T10" fmla="*/ 586 w 1323"/>
                  <a:gd name="T11" fmla="*/ 501 h 737"/>
                  <a:gd name="T12" fmla="*/ 661 w 1323"/>
                  <a:gd name="T13" fmla="*/ 315 h 737"/>
                  <a:gd name="T14" fmla="*/ 737 w 1323"/>
                  <a:gd name="T15" fmla="*/ 116 h 737"/>
                  <a:gd name="T16" fmla="*/ 898 w 1323"/>
                  <a:gd name="T17" fmla="*/ 50 h 737"/>
                  <a:gd name="T18" fmla="*/ 1105 w 1323"/>
                  <a:gd name="T19" fmla="*/ 235 h 737"/>
                  <a:gd name="T20" fmla="*/ 1323 w 1323"/>
                  <a:gd name="T21" fmla="*/ 558 h 737"/>
                  <a:gd name="T22" fmla="*/ 1266 w 1323"/>
                  <a:gd name="T23" fmla="*/ 673 h 737"/>
                  <a:gd name="T24" fmla="*/ 1069 w 1323"/>
                  <a:gd name="T25" fmla="*/ 400 h 737"/>
                  <a:gd name="T26" fmla="*/ 871 w 1323"/>
                  <a:gd name="T27" fmla="*/ 172 h 737"/>
                  <a:gd name="T28" fmla="*/ 765 w 1323"/>
                  <a:gd name="T29" fmla="*/ 339 h 737"/>
                  <a:gd name="T30" fmla="*/ 674 w 1323"/>
                  <a:gd name="T31" fmla="*/ 537 h 737"/>
                  <a:gd name="T32" fmla="*/ 583 w 1323"/>
                  <a:gd name="T33" fmla="*/ 643 h 737"/>
                  <a:gd name="T34" fmla="*/ 416 w 1323"/>
                  <a:gd name="T35" fmla="*/ 734 h 737"/>
                  <a:gd name="T36" fmla="*/ 309 w 1323"/>
                  <a:gd name="T37" fmla="*/ 658 h 737"/>
                  <a:gd name="T38" fmla="*/ 340 w 1323"/>
                  <a:gd name="T39" fmla="*/ 461 h 737"/>
                  <a:gd name="T40" fmla="*/ 461 w 1323"/>
                  <a:gd name="T41" fmla="*/ 279 h 737"/>
                  <a:gd name="T42" fmla="*/ 522 w 1323"/>
                  <a:gd name="T43" fmla="*/ 142 h 737"/>
                  <a:gd name="T44" fmla="*/ 309 w 1323"/>
                  <a:gd name="T45" fmla="*/ 157 h 737"/>
                  <a:gd name="T46" fmla="*/ 6 w 1323"/>
                  <a:gd name="T47" fmla="*/ 172 h 737"/>
                  <a:gd name="T48" fmla="*/ 0 w 1323"/>
                  <a:gd name="T49" fmla="*/ 74 h 737"/>
                  <a:gd name="T50" fmla="*/ 388 w 1323"/>
                  <a:gd name="T51" fmla="*/ 12 h 7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23"/>
                  <a:gd name="T79" fmla="*/ 0 h 737"/>
                  <a:gd name="T80" fmla="*/ 1323 w 1323"/>
                  <a:gd name="T81" fmla="*/ 737 h 73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23" h="737">
                    <a:moveTo>
                      <a:pt x="388" y="12"/>
                    </a:moveTo>
                    <a:cubicBezTo>
                      <a:pt x="488" y="5"/>
                      <a:pt x="592" y="0"/>
                      <a:pt x="633" y="36"/>
                    </a:cubicBezTo>
                    <a:cubicBezTo>
                      <a:pt x="674" y="72"/>
                      <a:pt x="663" y="151"/>
                      <a:pt x="633" y="230"/>
                    </a:cubicBezTo>
                    <a:cubicBezTo>
                      <a:pt x="603" y="310"/>
                      <a:pt x="485" y="453"/>
                      <a:pt x="453" y="515"/>
                    </a:cubicBezTo>
                    <a:cubicBezTo>
                      <a:pt x="422" y="577"/>
                      <a:pt x="422" y="603"/>
                      <a:pt x="444" y="600"/>
                    </a:cubicBezTo>
                    <a:cubicBezTo>
                      <a:pt x="466" y="598"/>
                      <a:pt x="550" y="548"/>
                      <a:pt x="586" y="501"/>
                    </a:cubicBezTo>
                    <a:cubicBezTo>
                      <a:pt x="622" y="453"/>
                      <a:pt x="636" y="380"/>
                      <a:pt x="661" y="315"/>
                    </a:cubicBezTo>
                    <a:cubicBezTo>
                      <a:pt x="686" y="251"/>
                      <a:pt x="698" y="161"/>
                      <a:pt x="737" y="116"/>
                    </a:cubicBezTo>
                    <a:cubicBezTo>
                      <a:pt x="776" y="72"/>
                      <a:pt x="836" y="30"/>
                      <a:pt x="898" y="50"/>
                    </a:cubicBezTo>
                    <a:cubicBezTo>
                      <a:pt x="959" y="70"/>
                      <a:pt x="1034" y="151"/>
                      <a:pt x="1105" y="235"/>
                    </a:cubicBezTo>
                    <a:cubicBezTo>
                      <a:pt x="1176" y="319"/>
                      <a:pt x="1296" y="485"/>
                      <a:pt x="1323" y="558"/>
                    </a:cubicBezTo>
                    <a:lnTo>
                      <a:pt x="1266" y="673"/>
                    </a:lnTo>
                    <a:cubicBezTo>
                      <a:pt x="1224" y="647"/>
                      <a:pt x="1135" y="483"/>
                      <a:pt x="1069" y="400"/>
                    </a:cubicBezTo>
                    <a:cubicBezTo>
                      <a:pt x="1003" y="317"/>
                      <a:pt x="922" y="182"/>
                      <a:pt x="871" y="172"/>
                    </a:cubicBezTo>
                    <a:cubicBezTo>
                      <a:pt x="820" y="162"/>
                      <a:pt x="798" y="278"/>
                      <a:pt x="765" y="339"/>
                    </a:cubicBezTo>
                    <a:cubicBezTo>
                      <a:pt x="732" y="400"/>
                      <a:pt x="704" y="486"/>
                      <a:pt x="674" y="537"/>
                    </a:cubicBezTo>
                    <a:cubicBezTo>
                      <a:pt x="644" y="588"/>
                      <a:pt x="626" y="610"/>
                      <a:pt x="583" y="643"/>
                    </a:cubicBezTo>
                    <a:cubicBezTo>
                      <a:pt x="540" y="676"/>
                      <a:pt x="462" y="731"/>
                      <a:pt x="416" y="734"/>
                    </a:cubicBezTo>
                    <a:cubicBezTo>
                      <a:pt x="370" y="737"/>
                      <a:pt x="322" y="703"/>
                      <a:pt x="309" y="658"/>
                    </a:cubicBezTo>
                    <a:cubicBezTo>
                      <a:pt x="296" y="613"/>
                      <a:pt x="315" y="524"/>
                      <a:pt x="340" y="461"/>
                    </a:cubicBezTo>
                    <a:cubicBezTo>
                      <a:pt x="365" y="398"/>
                      <a:pt x="431" y="332"/>
                      <a:pt x="461" y="279"/>
                    </a:cubicBezTo>
                    <a:cubicBezTo>
                      <a:pt x="491" y="226"/>
                      <a:pt x="547" y="162"/>
                      <a:pt x="522" y="142"/>
                    </a:cubicBezTo>
                    <a:cubicBezTo>
                      <a:pt x="497" y="122"/>
                      <a:pt x="395" y="152"/>
                      <a:pt x="309" y="157"/>
                    </a:cubicBezTo>
                    <a:cubicBezTo>
                      <a:pt x="223" y="162"/>
                      <a:pt x="57" y="186"/>
                      <a:pt x="6" y="172"/>
                    </a:cubicBezTo>
                    <a:lnTo>
                      <a:pt x="0" y="74"/>
                    </a:lnTo>
                    <a:cubicBezTo>
                      <a:pt x="64" y="47"/>
                      <a:pt x="307" y="25"/>
                      <a:pt x="388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4" name="Oval 17"/>
              <p:cNvSpPr>
                <a:spLocks noChangeArrowheads="1"/>
              </p:cNvSpPr>
              <p:nvPr/>
            </p:nvSpPr>
            <p:spPr bwMode="auto">
              <a:xfrm>
                <a:off x="1688" y="2739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61" name="Text Box 18"/>
            <p:cNvSpPr txBox="1">
              <a:spLocks noChangeArrowheads="1"/>
            </p:cNvSpPr>
            <p:nvPr/>
          </p:nvSpPr>
          <p:spPr bwMode="auto">
            <a:xfrm>
              <a:off x="1943" y="2813"/>
              <a:ext cx="871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Thinning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697163" y="1646238"/>
            <a:ext cx="2219325" cy="2168525"/>
            <a:chOff x="1699" y="1037"/>
            <a:chExt cx="1398" cy="1366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1699" y="1037"/>
              <a:ext cx="1398" cy="1366"/>
              <a:chOff x="2321" y="1056"/>
              <a:chExt cx="1398" cy="1366"/>
            </a:xfrm>
          </p:grpSpPr>
          <p:sp>
            <p:nvSpPr>
              <p:cNvPr id="26657" name="Oval 21"/>
              <p:cNvSpPr>
                <a:spLocks noChangeArrowheads="1"/>
              </p:cNvSpPr>
              <p:nvPr/>
            </p:nvSpPr>
            <p:spPr bwMode="auto">
              <a:xfrm>
                <a:off x="2321" y="1056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8" name="Freeform 22"/>
              <p:cNvSpPr>
                <a:spLocks/>
              </p:cNvSpPr>
              <p:nvPr/>
            </p:nvSpPr>
            <p:spPr bwMode="auto">
              <a:xfrm>
                <a:off x="2331" y="1423"/>
                <a:ext cx="1351" cy="752"/>
              </a:xfrm>
              <a:custGeom>
                <a:avLst/>
                <a:gdLst>
                  <a:gd name="T0" fmla="*/ 416 w 1351"/>
                  <a:gd name="T1" fmla="*/ 7 h 752"/>
                  <a:gd name="T2" fmla="*/ 661 w 1351"/>
                  <a:gd name="T3" fmla="*/ 31 h 752"/>
                  <a:gd name="T4" fmla="*/ 926 w 1351"/>
                  <a:gd name="T5" fmla="*/ 45 h 752"/>
                  <a:gd name="T6" fmla="*/ 1133 w 1351"/>
                  <a:gd name="T7" fmla="*/ 230 h 752"/>
                  <a:gd name="T8" fmla="*/ 1351 w 1351"/>
                  <a:gd name="T9" fmla="*/ 553 h 752"/>
                  <a:gd name="T10" fmla="*/ 1219 w 1351"/>
                  <a:gd name="T11" fmla="*/ 752 h 752"/>
                  <a:gd name="T12" fmla="*/ 935 w 1351"/>
                  <a:gd name="T13" fmla="*/ 297 h 752"/>
                  <a:gd name="T14" fmla="*/ 322 w 1351"/>
                  <a:gd name="T15" fmla="*/ 220 h 752"/>
                  <a:gd name="T16" fmla="*/ 0 w 1351"/>
                  <a:gd name="T17" fmla="*/ 259 h 752"/>
                  <a:gd name="T18" fmla="*/ 28 w 1351"/>
                  <a:gd name="T19" fmla="*/ 69 h 752"/>
                  <a:gd name="T20" fmla="*/ 416 w 1351"/>
                  <a:gd name="T21" fmla="*/ 7 h 7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51"/>
                  <a:gd name="T34" fmla="*/ 0 h 752"/>
                  <a:gd name="T35" fmla="*/ 1351 w 1351"/>
                  <a:gd name="T36" fmla="*/ 752 h 7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51" h="752">
                    <a:moveTo>
                      <a:pt x="416" y="7"/>
                    </a:moveTo>
                    <a:cubicBezTo>
                      <a:pt x="516" y="0"/>
                      <a:pt x="576" y="25"/>
                      <a:pt x="661" y="31"/>
                    </a:cubicBezTo>
                    <a:cubicBezTo>
                      <a:pt x="746" y="37"/>
                      <a:pt x="847" y="12"/>
                      <a:pt x="926" y="45"/>
                    </a:cubicBezTo>
                    <a:cubicBezTo>
                      <a:pt x="1005" y="78"/>
                      <a:pt x="1062" y="146"/>
                      <a:pt x="1133" y="230"/>
                    </a:cubicBezTo>
                    <a:cubicBezTo>
                      <a:pt x="1204" y="314"/>
                      <a:pt x="1337" y="466"/>
                      <a:pt x="1351" y="553"/>
                    </a:cubicBezTo>
                    <a:lnTo>
                      <a:pt x="1219" y="752"/>
                    </a:lnTo>
                    <a:cubicBezTo>
                      <a:pt x="1149" y="710"/>
                      <a:pt x="1084" y="386"/>
                      <a:pt x="935" y="297"/>
                    </a:cubicBezTo>
                    <a:cubicBezTo>
                      <a:pt x="786" y="208"/>
                      <a:pt x="478" y="226"/>
                      <a:pt x="322" y="220"/>
                    </a:cubicBezTo>
                    <a:cubicBezTo>
                      <a:pt x="166" y="214"/>
                      <a:pt x="49" y="284"/>
                      <a:pt x="0" y="259"/>
                    </a:cubicBezTo>
                    <a:lnTo>
                      <a:pt x="28" y="69"/>
                    </a:lnTo>
                    <a:cubicBezTo>
                      <a:pt x="97" y="27"/>
                      <a:pt x="335" y="20"/>
                      <a:pt x="416" y="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9" name="Oval 23"/>
              <p:cNvSpPr>
                <a:spLocks noChangeArrowheads="1"/>
              </p:cNvSpPr>
              <p:nvPr/>
            </p:nvSpPr>
            <p:spPr bwMode="auto">
              <a:xfrm>
                <a:off x="2321" y="1056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56" name="Text Box 24"/>
            <p:cNvSpPr txBox="1">
              <a:spLocks noChangeArrowheads="1"/>
            </p:cNvSpPr>
            <p:nvPr/>
          </p:nvSpPr>
          <p:spPr bwMode="auto">
            <a:xfrm>
              <a:off x="1943" y="1870"/>
              <a:ext cx="757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Folding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27613" y="1646238"/>
            <a:ext cx="2311400" cy="2168525"/>
            <a:chOff x="3167" y="1037"/>
            <a:chExt cx="1456" cy="1366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3167" y="1037"/>
              <a:ext cx="1456" cy="1366"/>
              <a:chOff x="3167" y="1037"/>
              <a:chExt cx="1456" cy="1366"/>
            </a:xfrm>
          </p:grpSpPr>
          <p:sp>
            <p:nvSpPr>
              <p:cNvPr id="26652" name="Oval 27"/>
              <p:cNvSpPr>
                <a:spLocks noChangeArrowheads="1"/>
              </p:cNvSpPr>
              <p:nvPr/>
            </p:nvSpPr>
            <p:spPr bwMode="auto">
              <a:xfrm>
                <a:off x="3225" y="1037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3" name="Freeform 28"/>
              <p:cNvSpPr>
                <a:spLocks/>
              </p:cNvSpPr>
              <p:nvPr/>
            </p:nvSpPr>
            <p:spPr bwMode="auto">
              <a:xfrm>
                <a:off x="3167" y="1399"/>
                <a:ext cx="1419" cy="842"/>
              </a:xfrm>
              <a:custGeom>
                <a:avLst/>
                <a:gdLst>
                  <a:gd name="T0" fmla="*/ 484 w 1419"/>
                  <a:gd name="T1" fmla="*/ 12 h 842"/>
                  <a:gd name="T2" fmla="*/ 729 w 1419"/>
                  <a:gd name="T3" fmla="*/ 36 h 842"/>
                  <a:gd name="T4" fmla="*/ 729 w 1419"/>
                  <a:gd name="T5" fmla="*/ 230 h 842"/>
                  <a:gd name="T6" fmla="*/ 549 w 1419"/>
                  <a:gd name="T7" fmla="*/ 515 h 842"/>
                  <a:gd name="T8" fmla="*/ 540 w 1419"/>
                  <a:gd name="T9" fmla="*/ 600 h 842"/>
                  <a:gd name="T10" fmla="*/ 682 w 1419"/>
                  <a:gd name="T11" fmla="*/ 501 h 842"/>
                  <a:gd name="T12" fmla="*/ 757 w 1419"/>
                  <a:gd name="T13" fmla="*/ 315 h 842"/>
                  <a:gd name="T14" fmla="*/ 833 w 1419"/>
                  <a:gd name="T15" fmla="*/ 116 h 842"/>
                  <a:gd name="T16" fmla="*/ 994 w 1419"/>
                  <a:gd name="T17" fmla="*/ 50 h 842"/>
                  <a:gd name="T18" fmla="*/ 1201 w 1419"/>
                  <a:gd name="T19" fmla="*/ 235 h 842"/>
                  <a:gd name="T20" fmla="*/ 1419 w 1419"/>
                  <a:gd name="T21" fmla="*/ 558 h 842"/>
                  <a:gd name="T22" fmla="*/ 1287 w 1419"/>
                  <a:gd name="T23" fmla="*/ 757 h 842"/>
                  <a:gd name="T24" fmla="*/ 1003 w 1419"/>
                  <a:gd name="T25" fmla="*/ 302 h 842"/>
                  <a:gd name="T26" fmla="*/ 918 w 1419"/>
                  <a:gd name="T27" fmla="*/ 349 h 842"/>
                  <a:gd name="T28" fmla="*/ 834 w 1419"/>
                  <a:gd name="T29" fmla="*/ 539 h 842"/>
                  <a:gd name="T30" fmla="*/ 715 w 1419"/>
                  <a:gd name="T31" fmla="*/ 710 h 842"/>
                  <a:gd name="T32" fmla="*/ 531 w 1419"/>
                  <a:gd name="T33" fmla="*/ 838 h 842"/>
                  <a:gd name="T34" fmla="*/ 347 w 1419"/>
                  <a:gd name="T35" fmla="*/ 738 h 842"/>
                  <a:gd name="T36" fmla="*/ 372 w 1419"/>
                  <a:gd name="T37" fmla="*/ 416 h 842"/>
                  <a:gd name="T38" fmla="*/ 402 w 1419"/>
                  <a:gd name="T39" fmla="*/ 629 h 842"/>
                  <a:gd name="T40" fmla="*/ 554 w 1419"/>
                  <a:gd name="T41" fmla="*/ 735 h 842"/>
                  <a:gd name="T42" fmla="*/ 463 w 1419"/>
                  <a:gd name="T43" fmla="*/ 553 h 842"/>
                  <a:gd name="T44" fmla="*/ 524 w 1419"/>
                  <a:gd name="T45" fmla="*/ 416 h 842"/>
                  <a:gd name="T46" fmla="*/ 645 w 1419"/>
                  <a:gd name="T47" fmla="*/ 249 h 842"/>
                  <a:gd name="T48" fmla="*/ 645 w 1419"/>
                  <a:gd name="T49" fmla="*/ 173 h 842"/>
                  <a:gd name="T50" fmla="*/ 474 w 1419"/>
                  <a:gd name="T51" fmla="*/ 292 h 842"/>
                  <a:gd name="T52" fmla="*/ 521 w 1419"/>
                  <a:gd name="T53" fmla="*/ 178 h 842"/>
                  <a:gd name="T54" fmla="*/ 390 w 1419"/>
                  <a:gd name="T55" fmla="*/ 225 h 842"/>
                  <a:gd name="T56" fmla="*/ 569 w 1419"/>
                  <a:gd name="T57" fmla="*/ 97 h 842"/>
                  <a:gd name="T58" fmla="*/ 53 w 1419"/>
                  <a:gd name="T59" fmla="*/ 127 h 842"/>
                  <a:gd name="T60" fmla="*/ 250 w 1419"/>
                  <a:gd name="T61" fmla="*/ 219 h 842"/>
                  <a:gd name="T62" fmla="*/ 68 w 1419"/>
                  <a:gd name="T63" fmla="*/ 264 h 842"/>
                  <a:gd name="T64" fmla="*/ 96 w 1419"/>
                  <a:gd name="T65" fmla="*/ 74 h 842"/>
                  <a:gd name="T66" fmla="*/ 484 w 1419"/>
                  <a:gd name="T67" fmla="*/ 12 h 8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19"/>
                  <a:gd name="T103" fmla="*/ 0 h 842"/>
                  <a:gd name="T104" fmla="*/ 1419 w 1419"/>
                  <a:gd name="T105" fmla="*/ 842 h 8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19" h="842">
                    <a:moveTo>
                      <a:pt x="484" y="12"/>
                    </a:moveTo>
                    <a:cubicBezTo>
                      <a:pt x="584" y="5"/>
                      <a:pt x="688" y="0"/>
                      <a:pt x="729" y="36"/>
                    </a:cubicBezTo>
                    <a:cubicBezTo>
                      <a:pt x="770" y="72"/>
                      <a:pt x="759" y="151"/>
                      <a:pt x="729" y="230"/>
                    </a:cubicBezTo>
                    <a:cubicBezTo>
                      <a:pt x="699" y="310"/>
                      <a:pt x="581" y="453"/>
                      <a:pt x="549" y="515"/>
                    </a:cubicBezTo>
                    <a:cubicBezTo>
                      <a:pt x="518" y="577"/>
                      <a:pt x="518" y="603"/>
                      <a:pt x="540" y="600"/>
                    </a:cubicBezTo>
                    <a:cubicBezTo>
                      <a:pt x="562" y="598"/>
                      <a:pt x="646" y="548"/>
                      <a:pt x="682" y="501"/>
                    </a:cubicBezTo>
                    <a:cubicBezTo>
                      <a:pt x="718" y="453"/>
                      <a:pt x="732" y="380"/>
                      <a:pt x="757" y="315"/>
                    </a:cubicBezTo>
                    <a:cubicBezTo>
                      <a:pt x="782" y="251"/>
                      <a:pt x="794" y="161"/>
                      <a:pt x="833" y="116"/>
                    </a:cubicBezTo>
                    <a:cubicBezTo>
                      <a:pt x="872" y="72"/>
                      <a:pt x="932" y="30"/>
                      <a:pt x="994" y="50"/>
                    </a:cubicBezTo>
                    <a:cubicBezTo>
                      <a:pt x="1055" y="70"/>
                      <a:pt x="1130" y="151"/>
                      <a:pt x="1201" y="235"/>
                    </a:cubicBezTo>
                    <a:cubicBezTo>
                      <a:pt x="1272" y="319"/>
                      <a:pt x="1405" y="471"/>
                      <a:pt x="1419" y="558"/>
                    </a:cubicBezTo>
                    <a:lnTo>
                      <a:pt x="1287" y="757"/>
                    </a:lnTo>
                    <a:cubicBezTo>
                      <a:pt x="1217" y="715"/>
                      <a:pt x="1065" y="370"/>
                      <a:pt x="1003" y="302"/>
                    </a:cubicBezTo>
                    <a:cubicBezTo>
                      <a:pt x="942" y="234"/>
                      <a:pt x="947" y="310"/>
                      <a:pt x="918" y="349"/>
                    </a:cubicBezTo>
                    <a:cubicBezTo>
                      <a:pt x="890" y="389"/>
                      <a:pt x="868" y="479"/>
                      <a:pt x="834" y="539"/>
                    </a:cubicBezTo>
                    <a:cubicBezTo>
                      <a:pt x="799" y="599"/>
                      <a:pt x="765" y="660"/>
                      <a:pt x="715" y="710"/>
                    </a:cubicBezTo>
                    <a:cubicBezTo>
                      <a:pt x="665" y="760"/>
                      <a:pt x="592" y="833"/>
                      <a:pt x="531" y="838"/>
                    </a:cubicBezTo>
                    <a:cubicBezTo>
                      <a:pt x="469" y="842"/>
                      <a:pt x="373" y="808"/>
                      <a:pt x="347" y="738"/>
                    </a:cubicBezTo>
                    <a:cubicBezTo>
                      <a:pt x="321" y="668"/>
                      <a:pt x="363" y="434"/>
                      <a:pt x="372" y="416"/>
                    </a:cubicBezTo>
                    <a:cubicBezTo>
                      <a:pt x="381" y="398"/>
                      <a:pt x="372" y="576"/>
                      <a:pt x="402" y="629"/>
                    </a:cubicBezTo>
                    <a:cubicBezTo>
                      <a:pt x="432" y="682"/>
                      <a:pt x="544" y="748"/>
                      <a:pt x="554" y="735"/>
                    </a:cubicBezTo>
                    <a:cubicBezTo>
                      <a:pt x="564" y="722"/>
                      <a:pt x="468" y="606"/>
                      <a:pt x="463" y="553"/>
                    </a:cubicBezTo>
                    <a:cubicBezTo>
                      <a:pt x="458" y="500"/>
                      <a:pt x="494" y="467"/>
                      <a:pt x="524" y="416"/>
                    </a:cubicBezTo>
                    <a:cubicBezTo>
                      <a:pt x="554" y="365"/>
                      <a:pt x="625" y="289"/>
                      <a:pt x="645" y="249"/>
                    </a:cubicBezTo>
                    <a:cubicBezTo>
                      <a:pt x="665" y="209"/>
                      <a:pt x="673" y="166"/>
                      <a:pt x="645" y="173"/>
                    </a:cubicBezTo>
                    <a:cubicBezTo>
                      <a:pt x="617" y="180"/>
                      <a:pt x="495" y="291"/>
                      <a:pt x="474" y="292"/>
                    </a:cubicBezTo>
                    <a:cubicBezTo>
                      <a:pt x="453" y="293"/>
                      <a:pt x="536" y="189"/>
                      <a:pt x="521" y="178"/>
                    </a:cubicBezTo>
                    <a:cubicBezTo>
                      <a:pt x="507" y="167"/>
                      <a:pt x="382" y="239"/>
                      <a:pt x="390" y="225"/>
                    </a:cubicBezTo>
                    <a:cubicBezTo>
                      <a:pt x="398" y="211"/>
                      <a:pt x="625" y="113"/>
                      <a:pt x="569" y="97"/>
                    </a:cubicBezTo>
                    <a:cubicBezTo>
                      <a:pt x="513" y="81"/>
                      <a:pt x="106" y="107"/>
                      <a:pt x="53" y="127"/>
                    </a:cubicBezTo>
                    <a:cubicBezTo>
                      <a:pt x="0" y="147"/>
                      <a:pt x="247" y="196"/>
                      <a:pt x="250" y="219"/>
                    </a:cubicBezTo>
                    <a:cubicBezTo>
                      <a:pt x="253" y="242"/>
                      <a:pt x="94" y="288"/>
                      <a:pt x="68" y="264"/>
                    </a:cubicBezTo>
                    <a:lnTo>
                      <a:pt x="96" y="74"/>
                    </a:lnTo>
                    <a:cubicBezTo>
                      <a:pt x="165" y="32"/>
                      <a:pt x="403" y="25"/>
                      <a:pt x="484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4" name="Oval 29"/>
              <p:cNvSpPr>
                <a:spLocks noChangeArrowheads="1"/>
              </p:cNvSpPr>
              <p:nvPr/>
            </p:nvSpPr>
            <p:spPr bwMode="auto">
              <a:xfrm>
                <a:off x="3225" y="1037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51" name="Text Box 30"/>
            <p:cNvSpPr txBox="1">
              <a:spLocks noChangeArrowheads="1"/>
            </p:cNvSpPr>
            <p:nvPr/>
          </p:nvSpPr>
          <p:spPr bwMode="auto">
            <a:xfrm>
              <a:off x="3190" y="1444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Mis-classify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5027613" y="4348163"/>
            <a:ext cx="2219325" cy="2168525"/>
            <a:chOff x="3167" y="2739"/>
            <a:chExt cx="1398" cy="1366"/>
          </a:xfrm>
        </p:grpSpPr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3167" y="2739"/>
              <a:ext cx="1398" cy="1366"/>
              <a:chOff x="4538" y="2609"/>
              <a:chExt cx="1398" cy="1366"/>
            </a:xfrm>
          </p:grpSpPr>
          <p:grpSp>
            <p:nvGrpSpPr>
              <p:cNvPr id="13" name="Group 33"/>
              <p:cNvGrpSpPr>
                <a:grpSpLocks/>
              </p:cNvGrpSpPr>
              <p:nvPr/>
            </p:nvGrpSpPr>
            <p:grpSpPr bwMode="auto">
              <a:xfrm>
                <a:off x="4538" y="2609"/>
                <a:ext cx="1398" cy="1366"/>
                <a:chOff x="478" y="1056"/>
                <a:chExt cx="2248" cy="2187"/>
              </a:xfrm>
            </p:grpSpPr>
            <p:sp>
              <p:nvSpPr>
                <p:cNvPr id="26647" name="Oval 34"/>
                <p:cNvSpPr>
                  <a:spLocks noChangeArrowheads="1"/>
                </p:cNvSpPr>
                <p:nvPr/>
              </p:nvSpPr>
              <p:spPr bwMode="auto">
                <a:xfrm>
                  <a:off x="478" y="1056"/>
                  <a:ext cx="2248" cy="2187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26648" name="Freeform 35"/>
                <p:cNvSpPr>
                  <a:spLocks/>
                </p:cNvSpPr>
                <p:nvPr/>
              </p:nvSpPr>
              <p:spPr bwMode="auto">
                <a:xfrm>
                  <a:off x="494" y="1636"/>
                  <a:ext cx="2172" cy="1348"/>
                </a:xfrm>
                <a:custGeom>
                  <a:avLst/>
                  <a:gdLst>
                    <a:gd name="T0" fmla="*/ 668 w 2172"/>
                    <a:gd name="T1" fmla="*/ 19 h 1348"/>
                    <a:gd name="T2" fmla="*/ 1063 w 2172"/>
                    <a:gd name="T3" fmla="*/ 58 h 1348"/>
                    <a:gd name="T4" fmla="*/ 1063 w 2172"/>
                    <a:gd name="T5" fmla="*/ 369 h 1348"/>
                    <a:gd name="T6" fmla="*/ 774 w 2172"/>
                    <a:gd name="T7" fmla="*/ 824 h 1348"/>
                    <a:gd name="T8" fmla="*/ 759 w 2172"/>
                    <a:gd name="T9" fmla="*/ 961 h 1348"/>
                    <a:gd name="T10" fmla="*/ 987 w 2172"/>
                    <a:gd name="T11" fmla="*/ 802 h 1348"/>
                    <a:gd name="T12" fmla="*/ 1108 w 2172"/>
                    <a:gd name="T13" fmla="*/ 505 h 1348"/>
                    <a:gd name="T14" fmla="*/ 1230 w 2172"/>
                    <a:gd name="T15" fmla="*/ 186 h 1348"/>
                    <a:gd name="T16" fmla="*/ 1488 w 2172"/>
                    <a:gd name="T17" fmla="*/ 80 h 1348"/>
                    <a:gd name="T18" fmla="*/ 1822 w 2172"/>
                    <a:gd name="T19" fmla="*/ 376 h 1348"/>
                    <a:gd name="T20" fmla="*/ 2172 w 2172"/>
                    <a:gd name="T21" fmla="*/ 893 h 1348"/>
                    <a:gd name="T22" fmla="*/ 1959 w 2172"/>
                    <a:gd name="T23" fmla="*/ 1212 h 1348"/>
                    <a:gd name="T24" fmla="*/ 1504 w 2172"/>
                    <a:gd name="T25" fmla="*/ 483 h 1348"/>
                    <a:gd name="T26" fmla="*/ 1367 w 2172"/>
                    <a:gd name="T27" fmla="*/ 559 h 1348"/>
                    <a:gd name="T28" fmla="*/ 1231 w 2172"/>
                    <a:gd name="T29" fmla="*/ 863 h 1348"/>
                    <a:gd name="T30" fmla="*/ 1040 w 2172"/>
                    <a:gd name="T31" fmla="*/ 1136 h 1348"/>
                    <a:gd name="T32" fmla="*/ 744 w 2172"/>
                    <a:gd name="T33" fmla="*/ 1341 h 1348"/>
                    <a:gd name="T34" fmla="*/ 448 w 2172"/>
                    <a:gd name="T35" fmla="*/ 1181 h 1348"/>
                    <a:gd name="T36" fmla="*/ 448 w 2172"/>
                    <a:gd name="T37" fmla="*/ 779 h 1348"/>
                    <a:gd name="T38" fmla="*/ 653 w 2172"/>
                    <a:gd name="T39" fmla="*/ 468 h 1348"/>
                    <a:gd name="T40" fmla="*/ 729 w 2172"/>
                    <a:gd name="T41" fmla="*/ 285 h 1348"/>
                    <a:gd name="T42" fmla="*/ 517 w 2172"/>
                    <a:gd name="T43" fmla="*/ 361 h 1348"/>
                    <a:gd name="T44" fmla="*/ 0 w 2172"/>
                    <a:gd name="T45" fmla="*/ 422 h 1348"/>
                    <a:gd name="T46" fmla="*/ 45 w 2172"/>
                    <a:gd name="T47" fmla="*/ 118 h 1348"/>
                    <a:gd name="T48" fmla="*/ 668 w 2172"/>
                    <a:gd name="T49" fmla="*/ 19 h 134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172"/>
                    <a:gd name="T76" fmla="*/ 0 h 1348"/>
                    <a:gd name="T77" fmla="*/ 2172 w 2172"/>
                    <a:gd name="T78" fmla="*/ 1348 h 134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172" h="1348">
                      <a:moveTo>
                        <a:pt x="668" y="19"/>
                      </a:moveTo>
                      <a:cubicBezTo>
                        <a:pt x="830" y="8"/>
                        <a:pt x="997" y="0"/>
                        <a:pt x="1063" y="58"/>
                      </a:cubicBezTo>
                      <a:cubicBezTo>
                        <a:pt x="1129" y="116"/>
                        <a:pt x="1111" y="241"/>
                        <a:pt x="1063" y="369"/>
                      </a:cubicBezTo>
                      <a:cubicBezTo>
                        <a:pt x="1015" y="497"/>
                        <a:pt x="825" y="725"/>
                        <a:pt x="774" y="824"/>
                      </a:cubicBezTo>
                      <a:cubicBezTo>
                        <a:pt x="723" y="923"/>
                        <a:pt x="724" y="965"/>
                        <a:pt x="759" y="961"/>
                      </a:cubicBezTo>
                      <a:cubicBezTo>
                        <a:pt x="794" y="957"/>
                        <a:pt x="929" y="878"/>
                        <a:pt x="987" y="802"/>
                      </a:cubicBezTo>
                      <a:cubicBezTo>
                        <a:pt x="1045" y="726"/>
                        <a:pt x="1068" y="608"/>
                        <a:pt x="1108" y="505"/>
                      </a:cubicBezTo>
                      <a:cubicBezTo>
                        <a:pt x="1148" y="402"/>
                        <a:pt x="1167" y="257"/>
                        <a:pt x="1230" y="186"/>
                      </a:cubicBezTo>
                      <a:cubicBezTo>
                        <a:pt x="1293" y="115"/>
                        <a:pt x="1389" y="48"/>
                        <a:pt x="1488" y="80"/>
                      </a:cubicBezTo>
                      <a:cubicBezTo>
                        <a:pt x="1587" y="112"/>
                        <a:pt x="1708" y="241"/>
                        <a:pt x="1822" y="376"/>
                      </a:cubicBezTo>
                      <a:cubicBezTo>
                        <a:pt x="1936" y="511"/>
                        <a:pt x="2149" y="754"/>
                        <a:pt x="2172" y="893"/>
                      </a:cubicBezTo>
                      <a:lnTo>
                        <a:pt x="1959" y="1212"/>
                      </a:lnTo>
                      <a:cubicBezTo>
                        <a:pt x="1848" y="1144"/>
                        <a:pt x="1603" y="592"/>
                        <a:pt x="1504" y="483"/>
                      </a:cubicBezTo>
                      <a:cubicBezTo>
                        <a:pt x="1405" y="374"/>
                        <a:pt x="1413" y="496"/>
                        <a:pt x="1367" y="559"/>
                      </a:cubicBezTo>
                      <a:cubicBezTo>
                        <a:pt x="1321" y="622"/>
                        <a:pt x="1286" y="767"/>
                        <a:pt x="1231" y="863"/>
                      </a:cubicBezTo>
                      <a:cubicBezTo>
                        <a:pt x="1176" y="959"/>
                        <a:pt x="1121" y="1056"/>
                        <a:pt x="1040" y="1136"/>
                      </a:cubicBezTo>
                      <a:cubicBezTo>
                        <a:pt x="959" y="1216"/>
                        <a:pt x="843" y="1334"/>
                        <a:pt x="744" y="1341"/>
                      </a:cubicBezTo>
                      <a:cubicBezTo>
                        <a:pt x="645" y="1348"/>
                        <a:pt x="497" y="1275"/>
                        <a:pt x="448" y="1181"/>
                      </a:cubicBezTo>
                      <a:cubicBezTo>
                        <a:pt x="399" y="1087"/>
                        <a:pt x="414" y="898"/>
                        <a:pt x="448" y="779"/>
                      </a:cubicBezTo>
                      <a:cubicBezTo>
                        <a:pt x="482" y="660"/>
                        <a:pt x="606" y="550"/>
                        <a:pt x="653" y="468"/>
                      </a:cubicBezTo>
                      <a:cubicBezTo>
                        <a:pt x="700" y="386"/>
                        <a:pt x="752" y="303"/>
                        <a:pt x="729" y="285"/>
                      </a:cubicBezTo>
                      <a:cubicBezTo>
                        <a:pt x="706" y="267"/>
                        <a:pt x="638" y="338"/>
                        <a:pt x="517" y="361"/>
                      </a:cubicBezTo>
                      <a:cubicBezTo>
                        <a:pt x="396" y="384"/>
                        <a:pt x="79" y="462"/>
                        <a:pt x="0" y="422"/>
                      </a:cubicBezTo>
                      <a:lnTo>
                        <a:pt x="45" y="118"/>
                      </a:lnTo>
                      <a:cubicBezTo>
                        <a:pt x="156" y="51"/>
                        <a:pt x="538" y="40"/>
                        <a:pt x="668" y="19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26649" name="Oval 36"/>
                <p:cNvSpPr>
                  <a:spLocks noChangeArrowheads="1"/>
                </p:cNvSpPr>
                <p:nvPr/>
              </p:nvSpPr>
              <p:spPr bwMode="auto">
                <a:xfrm>
                  <a:off x="478" y="1056"/>
                  <a:ext cx="2248" cy="2187"/>
                </a:xfrm>
                <a:prstGeom prst="ellips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</p:grpSp>
          <p:sp>
            <p:nvSpPr>
              <p:cNvPr id="26646" name="Freeform 37"/>
              <p:cNvSpPr>
                <a:spLocks/>
              </p:cNvSpPr>
              <p:nvPr/>
            </p:nvSpPr>
            <p:spPr bwMode="auto">
              <a:xfrm>
                <a:off x="4762" y="2757"/>
                <a:ext cx="977" cy="172"/>
              </a:xfrm>
              <a:custGeom>
                <a:avLst/>
                <a:gdLst>
                  <a:gd name="T0" fmla="*/ 699 w 977"/>
                  <a:gd name="T1" fmla="*/ 31 h 172"/>
                  <a:gd name="T2" fmla="*/ 972 w 977"/>
                  <a:gd name="T3" fmla="*/ 76 h 172"/>
                  <a:gd name="T4" fmla="*/ 729 w 977"/>
                  <a:gd name="T5" fmla="*/ 107 h 172"/>
                  <a:gd name="T6" fmla="*/ 198 w 977"/>
                  <a:gd name="T7" fmla="*/ 122 h 172"/>
                  <a:gd name="T8" fmla="*/ 91 w 977"/>
                  <a:gd name="T9" fmla="*/ 167 h 172"/>
                  <a:gd name="T10" fmla="*/ 46 w 977"/>
                  <a:gd name="T11" fmla="*/ 91 h 172"/>
                  <a:gd name="T12" fmla="*/ 365 w 977"/>
                  <a:gd name="T13" fmla="*/ 0 h 172"/>
                  <a:gd name="T14" fmla="*/ 699 w 977"/>
                  <a:gd name="T15" fmla="*/ 31 h 1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77"/>
                  <a:gd name="T25" fmla="*/ 0 h 172"/>
                  <a:gd name="T26" fmla="*/ 977 w 977"/>
                  <a:gd name="T27" fmla="*/ 172 h 1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77" h="172">
                    <a:moveTo>
                      <a:pt x="699" y="31"/>
                    </a:moveTo>
                    <a:cubicBezTo>
                      <a:pt x="838" y="41"/>
                      <a:pt x="967" y="63"/>
                      <a:pt x="972" y="76"/>
                    </a:cubicBezTo>
                    <a:cubicBezTo>
                      <a:pt x="977" y="89"/>
                      <a:pt x="858" y="99"/>
                      <a:pt x="729" y="107"/>
                    </a:cubicBezTo>
                    <a:cubicBezTo>
                      <a:pt x="600" y="115"/>
                      <a:pt x="304" y="112"/>
                      <a:pt x="198" y="122"/>
                    </a:cubicBezTo>
                    <a:cubicBezTo>
                      <a:pt x="92" y="132"/>
                      <a:pt x="116" y="172"/>
                      <a:pt x="91" y="167"/>
                    </a:cubicBezTo>
                    <a:cubicBezTo>
                      <a:pt x="66" y="162"/>
                      <a:pt x="0" y="119"/>
                      <a:pt x="46" y="91"/>
                    </a:cubicBezTo>
                    <a:cubicBezTo>
                      <a:pt x="92" y="63"/>
                      <a:pt x="256" y="10"/>
                      <a:pt x="365" y="0"/>
                    </a:cubicBezTo>
                    <a:lnTo>
                      <a:pt x="699" y="31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44" name="Text Box 38"/>
            <p:cNvSpPr txBox="1">
              <a:spLocks noChangeArrowheads="1"/>
            </p:cNvSpPr>
            <p:nvPr/>
          </p:nvSpPr>
          <p:spPr bwMode="auto">
            <a:xfrm>
              <a:off x="3167" y="3550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Mis-classify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7542213" y="1646238"/>
            <a:ext cx="2235200" cy="2168525"/>
            <a:chOff x="4751" y="1037"/>
            <a:chExt cx="1408" cy="1366"/>
          </a:xfrm>
        </p:grpSpPr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4751" y="1037"/>
              <a:ext cx="1408" cy="1366"/>
              <a:chOff x="4391" y="1056"/>
              <a:chExt cx="1408" cy="1366"/>
            </a:xfrm>
          </p:grpSpPr>
          <p:sp>
            <p:nvSpPr>
              <p:cNvPr id="26640" name="Oval 41"/>
              <p:cNvSpPr>
                <a:spLocks noChangeArrowheads="1"/>
              </p:cNvSpPr>
              <p:nvPr/>
            </p:nvSpPr>
            <p:spPr bwMode="auto">
              <a:xfrm>
                <a:off x="4401" y="1056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41" name="Freeform 42"/>
              <p:cNvSpPr>
                <a:spLocks/>
              </p:cNvSpPr>
              <p:nvPr/>
            </p:nvSpPr>
            <p:spPr bwMode="auto">
              <a:xfrm>
                <a:off x="4391" y="1828"/>
                <a:ext cx="1121" cy="564"/>
              </a:xfrm>
              <a:custGeom>
                <a:avLst/>
                <a:gdLst>
                  <a:gd name="T0" fmla="*/ 238 w 1121"/>
                  <a:gd name="T1" fmla="*/ 12 h 564"/>
                  <a:gd name="T2" fmla="*/ 483 w 1121"/>
                  <a:gd name="T3" fmla="*/ 36 h 564"/>
                  <a:gd name="T4" fmla="*/ 483 w 1121"/>
                  <a:gd name="T5" fmla="*/ 230 h 564"/>
                  <a:gd name="T6" fmla="*/ 325 w 1121"/>
                  <a:gd name="T7" fmla="*/ 473 h 564"/>
                  <a:gd name="T8" fmla="*/ 436 w 1121"/>
                  <a:gd name="T9" fmla="*/ 501 h 564"/>
                  <a:gd name="T10" fmla="*/ 511 w 1121"/>
                  <a:gd name="T11" fmla="*/ 315 h 564"/>
                  <a:gd name="T12" fmla="*/ 587 w 1121"/>
                  <a:gd name="T13" fmla="*/ 116 h 564"/>
                  <a:gd name="T14" fmla="*/ 748 w 1121"/>
                  <a:gd name="T15" fmla="*/ 50 h 564"/>
                  <a:gd name="T16" fmla="*/ 955 w 1121"/>
                  <a:gd name="T17" fmla="*/ 235 h 564"/>
                  <a:gd name="T18" fmla="*/ 1115 w 1121"/>
                  <a:gd name="T19" fmla="*/ 458 h 564"/>
                  <a:gd name="T20" fmla="*/ 917 w 1121"/>
                  <a:gd name="T21" fmla="*/ 549 h 564"/>
                  <a:gd name="T22" fmla="*/ 757 w 1121"/>
                  <a:gd name="T23" fmla="*/ 302 h 564"/>
                  <a:gd name="T24" fmla="*/ 672 w 1121"/>
                  <a:gd name="T25" fmla="*/ 349 h 564"/>
                  <a:gd name="T26" fmla="*/ 583 w 1121"/>
                  <a:gd name="T27" fmla="*/ 564 h 564"/>
                  <a:gd name="T28" fmla="*/ 173 w 1121"/>
                  <a:gd name="T29" fmla="*/ 352 h 564"/>
                  <a:gd name="T30" fmla="*/ 275 w 1121"/>
                  <a:gd name="T31" fmla="*/ 178 h 564"/>
                  <a:gd name="T32" fmla="*/ 112 w 1121"/>
                  <a:gd name="T33" fmla="*/ 230 h 564"/>
                  <a:gd name="T34" fmla="*/ 21 w 1121"/>
                  <a:gd name="T35" fmla="*/ 48 h 564"/>
                  <a:gd name="T36" fmla="*/ 238 w 1121"/>
                  <a:gd name="T37" fmla="*/ 12 h 5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21"/>
                  <a:gd name="T58" fmla="*/ 0 h 564"/>
                  <a:gd name="T59" fmla="*/ 1121 w 1121"/>
                  <a:gd name="T60" fmla="*/ 564 h 5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21" h="564">
                    <a:moveTo>
                      <a:pt x="238" y="12"/>
                    </a:moveTo>
                    <a:cubicBezTo>
                      <a:pt x="338" y="5"/>
                      <a:pt x="442" y="0"/>
                      <a:pt x="483" y="36"/>
                    </a:cubicBezTo>
                    <a:cubicBezTo>
                      <a:pt x="524" y="72"/>
                      <a:pt x="509" y="157"/>
                      <a:pt x="483" y="230"/>
                    </a:cubicBezTo>
                    <a:cubicBezTo>
                      <a:pt x="457" y="303"/>
                      <a:pt x="333" y="428"/>
                      <a:pt x="325" y="473"/>
                    </a:cubicBezTo>
                    <a:cubicBezTo>
                      <a:pt x="317" y="518"/>
                      <a:pt x="405" y="527"/>
                      <a:pt x="436" y="501"/>
                    </a:cubicBezTo>
                    <a:cubicBezTo>
                      <a:pt x="467" y="475"/>
                      <a:pt x="486" y="380"/>
                      <a:pt x="511" y="315"/>
                    </a:cubicBezTo>
                    <a:cubicBezTo>
                      <a:pt x="536" y="251"/>
                      <a:pt x="548" y="161"/>
                      <a:pt x="587" y="116"/>
                    </a:cubicBezTo>
                    <a:cubicBezTo>
                      <a:pt x="626" y="72"/>
                      <a:pt x="686" y="30"/>
                      <a:pt x="748" y="50"/>
                    </a:cubicBezTo>
                    <a:cubicBezTo>
                      <a:pt x="809" y="70"/>
                      <a:pt x="894" y="167"/>
                      <a:pt x="955" y="235"/>
                    </a:cubicBezTo>
                    <a:cubicBezTo>
                      <a:pt x="1016" y="303"/>
                      <a:pt x="1121" y="406"/>
                      <a:pt x="1115" y="458"/>
                    </a:cubicBezTo>
                    <a:lnTo>
                      <a:pt x="917" y="549"/>
                    </a:lnTo>
                    <a:cubicBezTo>
                      <a:pt x="857" y="523"/>
                      <a:pt x="798" y="335"/>
                      <a:pt x="757" y="302"/>
                    </a:cubicBezTo>
                    <a:cubicBezTo>
                      <a:pt x="716" y="269"/>
                      <a:pt x="701" y="305"/>
                      <a:pt x="672" y="349"/>
                    </a:cubicBezTo>
                    <a:cubicBezTo>
                      <a:pt x="643" y="393"/>
                      <a:pt x="666" y="564"/>
                      <a:pt x="583" y="564"/>
                    </a:cubicBezTo>
                    <a:cubicBezTo>
                      <a:pt x="500" y="564"/>
                      <a:pt x="224" y="416"/>
                      <a:pt x="173" y="352"/>
                    </a:cubicBezTo>
                    <a:cubicBezTo>
                      <a:pt x="122" y="288"/>
                      <a:pt x="285" y="198"/>
                      <a:pt x="275" y="178"/>
                    </a:cubicBezTo>
                    <a:cubicBezTo>
                      <a:pt x="265" y="158"/>
                      <a:pt x="154" y="252"/>
                      <a:pt x="112" y="230"/>
                    </a:cubicBezTo>
                    <a:cubicBezTo>
                      <a:pt x="70" y="208"/>
                      <a:pt x="0" y="84"/>
                      <a:pt x="21" y="48"/>
                    </a:cubicBezTo>
                    <a:cubicBezTo>
                      <a:pt x="42" y="12"/>
                      <a:pt x="193" y="19"/>
                      <a:pt x="238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42" name="Oval 43"/>
              <p:cNvSpPr>
                <a:spLocks noChangeArrowheads="1"/>
              </p:cNvSpPr>
              <p:nvPr/>
            </p:nvSpPr>
            <p:spPr bwMode="auto">
              <a:xfrm>
                <a:off x="4401" y="1056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39" name="Text Box 44"/>
            <p:cNvSpPr txBox="1">
              <a:spLocks noChangeArrowheads="1"/>
            </p:cNvSpPr>
            <p:nvPr/>
          </p:nvSpPr>
          <p:spPr bwMode="auto">
            <a:xfrm>
              <a:off x="4763" y="1399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Mis-register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7458075" y="4348163"/>
            <a:ext cx="2219325" cy="2168525"/>
            <a:chOff x="4698" y="2739"/>
            <a:chExt cx="1398" cy="1366"/>
          </a:xfrm>
        </p:grpSpPr>
        <p:sp>
          <p:nvSpPr>
            <p:cNvPr id="26634" name="Oval 46"/>
            <p:cNvSpPr>
              <a:spLocks noChangeArrowheads="1"/>
            </p:cNvSpPr>
            <p:nvPr/>
          </p:nvSpPr>
          <p:spPr bwMode="auto">
            <a:xfrm>
              <a:off x="4698" y="273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5" name="Freeform 47"/>
            <p:cNvSpPr>
              <a:spLocks/>
            </p:cNvSpPr>
            <p:nvPr/>
          </p:nvSpPr>
          <p:spPr bwMode="auto">
            <a:xfrm>
              <a:off x="4702" y="2961"/>
              <a:ext cx="1138" cy="1137"/>
            </a:xfrm>
            <a:custGeom>
              <a:avLst/>
              <a:gdLst>
                <a:gd name="T0" fmla="*/ 159 w 1138"/>
                <a:gd name="T1" fmla="*/ 32 h 1137"/>
                <a:gd name="T2" fmla="*/ 318 w 1138"/>
                <a:gd name="T3" fmla="*/ 39 h 1137"/>
                <a:gd name="T4" fmla="*/ 318 w 1138"/>
                <a:gd name="T5" fmla="*/ 233 h 1137"/>
                <a:gd name="T6" fmla="*/ 138 w 1138"/>
                <a:gd name="T7" fmla="*/ 518 h 1137"/>
                <a:gd name="T8" fmla="*/ 129 w 1138"/>
                <a:gd name="T9" fmla="*/ 603 h 1137"/>
                <a:gd name="T10" fmla="*/ 271 w 1138"/>
                <a:gd name="T11" fmla="*/ 504 h 1137"/>
                <a:gd name="T12" fmla="*/ 346 w 1138"/>
                <a:gd name="T13" fmla="*/ 318 h 1137"/>
                <a:gd name="T14" fmla="*/ 422 w 1138"/>
                <a:gd name="T15" fmla="*/ 119 h 1137"/>
                <a:gd name="T16" fmla="*/ 583 w 1138"/>
                <a:gd name="T17" fmla="*/ 53 h 1137"/>
                <a:gd name="T18" fmla="*/ 790 w 1138"/>
                <a:gd name="T19" fmla="*/ 238 h 1137"/>
                <a:gd name="T20" fmla="*/ 1008 w 1138"/>
                <a:gd name="T21" fmla="*/ 561 h 1137"/>
                <a:gd name="T22" fmla="*/ 1130 w 1138"/>
                <a:gd name="T23" fmla="*/ 874 h 1137"/>
                <a:gd name="T24" fmla="*/ 1054 w 1138"/>
                <a:gd name="T25" fmla="*/ 1041 h 1137"/>
                <a:gd name="T26" fmla="*/ 963 w 1138"/>
                <a:gd name="T27" fmla="*/ 1102 h 1137"/>
                <a:gd name="T28" fmla="*/ 568 w 1138"/>
                <a:gd name="T29" fmla="*/ 1132 h 1137"/>
                <a:gd name="T30" fmla="*/ 553 w 1138"/>
                <a:gd name="T31" fmla="*/ 1117 h 1137"/>
                <a:gd name="T32" fmla="*/ 720 w 1138"/>
                <a:gd name="T33" fmla="*/ 1011 h 1137"/>
                <a:gd name="T34" fmla="*/ 827 w 1138"/>
                <a:gd name="T35" fmla="*/ 829 h 1137"/>
                <a:gd name="T36" fmla="*/ 796 w 1138"/>
                <a:gd name="T37" fmla="*/ 646 h 1137"/>
                <a:gd name="T38" fmla="*/ 592 w 1138"/>
                <a:gd name="T39" fmla="*/ 305 h 1137"/>
                <a:gd name="T40" fmla="*/ 507 w 1138"/>
                <a:gd name="T41" fmla="*/ 352 h 1137"/>
                <a:gd name="T42" fmla="*/ 423 w 1138"/>
                <a:gd name="T43" fmla="*/ 542 h 1137"/>
                <a:gd name="T44" fmla="*/ 304 w 1138"/>
                <a:gd name="T45" fmla="*/ 713 h 1137"/>
                <a:gd name="T46" fmla="*/ 120 w 1138"/>
                <a:gd name="T47" fmla="*/ 841 h 1137"/>
                <a:gd name="T48" fmla="*/ 22 w 1138"/>
                <a:gd name="T49" fmla="*/ 594 h 1137"/>
                <a:gd name="T50" fmla="*/ 7 w 1138"/>
                <a:gd name="T51" fmla="*/ 366 h 1137"/>
                <a:gd name="T52" fmla="*/ 63 w 1138"/>
                <a:gd name="T53" fmla="*/ 295 h 1137"/>
                <a:gd name="T54" fmla="*/ 110 w 1138"/>
                <a:gd name="T55" fmla="*/ 181 h 1137"/>
                <a:gd name="T56" fmla="*/ 52 w 1138"/>
                <a:gd name="T57" fmla="*/ 199 h 1137"/>
                <a:gd name="T58" fmla="*/ 159 w 1138"/>
                <a:gd name="T59" fmla="*/ 32 h 11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38"/>
                <a:gd name="T91" fmla="*/ 0 h 1137"/>
                <a:gd name="T92" fmla="*/ 1138 w 1138"/>
                <a:gd name="T93" fmla="*/ 1137 h 113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38" h="1137">
                  <a:moveTo>
                    <a:pt x="159" y="32"/>
                  </a:moveTo>
                  <a:cubicBezTo>
                    <a:pt x="216" y="0"/>
                    <a:pt x="292" y="6"/>
                    <a:pt x="318" y="39"/>
                  </a:cubicBezTo>
                  <a:cubicBezTo>
                    <a:pt x="344" y="72"/>
                    <a:pt x="348" y="154"/>
                    <a:pt x="318" y="233"/>
                  </a:cubicBezTo>
                  <a:cubicBezTo>
                    <a:pt x="288" y="313"/>
                    <a:pt x="170" y="456"/>
                    <a:pt x="138" y="518"/>
                  </a:cubicBezTo>
                  <a:cubicBezTo>
                    <a:pt x="107" y="580"/>
                    <a:pt x="107" y="606"/>
                    <a:pt x="129" y="603"/>
                  </a:cubicBezTo>
                  <a:cubicBezTo>
                    <a:pt x="151" y="601"/>
                    <a:pt x="235" y="551"/>
                    <a:pt x="271" y="504"/>
                  </a:cubicBezTo>
                  <a:cubicBezTo>
                    <a:pt x="307" y="456"/>
                    <a:pt x="321" y="383"/>
                    <a:pt x="346" y="318"/>
                  </a:cubicBezTo>
                  <a:cubicBezTo>
                    <a:pt x="371" y="254"/>
                    <a:pt x="383" y="164"/>
                    <a:pt x="422" y="119"/>
                  </a:cubicBezTo>
                  <a:cubicBezTo>
                    <a:pt x="461" y="75"/>
                    <a:pt x="521" y="33"/>
                    <a:pt x="583" y="53"/>
                  </a:cubicBezTo>
                  <a:cubicBezTo>
                    <a:pt x="644" y="73"/>
                    <a:pt x="719" y="154"/>
                    <a:pt x="790" y="238"/>
                  </a:cubicBezTo>
                  <a:cubicBezTo>
                    <a:pt x="861" y="322"/>
                    <a:pt x="951" y="455"/>
                    <a:pt x="1008" y="561"/>
                  </a:cubicBezTo>
                  <a:cubicBezTo>
                    <a:pt x="1065" y="667"/>
                    <a:pt x="1122" y="794"/>
                    <a:pt x="1130" y="874"/>
                  </a:cubicBezTo>
                  <a:cubicBezTo>
                    <a:pt x="1138" y="954"/>
                    <a:pt x="1082" y="1003"/>
                    <a:pt x="1054" y="1041"/>
                  </a:cubicBezTo>
                  <a:lnTo>
                    <a:pt x="963" y="1102"/>
                  </a:lnTo>
                  <a:cubicBezTo>
                    <a:pt x="882" y="1117"/>
                    <a:pt x="636" y="1129"/>
                    <a:pt x="568" y="1132"/>
                  </a:cubicBezTo>
                  <a:cubicBezTo>
                    <a:pt x="500" y="1135"/>
                    <a:pt x="528" y="1137"/>
                    <a:pt x="553" y="1117"/>
                  </a:cubicBezTo>
                  <a:cubicBezTo>
                    <a:pt x="578" y="1097"/>
                    <a:pt x="674" y="1059"/>
                    <a:pt x="720" y="1011"/>
                  </a:cubicBezTo>
                  <a:cubicBezTo>
                    <a:pt x="766" y="963"/>
                    <a:pt x="814" y="890"/>
                    <a:pt x="827" y="829"/>
                  </a:cubicBezTo>
                  <a:cubicBezTo>
                    <a:pt x="840" y="768"/>
                    <a:pt x="835" y="733"/>
                    <a:pt x="796" y="646"/>
                  </a:cubicBezTo>
                  <a:cubicBezTo>
                    <a:pt x="757" y="559"/>
                    <a:pt x="640" y="354"/>
                    <a:pt x="592" y="305"/>
                  </a:cubicBezTo>
                  <a:cubicBezTo>
                    <a:pt x="544" y="256"/>
                    <a:pt x="536" y="313"/>
                    <a:pt x="507" y="352"/>
                  </a:cubicBezTo>
                  <a:cubicBezTo>
                    <a:pt x="479" y="392"/>
                    <a:pt x="457" y="482"/>
                    <a:pt x="423" y="542"/>
                  </a:cubicBezTo>
                  <a:cubicBezTo>
                    <a:pt x="388" y="602"/>
                    <a:pt x="354" y="663"/>
                    <a:pt x="304" y="713"/>
                  </a:cubicBezTo>
                  <a:cubicBezTo>
                    <a:pt x="254" y="763"/>
                    <a:pt x="167" y="861"/>
                    <a:pt x="120" y="841"/>
                  </a:cubicBezTo>
                  <a:cubicBezTo>
                    <a:pt x="73" y="821"/>
                    <a:pt x="41" y="673"/>
                    <a:pt x="22" y="594"/>
                  </a:cubicBezTo>
                  <a:cubicBezTo>
                    <a:pt x="3" y="515"/>
                    <a:pt x="0" y="416"/>
                    <a:pt x="7" y="366"/>
                  </a:cubicBezTo>
                  <a:cubicBezTo>
                    <a:pt x="14" y="316"/>
                    <a:pt x="46" y="326"/>
                    <a:pt x="63" y="295"/>
                  </a:cubicBezTo>
                  <a:cubicBezTo>
                    <a:pt x="80" y="264"/>
                    <a:pt x="112" y="197"/>
                    <a:pt x="110" y="181"/>
                  </a:cubicBezTo>
                  <a:cubicBezTo>
                    <a:pt x="108" y="165"/>
                    <a:pt x="44" y="224"/>
                    <a:pt x="52" y="199"/>
                  </a:cubicBezTo>
                  <a:cubicBezTo>
                    <a:pt x="60" y="174"/>
                    <a:pt x="137" y="67"/>
                    <a:pt x="159" y="3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6" name="Oval 48"/>
            <p:cNvSpPr>
              <a:spLocks noChangeArrowheads="1"/>
            </p:cNvSpPr>
            <p:nvPr/>
          </p:nvSpPr>
          <p:spPr bwMode="auto">
            <a:xfrm>
              <a:off x="4698" y="273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7" name="Text Box 49"/>
            <p:cNvSpPr txBox="1">
              <a:spLocks noChangeArrowheads="1"/>
            </p:cNvSpPr>
            <p:nvPr/>
          </p:nvSpPr>
          <p:spPr bwMode="auto">
            <a:xfrm>
              <a:off x="4698" y="2985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Mis-register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823913"/>
          </a:xfrm>
        </p:spPr>
        <p:txBody>
          <a:bodyPr/>
          <a:lstStyle/>
          <a:p>
            <a:r>
              <a:rPr lang="en-GB" dirty="0" smtClean="0"/>
              <a:t>Selected References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4744"/>
            <a:ext cx="9906000" cy="5445919"/>
          </a:xfrm>
        </p:spPr>
        <p:txBody>
          <a:bodyPr/>
          <a:lstStyle/>
          <a:p>
            <a:r>
              <a:rPr lang="en-GB" sz="2000" dirty="0" smtClean="0">
                <a:solidFill>
                  <a:srgbClr val="000099"/>
                </a:solidFill>
              </a:rPr>
              <a:t>Wright, McGuire, </a:t>
            </a:r>
            <a:r>
              <a:rPr lang="en-GB" sz="2000" dirty="0" err="1" smtClean="0">
                <a:solidFill>
                  <a:srgbClr val="000099"/>
                </a:solidFill>
              </a:rPr>
              <a:t>Poline</a:t>
            </a:r>
            <a:r>
              <a:rPr lang="en-GB" sz="2000" dirty="0" smtClean="0">
                <a:solidFill>
                  <a:srgbClr val="000099"/>
                </a:solidFill>
              </a:rPr>
              <a:t>, </a:t>
            </a:r>
            <a:r>
              <a:rPr lang="en-GB" sz="2000" dirty="0" err="1" smtClean="0">
                <a:solidFill>
                  <a:srgbClr val="000099"/>
                </a:solidFill>
              </a:rPr>
              <a:t>Travere</a:t>
            </a:r>
            <a:r>
              <a:rPr lang="en-GB" sz="2000" dirty="0" smtClean="0">
                <a:solidFill>
                  <a:srgbClr val="000099"/>
                </a:solidFill>
              </a:rPr>
              <a:t>, Murray, Frith, </a:t>
            </a:r>
            <a:r>
              <a:rPr lang="en-GB" sz="2000" dirty="0" err="1" smtClean="0">
                <a:solidFill>
                  <a:srgbClr val="000099"/>
                </a:solidFill>
              </a:rPr>
              <a:t>Frackowiak</a:t>
            </a:r>
            <a:r>
              <a:rPr lang="en-GB" sz="2000" dirty="0" smtClean="0">
                <a:solidFill>
                  <a:srgbClr val="000099"/>
                </a:solidFill>
              </a:rPr>
              <a:t> &amp; </a:t>
            </a:r>
            <a:r>
              <a:rPr lang="en-GB" sz="2000" dirty="0" err="1" smtClean="0">
                <a:solidFill>
                  <a:srgbClr val="000099"/>
                </a:solidFill>
              </a:rPr>
              <a:t>Friston</a:t>
            </a:r>
            <a:r>
              <a:rPr lang="en-GB" sz="2000" dirty="0" smtClean="0">
                <a:solidFill>
                  <a:srgbClr val="000099"/>
                </a:solidFill>
              </a:rPr>
              <a:t> (1995). “</a:t>
            </a:r>
            <a:r>
              <a:rPr lang="en-GB" sz="2000" i="1" dirty="0" smtClean="0"/>
              <a:t>A </a:t>
            </a:r>
            <a:r>
              <a:rPr lang="en-GB" sz="2000" i="1" dirty="0" err="1" smtClean="0"/>
              <a:t>voxel</a:t>
            </a:r>
            <a:r>
              <a:rPr lang="en-GB" sz="2000" i="1" dirty="0" smtClean="0"/>
              <a:t>-based method for the statistical analysis of gray and white matter density applied to schizophrenia”</a:t>
            </a:r>
            <a:r>
              <a:rPr lang="en-GB" sz="2000" dirty="0" smtClean="0"/>
              <a:t>. </a:t>
            </a:r>
            <a:r>
              <a:rPr lang="en-GB" sz="2000" dirty="0" err="1" smtClean="0"/>
              <a:t>Neuroimage</a:t>
            </a:r>
            <a:r>
              <a:rPr lang="en-GB" sz="2000" dirty="0" smtClean="0"/>
              <a:t> 2(4):244-252.</a:t>
            </a:r>
          </a:p>
          <a:p>
            <a:r>
              <a:rPr lang="en-GB" sz="2000" dirty="0" err="1" smtClean="0">
                <a:solidFill>
                  <a:srgbClr val="000099"/>
                </a:solidFill>
              </a:rPr>
              <a:t>Ashburner</a:t>
            </a:r>
            <a:r>
              <a:rPr lang="en-GB" sz="2000" dirty="0" smtClean="0">
                <a:solidFill>
                  <a:srgbClr val="000099"/>
                </a:solidFill>
              </a:rPr>
              <a:t> &amp; </a:t>
            </a:r>
            <a:r>
              <a:rPr lang="en-GB" sz="2000" dirty="0" err="1" smtClean="0">
                <a:solidFill>
                  <a:srgbClr val="000099"/>
                </a:solidFill>
              </a:rPr>
              <a:t>Friston</a:t>
            </a:r>
            <a:r>
              <a:rPr lang="en-GB" sz="2000" dirty="0" smtClean="0">
                <a:solidFill>
                  <a:srgbClr val="000099"/>
                </a:solidFill>
              </a:rPr>
              <a:t> (2000)</a:t>
            </a:r>
            <a:r>
              <a:rPr lang="en-GB" sz="2000" dirty="0" smtClean="0"/>
              <a:t>. “</a:t>
            </a:r>
            <a:r>
              <a:rPr lang="en-GB" sz="2000" i="1" dirty="0" err="1" smtClean="0"/>
              <a:t>Voxel</a:t>
            </a:r>
            <a:r>
              <a:rPr lang="en-GB" sz="2000" i="1" dirty="0" smtClean="0"/>
              <a:t>-based </a:t>
            </a:r>
            <a:r>
              <a:rPr lang="en-GB" sz="2000" i="1" dirty="0" err="1" smtClean="0"/>
              <a:t>morphometry</a:t>
            </a:r>
            <a:r>
              <a:rPr lang="en-GB" sz="2000" i="1" dirty="0" smtClean="0"/>
              <a:t>-the methods</a:t>
            </a:r>
            <a:r>
              <a:rPr lang="en-GB" sz="2000" dirty="0" smtClean="0"/>
              <a:t>”. </a:t>
            </a:r>
            <a:r>
              <a:rPr lang="en-GB" sz="2000" dirty="0" err="1" smtClean="0"/>
              <a:t>Neuroimage</a:t>
            </a:r>
            <a:r>
              <a:rPr lang="en-GB" sz="2000" dirty="0" smtClean="0"/>
              <a:t> 11(6):805-821.</a:t>
            </a:r>
          </a:p>
          <a:p>
            <a:r>
              <a:rPr lang="en-GB" sz="2000" dirty="0" err="1" smtClean="0">
                <a:solidFill>
                  <a:srgbClr val="000099"/>
                </a:solidFill>
              </a:rPr>
              <a:t>Mechelli</a:t>
            </a:r>
            <a:r>
              <a:rPr lang="en-GB" sz="2000" dirty="0" smtClean="0">
                <a:solidFill>
                  <a:srgbClr val="000099"/>
                </a:solidFill>
              </a:rPr>
              <a:t> et al. (2005) “</a:t>
            </a:r>
            <a:r>
              <a:rPr lang="en-GB" sz="2000" i="1" dirty="0" err="1" smtClean="0"/>
              <a:t>Voxel</a:t>
            </a:r>
            <a:r>
              <a:rPr lang="en-GB" sz="2000" i="1" dirty="0" smtClean="0"/>
              <a:t>-based </a:t>
            </a:r>
            <a:r>
              <a:rPr lang="en-GB" sz="2000" i="1" dirty="0" err="1" smtClean="0"/>
              <a:t>morphometry</a:t>
            </a:r>
            <a:r>
              <a:rPr lang="en-GB" sz="2000" i="1" dirty="0" smtClean="0"/>
              <a:t> of the human brain: Methods and applications”.</a:t>
            </a:r>
            <a:r>
              <a:rPr lang="en-GB" sz="2000" dirty="0" smtClean="0"/>
              <a:t> Current Medical Imaging Reviews 1(2):105-103.</a:t>
            </a:r>
          </a:p>
          <a:p>
            <a:r>
              <a:rPr lang="en-US" sz="2000" dirty="0" err="1" smtClean="0">
                <a:solidFill>
                  <a:srgbClr val="000099"/>
                </a:solidFill>
              </a:rPr>
              <a:t>Ashburner</a:t>
            </a:r>
            <a:r>
              <a:rPr lang="en-US" sz="2000" dirty="0" smtClean="0">
                <a:solidFill>
                  <a:srgbClr val="000099"/>
                </a:solidFill>
              </a:rPr>
              <a:t> (2009)</a:t>
            </a:r>
            <a:r>
              <a:rPr lang="en-US" sz="2000" dirty="0" smtClean="0"/>
              <a:t>. “</a:t>
            </a:r>
            <a:r>
              <a:rPr lang="en-US" sz="2000" i="1" dirty="0" smtClean="0"/>
              <a:t>Computational Anatomy with the SPM software</a:t>
            </a:r>
            <a:r>
              <a:rPr lang="en-US" sz="2000" dirty="0" smtClean="0"/>
              <a:t>”. Magnetic Resonance Imaging 27(8):</a:t>
            </a:r>
            <a:r>
              <a:rPr lang="en-GB" sz="2000" dirty="0" smtClean="0"/>
              <a:t>1163-1174.</a:t>
            </a:r>
          </a:p>
          <a:p>
            <a:endParaRPr lang="en-GB" sz="2400" dirty="0" smtClean="0"/>
          </a:p>
          <a:p>
            <a:endParaRPr lang="en-GB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b="1" dirty="0" smtClean="0"/>
              <a:t>Tissue Segmentation</a:t>
            </a:r>
          </a:p>
          <a:p>
            <a:pPr lvl="1"/>
            <a:r>
              <a:rPr lang="en-GB" b="1" dirty="0" smtClean="0"/>
              <a:t>Gaussian mixture model</a:t>
            </a:r>
          </a:p>
          <a:p>
            <a:pPr lvl="1"/>
            <a:r>
              <a:rPr lang="en-GB" b="1" dirty="0" smtClean="0"/>
              <a:t>Intensity non-uniformity correction</a:t>
            </a:r>
          </a:p>
          <a:p>
            <a:pPr lvl="1"/>
            <a:r>
              <a:rPr lang="en-GB" b="1" dirty="0" smtClean="0"/>
              <a:t>Deformed tissue probability maps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</a:p>
          <a:p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9448800" cy="838200"/>
          </a:xfrm>
        </p:spPr>
        <p:txBody>
          <a:bodyPr/>
          <a:lstStyle/>
          <a:p>
            <a:r>
              <a:rPr lang="en-GB" dirty="0"/>
              <a:t>Segmentation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71600"/>
            <a:ext cx="5178425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Segmentation in </a:t>
            </a:r>
            <a:r>
              <a:rPr lang="en-GB" dirty="0" smtClean="0"/>
              <a:t>SPM12 </a:t>
            </a:r>
            <a:r>
              <a:rPr lang="en-GB" dirty="0"/>
              <a:t>also estimates a spatial transformation that can be used for spatially normalising images.</a:t>
            </a:r>
          </a:p>
          <a:p>
            <a:pPr lvl="1"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It uses a </a:t>
            </a:r>
            <a:r>
              <a:rPr lang="en-GB" dirty="0">
                <a:solidFill>
                  <a:srgbClr val="0000FF"/>
                </a:solidFill>
              </a:rPr>
              <a:t>generative model</a:t>
            </a:r>
            <a:r>
              <a:rPr lang="en-GB" dirty="0"/>
              <a:t>, which involves: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Mixture of Gaussians (MOG)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Bias Correction Component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Warping (Non-linear Registration) Component</a:t>
            </a:r>
            <a:endParaRPr lang="en-GB" sz="2000" dirty="0"/>
          </a:p>
        </p:txBody>
      </p:sp>
      <p:pic>
        <p:nvPicPr>
          <p:cNvPr id="303108" name="Picture 4" descr="profile"/>
          <p:cNvPicPr>
            <a:picLocks noChangeAspect="1" noChangeArrowheads="1"/>
          </p:cNvPicPr>
          <p:nvPr/>
        </p:nvPicPr>
        <p:blipFill>
          <a:blip r:embed="rId2" cstate="print"/>
          <a:srcRect l="31316" t="5434" r="27370" b="8035"/>
          <a:stretch>
            <a:fillRect/>
          </a:stretch>
        </p:blipFill>
        <p:spPr bwMode="auto">
          <a:xfrm>
            <a:off x="5543550" y="0"/>
            <a:ext cx="436245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6531" name="Picture 4" descr="Intensit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575"/>
            <a:ext cx="90963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6532" name="TextBox 5"/>
          <p:cNvSpPr txBox="1">
            <a:spLocks noChangeArrowheads="1"/>
          </p:cNvSpPr>
          <p:nvPr/>
        </p:nvSpPr>
        <p:spPr bwMode="auto">
          <a:xfrm>
            <a:off x="2166938" y="785813"/>
            <a:ext cx="4500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aseline="0">
                <a:latin typeface="Arial" charset="0"/>
                <a:cs typeface="Arial" charset="0"/>
              </a:rPr>
              <a:t>Image Intensity Distributions (T1-weighted MRI)</a:t>
            </a:r>
            <a:endParaRPr lang="en-US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9448800" cy="914400"/>
          </a:xfrm>
        </p:spPr>
        <p:txBody>
          <a:bodyPr/>
          <a:lstStyle/>
          <a:p>
            <a:r>
              <a:rPr lang="en-GB"/>
              <a:t>Mixture of Gaussians (MOG)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71600"/>
            <a:ext cx="8859838" cy="3048000"/>
          </a:xfrm>
        </p:spPr>
        <p:txBody>
          <a:bodyPr/>
          <a:lstStyle/>
          <a:p>
            <a:r>
              <a:rPr lang="en-GB" sz="2400" dirty="0" smtClean="0"/>
              <a:t>Classification is based on a Mixture of Gaussians model (MOG), which represents the intensity probability density by a number of Gaussian distributions.</a:t>
            </a:r>
            <a:endParaRPr lang="en-GB" sz="2400" dirty="0"/>
          </a:p>
        </p:txBody>
      </p:sp>
      <p:pic>
        <p:nvPicPr>
          <p:cNvPr id="396292" name="Picture 4" descr="his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1825" y="3141663"/>
            <a:ext cx="8640763" cy="3205162"/>
          </a:xfrm>
          <a:prstGeom prst="rect">
            <a:avLst/>
          </a:prstGeom>
          <a:noFill/>
        </p:spPr>
      </p:pic>
      <p:sp>
        <p:nvSpPr>
          <p:cNvPr id="396293" name="Text Box 5"/>
          <p:cNvSpPr txBox="1">
            <a:spLocks noChangeArrowheads="1"/>
          </p:cNvSpPr>
          <p:nvPr/>
        </p:nvSpPr>
        <p:spPr bwMode="auto">
          <a:xfrm>
            <a:off x="3524250" y="6432550"/>
            <a:ext cx="1878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 baseline="0">
                <a:latin typeface="Arial" charset="0"/>
                <a:cs typeface="Arial" charset="0"/>
              </a:rPr>
              <a:t>Image Intensity</a:t>
            </a:r>
          </a:p>
        </p:txBody>
      </p:sp>
      <p:sp>
        <p:nvSpPr>
          <p:cNvPr id="396294" name="Text Box 6"/>
          <p:cNvSpPr txBox="1">
            <a:spLocks noChangeArrowheads="1"/>
          </p:cNvSpPr>
          <p:nvPr/>
        </p:nvSpPr>
        <p:spPr bwMode="auto">
          <a:xfrm>
            <a:off x="0" y="4291013"/>
            <a:ext cx="200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GB" sz="1800" baseline="0">
              <a:latin typeface="Arial" charset="0"/>
              <a:cs typeface="Arial" charset="0"/>
            </a:endParaRPr>
          </a:p>
        </p:txBody>
      </p:sp>
      <p:sp>
        <p:nvSpPr>
          <p:cNvPr id="396295" name="Text Box 7"/>
          <p:cNvSpPr txBox="1">
            <a:spLocks noChangeArrowheads="1"/>
          </p:cNvSpPr>
          <p:nvPr/>
        </p:nvSpPr>
        <p:spPr bwMode="auto">
          <a:xfrm>
            <a:off x="98425" y="418623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 baseline="0">
                <a:latin typeface="Arial" charset="0"/>
                <a:cs typeface="Arial" charset="0"/>
              </a:rPr>
              <a:t>Frequency</a:t>
            </a:r>
          </a:p>
        </p:txBody>
      </p:sp>
      <p:sp>
        <p:nvSpPr>
          <p:cNvPr id="396296" name="Line 8"/>
          <p:cNvSpPr>
            <a:spLocks noChangeShapeType="1"/>
          </p:cNvSpPr>
          <p:nvPr/>
        </p:nvSpPr>
        <p:spPr bwMode="auto">
          <a:xfrm flipV="1">
            <a:off x="509588" y="372268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6297" name="Line 9"/>
          <p:cNvSpPr>
            <a:spLocks noChangeShapeType="1"/>
          </p:cNvSpPr>
          <p:nvPr/>
        </p:nvSpPr>
        <p:spPr bwMode="auto">
          <a:xfrm>
            <a:off x="5364163" y="6635750"/>
            <a:ext cx="622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b="1" dirty="0" err="1" smtClean="0"/>
              <a:t>Voxel</a:t>
            </a:r>
            <a:r>
              <a:rPr lang="en-GB" b="1" dirty="0" smtClean="0"/>
              <a:t>-Based </a:t>
            </a:r>
            <a:r>
              <a:rPr lang="en-GB" b="1" dirty="0" err="1" smtClean="0"/>
              <a:t>Morphometry</a:t>
            </a:r>
            <a:endParaRPr lang="en-GB" b="1" dirty="0" smtClean="0"/>
          </a:p>
          <a:p>
            <a:pPr lvl="1"/>
            <a:r>
              <a:rPr lang="en-GB" b="1" dirty="0" err="1" smtClean="0"/>
              <a:t>Morphometry</a:t>
            </a:r>
            <a:r>
              <a:rPr lang="en-GB" b="1" dirty="0" smtClean="0"/>
              <a:t> in general</a:t>
            </a:r>
          </a:p>
          <a:p>
            <a:pPr lvl="1"/>
            <a:r>
              <a:rPr lang="en-GB" b="1" dirty="0" err="1" smtClean="0"/>
              <a:t>Volumetrics</a:t>
            </a:r>
            <a:endParaRPr lang="en-GB" b="1" dirty="0" smtClean="0"/>
          </a:p>
          <a:p>
            <a:pPr lvl="1"/>
            <a:r>
              <a:rPr lang="en-GB" b="1" dirty="0" smtClean="0"/>
              <a:t>VBM </a:t>
            </a:r>
            <a:r>
              <a:rPr lang="en-GB" b="1" dirty="0" err="1" smtClean="0"/>
              <a:t>preprocessing</a:t>
            </a:r>
            <a:r>
              <a:rPr lang="en-GB" b="1" dirty="0" smtClean="0"/>
              <a:t> followed by SPM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Tissue Segmentation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Belonging Probabilities</a:t>
            </a:r>
          </a:p>
        </p:txBody>
      </p:sp>
      <p:pic>
        <p:nvPicPr>
          <p:cNvPr id="306179" name="Picture 3" descr="belong_pro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8050" y="4171950"/>
            <a:ext cx="7727950" cy="2686050"/>
          </a:xfrm>
          <a:prstGeom prst="rect">
            <a:avLst/>
          </a:prstGeom>
          <a:noFill/>
        </p:spPr>
      </p:pic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150813" y="2195513"/>
            <a:ext cx="2709862" cy="2227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GB" sz="2800" baseline="0" dirty="0">
                <a:latin typeface="Arial" pitchFamily="34" charset="0"/>
                <a:cs typeface="Arial" pitchFamily="34" charset="0"/>
              </a:rPr>
              <a:t>Belonging probabilities are assigned by normalising to one.</a:t>
            </a:r>
          </a:p>
        </p:txBody>
      </p:sp>
      <p:pic>
        <p:nvPicPr>
          <p:cNvPr id="306181" name="Picture 5" descr="belong_prob_unnor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81225" y="1665288"/>
            <a:ext cx="7724775" cy="26844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6810375" cy="536104"/>
          </a:xfrm>
        </p:spPr>
        <p:txBody>
          <a:bodyPr/>
          <a:lstStyle/>
          <a:p>
            <a:r>
              <a:rPr lang="en-GB" dirty="0"/>
              <a:t>Modelling a Bias Field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2276872"/>
            <a:ext cx="5897563" cy="4047728"/>
          </a:xfrm>
        </p:spPr>
        <p:txBody>
          <a:bodyPr/>
          <a:lstStyle/>
          <a:p>
            <a:r>
              <a:rPr lang="en-GB" sz="2000"/>
              <a:t>A bias field is modelled as a linear combination of basis functions.</a:t>
            </a:r>
            <a:endParaRPr lang="en-GB" sz="2400"/>
          </a:p>
        </p:txBody>
      </p:sp>
      <p:pic>
        <p:nvPicPr>
          <p:cNvPr id="397316" name="Picture 4" descr="bi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2368550"/>
            <a:ext cx="8856663" cy="3535363"/>
          </a:xfrm>
          <a:prstGeom prst="rect">
            <a:avLst/>
          </a:prstGeom>
          <a:noFill/>
        </p:spPr>
      </p:pic>
      <p:sp>
        <p:nvSpPr>
          <p:cNvPr id="397317" name="Text Box 5"/>
          <p:cNvSpPr txBox="1">
            <a:spLocks noChangeArrowheads="1"/>
          </p:cNvSpPr>
          <p:nvPr/>
        </p:nvSpPr>
        <p:spPr bwMode="auto">
          <a:xfrm>
            <a:off x="920750" y="5949950"/>
            <a:ext cx="23034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baseline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Corrupted image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8" name="Text Box 6"/>
          <p:cNvSpPr txBox="1">
            <a:spLocks noChangeArrowheads="1"/>
          </p:cNvSpPr>
          <p:nvPr/>
        </p:nvSpPr>
        <p:spPr bwMode="auto">
          <a:xfrm>
            <a:off x="6689725" y="5884863"/>
            <a:ext cx="21955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baseline="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Corrected image</a:t>
            </a:r>
            <a:endParaRPr lang="en-GB" baseline="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9" name="Text Box 7"/>
          <p:cNvSpPr txBox="1">
            <a:spLocks noChangeArrowheads="1"/>
          </p:cNvSpPr>
          <p:nvPr/>
        </p:nvSpPr>
        <p:spPr bwMode="auto">
          <a:xfrm>
            <a:off x="3800475" y="5949950"/>
            <a:ext cx="23034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baseline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Bias Field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7320" name="Picture 8" descr="dc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9264" y="0"/>
            <a:ext cx="3081337" cy="23129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5381625" cy="1976438"/>
          </a:xfrm>
        </p:spPr>
        <p:txBody>
          <a:bodyPr/>
          <a:lstStyle/>
          <a:p>
            <a:pPr algn="ctr"/>
            <a:r>
              <a:rPr lang="en-US" dirty="0"/>
              <a:t>Tissue Probability </a:t>
            </a:r>
            <a:r>
              <a:rPr lang="en-US" dirty="0" smtClean="0"/>
              <a:t>Maps</a:t>
            </a:r>
            <a:endParaRPr lang="en-US" dirty="0"/>
          </a:p>
        </p:txBody>
      </p:sp>
      <p:pic>
        <p:nvPicPr>
          <p:cNvPr id="408579" name="Content Placeholder 3" descr="TPM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6675" y="0"/>
            <a:ext cx="4759325" cy="6858000"/>
          </a:xfrm>
        </p:spPr>
      </p:pic>
      <p:sp>
        <p:nvSpPr>
          <p:cNvPr id="408581" name="Text Box 5"/>
          <p:cNvSpPr txBox="1">
            <a:spLocks noChangeArrowheads="1"/>
          </p:cNvSpPr>
          <p:nvPr/>
        </p:nvSpPr>
        <p:spPr bwMode="auto">
          <a:xfrm>
            <a:off x="631825" y="3068638"/>
            <a:ext cx="42497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aseline="0">
                <a:latin typeface="Arial" charset="0"/>
              </a:rPr>
              <a:t>Includes additional non-brain tissue classes (bone, and soft tissue)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906000" cy="1143000"/>
          </a:xfrm>
        </p:spPr>
        <p:txBody>
          <a:bodyPr/>
          <a:lstStyle/>
          <a:p>
            <a:r>
              <a:rPr lang="en-GB" sz="3600"/>
              <a:t>Deforming the Tissue Probability Maps</a:t>
            </a:r>
          </a:p>
        </p:txBody>
      </p:sp>
      <p:pic>
        <p:nvPicPr>
          <p:cNvPr id="398339" name="Picture 3" descr="def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8864" y="1371599"/>
            <a:ext cx="6016799" cy="4518875"/>
          </a:xfrm>
          <a:prstGeom prst="rect">
            <a:avLst/>
          </a:prstGeom>
          <a:noFill/>
        </p:spPr>
      </p:pic>
      <p:sp>
        <p:nvSpPr>
          <p:cNvPr id="398340" name="Rectangle 4"/>
          <p:cNvSpPr>
            <a:spLocks noChangeArrowheads="1"/>
          </p:cNvSpPr>
          <p:nvPr/>
        </p:nvSpPr>
        <p:spPr bwMode="auto">
          <a:xfrm>
            <a:off x="322263" y="1447800"/>
            <a:ext cx="34925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00CC"/>
              </a:buClr>
              <a:buFontTx/>
              <a:buChar char="*"/>
            </a:pPr>
            <a:r>
              <a:rPr kumimoji="1" lang="en-GB" sz="2400" baseline="0" dirty="0">
                <a:latin typeface="Arial" charset="0"/>
              </a:rPr>
              <a:t>Tissue probability images are deformed so that they can be overlaid on top of the image to segment.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603" name="Picture 3" descr="segmented_individu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675" y="0"/>
            <a:ext cx="475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04" name="Picture 4" descr="segmented_individul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5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4309798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Multi-spectral</a:t>
            </a:r>
          </a:p>
        </p:txBody>
      </p:sp>
      <p:pic>
        <p:nvPicPr>
          <p:cNvPr id="19459" name="Content Placeholder 3" descr="Screenshot-SPM8 (john)%003A Graphic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1287" y="0"/>
            <a:ext cx="4684713" cy="6370638"/>
          </a:xfrm>
        </p:spPr>
      </p:pic>
      <p:pic>
        <p:nvPicPr>
          <p:cNvPr id="19461" name="Picture 4" descr="tp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275" y="1654175"/>
            <a:ext cx="3714750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5169024" y="630932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69024" y="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Limitations of the current model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Assumes that the brain consists of only the tissues modelled by the TPMs</a:t>
            </a:r>
          </a:p>
          <a:p>
            <a:pPr lvl="1" eaLnBrk="1" hangingPunct="1"/>
            <a:r>
              <a:rPr lang="en-GB" dirty="0" smtClean="0"/>
              <a:t>No spatial knowledge of lesions (stroke, tumours, etc)</a:t>
            </a:r>
          </a:p>
          <a:p>
            <a:pPr eaLnBrk="1" hangingPunct="1"/>
            <a:r>
              <a:rPr lang="en-GB" dirty="0" smtClean="0"/>
              <a:t>Prior probability model is based on healthy brains (IXI dataset from London).</a:t>
            </a:r>
          </a:p>
          <a:p>
            <a:pPr lvl="1" eaLnBrk="1" hangingPunct="1"/>
            <a:r>
              <a:rPr lang="en-GB" dirty="0" smtClean="0"/>
              <a:t>Less accurate for subjects outside this population</a:t>
            </a:r>
          </a:p>
          <a:p>
            <a:pPr eaLnBrk="1" hangingPunct="1"/>
            <a:r>
              <a:rPr lang="en-GB" dirty="0" smtClean="0"/>
              <a:t>Needs reasonable quality images to work with</a:t>
            </a:r>
          </a:p>
          <a:p>
            <a:pPr lvl="1" eaLnBrk="1" hangingPunct="1"/>
            <a:r>
              <a:rPr lang="en-GB" dirty="0" smtClean="0"/>
              <a:t>No severe artefacts</a:t>
            </a:r>
          </a:p>
          <a:p>
            <a:pPr lvl="1" eaLnBrk="1" hangingPunct="1"/>
            <a:r>
              <a:rPr lang="en-GB" dirty="0" smtClean="0"/>
              <a:t>Good separation of intensities</a:t>
            </a:r>
          </a:p>
          <a:p>
            <a:pPr lvl="1" eaLnBrk="1" hangingPunct="1"/>
            <a:r>
              <a:rPr lang="en-GB" dirty="0" smtClean="0"/>
              <a:t>Reasonable initial alignment with TPMs.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823913"/>
          </a:xfrm>
        </p:spPr>
        <p:txBody>
          <a:bodyPr/>
          <a:lstStyle/>
          <a:p>
            <a:r>
              <a:rPr lang="en-GB" dirty="0" smtClean="0"/>
              <a:t>Selected References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4744"/>
            <a:ext cx="9906000" cy="5445919"/>
          </a:xfrm>
        </p:spPr>
        <p:txBody>
          <a:bodyPr/>
          <a:lstStyle/>
          <a:p>
            <a:r>
              <a:rPr lang="en-GB" sz="2000" dirty="0" err="1" smtClean="0">
                <a:solidFill>
                  <a:srgbClr val="000099"/>
                </a:solidFill>
              </a:rPr>
              <a:t>Ashburner</a:t>
            </a:r>
            <a:r>
              <a:rPr lang="en-GB" sz="2000" dirty="0" smtClean="0">
                <a:solidFill>
                  <a:srgbClr val="000099"/>
                </a:solidFill>
              </a:rPr>
              <a:t> &amp; </a:t>
            </a:r>
            <a:r>
              <a:rPr lang="en-GB" sz="2000" dirty="0" err="1" smtClean="0">
                <a:solidFill>
                  <a:srgbClr val="000099"/>
                </a:solidFill>
              </a:rPr>
              <a:t>Friston</a:t>
            </a:r>
            <a:r>
              <a:rPr lang="en-GB" sz="2000" dirty="0" smtClean="0">
                <a:solidFill>
                  <a:srgbClr val="000099"/>
                </a:solidFill>
              </a:rPr>
              <a:t> (2005)</a:t>
            </a:r>
            <a:r>
              <a:rPr lang="en-GB" sz="2000" dirty="0" smtClean="0"/>
              <a:t>. “</a:t>
            </a:r>
            <a:r>
              <a:rPr lang="en-GB" sz="2000" i="1" dirty="0" smtClean="0"/>
              <a:t>Unified Segmentation</a:t>
            </a:r>
            <a:r>
              <a:rPr lang="en-GB" sz="2000" dirty="0" smtClean="0"/>
              <a:t>”. </a:t>
            </a:r>
            <a:r>
              <a:rPr lang="en-GB" sz="2000" dirty="0" err="1" smtClean="0"/>
              <a:t>NeuroImage</a:t>
            </a:r>
            <a:r>
              <a:rPr lang="en-GB" sz="2000" dirty="0" smtClean="0"/>
              <a:t> </a:t>
            </a:r>
            <a:r>
              <a:rPr lang="en-GB" sz="2000" b="1" dirty="0" smtClean="0"/>
              <a:t>26</a:t>
            </a:r>
            <a:r>
              <a:rPr lang="en-GB" sz="2000" dirty="0" smtClean="0"/>
              <a:t>:839-851.</a:t>
            </a:r>
          </a:p>
          <a:p>
            <a:endParaRPr lang="en-GB" sz="32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Tissue Segmentation</a:t>
            </a:r>
          </a:p>
          <a:p>
            <a:r>
              <a:rPr lang="en-GB" b="1" dirty="0" err="1" smtClean="0"/>
              <a:t>Diffeomorphic</a:t>
            </a:r>
            <a:r>
              <a:rPr lang="en-GB" b="1" dirty="0" smtClean="0"/>
              <a:t> Registration</a:t>
            </a:r>
          </a:p>
          <a:p>
            <a:pPr lvl="1"/>
            <a:r>
              <a:rPr lang="en-GB" b="1" dirty="0" smtClean="0"/>
              <a:t>Compositions</a:t>
            </a:r>
          </a:p>
          <a:p>
            <a:pPr lvl="1"/>
            <a:r>
              <a:rPr lang="en-GB" b="1" dirty="0" smtClean="0"/>
              <a:t>Objective function</a:t>
            </a:r>
          </a:p>
          <a:p>
            <a:pPr lvl="1"/>
            <a:r>
              <a:rPr lang="en-GB" b="1" dirty="0" smtClean="0"/>
              <a:t>Template creation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</a:p>
          <a:p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Diffeomorphic</a:t>
            </a:r>
            <a:r>
              <a:rPr lang="en-US" dirty="0" smtClean="0"/>
              <a:t> Deformations</a:t>
            </a:r>
            <a:endParaRPr lang="en-US" dirty="0"/>
          </a:p>
        </p:txBody>
      </p:sp>
      <p:pic>
        <p:nvPicPr>
          <p:cNvPr id="4" name="Content Placeholder 3" descr="deformations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0632" y="1106570"/>
            <a:ext cx="6480720" cy="5658717"/>
          </a:xfrm>
        </p:spPr>
      </p:pic>
      <p:sp>
        <p:nvSpPr>
          <p:cNvPr id="5" name="Right Arrow 4"/>
          <p:cNvSpPr/>
          <p:nvPr/>
        </p:nvSpPr>
        <p:spPr bwMode="auto">
          <a:xfrm>
            <a:off x="4232920" y="2132856"/>
            <a:ext cx="1296144" cy="3600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4304928" y="5373216"/>
            <a:ext cx="1296144" cy="3600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36576" y="3645024"/>
            <a:ext cx="7704856" cy="321297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differences with 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significant differences between populations of subjects?</a:t>
            </a:r>
          </a:p>
          <a:p>
            <a:r>
              <a:rPr lang="en-US" dirty="0" smtClean="0"/>
              <a:t>What effects do various genes have on the brain?</a:t>
            </a:r>
          </a:p>
          <a:p>
            <a:r>
              <a:rPr lang="en-US" dirty="0" smtClean="0"/>
              <a:t>What changes occur in the brain through development or aging?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 significant amount of the difference (measured with MRI) is anatomical.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4" descr="compositions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4560" y="548680"/>
            <a:ext cx="7171440" cy="5965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5085184"/>
            <a:ext cx="3481958" cy="1162050"/>
          </a:xfrm>
        </p:spPr>
        <p:txBody>
          <a:bodyPr/>
          <a:lstStyle/>
          <a:p>
            <a:r>
              <a:rPr lang="en-US" sz="3600" dirty="0" smtClean="0"/>
              <a:t>Composition</a:t>
            </a:r>
            <a:endParaRPr lang="en-US" sz="3600" dirty="0"/>
          </a:p>
        </p:txBody>
      </p:sp>
      <p:cxnSp>
        <p:nvCxnSpPr>
          <p:cNvPr id="7" name="Elbow Connector 6"/>
          <p:cNvCxnSpPr/>
          <p:nvPr/>
        </p:nvCxnSpPr>
        <p:spPr bwMode="auto">
          <a:xfrm rot="10800000">
            <a:off x="3584848" y="1196752"/>
            <a:ext cx="720080" cy="648072"/>
          </a:xfrm>
          <a:prstGeom prst="bentConnector3">
            <a:avLst>
              <a:gd name="adj1" fmla="val -48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Elbow Connector 10"/>
          <p:cNvCxnSpPr/>
          <p:nvPr/>
        </p:nvCxnSpPr>
        <p:spPr bwMode="auto">
          <a:xfrm rot="10800000">
            <a:off x="6177136" y="3645024"/>
            <a:ext cx="792088" cy="576064"/>
          </a:xfrm>
          <a:prstGeom prst="bentConnector3">
            <a:avLst>
              <a:gd name="adj1" fmla="val -146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9489504" y="4149080"/>
            <a:ext cx="0" cy="12241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Elbow Connector 47"/>
          <p:cNvCxnSpPr/>
          <p:nvPr/>
        </p:nvCxnSpPr>
        <p:spPr bwMode="auto">
          <a:xfrm rot="16200000" flipV="1">
            <a:off x="8229364" y="1736812"/>
            <a:ext cx="1800200" cy="720080"/>
          </a:xfrm>
          <a:prstGeom prst="bentConnector3">
            <a:avLst>
              <a:gd name="adj1" fmla="val 10018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7401272" y="368660"/>
            <a:ext cx="2504728" cy="63007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097016" y="692696"/>
            <a:ext cx="2304256" cy="59046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 animBg="1"/>
      <p:bldP spid="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499766"/>
          </a:xfrm>
        </p:spPr>
        <p:txBody>
          <a:bodyPr/>
          <a:lstStyle/>
          <a:p>
            <a:r>
              <a:rPr lang="en-US" sz="2800" dirty="0" smtClean="0"/>
              <a:t>Small Deformation Approximation</a:t>
            </a:r>
            <a:endParaRPr lang="en-US" sz="2800" dirty="0"/>
          </a:p>
        </p:txBody>
      </p:sp>
      <p:pic>
        <p:nvPicPr>
          <p:cNvPr id="5" name="Content Placeholder 4" descr="smalldef_approx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73500" y="1040648"/>
            <a:ext cx="5537200" cy="43179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16832"/>
            <a:ext cx="3259138" cy="4209331"/>
          </a:xfrm>
        </p:spPr>
        <p:txBody>
          <a:bodyPr/>
          <a:lstStyle/>
          <a:p>
            <a:r>
              <a:rPr lang="en-US" sz="1600" dirty="0" smtClean="0"/>
              <a:t>The composition:</a:t>
            </a:r>
          </a:p>
          <a:p>
            <a:r>
              <a:rPr lang="en-US" dirty="0" smtClean="0"/>
              <a:t>	</a:t>
            </a:r>
            <a:r>
              <a:rPr lang="el-GR" sz="2800" dirty="0" smtClean="0"/>
              <a:t>ϑ</a:t>
            </a:r>
            <a:r>
              <a:rPr lang="en-US" sz="2800" dirty="0" smtClean="0"/>
              <a:t> </a:t>
            </a:r>
            <a:r>
              <a:rPr lang="en-US" sz="2800" dirty="0" smtClean="0">
                <a:sym typeface="Symbol"/>
              </a:rPr>
              <a:t> </a:t>
            </a:r>
            <a:r>
              <a:rPr lang="el-GR" sz="2800" dirty="0" smtClean="0"/>
              <a:t>φ</a:t>
            </a:r>
            <a:endParaRPr lang="en-US" sz="1600" dirty="0" smtClean="0"/>
          </a:p>
          <a:p>
            <a:r>
              <a:rPr lang="en-US" sz="1600" dirty="0" smtClean="0"/>
              <a:t>Would be approximated with: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Id +((</a:t>
            </a:r>
            <a:r>
              <a:rPr lang="el-GR" sz="2800" dirty="0" smtClean="0">
                <a:solidFill>
                  <a:srgbClr val="000000"/>
                </a:solidFill>
              </a:rPr>
              <a:t>ϑ</a:t>
            </a:r>
            <a:r>
              <a:rPr lang="en-US" sz="2800" dirty="0" smtClean="0">
                <a:solidFill>
                  <a:srgbClr val="000000"/>
                </a:solidFill>
              </a:rPr>
              <a:t>-Id) </a:t>
            </a:r>
            <a:r>
              <a:rPr lang="en-US" sz="2800" dirty="0" smtClean="0">
                <a:solidFill>
                  <a:srgbClr val="000000"/>
                </a:solidFill>
                <a:sym typeface="Symbol"/>
              </a:rPr>
              <a:t>+ (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>-Id))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The inversion: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	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baseline="30000" dirty="0" smtClean="0">
                <a:solidFill>
                  <a:srgbClr val="000000"/>
                </a:solidFill>
              </a:rPr>
              <a:t>-1</a:t>
            </a:r>
            <a:endParaRPr lang="en-US" sz="1100" baseline="30000" dirty="0" smtClean="0"/>
          </a:p>
          <a:p>
            <a:r>
              <a:rPr lang="en-US" sz="1600" dirty="0" smtClean="0"/>
              <a:t>Would be approximated with: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	Id -(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>-Id)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00872" y="5877272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Not good approximations for large deformations.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337376" y="141277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337376" y="3861048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Diffeomorphic</a:t>
            </a:r>
            <a:r>
              <a:rPr lang="en-US" dirty="0" smtClean="0"/>
              <a:t> Image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Minimises</a:t>
            </a:r>
            <a:r>
              <a:rPr lang="en-US" dirty="0" smtClean="0"/>
              <a:t> two terms: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A measure of distance between images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A measure of the amount of distortion.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Because we can not simply add displacement fields, large deformations are generated by composing many small deformations.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The amount of distortion is computed by summing up the distortion measures from the small displacements.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Different </a:t>
            </a:r>
            <a:r>
              <a:rPr lang="en-US" dirty="0" smtClean="0"/>
              <a:t>Distortion Measures</a:t>
            </a:r>
            <a:endParaRPr lang="en-US" dirty="0"/>
          </a:p>
        </p:txBody>
      </p:sp>
      <p:pic>
        <p:nvPicPr>
          <p:cNvPr id="5" name="Picture 4" descr="figure2Di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480" y="2852937"/>
            <a:ext cx="1832793" cy="2160239"/>
          </a:xfrm>
          <a:prstGeom prst="rect">
            <a:avLst/>
          </a:prstGeom>
        </p:spPr>
      </p:pic>
      <p:pic>
        <p:nvPicPr>
          <p:cNvPr id="7" name="Picture 6" descr="figure2Dii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507" y="1124744"/>
            <a:ext cx="7311489" cy="56530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 err="1" smtClean="0"/>
              <a:t>diffeomorphic</a:t>
            </a:r>
            <a:r>
              <a:rPr lang="en-US" dirty="0" smtClean="0"/>
              <a:t> approaches in SPM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Uses the same small deformation composed multiple times.</a:t>
            </a:r>
          </a:p>
          <a:p>
            <a:r>
              <a:rPr lang="en-US" dirty="0" smtClean="0"/>
              <a:t>Faster than Geodesic Shooting.</a:t>
            </a:r>
          </a:p>
          <a:p>
            <a:r>
              <a:rPr lang="en-US" dirty="0" smtClean="0"/>
              <a:t>Gives similar deformations to Geodesic Shooting.</a:t>
            </a:r>
          </a:p>
          <a:p>
            <a:r>
              <a:rPr lang="en-US" dirty="0" smtClean="0"/>
              <a:t>Currently more additional utilities.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Uses the optimal series of small deformations, which are composed together.</a:t>
            </a:r>
          </a:p>
          <a:p>
            <a:r>
              <a:rPr lang="en-US" dirty="0" smtClean="0"/>
              <a:t>More mathematically correct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Gives nicer maps of volume change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Likely to replace </a:t>
            </a:r>
            <a:r>
              <a:rPr lang="en-US" dirty="0" err="1" smtClean="0"/>
              <a:t>Dartel</a:t>
            </a:r>
            <a:r>
              <a:rPr lang="en-US" dirty="0" smtClean="0"/>
              <a:t> in future.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case anyone asks for equations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ChangeAspect="1"/>
          </p:cNvGraphicFramePr>
          <p:nvPr>
            <p:ph sz="half" idx="2"/>
          </p:nvPr>
        </p:nvGraphicFramePr>
        <p:xfrm>
          <a:off x="344489" y="2132856"/>
          <a:ext cx="4176464" cy="1861092"/>
        </p:xfrm>
        <a:graphic>
          <a:graphicData uri="http://schemas.openxmlformats.org/presentationml/2006/ole">
            <p:oleObj spid="_x0000_s3074" name="Equation" r:id="rId3" imgW="2450880" imgH="1091880" progId="Equation.3">
              <p:embed/>
            </p:oleObj>
          </a:graphicData>
        </a:graphic>
      </p:graphicFrame>
      <p:graphicFrame>
        <p:nvGraphicFramePr>
          <p:cNvPr id="3076" name="Content Placeholder 6"/>
          <p:cNvGraphicFramePr>
            <a:graphicFrameLocks noChangeAspect="1"/>
          </p:cNvGraphicFramePr>
          <p:nvPr>
            <p:ph sz="quarter" idx="4"/>
          </p:nvPr>
        </p:nvGraphicFramePr>
        <p:xfrm>
          <a:off x="4953000" y="2179082"/>
          <a:ext cx="4583862" cy="4678918"/>
        </p:xfrm>
        <a:graphic>
          <a:graphicData uri="http://schemas.openxmlformats.org/presentationml/2006/ole">
            <p:oleObj spid="_x0000_s3076" name="Equation" r:id="rId4" imgW="3111480" imgH="317484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 &amp; GS Compared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endParaRPr lang="en-US" dirty="0"/>
          </a:p>
        </p:txBody>
      </p:sp>
      <p:pic>
        <p:nvPicPr>
          <p:cNvPr id="7" name="Content Placeholder 6" descr="dartel2d.eps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52555" y="2204864"/>
            <a:ext cx="3055076" cy="451723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pic>
        <p:nvPicPr>
          <p:cNvPr id="8" name="Content Placeholder 7" descr="shoot2d.eps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70945" y="2204864"/>
            <a:ext cx="3074555" cy="449818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444847"/>
            <a:ext cx="8856663" cy="823913"/>
          </a:xfrm>
        </p:spPr>
        <p:txBody>
          <a:bodyPr/>
          <a:lstStyle/>
          <a:p>
            <a:r>
              <a:rPr lang="en-US" sz="3600" dirty="0"/>
              <a:t>Simultaneous registration of GM to GM and WM to WM</a:t>
            </a:r>
          </a:p>
        </p:txBody>
      </p:sp>
      <p:sp>
        <p:nvSpPr>
          <p:cNvPr id="365571" name="Text Box 3"/>
          <p:cNvSpPr txBox="1">
            <a:spLocks noChangeArrowheads="1"/>
          </p:cNvSpPr>
          <p:nvPr/>
        </p:nvSpPr>
        <p:spPr bwMode="auto">
          <a:xfrm>
            <a:off x="3962400" y="3581400"/>
            <a:ext cx="1595438" cy="385763"/>
          </a:xfrm>
          <a:prstGeom prst="rect">
            <a:avLst/>
          </a:prstGeom>
          <a:solidFill>
            <a:srgbClr val="C0C0C0"/>
          </a:solidFill>
          <a:ln w="1905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aseline="0">
                <a:latin typeface="Arial" charset="0"/>
              </a:rPr>
              <a:t>Grey matter </a:t>
            </a:r>
          </a:p>
        </p:txBody>
      </p:sp>
      <p:sp>
        <p:nvSpPr>
          <p:cNvPr id="365572" name="Text Box 4"/>
          <p:cNvSpPr txBox="1">
            <a:spLocks noChangeArrowheads="1"/>
          </p:cNvSpPr>
          <p:nvPr/>
        </p:nvSpPr>
        <p:spPr bwMode="auto">
          <a:xfrm>
            <a:off x="3962400" y="4114800"/>
            <a:ext cx="1624013" cy="385763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aseline="0">
                <a:latin typeface="Arial" charset="0"/>
              </a:rPr>
              <a:t>White matter</a:t>
            </a:r>
          </a:p>
        </p:txBody>
      </p:sp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3797300" y="3505200"/>
            <a:ext cx="189865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686550" y="2286000"/>
            <a:ext cx="1898650" cy="1066800"/>
            <a:chOff x="3888" y="1440"/>
            <a:chExt cx="1104" cy="672"/>
          </a:xfrm>
        </p:grpSpPr>
        <p:sp>
          <p:nvSpPr>
            <p:cNvPr id="365575" name="Text Box 7"/>
            <p:cNvSpPr txBox="1">
              <a:spLocks noChangeArrowheads="1"/>
            </p:cNvSpPr>
            <p:nvPr/>
          </p:nvSpPr>
          <p:spPr bwMode="auto">
            <a:xfrm>
              <a:off x="3984" y="1488"/>
              <a:ext cx="928" cy="24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Grey matter </a:t>
              </a:r>
            </a:p>
          </p:txBody>
        </p:sp>
        <p:sp>
          <p:nvSpPr>
            <p:cNvPr id="365576" name="Text Box 8"/>
            <p:cNvSpPr txBox="1">
              <a:spLocks noChangeArrowheads="1"/>
            </p:cNvSpPr>
            <p:nvPr/>
          </p:nvSpPr>
          <p:spPr bwMode="auto">
            <a:xfrm>
              <a:off x="3984" y="1824"/>
              <a:ext cx="944" cy="243"/>
            </a:xfrm>
            <a:prstGeom prst="rect">
              <a:avLst/>
            </a:prstGeom>
            <a:noFill/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White matter</a:t>
              </a:r>
            </a:p>
          </p:txBody>
        </p:sp>
        <p:sp>
          <p:nvSpPr>
            <p:cNvPr id="365577" name="Rectangle 9"/>
            <p:cNvSpPr>
              <a:spLocks noChangeArrowheads="1"/>
            </p:cNvSpPr>
            <p:nvPr/>
          </p:nvSpPr>
          <p:spPr bwMode="auto">
            <a:xfrm>
              <a:off x="3888" y="1440"/>
              <a:ext cx="1104" cy="67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016750" y="4648200"/>
            <a:ext cx="1898650" cy="1066800"/>
            <a:chOff x="3888" y="1440"/>
            <a:chExt cx="1104" cy="672"/>
          </a:xfrm>
        </p:grpSpPr>
        <p:sp>
          <p:nvSpPr>
            <p:cNvPr id="365579" name="Text Box 11"/>
            <p:cNvSpPr txBox="1">
              <a:spLocks noChangeArrowheads="1"/>
            </p:cNvSpPr>
            <p:nvPr/>
          </p:nvSpPr>
          <p:spPr bwMode="auto">
            <a:xfrm>
              <a:off x="3984" y="1488"/>
              <a:ext cx="928" cy="24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Grey matter </a:t>
              </a:r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3984" y="1824"/>
              <a:ext cx="944" cy="243"/>
            </a:xfrm>
            <a:prstGeom prst="rect">
              <a:avLst/>
            </a:prstGeom>
            <a:noFill/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White matter</a:t>
              </a:r>
            </a:p>
          </p:txBody>
        </p:sp>
        <p:sp>
          <p:nvSpPr>
            <p:cNvPr id="365581" name="Rectangle 13"/>
            <p:cNvSpPr>
              <a:spLocks noChangeArrowheads="1"/>
            </p:cNvSpPr>
            <p:nvPr/>
          </p:nvSpPr>
          <p:spPr bwMode="auto">
            <a:xfrm>
              <a:off x="3888" y="1440"/>
              <a:ext cx="1104" cy="67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476500" y="1676400"/>
            <a:ext cx="1898650" cy="1066800"/>
            <a:chOff x="3888" y="1440"/>
            <a:chExt cx="1104" cy="672"/>
          </a:xfrm>
        </p:grpSpPr>
        <p:sp>
          <p:nvSpPr>
            <p:cNvPr id="365583" name="Text Box 15"/>
            <p:cNvSpPr txBox="1">
              <a:spLocks noChangeArrowheads="1"/>
            </p:cNvSpPr>
            <p:nvPr/>
          </p:nvSpPr>
          <p:spPr bwMode="auto">
            <a:xfrm>
              <a:off x="3984" y="1488"/>
              <a:ext cx="928" cy="24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Grey matter </a:t>
              </a:r>
            </a:p>
          </p:txBody>
        </p:sp>
        <p:sp>
          <p:nvSpPr>
            <p:cNvPr id="365584" name="Text Box 16"/>
            <p:cNvSpPr txBox="1">
              <a:spLocks noChangeArrowheads="1"/>
            </p:cNvSpPr>
            <p:nvPr/>
          </p:nvSpPr>
          <p:spPr bwMode="auto">
            <a:xfrm>
              <a:off x="3984" y="1824"/>
              <a:ext cx="944" cy="243"/>
            </a:xfrm>
            <a:prstGeom prst="rect">
              <a:avLst/>
            </a:prstGeom>
            <a:noFill/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White matter</a:t>
              </a:r>
            </a:p>
          </p:txBody>
        </p:sp>
        <p:sp>
          <p:nvSpPr>
            <p:cNvPr id="365585" name="Rectangle 17"/>
            <p:cNvSpPr>
              <a:spLocks noChangeArrowheads="1"/>
            </p:cNvSpPr>
            <p:nvPr/>
          </p:nvSpPr>
          <p:spPr bwMode="auto">
            <a:xfrm>
              <a:off x="3888" y="1440"/>
              <a:ext cx="1104" cy="67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825500" y="4343400"/>
            <a:ext cx="1898650" cy="1066800"/>
            <a:chOff x="3888" y="1440"/>
            <a:chExt cx="1104" cy="672"/>
          </a:xfrm>
        </p:grpSpPr>
        <p:sp>
          <p:nvSpPr>
            <p:cNvPr id="365587" name="Text Box 19"/>
            <p:cNvSpPr txBox="1">
              <a:spLocks noChangeArrowheads="1"/>
            </p:cNvSpPr>
            <p:nvPr/>
          </p:nvSpPr>
          <p:spPr bwMode="auto">
            <a:xfrm>
              <a:off x="3984" y="1488"/>
              <a:ext cx="928" cy="24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Grey matter </a:t>
              </a:r>
            </a:p>
          </p:txBody>
        </p:sp>
        <p:sp>
          <p:nvSpPr>
            <p:cNvPr id="365588" name="Text Box 20"/>
            <p:cNvSpPr txBox="1">
              <a:spLocks noChangeArrowheads="1"/>
            </p:cNvSpPr>
            <p:nvPr/>
          </p:nvSpPr>
          <p:spPr bwMode="auto">
            <a:xfrm>
              <a:off x="3984" y="1824"/>
              <a:ext cx="944" cy="243"/>
            </a:xfrm>
            <a:prstGeom prst="rect">
              <a:avLst/>
            </a:prstGeom>
            <a:noFill/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White matter</a:t>
              </a:r>
            </a:p>
          </p:txBody>
        </p:sp>
        <p:sp>
          <p:nvSpPr>
            <p:cNvPr id="365589" name="Rectangle 21"/>
            <p:cNvSpPr>
              <a:spLocks noChangeArrowheads="1"/>
            </p:cNvSpPr>
            <p:nvPr/>
          </p:nvSpPr>
          <p:spPr bwMode="auto">
            <a:xfrm>
              <a:off x="3888" y="1440"/>
              <a:ext cx="1104" cy="67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5590" name="Line 22"/>
          <p:cNvSpPr>
            <a:spLocks noChangeShapeType="1"/>
          </p:cNvSpPr>
          <p:nvPr/>
        </p:nvSpPr>
        <p:spPr bwMode="auto">
          <a:xfrm flipV="1">
            <a:off x="2559050" y="3886200"/>
            <a:ext cx="140335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1" name="Line 23"/>
          <p:cNvSpPr>
            <a:spLocks noChangeShapeType="1"/>
          </p:cNvSpPr>
          <p:nvPr/>
        </p:nvSpPr>
        <p:spPr bwMode="auto">
          <a:xfrm>
            <a:off x="3467100" y="2133600"/>
            <a:ext cx="4953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2" name="Line 24"/>
          <p:cNvSpPr>
            <a:spLocks noChangeShapeType="1"/>
          </p:cNvSpPr>
          <p:nvPr/>
        </p:nvSpPr>
        <p:spPr bwMode="auto">
          <a:xfrm flipH="1">
            <a:off x="5448300" y="2514600"/>
            <a:ext cx="140335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3" name="Line 25"/>
          <p:cNvSpPr>
            <a:spLocks noChangeShapeType="1"/>
          </p:cNvSpPr>
          <p:nvPr/>
        </p:nvSpPr>
        <p:spPr bwMode="auto">
          <a:xfrm flipH="1" flipV="1">
            <a:off x="5530850" y="3810000"/>
            <a:ext cx="165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4" name="Line 26"/>
          <p:cNvSpPr>
            <a:spLocks noChangeShapeType="1"/>
          </p:cNvSpPr>
          <p:nvPr/>
        </p:nvSpPr>
        <p:spPr bwMode="auto">
          <a:xfrm flipV="1">
            <a:off x="2559050" y="4343400"/>
            <a:ext cx="14033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5" name="Line 27"/>
          <p:cNvSpPr>
            <a:spLocks noChangeShapeType="1"/>
          </p:cNvSpPr>
          <p:nvPr/>
        </p:nvSpPr>
        <p:spPr bwMode="auto">
          <a:xfrm>
            <a:off x="3467100" y="2667000"/>
            <a:ext cx="4953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6" name="Line 28"/>
          <p:cNvSpPr>
            <a:spLocks noChangeShapeType="1"/>
          </p:cNvSpPr>
          <p:nvPr/>
        </p:nvSpPr>
        <p:spPr bwMode="auto">
          <a:xfrm flipH="1">
            <a:off x="5448300" y="3124200"/>
            <a:ext cx="140335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7" name="Line 29"/>
          <p:cNvSpPr>
            <a:spLocks noChangeShapeType="1"/>
          </p:cNvSpPr>
          <p:nvPr/>
        </p:nvSpPr>
        <p:spPr bwMode="auto">
          <a:xfrm flipH="1" flipV="1">
            <a:off x="5613400" y="4495800"/>
            <a:ext cx="156845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8" name="Text Box 30"/>
          <p:cNvSpPr txBox="1">
            <a:spLocks noChangeArrowheads="1"/>
          </p:cNvSpPr>
          <p:nvPr/>
        </p:nvSpPr>
        <p:spPr bwMode="auto">
          <a:xfrm>
            <a:off x="4210050" y="4648200"/>
            <a:ext cx="123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aseline="0">
                <a:latin typeface="Arial" charset="0"/>
              </a:rPr>
              <a:t>Template</a:t>
            </a:r>
          </a:p>
        </p:txBody>
      </p:sp>
      <p:sp>
        <p:nvSpPr>
          <p:cNvPr id="365599" name="Text Box 31"/>
          <p:cNvSpPr txBox="1">
            <a:spLocks noChangeArrowheads="1"/>
          </p:cNvSpPr>
          <p:nvPr/>
        </p:nvSpPr>
        <p:spPr bwMode="auto">
          <a:xfrm>
            <a:off x="1352550" y="1905000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 baseline="0">
                <a:latin typeface="Arial" charset="0"/>
              </a:rPr>
              <a:t>Subject 1</a:t>
            </a:r>
          </a:p>
        </p:txBody>
      </p:sp>
      <p:sp>
        <p:nvSpPr>
          <p:cNvPr id="365600" name="Text Box 32"/>
          <p:cNvSpPr txBox="1">
            <a:spLocks noChangeArrowheads="1"/>
          </p:cNvSpPr>
          <p:nvPr/>
        </p:nvSpPr>
        <p:spPr bwMode="auto">
          <a:xfrm>
            <a:off x="1155700" y="54864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 baseline="0">
                <a:latin typeface="Arial" charset="0"/>
              </a:rPr>
              <a:t>Subject 2</a:t>
            </a:r>
          </a:p>
        </p:txBody>
      </p:sp>
      <p:sp>
        <p:nvSpPr>
          <p:cNvPr id="365601" name="Text Box 33"/>
          <p:cNvSpPr txBox="1">
            <a:spLocks noChangeArrowheads="1"/>
          </p:cNvSpPr>
          <p:nvPr/>
        </p:nvSpPr>
        <p:spPr bwMode="auto">
          <a:xfrm>
            <a:off x="7185248" y="3429000"/>
            <a:ext cx="132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 baseline="0" dirty="0">
                <a:latin typeface="Arial" charset="0"/>
              </a:rPr>
              <a:t>Subject 3</a:t>
            </a:r>
          </a:p>
        </p:txBody>
      </p:sp>
      <p:sp>
        <p:nvSpPr>
          <p:cNvPr id="365602" name="Text Box 34"/>
          <p:cNvSpPr txBox="1">
            <a:spLocks noChangeArrowheads="1"/>
          </p:cNvSpPr>
          <p:nvPr/>
        </p:nvSpPr>
        <p:spPr bwMode="auto">
          <a:xfrm>
            <a:off x="7264400" y="5791200"/>
            <a:ext cx="1255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 baseline="0">
                <a:latin typeface="Arial" charset="0"/>
              </a:rPr>
              <a:t>Subject 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Template</a:t>
            </a:r>
          </a:p>
        </p:txBody>
      </p:sp>
      <p:pic>
        <p:nvPicPr>
          <p:cNvPr id="369667" name="Picture 3" descr="aver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0"/>
            <a:ext cx="5143500" cy="6858000"/>
          </a:xfrm>
          <a:prstGeom prst="rect">
            <a:avLst/>
          </a:prstGeom>
          <a:noFill/>
        </p:spPr>
      </p:pic>
      <p:sp>
        <p:nvSpPr>
          <p:cNvPr id="369668" name="Text Box 4"/>
          <p:cNvSpPr txBox="1">
            <a:spLocks noChangeArrowheads="1"/>
          </p:cNvSpPr>
          <p:nvPr/>
        </p:nvSpPr>
        <p:spPr bwMode="auto">
          <a:xfrm>
            <a:off x="3136900" y="1066800"/>
            <a:ext cx="1633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/>
            <a:r>
              <a:rPr lang="en-US" sz="2400" baseline="0">
                <a:latin typeface="Arial" charset="0"/>
              </a:rPr>
              <a:t>Initial Average</a:t>
            </a:r>
          </a:p>
        </p:txBody>
      </p:sp>
      <p:sp>
        <p:nvSpPr>
          <p:cNvPr id="369669" name="Text Box 5"/>
          <p:cNvSpPr txBox="1">
            <a:spLocks noChangeArrowheads="1"/>
          </p:cNvSpPr>
          <p:nvPr/>
        </p:nvSpPr>
        <p:spPr bwMode="auto">
          <a:xfrm>
            <a:off x="2641600" y="3276600"/>
            <a:ext cx="2163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/>
            <a:r>
              <a:rPr lang="en-US" sz="2400" baseline="0">
                <a:latin typeface="Arial" charset="0"/>
              </a:rPr>
              <a:t>After a few iterations</a:t>
            </a:r>
          </a:p>
        </p:txBody>
      </p:sp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2724150" y="5638800"/>
            <a:ext cx="2063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/>
            <a:r>
              <a:rPr lang="en-US" sz="2400" baseline="0">
                <a:latin typeface="Arial" charset="0"/>
              </a:rPr>
              <a:t>Final template</a:t>
            </a:r>
          </a:p>
        </p:txBody>
      </p:sp>
      <p:sp>
        <p:nvSpPr>
          <p:cNvPr id="369671" name="Text Box 7"/>
          <p:cNvSpPr txBox="1">
            <a:spLocks noChangeArrowheads="1"/>
          </p:cNvSpPr>
          <p:nvPr/>
        </p:nvSpPr>
        <p:spPr bwMode="auto">
          <a:xfrm>
            <a:off x="247650" y="2133600"/>
            <a:ext cx="29718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aseline="0">
                <a:latin typeface="Arial" charset="0"/>
              </a:rPr>
              <a:t>Iteratively generated from 471 subjects</a:t>
            </a:r>
          </a:p>
          <a:p>
            <a:pPr eaLnBrk="1" hangingPunct="1"/>
            <a:endParaRPr lang="en-US" sz="2400" baseline="0">
              <a:latin typeface="Arial" charset="0"/>
            </a:endParaRPr>
          </a:p>
          <a:p>
            <a:pPr eaLnBrk="1" hangingPunct="1"/>
            <a:r>
              <a:rPr lang="en-US" sz="2400" baseline="0">
                <a:latin typeface="Arial" charset="0"/>
              </a:rPr>
              <a:t>Began with rigidly aligned tissue probability maps</a:t>
            </a:r>
          </a:p>
          <a:p>
            <a:pPr eaLnBrk="1" hangingPunct="1"/>
            <a:endParaRPr lang="en-US" sz="2400" baseline="0">
              <a:latin typeface="Arial" charset="0"/>
            </a:endParaRPr>
          </a:p>
          <a:p>
            <a:pPr eaLnBrk="1" hangingPunct="1"/>
            <a:r>
              <a:rPr lang="en-US" sz="2400" baseline="0">
                <a:latin typeface="Arial" charset="0"/>
              </a:rPr>
              <a:t>Used an inverse consistent formulation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MNI_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04800"/>
            <a:ext cx="6810375" cy="6248400"/>
          </a:xfrm>
          <a:prstGeom prst="rect">
            <a:avLst/>
          </a:prstGeom>
          <a:noFill/>
        </p:spPr>
      </p:pic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4705350" y="3352800"/>
            <a:ext cx="37147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600" baseline="0">
                <a:latin typeface="Arial" charset="0"/>
              </a:rPr>
              <a:t>Grey matter average of 452 subjects – affine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sz="3200" dirty="0" smtClean="0"/>
              <a:t>There are many ways to model differences.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Usually, we try to localise regions of difference.</a:t>
            </a:r>
          </a:p>
          <a:p>
            <a:pPr lvl="1">
              <a:lnSpc>
                <a:spcPct val="90000"/>
              </a:lnSpc>
            </a:pPr>
            <a:r>
              <a:rPr lang="en-GB" b="1" dirty="0" err="1" smtClean="0"/>
              <a:t>Univariate</a:t>
            </a:r>
            <a:r>
              <a:rPr lang="en-GB" b="1" dirty="0" smtClean="0"/>
              <a:t> models</a:t>
            </a:r>
            <a:r>
              <a:rPr lang="en-GB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Using methods similar to SPM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Typically localising volumetric differences</a:t>
            </a:r>
          </a:p>
          <a:p>
            <a:pPr lvl="1"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Some anatomical differences can not be localised.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Need </a:t>
            </a:r>
            <a:r>
              <a:rPr lang="en-GB" b="1" dirty="0" smtClean="0"/>
              <a:t>multivariate models</a:t>
            </a:r>
            <a:r>
              <a:rPr lang="en-GB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Differences in terms of proportions among measurements.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Where would the difference between male and female faces be localised?</a:t>
            </a:r>
          </a:p>
          <a:p>
            <a:pPr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Need to select the best model of difference to use, before trying to fill in the details.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04800"/>
            <a:ext cx="6810375" cy="6248400"/>
          </a:xfrm>
          <a:prstGeom prst="rect">
            <a:avLst/>
          </a:prstGeom>
          <a:noFill/>
        </p:spPr>
      </p:pic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4705350" y="3352800"/>
            <a:ext cx="37147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600" baseline="0" dirty="0">
                <a:latin typeface="Arial" charset="0"/>
              </a:rPr>
              <a:t>Grey matter average of 471 </a:t>
            </a:r>
            <a:r>
              <a:rPr lang="en-US" sz="3600" baseline="0" dirty="0" smtClean="0">
                <a:latin typeface="Arial" charset="0"/>
              </a:rPr>
              <a:t>subjects - nonlinear</a:t>
            </a:r>
            <a:endParaRPr lang="en-US" sz="3600" baseline="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unnormali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300" y="-1588"/>
            <a:ext cx="7759700" cy="6859588"/>
          </a:xfrm>
          <a:prstGeom prst="rect">
            <a:avLst/>
          </a:prstGeom>
          <a:noFill/>
        </p:spPr>
      </p:pic>
      <p:sp>
        <p:nvSpPr>
          <p:cNvPr id="391171" name="Text Box 3"/>
          <p:cNvSpPr txBox="1">
            <a:spLocks noChangeArrowheads="1"/>
          </p:cNvSpPr>
          <p:nvPr/>
        </p:nvSpPr>
        <p:spPr bwMode="auto">
          <a:xfrm>
            <a:off x="0" y="1295400"/>
            <a:ext cx="2146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aseline="0">
                <a:latin typeface="Arial" charset="0"/>
                <a:cs typeface="Arial" charset="0"/>
              </a:rPr>
              <a:t>Initial </a:t>
            </a:r>
          </a:p>
          <a:p>
            <a:pPr eaLnBrk="1" hangingPunct="1"/>
            <a:r>
              <a:rPr lang="en-US" sz="2400" baseline="0">
                <a:latin typeface="Arial" charset="0"/>
                <a:cs typeface="Arial" charset="0"/>
              </a:rPr>
              <a:t>GM images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normali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300" y="0"/>
            <a:ext cx="7759700" cy="6859588"/>
          </a:xfrm>
          <a:prstGeom prst="rect">
            <a:avLst/>
          </a:prstGeom>
          <a:noFill/>
        </p:spPr>
      </p:pic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0" y="1295400"/>
            <a:ext cx="2146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aseline="0">
                <a:latin typeface="Arial" charset="0"/>
                <a:cs typeface="Arial" charset="0"/>
              </a:rPr>
              <a:t>Warped </a:t>
            </a:r>
          </a:p>
          <a:p>
            <a:pPr eaLnBrk="1" hangingPunct="1"/>
            <a:r>
              <a:rPr lang="en-US" sz="2400" baseline="0">
                <a:latin typeface="Arial" charset="0"/>
                <a:cs typeface="Arial" charset="0"/>
              </a:rPr>
              <a:t>GM images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average_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average_w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subj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08876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    Subject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subj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101584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Voxel-Based Morphometry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Based on comparing </a:t>
            </a:r>
            <a:r>
              <a:rPr lang="en-GB" b="1" dirty="0" smtClean="0"/>
              <a:t>regional volumes of tissue</a:t>
            </a:r>
            <a:r>
              <a:rPr lang="en-GB" dirty="0" smtClean="0"/>
              <a:t>.</a:t>
            </a:r>
          </a:p>
          <a:p>
            <a:r>
              <a:rPr lang="en-GB" dirty="0" smtClean="0"/>
              <a:t>Produce a map of statistically significant differences among populations of subjects.</a:t>
            </a:r>
          </a:p>
          <a:p>
            <a:pPr lvl="1"/>
            <a:r>
              <a:rPr lang="en-GB" dirty="0" smtClean="0"/>
              <a:t>e.g. compare a patient group with a control group.</a:t>
            </a:r>
          </a:p>
          <a:p>
            <a:pPr lvl="1"/>
            <a:r>
              <a:rPr lang="en-GB" dirty="0" smtClean="0"/>
              <a:t>or identify correlations with age, test-score etc.</a:t>
            </a:r>
          </a:p>
          <a:p>
            <a:r>
              <a:rPr lang="en-GB" dirty="0" smtClean="0"/>
              <a:t>The data are pre-processed to sensitise the tests to regional tissue volumes.</a:t>
            </a:r>
          </a:p>
          <a:p>
            <a:pPr lvl="1"/>
            <a:r>
              <a:rPr lang="en-GB" dirty="0" smtClean="0"/>
              <a:t>Usually grey or white matter.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Suitable for studying focal volumetric differences of grey matter.</a:t>
            </a:r>
          </a:p>
          <a:p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subj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101584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/>
          <p:cNvPicPr>
            <a:picLocks noChangeAspect="1" noChangeArrowheads="1"/>
          </p:cNvPicPr>
          <p:nvPr/>
        </p:nvPicPr>
        <p:blipFill>
          <a:blip r:embed="rId3" cstate="print"/>
          <a:srcRect b="50594"/>
          <a:stretch>
            <a:fillRect/>
          </a:stretch>
        </p:blipFill>
        <p:spPr bwMode="auto">
          <a:xfrm>
            <a:off x="26988" y="25400"/>
            <a:ext cx="675005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7" name="TextBox 5"/>
          <p:cNvSpPr txBox="1">
            <a:spLocks noChangeArrowheads="1"/>
          </p:cNvSpPr>
          <p:nvPr/>
        </p:nvSpPr>
        <p:spPr bwMode="auto">
          <a:xfrm>
            <a:off x="6897688" y="0"/>
            <a:ext cx="28432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sz="3200" baseline="0">
                <a:latin typeface="Arial" charset="0"/>
                <a:cs typeface="Arial" charset="0"/>
              </a:rPr>
              <a:t>Evaluations of nonlinear registration algorithms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 cstate="print"/>
          <a:srcRect b="50520"/>
          <a:stretch>
            <a:fillRect/>
          </a:stretch>
        </p:blipFill>
        <p:spPr bwMode="auto">
          <a:xfrm>
            <a:off x="42863" y="3276600"/>
            <a:ext cx="96853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10" name="Line 6"/>
          <p:cNvSpPr>
            <a:spLocks noChangeShapeType="1"/>
          </p:cNvSpPr>
          <p:nvPr/>
        </p:nvSpPr>
        <p:spPr bwMode="auto">
          <a:xfrm flipH="1">
            <a:off x="415925" y="4221088"/>
            <a:ext cx="4681538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5511" name="Line 7"/>
          <p:cNvSpPr>
            <a:spLocks noChangeShapeType="1"/>
          </p:cNvSpPr>
          <p:nvPr/>
        </p:nvSpPr>
        <p:spPr bwMode="auto">
          <a:xfrm flipH="1">
            <a:off x="5097463" y="4724400"/>
            <a:ext cx="4608512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16496" y="4149080"/>
            <a:ext cx="46805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025008" y="4581128"/>
            <a:ext cx="46805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/>
          <p:cNvSpPr/>
          <p:nvPr/>
        </p:nvSpPr>
        <p:spPr bwMode="auto">
          <a:xfrm>
            <a:off x="4664968" y="3645024"/>
            <a:ext cx="216024" cy="28803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9273480" y="3789040"/>
            <a:ext cx="216024" cy="28803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regions_lpba40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9506" y="0"/>
            <a:ext cx="8994727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823913"/>
          </a:xfrm>
        </p:spPr>
        <p:txBody>
          <a:bodyPr/>
          <a:lstStyle/>
          <a:p>
            <a:r>
              <a:rPr lang="en-GB" dirty="0" smtClean="0"/>
              <a:t>Selected References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4744"/>
            <a:ext cx="9906000" cy="5445919"/>
          </a:xfrm>
        </p:spPr>
        <p:txBody>
          <a:bodyPr/>
          <a:lstStyle/>
          <a:p>
            <a:r>
              <a:rPr lang="en-GB" sz="2000" dirty="0" smtClean="0">
                <a:solidFill>
                  <a:srgbClr val="000099"/>
                </a:solidFill>
              </a:rPr>
              <a:t>Beg, Miller, </a:t>
            </a:r>
            <a:r>
              <a:rPr lang="en-GB" sz="2000" dirty="0" err="1" smtClean="0">
                <a:solidFill>
                  <a:srgbClr val="000099"/>
                </a:solidFill>
              </a:rPr>
              <a:t>Trouvé</a:t>
            </a:r>
            <a:r>
              <a:rPr lang="en-GB" sz="2000" dirty="0" smtClean="0">
                <a:solidFill>
                  <a:srgbClr val="000099"/>
                </a:solidFill>
              </a:rPr>
              <a:t> &amp; </a:t>
            </a:r>
            <a:r>
              <a:rPr lang="en-GB" sz="2000" dirty="0" err="1" smtClean="0">
                <a:solidFill>
                  <a:srgbClr val="000099"/>
                </a:solidFill>
              </a:rPr>
              <a:t>Younes</a:t>
            </a:r>
            <a:r>
              <a:rPr lang="en-GB" sz="2000" dirty="0" smtClean="0">
                <a:solidFill>
                  <a:srgbClr val="000099"/>
                </a:solidFill>
              </a:rPr>
              <a:t> (2005). </a:t>
            </a:r>
            <a:r>
              <a:rPr lang="en-GB" sz="2000" dirty="0" smtClean="0"/>
              <a:t>“</a:t>
            </a:r>
            <a:r>
              <a:rPr lang="en-GB" sz="2000" i="1" dirty="0" smtClean="0"/>
              <a:t>Computing large deformation metric mappings via geodesic flows of </a:t>
            </a:r>
            <a:r>
              <a:rPr lang="en-GB" sz="2000" i="1" dirty="0" err="1" smtClean="0"/>
              <a:t>diffeomorphisms</a:t>
            </a:r>
            <a:r>
              <a:rPr lang="en-GB" sz="2000" dirty="0" smtClean="0"/>
              <a:t>.” International journal of computer vision 61(2):139-157.</a:t>
            </a:r>
          </a:p>
          <a:p>
            <a:r>
              <a:rPr lang="en-GB" sz="2000" dirty="0" err="1" smtClean="0">
                <a:solidFill>
                  <a:srgbClr val="000099"/>
                </a:solidFill>
              </a:rPr>
              <a:t>Ashburner</a:t>
            </a:r>
            <a:r>
              <a:rPr lang="en-GB" sz="2000" dirty="0" smtClean="0">
                <a:solidFill>
                  <a:srgbClr val="000099"/>
                </a:solidFill>
              </a:rPr>
              <a:t> (2007).</a:t>
            </a:r>
            <a:r>
              <a:rPr lang="en-GB" sz="2000" dirty="0" smtClean="0"/>
              <a:t> “</a:t>
            </a:r>
            <a:r>
              <a:rPr lang="en-GB" sz="2000" i="1" dirty="0" smtClean="0"/>
              <a:t>A Fast </a:t>
            </a:r>
            <a:r>
              <a:rPr lang="en-GB" sz="2000" i="1" dirty="0" err="1" smtClean="0"/>
              <a:t>Diffeomorphic</a:t>
            </a:r>
            <a:r>
              <a:rPr lang="en-GB" sz="2000" i="1" dirty="0" smtClean="0"/>
              <a:t> Image Registration Algorithm”</a:t>
            </a:r>
            <a:r>
              <a:rPr lang="en-GB" sz="2000" dirty="0" smtClean="0"/>
              <a:t>. </a:t>
            </a:r>
            <a:r>
              <a:rPr lang="en-GB" sz="2000" dirty="0" err="1" smtClean="0"/>
              <a:t>NeuroImage</a:t>
            </a:r>
            <a:r>
              <a:rPr lang="en-GB" sz="2000" dirty="0" smtClean="0"/>
              <a:t> 38:95-113.</a:t>
            </a:r>
          </a:p>
          <a:p>
            <a:r>
              <a:rPr lang="en-GB" sz="2000" dirty="0" err="1" smtClean="0">
                <a:solidFill>
                  <a:srgbClr val="000099"/>
                </a:solidFill>
              </a:rPr>
              <a:t>Ashburner</a:t>
            </a:r>
            <a:r>
              <a:rPr lang="en-GB" sz="2000" dirty="0" smtClean="0">
                <a:solidFill>
                  <a:srgbClr val="000099"/>
                </a:solidFill>
              </a:rPr>
              <a:t> &amp; </a:t>
            </a:r>
            <a:r>
              <a:rPr lang="en-GB" sz="2000" dirty="0" err="1" smtClean="0">
                <a:solidFill>
                  <a:srgbClr val="000099"/>
                </a:solidFill>
              </a:rPr>
              <a:t>Friston</a:t>
            </a:r>
            <a:r>
              <a:rPr lang="en-GB" sz="2000" dirty="0" smtClean="0">
                <a:solidFill>
                  <a:srgbClr val="000099"/>
                </a:solidFill>
              </a:rPr>
              <a:t> (2009)</a:t>
            </a:r>
            <a:r>
              <a:rPr lang="en-GB" sz="2000" dirty="0" smtClean="0"/>
              <a:t>. “</a:t>
            </a:r>
            <a:r>
              <a:rPr lang="en-GB" sz="2000" i="1" dirty="0" smtClean="0"/>
              <a:t>Computing Average Shaped Tissue Probability Templates”</a:t>
            </a:r>
            <a:r>
              <a:rPr lang="en-GB" sz="2000" dirty="0" smtClean="0"/>
              <a:t>. </a:t>
            </a:r>
            <a:r>
              <a:rPr lang="en-GB" sz="2000" dirty="0" err="1" smtClean="0"/>
              <a:t>NeuroImage</a:t>
            </a:r>
            <a:r>
              <a:rPr lang="en-GB" sz="2000" dirty="0" smtClean="0"/>
              <a:t> 45:333-341.</a:t>
            </a:r>
          </a:p>
          <a:p>
            <a:r>
              <a:rPr lang="en-GB" sz="2000" dirty="0" smtClean="0">
                <a:solidFill>
                  <a:srgbClr val="000099"/>
                </a:solidFill>
              </a:rPr>
              <a:t>Klein et al (2009).</a:t>
            </a:r>
            <a:r>
              <a:rPr lang="en-GB" sz="2000" dirty="0" smtClean="0"/>
              <a:t> “</a:t>
            </a:r>
            <a:r>
              <a:rPr lang="en-GB" sz="2000" i="1" dirty="0" smtClean="0"/>
              <a:t>Evaluation of 14 nonlinear deformation algorithms applied to human brain MRI registration”</a:t>
            </a:r>
            <a:r>
              <a:rPr lang="en-GB" sz="2000" dirty="0" smtClean="0"/>
              <a:t>. </a:t>
            </a:r>
            <a:r>
              <a:rPr lang="en-GB" sz="2000" dirty="0" err="1" smtClean="0"/>
              <a:t>NeuroImage</a:t>
            </a:r>
            <a:r>
              <a:rPr lang="en-GB" sz="2000" dirty="0" smtClean="0"/>
              <a:t> 46(3):786-802.</a:t>
            </a:r>
          </a:p>
          <a:p>
            <a:r>
              <a:rPr lang="en-US" sz="2000" dirty="0" err="1" smtClean="0">
                <a:solidFill>
                  <a:srgbClr val="000099"/>
                </a:solidFill>
              </a:rPr>
              <a:t>Ashburner</a:t>
            </a:r>
            <a:r>
              <a:rPr lang="en-US" sz="2000" dirty="0" smtClean="0">
                <a:solidFill>
                  <a:srgbClr val="000099"/>
                </a:solidFill>
              </a:rPr>
              <a:t> &amp; </a:t>
            </a:r>
            <a:r>
              <a:rPr lang="en-US" sz="2000" dirty="0" err="1" smtClean="0">
                <a:solidFill>
                  <a:srgbClr val="000099"/>
                </a:solidFill>
              </a:rPr>
              <a:t>Friston</a:t>
            </a:r>
            <a:r>
              <a:rPr lang="en-US" sz="2000" dirty="0" smtClean="0">
                <a:solidFill>
                  <a:srgbClr val="000099"/>
                </a:solidFill>
              </a:rPr>
              <a:t> (2011). </a:t>
            </a:r>
            <a:r>
              <a:rPr lang="en-US" sz="2000" dirty="0" smtClean="0"/>
              <a:t>“</a:t>
            </a:r>
            <a:r>
              <a:rPr lang="en-US" sz="2000" i="1" dirty="0" err="1" smtClean="0"/>
              <a:t>Diffeomorphic</a:t>
            </a:r>
            <a:r>
              <a:rPr lang="en-US" sz="2000" i="1" dirty="0" smtClean="0"/>
              <a:t> registration using geodesic shooting and Gauss-Newton </a:t>
            </a:r>
            <a:r>
              <a:rPr lang="en-US" sz="2000" i="1" dirty="0" err="1" smtClean="0"/>
              <a:t>optimisation</a:t>
            </a:r>
            <a:r>
              <a:rPr lang="en-US" sz="2000" dirty="0" smtClean="0"/>
              <a:t>”. </a:t>
            </a:r>
            <a:r>
              <a:rPr lang="en-US" sz="2000" dirty="0" err="1" smtClean="0"/>
              <a:t>NeuroImage</a:t>
            </a:r>
            <a:r>
              <a:rPr lang="en-US" sz="2000" dirty="0" smtClean="0"/>
              <a:t> 55(3):954-967</a:t>
            </a:r>
            <a:endParaRPr lang="en-GB" sz="2000" dirty="0" smtClean="0"/>
          </a:p>
          <a:p>
            <a:endParaRPr lang="en-GB" sz="2400" dirty="0" smtClean="0"/>
          </a:p>
          <a:p>
            <a:endParaRPr lang="en-GB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Tissue Segmentation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</a:p>
          <a:p>
            <a:r>
              <a:rPr lang="en-GB" b="1" dirty="0" smtClean="0"/>
              <a:t>Longitudinal Registration</a:t>
            </a: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5321796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Unified model combines:</a:t>
            </a:r>
          </a:p>
          <a:p>
            <a:pPr lvl="1"/>
            <a:r>
              <a:rPr lang="en-US" dirty="0" smtClean="0"/>
              <a:t>Nonlinear </a:t>
            </a:r>
            <a:r>
              <a:rPr lang="en-US" dirty="0" err="1" smtClean="0"/>
              <a:t>diffeomorphic</a:t>
            </a:r>
            <a:r>
              <a:rPr lang="en-US" dirty="0" smtClean="0"/>
              <a:t> registration.</a:t>
            </a:r>
          </a:p>
          <a:p>
            <a:pPr lvl="1"/>
            <a:r>
              <a:rPr lang="en-US" dirty="0" smtClean="0"/>
              <a:t>Rigid-body registration.</a:t>
            </a:r>
          </a:p>
          <a:p>
            <a:pPr lvl="1"/>
            <a:r>
              <a:rPr lang="en-US" dirty="0" smtClean="0"/>
              <a:t>Intensity </a:t>
            </a:r>
            <a:r>
              <a:rPr lang="en-US" dirty="0" err="1" smtClean="0"/>
              <a:t>inhomogeneity</a:t>
            </a:r>
            <a:r>
              <a:rPr lang="en-US" dirty="0" smtClean="0"/>
              <a:t> </a:t>
            </a:r>
            <a:r>
              <a:rPr lang="en-US" dirty="0" smtClean="0"/>
              <a:t>correction.</a:t>
            </a:r>
          </a:p>
          <a:p>
            <a:pPr lvl="1"/>
            <a:endParaRPr lang="en-US" dirty="0"/>
          </a:p>
        </p:txBody>
      </p:sp>
      <p:pic>
        <p:nvPicPr>
          <p:cNvPr id="4" name="Picture 3" descr="slic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6150" y="1600201"/>
            <a:ext cx="3219450" cy="45243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1" y="228600"/>
            <a:ext cx="4464050" cy="536104"/>
          </a:xfrm>
        </p:spPr>
        <p:txBody>
          <a:bodyPr/>
          <a:lstStyle/>
          <a:p>
            <a:r>
              <a:rPr lang="en-US" sz="2800" dirty="0" smtClean="0"/>
              <a:t>Two Longitudinal Scans</a:t>
            </a:r>
            <a:endParaRPr lang="en-US" sz="2800" dirty="0"/>
          </a:p>
        </p:txBody>
      </p:sp>
      <p:pic>
        <p:nvPicPr>
          <p:cNvPr id="5" name="Picture 4" descr="atrophy3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0021" y="0"/>
            <a:ext cx="47659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512" y="112474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0" dirty="0" smtClean="0">
                <a:latin typeface="Arial" pitchFamily="34" charset="0"/>
                <a:cs typeface="Arial" pitchFamily="34" charset="0"/>
              </a:rPr>
              <a:t>Two scans taken 6 years apart (after rigid registration).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520" y="3212976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Average and difference images.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488" y="5293657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0" dirty="0" smtClean="0">
                <a:latin typeface="Arial" pitchFamily="34" charset="0"/>
                <a:cs typeface="Arial" pitchFamily="34" charset="0"/>
              </a:rPr>
              <a:t>Shape average and map of expansion/contraction</a:t>
            </a:r>
            <a:br>
              <a:rPr lang="en-US" baseline="0" dirty="0" smtClean="0">
                <a:latin typeface="Arial" pitchFamily="34" charset="0"/>
                <a:cs typeface="Arial" pitchFamily="34" charset="0"/>
              </a:rPr>
            </a:br>
            <a:r>
              <a:rPr lang="en-US" baseline="0" dirty="0" smtClean="0">
                <a:latin typeface="Arial" pitchFamily="34" charset="0"/>
                <a:cs typeface="Arial" pitchFamily="34" charset="0"/>
              </a:rPr>
              <a:t>(after nonlinear registration)</a:t>
            </a:r>
          </a:p>
        </p:txBody>
      </p:sp>
      <p:sp>
        <p:nvSpPr>
          <p:cNvPr id="10" name="Left Brace 9"/>
          <p:cNvSpPr/>
          <p:nvPr/>
        </p:nvSpPr>
        <p:spPr bwMode="auto">
          <a:xfrm>
            <a:off x="4376936" y="0"/>
            <a:ext cx="576064" cy="2204864"/>
          </a:xfrm>
          <a:prstGeom prst="leftBrace">
            <a:avLst>
              <a:gd name="adj1" fmla="val 8333"/>
              <a:gd name="adj2" fmla="val 69028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4304928" y="2348880"/>
            <a:ext cx="693791" cy="2232248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>
            <a:off x="4457328" y="4725144"/>
            <a:ext cx="693791" cy="208823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44488" y="4653136"/>
            <a:ext cx="9561512" cy="22048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44488" y="2276872"/>
            <a:ext cx="9561512" cy="23762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pic>
        <p:nvPicPr>
          <p:cNvPr id="5" name="Content Placeholder 4" descr="OAS2_0002_full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9450" y="1600201"/>
            <a:ext cx="6115579" cy="45394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2559049" cy="4737100"/>
          </a:xfrm>
        </p:spPr>
        <p:txBody>
          <a:bodyPr/>
          <a:lstStyle/>
          <a:p>
            <a:r>
              <a:rPr lang="en-US" sz="2000" b="1" u="sng" dirty="0" smtClean="0"/>
              <a:t>OAS2 0002</a:t>
            </a:r>
          </a:p>
          <a:p>
            <a:r>
              <a:rPr lang="en-US" sz="2000" dirty="0" smtClean="0"/>
              <a:t>75 year old male, with MCI (MMSE=22, CDR=0.5).</a:t>
            </a:r>
          </a:p>
          <a:p>
            <a:endParaRPr lang="en-US" sz="2000" dirty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2559049" cy="4737100"/>
          </a:xfrm>
        </p:spPr>
        <p:txBody>
          <a:bodyPr/>
          <a:lstStyle/>
          <a:p>
            <a:r>
              <a:rPr lang="en-US" sz="2000" b="1" u="sng" dirty="0" smtClean="0"/>
              <a:t>OAS2 0002</a:t>
            </a:r>
          </a:p>
          <a:p>
            <a:r>
              <a:rPr lang="en-US" sz="2000" dirty="0" smtClean="0"/>
              <a:t>75 year old male, with MCI (MMSE=22, CDR=0.5).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pic>
        <p:nvPicPr>
          <p:cNvPr id="7" name="Content Placeholder 6" descr="OAS2_0002_zoom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6900" y="1828800"/>
            <a:ext cx="6134869" cy="3751257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T1GM.png"/>
          <p:cNvPicPr>
            <a:picLocks noChangeAspect="1"/>
          </p:cNvPicPr>
          <p:nvPr/>
        </p:nvPicPr>
        <p:blipFill>
          <a:blip r:embed="rId2" cstate="print"/>
          <a:srcRect l="11200" t="16893" r="8000" b="18114"/>
          <a:stretch>
            <a:fillRect/>
          </a:stretch>
        </p:blipFill>
        <p:spPr bwMode="auto">
          <a:xfrm>
            <a:off x="1595438" y="1285875"/>
            <a:ext cx="721518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Volumetry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3767138" y="2351088"/>
            <a:ext cx="338137" cy="377825"/>
          </a:xfrm>
          <a:custGeom>
            <a:avLst/>
            <a:gdLst>
              <a:gd name="connsiteX0" fmla="*/ 114300 w 338554"/>
              <a:gd name="connsiteY0" fmla="*/ 985 h 377658"/>
              <a:gd name="connsiteX1" fmla="*/ 90487 w 338554"/>
              <a:gd name="connsiteY1" fmla="*/ 5748 h 377658"/>
              <a:gd name="connsiteX2" fmla="*/ 71437 w 338554"/>
              <a:gd name="connsiteY2" fmla="*/ 34323 h 377658"/>
              <a:gd name="connsiteX3" fmla="*/ 61912 w 338554"/>
              <a:gd name="connsiteY3" fmla="*/ 48610 h 377658"/>
              <a:gd name="connsiteX4" fmla="*/ 47625 w 338554"/>
              <a:gd name="connsiteY4" fmla="*/ 58135 h 377658"/>
              <a:gd name="connsiteX5" fmla="*/ 19050 w 338554"/>
              <a:gd name="connsiteY5" fmla="*/ 67660 h 377658"/>
              <a:gd name="connsiteX6" fmla="*/ 4762 w 338554"/>
              <a:gd name="connsiteY6" fmla="*/ 96235 h 377658"/>
              <a:gd name="connsiteX7" fmla="*/ 0 w 338554"/>
              <a:gd name="connsiteY7" fmla="*/ 110523 h 377658"/>
              <a:gd name="connsiteX8" fmla="*/ 52387 w 338554"/>
              <a:gd name="connsiteY8" fmla="*/ 124810 h 377658"/>
              <a:gd name="connsiteX9" fmla="*/ 57150 w 338554"/>
              <a:gd name="connsiteY9" fmla="*/ 110523 h 377658"/>
              <a:gd name="connsiteX10" fmla="*/ 76200 w 338554"/>
              <a:gd name="connsiteY10" fmla="*/ 105760 h 377658"/>
              <a:gd name="connsiteX11" fmla="*/ 100012 w 338554"/>
              <a:gd name="connsiteY11" fmla="*/ 100998 h 377658"/>
              <a:gd name="connsiteX12" fmla="*/ 114300 w 338554"/>
              <a:gd name="connsiteY12" fmla="*/ 110523 h 377658"/>
              <a:gd name="connsiteX13" fmla="*/ 142875 w 338554"/>
              <a:gd name="connsiteY13" fmla="*/ 148623 h 377658"/>
              <a:gd name="connsiteX14" fmla="*/ 166687 w 338554"/>
              <a:gd name="connsiteY14" fmla="*/ 181960 h 377658"/>
              <a:gd name="connsiteX15" fmla="*/ 152400 w 338554"/>
              <a:gd name="connsiteY15" fmla="*/ 191485 h 377658"/>
              <a:gd name="connsiteX16" fmla="*/ 76200 w 338554"/>
              <a:gd name="connsiteY16" fmla="*/ 201010 h 377658"/>
              <a:gd name="connsiteX17" fmla="*/ 61912 w 338554"/>
              <a:gd name="connsiteY17" fmla="*/ 210535 h 377658"/>
              <a:gd name="connsiteX18" fmla="*/ 47625 w 338554"/>
              <a:gd name="connsiteY18" fmla="*/ 215298 h 377658"/>
              <a:gd name="connsiteX19" fmla="*/ 38100 w 338554"/>
              <a:gd name="connsiteY19" fmla="*/ 253398 h 377658"/>
              <a:gd name="connsiteX20" fmla="*/ 42862 w 338554"/>
              <a:gd name="connsiteY20" fmla="*/ 320073 h 377658"/>
              <a:gd name="connsiteX21" fmla="*/ 57150 w 338554"/>
              <a:gd name="connsiteY21" fmla="*/ 329598 h 377658"/>
              <a:gd name="connsiteX22" fmla="*/ 161925 w 338554"/>
              <a:gd name="connsiteY22" fmla="*/ 334360 h 377658"/>
              <a:gd name="connsiteX23" fmla="*/ 266700 w 338554"/>
              <a:gd name="connsiteY23" fmla="*/ 343885 h 377658"/>
              <a:gd name="connsiteX24" fmla="*/ 276225 w 338554"/>
              <a:gd name="connsiteY24" fmla="*/ 358173 h 377658"/>
              <a:gd name="connsiteX25" fmla="*/ 280987 w 338554"/>
              <a:gd name="connsiteY25" fmla="*/ 372460 h 377658"/>
              <a:gd name="connsiteX26" fmla="*/ 295275 w 338554"/>
              <a:gd name="connsiteY26" fmla="*/ 377223 h 377658"/>
              <a:gd name="connsiteX27" fmla="*/ 333375 w 338554"/>
              <a:gd name="connsiteY27" fmla="*/ 372460 h 377658"/>
              <a:gd name="connsiteX28" fmla="*/ 338137 w 338554"/>
              <a:gd name="connsiteY28" fmla="*/ 358173 h 377658"/>
              <a:gd name="connsiteX29" fmla="*/ 328612 w 338554"/>
              <a:gd name="connsiteY29" fmla="*/ 315310 h 377658"/>
              <a:gd name="connsiteX30" fmla="*/ 319087 w 338554"/>
              <a:gd name="connsiteY30" fmla="*/ 277210 h 377658"/>
              <a:gd name="connsiteX31" fmla="*/ 304800 w 338554"/>
              <a:gd name="connsiteY31" fmla="*/ 262923 h 377658"/>
              <a:gd name="connsiteX32" fmla="*/ 295275 w 338554"/>
              <a:gd name="connsiteY32" fmla="*/ 243873 h 377658"/>
              <a:gd name="connsiteX33" fmla="*/ 276225 w 338554"/>
              <a:gd name="connsiteY33" fmla="*/ 239110 h 377658"/>
              <a:gd name="connsiteX34" fmla="*/ 247650 w 338554"/>
              <a:gd name="connsiteY34" fmla="*/ 243873 h 377658"/>
              <a:gd name="connsiteX35" fmla="*/ 238125 w 338554"/>
              <a:gd name="connsiteY35" fmla="*/ 258160 h 377658"/>
              <a:gd name="connsiteX36" fmla="*/ 242887 w 338554"/>
              <a:gd name="connsiteY36" fmla="*/ 220060 h 377658"/>
              <a:gd name="connsiteX37" fmla="*/ 233362 w 338554"/>
              <a:gd name="connsiteY37" fmla="*/ 110523 h 377658"/>
              <a:gd name="connsiteX38" fmla="*/ 228600 w 338554"/>
              <a:gd name="connsiteY38" fmla="*/ 96235 h 377658"/>
              <a:gd name="connsiteX39" fmla="*/ 214312 w 338554"/>
              <a:gd name="connsiteY39" fmla="*/ 81948 h 377658"/>
              <a:gd name="connsiteX40" fmla="*/ 209550 w 338554"/>
              <a:gd name="connsiteY40" fmla="*/ 67660 h 377658"/>
              <a:gd name="connsiteX41" fmla="*/ 171450 w 338554"/>
              <a:gd name="connsiteY41" fmla="*/ 24798 h 377658"/>
              <a:gd name="connsiteX42" fmla="*/ 128587 w 338554"/>
              <a:gd name="connsiteY42" fmla="*/ 985 h 377658"/>
              <a:gd name="connsiteX43" fmla="*/ 114300 w 338554"/>
              <a:gd name="connsiteY43" fmla="*/ 985 h 37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8554" h="377658">
                <a:moveTo>
                  <a:pt x="114300" y="985"/>
                </a:moveTo>
                <a:cubicBezTo>
                  <a:pt x="107950" y="1779"/>
                  <a:pt x="96877" y="778"/>
                  <a:pt x="90487" y="5748"/>
                </a:cubicBezTo>
                <a:cubicBezTo>
                  <a:pt x="81451" y="12776"/>
                  <a:pt x="77787" y="24798"/>
                  <a:pt x="71437" y="34323"/>
                </a:cubicBezTo>
                <a:cubicBezTo>
                  <a:pt x="68262" y="39085"/>
                  <a:pt x="66674" y="45435"/>
                  <a:pt x="61912" y="48610"/>
                </a:cubicBezTo>
                <a:cubicBezTo>
                  <a:pt x="57150" y="51785"/>
                  <a:pt x="52855" y="55810"/>
                  <a:pt x="47625" y="58135"/>
                </a:cubicBezTo>
                <a:cubicBezTo>
                  <a:pt x="38450" y="62213"/>
                  <a:pt x="19050" y="67660"/>
                  <a:pt x="19050" y="67660"/>
                </a:cubicBezTo>
                <a:cubicBezTo>
                  <a:pt x="7075" y="103581"/>
                  <a:pt x="23230" y="59298"/>
                  <a:pt x="4762" y="96235"/>
                </a:cubicBezTo>
                <a:cubicBezTo>
                  <a:pt x="2517" y="100725"/>
                  <a:pt x="1587" y="105760"/>
                  <a:pt x="0" y="110523"/>
                </a:cubicBezTo>
                <a:cubicBezTo>
                  <a:pt x="16843" y="132981"/>
                  <a:pt x="14672" y="141572"/>
                  <a:pt x="52387" y="124810"/>
                </a:cubicBezTo>
                <a:cubicBezTo>
                  <a:pt x="56974" y="122771"/>
                  <a:pt x="53230" y="113659"/>
                  <a:pt x="57150" y="110523"/>
                </a:cubicBezTo>
                <a:cubicBezTo>
                  <a:pt x="62261" y="106434"/>
                  <a:pt x="69810" y="107180"/>
                  <a:pt x="76200" y="105760"/>
                </a:cubicBezTo>
                <a:cubicBezTo>
                  <a:pt x="84102" y="104004"/>
                  <a:pt x="92075" y="102585"/>
                  <a:pt x="100012" y="100998"/>
                </a:cubicBezTo>
                <a:cubicBezTo>
                  <a:pt x="104775" y="104173"/>
                  <a:pt x="111125" y="105760"/>
                  <a:pt x="114300" y="110523"/>
                </a:cubicBezTo>
                <a:cubicBezTo>
                  <a:pt x="142183" y="152348"/>
                  <a:pt x="112293" y="138428"/>
                  <a:pt x="142875" y="148623"/>
                </a:cubicBezTo>
                <a:cubicBezTo>
                  <a:pt x="148590" y="154338"/>
                  <a:pt x="168478" y="171214"/>
                  <a:pt x="166687" y="181960"/>
                </a:cubicBezTo>
                <a:cubicBezTo>
                  <a:pt x="165746" y="187606"/>
                  <a:pt x="157882" y="189840"/>
                  <a:pt x="152400" y="191485"/>
                </a:cubicBezTo>
                <a:cubicBezTo>
                  <a:pt x="144400" y="193885"/>
                  <a:pt x="79547" y="200638"/>
                  <a:pt x="76200" y="201010"/>
                </a:cubicBezTo>
                <a:cubicBezTo>
                  <a:pt x="71437" y="204185"/>
                  <a:pt x="67032" y="207975"/>
                  <a:pt x="61912" y="210535"/>
                </a:cubicBezTo>
                <a:cubicBezTo>
                  <a:pt x="57422" y="212780"/>
                  <a:pt x="50063" y="210910"/>
                  <a:pt x="47625" y="215298"/>
                </a:cubicBezTo>
                <a:cubicBezTo>
                  <a:pt x="41268" y="226742"/>
                  <a:pt x="38100" y="253398"/>
                  <a:pt x="38100" y="253398"/>
                </a:cubicBezTo>
                <a:cubicBezTo>
                  <a:pt x="39687" y="275623"/>
                  <a:pt x="37458" y="298457"/>
                  <a:pt x="42862" y="320073"/>
                </a:cubicBezTo>
                <a:cubicBezTo>
                  <a:pt x="44250" y="325626"/>
                  <a:pt x="51467" y="328916"/>
                  <a:pt x="57150" y="329598"/>
                </a:cubicBezTo>
                <a:cubicBezTo>
                  <a:pt x="91862" y="333763"/>
                  <a:pt x="127024" y="332307"/>
                  <a:pt x="161925" y="334360"/>
                </a:cubicBezTo>
                <a:cubicBezTo>
                  <a:pt x="191466" y="336098"/>
                  <a:pt x="236366" y="340852"/>
                  <a:pt x="266700" y="343885"/>
                </a:cubicBezTo>
                <a:cubicBezTo>
                  <a:pt x="269875" y="348648"/>
                  <a:pt x="273665" y="353053"/>
                  <a:pt x="276225" y="358173"/>
                </a:cubicBezTo>
                <a:cubicBezTo>
                  <a:pt x="278470" y="362663"/>
                  <a:pt x="277437" y="368910"/>
                  <a:pt x="280987" y="372460"/>
                </a:cubicBezTo>
                <a:cubicBezTo>
                  <a:pt x="284537" y="376010"/>
                  <a:pt x="290512" y="375635"/>
                  <a:pt x="295275" y="377223"/>
                </a:cubicBezTo>
                <a:cubicBezTo>
                  <a:pt x="307975" y="375635"/>
                  <a:pt x="321679" y="377658"/>
                  <a:pt x="333375" y="372460"/>
                </a:cubicBezTo>
                <a:cubicBezTo>
                  <a:pt x="337962" y="370421"/>
                  <a:pt x="338554" y="363176"/>
                  <a:pt x="338137" y="358173"/>
                </a:cubicBezTo>
                <a:cubicBezTo>
                  <a:pt x="336921" y="343587"/>
                  <a:pt x="331679" y="329621"/>
                  <a:pt x="328612" y="315310"/>
                </a:cubicBezTo>
                <a:cubicBezTo>
                  <a:pt x="327852" y="311763"/>
                  <a:pt x="323317" y="283555"/>
                  <a:pt x="319087" y="277210"/>
                </a:cubicBezTo>
                <a:cubicBezTo>
                  <a:pt x="315351" y="271606"/>
                  <a:pt x="308715" y="268403"/>
                  <a:pt x="304800" y="262923"/>
                </a:cubicBezTo>
                <a:cubicBezTo>
                  <a:pt x="300674" y="257146"/>
                  <a:pt x="300729" y="248418"/>
                  <a:pt x="295275" y="243873"/>
                </a:cubicBezTo>
                <a:cubicBezTo>
                  <a:pt x="290247" y="239683"/>
                  <a:pt x="282575" y="240698"/>
                  <a:pt x="276225" y="239110"/>
                </a:cubicBezTo>
                <a:cubicBezTo>
                  <a:pt x="266700" y="240698"/>
                  <a:pt x="256287" y="239555"/>
                  <a:pt x="247650" y="243873"/>
                </a:cubicBezTo>
                <a:cubicBezTo>
                  <a:pt x="242531" y="246433"/>
                  <a:pt x="239248" y="263773"/>
                  <a:pt x="238125" y="258160"/>
                </a:cubicBezTo>
                <a:cubicBezTo>
                  <a:pt x="235615" y="245610"/>
                  <a:pt x="241300" y="232760"/>
                  <a:pt x="242887" y="220060"/>
                </a:cubicBezTo>
                <a:cubicBezTo>
                  <a:pt x="239579" y="157195"/>
                  <a:pt x="245062" y="151473"/>
                  <a:pt x="233362" y="110523"/>
                </a:cubicBezTo>
                <a:cubicBezTo>
                  <a:pt x="231983" y="105696"/>
                  <a:pt x="231385" y="100412"/>
                  <a:pt x="228600" y="96235"/>
                </a:cubicBezTo>
                <a:cubicBezTo>
                  <a:pt x="224864" y="90631"/>
                  <a:pt x="219075" y="86710"/>
                  <a:pt x="214312" y="81948"/>
                </a:cubicBezTo>
                <a:cubicBezTo>
                  <a:pt x="212725" y="77185"/>
                  <a:pt x="211795" y="72150"/>
                  <a:pt x="209550" y="67660"/>
                </a:cubicBezTo>
                <a:cubicBezTo>
                  <a:pt x="202393" y="53346"/>
                  <a:pt x="180913" y="31107"/>
                  <a:pt x="171450" y="24798"/>
                </a:cubicBezTo>
                <a:cubicBezTo>
                  <a:pt x="160755" y="17668"/>
                  <a:pt x="144062" y="2920"/>
                  <a:pt x="128587" y="985"/>
                </a:cubicBezTo>
                <a:cubicBezTo>
                  <a:pt x="120711" y="0"/>
                  <a:pt x="120650" y="191"/>
                  <a:pt x="114300" y="985"/>
                </a:cubicBez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n>
                <a:solidFill>
                  <a:srgbClr val="FF0000"/>
                </a:solidFill>
              </a:ln>
              <a:cs typeface="+mn-cs"/>
            </a:endParaRPr>
          </a:p>
        </p:txBody>
      </p:sp>
      <p:sp>
        <p:nvSpPr>
          <p:cNvPr id="21508" name="Oval 8"/>
          <p:cNvSpPr>
            <a:spLocks noChangeArrowheads="1"/>
          </p:cNvSpPr>
          <p:nvPr/>
        </p:nvSpPr>
        <p:spPr bwMode="auto">
          <a:xfrm>
            <a:off x="7667625" y="2357438"/>
            <a:ext cx="428625" cy="428625"/>
          </a:xfrm>
          <a:prstGeom prst="ellipse">
            <a:avLst/>
          </a:prstGeom>
          <a:solidFill>
            <a:schemeClr val="accent1">
              <a:alpha val="6196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21509" name="TextBox 9"/>
          <p:cNvSpPr txBox="1">
            <a:spLocks noChangeArrowheads="1"/>
          </p:cNvSpPr>
          <p:nvPr/>
        </p:nvSpPr>
        <p:spPr bwMode="auto">
          <a:xfrm>
            <a:off x="2244234" y="5632450"/>
            <a:ext cx="1988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aseline="0" dirty="0">
                <a:latin typeface="Arial" pitchFamily="34" charset="0"/>
                <a:cs typeface="Arial" pitchFamily="34" charset="0"/>
              </a:rPr>
              <a:t>T1-Weighted MRI</a:t>
            </a:r>
          </a:p>
        </p:txBody>
      </p: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6393160" y="564356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aseline="0" dirty="0">
                <a:latin typeface="Arial" pitchFamily="34" charset="0"/>
                <a:cs typeface="Arial" pitchFamily="34" charset="0"/>
              </a:rPr>
              <a:t>Grey Matter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8778179" cy="841772"/>
          </a:xfrm>
        </p:spPr>
        <p:txBody>
          <a:bodyPr/>
          <a:lstStyle/>
          <a:p>
            <a:r>
              <a:rPr lang="en-US" sz="2000" b="1" u="sng" dirty="0" smtClean="0"/>
              <a:t>OAS2 0048</a:t>
            </a:r>
          </a:p>
          <a:p>
            <a:r>
              <a:rPr lang="en-US" sz="2000" dirty="0" smtClean="0"/>
              <a:t>66 year old male, with MCI (MMSE=19, CDR=1).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7" name="Content Placeholder 6" descr="OAS2_0048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472" y="2564904"/>
            <a:ext cx="9627470" cy="397009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8915400" cy="1689100"/>
          </a:xfrm>
        </p:spPr>
        <p:txBody>
          <a:bodyPr/>
          <a:lstStyle/>
          <a:p>
            <a:r>
              <a:rPr lang="en-US" sz="2000" dirty="0" smtClean="0"/>
              <a:t>Data from first 82 subjects (</a:t>
            </a:r>
            <a:r>
              <a:rPr lang="en-US" sz="2000" u="sng" dirty="0" smtClean="0"/>
              <a:t>OAS2 0001 </a:t>
            </a:r>
            <a:r>
              <a:rPr lang="en-US" sz="2000" dirty="0" smtClean="0"/>
              <a:t>to </a:t>
            </a:r>
            <a:r>
              <a:rPr lang="en-US" sz="2000" u="sng" dirty="0" smtClean="0"/>
              <a:t>OAS2 0099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Computed average expansion/contraction rates for each subject.</a:t>
            </a:r>
          </a:p>
          <a:p>
            <a:r>
              <a:rPr lang="en-US" sz="2000" dirty="0" smtClean="0"/>
              <a:t>Warped all data to common anatomical space.</a:t>
            </a:r>
          </a:p>
          <a:p>
            <a:r>
              <a:rPr lang="en-US" sz="2000" dirty="0" smtClean="0"/>
              <a:t>Generated averages.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" y="3124201"/>
            <a:ext cx="8915400" cy="3001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5" descr="mean_oasi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662" y="3217000"/>
            <a:ext cx="2971800" cy="2726600"/>
          </a:xfrm>
          <a:prstGeom prst="rect">
            <a:avLst/>
          </a:prstGeom>
        </p:spPr>
      </p:pic>
      <p:pic>
        <p:nvPicPr>
          <p:cNvPr id="8" name="Content Placeholder 4" descr="mean_divergence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4550" y="3200401"/>
            <a:ext cx="6161162" cy="2797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0" y="4459070"/>
            <a:ext cx="148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Mean image intensity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7900" y="4495801"/>
            <a:ext cx="115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Control subjects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2250" y="4495801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Dementia subjects</a:t>
            </a:r>
            <a:endParaRPr lang="en-US" baseline="0" dirty="0"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823913"/>
          </a:xfrm>
        </p:spPr>
        <p:txBody>
          <a:bodyPr/>
          <a:lstStyle/>
          <a:p>
            <a:r>
              <a:rPr lang="en-GB" dirty="0" smtClean="0"/>
              <a:t>Selected References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4744"/>
            <a:ext cx="9906000" cy="5445919"/>
          </a:xfrm>
        </p:spPr>
        <p:txBody>
          <a:bodyPr/>
          <a:lstStyle/>
          <a:p>
            <a:r>
              <a:rPr lang="en-GB" sz="2000" dirty="0" smtClean="0">
                <a:solidFill>
                  <a:srgbClr val="000099"/>
                </a:solidFill>
              </a:rPr>
              <a:t>Fox, Ridgway &amp; Schott (2011). </a:t>
            </a:r>
            <a:r>
              <a:rPr lang="en-GB" sz="2000" dirty="0" smtClean="0"/>
              <a:t>“</a:t>
            </a:r>
            <a:r>
              <a:rPr lang="en-GB" sz="2000" i="1" dirty="0" smtClean="0"/>
              <a:t>Algorithms, atrophy and Alzheimer's disease: cautionary tales for clinical trials</a:t>
            </a:r>
            <a:r>
              <a:rPr lang="en-GB" sz="2000" dirty="0" smtClean="0"/>
              <a:t>”. </a:t>
            </a:r>
            <a:r>
              <a:rPr lang="en-GB" sz="2000" dirty="0" err="1" smtClean="0"/>
              <a:t>Neuroimage</a:t>
            </a:r>
            <a:r>
              <a:rPr lang="en-GB" sz="2000" dirty="0" smtClean="0"/>
              <a:t> 57(1):15-18.</a:t>
            </a:r>
          </a:p>
          <a:p>
            <a:r>
              <a:rPr lang="en-GB" sz="2000" dirty="0" err="1" smtClean="0">
                <a:solidFill>
                  <a:srgbClr val="000099"/>
                </a:solidFill>
              </a:rPr>
              <a:t>Ashburner</a:t>
            </a:r>
            <a:r>
              <a:rPr lang="en-GB" sz="2000" dirty="0" smtClean="0">
                <a:solidFill>
                  <a:srgbClr val="000099"/>
                </a:solidFill>
              </a:rPr>
              <a:t> &amp; Ridgway (2013). </a:t>
            </a:r>
            <a:r>
              <a:rPr lang="en-US" sz="2000" i="1" dirty="0" smtClean="0">
                <a:solidFill>
                  <a:srgbClr val="000000"/>
                </a:solidFill>
              </a:rPr>
              <a:t>“Symmetric </a:t>
            </a:r>
            <a:r>
              <a:rPr lang="en-US" sz="2000" i="1" dirty="0" err="1" smtClean="0">
                <a:solidFill>
                  <a:srgbClr val="000000"/>
                </a:solidFill>
              </a:rPr>
              <a:t>diffeomorphic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</a:rPr>
              <a:t>modelling</a:t>
            </a:r>
            <a:r>
              <a:rPr lang="en-US" sz="2000" i="1" dirty="0" smtClean="0">
                <a:solidFill>
                  <a:srgbClr val="000000"/>
                </a:solidFill>
              </a:rPr>
              <a:t> of longitudinal structural MRI”</a:t>
            </a:r>
            <a:r>
              <a:rPr lang="en-GB" sz="2000" dirty="0" smtClean="0">
                <a:solidFill>
                  <a:srgbClr val="000000"/>
                </a:solidFill>
              </a:rPr>
              <a:t>. Frontiers in Neuroscience 6(197).</a:t>
            </a:r>
          </a:p>
          <a:p>
            <a:endParaRPr lang="en-GB" sz="1800" dirty="0" smtClean="0"/>
          </a:p>
          <a:p>
            <a:endParaRPr lang="en-GB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vgT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3150" y="4742"/>
            <a:ext cx="8255000" cy="685325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38" y="1196975"/>
            <a:ext cx="7410450" cy="5448300"/>
          </a:xfrm>
          <a:prstGeom prst="rect">
            <a:avLst/>
          </a:prstGeom>
          <a:noFill/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833563" y="765175"/>
            <a:ext cx="1052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Original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4562475" y="758825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Warped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194550" y="758825"/>
            <a:ext cx="123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Template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“Modulation” – change of variables.</a:t>
            </a:r>
          </a:p>
        </p:txBody>
      </p:sp>
      <p:pic>
        <p:nvPicPr>
          <p:cNvPr id="120835" name="Picture 3" descr="d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3525" y="1628775"/>
            <a:ext cx="4067175" cy="4475163"/>
          </a:xfrm>
          <a:prstGeom prst="rect">
            <a:avLst/>
          </a:prstGeom>
          <a:noFill/>
        </p:spPr>
      </p:pic>
      <p:pic>
        <p:nvPicPr>
          <p:cNvPr id="120836" name="Picture 4" descr="def_forw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1628775"/>
            <a:ext cx="4067175" cy="4468813"/>
          </a:xfrm>
          <a:prstGeom prst="rect">
            <a:avLst/>
          </a:prstGeom>
          <a:noFill/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785938" y="6184900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Deformation Field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5321300" y="6184900"/>
            <a:ext cx="4584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800" baseline="0">
                <a:latin typeface="Arial" charset="0"/>
              </a:rPr>
              <a:t>Jacobians determinants</a:t>
            </a:r>
            <a:br>
              <a:rPr lang="en-GB" sz="1800" baseline="0">
                <a:latin typeface="Arial" charset="0"/>
              </a:rPr>
            </a:br>
            <a:r>
              <a:rPr lang="en-GB" sz="1800" baseline="0">
                <a:latin typeface="Arial" charset="0"/>
              </a:rPr>
              <a:t>Encode relative volumes.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1026" descr="gauss_conv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571875"/>
            <a:ext cx="30480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1027" descr="circle_conv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582988"/>
            <a:ext cx="3048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20100" cy="804863"/>
          </a:xfrm>
        </p:spPr>
        <p:txBody>
          <a:bodyPr/>
          <a:lstStyle/>
          <a:p>
            <a:r>
              <a:rPr lang="en-US" smtClean="0"/>
              <a:t>Smoothing</a:t>
            </a:r>
          </a:p>
        </p:txBody>
      </p:sp>
      <p:pic>
        <p:nvPicPr>
          <p:cNvPr id="317445" name="Picture 1029" descr="circle_k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6172200"/>
            <a:ext cx="6096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6" name="Picture 1030" descr="gauss_ker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5583238"/>
            <a:ext cx="1371600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7" name="Picture 1031" descr="not_conv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657600"/>
            <a:ext cx="2947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8" name="Picture 1032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3400"/>
            <a:ext cx="2976563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49" name="Text Box 1033"/>
          <p:cNvSpPr txBox="1">
            <a:spLocks noChangeArrowheads="1"/>
          </p:cNvSpPr>
          <p:nvPr/>
        </p:nvSpPr>
        <p:spPr bwMode="auto">
          <a:xfrm>
            <a:off x="609600" y="3124200"/>
            <a:ext cx="22875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>
                <a:latin typeface="Arial" charset="0"/>
              </a:rPr>
              <a:t>Before convolution</a:t>
            </a:r>
          </a:p>
        </p:txBody>
      </p:sp>
      <p:sp>
        <p:nvSpPr>
          <p:cNvPr id="317450" name="Text Box 1034"/>
          <p:cNvSpPr txBox="1">
            <a:spLocks noChangeArrowheads="1"/>
          </p:cNvSpPr>
          <p:nvPr/>
        </p:nvSpPr>
        <p:spPr bwMode="auto">
          <a:xfrm>
            <a:off x="3733800" y="3124200"/>
            <a:ext cx="2782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 dirty="0">
                <a:latin typeface="Arial" charset="0"/>
              </a:rPr>
              <a:t>Convolved with a circle</a:t>
            </a:r>
          </a:p>
        </p:txBody>
      </p:sp>
      <p:sp>
        <p:nvSpPr>
          <p:cNvPr id="317451" name="Text Box 1035"/>
          <p:cNvSpPr txBox="1">
            <a:spLocks noChangeArrowheads="1"/>
          </p:cNvSpPr>
          <p:nvPr/>
        </p:nvSpPr>
        <p:spPr bwMode="auto">
          <a:xfrm>
            <a:off x="6705600" y="3124200"/>
            <a:ext cx="32623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 dirty="0">
                <a:latin typeface="Arial" charset="0"/>
              </a:rPr>
              <a:t>Convolved with a Gaussian</a:t>
            </a:r>
          </a:p>
        </p:txBody>
      </p:sp>
      <p:sp>
        <p:nvSpPr>
          <p:cNvPr id="24587" name="Text Box 1036"/>
          <p:cNvSpPr txBox="1">
            <a:spLocks noChangeArrowheads="1"/>
          </p:cNvSpPr>
          <p:nvPr/>
        </p:nvSpPr>
        <p:spPr bwMode="auto">
          <a:xfrm>
            <a:off x="304800" y="1219200"/>
            <a:ext cx="64008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aseline="0" dirty="0">
                <a:latin typeface="Arial" charset="0"/>
              </a:rPr>
              <a:t>Each </a:t>
            </a:r>
            <a:r>
              <a:rPr lang="en-US" sz="2400" baseline="0" dirty="0" err="1">
                <a:latin typeface="Arial" charset="0"/>
              </a:rPr>
              <a:t>voxel</a:t>
            </a:r>
            <a:r>
              <a:rPr lang="en-US" sz="2400" baseline="0" dirty="0">
                <a:latin typeface="Arial" charset="0"/>
              </a:rPr>
              <a:t> after smoothing effectively becomes the result of applying a weighted region of interest (ROI).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 autoUpdateAnimBg="0"/>
      <p:bldP spid="317450" grpId="0" autoUpdateAnimBg="0"/>
      <p:bldP spid="317451" grpId="0" autoUpdateAnimBg="0"/>
    </p:bld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170353594</TotalTime>
  <Pages>19</Pages>
  <Words>1467</Words>
  <Application>Microsoft Office PowerPoint</Application>
  <PresentationFormat>A4 Paper (210x297 mm)</PresentationFormat>
  <Paragraphs>292</Paragraphs>
  <Slides>63</Slides>
  <Notes>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Contemporary Portrait</vt:lpstr>
      <vt:lpstr>Equation</vt:lpstr>
      <vt:lpstr>Image Processing for Voxel-based Morphometry John Ashburner </vt:lpstr>
      <vt:lpstr>Overview</vt:lpstr>
      <vt:lpstr>Measuring differences with MRI</vt:lpstr>
      <vt:lpstr>There are many ways to model differences.</vt:lpstr>
      <vt:lpstr>Voxel-Based Morphometry</vt:lpstr>
      <vt:lpstr>Volumetry</vt:lpstr>
      <vt:lpstr>Slide 7</vt:lpstr>
      <vt:lpstr>“Modulation” – change of variables.</vt:lpstr>
      <vt:lpstr>Smoothing</vt:lpstr>
      <vt:lpstr>VBM Pre-processing in SPM12</vt:lpstr>
      <vt:lpstr>SPM for group fMRI</vt:lpstr>
      <vt:lpstr>SPM for Anatomical MRI </vt:lpstr>
      <vt:lpstr>“Globals” for VBM</vt:lpstr>
      <vt:lpstr>Some Explanations of the Differences</vt:lpstr>
      <vt:lpstr>Selected References</vt:lpstr>
      <vt:lpstr>Overview</vt:lpstr>
      <vt:lpstr>Segmentation</vt:lpstr>
      <vt:lpstr>Slide 18</vt:lpstr>
      <vt:lpstr>Mixture of Gaussians (MOG)</vt:lpstr>
      <vt:lpstr>Belonging Probabilities</vt:lpstr>
      <vt:lpstr>Modelling a Bias Field</vt:lpstr>
      <vt:lpstr>Tissue Probability Maps</vt:lpstr>
      <vt:lpstr>Deforming the Tissue Probability Maps</vt:lpstr>
      <vt:lpstr>Slide 24</vt:lpstr>
      <vt:lpstr>Multi-spectral</vt:lpstr>
      <vt:lpstr>Limitations of the current model</vt:lpstr>
      <vt:lpstr>Selected References</vt:lpstr>
      <vt:lpstr>Overview</vt:lpstr>
      <vt:lpstr>Diffeomorphic Deformations</vt:lpstr>
      <vt:lpstr>Composition</vt:lpstr>
      <vt:lpstr>Small Deformation Approximation</vt:lpstr>
      <vt:lpstr>Diffeomorphic Image Registration</vt:lpstr>
      <vt:lpstr>Effect of Different Distortion Measures</vt:lpstr>
      <vt:lpstr>Two diffeomorphic approaches in SPM</vt:lpstr>
      <vt:lpstr>In case anyone asks for equations</vt:lpstr>
      <vt:lpstr>Dartel &amp; GS Compared</vt:lpstr>
      <vt:lpstr>Simultaneous registration of GM to GM and WM to WM</vt:lpstr>
      <vt:lpstr>Template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Selected References</vt:lpstr>
      <vt:lpstr>Overview</vt:lpstr>
      <vt:lpstr>Longitudinal Registration</vt:lpstr>
      <vt:lpstr>Two Longitudinal Scans</vt:lpstr>
      <vt:lpstr>Oasis Data</vt:lpstr>
      <vt:lpstr>Oasis Data</vt:lpstr>
      <vt:lpstr>Oasis Data</vt:lpstr>
      <vt:lpstr>Oasis Data</vt:lpstr>
      <vt:lpstr>Selected References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</dc:title>
  <dc:subject>SPM Course Overheads</dc:subject>
  <dc:creator>WDCN</dc:creator>
  <cp:keywords>Statistical Parametric Mapping</cp:keywords>
  <cp:lastModifiedBy>john</cp:lastModifiedBy>
  <cp:revision>316</cp:revision>
  <cp:lastPrinted>2004-07-09T15:04:42Z</cp:lastPrinted>
  <dcterms:created xsi:type="dcterms:W3CDTF">1996-05-14T17:42:09Z</dcterms:created>
  <dcterms:modified xsi:type="dcterms:W3CDTF">2014-11-17T15:19:08Z</dcterms:modified>
</cp:coreProperties>
</file>