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64" r:id="rId2"/>
    <p:sldId id="351" r:id="rId3"/>
    <p:sldId id="352" r:id="rId4"/>
    <p:sldId id="257" r:id="rId5"/>
    <p:sldId id="350" r:id="rId6"/>
    <p:sldId id="272" r:id="rId7"/>
    <p:sldId id="273" r:id="rId8"/>
    <p:sldId id="274" r:id="rId9"/>
    <p:sldId id="275" r:id="rId10"/>
    <p:sldId id="280" r:id="rId11"/>
    <p:sldId id="327" r:id="rId12"/>
    <p:sldId id="283" r:id="rId13"/>
    <p:sldId id="286" r:id="rId14"/>
    <p:sldId id="287" r:id="rId15"/>
    <p:sldId id="289" r:id="rId16"/>
    <p:sldId id="349" r:id="rId17"/>
    <p:sldId id="328" r:id="rId18"/>
    <p:sldId id="301" r:id="rId19"/>
    <p:sldId id="348" r:id="rId20"/>
    <p:sldId id="335" r:id="rId21"/>
    <p:sldId id="336" r:id="rId22"/>
    <p:sldId id="337" r:id="rId23"/>
    <p:sldId id="338" r:id="rId24"/>
    <p:sldId id="344" r:id="rId25"/>
    <p:sldId id="340" r:id="rId26"/>
    <p:sldId id="345" r:id="rId27"/>
    <p:sldId id="342" r:id="rId28"/>
    <p:sldId id="346" r:id="rId29"/>
    <p:sldId id="315" r:id="rId30"/>
    <p:sldId id="330" r:id="rId31"/>
    <p:sldId id="318" r:id="rId32"/>
    <p:sldId id="331" r:id="rId33"/>
    <p:sldId id="332" r:id="rId34"/>
    <p:sldId id="333" r:id="rId35"/>
    <p:sldId id="334" r:id="rId36"/>
    <p:sldId id="347" r:id="rId37"/>
    <p:sldId id="266" r:id="rId38"/>
  </p:sldIdLst>
  <p:sldSz cx="12192000" cy="6858000"/>
  <p:notesSz cx="6858000" cy="9144000"/>
  <p:defaultText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7F7F"/>
    <a:srgbClr val="0055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p:cViewPr varScale="1">
        <p:scale>
          <a:sx n="83" d="100"/>
          <a:sy n="83" d="100"/>
        </p:scale>
        <p:origin x="504" y="90"/>
      </p:cViewPr>
      <p:guideLst/>
    </p:cSldViewPr>
  </p:slideViewPr>
  <p:notesTextViewPr>
    <p:cViewPr>
      <p:scale>
        <a:sx n="1" d="1"/>
        <a:sy n="1" d="1"/>
      </p:scale>
      <p:origin x="0" y="0"/>
    </p:cViewPr>
  </p:notesTextViewPr>
  <p:sorterViewPr>
    <p:cViewPr>
      <p:scale>
        <a:sx n="100" d="100"/>
        <a:sy n="100" d="100"/>
      </p:scale>
      <p:origin x="0" y="-433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a-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9B48C7-1E36-4B30-A7AE-5CE1E50FF5BC}" type="datetimeFigureOut">
              <a:rPr lang="ca-ES" smtClean="0"/>
              <a:t>18/5/2018</a:t>
            </a:fld>
            <a:endParaRPr lang="ca-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a-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a-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B3D53D-DC71-48BF-A92C-E55347049B26}" type="slidenum">
              <a:rPr lang="ca-ES" smtClean="0"/>
              <a:t>‹#›</a:t>
            </a:fld>
            <a:endParaRPr lang="ca-ES"/>
          </a:p>
        </p:txBody>
      </p:sp>
    </p:spTree>
    <p:extLst>
      <p:ext uri="{BB962C8B-B14F-4D97-AF65-F5344CB8AC3E}">
        <p14:creationId xmlns:p14="http://schemas.microsoft.com/office/powerpoint/2010/main" val="132448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a-ES" altLang="ca-ES" smtClean="0"/>
          </a:p>
        </p:txBody>
      </p:sp>
      <p:sp>
        <p:nvSpPr>
          <p:cNvPr id="410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56B34D1-D42E-446B-94B8-EB6D8BE99DE1}" type="slidenum">
              <a:rPr lang="es-ES" altLang="ca-ES" smtClean="0">
                <a:latin typeface="Arial" charset="0"/>
              </a:rPr>
              <a:pPr eaLnBrk="1" hangingPunct="1">
                <a:spcBef>
                  <a:spcPct val="0"/>
                </a:spcBef>
              </a:pPr>
              <a:t>4</a:t>
            </a:fld>
            <a:endParaRPr lang="es-ES" altLang="ca-ES" smtClean="0">
              <a:latin typeface="Arial" charset="0"/>
            </a:endParaRPr>
          </a:p>
        </p:txBody>
      </p:sp>
    </p:spTree>
    <p:extLst>
      <p:ext uri="{BB962C8B-B14F-4D97-AF65-F5344CB8AC3E}">
        <p14:creationId xmlns:p14="http://schemas.microsoft.com/office/powerpoint/2010/main" val="2552168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a-ES" altLang="ca-ES" smtClean="0"/>
          </a:p>
        </p:txBody>
      </p:sp>
      <p:sp>
        <p:nvSpPr>
          <p:cNvPr id="410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56B34D1-D42E-446B-94B8-EB6D8BE99DE1}" type="slidenum">
              <a:rPr lang="es-ES" altLang="ca-ES" smtClean="0">
                <a:latin typeface="Arial" charset="0"/>
              </a:rPr>
              <a:pPr eaLnBrk="1" hangingPunct="1">
                <a:spcBef>
                  <a:spcPct val="0"/>
                </a:spcBef>
              </a:pPr>
              <a:t>11</a:t>
            </a:fld>
            <a:endParaRPr lang="es-ES" altLang="ca-ES" smtClean="0">
              <a:latin typeface="Arial" charset="0"/>
            </a:endParaRPr>
          </a:p>
        </p:txBody>
      </p:sp>
    </p:spTree>
    <p:extLst>
      <p:ext uri="{BB962C8B-B14F-4D97-AF65-F5344CB8AC3E}">
        <p14:creationId xmlns:p14="http://schemas.microsoft.com/office/powerpoint/2010/main" val="1894895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a-ES" altLang="ca-ES" smtClean="0"/>
          </a:p>
        </p:txBody>
      </p:sp>
      <p:sp>
        <p:nvSpPr>
          <p:cNvPr id="410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56B34D1-D42E-446B-94B8-EB6D8BE99DE1}" type="slidenum">
              <a:rPr lang="es-ES" altLang="ca-ES" smtClean="0">
                <a:latin typeface="Arial" charset="0"/>
              </a:rPr>
              <a:pPr eaLnBrk="1" hangingPunct="1">
                <a:spcBef>
                  <a:spcPct val="0"/>
                </a:spcBef>
              </a:pPr>
              <a:t>17</a:t>
            </a:fld>
            <a:endParaRPr lang="es-ES" altLang="ca-ES" smtClean="0">
              <a:latin typeface="Arial" charset="0"/>
            </a:endParaRPr>
          </a:p>
        </p:txBody>
      </p:sp>
    </p:spTree>
    <p:extLst>
      <p:ext uri="{BB962C8B-B14F-4D97-AF65-F5344CB8AC3E}">
        <p14:creationId xmlns:p14="http://schemas.microsoft.com/office/powerpoint/2010/main" val="2960519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1510544-1EEA-42C1-ABCC-7424ABB9E498}" type="slidenum">
              <a:rPr lang="en-GB" smtClean="0"/>
              <a:pPr/>
              <a:t>29</a:t>
            </a:fld>
            <a:endParaRPr lang="en-GB"/>
          </a:p>
        </p:txBody>
      </p:sp>
    </p:spTree>
    <p:extLst>
      <p:ext uri="{BB962C8B-B14F-4D97-AF65-F5344CB8AC3E}">
        <p14:creationId xmlns:p14="http://schemas.microsoft.com/office/powerpoint/2010/main" val="2510348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a-ES" altLang="ca-ES" smtClean="0"/>
          </a:p>
        </p:txBody>
      </p:sp>
      <p:sp>
        <p:nvSpPr>
          <p:cNvPr id="410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56B34D1-D42E-446B-94B8-EB6D8BE99DE1}" type="slidenum">
              <a:rPr lang="es-ES" altLang="ca-ES" smtClean="0">
                <a:latin typeface="Arial" charset="0"/>
              </a:rPr>
              <a:pPr eaLnBrk="1" hangingPunct="1">
                <a:spcBef>
                  <a:spcPct val="0"/>
                </a:spcBef>
              </a:pPr>
              <a:t>30</a:t>
            </a:fld>
            <a:endParaRPr lang="es-ES" altLang="ca-ES" smtClean="0">
              <a:latin typeface="Arial" charset="0"/>
            </a:endParaRPr>
          </a:p>
        </p:txBody>
      </p:sp>
    </p:spTree>
    <p:extLst>
      <p:ext uri="{BB962C8B-B14F-4D97-AF65-F5344CB8AC3E}">
        <p14:creationId xmlns:p14="http://schemas.microsoft.com/office/powerpoint/2010/main" val="1965813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742364" y="1108715"/>
            <a:ext cx="9585278" cy="2387600"/>
          </a:xfrm>
          <a:solidFill>
            <a:srgbClr val="00559D"/>
          </a:solidFill>
        </p:spPr>
        <p:txBody>
          <a:bodyPr anchor="b"/>
          <a:lstStyle>
            <a:lvl1pPr algn="ctr">
              <a:defRPr sz="5400"/>
            </a:lvl1pPr>
          </a:lstStyle>
          <a:p>
            <a:r>
              <a:rPr lang="es-ES" smtClean="0"/>
              <a:t>Haga clic para modificar el estilo de título del patrón</a:t>
            </a:r>
            <a:endParaRPr lang="ca-ES" dirty="0"/>
          </a:p>
        </p:txBody>
      </p:sp>
      <p:sp>
        <p:nvSpPr>
          <p:cNvPr id="3" name="Subtítulo 2"/>
          <p:cNvSpPr>
            <a:spLocks noGrp="1"/>
          </p:cNvSpPr>
          <p:nvPr>
            <p:ph type="subTitle" idx="1"/>
          </p:nvPr>
        </p:nvSpPr>
        <p:spPr>
          <a:xfrm>
            <a:off x="1742364" y="3588390"/>
            <a:ext cx="958527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ca-ES" dirty="0"/>
          </a:p>
        </p:txBody>
      </p:sp>
    </p:spTree>
    <p:extLst>
      <p:ext uri="{BB962C8B-B14F-4D97-AF65-F5344CB8AC3E}">
        <p14:creationId xmlns:p14="http://schemas.microsoft.com/office/powerpoint/2010/main" val="322958540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576385" y="622935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2935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974016" y="6229350"/>
            <a:ext cx="2540000" cy="457200"/>
          </a:xfrm>
          <a:prstGeom prst="rect">
            <a:avLst/>
          </a:prstGeom>
          <a:ln/>
        </p:spPr>
        <p:txBody>
          <a:bodyPr/>
          <a:lstStyle>
            <a:lvl1pPr>
              <a:defRPr/>
            </a:lvl1pPr>
          </a:lstStyle>
          <a:p>
            <a:pPr>
              <a:defRPr/>
            </a:pPr>
            <a:fld id="{3DBE3532-68A8-4FE9-9BEF-08F6AD0B55E2}" type="slidenum">
              <a:rPr lang="en-US"/>
              <a:pPr>
                <a:defRPr/>
              </a:pPr>
              <a:t>‹#›</a:t>
            </a:fld>
            <a:endParaRPr lang="en-US"/>
          </a:p>
        </p:txBody>
      </p:sp>
    </p:spTree>
    <p:extLst>
      <p:ext uri="{BB962C8B-B14F-4D97-AF65-F5344CB8AC3E}">
        <p14:creationId xmlns:p14="http://schemas.microsoft.com/office/powerpoint/2010/main" val="383848361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576385" y="6229350"/>
            <a:ext cx="2540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4165600" y="6229350"/>
            <a:ext cx="38608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8974016" y="6229350"/>
            <a:ext cx="2540000" cy="457200"/>
          </a:xfrm>
          <a:prstGeom prst="rect">
            <a:avLst/>
          </a:prstGeom>
          <a:ln/>
        </p:spPr>
        <p:txBody>
          <a:bodyPr/>
          <a:lstStyle>
            <a:lvl1pPr>
              <a:defRPr/>
            </a:lvl1pPr>
          </a:lstStyle>
          <a:p>
            <a:pPr>
              <a:defRPr/>
            </a:pPr>
            <a:fld id="{C38307C4-46FC-4B7C-8D5A-05B20304CC7E}" type="slidenum">
              <a:rPr lang="en-US"/>
              <a:pPr>
                <a:defRPr/>
              </a:pPr>
              <a:t>‹#›</a:t>
            </a:fld>
            <a:endParaRPr lang="en-US"/>
          </a:p>
        </p:txBody>
      </p:sp>
    </p:spTree>
    <p:extLst>
      <p:ext uri="{BB962C8B-B14F-4D97-AF65-F5344CB8AC3E}">
        <p14:creationId xmlns:p14="http://schemas.microsoft.com/office/powerpoint/2010/main" val="319564672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576385" y="6229350"/>
            <a:ext cx="2540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4165600" y="6229350"/>
            <a:ext cx="3860800" cy="457200"/>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8974016" y="6229350"/>
            <a:ext cx="2540000" cy="457200"/>
          </a:xfrm>
          <a:prstGeom prst="rect">
            <a:avLst/>
          </a:prstGeom>
          <a:ln/>
        </p:spPr>
        <p:txBody>
          <a:bodyPr/>
          <a:lstStyle>
            <a:lvl1pPr>
              <a:defRPr/>
            </a:lvl1pPr>
          </a:lstStyle>
          <a:p>
            <a:pPr>
              <a:defRPr/>
            </a:pPr>
            <a:fld id="{F0A0170D-8630-48C9-980B-A30302D2D5FF}" type="slidenum">
              <a:rPr lang="en-US"/>
              <a:pPr>
                <a:defRPr/>
              </a:pPr>
              <a:t>‹#›</a:t>
            </a:fld>
            <a:endParaRPr lang="en-US"/>
          </a:p>
        </p:txBody>
      </p:sp>
    </p:spTree>
    <p:extLst>
      <p:ext uri="{BB962C8B-B14F-4D97-AF65-F5344CB8AC3E}">
        <p14:creationId xmlns:p14="http://schemas.microsoft.com/office/powerpoint/2010/main" val="301202599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ca-ES" dirty="0"/>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dirty="0"/>
          </a:p>
        </p:txBody>
      </p:sp>
    </p:spTree>
    <p:extLst>
      <p:ext uri="{BB962C8B-B14F-4D97-AF65-F5344CB8AC3E}">
        <p14:creationId xmlns:p14="http://schemas.microsoft.com/office/powerpoint/2010/main" val="317727524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1842447" y="1401924"/>
            <a:ext cx="9899637" cy="2852737"/>
          </a:xfrm>
          <a:solidFill>
            <a:srgbClr val="00559D"/>
          </a:solidFill>
        </p:spPr>
        <p:txBody>
          <a:bodyPr anchor="b"/>
          <a:lstStyle>
            <a:lvl1pPr algn="ctr">
              <a:defRPr sz="6000"/>
            </a:lvl1pPr>
          </a:lstStyle>
          <a:p>
            <a:r>
              <a:rPr lang="es-ES" smtClean="0"/>
              <a:t>Haga clic para modificar el estilo de título del patrón</a:t>
            </a:r>
            <a:endParaRPr lang="ca-ES" dirty="0"/>
          </a:p>
        </p:txBody>
      </p:sp>
      <p:sp>
        <p:nvSpPr>
          <p:cNvPr id="3" name="Marcador de texto 2"/>
          <p:cNvSpPr>
            <a:spLocks noGrp="1"/>
          </p:cNvSpPr>
          <p:nvPr>
            <p:ph type="body" idx="1"/>
          </p:nvPr>
        </p:nvSpPr>
        <p:spPr>
          <a:xfrm>
            <a:off x="1842447" y="4281649"/>
            <a:ext cx="9899637" cy="1040978"/>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Tree>
    <p:extLst>
      <p:ext uri="{BB962C8B-B14F-4D97-AF65-F5344CB8AC3E}">
        <p14:creationId xmlns:p14="http://schemas.microsoft.com/office/powerpoint/2010/main" val="245438646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ca-ES"/>
          </a:p>
        </p:txBody>
      </p:sp>
      <p:sp>
        <p:nvSpPr>
          <p:cNvPr id="3" name="Marcador de contenido 2"/>
          <p:cNvSpPr>
            <a:spLocks noGrp="1"/>
          </p:cNvSpPr>
          <p:nvPr>
            <p:ph sz="half" idx="1"/>
          </p:nvPr>
        </p:nvSpPr>
        <p:spPr>
          <a:xfrm>
            <a:off x="1411077" y="1332628"/>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dirty="0"/>
          </a:p>
        </p:txBody>
      </p:sp>
      <p:sp>
        <p:nvSpPr>
          <p:cNvPr id="4" name="Marcador de contenido 3"/>
          <p:cNvSpPr>
            <a:spLocks noGrp="1"/>
          </p:cNvSpPr>
          <p:nvPr>
            <p:ph sz="half" idx="2"/>
          </p:nvPr>
        </p:nvSpPr>
        <p:spPr>
          <a:xfrm>
            <a:off x="6745077" y="1332628"/>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Tree>
    <p:extLst>
      <p:ext uri="{BB962C8B-B14F-4D97-AF65-F5344CB8AC3E}">
        <p14:creationId xmlns:p14="http://schemas.microsoft.com/office/powerpoint/2010/main" val="305528844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3" name="Marcador de texto 2"/>
          <p:cNvSpPr>
            <a:spLocks noGrp="1"/>
          </p:cNvSpPr>
          <p:nvPr>
            <p:ph type="body" idx="1"/>
          </p:nvPr>
        </p:nvSpPr>
        <p:spPr>
          <a:xfrm>
            <a:off x="1412666" y="1262522"/>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1412666" y="2086434"/>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dirty="0"/>
          </a:p>
        </p:txBody>
      </p:sp>
      <p:sp>
        <p:nvSpPr>
          <p:cNvPr id="5" name="Marcador de texto 4"/>
          <p:cNvSpPr>
            <a:spLocks noGrp="1"/>
          </p:cNvSpPr>
          <p:nvPr>
            <p:ph type="body" sz="quarter" idx="3"/>
          </p:nvPr>
        </p:nvSpPr>
        <p:spPr>
          <a:xfrm>
            <a:off x="6745078" y="1262522"/>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745078" y="2086434"/>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11" name="Título 1"/>
          <p:cNvSpPr>
            <a:spLocks noGrp="1"/>
          </p:cNvSpPr>
          <p:nvPr>
            <p:ph type="title"/>
          </p:nvPr>
        </p:nvSpPr>
        <p:spPr>
          <a:xfrm>
            <a:off x="1201003" y="188857"/>
            <a:ext cx="10990996" cy="461138"/>
          </a:xfrm>
        </p:spPr>
        <p:txBody>
          <a:bodyPr/>
          <a:lstStyle/>
          <a:p>
            <a:r>
              <a:rPr lang="es-ES" smtClean="0"/>
              <a:t>Haga clic para modificar el estilo de título del patrón</a:t>
            </a:r>
            <a:endParaRPr lang="ca-ES"/>
          </a:p>
        </p:txBody>
      </p:sp>
    </p:spTree>
    <p:extLst>
      <p:ext uri="{BB962C8B-B14F-4D97-AF65-F5344CB8AC3E}">
        <p14:creationId xmlns:p14="http://schemas.microsoft.com/office/powerpoint/2010/main" val="321913144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ca-ES"/>
          </a:p>
        </p:txBody>
      </p:sp>
    </p:spTree>
    <p:extLst>
      <p:ext uri="{BB962C8B-B14F-4D97-AF65-F5344CB8AC3E}">
        <p14:creationId xmlns:p14="http://schemas.microsoft.com/office/powerpoint/2010/main" val="31730999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61411745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478762" y="765675"/>
            <a:ext cx="3932237" cy="1600200"/>
          </a:xfrm>
          <a:solidFill>
            <a:srgbClr val="00559D"/>
          </a:solidFill>
        </p:spPr>
        <p:txBody>
          <a:bodyPr anchor="b"/>
          <a:lstStyle>
            <a:lvl1pPr>
              <a:defRPr sz="3200"/>
            </a:lvl1pPr>
          </a:lstStyle>
          <a:p>
            <a:r>
              <a:rPr lang="es-ES" smtClean="0"/>
              <a:t>Haga clic para modificar el estilo de título del patrón</a:t>
            </a:r>
            <a:endParaRPr lang="ca-ES" dirty="0"/>
          </a:p>
        </p:txBody>
      </p:sp>
      <p:sp>
        <p:nvSpPr>
          <p:cNvPr id="3" name="Marcador de contenido 2"/>
          <p:cNvSpPr>
            <a:spLocks noGrp="1"/>
          </p:cNvSpPr>
          <p:nvPr>
            <p:ph idx="1"/>
          </p:nvPr>
        </p:nvSpPr>
        <p:spPr>
          <a:xfrm>
            <a:off x="5822162" y="129590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4" name="Marcador de texto 3"/>
          <p:cNvSpPr>
            <a:spLocks noGrp="1"/>
          </p:cNvSpPr>
          <p:nvPr>
            <p:ph type="body" sz="half" idx="2"/>
          </p:nvPr>
        </p:nvSpPr>
        <p:spPr>
          <a:xfrm>
            <a:off x="1478762" y="2365875"/>
            <a:ext cx="3932237" cy="346204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Tree>
    <p:extLst>
      <p:ext uri="{BB962C8B-B14F-4D97-AF65-F5344CB8AC3E}">
        <p14:creationId xmlns:p14="http://schemas.microsoft.com/office/powerpoint/2010/main" val="33768448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456733" y="501268"/>
            <a:ext cx="3932237" cy="1569084"/>
          </a:xfrm>
          <a:solidFill>
            <a:srgbClr val="00559D"/>
          </a:solidFill>
        </p:spPr>
        <p:txBody>
          <a:bodyPr anchor="b"/>
          <a:lstStyle>
            <a:lvl1pPr>
              <a:defRPr sz="3200"/>
            </a:lvl1pPr>
          </a:lstStyle>
          <a:p>
            <a:r>
              <a:rPr lang="es-ES" smtClean="0"/>
              <a:t>Haga clic para modificar el estilo de título del patrón</a:t>
            </a:r>
            <a:endParaRPr lang="ca-ES" dirty="0"/>
          </a:p>
        </p:txBody>
      </p:sp>
      <p:sp>
        <p:nvSpPr>
          <p:cNvPr id="3" name="Marcador de posición de imagen 2"/>
          <p:cNvSpPr>
            <a:spLocks noGrp="1"/>
          </p:cNvSpPr>
          <p:nvPr>
            <p:ph type="pic" idx="1"/>
          </p:nvPr>
        </p:nvSpPr>
        <p:spPr>
          <a:xfrm>
            <a:off x="5800133" y="1031494"/>
            <a:ext cx="6172200" cy="47788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ca-ES" dirty="0"/>
          </a:p>
        </p:txBody>
      </p:sp>
      <p:sp>
        <p:nvSpPr>
          <p:cNvPr id="4" name="Marcador de texto 3"/>
          <p:cNvSpPr>
            <a:spLocks noGrp="1"/>
          </p:cNvSpPr>
          <p:nvPr>
            <p:ph type="body" sz="half" idx="2"/>
          </p:nvPr>
        </p:nvSpPr>
        <p:spPr>
          <a:xfrm>
            <a:off x="1456733" y="2101468"/>
            <a:ext cx="3932237" cy="37374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Tree>
    <p:extLst>
      <p:ext uri="{BB962C8B-B14F-4D97-AF65-F5344CB8AC3E}">
        <p14:creationId xmlns:p14="http://schemas.microsoft.com/office/powerpoint/2010/main" val="398703785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1201003" y="188857"/>
            <a:ext cx="10990996" cy="461138"/>
          </a:xfrm>
          <a:prstGeom prst="rect">
            <a:avLst/>
          </a:prstGeom>
          <a:gradFill flip="none" rotWithShape="1">
            <a:gsLst>
              <a:gs pos="0">
                <a:srgbClr val="00559D"/>
              </a:gs>
              <a:gs pos="60000">
                <a:srgbClr val="00559D"/>
              </a:gs>
              <a:gs pos="100000">
                <a:srgbClr val="00559D">
                  <a:tint val="23500"/>
                  <a:satMod val="160000"/>
                </a:srgbClr>
              </a:gs>
            </a:gsLst>
            <a:lin ang="10800000" scaled="1"/>
            <a:tileRect/>
          </a:gradFill>
        </p:spPr>
        <p:txBody>
          <a:bodyPr vert="horz" lIns="91440" tIns="45720" rIns="91440" bIns="45720" rtlCol="0" anchor="ctr">
            <a:noAutofit/>
          </a:bodyPr>
          <a:lstStyle/>
          <a:p>
            <a:r>
              <a:rPr lang="es-ES" dirty="0" smtClean="0"/>
              <a:t>Haga clic para modificar el estilo de título del patrón</a:t>
            </a:r>
            <a:endParaRPr lang="ca-ES" dirty="0"/>
          </a:p>
        </p:txBody>
      </p:sp>
      <p:sp>
        <p:nvSpPr>
          <p:cNvPr id="3" name="Marcador de texto 2"/>
          <p:cNvSpPr>
            <a:spLocks noGrp="1"/>
          </p:cNvSpPr>
          <p:nvPr>
            <p:ph type="body" idx="1"/>
          </p:nvPr>
        </p:nvSpPr>
        <p:spPr>
          <a:xfrm>
            <a:off x="1460310" y="1230714"/>
            <a:ext cx="10345181" cy="4351338"/>
          </a:xfrm>
          <a:prstGeom prst="rect">
            <a:avLst/>
          </a:prstGeom>
        </p:spPr>
        <p:txBody>
          <a:bodyPr vert="horz" lIns="91440" tIns="45720" rIns="91440" bIns="45720" rtlCol="0">
            <a:normAutofit/>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ca-ES" dirty="0"/>
          </a:p>
        </p:txBody>
      </p:sp>
      <p:sp>
        <p:nvSpPr>
          <p:cNvPr id="13" name="Marcador de contenido 2"/>
          <p:cNvSpPr txBox="1">
            <a:spLocks/>
          </p:cNvSpPr>
          <p:nvPr userDrawn="1"/>
        </p:nvSpPr>
        <p:spPr>
          <a:xfrm>
            <a:off x="1460310" y="1230714"/>
            <a:ext cx="10345181"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ca-ES" dirty="0"/>
          </a:p>
        </p:txBody>
      </p:sp>
      <p:pic>
        <p:nvPicPr>
          <p:cNvPr id="14" name="2 Imagen"/>
          <p:cNvPicPr>
            <a:picLocks noChangeAspect="1"/>
          </p:cNvPicPr>
          <p:nvPr userDrawn="1"/>
        </p:nvPicPr>
        <p:blipFill rotWithShape="1">
          <a:blip r:embed="rId14" cstate="print">
            <a:extLst>
              <a:ext uri="{28A0092B-C50C-407E-A947-70E740481C1C}">
                <a14:useLocalDpi xmlns:a14="http://schemas.microsoft.com/office/drawing/2010/main" val="0"/>
              </a:ext>
            </a:extLst>
          </a:blip>
          <a:srcRect l="1726" t="6553" b="29738"/>
          <a:stretch/>
        </p:blipFill>
        <p:spPr>
          <a:xfrm rot="16200000">
            <a:off x="-2916927" y="2917488"/>
            <a:ext cx="6870500" cy="1010518"/>
          </a:xfrm>
          <a:prstGeom prst="rect">
            <a:avLst/>
          </a:prstGeom>
        </p:spPr>
      </p:pic>
      <p:graphicFrame>
        <p:nvGraphicFramePr>
          <p:cNvPr id="10" name="Tabla 9"/>
          <p:cNvGraphicFramePr>
            <a:graphicFrameLocks noGrp="1"/>
          </p:cNvGraphicFramePr>
          <p:nvPr userDrawn="1">
            <p:extLst>
              <p:ext uri="{D42A27DB-BD31-4B8C-83A1-F6EECF244321}">
                <p14:modId xmlns:p14="http://schemas.microsoft.com/office/powerpoint/2010/main" val="905245559"/>
              </p:ext>
            </p:extLst>
          </p:nvPr>
        </p:nvGraphicFramePr>
        <p:xfrm>
          <a:off x="4340646" y="6549653"/>
          <a:ext cx="7851353" cy="259080"/>
        </p:xfrm>
        <a:graphic>
          <a:graphicData uri="http://schemas.openxmlformats.org/drawingml/2006/table">
            <a:tbl>
              <a:tblPr firstRow="1" bandRow="1">
                <a:tableStyleId>{2D5ABB26-0587-4C30-8999-92F81FD0307C}</a:tableStyleId>
              </a:tblPr>
              <a:tblGrid>
                <a:gridCol w="7851353"/>
              </a:tblGrid>
              <a:tr h="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ca-ES" sz="1100" b="1" dirty="0" smtClean="0">
                          <a:solidFill>
                            <a:srgbClr val="7F7F7F"/>
                          </a:solidFill>
                        </a:rPr>
                        <a:t>| XI BCN-PIT </a:t>
                      </a:r>
                      <a:r>
                        <a:rPr lang="ca-ES" sz="1100" b="0" dirty="0" smtClean="0">
                          <a:solidFill>
                            <a:srgbClr val="7F7F7F"/>
                          </a:solidFill>
                        </a:rPr>
                        <a:t>|</a:t>
                      </a:r>
                      <a:r>
                        <a:rPr lang="ca-ES" sz="1100" b="1" dirty="0" smtClean="0">
                          <a:solidFill>
                            <a:srgbClr val="7F7F7F"/>
                          </a:solidFill>
                        </a:rPr>
                        <a:t> May 2018</a:t>
                      </a:r>
                      <a:endParaRPr lang="ca-ES" dirty="0">
                        <a:ln>
                          <a:solidFill>
                            <a:srgbClr val="00559D"/>
                          </a:solidFill>
                        </a:ln>
                        <a:solidFill>
                          <a:srgbClr val="7F7F7F"/>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559D"/>
                      </a:solidFill>
                      <a:prstDash val="solid"/>
                      <a:round/>
                      <a:headEnd type="none" w="med" len="med"/>
                      <a:tailEnd type="none" w="med" len="med"/>
                    </a:lnT>
                    <a:lnB w="12700" cap="flat" cmpd="sng" algn="ctr">
                      <a:noFill/>
                      <a:prstDash val="solid"/>
                      <a:round/>
                      <a:headEnd type="none" w="med" len="med"/>
                      <a:tailEnd type="none" w="med" len="med"/>
                    </a:lnB>
                  </a:tcPr>
                </a:tc>
              </a:tr>
            </a:tbl>
          </a:graphicData>
        </a:graphic>
      </p:graphicFrame>
      <p:pic>
        <p:nvPicPr>
          <p:cNvPr id="12" name="Imagen 1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149245" y="6384399"/>
            <a:ext cx="308472" cy="308472"/>
          </a:xfrm>
          <a:prstGeom prst="rect">
            <a:avLst/>
          </a:prstGeom>
        </p:spPr>
      </p:pic>
    </p:spTree>
    <p:extLst>
      <p:ext uri="{BB962C8B-B14F-4D97-AF65-F5344CB8AC3E}">
        <p14:creationId xmlns:p14="http://schemas.microsoft.com/office/powerpoint/2010/main" val="11158929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9" r:id="rId10"/>
    <p:sldLayoutId id="2147483660" r:id="rId11"/>
    <p:sldLayoutId id="2147483662" r:id="rId12"/>
  </p:sldLayoutIdLst>
  <p:timing>
    <p:tnLst>
      <p:par>
        <p:cTn id="1" dur="indefinite" restart="never" nodeType="tmRoot"/>
      </p:par>
    </p:tnLst>
  </p:timing>
  <p:txStyles>
    <p:titleStyle>
      <a:lvl1pPr algn="r" defTabSz="914400" rtl="0" eaLnBrk="1" latinLnBrk="0" hangingPunct="1">
        <a:lnSpc>
          <a:spcPct val="90000"/>
        </a:lnSpc>
        <a:spcBef>
          <a:spcPct val="0"/>
        </a:spcBef>
        <a:buNone/>
        <a:defRPr sz="2400" b="1" kern="1200">
          <a:solidFill>
            <a:schemeClr val="bg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w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175365"/>
            <a:ext cx="12192000" cy="71648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ln>
                <a:solidFill>
                  <a:schemeClr val="bg1"/>
                </a:solidFill>
              </a:ln>
              <a:solidFill>
                <a:schemeClr val="bg1"/>
              </a:solidFill>
            </a:endParaRPr>
          </a:p>
        </p:txBody>
      </p:sp>
      <p:pic>
        <p:nvPicPr>
          <p:cNvPr id="6" name="2 Imagen"/>
          <p:cNvPicPr>
            <a:picLocks noChangeAspect="1"/>
          </p:cNvPicPr>
          <p:nvPr/>
        </p:nvPicPr>
        <p:blipFill rotWithShape="1">
          <a:blip r:embed="rId2" cstate="print">
            <a:extLst>
              <a:ext uri="{28A0092B-C50C-407E-A947-70E740481C1C}">
                <a14:useLocalDpi xmlns:a14="http://schemas.microsoft.com/office/drawing/2010/main" val="0"/>
              </a:ext>
            </a:extLst>
          </a:blip>
          <a:srcRect l="1726" t="6553" b="29738"/>
          <a:stretch/>
        </p:blipFill>
        <p:spPr>
          <a:xfrm>
            <a:off x="1142111" y="5375533"/>
            <a:ext cx="9692903" cy="1482467"/>
          </a:xfrm>
          <a:prstGeom prst="rect">
            <a:avLst/>
          </a:prstGeom>
        </p:spPr>
      </p:pic>
      <p:sp>
        <p:nvSpPr>
          <p:cNvPr id="3" name="Rectángulo 2"/>
          <p:cNvSpPr/>
          <p:nvPr/>
        </p:nvSpPr>
        <p:spPr>
          <a:xfrm>
            <a:off x="1556932" y="3378108"/>
            <a:ext cx="9130481" cy="1275678"/>
          </a:xfrm>
          <a:prstGeom prst="rect">
            <a:avLst/>
          </a:prstGeom>
          <a:solidFill>
            <a:srgbClr val="00559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400" b="1" dirty="0" smtClean="0">
                <a:solidFill>
                  <a:schemeClr val="bg1"/>
                </a:solidFill>
                <a:latin typeface="Century Gothic" panose="020B0502020202020204" pitchFamily="34" charset="0"/>
              </a:rPr>
              <a:t>John Ashburner Ph.D</a:t>
            </a:r>
            <a:r>
              <a:rPr lang="ca-ES" sz="2400" b="1" dirty="0">
                <a:solidFill>
                  <a:schemeClr val="bg1"/>
                </a:solidFill>
                <a:latin typeface="Century Gothic" panose="020B0502020202020204" pitchFamily="34" charset="0"/>
              </a:rPr>
              <a:t>.</a:t>
            </a:r>
          </a:p>
          <a:p>
            <a:pPr algn="ctr"/>
            <a:endParaRPr lang="ca-ES" sz="1200" b="1" i="1" dirty="0">
              <a:solidFill>
                <a:srgbClr val="00559D"/>
              </a:solidFill>
              <a:latin typeface="Century Gothic" panose="020B0502020202020204" pitchFamily="34" charset="0"/>
            </a:endParaRPr>
          </a:p>
          <a:p>
            <a:pPr algn="ctr"/>
            <a:r>
              <a:rPr lang="ca-ES" sz="1600" b="1" i="1" dirty="0" smtClean="0">
                <a:solidFill>
                  <a:schemeClr val="bg1">
                    <a:lumMod val="75000"/>
                  </a:schemeClr>
                </a:solidFill>
                <a:latin typeface="Century Gothic" panose="020B0502020202020204" pitchFamily="34" charset="0"/>
              </a:rPr>
              <a:t>Wellcome Centre for Human Neuroimaging, UCL Institute of Neurology.</a:t>
            </a:r>
          </a:p>
          <a:p>
            <a:pPr algn="ctr"/>
            <a:r>
              <a:rPr lang="ca-ES" sz="1600" b="1" i="1" dirty="0" smtClean="0">
                <a:solidFill>
                  <a:schemeClr val="bg1">
                    <a:lumMod val="75000"/>
                  </a:schemeClr>
                </a:solidFill>
                <a:latin typeface="Century Gothic" panose="020B0502020202020204" pitchFamily="34" charset="0"/>
              </a:rPr>
              <a:t>12 Queen Square, London, UK.</a:t>
            </a:r>
            <a:endParaRPr lang="ca-ES" sz="1600" b="1" i="1" dirty="0">
              <a:solidFill>
                <a:schemeClr val="bg1">
                  <a:lumMod val="75000"/>
                </a:schemeClr>
              </a:solidFill>
              <a:latin typeface="Century Gothic" panose="020B0502020202020204" pitchFamily="34" charset="0"/>
            </a:endParaRPr>
          </a:p>
        </p:txBody>
      </p:sp>
      <p:sp>
        <p:nvSpPr>
          <p:cNvPr id="7" name="Rectángulo 6"/>
          <p:cNvSpPr/>
          <p:nvPr/>
        </p:nvSpPr>
        <p:spPr>
          <a:xfrm>
            <a:off x="1556932" y="2144158"/>
            <a:ext cx="9130481" cy="1042533"/>
          </a:xfrm>
          <a:prstGeom prst="rect">
            <a:avLst/>
          </a:prstGeom>
          <a:solidFill>
            <a:srgbClr val="00559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400" b="1" dirty="0" smtClean="0">
                <a:solidFill>
                  <a:schemeClr val="bg1"/>
                </a:solidFill>
                <a:latin typeface="Century Gothic" panose="020B0502020202020204" pitchFamily="34" charset="0"/>
              </a:rPr>
              <a:t>Ananysis of Anatomical MRI using SPM.</a:t>
            </a:r>
            <a:endParaRPr lang="ca-ES" sz="2400" b="1" dirty="0">
              <a:solidFill>
                <a:schemeClr val="bg1"/>
              </a:solidFill>
              <a:latin typeface="Century Gothic" panose="020B0502020202020204" pitchFamily="34" charset="0"/>
            </a:endParaRPr>
          </a:p>
        </p:txBody>
      </p:sp>
      <p:pic>
        <p:nvPicPr>
          <p:cNvPr id="4" name="Picture 3"/>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229726" y="171584"/>
            <a:ext cx="1770647" cy="1066815"/>
          </a:xfrm>
          <a:prstGeom prst="rect">
            <a:avLst/>
          </a:prstGeom>
        </p:spPr>
      </p:pic>
    </p:spTree>
    <p:extLst>
      <p:ext uri="{BB962C8B-B14F-4D97-AF65-F5344CB8AC3E}">
        <p14:creationId xmlns:p14="http://schemas.microsoft.com/office/powerpoint/2010/main" val="31977456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p:txBody>
          <a:bodyPr/>
          <a:lstStyle/>
          <a:p>
            <a:r>
              <a:rPr lang="en-US" dirty="0"/>
              <a:t>Voxel-based Morphometry: </a:t>
            </a:r>
            <a:r>
              <a:rPr lang="en-GB" dirty="0" smtClean="0"/>
              <a:t>Explanations of Findings</a:t>
            </a:r>
          </a:p>
        </p:txBody>
      </p:sp>
      <p:grpSp>
        <p:nvGrpSpPr>
          <p:cNvPr id="2" name="Group 3"/>
          <p:cNvGrpSpPr>
            <a:grpSpLocks/>
          </p:cNvGrpSpPr>
          <p:nvPr/>
        </p:nvGrpSpPr>
        <p:grpSpPr bwMode="auto">
          <a:xfrm>
            <a:off x="1417639" y="1646239"/>
            <a:ext cx="2219325" cy="2168525"/>
            <a:chOff x="478" y="1056"/>
            <a:chExt cx="2248" cy="2187"/>
          </a:xfrm>
        </p:grpSpPr>
        <p:sp>
          <p:nvSpPr>
            <p:cNvPr id="26670" name="Oval 4"/>
            <p:cNvSpPr>
              <a:spLocks noChangeArrowheads="1"/>
            </p:cNvSpPr>
            <p:nvPr/>
          </p:nvSpPr>
          <p:spPr bwMode="auto">
            <a:xfrm>
              <a:off x="478" y="1056"/>
              <a:ext cx="2248" cy="2187"/>
            </a:xfrm>
            <a:prstGeom prst="ellipse">
              <a:avLst/>
            </a:prstGeom>
            <a:solidFill>
              <a:schemeClr val="bg1"/>
            </a:solidFill>
            <a:ln w="76200">
              <a:solidFill>
                <a:schemeClr val="tx1"/>
              </a:solidFill>
              <a:round/>
              <a:headEnd/>
              <a:tailEnd/>
            </a:ln>
          </p:spPr>
          <p:txBody>
            <a:bodyPr wrap="none" anchor="ctr"/>
            <a:lstStyle/>
            <a:p>
              <a:pPr eaLnBrk="0" hangingPunct="0"/>
              <a:endParaRPr lang="en-GB"/>
            </a:p>
          </p:txBody>
        </p:sp>
        <p:sp>
          <p:nvSpPr>
            <p:cNvPr id="26671" name="Freeform 5"/>
            <p:cNvSpPr>
              <a:spLocks/>
            </p:cNvSpPr>
            <p:nvPr/>
          </p:nvSpPr>
          <p:spPr bwMode="auto">
            <a:xfrm>
              <a:off x="494" y="1636"/>
              <a:ext cx="2172" cy="1348"/>
            </a:xfrm>
            <a:custGeom>
              <a:avLst/>
              <a:gdLst>
                <a:gd name="T0" fmla="*/ 668 w 2172"/>
                <a:gd name="T1" fmla="*/ 19 h 1348"/>
                <a:gd name="T2" fmla="*/ 1063 w 2172"/>
                <a:gd name="T3" fmla="*/ 58 h 1348"/>
                <a:gd name="T4" fmla="*/ 1063 w 2172"/>
                <a:gd name="T5" fmla="*/ 369 h 1348"/>
                <a:gd name="T6" fmla="*/ 774 w 2172"/>
                <a:gd name="T7" fmla="*/ 824 h 1348"/>
                <a:gd name="T8" fmla="*/ 759 w 2172"/>
                <a:gd name="T9" fmla="*/ 961 h 1348"/>
                <a:gd name="T10" fmla="*/ 987 w 2172"/>
                <a:gd name="T11" fmla="*/ 802 h 1348"/>
                <a:gd name="T12" fmla="*/ 1108 w 2172"/>
                <a:gd name="T13" fmla="*/ 505 h 1348"/>
                <a:gd name="T14" fmla="*/ 1230 w 2172"/>
                <a:gd name="T15" fmla="*/ 186 h 1348"/>
                <a:gd name="T16" fmla="*/ 1488 w 2172"/>
                <a:gd name="T17" fmla="*/ 80 h 1348"/>
                <a:gd name="T18" fmla="*/ 1822 w 2172"/>
                <a:gd name="T19" fmla="*/ 376 h 1348"/>
                <a:gd name="T20" fmla="*/ 2172 w 2172"/>
                <a:gd name="T21" fmla="*/ 893 h 1348"/>
                <a:gd name="T22" fmla="*/ 1959 w 2172"/>
                <a:gd name="T23" fmla="*/ 1212 h 1348"/>
                <a:gd name="T24" fmla="*/ 1504 w 2172"/>
                <a:gd name="T25" fmla="*/ 483 h 1348"/>
                <a:gd name="T26" fmla="*/ 1367 w 2172"/>
                <a:gd name="T27" fmla="*/ 559 h 1348"/>
                <a:gd name="T28" fmla="*/ 1231 w 2172"/>
                <a:gd name="T29" fmla="*/ 863 h 1348"/>
                <a:gd name="T30" fmla="*/ 1040 w 2172"/>
                <a:gd name="T31" fmla="*/ 1136 h 1348"/>
                <a:gd name="T32" fmla="*/ 744 w 2172"/>
                <a:gd name="T33" fmla="*/ 1341 h 1348"/>
                <a:gd name="T34" fmla="*/ 448 w 2172"/>
                <a:gd name="T35" fmla="*/ 1181 h 1348"/>
                <a:gd name="T36" fmla="*/ 448 w 2172"/>
                <a:gd name="T37" fmla="*/ 779 h 1348"/>
                <a:gd name="T38" fmla="*/ 653 w 2172"/>
                <a:gd name="T39" fmla="*/ 468 h 1348"/>
                <a:gd name="T40" fmla="*/ 729 w 2172"/>
                <a:gd name="T41" fmla="*/ 285 h 1348"/>
                <a:gd name="T42" fmla="*/ 517 w 2172"/>
                <a:gd name="T43" fmla="*/ 361 h 1348"/>
                <a:gd name="T44" fmla="*/ 0 w 2172"/>
                <a:gd name="T45" fmla="*/ 422 h 1348"/>
                <a:gd name="T46" fmla="*/ 45 w 2172"/>
                <a:gd name="T47" fmla="*/ 118 h 1348"/>
                <a:gd name="T48" fmla="*/ 668 w 2172"/>
                <a:gd name="T49" fmla="*/ 19 h 13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72"/>
                <a:gd name="T76" fmla="*/ 0 h 1348"/>
                <a:gd name="T77" fmla="*/ 2172 w 2172"/>
                <a:gd name="T78" fmla="*/ 1348 h 13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72" h="1348">
                  <a:moveTo>
                    <a:pt x="668" y="19"/>
                  </a:moveTo>
                  <a:cubicBezTo>
                    <a:pt x="830" y="8"/>
                    <a:pt x="997" y="0"/>
                    <a:pt x="1063" y="58"/>
                  </a:cubicBezTo>
                  <a:cubicBezTo>
                    <a:pt x="1129" y="116"/>
                    <a:pt x="1111" y="241"/>
                    <a:pt x="1063" y="369"/>
                  </a:cubicBezTo>
                  <a:cubicBezTo>
                    <a:pt x="1015" y="497"/>
                    <a:pt x="825" y="725"/>
                    <a:pt x="774" y="824"/>
                  </a:cubicBezTo>
                  <a:cubicBezTo>
                    <a:pt x="723" y="923"/>
                    <a:pt x="724" y="965"/>
                    <a:pt x="759" y="961"/>
                  </a:cubicBezTo>
                  <a:cubicBezTo>
                    <a:pt x="794" y="957"/>
                    <a:pt x="929" y="878"/>
                    <a:pt x="987" y="802"/>
                  </a:cubicBezTo>
                  <a:cubicBezTo>
                    <a:pt x="1045" y="726"/>
                    <a:pt x="1068" y="608"/>
                    <a:pt x="1108" y="505"/>
                  </a:cubicBezTo>
                  <a:cubicBezTo>
                    <a:pt x="1148" y="402"/>
                    <a:pt x="1167" y="257"/>
                    <a:pt x="1230" y="186"/>
                  </a:cubicBezTo>
                  <a:cubicBezTo>
                    <a:pt x="1293" y="115"/>
                    <a:pt x="1389" y="48"/>
                    <a:pt x="1488" y="80"/>
                  </a:cubicBezTo>
                  <a:cubicBezTo>
                    <a:pt x="1587" y="112"/>
                    <a:pt x="1708" y="241"/>
                    <a:pt x="1822" y="376"/>
                  </a:cubicBezTo>
                  <a:cubicBezTo>
                    <a:pt x="1936" y="511"/>
                    <a:pt x="2149" y="754"/>
                    <a:pt x="2172" y="893"/>
                  </a:cubicBezTo>
                  <a:lnTo>
                    <a:pt x="1959" y="1212"/>
                  </a:lnTo>
                  <a:cubicBezTo>
                    <a:pt x="1848" y="1144"/>
                    <a:pt x="1603" y="592"/>
                    <a:pt x="1504" y="483"/>
                  </a:cubicBezTo>
                  <a:cubicBezTo>
                    <a:pt x="1405" y="374"/>
                    <a:pt x="1413" y="496"/>
                    <a:pt x="1367" y="559"/>
                  </a:cubicBezTo>
                  <a:cubicBezTo>
                    <a:pt x="1321" y="622"/>
                    <a:pt x="1286" y="767"/>
                    <a:pt x="1231" y="863"/>
                  </a:cubicBezTo>
                  <a:cubicBezTo>
                    <a:pt x="1176" y="959"/>
                    <a:pt x="1121" y="1056"/>
                    <a:pt x="1040" y="1136"/>
                  </a:cubicBezTo>
                  <a:cubicBezTo>
                    <a:pt x="959" y="1216"/>
                    <a:pt x="843" y="1334"/>
                    <a:pt x="744" y="1341"/>
                  </a:cubicBezTo>
                  <a:cubicBezTo>
                    <a:pt x="645" y="1348"/>
                    <a:pt x="497" y="1275"/>
                    <a:pt x="448" y="1181"/>
                  </a:cubicBezTo>
                  <a:cubicBezTo>
                    <a:pt x="399" y="1087"/>
                    <a:pt x="414" y="898"/>
                    <a:pt x="448" y="779"/>
                  </a:cubicBezTo>
                  <a:cubicBezTo>
                    <a:pt x="482" y="660"/>
                    <a:pt x="606" y="550"/>
                    <a:pt x="653" y="468"/>
                  </a:cubicBezTo>
                  <a:cubicBezTo>
                    <a:pt x="700" y="386"/>
                    <a:pt x="752" y="303"/>
                    <a:pt x="729" y="285"/>
                  </a:cubicBezTo>
                  <a:cubicBezTo>
                    <a:pt x="706" y="267"/>
                    <a:pt x="638" y="338"/>
                    <a:pt x="517" y="361"/>
                  </a:cubicBezTo>
                  <a:cubicBezTo>
                    <a:pt x="396" y="384"/>
                    <a:pt x="79" y="462"/>
                    <a:pt x="0" y="422"/>
                  </a:cubicBezTo>
                  <a:lnTo>
                    <a:pt x="45" y="118"/>
                  </a:lnTo>
                  <a:cubicBezTo>
                    <a:pt x="156" y="51"/>
                    <a:pt x="538" y="40"/>
                    <a:pt x="668" y="19"/>
                  </a:cubicBezTo>
                  <a:close/>
                </a:path>
              </a:pathLst>
            </a:custGeom>
            <a:solidFill>
              <a:srgbClr val="969696"/>
            </a:solidFill>
            <a:ln w="12700">
              <a:solidFill>
                <a:schemeClr val="tx1"/>
              </a:solidFill>
              <a:round/>
              <a:headEnd/>
              <a:tailEnd/>
            </a:ln>
          </p:spPr>
          <p:txBody>
            <a:bodyPr wrap="none" anchor="ctr"/>
            <a:lstStyle/>
            <a:p>
              <a:pPr eaLnBrk="0" hangingPunct="0"/>
              <a:endParaRPr lang="en-GB"/>
            </a:p>
          </p:txBody>
        </p:sp>
        <p:sp>
          <p:nvSpPr>
            <p:cNvPr id="26672" name="Oval 6"/>
            <p:cNvSpPr>
              <a:spLocks noChangeArrowheads="1"/>
            </p:cNvSpPr>
            <p:nvPr/>
          </p:nvSpPr>
          <p:spPr bwMode="auto">
            <a:xfrm>
              <a:off x="478" y="1056"/>
              <a:ext cx="2248" cy="2187"/>
            </a:xfrm>
            <a:prstGeom prst="ellipse">
              <a:avLst/>
            </a:prstGeom>
            <a:noFill/>
            <a:ln w="76200">
              <a:solidFill>
                <a:schemeClr val="tx1"/>
              </a:solidFill>
              <a:round/>
              <a:headEnd/>
              <a:tailEnd/>
            </a:ln>
          </p:spPr>
          <p:txBody>
            <a:bodyPr wrap="none" anchor="ctr"/>
            <a:lstStyle/>
            <a:p>
              <a:pPr eaLnBrk="0" hangingPunct="0"/>
              <a:endParaRPr lang="en-GB"/>
            </a:p>
          </p:txBody>
        </p:sp>
      </p:grpSp>
      <p:grpSp>
        <p:nvGrpSpPr>
          <p:cNvPr id="3" name="Group 7"/>
          <p:cNvGrpSpPr>
            <a:grpSpLocks/>
          </p:cNvGrpSpPr>
          <p:nvPr/>
        </p:nvGrpSpPr>
        <p:grpSpPr bwMode="auto">
          <a:xfrm>
            <a:off x="1397001" y="4348164"/>
            <a:ext cx="2219325" cy="2168525"/>
            <a:chOff x="160" y="2739"/>
            <a:chExt cx="1398" cy="1366"/>
          </a:xfrm>
        </p:grpSpPr>
        <p:grpSp>
          <p:nvGrpSpPr>
            <p:cNvPr id="4" name="Group 8"/>
            <p:cNvGrpSpPr>
              <a:grpSpLocks/>
            </p:cNvGrpSpPr>
            <p:nvPr/>
          </p:nvGrpSpPr>
          <p:grpSpPr bwMode="auto">
            <a:xfrm>
              <a:off x="160" y="2739"/>
              <a:ext cx="1398" cy="1366"/>
              <a:chOff x="441" y="2609"/>
              <a:chExt cx="1398" cy="1366"/>
            </a:xfrm>
          </p:grpSpPr>
          <p:sp>
            <p:nvSpPr>
              <p:cNvPr id="26667" name="Oval 9"/>
              <p:cNvSpPr>
                <a:spLocks noChangeArrowheads="1"/>
              </p:cNvSpPr>
              <p:nvPr/>
            </p:nvSpPr>
            <p:spPr bwMode="auto">
              <a:xfrm>
                <a:off x="441" y="2609"/>
                <a:ext cx="1398" cy="1366"/>
              </a:xfrm>
              <a:prstGeom prst="ellipse">
                <a:avLst/>
              </a:prstGeom>
              <a:solidFill>
                <a:schemeClr val="bg1"/>
              </a:solidFill>
              <a:ln w="76200">
                <a:solidFill>
                  <a:schemeClr val="tx1"/>
                </a:solidFill>
                <a:round/>
                <a:headEnd/>
                <a:tailEnd/>
              </a:ln>
            </p:spPr>
            <p:txBody>
              <a:bodyPr wrap="none" anchor="ctr"/>
              <a:lstStyle/>
              <a:p>
                <a:pPr eaLnBrk="0" hangingPunct="0"/>
                <a:endParaRPr lang="en-GB"/>
              </a:p>
            </p:txBody>
          </p:sp>
          <p:sp>
            <p:nvSpPr>
              <p:cNvPr id="26668" name="Freeform 10"/>
              <p:cNvSpPr>
                <a:spLocks/>
              </p:cNvSpPr>
              <p:nvPr/>
            </p:nvSpPr>
            <p:spPr bwMode="auto">
              <a:xfrm>
                <a:off x="451" y="2855"/>
                <a:ext cx="1351" cy="1033"/>
              </a:xfrm>
              <a:custGeom>
                <a:avLst/>
                <a:gdLst>
                  <a:gd name="T0" fmla="*/ 407 w 1351"/>
                  <a:gd name="T1" fmla="*/ 54 h 1033"/>
                  <a:gd name="T2" fmla="*/ 681 w 1351"/>
                  <a:gd name="T3" fmla="*/ 84 h 1033"/>
                  <a:gd name="T4" fmla="*/ 661 w 1351"/>
                  <a:gd name="T5" fmla="*/ 346 h 1033"/>
                  <a:gd name="T6" fmla="*/ 559 w 1351"/>
                  <a:gd name="T7" fmla="*/ 509 h 1033"/>
                  <a:gd name="T8" fmla="*/ 544 w 1351"/>
                  <a:gd name="T9" fmla="*/ 661 h 1033"/>
                  <a:gd name="T10" fmla="*/ 689 w 1351"/>
                  <a:gd name="T11" fmla="*/ 431 h 1033"/>
                  <a:gd name="T12" fmla="*/ 765 w 1351"/>
                  <a:gd name="T13" fmla="*/ 232 h 1033"/>
                  <a:gd name="T14" fmla="*/ 924 w 1351"/>
                  <a:gd name="T15" fmla="*/ 99 h 1033"/>
                  <a:gd name="T16" fmla="*/ 1182 w 1351"/>
                  <a:gd name="T17" fmla="*/ 297 h 1033"/>
                  <a:gd name="T18" fmla="*/ 1351 w 1351"/>
                  <a:gd name="T19" fmla="*/ 674 h 1033"/>
                  <a:gd name="T20" fmla="*/ 1219 w 1351"/>
                  <a:gd name="T21" fmla="*/ 873 h 1033"/>
                  <a:gd name="T22" fmla="*/ 1015 w 1351"/>
                  <a:gd name="T23" fmla="*/ 509 h 1033"/>
                  <a:gd name="T24" fmla="*/ 908 w 1351"/>
                  <a:gd name="T25" fmla="*/ 631 h 1033"/>
                  <a:gd name="T26" fmla="*/ 772 w 1351"/>
                  <a:gd name="T27" fmla="*/ 844 h 1033"/>
                  <a:gd name="T28" fmla="*/ 468 w 1351"/>
                  <a:gd name="T29" fmla="*/ 1026 h 1033"/>
                  <a:gd name="T30" fmla="*/ 225 w 1351"/>
                  <a:gd name="T31" fmla="*/ 889 h 1033"/>
                  <a:gd name="T32" fmla="*/ 225 w 1351"/>
                  <a:gd name="T33" fmla="*/ 616 h 1033"/>
                  <a:gd name="T34" fmla="*/ 316 w 1351"/>
                  <a:gd name="T35" fmla="*/ 479 h 1033"/>
                  <a:gd name="T36" fmla="*/ 322 w 1351"/>
                  <a:gd name="T37" fmla="*/ 341 h 1033"/>
                  <a:gd name="T38" fmla="*/ 0 w 1351"/>
                  <a:gd name="T39" fmla="*/ 380 h 1033"/>
                  <a:gd name="T40" fmla="*/ 88 w 1351"/>
                  <a:gd name="T41" fmla="*/ 54 h 1033"/>
                  <a:gd name="T42" fmla="*/ 407 w 1351"/>
                  <a:gd name="T43" fmla="*/ 54 h 10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51"/>
                  <a:gd name="T67" fmla="*/ 0 h 1033"/>
                  <a:gd name="T68" fmla="*/ 1351 w 1351"/>
                  <a:gd name="T69" fmla="*/ 1033 h 10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51" h="1033">
                    <a:moveTo>
                      <a:pt x="407" y="54"/>
                    </a:moveTo>
                    <a:cubicBezTo>
                      <a:pt x="506" y="59"/>
                      <a:pt x="639" y="35"/>
                      <a:pt x="681" y="84"/>
                    </a:cubicBezTo>
                    <a:cubicBezTo>
                      <a:pt x="723" y="133"/>
                      <a:pt x="681" y="275"/>
                      <a:pt x="661" y="346"/>
                    </a:cubicBezTo>
                    <a:cubicBezTo>
                      <a:pt x="641" y="417"/>
                      <a:pt x="578" y="457"/>
                      <a:pt x="559" y="509"/>
                    </a:cubicBezTo>
                    <a:cubicBezTo>
                      <a:pt x="540" y="561"/>
                      <a:pt x="522" y="674"/>
                      <a:pt x="544" y="661"/>
                    </a:cubicBezTo>
                    <a:cubicBezTo>
                      <a:pt x="566" y="648"/>
                      <a:pt x="652" y="502"/>
                      <a:pt x="689" y="431"/>
                    </a:cubicBezTo>
                    <a:cubicBezTo>
                      <a:pt x="726" y="360"/>
                      <a:pt x="726" y="287"/>
                      <a:pt x="765" y="232"/>
                    </a:cubicBezTo>
                    <a:cubicBezTo>
                      <a:pt x="804" y="177"/>
                      <a:pt x="855" y="88"/>
                      <a:pt x="924" y="99"/>
                    </a:cubicBezTo>
                    <a:cubicBezTo>
                      <a:pt x="993" y="110"/>
                      <a:pt x="1111" y="201"/>
                      <a:pt x="1182" y="297"/>
                    </a:cubicBezTo>
                    <a:cubicBezTo>
                      <a:pt x="1253" y="393"/>
                      <a:pt x="1345" y="578"/>
                      <a:pt x="1351" y="674"/>
                    </a:cubicBezTo>
                    <a:lnTo>
                      <a:pt x="1219" y="873"/>
                    </a:lnTo>
                    <a:cubicBezTo>
                      <a:pt x="1163" y="845"/>
                      <a:pt x="1067" y="549"/>
                      <a:pt x="1015" y="509"/>
                    </a:cubicBezTo>
                    <a:cubicBezTo>
                      <a:pt x="963" y="469"/>
                      <a:pt x="949" y="575"/>
                      <a:pt x="908" y="631"/>
                    </a:cubicBezTo>
                    <a:cubicBezTo>
                      <a:pt x="867" y="687"/>
                      <a:pt x="845" y="778"/>
                      <a:pt x="772" y="844"/>
                    </a:cubicBezTo>
                    <a:cubicBezTo>
                      <a:pt x="699" y="910"/>
                      <a:pt x="559" y="1019"/>
                      <a:pt x="468" y="1026"/>
                    </a:cubicBezTo>
                    <a:cubicBezTo>
                      <a:pt x="377" y="1033"/>
                      <a:pt x="265" y="957"/>
                      <a:pt x="225" y="889"/>
                    </a:cubicBezTo>
                    <a:cubicBezTo>
                      <a:pt x="185" y="821"/>
                      <a:pt x="210" y="684"/>
                      <a:pt x="225" y="616"/>
                    </a:cubicBezTo>
                    <a:cubicBezTo>
                      <a:pt x="240" y="548"/>
                      <a:pt x="300" y="525"/>
                      <a:pt x="316" y="479"/>
                    </a:cubicBezTo>
                    <a:cubicBezTo>
                      <a:pt x="332" y="433"/>
                      <a:pt x="375" y="358"/>
                      <a:pt x="322" y="341"/>
                    </a:cubicBezTo>
                    <a:cubicBezTo>
                      <a:pt x="269" y="324"/>
                      <a:pt x="39" y="428"/>
                      <a:pt x="0" y="380"/>
                    </a:cubicBezTo>
                    <a:lnTo>
                      <a:pt x="88" y="54"/>
                    </a:lnTo>
                    <a:cubicBezTo>
                      <a:pt x="156" y="0"/>
                      <a:pt x="312" y="38"/>
                      <a:pt x="407" y="54"/>
                    </a:cubicBezTo>
                    <a:close/>
                  </a:path>
                </a:pathLst>
              </a:custGeom>
              <a:solidFill>
                <a:srgbClr val="969696"/>
              </a:solidFill>
              <a:ln w="12700">
                <a:solidFill>
                  <a:schemeClr val="tx1"/>
                </a:solidFill>
                <a:round/>
                <a:headEnd/>
                <a:tailEnd/>
              </a:ln>
            </p:spPr>
            <p:txBody>
              <a:bodyPr wrap="none" anchor="ctr"/>
              <a:lstStyle/>
              <a:p>
                <a:pPr eaLnBrk="0" hangingPunct="0"/>
                <a:endParaRPr lang="en-GB"/>
              </a:p>
            </p:txBody>
          </p:sp>
          <p:sp>
            <p:nvSpPr>
              <p:cNvPr id="26669" name="Oval 11"/>
              <p:cNvSpPr>
                <a:spLocks noChangeArrowheads="1"/>
              </p:cNvSpPr>
              <p:nvPr/>
            </p:nvSpPr>
            <p:spPr bwMode="auto">
              <a:xfrm>
                <a:off x="441" y="2609"/>
                <a:ext cx="1398" cy="1366"/>
              </a:xfrm>
              <a:prstGeom prst="ellipse">
                <a:avLst/>
              </a:prstGeom>
              <a:noFill/>
              <a:ln w="76200">
                <a:solidFill>
                  <a:schemeClr val="tx1"/>
                </a:solidFill>
                <a:round/>
                <a:headEnd/>
                <a:tailEnd/>
              </a:ln>
            </p:spPr>
            <p:txBody>
              <a:bodyPr wrap="none" anchor="ctr"/>
              <a:lstStyle/>
              <a:p>
                <a:pPr eaLnBrk="0" hangingPunct="0"/>
                <a:endParaRPr lang="en-GB"/>
              </a:p>
            </p:txBody>
          </p:sp>
        </p:grpSp>
        <p:sp>
          <p:nvSpPr>
            <p:cNvPr id="26666" name="Text Box 12"/>
            <p:cNvSpPr txBox="1">
              <a:spLocks noChangeArrowheads="1"/>
            </p:cNvSpPr>
            <p:nvPr/>
          </p:nvSpPr>
          <p:spPr bwMode="auto">
            <a:xfrm>
              <a:off x="168" y="3059"/>
              <a:ext cx="1109" cy="291"/>
            </a:xfrm>
            <a:prstGeom prst="rect">
              <a:avLst/>
            </a:prstGeom>
            <a:noFill/>
            <a:ln w="12700">
              <a:noFill/>
              <a:miter lim="800000"/>
              <a:headEnd/>
              <a:tailEnd/>
            </a:ln>
          </p:spPr>
          <p:txBody>
            <a:bodyPr wrap="none">
              <a:spAutoFit/>
            </a:bodyPr>
            <a:lstStyle/>
            <a:p>
              <a:pPr algn="ctr" eaLnBrk="0" hangingPunct="0"/>
              <a:r>
                <a:rPr lang="en-GB" sz="2400">
                  <a:solidFill>
                    <a:srgbClr val="0000FF"/>
                  </a:solidFill>
                </a:rPr>
                <a:t>Thickening</a:t>
              </a:r>
            </a:p>
          </p:txBody>
        </p:sp>
      </p:grpSp>
      <p:grpSp>
        <p:nvGrpSpPr>
          <p:cNvPr id="5" name="Group 13"/>
          <p:cNvGrpSpPr>
            <a:grpSpLocks/>
          </p:cNvGrpSpPr>
          <p:nvPr/>
        </p:nvGrpSpPr>
        <p:grpSpPr bwMode="auto">
          <a:xfrm>
            <a:off x="3822701" y="4348164"/>
            <a:ext cx="2219325" cy="2168525"/>
            <a:chOff x="1688" y="2739"/>
            <a:chExt cx="1398" cy="1366"/>
          </a:xfrm>
        </p:grpSpPr>
        <p:grpSp>
          <p:nvGrpSpPr>
            <p:cNvPr id="6" name="Group 14"/>
            <p:cNvGrpSpPr>
              <a:grpSpLocks/>
            </p:cNvGrpSpPr>
            <p:nvPr/>
          </p:nvGrpSpPr>
          <p:grpSpPr bwMode="auto">
            <a:xfrm>
              <a:off x="1688" y="2739"/>
              <a:ext cx="1398" cy="1366"/>
              <a:chOff x="1688" y="2739"/>
              <a:chExt cx="1398" cy="1366"/>
            </a:xfrm>
          </p:grpSpPr>
          <p:sp>
            <p:nvSpPr>
              <p:cNvPr id="26662" name="Oval 15"/>
              <p:cNvSpPr>
                <a:spLocks noChangeArrowheads="1"/>
              </p:cNvSpPr>
              <p:nvPr/>
            </p:nvSpPr>
            <p:spPr bwMode="auto">
              <a:xfrm>
                <a:off x="1688" y="2739"/>
                <a:ext cx="1398" cy="1366"/>
              </a:xfrm>
              <a:prstGeom prst="ellipse">
                <a:avLst/>
              </a:prstGeom>
              <a:solidFill>
                <a:schemeClr val="bg1"/>
              </a:solidFill>
              <a:ln w="76200">
                <a:solidFill>
                  <a:schemeClr val="tx1"/>
                </a:solidFill>
                <a:round/>
                <a:headEnd/>
                <a:tailEnd/>
              </a:ln>
            </p:spPr>
            <p:txBody>
              <a:bodyPr wrap="none" anchor="ctr"/>
              <a:lstStyle/>
              <a:p>
                <a:pPr eaLnBrk="0" hangingPunct="0"/>
                <a:endParaRPr lang="en-GB"/>
              </a:p>
            </p:txBody>
          </p:sp>
          <p:sp>
            <p:nvSpPr>
              <p:cNvPr id="26663" name="Freeform 16"/>
              <p:cNvSpPr>
                <a:spLocks/>
              </p:cNvSpPr>
              <p:nvPr/>
            </p:nvSpPr>
            <p:spPr bwMode="auto">
              <a:xfrm>
                <a:off x="1726" y="3101"/>
                <a:ext cx="1323" cy="737"/>
              </a:xfrm>
              <a:custGeom>
                <a:avLst/>
                <a:gdLst>
                  <a:gd name="T0" fmla="*/ 388 w 1323"/>
                  <a:gd name="T1" fmla="*/ 12 h 737"/>
                  <a:gd name="T2" fmla="*/ 633 w 1323"/>
                  <a:gd name="T3" fmla="*/ 36 h 737"/>
                  <a:gd name="T4" fmla="*/ 633 w 1323"/>
                  <a:gd name="T5" fmla="*/ 230 h 737"/>
                  <a:gd name="T6" fmla="*/ 453 w 1323"/>
                  <a:gd name="T7" fmla="*/ 515 h 737"/>
                  <a:gd name="T8" fmla="*/ 444 w 1323"/>
                  <a:gd name="T9" fmla="*/ 600 h 737"/>
                  <a:gd name="T10" fmla="*/ 586 w 1323"/>
                  <a:gd name="T11" fmla="*/ 501 h 737"/>
                  <a:gd name="T12" fmla="*/ 661 w 1323"/>
                  <a:gd name="T13" fmla="*/ 315 h 737"/>
                  <a:gd name="T14" fmla="*/ 737 w 1323"/>
                  <a:gd name="T15" fmla="*/ 116 h 737"/>
                  <a:gd name="T16" fmla="*/ 898 w 1323"/>
                  <a:gd name="T17" fmla="*/ 50 h 737"/>
                  <a:gd name="T18" fmla="*/ 1105 w 1323"/>
                  <a:gd name="T19" fmla="*/ 235 h 737"/>
                  <a:gd name="T20" fmla="*/ 1323 w 1323"/>
                  <a:gd name="T21" fmla="*/ 558 h 737"/>
                  <a:gd name="T22" fmla="*/ 1266 w 1323"/>
                  <a:gd name="T23" fmla="*/ 673 h 737"/>
                  <a:gd name="T24" fmla="*/ 1069 w 1323"/>
                  <a:gd name="T25" fmla="*/ 400 h 737"/>
                  <a:gd name="T26" fmla="*/ 871 w 1323"/>
                  <a:gd name="T27" fmla="*/ 172 h 737"/>
                  <a:gd name="T28" fmla="*/ 765 w 1323"/>
                  <a:gd name="T29" fmla="*/ 339 h 737"/>
                  <a:gd name="T30" fmla="*/ 674 w 1323"/>
                  <a:gd name="T31" fmla="*/ 537 h 737"/>
                  <a:gd name="T32" fmla="*/ 583 w 1323"/>
                  <a:gd name="T33" fmla="*/ 643 h 737"/>
                  <a:gd name="T34" fmla="*/ 416 w 1323"/>
                  <a:gd name="T35" fmla="*/ 734 h 737"/>
                  <a:gd name="T36" fmla="*/ 309 w 1323"/>
                  <a:gd name="T37" fmla="*/ 658 h 737"/>
                  <a:gd name="T38" fmla="*/ 340 w 1323"/>
                  <a:gd name="T39" fmla="*/ 461 h 737"/>
                  <a:gd name="T40" fmla="*/ 461 w 1323"/>
                  <a:gd name="T41" fmla="*/ 279 h 737"/>
                  <a:gd name="T42" fmla="*/ 522 w 1323"/>
                  <a:gd name="T43" fmla="*/ 142 h 737"/>
                  <a:gd name="T44" fmla="*/ 309 w 1323"/>
                  <a:gd name="T45" fmla="*/ 157 h 737"/>
                  <a:gd name="T46" fmla="*/ 6 w 1323"/>
                  <a:gd name="T47" fmla="*/ 172 h 737"/>
                  <a:gd name="T48" fmla="*/ 0 w 1323"/>
                  <a:gd name="T49" fmla="*/ 74 h 737"/>
                  <a:gd name="T50" fmla="*/ 388 w 1323"/>
                  <a:gd name="T51" fmla="*/ 12 h 7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23"/>
                  <a:gd name="T79" fmla="*/ 0 h 737"/>
                  <a:gd name="T80" fmla="*/ 1323 w 1323"/>
                  <a:gd name="T81" fmla="*/ 737 h 73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23" h="737">
                    <a:moveTo>
                      <a:pt x="388" y="12"/>
                    </a:moveTo>
                    <a:cubicBezTo>
                      <a:pt x="488" y="5"/>
                      <a:pt x="592" y="0"/>
                      <a:pt x="633" y="36"/>
                    </a:cubicBezTo>
                    <a:cubicBezTo>
                      <a:pt x="674" y="72"/>
                      <a:pt x="663" y="151"/>
                      <a:pt x="633" y="230"/>
                    </a:cubicBezTo>
                    <a:cubicBezTo>
                      <a:pt x="603" y="310"/>
                      <a:pt x="485" y="453"/>
                      <a:pt x="453" y="515"/>
                    </a:cubicBezTo>
                    <a:cubicBezTo>
                      <a:pt x="422" y="577"/>
                      <a:pt x="422" y="603"/>
                      <a:pt x="444" y="600"/>
                    </a:cubicBezTo>
                    <a:cubicBezTo>
                      <a:pt x="466" y="598"/>
                      <a:pt x="550" y="548"/>
                      <a:pt x="586" y="501"/>
                    </a:cubicBezTo>
                    <a:cubicBezTo>
                      <a:pt x="622" y="453"/>
                      <a:pt x="636" y="380"/>
                      <a:pt x="661" y="315"/>
                    </a:cubicBezTo>
                    <a:cubicBezTo>
                      <a:pt x="686" y="251"/>
                      <a:pt x="698" y="161"/>
                      <a:pt x="737" y="116"/>
                    </a:cubicBezTo>
                    <a:cubicBezTo>
                      <a:pt x="776" y="72"/>
                      <a:pt x="836" y="30"/>
                      <a:pt x="898" y="50"/>
                    </a:cubicBezTo>
                    <a:cubicBezTo>
                      <a:pt x="959" y="70"/>
                      <a:pt x="1034" y="151"/>
                      <a:pt x="1105" y="235"/>
                    </a:cubicBezTo>
                    <a:cubicBezTo>
                      <a:pt x="1176" y="319"/>
                      <a:pt x="1296" y="485"/>
                      <a:pt x="1323" y="558"/>
                    </a:cubicBezTo>
                    <a:lnTo>
                      <a:pt x="1266" y="673"/>
                    </a:lnTo>
                    <a:cubicBezTo>
                      <a:pt x="1224" y="647"/>
                      <a:pt x="1135" y="483"/>
                      <a:pt x="1069" y="400"/>
                    </a:cubicBezTo>
                    <a:cubicBezTo>
                      <a:pt x="1003" y="317"/>
                      <a:pt x="922" y="182"/>
                      <a:pt x="871" y="172"/>
                    </a:cubicBezTo>
                    <a:cubicBezTo>
                      <a:pt x="820" y="162"/>
                      <a:pt x="798" y="278"/>
                      <a:pt x="765" y="339"/>
                    </a:cubicBezTo>
                    <a:cubicBezTo>
                      <a:pt x="732" y="400"/>
                      <a:pt x="704" y="486"/>
                      <a:pt x="674" y="537"/>
                    </a:cubicBezTo>
                    <a:cubicBezTo>
                      <a:pt x="644" y="588"/>
                      <a:pt x="626" y="610"/>
                      <a:pt x="583" y="643"/>
                    </a:cubicBezTo>
                    <a:cubicBezTo>
                      <a:pt x="540" y="676"/>
                      <a:pt x="462" y="731"/>
                      <a:pt x="416" y="734"/>
                    </a:cubicBezTo>
                    <a:cubicBezTo>
                      <a:pt x="370" y="737"/>
                      <a:pt x="322" y="703"/>
                      <a:pt x="309" y="658"/>
                    </a:cubicBezTo>
                    <a:cubicBezTo>
                      <a:pt x="296" y="613"/>
                      <a:pt x="315" y="524"/>
                      <a:pt x="340" y="461"/>
                    </a:cubicBezTo>
                    <a:cubicBezTo>
                      <a:pt x="365" y="398"/>
                      <a:pt x="431" y="332"/>
                      <a:pt x="461" y="279"/>
                    </a:cubicBezTo>
                    <a:cubicBezTo>
                      <a:pt x="491" y="226"/>
                      <a:pt x="547" y="162"/>
                      <a:pt x="522" y="142"/>
                    </a:cubicBezTo>
                    <a:cubicBezTo>
                      <a:pt x="497" y="122"/>
                      <a:pt x="395" y="152"/>
                      <a:pt x="309" y="157"/>
                    </a:cubicBezTo>
                    <a:cubicBezTo>
                      <a:pt x="223" y="162"/>
                      <a:pt x="57" y="186"/>
                      <a:pt x="6" y="172"/>
                    </a:cubicBezTo>
                    <a:lnTo>
                      <a:pt x="0" y="74"/>
                    </a:lnTo>
                    <a:cubicBezTo>
                      <a:pt x="64" y="47"/>
                      <a:pt x="307" y="25"/>
                      <a:pt x="388" y="12"/>
                    </a:cubicBezTo>
                    <a:close/>
                  </a:path>
                </a:pathLst>
              </a:custGeom>
              <a:solidFill>
                <a:srgbClr val="969696"/>
              </a:solidFill>
              <a:ln w="12700">
                <a:solidFill>
                  <a:schemeClr val="tx1"/>
                </a:solidFill>
                <a:round/>
                <a:headEnd/>
                <a:tailEnd/>
              </a:ln>
            </p:spPr>
            <p:txBody>
              <a:bodyPr wrap="none" anchor="ctr"/>
              <a:lstStyle/>
              <a:p>
                <a:pPr eaLnBrk="0" hangingPunct="0"/>
                <a:endParaRPr lang="en-GB"/>
              </a:p>
            </p:txBody>
          </p:sp>
          <p:sp>
            <p:nvSpPr>
              <p:cNvPr id="26664" name="Oval 17"/>
              <p:cNvSpPr>
                <a:spLocks noChangeArrowheads="1"/>
              </p:cNvSpPr>
              <p:nvPr/>
            </p:nvSpPr>
            <p:spPr bwMode="auto">
              <a:xfrm>
                <a:off x="1688" y="2739"/>
                <a:ext cx="1398" cy="1366"/>
              </a:xfrm>
              <a:prstGeom prst="ellipse">
                <a:avLst/>
              </a:prstGeom>
              <a:noFill/>
              <a:ln w="76200">
                <a:solidFill>
                  <a:schemeClr val="tx1"/>
                </a:solidFill>
                <a:round/>
                <a:headEnd/>
                <a:tailEnd/>
              </a:ln>
            </p:spPr>
            <p:txBody>
              <a:bodyPr wrap="none" anchor="ctr"/>
              <a:lstStyle/>
              <a:p>
                <a:pPr eaLnBrk="0" hangingPunct="0"/>
                <a:endParaRPr lang="en-GB"/>
              </a:p>
            </p:txBody>
          </p:sp>
        </p:grpSp>
        <p:sp>
          <p:nvSpPr>
            <p:cNvPr id="26661" name="Text Box 18"/>
            <p:cNvSpPr txBox="1">
              <a:spLocks noChangeArrowheads="1"/>
            </p:cNvSpPr>
            <p:nvPr/>
          </p:nvSpPr>
          <p:spPr bwMode="auto">
            <a:xfrm>
              <a:off x="1943" y="2813"/>
              <a:ext cx="871" cy="288"/>
            </a:xfrm>
            <a:prstGeom prst="rect">
              <a:avLst/>
            </a:prstGeom>
            <a:noFill/>
            <a:ln w="12700">
              <a:noFill/>
              <a:miter lim="800000"/>
              <a:headEnd/>
              <a:tailEnd/>
            </a:ln>
          </p:spPr>
          <p:txBody>
            <a:bodyPr wrap="none">
              <a:spAutoFit/>
            </a:bodyPr>
            <a:lstStyle/>
            <a:p>
              <a:pPr algn="ctr" eaLnBrk="0" hangingPunct="0"/>
              <a:r>
                <a:rPr lang="en-GB" sz="2400">
                  <a:solidFill>
                    <a:srgbClr val="0000FF"/>
                  </a:solidFill>
                </a:rPr>
                <a:t>Thinning</a:t>
              </a:r>
            </a:p>
          </p:txBody>
        </p:sp>
      </p:grpSp>
      <p:grpSp>
        <p:nvGrpSpPr>
          <p:cNvPr id="7" name="Group 19"/>
          <p:cNvGrpSpPr>
            <a:grpSpLocks/>
          </p:cNvGrpSpPr>
          <p:nvPr/>
        </p:nvGrpSpPr>
        <p:grpSpPr bwMode="auto">
          <a:xfrm>
            <a:off x="3840164" y="1646239"/>
            <a:ext cx="2219325" cy="2168525"/>
            <a:chOff x="1699" y="1037"/>
            <a:chExt cx="1398" cy="1366"/>
          </a:xfrm>
        </p:grpSpPr>
        <p:grpSp>
          <p:nvGrpSpPr>
            <p:cNvPr id="8" name="Group 20"/>
            <p:cNvGrpSpPr>
              <a:grpSpLocks/>
            </p:cNvGrpSpPr>
            <p:nvPr/>
          </p:nvGrpSpPr>
          <p:grpSpPr bwMode="auto">
            <a:xfrm>
              <a:off x="1699" y="1037"/>
              <a:ext cx="1398" cy="1366"/>
              <a:chOff x="2321" y="1056"/>
              <a:chExt cx="1398" cy="1366"/>
            </a:xfrm>
          </p:grpSpPr>
          <p:sp>
            <p:nvSpPr>
              <p:cNvPr id="26657" name="Oval 21"/>
              <p:cNvSpPr>
                <a:spLocks noChangeArrowheads="1"/>
              </p:cNvSpPr>
              <p:nvPr/>
            </p:nvSpPr>
            <p:spPr bwMode="auto">
              <a:xfrm>
                <a:off x="2321" y="1056"/>
                <a:ext cx="1398" cy="1366"/>
              </a:xfrm>
              <a:prstGeom prst="ellipse">
                <a:avLst/>
              </a:prstGeom>
              <a:solidFill>
                <a:schemeClr val="bg1"/>
              </a:solidFill>
              <a:ln w="76200">
                <a:solidFill>
                  <a:schemeClr val="tx1"/>
                </a:solidFill>
                <a:round/>
                <a:headEnd/>
                <a:tailEnd/>
              </a:ln>
            </p:spPr>
            <p:txBody>
              <a:bodyPr wrap="none" anchor="ctr"/>
              <a:lstStyle/>
              <a:p>
                <a:pPr eaLnBrk="0" hangingPunct="0"/>
                <a:endParaRPr lang="en-GB"/>
              </a:p>
            </p:txBody>
          </p:sp>
          <p:sp>
            <p:nvSpPr>
              <p:cNvPr id="26658" name="Freeform 22"/>
              <p:cNvSpPr>
                <a:spLocks/>
              </p:cNvSpPr>
              <p:nvPr/>
            </p:nvSpPr>
            <p:spPr bwMode="auto">
              <a:xfrm>
                <a:off x="2331" y="1423"/>
                <a:ext cx="1351" cy="752"/>
              </a:xfrm>
              <a:custGeom>
                <a:avLst/>
                <a:gdLst>
                  <a:gd name="T0" fmla="*/ 416 w 1351"/>
                  <a:gd name="T1" fmla="*/ 7 h 752"/>
                  <a:gd name="T2" fmla="*/ 661 w 1351"/>
                  <a:gd name="T3" fmla="*/ 31 h 752"/>
                  <a:gd name="T4" fmla="*/ 926 w 1351"/>
                  <a:gd name="T5" fmla="*/ 45 h 752"/>
                  <a:gd name="T6" fmla="*/ 1133 w 1351"/>
                  <a:gd name="T7" fmla="*/ 230 h 752"/>
                  <a:gd name="T8" fmla="*/ 1351 w 1351"/>
                  <a:gd name="T9" fmla="*/ 553 h 752"/>
                  <a:gd name="T10" fmla="*/ 1219 w 1351"/>
                  <a:gd name="T11" fmla="*/ 752 h 752"/>
                  <a:gd name="T12" fmla="*/ 935 w 1351"/>
                  <a:gd name="T13" fmla="*/ 297 h 752"/>
                  <a:gd name="T14" fmla="*/ 322 w 1351"/>
                  <a:gd name="T15" fmla="*/ 220 h 752"/>
                  <a:gd name="T16" fmla="*/ 0 w 1351"/>
                  <a:gd name="T17" fmla="*/ 259 h 752"/>
                  <a:gd name="T18" fmla="*/ 28 w 1351"/>
                  <a:gd name="T19" fmla="*/ 69 h 752"/>
                  <a:gd name="T20" fmla="*/ 416 w 1351"/>
                  <a:gd name="T21" fmla="*/ 7 h 7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51"/>
                  <a:gd name="T34" fmla="*/ 0 h 752"/>
                  <a:gd name="T35" fmla="*/ 1351 w 1351"/>
                  <a:gd name="T36" fmla="*/ 752 h 7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51" h="752">
                    <a:moveTo>
                      <a:pt x="416" y="7"/>
                    </a:moveTo>
                    <a:cubicBezTo>
                      <a:pt x="516" y="0"/>
                      <a:pt x="576" y="25"/>
                      <a:pt x="661" y="31"/>
                    </a:cubicBezTo>
                    <a:cubicBezTo>
                      <a:pt x="746" y="37"/>
                      <a:pt x="847" y="12"/>
                      <a:pt x="926" y="45"/>
                    </a:cubicBezTo>
                    <a:cubicBezTo>
                      <a:pt x="1005" y="78"/>
                      <a:pt x="1062" y="146"/>
                      <a:pt x="1133" y="230"/>
                    </a:cubicBezTo>
                    <a:cubicBezTo>
                      <a:pt x="1204" y="314"/>
                      <a:pt x="1337" y="466"/>
                      <a:pt x="1351" y="553"/>
                    </a:cubicBezTo>
                    <a:lnTo>
                      <a:pt x="1219" y="752"/>
                    </a:lnTo>
                    <a:cubicBezTo>
                      <a:pt x="1149" y="710"/>
                      <a:pt x="1084" y="386"/>
                      <a:pt x="935" y="297"/>
                    </a:cubicBezTo>
                    <a:cubicBezTo>
                      <a:pt x="786" y="208"/>
                      <a:pt x="478" y="226"/>
                      <a:pt x="322" y="220"/>
                    </a:cubicBezTo>
                    <a:cubicBezTo>
                      <a:pt x="166" y="214"/>
                      <a:pt x="49" y="284"/>
                      <a:pt x="0" y="259"/>
                    </a:cubicBezTo>
                    <a:lnTo>
                      <a:pt x="28" y="69"/>
                    </a:lnTo>
                    <a:cubicBezTo>
                      <a:pt x="97" y="27"/>
                      <a:pt x="335" y="20"/>
                      <a:pt x="416" y="7"/>
                    </a:cubicBezTo>
                    <a:close/>
                  </a:path>
                </a:pathLst>
              </a:custGeom>
              <a:solidFill>
                <a:srgbClr val="969696"/>
              </a:solidFill>
              <a:ln w="12700">
                <a:solidFill>
                  <a:schemeClr val="tx1"/>
                </a:solidFill>
                <a:round/>
                <a:headEnd/>
                <a:tailEnd/>
              </a:ln>
            </p:spPr>
            <p:txBody>
              <a:bodyPr wrap="none" anchor="ctr"/>
              <a:lstStyle/>
              <a:p>
                <a:pPr eaLnBrk="0" hangingPunct="0"/>
                <a:endParaRPr lang="en-GB"/>
              </a:p>
            </p:txBody>
          </p:sp>
          <p:sp>
            <p:nvSpPr>
              <p:cNvPr id="26659" name="Oval 23"/>
              <p:cNvSpPr>
                <a:spLocks noChangeArrowheads="1"/>
              </p:cNvSpPr>
              <p:nvPr/>
            </p:nvSpPr>
            <p:spPr bwMode="auto">
              <a:xfrm>
                <a:off x="2321" y="1056"/>
                <a:ext cx="1398" cy="1366"/>
              </a:xfrm>
              <a:prstGeom prst="ellipse">
                <a:avLst/>
              </a:prstGeom>
              <a:noFill/>
              <a:ln w="76200">
                <a:solidFill>
                  <a:schemeClr val="tx1"/>
                </a:solidFill>
                <a:round/>
                <a:headEnd/>
                <a:tailEnd/>
              </a:ln>
            </p:spPr>
            <p:txBody>
              <a:bodyPr wrap="none" anchor="ctr"/>
              <a:lstStyle/>
              <a:p>
                <a:pPr eaLnBrk="0" hangingPunct="0"/>
                <a:endParaRPr lang="en-GB"/>
              </a:p>
            </p:txBody>
          </p:sp>
        </p:grpSp>
        <p:sp>
          <p:nvSpPr>
            <p:cNvPr id="26656" name="Text Box 24"/>
            <p:cNvSpPr txBox="1">
              <a:spLocks noChangeArrowheads="1"/>
            </p:cNvSpPr>
            <p:nvPr/>
          </p:nvSpPr>
          <p:spPr bwMode="auto">
            <a:xfrm>
              <a:off x="1924" y="1870"/>
              <a:ext cx="796" cy="291"/>
            </a:xfrm>
            <a:prstGeom prst="rect">
              <a:avLst/>
            </a:prstGeom>
            <a:noFill/>
            <a:ln w="12700">
              <a:noFill/>
              <a:miter lim="800000"/>
              <a:headEnd/>
              <a:tailEnd/>
            </a:ln>
          </p:spPr>
          <p:txBody>
            <a:bodyPr wrap="none">
              <a:spAutoFit/>
            </a:bodyPr>
            <a:lstStyle/>
            <a:p>
              <a:pPr algn="ctr" eaLnBrk="0" hangingPunct="0"/>
              <a:r>
                <a:rPr lang="en-GB" sz="2400">
                  <a:solidFill>
                    <a:srgbClr val="0000FF"/>
                  </a:solidFill>
                </a:rPr>
                <a:t>Folding</a:t>
              </a:r>
            </a:p>
          </p:txBody>
        </p:sp>
      </p:grpSp>
      <p:grpSp>
        <p:nvGrpSpPr>
          <p:cNvPr id="9" name="Group 25"/>
          <p:cNvGrpSpPr>
            <a:grpSpLocks/>
          </p:cNvGrpSpPr>
          <p:nvPr/>
        </p:nvGrpSpPr>
        <p:grpSpPr bwMode="auto">
          <a:xfrm>
            <a:off x="6170613" y="1646239"/>
            <a:ext cx="2311400" cy="2168525"/>
            <a:chOff x="3167" y="1037"/>
            <a:chExt cx="1456" cy="1366"/>
          </a:xfrm>
        </p:grpSpPr>
        <p:grpSp>
          <p:nvGrpSpPr>
            <p:cNvPr id="10" name="Group 26"/>
            <p:cNvGrpSpPr>
              <a:grpSpLocks/>
            </p:cNvGrpSpPr>
            <p:nvPr/>
          </p:nvGrpSpPr>
          <p:grpSpPr bwMode="auto">
            <a:xfrm>
              <a:off x="3167" y="1037"/>
              <a:ext cx="1456" cy="1366"/>
              <a:chOff x="3167" y="1037"/>
              <a:chExt cx="1456" cy="1366"/>
            </a:xfrm>
          </p:grpSpPr>
          <p:sp>
            <p:nvSpPr>
              <p:cNvPr id="26652" name="Oval 27"/>
              <p:cNvSpPr>
                <a:spLocks noChangeArrowheads="1"/>
              </p:cNvSpPr>
              <p:nvPr/>
            </p:nvSpPr>
            <p:spPr bwMode="auto">
              <a:xfrm>
                <a:off x="3225" y="1037"/>
                <a:ext cx="1398" cy="1366"/>
              </a:xfrm>
              <a:prstGeom prst="ellipse">
                <a:avLst/>
              </a:prstGeom>
              <a:solidFill>
                <a:schemeClr val="bg1"/>
              </a:solidFill>
              <a:ln w="76200">
                <a:solidFill>
                  <a:schemeClr val="tx1"/>
                </a:solidFill>
                <a:round/>
                <a:headEnd/>
                <a:tailEnd/>
              </a:ln>
            </p:spPr>
            <p:txBody>
              <a:bodyPr wrap="none" anchor="ctr"/>
              <a:lstStyle/>
              <a:p>
                <a:pPr eaLnBrk="0" hangingPunct="0"/>
                <a:endParaRPr lang="en-GB"/>
              </a:p>
            </p:txBody>
          </p:sp>
          <p:sp>
            <p:nvSpPr>
              <p:cNvPr id="26653" name="Freeform 28"/>
              <p:cNvSpPr>
                <a:spLocks/>
              </p:cNvSpPr>
              <p:nvPr/>
            </p:nvSpPr>
            <p:spPr bwMode="auto">
              <a:xfrm>
                <a:off x="3167" y="1399"/>
                <a:ext cx="1419" cy="842"/>
              </a:xfrm>
              <a:custGeom>
                <a:avLst/>
                <a:gdLst>
                  <a:gd name="T0" fmla="*/ 484 w 1419"/>
                  <a:gd name="T1" fmla="*/ 12 h 842"/>
                  <a:gd name="T2" fmla="*/ 729 w 1419"/>
                  <a:gd name="T3" fmla="*/ 36 h 842"/>
                  <a:gd name="T4" fmla="*/ 729 w 1419"/>
                  <a:gd name="T5" fmla="*/ 230 h 842"/>
                  <a:gd name="T6" fmla="*/ 549 w 1419"/>
                  <a:gd name="T7" fmla="*/ 515 h 842"/>
                  <a:gd name="T8" fmla="*/ 540 w 1419"/>
                  <a:gd name="T9" fmla="*/ 600 h 842"/>
                  <a:gd name="T10" fmla="*/ 682 w 1419"/>
                  <a:gd name="T11" fmla="*/ 501 h 842"/>
                  <a:gd name="T12" fmla="*/ 757 w 1419"/>
                  <a:gd name="T13" fmla="*/ 315 h 842"/>
                  <a:gd name="T14" fmla="*/ 833 w 1419"/>
                  <a:gd name="T15" fmla="*/ 116 h 842"/>
                  <a:gd name="T16" fmla="*/ 994 w 1419"/>
                  <a:gd name="T17" fmla="*/ 50 h 842"/>
                  <a:gd name="T18" fmla="*/ 1201 w 1419"/>
                  <a:gd name="T19" fmla="*/ 235 h 842"/>
                  <a:gd name="T20" fmla="*/ 1419 w 1419"/>
                  <a:gd name="T21" fmla="*/ 558 h 842"/>
                  <a:gd name="T22" fmla="*/ 1287 w 1419"/>
                  <a:gd name="T23" fmla="*/ 757 h 842"/>
                  <a:gd name="T24" fmla="*/ 1003 w 1419"/>
                  <a:gd name="T25" fmla="*/ 302 h 842"/>
                  <a:gd name="T26" fmla="*/ 918 w 1419"/>
                  <a:gd name="T27" fmla="*/ 349 h 842"/>
                  <a:gd name="T28" fmla="*/ 834 w 1419"/>
                  <a:gd name="T29" fmla="*/ 539 h 842"/>
                  <a:gd name="T30" fmla="*/ 715 w 1419"/>
                  <a:gd name="T31" fmla="*/ 710 h 842"/>
                  <a:gd name="T32" fmla="*/ 531 w 1419"/>
                  <a:gd name="T33" fmla="*/ 838 h 842"/>
                  <a:gd name="T34" fmla="*/ 347 w 1419"/>
                  <a:gd name="T35" fmla="*/ 738 h 842"/>
                  <a:gd name="T36" fmla="*/ 372 w 1419"/>
                  <a:gd name="T37" fmla="*/ 416 h 842"/>
                  <a:gd name="T38" fmla="*/ 402 w 1419"/>
                  <a:gd name="T39" fmla="*/ 629 h 842"/>
                  <a:gd name="T40" fmla="*/ 554 w 1419"/>
                  <a:gd name="T41" fmla="*/ 735 h 842"/>
                  <a:gd name="T42" fmla="*/ 463 w 1419"/>
                  <a:gd name="T43" fmla="*/ 553 h 842"/>
                  <a:gd name="T44" fmla="*/ 524 w 1419"/>
                  <a:gd name="T45" fmla="*/ 416 h 842"/>
                  <a:gd name="T46" fmla="*/ 645 w 1419"/>
                  <a:gd name="T47" fmla="*/ 249 h 842"/>
                  <a:gd name="T48" fmla="*/ 645 w 1419"/>
                  <a:gd name="T49" fmla="*/ 173 h 842"/>
                  <a:gd name="T50" fmla="*/ 474 w 1419"/>
                  <a:gd name="T51" fmla="*/ 292 h 842"/>
                  <a:gd name="T52" fmla="*/ 521 w 1419"/>
                  <a:gd name="T53" fmla="*/ 178 h 842"/>
                  <a:gd name="T54" fmla="*/ 390 w 1419"/>
                  <a:gd name="T55" fmla="*/ 225 h 842"/>
                  <a:gd name="T56" fmla="*/ 569 w 1419"/>
                  <a:gd name="T57" fmla="*/ 97 h 842"/>
                  <a:gd name="T58" fmla="*/ 53 w 1419"/>
                  <a:gd name="T59" fmla="*/ 127 h 842"/>
                  <a:gd name="T60" fmla="*/ 250 w 1419"/>
                  <a:gd name="T61" fmla="*/ 219 h 842"/>
                  <a:gd name="T62" fmla="*/ 68 w 1419"/>
                  <a:gd name="T63" fmla="*/ 264 h 842"/>
                  <a:gd name="T64" fmla="*/ 96 w 1419"/>
                  <a:gd name="T65" fmla="*/ 74 h 842"/>
                  <a:gd name="T66" fmla="*/ 484 w 1419"/>
                  <a:gd name="T67" fmla="*/ 12 h 84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19"/>
                  <a:gd name="T103" fmla="*/ 0 h 842"/>
                  <a:gd name="T104" fmla="*/ 1419 w 1419"/>
                  <a:gd name="T105" fmla="*/ 842 h 84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19" h="842">
                    <a:moveTo>
                      <a:pt x="484" y="12"/>
                    </a:moveTo>
                    <a:cubicBezTo>
                      <a:pt x="584" y="5"/>
                      <a:pt x="688" y="0"/>
                      <a:pt x="729" y="36"/>
                    </a:cubicBezTo>
                    <a:cubicBezTo>
                      <a:pt x="770" y="72"/>
                      <a:pt x="759" y="151"/>
                      <a:pt x="729" y="230"/>
                    </a:cubicBezTo>
                    <a:cubicBezTo>
                      <a:pt x="699" y="310"/>
                      <a:pt x="581" y="453"/>
                      <a:pt x="549" y="515"/>
                    </a:cubicBezTo>
                    <a:cubicBezTo>
                      <a:pt x="518" y="577"/>
                      <a:pt x="518" y="603"/>
                      <a:pt x="540" y="600"/>
                    </a:cubicBezTo>
                    <a:cubicBezTo>
                      <a:pt x="562" y="598"/>
                      <a:pt x="646" y="548"/>
                      <a:pt x="682" y="501"/>
                    </a:cubicBezTo>
                    <a:cubicBezTo>
                      <a:pt x="718" y="453"/>
                      <a:pt x="732" y="380"/>
                      <a:pt x="757" y="315"/>
                    </a:cubicBezTo>
                    <a:cubicBezTo>
                      <a:pt x="782" y="251"/>
                      <a:pt x="794" y="161"/>
                      <a:pt x="833" y="116"/>
                    </a:cubicBezTo>
                    <a:cubicBezTo>
                      <a:pt x="872" y="72"/>
                      <a:pt x="932" y="30"/>
                      <a:pt x="994" y="50"/>
                    </a:cubicBezTo>
                    <a:cubicBezTo>
                      <a:pt x="1055" y="70"/>
                      <a:pt x="1130" y="151"/>
                      <a:pt x="1201" y="235"/>
                    </a:cubicBezTo>
                    <a:cubicBezTo>
                      <a:pt x="1272" y="319"/>
                      <a:pt x="1405" y="471"/>
                      <a:pt x="1419" y="558"/>
                    </a:cubicBezTo>
                    <a:lnTo>
                      <a:pt x="1287" y="757"/>
                    </a:lnTo>
                    <a:cubicBezTo>
                      <a:pt x="1217" y="715"/>
                      <a:pt x="1065" y="370"/>
                      <a:pt x="1003" y="302"/>
                    </a:cubicBezTo>
                    <a:cubicBezTo>
                      <a:pt x="942" y="234"/>
                      <a:pt x="947" y="310"/>
                      <a:pt x="918" y="349"/>
                    </a:cubicBezTo>
                    <a:cubicBezTo>
                      <a:pt x="890" y="389"/>
                      <a:pt x="868" y="479"/>
                      <a:pt x="834" y="539"/>
                    </a:cubicBezTo>
                    <a:cubicBezTo>
                      <a:pt x="799" y="599"/>
                      <a:pt x="765" y="660"/>
                      <a:pt x="715" y="710"/>
                    </a:cubicBezTo>
                    <a:cubicBezTo>
                      <a:pt x="665" y="760"/>
                      <a:pt x="592" y="833"/>
                      <a:pt x="531" y="838"/>
                    </a:cubicBezTo>
                    <a:cubicBezTo>
                      <a:pt x="469" y="842"/>
                      <a:pt x="373" y="808"/>
                      <a:pt x="347" y="738"/>
                    </a:cubicBezTo>
                    <a:cubicBezTo>
                      <a:pt x="321" y="668"/>
                      <a:pt x="363" y="434"/>
                      <a:pt x="372" y="416"/>
                    </a:cubicBezTo>
                    <a:cubicBezTo>
                      <a:pt x="381" y="398"/>
                      <a:pt x="372" y="576"/>
                      <a:pt x="402" y="629"/>
                    </a:cubicBezTo>
                    <a:cubicBezTo>
                      <a:pt x="432" y="682"/>
                      <a:pt x="544" y="748"/>
                      <a:pt x="554" y="735"/>
                    </a:cubicBezTo>
                    <a:cubicBezTo>
                      <a:pt x="564" y="722"/>
                      <a:pt x="468" y="606"/>
                      <a:pt x="463" y="553"/>
                    </a:cubicBezTo>
                    <a:cubicBezTo>
                      <a:pt x="458" y="500"/>
                      <a:pt x="494" y="467"/>
                      <a:pt x="524" y="416"/>
                    </a:cubicBezTo>
                    <a:cubicBezTo>
                      <a:pt x="554" y="365"/>
                      <a:pt x="625" y="289"/>
                      <a:pt x="645" y="249"/>
                    </a:cubicBezTo>
                    <a:cubicBezTo>
                      <a:pt x="665" y="209"/>
                      <a:pt x="673" y="166"/>
                      <a:pt x="645" y="173"/>
                    </a:cubicBezTo>
                    <a:cubicBezTo>
                      <a:pt x="617" y="180"/>
                      <a:pt x="495" y="291"/>
                      <a:pt x="474" y="292"/>
                    </a:cubicBezTo>
                    <a:cubicBezTo>
                      <a:pt x="453" y="293"/>
                      <a:pt x="536" y="189"/>
                      <a:pt x="521" y="178"/>
                    </a:cubicBezTo>
                    <a:cubicBezTo>
                      <a:pt x="507" y="167"/>
                      <a:pt x="382" y="239"/>
                      <a:pt x="390" y="225"/>
                    </a:cubicBezTo>
                    <a:cubicBezTo>
                      <a:pt x="398" y="211"/>
                      <a:pt x="625" y="113"/>
                      <a:pt x="569" y="97"/>
                    </a:cubicBezTo>
                    <a:cubicBezTo>
                      <a:pt x="513" y="81"/>
                      <a:pt x="106" y="107"/>
                      <a:pt x="53" y="127"/>
                    </a:cubicBezTo>
                    <a:cubicBezTo>
                      <a:pt x="0" y="147"/>
                      <a:pt x="247" y="196"/>
                      <a:pt x="250" y="219"/>
                    </a:cubicBezTo>
                    <a:cubicBezTo>
                      <a:pt x="253" y="242"/>
                      <a:pt x="94" y="288"/>
                      <a:pt x="68" y="264"/>
                    </a:cubicBezTo>
                    <a:lnTo>
                      <a:pt x="96" y="74"/>
                    </a:lnTo>
                    <a:cubicBezTo>
                      <a:pt x="165" y="32"/>
                      <a:pt x="403" y="25"/>
                      <a:pt x="484" y="12"/>
                    </a:cubicBezTo>
                    <a:close/>
                  </a:path>
                </a:pathLst>
              </a:custGeom>
              <a:solidFill>
                <a:srgbClr val="969696"/>
              </a:solidFill>
              <a:ln w="12700">
                <a:solidFill>
                  <a:schemeClr val="tx1"/>
                </a:solidFill>
                <a:round/>
                <a:headEnd/>
                <a:tailEnd/>
              </a:ln>
            </p:spPr>
            <p:txBody>
              <a:bodyPr wrap="none" anchor="ctr"/>
              <a:lstStyle/>
              <a:p>
                <a:pPr eaLnBrk="0" hangingPunct="0"/>
                <a:endParaRPr lang="en-GB"/>
              </a:p>
            </p:txBody>
          </p:sp>
          <p:sp>
            <p:nvSpPr>
              <p:cNvPr id="26654" name="Oval 29"/>
              <p:cNvSpPr>
                <a:spLocks noChangeArrowheads="1"/>
              </p:cNvSpPr>
              <p:nvPr/>
            </p:nvSpPr>
            <p:spPr bwMode="auto">
              <a:xfrm>
                <a:off x="3225" y="1037"/>
                <a:ext cx="1398" cy="1366"/>
              </a:xfrm>
              <a:prstGeom prst="ellipse">
                <a:avLst/>
              </a:prstGeom>
              <a:noFill/>
              <a:ln w="76200">
                <a:solidFill>
                  <a:schemeClr val="tx1"/>
                </a:solidFill>
                <a:round/>
                <a:headEnd/>
                <a:tailEnd/>
              </a:ln>
            </p:spPr>
            <p:txBody>
              <a:bodyPr wrap="none" anchor="ctr"/>
              <a:lstStyle/>
              <a:p>
                <a:pPr eaLnBrk="0" hangingPunct="0"/>
                <a:endParaRPr lang="en-GB"/>
              </a:p>
            </p:txBody>
          </p:sp>
        </p:grpSp>
        <p:sp>
          <p:nvSpPr>
            <p:cNvPr id="26651" name="Text Box 30"/>
            <p:cNvSpPr txBox="1">
              <a:spLocks noChangeArrowheads="1"/>
            </p:cNvSpPr>
            <p:nvPr/>
          </p:nvSpPr>
          <p:spPr bwMode="auto">
            <a:xfrm>
              <a:off x="3190" y="1444"/>
              <a:ext cx="1396" cy="288"/>
            </a:xfrm>
            <a:prstGeom prst="rect">
              <a:avLst/>
            </a:prstGeom>
            <a:noFill/>
            <a:ln w="12700">
              <a:noFill/>
              <a:miter lim="800000"/>
              <a:headEnd/>
              <a:tailEnd/>
            </a:ln>
          </p:spPr>
          <p:txBody>
            <a:bodyPr>
              <a:spAutoFit/>
            </a:bodyPr>
            <a:lstStyle/>
            <a:p>
              <a:pPr algn="ctr" eaLnBrk="0" hangingPunct="0"/>
              <a:r>
                <a:rPr lang="en-GB" sz="2400">
                  <a:solidFill>
                    <a:srgbClr val="0000FF"/>
                  </a:solidFill>
                </a:rPr>
                <a:t>Mis-classify</a:t>
              </a:r>
              <a:endParaRPr lang="en-GB" sz="3200">
                <a:solidFill>
                  <a:srgbClr val="FF0000"/>
                </a:solidFill>
              </a:endParaRPr>
            </a:p>
          </p:txBody>
        </p:sp>
      </p:grpSp>
      <p:grpSp>
        <p:nvGrpSpPr>
          <p:cNvPr id="11" name="Group 31"/>
          <p:cNvGrpSpPr>
            <a:grpSpLocks/>
          </p:cNvGrpSpPr>
          <p:nvPr/>
        </p:nvGrpSpPr>
        <p:grpSpPr bwMode="auto">
          <a:xfrm>
            <a:off x="6170614" y="4348164"/>
            <a:ext cx="2219325" cy="2168525"/>
            <a:chOff x="3167" y="2739"/>
            <a:chExt cx="1398" cy="1366"/>
          </a:xfrm>
        </p:grpSpPr>
        <p:grpSp>
          <p:nvGrpSpPr>
            <p:cNvPr id="12" name="Group 32"/>
            <p:cNvGrpSpPr>
              <a:grpSpLocks/>
            </p:cNvGrpSpPr>
            <p:nvPr/>
          </p:nvGrpSpPr>
          <p:grpSpPr bwMode="auto">
            <a:xfrm>
              <a:off x="3167" y="2739"/>
              <a:ext cx="1398" cy="1366"/>
              <a:chOff x="4538" y="2609"/>
              <a:chExt cx="1398" cy="1366"/>
            </a:xfrm>
          </p:grpSpPr>
          <p:grpSp>
            <p:nvGrpSpPr>
              <p:cNvPr id="13" name="Group 33"/>
              <p:cNvGrpSpPr>
                <a:grpSpLocks/>
              </p:cNvGrpSpPr>
              <p:nvPr/>
            </p:nvGrpSpPr>
            <p:grpSpPr bwMode="auto">
              <a:xfrm>
                <a:off x="4538" y="2609"/>
                <a:ext cx="1398" cy="1366"/>
                <a:chOff x="478" y="1056"/>
                <a:chExt cx="2248" cy="2187"/>
              </a:xfrm>
            </p:grpSpPr>
            <p:sp>
              <p:nvSpPr>
                <p:cNvPr id="26647" name="Oval 34"/>
                <p:cNvSpPr>
                  <a:spLocks noChangeArrowheads="1"/>
                </p:cNvSpPr>
                <p:nvPr/>
              </p:nvSpPr>
              <p:spPr bwMode="auto">
                <a:xfrm>
                  <a:off x="478" y="1056"/>
                  <a:ext cx="2248" cy="2187"/>
                </a:xfrm>
                <a:prstGeom prst="ellipse">
                  <a:avLst/>
                </a:prstGeom>
                <a:solidFill>
                  <a:schemeClr val="bg1"/>
                </a:solidFill>
                <a:ln w="76200">
                  <a:solidFill>
                    <a:schemeClr val="tx1"/>
                  </a:solidFill>
                  <a:round/>
                  <a:headEnd/>
                  <a:tailEnd/>
                </a:ln>
              </p:spPr>
              <p:txBody>
                <a:bodyPr wrap="none" anchor="ctr"/>
                <a:lstStyle/>
                <a:p>
                  <a:pPr eaLnBrk="0" hangingPunct="0"/>
                  <a:endParaRPr lang="en-GB"/>
                </a:p>
              </p:txBody>
            </p:sp>
            <p:sp>
              <p:nvSpPr>
                <p:cNvPr id="26648" name="Freeform 35"/>
                <p:cNvSpPr>
                  <a:spLocks/>
                </p:cNvSpPr>
                <p:nvPr/>
              </p:nvSpPr>
              <p:spPr bwMode="auto">
                <a:xfrm>
                  <a:off x="494" y="1636"/>
                  <a:ext cx="2172" cy="1348"/>
                </a:xfrm>
                <a:custGeom>
                  <a:avLst/>
                  <a:gdLst>
                    <a:gd name="T0" fmla="*/ 668 w 2172"/>
                    <a:gd name="T1" fmla="*/ 19 h 1348"/>
                    <a:gd name="T2" fmla="*/ 1063 w 2172"/>
                    <a:gd name="T3" fmla="*/ 58 h 1348"/>
                    <a:gd name="T4" fmla="*/ 1063 w 2172"/>
                    <a:gd name="T5" fmla="*/ 369 h 1348"/>
                    <a:gd name="T6" fmla="*/ 774 w 2172"/>
                    <a:gd name="T7" fmla="*/ 824 h 1348"/>
                    <a:gd name="T8" fmla="*/ 759 w 2172"/>
                    <a:gd name="T9" fmla="*/ 961 h 1348"/>
                    <a:gd name="T10" fmla="*/ 987 w 2172"/>
                    <a:gd name="T11" fmla="*/ 802 h 1348"/>
                    <a:gd name="T12" fmla="*/ 1108 w 2172"/>
                    <a:gd name="T13" fmla="*/ 505 h 1348"/>
                    <a:gd name="T14" fmla="*/ 1230 w 2172"/>
                    <a:gd name="T15" fmla="*/ 186 h 1348"/>
                    <a:gd name="T16" fmla="*/ 1488 w 2172"/>
                    <a:gd name="T17" fmla="*/ 80 h 1348"/>
                    <a:gd name="T18" fmla="*/ 1822 w 2172"/>
                    <a:gd name="T19" fmla="*/ 376 h 1348"/>
                    <a:gd name="T20" fmla="*/ 2172 w 2172"/>
                    <a:gd name="T21" fmla="*/ 893 h 1348"/>
                    <a:gd name="T22" fmla="*/ 1959 w 2172"/>
                    <a:gd name="T23" fmla="*/ 1212 h 1348"/>
                    <a:gd name="T24" fmla="*/ 1504 w 2172"/>
                    <a:gd name="T25" fmla="*/ 483 h 1348"/>
                    <a:gd name="T26" fmla="*/ 1367 w 2172"/>
                    <a:gd name="T27" fmla="*/ 559 h 1348"/>
                    <a:gd name="T28" fmla="*/ 1231 w 2172"/>
                    <a:gd name="T29" fmla="*/ 863 h 1348"/>
                    <a:gd name="T30" fmla="*/ 1040 w 2172"/>
                    <a:gd name="T31" fmla="*/ 1136 h 1348"/>
                    <a:gd name="T32" fmla="*/ 744 w 2172"/>
                    <a:gd name="T33" fmla="*/ 1341 h 1348"/>
                    <a:gd name="T34" fmla="*/ 448 w 2172"/>
                    <a:gd name="T35" fmla="*/ 1181 h 1348"/>
                    <a:gd name="T36" fmla="*/ 448 w 2172"/>
                    <a:gd name="T37" fmla="*/ 779 h 1348"/>
                    <a:gd name="T38" fmla="*/ 653 w 2172"/>
                    <a:gd name="T39" fmla="*/ 468 h 1348"/>
                    <a:gd name="T40" fmla="*/ 729 w 2172"/>
                    <a:gd name="T41" fmla="*/ 285 h 1348"/>
                    <a:gd name="T42" fmla="*/ 517 w 2172"/>
                    <a:gd name="T43" fmla="*/ 361 h 1348"/>
                    <a:gd name="T44" fmla="*/ 0 w 2172"/>
                    <a:gd name="T45" fmla="*/ 422 h 1348"/>
                    <a:gd name="T46" fmla="*/ 45 w 2172"/>
                    <a:gd name="T47" fmla="*/ 118 h 1348"/>
                    <a:gd name="T48" fmla="*/ 668 w 2172"/>
                    <a:gd name="T49" fmla="*/ 19 h 13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72"/>
                    <a:gd name="T76" fmla="*/ 0 h 1348"/>
                    <a:gd name="T77" fmla="*/ 2172 w 2172"/>
                    <a:gd name="T78" fmla="*/ 1348 h 13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72" h="1348">
                      <a:moveTo>
                        <a:pt x="668" y="19"/>
                      </a:moveTo>
                      <a:cubicBezTo>
                        <a:pt x="830" y="8"/>
                        <a:pt x="997" y="0"/>
                        <a:pt x="1063" y="58"/>
                      </a:cubicBezTo>
                      <a:cubicBezTo>
                        <a:pt x="1129" y="116"/>
                        <a:pt x="1111" y="241"/>
                        <a:pt x="1063" y="369"/>
                      </a:cubicBezTo>
                      <a:cubicBezTo>
                        <a:pt x="1015" y="497"/>
                        <a:pt x="825" y="725"/>
                        <a:pt x="774" y="824"/>
                      </a:cubicBezTo>
                      <a:cubicBezTo>
                        <a:pt x="723" y="923"/>
                        <a:pt x="724" y="965"/>
                        <a:pt x="759" y="961"/>
                      </a:cubicBezTo>
                      <a:cubicBezTo>
                        <a:pt x="794" y="957"/>
                        <a:pt x="929" y="878"/>
                        <a:pt x="987" y="802"/>
                      </a:cubicBezTo>
                      <a:cubicBezTo>
                        <a:pt x="1045" y="726"/>
                        <a:pt x="1068" y="608"/>
                        <a:pt x="1108" y="505"/>
                      </a:cubicBezTo>
                      <a:cubicBezTo>
                        <a:pt x="1148" y="402"/>
                        <a:pt x="1167" y="257"/>
                        <a:pt x="1230" y="186"/>
                      </a:cubicBezTo>
                      <a:cubicBezTo>
                        <a:pt x="1293" y="115"/>
                        <a:pt x="1389" y="48"/>
                        <a:pt x="1488" y="80"/>
                      </a:cubicBezTo>
                      <a:cubicBezTo>
                        <a:pt x="1587" y="112"/>
                        <a:pt x="1708" y="241"/>
                        <a:pt x="1822" y="376"/>
                      </a:cubicBezTo>
                      <a:cubicBezTo>
                        <a:pt x="1936" y="511"/>
                        <a:pt x="2149" y="754"/>
                        <a:pt x="2172" y="893"/>
                      </a:cubicBezTo>
                      <a:lnTo>
                        <a:pt x="1959" y="1212"/>
                      </a:lnTo>
                      <a:cubicBezTo>
                        <a:pt x="1848" y="1144"/>
                        <a:pt x="1603" y="592"/>
                        <a:pt x="1504" y="483"/>
                      </a:cubicBezTo>
                      <a:cubicBezTo>
                        <a:pt x="1405" y="374"/>
                        <a:pt x="1413" y="496"/>
                        <a:pt x="1367" y="559"/>
                      </a:cubicBezTo>
                      <a:cubicBezTo>
                        <a:pt x="1321" y="622"/>
                        <a:pt x="1286" y="767"/>
                        <a:pt x="1231" y="863"/>
                      </a:cubicBezTo>
                      <a:cubicBezTo>
                        <a:pt x="1176" y="959"/>
                        <a:pt x="1121" y="1056"/>
                        <a:pt x="1040" y="1136"/>
                      </a:cubicBezTo>
                      <a:cubicBezTo>
                        <a:pt x="959" y="1216"/>
                        <a:pt x="843" y="1334"/>
                        <a:pt x="744" y="1341"/>
                      </a:cubicBezTo>
                      <a:cubicBezTo>
                        <a:pt x="645" y="1348"/>
                        <a:pt x="497" y="1275"/>
                        <a:pt x="448" y="1181"/>
                      </a:cubicBezTo>
                      <a:cubicBezTo>
                        <a:pt x="399" y="1087"/>
                        <a:pt x="414" y="898"/>
                        <a:pt x="448" y="779"/>
                      </a:cubicBezTo>
                      <a:cubicBezTo>
                        <a:pt x="482" y="660"/>
                        <a:pt x="606" y="550"/>
                        <a:pt x="653" y="468"/>
                      </a:cubicBezTo>
                      <a:cubicBezTo>
                        <a:pt x="700" y="386"/>
                        <a:pt x="752" y="303"/>
                        <a:pt x="729" y="285"/>
                      </a:cubicBezTo>
                      <a:cubicBezTo>
                        <a:pt x="706" y="267"/>
                        <a:pt x="638" y="338"/>
                        <a:pt x="517" y="361"/>
                      </a:cubicBezTo>
                      <a:cubicBezTo>
                        <a:pt x="396" y="384"/>
                        <a:pt x="79" y="462"/>
                        <a:pt x="0" y="422"/>
                      </a:cubicBezTo>
                      <a:lnTo>
                        <a:pt x="45" y="118"/>
                      </a:lnTo>
                      <a:cubicBezTo>
                        <a:pt x="156" y="51"/>
                        <a:pt x="538" y="40"/>
                        <a:pt x="668" y="19"/>
                      </a:cubicBezTo>
                      <a:close/>
                    </a:path>
                  </a:pathLst>
                </a:custGeom>
                <a:solidFill>
                  <a:srgbClr val="969696"/>
                </a:solidFill>
                <a:ln w="12700">
                  <a:solidFill>
                    <a:schemeClr val="tx1"/>
                  </a:solidFill>
                  <a:round/>
                  <a:headEnd/>
                  <a:tailEnd/>
                </a:ln>
              </p:spPr>
              <p:txBody>
                <a:bodyPr wrap="none" anchor="ctr"/>
                <a:lstStyle/>
                <a:p>
                  <a:pPr eaLnBrk="0" hangingPunct="0"/>
                  <a:endParaRPr lang="en-GB"/>
                </a:p>
              </p:txBody>
            </p:sp>
            <p:sp>
              <p:nvSpPr>
                <p:cNvPr id="26649" name="Oval 36"/>
                <p:cNvSpPr>
                  <a:spLocks noChangeArrowheads="1"/>
                </p:cNvSpPr>
                <p:nvPr/>
              </p:nvSpPr>
              <p:spPr bwMode="auto">
                <a:xfrm>
                  <a:off x="478" y="1056"/>
                  <a:ext cx="2248" cy="2187"/>
                </a:xfrm>
                <a:prstGeom prst="ellipse">
                  <a:avLst/>
                </a:prstGeom>
                <a:noFill/>
                <a:ln w="76200">
                  <a:solidFill>
                    <a:schemeClr val="tx1"/>
                  </a:solidFill>
                  <a:round/>
                  <a:headEnd/>
                  <a:tailEnd/>
                </a:ln>
              </p:spPr>
              <p:txBody>
                <a:bodyPr wrap="none" anchor="ctr"/>
                <a:lstStyle/>
                <a:p>
                  <a:pPr eaLnBrk="0" hangingPunct="0"/>
                  <a:endParaRPr lang="en-GB"/>
                </a:p>
              </p:txBody>
            </p:sp>
          </p:grpSp>
          <p:sp>
            <p:nvSpPr>
              <p:cNvPr id="26646" name="Freeform 37"/>
              <p:cNvSpPr>
                <a:spLocks/>
              </p:cNvSpPr>
              <p:nvPr/>
            </p:nvSpPr>
            <p:spPr bwMode="auto">
              <a:xfrm>
                <a:off x="4762" y="2757"/>
                <a:ext cx="977" cy="172"/>
              </a:xfrm>
              <a:custGeom>
                <a:avLst/>
                <a:gdLst>
                  <a:gd name="T0" fmla="*/ 699 w 977"/>
                  <a:gd name="T1" fmla="*/ 31 h 172"/>
                  <a:gd name="T2" fmla="*/ 972 w 977"/>
                  <a:gd name="T3" fmla="*/ 76 h 172"/>
                  <a:gd name="T4" fmla="*/ 729 w 977"/>
                  <a:gd name="T5" fmla="*/ 107 h 172"/>
                  <a:gd name="T6" fmla="*/ 198 w 977"/>
                  <a:gd name="T7" fmla="*/ 122 h 172"/>
                  <a:gd name="T8" fmla="*/ 91 w 977"/>
                  <a:gd name="T9" fmla="*/ 167 h 172"/>
                  <a:gd name="T10" fmla="*/ 46 w 977"/>
                  <a:gd name="T11" fmla="*/ 91 h 172"/>
                  <a:gd name="T12" fmla="*/ 365 w 977"/>
                  <a:gd name="T13" fmla="*/ 0 h 172"/>
                  <a:gd name="T14" fmla="*/ 699 w 977"/>
                  <a:gd name="T15" fmla="*/ 31 h 172"/>
                  <a:gd name="T16" fmla="*/ 0 60000 65536"/>
                  <a:gd name="T17" fmla="*/ 0 60000 65536"/>
                  <a:gd name="T18" fmla="*/ 0 60000 65536"/>
                  <a:gd name="T19" fmla="*/ 0 60000 65536"/>
                  <a:gd name="T20" fmla="*/ 0 60000 65536"/>
                  <a:gd name="T21" fmla="*/ 0 60000 65536"/>
                  <a:gd name="T22" fmla="*/ 0 60000 65536"/>
                  <a:gd name="T23" fmla="*/ 0 60000 65536"/>
                  <a:gd name="T24" fmla="*/ 0 w 977"/>
                  <a:gd name="T25" fmla="*/ 0 h 172"/>
                  <a:gd name="T26" fmla="*/ 977 w 977"/>
                  <a:gd name="T27" fmla="*/ 172 h 1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77" h="172">
                    <a:moveTo>
                      <a:pt x="699" y="31"/>
                    </a:moveTo>
                    <a:cubicBezTo>
                      <a:pt x="838" y="41"/>
                      <a:pt x="967" y="63"/>
                      <a:pt x="972" y="76"/>
                    </a:cubicBezTo>
                    <a:cubicBezTo>
                      <a:pt x="977" y="89"/>
                      <a:pt x="858" y="99"/>
                      <a:pt x="729" y="107"/>
                    </a:cubicBezTo>
                    <a:cubicBezTo>
                      <a:pt x="600" y="115"/>
                      <a:pt x="304" y="112"/>
                      <a:pt x="198" y="122"/>
                    </a:cubicBezTo>
                    <a:cubicBezTo>
                      <a:pt x="92" y="132"/>
                      <a:pt x="116" y="172"/>
                      <a:pt x="91" y="167"/>
                    </a:cubicBezTo>
                    <a:cubicBezTo>
                      <a:pt x="66" y="162"/>
                      <a:pt x="0" y="119"/>
                      <a:pt x="46" y="91"/>
                    </a:cubicBezTo>
                    <a:cubicBezTo>
                      <a:pt x="92" y="63"/>
                      <a:pt x="256" y="10"/>
                      <a:pt x="365" y="0"/>
                    </a:cubicBezTo>
                    <a:lnTo>
                      <a:pt x="699" y="31"/>
                    </a:lnTo>
                    <a:close/>
                  </a:path>
                </a:pathLst>
              </a:custGeom>
              <a:solidFill>
                <a:srgbClr val="808080"/>
              </a:solidFill>
              <a:ln w="12700">
                <a:solidFill>
                  <a:schemeClr val="tx1"/>
                </a:solidFill>
                <a:round/>
                <a:headEnd/>
                <a:tailEnd/>
              </a:ln>
            </p:spPr>
            <p:txBody>
              <a:bodyPr wrap="none" anchor="ctr"/>
              <a:lstStyle/>
              <a:p>
                <a:pPr eaLnBrk="0" hangingPunct="0"/>
                <a:endParaRPr lang="en-GB"/>
              </a:p>
            </p:txBody>
          </p:sp>
        </p:grpSp>
        <p:sp>
          <p:nvSpPr>
            <p:cNvPr id="26644" name="Text Box 38"/>
            <p:cNvSpPr txBox="1">
              <a:spLocks noChangeArrowheads="1"/>
            </p:cNvSpPr>
            <p:nvPr/>
          </p:nvSpPr>
          <p:spPr bwMode="auto">
            <a:xfrm>
              <a:off x="3167" y="3550"/>
              <a:ext cx="1396" cy="288"/>
            </a:xfrm>
            <a:prstGeom prst="rect">
              <a:avLst/>
            </a:prstGeom>
            <a:noFill/>
            <a:ln w="12700">
              <a:noFill/>
              <a:miter lim="800000"/>
              <a:headEnd/>
              <a:tailEnd/>
            </a:ln>
          </p:spPr>
          <p:txBody>
            <a:bodyPr>
              <a:spAutoFit/>
            </a:bodyPr>
            <a:lstStyle/>
            <a:p>
              <a:pPr algn="ctr" eaLnBrk="0" hangingPunct="0"/>
              <a:r>
                <a:rPr lang="en-GB" sz="2400">
                  <a:solidFill>
                    <a:srgbClr val="0000FF"/>
                  </a:solidFill>
                </a:rPr>
                <a:t>Mis-classify</a:t>
              </a:r>
              <a:endParaRPr lang="en-GB" sz="3200">
                <a:solidFill>
                  <a:srgbClr val="FF0000"/>
                </a:solidFill>
              </a:endParaRPr>
            </a:p>
          </p:txBody>
        </p:sp>
      </p:grpSp>
      <p:grpSp>
        <p:nvGrpSpPr>
          <p:cNvPr id="14" name="Group 39"/>
          <p:cNvGrpSpPr>
            <a:grpSpLocks/>
          </p:cNvGrpSpPr>
          <p:nvPr/>
        </p:nvGrpSpPr>
        <p:grpSpPr bwMode="auto">
          <a:xfrm>
            <a:off x="8685213" y="1646239"/>
            <a:ext cx="2235200" cy="2168525"/>
            <a:chOff x="4751" y="1037"/>
            <a:chExt cx="1408" cy="1366"/>
          </a:xfrm>
        </p:grpSpPr>
        <p:grpSp>
          <p:nvGrpSpPr>
            <p:cNvPr id="15" name="Group 40"/>
            <p:cNvGrpSpPr>
              <a:grpSpLocks/>
            </p:cNvGrpSpPr>
            <p:nvPr/>
          </p:nvGrpSpPr>
          <p:grpSpPr bwMode="auto">
            <a:xfrm>
              <a:off x="4751" y="1037"/>
              <a:ext cx="1408" cy="1366"/>
              <a:chOff x="4391" y="1056"/>
              <a:chExt cx="1408" cy="1366"/>
            </a:xfrm>
          </p:grpSpPr>
          <p:sp>
            <p:nvSpPr>
              <p:cNvPr id="26640" name="Oval 41"/>
              <p:cNvSpPr>
                <a:spLocks noChangeArrowheads="1"/>
              </p:cNvSpPr>
              <p:nvPr/>
            </p:nvSpPr>
            <p:spPr bwMode="auto">
              <a:xfrm>
                <a:off x="4401" y="1056"/>
                <a:ext cx="1398" cy="1366"/>
              </a:xfrm>
              <a:prstGeom prst="ellipse">
                <a:avLst/>
              </a:prstGeom>
              <a:solidFill>
                <a:schemeClr val="bg1"/>
              </a:solidFill>
              <a:ln w="76200">
                <a:solidFill>
                  <a:schemeClr val="tx1"/>
                </a:solidFill>
                <a:round/>
                <a:headEnd/>
                <a:tailEnd/>
              </a:ln>
            </p:spPr>
            <p:txBody>
              <a:bodyPr wrap="none" anchor="ctr"/>
              <a:lstStyle/>
              <a:p>
                <a:pPr eaLnBrk="0" hangingPunct="0"/>
                <a:endParaRPr lang="en-GB"/>
              </a:p>
            </p:txBody>
          </p:sp>
          <p:sp>
            <p:nvSpPr>
              <p:cNvPr id="26641" name="Freeform 42"/>
              <p:cNvSpPr>
                <a:spLocks/>
              </p:cNvSpPr>
              <p:nvPr/>
            </p:nvSpPr>
            <p:spPr bwMode="auto">
              <a:xfrm>
                <a:off x="4391" y="1828"/>
                <a:ext cx="1121" cy="564"/>
              </a:xfrm>
              <a:custGeom>
                <a:avLst/>
                <a:gdLst>
                  <a:gd name="T0" fmla="*/ 238 w 1121"/>
                  <a:gd name="T1" fmla="*/ 12 h 564"/>
                  <a:gd name="T2" fmla="*/ 483 w 1121"/>
                  <a:gd name="T3" fmla="*/ 36 h 564"/>
                  <a:gd name="T4" fmla="*/ 483 w 1121"/>
                  <a:gd name="T5" fmla="*/ 230 h 564"/>
                  <a:gd name="T6" fmla="*/ 325 w 1121"/>
                  <a:gd name="T7" fmla="*/ 473 h 564"/>
                  <a:gd name="T8" fmla="*/ 436 w 1121"/>
                  <a:gd name="T9" fmla="*/ 501 h 564"/>
                  <a:gd name="T10" fmla="*/ 511 w 1121"/>
                  <a:gd name="T11" fmla="*/ 315 h 564"/>
                  <a:gd name="T12" fmla="*/ 587 w 1121"/>
                  <a:gd name="T13" fmla="*/ 116 h 564"/>
                  <a:gd name="T14" fmla="*/ 748 w 1121"/>
                  <a:gd name="T15" fmla="*/ 50 h 564"/>
                  <a:gd name="T16" fmla="*/ 955 w 1121"/>
                  <a:gd name="T17" fmla="*/ 235 h 564"/>
                  <a:gd name="T18" fmla="*/ 1115 w 1121"/>
                  <a:gd name="T19" fmla="*/ 458 h 564"/>
                  <a:gd name="T20" fmla="*/ 917 w 1121"/>
                  <a:gd name="T21" fmla="*/ 549 h 564"/>
                  <a:gd name="T22" fmla="*/ 757 w 1121"/>
                  <a:gd name="T23" fmla="*/ 302 h 564"/>
                  <a:gd name="T24" fmla="*/ 672 w 1121"/>
                  <a:gd name="T25" fmla="*/ 349 h 564"/>
                  <a:gd name="T26" fmla="*/ 583 w 1121"/>
                  <a:gd name="T27" fmla="*/ 564 h 564"/>
                  <a:gd name="T28" fmla="*/ 173 w 1121"/>
                  <a:gd name="T29" fmla="*/ 352 h 564"/>
                  <a:gd name="T30" fmla="*/ 275 w 1121"/>
                  <a:gd name="T31" fmla="*/ 178 h 564"/>
                  <a:gd name="T32" fmla="*/ 112 w 1121"/>
                  <a:gd name="T33" fmla="*/ 230 h 564"/>
                  <a:gd name="T34" fmla="*/ 21 w 1121"/>
                  <a:gd name="T35" fmla="*/ 48 h 564"/>
                  <a:gd name="T36" fmla="*/ 238 w 1121"/>
                  <a:gd name="T37" fmla="*/ 12 h 5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21"/>
                  <a:gd name="T58" fmla="*/ 0 h 564"/>
                  <a:gd name="T59" fmla="*/ 1121 w 1121"/>
                  <a:gd name="T60" fmla="*/ 564 h 5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21" h="564">
                    <a:moveTo>
                      <a:pt x="238" y="12"/>
                    </a:moveTo>
                    <a:cubicBezTo>
                      <a:pt x="338" y="5"/>
                      <a:pt x="442" y="0"/>
                      <a:pt x="483" y="36"/>
                    </a:cubicBezTo>
                    <a:cubicBezTo>
                      <a:pt x="524" y="72"/>
                      <a:pt x="509" y="157"/>
                      <a:pt x="483" y="230"/>
                    </a:cubicBezTo>
                    <a:cubicBezTo>
                      <a:pt x="457" y="303"/>
                      <a:pt x="333" y="428"/>
                      <a:pt x="325" y="473"/>
                    </a:cubicBezTo>
                    <a:cubicBezTo>
                      <a:pt x="317" y="518"/>
                      <a:pt x="405" y="527"/>
                      <a:pt x="436" y="501"/>
                    </a:cubicBezTo>
                    <a:cubicBezTo>
                      <a:pt x="467" y="475"/>
                      <a:pt x="486" y="380"/>
                      <a:pt x="511" y="315"/>
                    </a:cubicBezTo>
                    <a:cubicBezTo>
                      <a:pt x="536" y="251"/>
                      <a:pt x="548" y="161"/>
                      <a:pt x="587" y="116"/>
                    </a:cubicBezTo>
                    <a:cubicBezTo>
                      <a:pt x="626" y="72"/>
                      <a:pt x="686" y="30"/>
                      <a:pt x="748" y="50"/>
                    </a:cubicBezTo>
                    <a:cubicBezTo>
                      <a:pt x="809" y="70"/>
                      <a:pt x="894" y="167"/>
                      <a:pt x="955" y="235"/>
                    </a:cubicBezTo>
                    <a:cubicBezTo>
                      <a:pt x="1016" y="303"/>
                      <a:pt x="1121" y="406"/>
                      <a:pt x="1115" y="458"/>
                    </a:cubicBezTo>
                    <a:lnTo>
                      <a:pt x="917" y="549"/>
                    </a:lnTo>
                    <a:cubicBezTo>
                      <a:pt x="857" y="523"/>
                      <a:pt x="798" y="335"/>
                      <a:pt x="757" y="302"/>
                    </a:cubicBezTo>
                    <a:cubicBezTo>
                      <a:pt x="716" y="269"/>
                      <a:pt x="701" y="305"/>
                      <a:pt x="672" y="349"/>
                    </a:cubicBezTo>
                    <a:cubicBezTo>
                      <a:pt x="643" y="393"/>
                      <a:pt x="666" y="564"/>
                      <a:pt x="583" y="564"/>
                    </a:cubicBezTo>
                    <a:cubicBezTo>
                      <a:pt x="500" y="564"/>
                      <a:pt x="224" y="416"/>
                      <a:pt x="173" y="352"/>
                    </a:cubicBezTo>
                    <a:cubicBezTo>
                      <a:pt x="122" y="288"/>
                      <a:pt x="285" y="198"/>
                      <a:pt x="275" y="178"/>
                    </a:cubicBezTo>
                    <a:cubicBezTo>
                      <a:pt x="265" y="158"/>
                      <a:pt x="154" y="252"/>
                      <a:pt x="112" y="230"/>
                    </a:cubicBezTo>
                    <a:cubicBezTo>
                      <a:pt x="70" y="208"/>
                      <a:pt x="0" y="84"/>
                      <a:pt x="21" y="48"/>
                    </a:cubicBezTo>
                    <a:cubicBezTo>
                      <a:pt x="42" y="12"/>
                      <a:pt x="193" y="19"/>
                      <a:pt x="238" y="12"/>
                    </a:cubicBezTo>
                    <a:close/>
                  </a:path>
                </a:pathLst>
              </a:custGeom>
              <a:solidFill>
                <a:srgbClr val="969696"/>
              </a:solidFill>
              <a:ln w="12700">
                <a:solidFill>
                  <a:schemeClr val="tx1"/>
                </a:solidFill>
                <a:round/>
                <a:headEnd/>
                <a:tailEnd/>
              </a:ln>
            </p:spPr>
            <p:txBody>
              <a:bodyPr wrap="none" anchor="ctr"/>
              <a:lstStyle/>
              <a:p>
                <a:pPr eaLnBrk="0" hangingPunct="0"/>
                <a:endParaRPr lang="en-GB"/>
              </a:p>
            </p:txBody>
          </p:sp>
          <p:sp>
            <p:nvSpPr>
              <p:cNvPr id="26642" name="Oval 43"/>
              <p:cNvSpPr>
                <a:spLocks noChangeArrowheads="1"/>
              </p:cNvSpPr>
              <p:nvPr/>
            </p:nvSpPr>
            <p:spPr bwMode="auto">
              <a:xfrm>
                <a:off x="4401" y="1056"/>
                <a:ext cx="1398" cy="1366"/>
              </a:xfrm>
              <a:prstGeom prst="ellipse">
                <a:avLst/>
              </a:prstGeom>
              <a:noFill/>
              <a:ln w="76200">
                <a:solidFill>
                  <a:schemeClr val="tx1"/>
                </a:solidFill>
                <a:round/>
                <a:headEnd/>
                <a:tailEnd/>
              </a:ln>
            </p:spPr>
            <p:txBody>
              <a:bodyPr wrap="none" anchor="ctr"/>
              <a:lstStyle/>
              <a:p>
                <a:pPr eaLnBrk="0" hangingPunct="0"/>
                <a:endParaRPr lang="en-GB"/>
              </a:p>
            </p:txBody>
          </p:sp>
        </p:grpSp>
        <p:sp>
          <p:nvSpPr>
            <p:cNvPr id="26639" name="Text Box 44"/>
            <p:cNvSpPr txBox="1">
              <a:spLocks noChangeArrowheads="1"/>
            </p:cNvSpPr>
            <p:nvPr/>
          </p:nvSpPr>
          <p:spPr bwMode="auto">
            <a:xfrm>
              <a:off x="4763" y="1399"/>
              <a:ext cx="1396" cy="288"/>
            </a:xfrm>
            <a:prstGeom prst="rect">
              <a:avLst/>
            </a:prstGeom>
            <a:noFill/>
            <a:ln w="12700">
              <a:noFill/>
              <a:miter lim="800000"/>
              <a:headEnd/>
              <a:tailEnd/>
            </a:ln>
          </p:spPr>
          <p:txBody>
            <a:bodyPr>
              <a:spAutoFit/>
            </a:bodyPr>
            <a:lstStyle/>
            <a:p>
              <a:pPr algn="ctr" eaLnBrk="0" hangingPunct="0"/>
              <a:r>
                <a:rPr lang="en-GB" sz="2400">
                  <a:solidFill>
                    <a:srgbClr val="0000FF"/>
                  </a:solidFill>
                </a:rPr>
                <a:t>Mis-register</a:t>
              </a:r>
              <a:endParaRPr lang="en-GB" sz="3200">
                <a:solidFill>
                  <a:srgbClr val="FF0000"/>
                </a:solidFill>
              </a:endParaRPr>
            </a:p>
          </p:txBody>
        </p:sp>
      </p:grpSp>
      <p:grpSp>
        <p:nvGrpSpPr>
          <p:cNvPr id="16" name="Group 45"/>
          <p:cNvGrpSpPr>
            <a:grpSpLocks/>
          </p:cNvGrpSpPr>
          <p:nvPr/>
        </p:nvGrpSpPr>
        <p:grpSpPr bwMode="auto">
          <a:xfrm>
            <a:off x="8601076" y="4348164"/>
            <a:ext cx="2219325" cy="2168525"/>
            <a:chOff x="4698" y="2739"/>
            <a:chExt cx="1398" cy="1366"/>
          </a:xfrm>
        </p:grpSpPr>
        <p:sp>
          <p:nvSpPr>
            <p:cNvPr id="26634" name="Oval 46"/>
            <p:cNvSpPr>
              <a:spLocks noChangeArrowheads="1"/>
            </p:cNvSpPr>
            <p:nvPr/>
          </p:nvSpPr>
          <p:spPr bwMode="auto">
            <a:xfrm>
              <a:off x="4698" y="2739"/>
              <a:ext cx="1398" cy="1366"/>
            </a:xfrm>
            <a:prstGeom prst="ellipse">
              <a:avLst/>
            </a:prstGeom>
            <a:solidFill>
              <a:schemeClr val="bg1"/>
            </a:solidFill>
            <a:ln w="76200">
              <a:solidFill>
                <a:schemeClr val="tx1"/>
              </a:solidFill>
              <a:round/>
              <a:headEnd/>
              <a:tailEnd/>
            </a:ln>
          </p:spPr>
          <p:txBody>
            <a:bodyPr wrap="none" anchor="ctr"/>
            <a:lstStyle/>
            <a:p>
              <a:pPr eaLnBrk="0" hangingPunct="0"/>
              <a:endParaRPr lang="en-GB"/>
            </a:p>
          </p:txBody>
        </p:sp>
        <p:sp>
          <p:nvSpPr>
            <p:cNvPr id="26635" name="Freeform 47"/>
            <p:cNvSpPr>
              <a:spLocks/>
            </p:cNvSpPr>
            <p:nvPr/>
          </p:nvSpPr>
          <p:spPr bwMode="auto">
            <a:xfrm>
              <a:off x="4702" y="2961"/>
              <a:ext cx="1138" cy="1137"/>
            </a:xfrm>
            <a:custGeom>
              <a:avLst/>
              <a:gdLst>
                <a:gd name="T0" fmla="*/ 159 w 1138"/>
                <a:gd name="T1" fmla="*/ 32 h 1137"/>
                <a:gd name="T2" fmla="*/ 318 w 1138"/>
                <a:gd name="T3" fmla="*/ 39 h 1137"/>
                <a:gd name="T4" fmla="*/ 318 w 1138"/>
                <a:gd name="T5" fmla="*/ 233 h 1137"/>
                <a:gd name="T6" fmla="*/ 138 w 1138"/>
                <a:gd name="T7" fmla="*/ 518 h 1137"/>
                <a:gd name="T8" fmla="*/ 129 w 1138"/>
                <a:gd name="T9" fmla="*/ 603 h 1137"/>
                <a:gd name="T10" fmla="*/ 271 w 1138"/>
                <a:gd name="T11" fmla="*/ 504 h 1137"/>
                <a:gd name="T12" fmla="*/ 346 w 1138"/>
                <a:gd name="T13" fmla="*/ 318 h 1137"/>
                <a:gd name="T14" fmla="*/ 422 w 1138"/>
                <a:gd name="T15" fmla="*/ 119 h 1137"/>
                <a:gd name="T16" fmla="*/ 583 w 1138"/>
                <a:gd name="T17" fmla="*/ 53 h 1137"/>
                <a:gd name="T18" fmla="*/ 790 w 1138"/>
                <a:gd name="T19" fmla="*/ 238 h 1137"/>
                <a:gd name="T20" fmla="*/ 1008 w 1138"/>
                <a:gd name="T21" fmla="*/ 561 h 1137"/>
                <a:gd name="T22" fmla="*/ 1130 w 1138"/>
                <a:gd name="T23" fmla="*/ 874 h 1137"/>
                <a:gd name="T24" fmla="*/ 1054 w 1138"/>
                <a:gd name="T25" fmla="*/ 1041 h 1137"/>
                <a:gd name="T26" fmla="*/ 963 w 1138"/>
                <a:gd name="T27" fmla="*/ 1102 h 1137"/>
                <a:gd name="T28" fmla="*/ 568 w 1138"/>
                <a:gd name="T29" fmla="*/ 1132 h 1137"/>
                <a:gd name="T30" fmla="*/ 553 w 1138"/>
                <a:gd name="T31" fmla="*/ 1117 h 1137"/>
                <a:gd name="T32" fmla="*/ 720 w 1138"/>
                <a:gd name="T33" fmla="*/ 1011 h 1137"/>
                <a:gd name="T34" fmla="*/ 827 w 1138"/>
                <a:gd name="T35" fmla="*/ 829 h 1137"/>
                <a:gd name="T36" fmla="*/ 796 w 1138"/>
                <a:gd name="T37" fmla="*/ 646 h 1137"/>
                <a:gd name="T38" fmla="*/ 592 w 1138"/>
                <a:gd name="T39" fmla="*/ 305 h 1137"/>
                <a:gd name="T40" fmla="*/ 507 w 1138"/>
                <a:gd name="T41" fmla="*/ 352 h 1137"/>
                <a:gd name="T42" fmla="*/ 423 w 1138"/>
                <a:gd name="T43" fmla="*/ 542 h 1137"/>
                <a:gd name="T44" fmla="*/ 304 w 1138"/>
                <a:gd name="T45" fmla="*/ 713 h 1137"/>
                <a:gd name="T46" fmla="*/ 120 w 1138"/>
                <a:gd name="T47" fmla="*/ 841 h 1137"/>
                <a:gd name="T48" fmla="*/ 22 w 1138"/>
                <a:gd name="T49" fmla="*/ 594 h 1137"/>
                <a:gd name="T50" fmla="*/ 7 w 1138"/>
                <a:gd name="T51" fmla="*/ 366 h 1137"/>
                <a:gd name="T52" fmla="*/ 63 w 1138"/>
                <a:gd name="T53" fmla="*/ 295 h 1137"/>
                <a:gd name="T54" fmla="*/ 110 w 1138"/>
                <a:gd name="T55" fmla="*/ 181 h 1137"/>
                <a:gd name="T56" fmla="*/ 52 w 1138"/>
                <a:gd name="T57" fmla="*/ 199 h 1137"/>
                <a:gd name="T58" fmla="*/ 159 w 1138"/>
                <a:gd name="T59" fmla="*/ 32 h 113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38"/>
                <a:gd name="T91" fmla="*/ 0 h 1137"/>
                <a:gd name="T92" fmla="*/ 1138 w 1138"/>
                <a:gd name="T93" fmla="*/ 1137 h 113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38" h="1137">
                  <a:moveTo>
                    <a:pt x="159" y="32"/>
                  </a:moveTo>
                  <a:cubicBezTo>
                    <a:pt x="216" y="0"/>
                    <a:pt x="292" y="6"/>
                    <a:pt x="318" y="39"/>
                  </a:cubicBezTo>
                  <a:cubicBezTo>
                    <a:pt x="344" y="72"/>
                    <a:pt x="348" y="154"/>
                    <a:pt x="318" y="233"/>
                  </a:cubicBezTo>
                  <a:cubicBezTo>
                    <a:pt x="288" y="313"/>
                    <a:pt x="170" y="456"/>
                    <a:pt x="138" y="518"/>
                  </a:cubicBezTo>
                  <a:cubicBezTo>
                    <a:pt x="107" y="580"/>
                    <a:pt x="107" y="606"/>
                    <a:pt x="129" y="603"/>
                  </a:cubicBezTo>
                  <a:cubicBezTo>
                    <a:pt x="151" y="601"/>
                    <a:pt x="235" y="551"/>
                    <a:pt x="271" y="504"/>
                  </a:cubicBezTo>
                  <a:cubicBezTo>
                    <a:pt x="307" y="456"/>
                    <a:pt x="321" y="383"/>
                    <a:pt x="346" y="318"/>
                  </a:cubicBezTo>
                  <a:cubicBezTo>
                    <a:pt x="371" y="254"/>
                    <a:pt x="383" y="164"/>
                    <a:pt x="422" y="119"/>
                  </a:cubicBezTo>
                  <a:cubicBezTo>
                    <a:pt x="461" y="75"/>
                    <a:pt x="521" y="33"/>
                    <a:pt x="583" y="53"/>
                  </a:cubicBezTo>
                  <a:cubicBezTo>
                    <a:pt x="644" y="73"/>
                    <a:pt x="719" y="154"/>
                    <a:pt x="790" y="238"/>
                  </a:cubicBezTo>
                  <a:cubicBezTo>
                    <a:pt x="861" y="322"/>
                    <a:pt x="951" y="455"/>
                    <a:pt x="1008" y="561"/>
                  </a:cubicBezTo>
                  <a:cubicBezTo>
                    <a:pt x="1065" y="667"/>
                    <a:pt x="1122" y="794"/>
                    <a:pt x="1130" y="874"/>
                  </a:cubicBezTo>
                  <a:cubicBezTo>
                    <a:pt x="1138" y="954"/>
                    <a:pt x="1082" y="1003"/>
                    <a:pt x="1054" y="1041"/>
                  </a:cubicBezTo>
                  <a:lnTo>
                    <a:pt x="963" y="1102"/>
                  </a:lnTo>
                  <a:cubicBezTo>
                    <a:pt x="882" y="1117"/>
                    <a:pt x="636" y="1129"/>
                    <a:pt x="568" y="1132"/>
                  </a:cubicBezTo>
                  <a:cubicBezTo>
                    <a:pt x="500" y="1135"/>
                    <a:pt x="528" y="1137"/>
                    <a:pt x="553" y="1117"/>
                  </a:cubicBezTo>
                  <a:cubicBezTo>
                    <a:pt x="578" y="1097"/>
                    <a:pt x="674" y="1059"/>
                    <a:pt x="720" y="1011"/>
                  </a:cubicBezTo>
                  <a:cubicBezTo>
                    <a:pt x="766" y="963"/>
                    <a:pt x="814" y="890"/>
                    <a:pt x="827" y="829"/>
                  </a:cubicBezTo>
                  <a:cubicBezTo>
                    <a:pt x="840" y="768"/>
                    <a:pt x="835" y="733"/>
                    <a:pt x="796" y="646"/>
                  </a:cubicBezTo>
                  <a:cubicBezTo>
                    <a:pt x="757" y="559"/>
                    <a:pt x="640" y="354"/>
                    <a:pt x="592" y="305"/>
                  </a:cubicBezTo>
                  <a:cubicBezTo>
                    <a:pt x="544" y="256"/>
                    <a:pt x="536" y="313"/>
                    <a:pt x="507" y="352"/>
                  </a:cubicBezTo>
                  <a:cubicBezTo>
                    <a:pt x="479" y="392"/>
                    <a:pt x="457" y="482"/>
                    <a:pt x="423" y="542"/>
                  </a:cubicBezTo>
                  <a:cubicBezTo>
                    <a:pt x="388" y="602"/>
                    <a:pt x="354" y="663"/>
                    <a:pt x="304" y="713"/>
                  </a:cubicBezTo>
                  <a:cubicBezTo>
                    <a:pt x="254" y="763"/>
                    <a:pt x="167" y="861"/>
                    <a:pt x="120" y="841"/>
                  </a:cubicBezTo>
                  <a:cubicBezTo>
                    <a:pt x="73" y="821"/>
                    <a:pt x="41" y="673"/>
                    <a:pt x="22" y="594"/>
                  </a:cubicBezTo>
                  <a:cubicBezTo>
                    <a:pt x="3" y="515"/>
                    <a:pt x="0" y="416"/>
                    <a:pt x="7" y="366"/>
                  </a:cubicBezTo>
                  <a:cubicBezTo>
                    <a:pt x="14" y="316"/>
                    <a:pt x="46" y="326"/>
                    <a:pt x="63" y="295"/>
                  </a:cubicBezTo>
                  <a:cubicBezTo>
                    <a:pt x="80" y="264"/>
                    <a:pt x="112" y="197"/>
                    <a:pt x="110" y="181"/>
                  </a:cubicBezTo>
                  <a:cubicBezTo>
                    <a:pt x="108" y="165"/>
                    <a:pt x="44" y="224"/>
                    <a:pt x="52" y="199"/>
                  </a:cubicBezTo>
                  <a:cubicBezTo>
                    <a:pt x="60" y="174"/>
                    <a:pt x="137" y="67"/>
                    <a:pt x="159" y="32"/>
                  </a:cubicBezTo>
                  <a:close/>
                </a:path>
              </a:pathLst>
            </a:custGeom>
            <a:solidFill>
              <a:srgbClr val="969696"/>
            </a:solidFill>
            <a:ln w="12700">
              <a:solidFill>
                <a:schemeClr val="tx1"/>
              </a:solidFill>
              <a:round/>
              <a:headEnd/>
              <a:tailEnd/>
            </a:ln>
          </p:spPr>
          <p:txBody>
            <a:bodyPr wrap="none" anchor="ctr"/>
            <a:lstStyle/>
            <a:p>
              <a:pPr eaLnBrk="0" hangingPunct="0"/>
              <a:endParaRPr lang="en-GB"/>
            </a:p>
          </p:txBody>
        </p:sp>
        <p:sp>
          <p:nvSpPr>
            <p:cNvPr id="26636" name="Oval 48"/>
            <p:cNvSpPr>
              <a:spLocks noChangeArrowheads="1"/>
            </p:cNvSpPr>
            <p:nvPr/>
          </p:nvSpPr>
          <p:spPr bwMode="auto">
            <a:xfrm>
              <a:off x="4698" y="2739"/>
              <a:ext cx="1398" cy="1366"/>
            </a:xfrm>
            <a:prstGeom prst="ellipse">
              <a:avLst/>
            </a:prstGeom>
            <a:noFill/>
            <a:ln w="76200">
              <a:solidFill>
                <a:schemeClr val="tx1"/>
              </a:solidFill>
              <a:round/>
              <a:headEnd/>
              <a:tailEnd/>
            </a:ln>
          </p:spPr>
          <p:txBody>
            <a:bodyPr wrap="none" anchor="ctr"/>
            <a:lstStyle/>
            <a:p>
              <a:pPr eaLnBrk="0" hangingPunct="0"/>
              <a:endParaRPr lang="en-GB"/>
            </a:p>
          </p:txBody>
        </p:sp>
        <p:sp>
          <p:nvSpPr>
            <p:cNvPr id="26637" name="Text Box 49"/>
            <p:cNvSpPr txBox="1">
              <a:spLocks noChangeArrowheads="1"/>
            </p:cNvSpPr>
            <p:nvPr/>
          </p:nvSpPr>
          <p:spPr bwMode="auto">
            <a:xfrm>
              <a:off x="4698" y="2985"/>
              <a:ext cx="1396" cy="288"/>
            </a:xfrm>
            <a:prstGeom prst="rect">
              <a:avLst/>
            </a:prstGeom>
            <a:noFill/>
            <a:ln w="12700">
              <a:noFill/>
              <a:miter lim="800000"/>
              <a:headEnd/>
              <a:tailEnd/>
            </a:ln>
          </p:spPr>
          <p:txBody>
            <a:bodyPr>
              <a:spAutoFit/>
            </a:bodyPr>
            <a:lstStyle/>
            <a:p>
              <a:pPr algn="ctr" eaLnBrk="0" hangingPunct="0"/>
              <a:r>
                <a:rPr lang="en-GB" sz="2400">
                  <a:solidFill>
                    <a:srgbClr val="0000FF"/>
                  </a:solidFill>
                </a:rPr>
                <a:t>Mis-register</a:t>
              </a:r>
            </a:p>
          </p:txBody>
        </p:sp>
      </p:grpSp>
      <p:sp>
        <p:nvSpPr>
          <p:cNvPr id="50" name="Marcador de texto 9"/>
          <p:cNvSpPr txBox="1">
            <a:spLocks/>
          </p:cNvSpPr>
          <p:nvPr/>
        </p:nvSpPr>
        <p:spPr>
          <a:xfrm>
            <a:off x="4521153" y="6554362"/>
            <a:ext cx="5959279" cy="28432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1100" b="1" dirty="0" smtClean="0">
                <a:solidFill>
                  <a:schemeClr val="bg1">
                    <a:lumMod val="50000"/>
                  </a:schemeClr>
                </a:solidFill>
              </a:rPr>
              <a:t>John Ashburner </a:t>
            </a:r>
            <a:r>
              <a:rPr lang="ca-ES" sz="1100" b="1" dirty="0" smtClean="0"/>
              <a:t>|  UCL</a:t>
            </a:r>
            <a:endParaRPr lang="ca-ES" sz="1100" b="1" dirty="0">
              <a:solidFill>
                <a:schemeClr val="bg1">
                  <a:lumMod val="50000"/>
                </a:schemeClr>
              </a:solidFill>
            </a:endParaRPr>
          </a:p>
        </p:txBody>
      </p:sp>
    </p:spTree>
    <p:extLst>
      <p:ext uri="{BB962C8B-B14F-4D97-AF65-F5344CB8AC3E}">
        <p14:creationId xmlns:p14="http://schemas.microsoft.com/office/powerpoint/2010/main" val="23681465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ppt_w/2"/>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ppt_x</p:attrName>
                                        </p:attrNameLst>
                                      </p:cBhvr>
                                      <p:tavLst>
                                        <p:tav tm="0">
                                          <p:val>
                                            <p:strVal val="#ppt_x"/>
                                          </p:val>
                                        </p:tav>
                                        <p:tav tm="100000">
                                          <p:val>
                                            <p:strVal val="#ppt_x"/>
                                          </p:val>
                                        </p:tav>
                                      </p:tavLst>
                                    </p:anim>
                                    <p:anim calcmode="lin" valueType="num">
                                      <p:cBhvr>
                                        <p:cTn id="16" dur="500" fill="hold"/>
                                        <p:tgtEl>
                                          <p:spTgt spid="3"/>
                                        </p:tgtEl>
                                        <p:attrNameLst>
                                          <p:attrName>ppt_y</p:attrName>
                                        </p:attrNameLst>
                                      </p:cBhvr>
                                      <p:tavLst>
                                        <p:tav tm="0">
                                          <p:val>
                                            <p:strVal val="#ppt_y-#ppt_h/2"/>
                                          </p:val>
                                        </p:tav>
                                        <p:tav tm="100000">
                                          <p:val>
                                            <p:strVal val="#ppt_y"/>
                                          </p:val>
                                        </p:tav>
                                      </p:tavLst>
                                    </p:anim>
                                    <p:anim calcmode="lin" valueType="num">
                                      <p:cBhvr>
                                        <p:cTn id="17" dur="500" fill="hold"/>
                                        <p:tgtEl>
                                          <p:spTgt spid="3"/>
                                        </p:tgtEl>
                                        <p:attrNameLst>
                                          <p:attrName>ppt_w</p:attrName>
                                        </p:attrNameLst>
                                      </p:cBhvr>
                                      <p:tavLst>
                                        <p:tav tm="0">
                                          <p:val>
                                            <p:strVal val="#ppt_w"/>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17" presetClass="entr" presetSubtype="1"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ppt_x</p:attrName>
                                        </p:attrNameLst>
                                      </p:cBhvr>
                                      <p:tavLst>
                                        <p:tav tm="0">
                                          <p:val>
                                            <p:strVal val="#ppt_x"/>
                                          </p:val>
                                        </p:tav>
                                        <p:tav tm="100000">
                                          <p:val>
                                            <p:strVal val="#ppt_x"/>
                                          </p:val>
                                        </p:tav>
                                      </p:tavLst>
                                    </p:anim>
                                    <p:anim calcmode="lin" valueType="num">
                                      <p:cBhvr>
                                        <p:cTn id="23" dur="500" fill="hold"/>
                                        <p:tgtEl>
                                          <p:spTgt spid="5"/>
                                        </p:tgtEl>
                                        <p:attrNameLst>
                                          <p:attrName>ppt_y</p:attrName>
                                        </p:attrNameLst>
                                      </p:cBhvr>
                                      <p:tavLst>
                                        <p:tav tm="0">
                                          <p:val>
                                            <p:strVal val="#ppt_y-#ppt_h/2"/>
                                          </p:val>
                                        </p:tav>
                                        <p:tav tm="100000">
                                          <p:val>
                                            <p:strVal val="#ppt_y"/>
                                          </p:val>
                                        </p:tav>
                                      </p:tavLst>
                                    </p:anim>
                                    <p:anim calcmode="lin" valueType="num">
                                      <p:cBhvr>
                                        <p:cTn id="24" dur="500" fill="hold"/>
                                        <p:tgtEl>
                                          <p:spTgt spid="5"/>
                                        </p:tgtEl>
                                        <p:attrNameLst>
                                          <p:attrName>ppt_w</p:attrName>
                                        </p:attrNameLst>
                                      </p:cBhvr>
                                      <p:tavLst>
                                        <p:tav tm="0">
                                          <p:val>
                                            <p:strVal val="#ppt_w"/>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7" presetClass="entr" presetSubtype="8"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ppt_x</p:attrName>
                                        </p:attrNameLst>
                                      </p:cBhvr>
                                      <p:tavLst>
                                        <p:tav tm="0">
                                          <p:val>
                                            <p:strVal val="#ppt_x-#ppt_w/2"/>
                                          </p:val>
                                        </p:tav>
                                        <p:tav tm="100000">
                                          <p:val>
                                            <p:strVal val="#ppt_x"/>
                                          </p:val>
                                        </p:tav>
                                      </p:tavLst>
                                    </p:anim>
                                    <p:anim calcmode="lin" valueType="num">
                                      <p:cBhvr>
                                        <p:cTn id="31" dur="500" fill="hold"/>
                                        <p:tgtEl>
                                          <p:spTgt spid="9"/>
                                        </p:tgtEl>
                                        <p:attrNameLst>
                                          <p:attrName>ppt_y</p:attrName>
                                        </p:attrNameLst>
                                      </p:cBhvr>
                                      <p:tavLst>
                                        <p:tav tm="0">
                                          <p:val>
                                            <p:strVal val="#ppt_y"/>
                                          </p:val>
                                        </p:tav>
                                        <p:tav tm="100000">
                                          <p:val>
                                            <p:strVal val="#ppt_y"/>
                                          </p:val>
                                        </p:tav>
                                      </p:tavLst>
                                    </p:anim>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strVal val="#ppt_h"/>
                                          </p:val>
                                        </p:tav>
                                        <p:tav tm="100000">
                                          <p:val>
                                            <p:strVal val="#ppt_h"/>
                                          </p:val>
                                        </p:tav>
                                      </p:tavLst>
                                    </p:anim>
                                  </p:childTnLst>
                                </p:cTn>
                              </p:par>
                            </p:childTnLst>
                          </p:cTn>
                        </p:par>
                        <p:par>
                          <p:cTn id="34" fill="hold">
                            <p:stCondLst>
                              <p:cond delay="500"/>
                            </p:stCondLst>
                            <p:childTnLst>
                              <p:par>
                                <p:cTn id="35" presetID="17" presetClass="entr" presetSubtype="1"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ppt_x</p:attrName>
                                        </p:attrNameLst>
                                      </p:cBhvr>
                                      <p:tavLst>
                                        <p:tav tm="0">
                                          <p:val>
                                            <p:strVal val="#ppt_x"/>
                                          </p:val>
                                        </p:tav>
                                        <p:tav tm="100000">
                                          <p:val>
                                            <p:strVal val="#ppt_x"/>
                                          </p:val>
                                        </p:tav>
                                      </p:tavLst>
                                    </p:anim>
                                    <p:anim calcmode="lin" valueType="num">
                                      <p:cBhvr>
                                        <p:cTn id="38" dur="500" fill="hold"/>
                                        <p:tgtEl>
                                          <p:spTgt spid="11"/>
                                        </p:tgtEl>
                                        <p:attrNameLst>
                                          <p:attrName>ppt_y</p:attrName>
                                        </p:attrNameLst>
                                      </p:cBhvr>
                                      <p:tavLst>
                                        <p:tav tm="0">
                                          <p:val>
                                            <p:strVal val="#ppt_y-#ppt_h/2"/>
                                          </p:val>
                                        </p:tav>
                                        <p:tav tm="100000">
                                          <p:val>
                                            <p:strVal val="#ppt_y"/>
                                          </p:val>
                                        </p:tav>
                                      </p:tavLst>
                                    </p:anim>
                                    <p:anim calcmode="lin" valueType="num">
                                      <p:cBhvr>
                                        <p:cTn id="39" dur="500" fill="hold"/>
                                        <p:tgtEl>
                                          <p:spTgt spid="11"/>
                                        </p:tgtEl>
                                        <p:attrNameLst>
                                          <p:attrName>ppt_w</p:attrName>
                                        </p:attrNameLst>
                                      </p:cBhvr>
                                      <p:tavLst>
                                        <p:tav tm="0">
                                          <p:val>
                                            <p:strVal val="#ppt_w"/>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17" presetClass="entr" presetSubtype="8"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ppt_x</p:attrName>
                                        </p:attrNameLst>
                                      </p:cBhvr>
                                      <p:tavLst>
                                        <p:tav tm="0">
                                          <p:val>
                                            <p:strVal val="#ppt_x-#ppt_w/2"/>
                                          </p:val>
                                        </p:tav>
                                        <p:tav tm="100000">
                                          <p:val>
                                            <p:strVal val="#ppt_x"/>
                                          </p:val>
                                        </p:tav>
                                      </p:tavLst>
                                    </p:anim>
                                    <p:anim calcmode="lin" valueType="num">
                                      <p:cBhvr>
                                        <p:cTn id="46" dur="500" fill="hold"/>
                                        <p:tgtEl>
                                          <p:spTgt spid="14"/>
                                        </p:tgtEl>
                                        <p:attrNameLst>
                                          <p:attrName>ppt_y</p:attrName>
                                        </p:attrNameLst>
                                      </p:cBhvr>
                                      <p:tavLst>
                                        <p:tav tm="0">
                                          <p:val>
                                            <p:strVal val="#ppt_y"/>
                                          </p:val>
                                        </p:tav>
                                        <p:tav tm="100000">
                                          <p:val>
                                            <p:strVal val="#ppt_y"/>
                                          </p:val>
                                        </p:tav>
                                      </p:tavLst>
                                    </p:anim>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strVal val="#ppt_h"/>
                                          </p:val>
                                        </p:tav>
                                        <p:tav tm="100000">
                                          <p:val>
                                            <p:strVal val="#ppt_h"/>
                                          </p:val>
                                        </p:tav>
                                      </p:tavLst>
                                    </p:anim>
                                  </p:childTnLst>
                                </p:cTn>
                              </p:par>
                            </p:childTnLst>
                          </p:cTn>
                        </p:par>
                        <p:par>
                          <p:cTn id="49" fill="hold">
                            <p:stCondLst>
                              <p:cond delay="500"/>
                            </p:stCondLst>
                            <p:childTnLst>
                              <p:par>
                                <p:cTn id="50" presetID="17" presetClass="entr" presetSubtype="1" fill="hold" nodeType="after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ppt_x</p:attrName>
                                        </p:attrNameLst>
                                      </p:cBhvr>
                                      <p:tavLst>
                                        <p:tav tm="0">
                                          <p:val>
                                            <p:strVal val="#ppt_x"/>
                                          </p:val>
                                        </p:tav>
                                        <p:tav tm="100000">
                                          <p:val>
                                            <p:strVal val="#ppt_x"/>
                                          </p:val>
                                        </p:tav>
                                      </p:tavLst>
                                    </p:anim>
                                    <p:anim calcmode="lin" valueType="num">
                                      <p:cBhvr>
                                        <p:cTn id="53" dur="500" fill="hold"/>
                                        <p:tgtEl>
                                          <p:spTgt spid="16"/>
                                        </p:tgtEl>
                                        <p:attrNameLst>
                                          <p:attrName>ppt_y</p:attrName>
                                        </p:attrNameLst>
                                      </p:cBhvr>
                                      <p:tavLst>
                                        <p:tav tm="0">
                                          <p:val>
                                            <p:strVal val="#ppt_y-#ppt_h/2"/>
                                          </p:val>
                                        </p:tav>
                                        <p:tav tm="100000">
                                          <p:val>
                                            <p:strVal val="#ppt_y"/>
                                          </p:val>
                                        </p:tav>
                                      </p:tavLst>
                                    </p:anim>
                                    <p:anim calcmode="lin" valueType="num">
                                      <p:cBhvr>
                                        <p:cTn id="54" dur="500" fill="hold"/>
                                        <p:tgtEl>
                                          <p:spTgt spid="16"/>
                                        </p:tgtEl>
                                        <p:attrNameLst>
                                          <p:attrName>ppt_w</p:attrName>
                                        </p:attrNameLst>
                                      </p:cBhvr>
                                      <p:tavLst>
                                        <p:tav tm="0">
                                          <p:val>
                                            <p:strVal val="#ppt_w"/>
                                          </p:val>
                                        </p:tav>
                                        <p:tav tm="100000">
                                          <p:val>
                                            <p:strVal val="#ppt_w"/>
                                          </p:val>
                                        </p:tav>
                                      </p:tavLst>
                                    </p:anim>
                                    <p:anim calcmode="lin" valueType="num">
                                      <p:cBhvr>
                                        <p:cTn id="55"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ipse 3"/>
          <p:cNvSpPr/>
          <p:nvPr/>
        </p:nvSpPr>
        <p:spPr>
          <a:xfrm>
            <a:off x="3285703" y="457917"/>
            <a:ext cx="5760000" cy="5760000"/>
          </a:xfrm>
          <a:prstGeom prst="ellipse">
            <a:avLst/>
          </a:prstGeom>
          <a:solidFill>
            <a:srgbClr val="005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7" name="CuadroTexto 6"/>
          <p:cNvSpPr txBox="1"/>
          <p:nvPr/>
        </p:nvSpPr>
        <p:spPr>
          <a:xfrm>
            <a:off x="4641086" y="1842912"/>
            <a:ext cx="3642344" cy="707886"/>
          </a:xfrm>
          <a:prstGeom prst="rect">
            <a:avLst/>
          </a:prstGeom>
          <a:noFill/>
        </p:spPr>
        <p:txBody>
          <a:bodyPr wrap="none" rtlCol="0">
            <a:spAutoFit/>
          </a:bodyPr>
          <a:lstStyle/>
          <a:p>
            <a:r>
              <a:rPr lang="ca-ES" sz="4000" b="1" dirty="0" smtClean="0">
                <a:solidFill>
                  <a:schemeClr val="bg1"/>
                </a:solidFill>
                <a:latin typeface="Century Gothic" panose="020B0502020202020204" pitchFamily="34" charset="0"/>
              </a:rPr>
              <a:t>Segmentation</a:t>
            </a:r>
            <a:endParaRPr lang="ca-ES" sz="4000" b="1" dirty="0">
              <a:solidFill>
                <a:schemeClr val="bg1"/>
              </a:solidFill>
              <a:latin typeface="Century Gothic" panose="020B0502020202020204" pitchFamily="34" charset="0"/>
            </a:endParaRPr>
          </a:p>
        </p:txBody>
      </p:sp>
      <p:sp>
        <p:nvSpPr>
          <p:cNvPr id="17" name="CuadroTexto 16"/>
          <p:cNvSpPr txBox="1"/>
          <p:nvPr/>
        </p:nvSpPr>
        <p:spPr>
          <a:xfrm>
            <a:off x="4166382" y="3337917"/>
            <a:ext cx="4769273" cy="1384995"/>
          </a:xfrm>
          <a:prstGeom prst="rect">
            <a:avLst/>
          </a:prstGeom>
          <a:noFill/>
        </p:spPr>
        <p:txBody>
          <a:bodyPr wrap="square" rtlCol="0">
            <a:spAutoFit/>
          </a:bodyPr>
          <a:lstStyle/>
          <a:p>
            <a:pPr marL="571500" indent="-571500">
              <a:buFont typeface="Arial" panose="020B0604020202020204" pitchFamily="34" charset="0"/>
              <a:buChar char="•"/>
            </a:pPr>
            <a:r>
              <a:rPr lang="ca-ES" sz="2800" b="1" dirty="0" smtClean="0">
                <a:solidFill>
                  <a:schemeClr val="bg2">
                    <a:lumMod val="90000"/>
                  </a:schemeClr>
                </a:solidFill>
                <a:latin typeface="Century Gothic" panose="020B0502020202020204" pitchFamily="34" charset="0"/>
              </a:rPr>
              <a:t>Gaussian mixture</a:t>
            </a:r>
          </a:p>
          <a:p>
            <a:pPr marL="571500" indent="-571500">
              <a:buFont typeface="Arial" panose="020B0604020202020204" pitchFamily="34" charset="0"/>
              <a:buChar char="•"/>
            </a:pPr>
            <a:r>
              <a:rPr lang="ca-ES" sz="2800" b="1" dirty="0" smtClean="0">
                <a:solidFill>
                  <a:schemeClr val="bg2">
                    <a:lumMod val="90000"/>
                  </a:schemeClr>
                </a:solidFill>
                <a:latin typeface="Century Gothic" panose="020B0502020202020204" pitchFamily="34" charset="0"/>
              </a:rPr>
              <a:t>Intensity nonuniformity</a:t>
            </a:r>
          </a:p>
          <a:p>
            <a:pPr marL="571500" indent="-571500">
              <a:buFont typeface="Arial" panose="020B0604020202020204" pitchFamily="34" charset="0"/>
              <a:buChar char="•"/>
            </a:pPr>
            <a:r>
              <a:rPr lang="ca-ES" sz="2800" b="1" dirty="0" smtClean="0">
                <a:solidFill>
                  <a:schemeClr val="bg2">
                    <a:lumMod val="90000"/>
                  </a:schemeClr>
                </a:solidFill>
                <a:latin typeface="Century Gothic" panose="020B0502020202020204" pitchFamily="34" charset="0"/>
              </a:rPr>
              <a:t>Registration</a:t>
            </a:r>
          </a:p>
        </p:txBody>
      </p:sp>
      <p:sp>
        <p:nvSpPr>
          <p:cNvPr id="8" name="Marcador de texto 9"/>
          <p:cNvSpPr txBox="1">
            <a:spLocks/>
          </p:cNvSpPr>
          <p:nvPr/>
        </p:nvSpPr>
        <p:spPr>
          <a:xfrm>
            <a:off x="4521153" y="6554362"/>
            <a:ext cx="5959279" cy="28432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1100" b="1" dirty="0" smtClean="0">
                <a:solidFill>
                  <a:schemeClr val="bg1">
                    <a:lumMod val="50000"/>
                  </a:schemeClr>
                </a:solidFill>
              </a:rPr>
              <a:t>John Ashburner </a:t>
            </a:r>
            <a:r>
              <a:rPr lang="ca-ES" sz="1100" b="1" dirty="0" smtClean="0"/>
              <a:t>|  UCL</a:t>
            </a:r>
            <a:endParaRPr lang="ca-ES" sz="1100" b="1" dirty="0">
              <a:solidFill>
                <a:schemeClr val="bg1">
                  <a:lumMod val="50000"/>
                </a:schemeClr>
              </a:solidFill>
            </a:endParaRPr>
          </a:p>
        </p:txBody>
      </p:sp>
    </p:spTree>
    <p:extLst>
      <p:ext uri="{BB962C8B-B14F-4D97-AF65-F5344CB8AC3E}">
        <p14:creationId xmlns:p14="http://schemas.microsoft.com/office/powerpoint/2010/main" val="215298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Title 1"/>
          <p:cNvSpPr>
            <a:spLocks noGrp="1"/>
          </p:cNvSpPr>
          <p:nvPr>
            <p:ph type="title" idx="4294967295"/>
          </p:nvPr>
        </p:nvSpPr>
        <p:spPr/>
        <p:txBody>
          <a:bodyPr/>
          <a:lstStyle/>
          <a:p>
            <a:r>
              <a:rPr lang="en-GB" dirty="0" smtClean="0"/>
              <a:t>Segmentation: Intensity Distribution Model</a:t>
            </a:r>
            <a:endParaRPr lang="en-GB" dirty="0"/>
          </a:p>
        </p:txBody>
      </p:sp>
      <p:pic>
        <p:nvPicPr>
          <p:cNvPr id="406531" name="Picture 4" descr="Intensity.png"/>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5370653" y="1065390"/>
            <a:ext cx="7419371" cy="5570354"/>
          </a:xfrm>
          <a:prstGeom prst="rect">
            <a:avLst/>
          </a:prstGeom>
          <a:ln>
            <a:noFill/>
          </a:ln>
          <a:effectLst>
            <a:outerShdw blurRad="292100" dist="139700" dir="2700000" algn="tl" rotWithShape="0">
              <a:srgbClr val="333333">
                <a:alpha val="65000"/>
              </a:srgbClr>
            </a:outerShdw>
          </a:effectLst>
        </p:spPr>
      </p:pic>
      <p:pic>
        <p:nvPicPr>
          <p:cNvPr id="5" name="Picture 4" descr="bias"/>
          <p:cNvPicPr>
            <a:picLocks noChangeAspect="1" noChangeArrowheads="1"/>
          </p:cNvPicPr>
          <p:nvPr/>
        </p:nvPicPr>
        <p:blipFill rotWithShape="1">
          <a:blip r:embed="rId3" cstate="print"/>
          <a:srcRect l="66652"/>
          <a:stretch/>
        </p:blipFill>
        <p:spPr bwMode="auto">
          <a:xfrm>
            <a:off x="1378889" y="1427383"/>
            <a:ext cx="3876017" cy="4639631"/>
          </a:xfrm>
          <a:prstGeom prst="rect">
            <a:avLst/>
          </a:prstGeom>
          <a:ln>
            <a:noFill/>
          </a:ln>
          <a:effectLst>
            <a:outerShdw blurRad="292100" dist="139700" dir="2700000" algn="tl" rotWithShape="0">
              <a:srgbClr val="333333">
                <a:alpha val="65000"/>
              </a:srgbClr>
            </a:outerShdw>
          </a:effectLst>
        </p:spPr>
      </p:pic>
      <p:sp>
        <p:nvSpPr>
          <p:cNvPr id="6" name="Marcador de texto 9"/>
          <p:cNvSpPr txBox="1">
            <a:spLocks/>
          </p:cNvSpPr>
          <p:nvPr/>
        </p:nvSpPr>
        <p:spPr>
          <a:xfrm>
            <a:off x="4521153" y="6554362"/>
            <a:ext cx="5959279" cy="28432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1100" b="1" dirty="0" smtClean="0">
                <a:solidFill>
                  <a:schemeClr val="bg1">
                    <a:lumMod val="50000"/>
                  </a:schemeClr>
                </a:solidFill>
              </a:rPr>
              <a:t>John Ashburner </a:t>
            </a:r>
            <a:r>
              <a:rPr lang="ca-ES" sz="1100" b="1" dirty="0" smtClean="0"/>
              <a:t>|  UCL</a:t>
            </a:r>
            <a:endParaRPr lang="ca-ES" sz="1100" b="1" dirty="0">
              <a:solidFill>
                <a:schemeClr val="bg1">
                  <a:lumMod val="50000"/>
                </a:schemeClr>
              </a:solidFill>
            </a:endParaRPr>
          </a:p>
        </p:txBody>
      </p:sp>
    </p:spTree>
    <p:extLst>
      <p:ext uri="{BB962C8B-B14F-4D97-AF65-F5344CB8AC3E}">
        <p14:creationId xmlns:p14="http://schemas.microsoft.com/office/powerpoint/2010/main" val="2299963094"/>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6" name="Picture 4" descr="bias"/>
          <p:cNvPicPr>
            <a:picLocks noChangeAspect="1" noChangeArrowheads="1"/>
          </p:cNvPicPr>
          <p:nvPr/>
        </p:nvPicPr>
        <p:blipFill>
          <a:blip r:embed="rId2" cstate="print"/>
          <a:srcRect/>
          <a:stretch>
            <a:fillRect/>
          </a:stretch>
        </p:blipFill>
        <p:spPr bwMode="auto">
          <a:xfrm>
            <a:off x="1199959" y="1101700"/>
            <a:ext cx="10687960" cy="4266372"/>
          </a:xfrm>
          <a:prstGeom prst="rect">
            <a:avLst/>
          </a:prstGeom>
          <a:noFill/>
        </p:spPr>
      </p:pic>
      <p:sp>
        <p:nvSpPr>
          <p:cNvPr id="397317" name="Text Box 5"/>
          <p:cNvSpPr txBox="1">
            <a:spLocks noChangeArrowheads="1"/>
          </p:cNvSpPr>
          <p:nvPr/>
        </p:nvSpPr>
        <p:spPr bwMode="auto">
          <a:xfrm>
            <a:off x="1913280" y="5550818"/>
            <a:ext cx="2303463" cy="369332"/>
          </a:xfrm>
          <a:prstGeom prst="rect">
            <a:avLst/>
          </a:prstGeom>
          <a:noFill/>
          <a:ln w="12700">
            <a:noFill/>
            <a:miter lim="800000"/>
            <a:headEnd/>
            <a:tailEnd/>
          </a:ln>
          <a:effectLst/>
        </p:spPr>
        <p:txBody>
          <a:bodyPr>
            <a:spAutoFit/>
          </a:bodyPr>
          <a:lstStyle/>
          <a:p>
            <a:r>
              <a:rPr lang="en-GB" b="1" dirty="0">
                <a:solidFill>
                  <a:srgbClr val="0000FF"/>
                </a:solidFill>
                <a:latin typeface="Arial" pitchFamily="34" charset="0"/>
                <a:cs typeface="Arial" pitchFamily="34" charset="0"/>
              </a:rPr>
              <a:t>Corrupted image</a:t>
            </a:r>
            <a:endParaRPr lang="en-GB" dirty="0">
              <a:latin typeface="Arial" pitchFamily="34" charset="0"/>
              <a:cs typeface="Arial" pitchFamily="34" charset="0"/>
            </a:endParaRPr>
          </a:p>
        </p:txBody>
      </p:sp>
      <p:sp>
        <p:nvSpPr>
          <p:cNvPr id="397318" name="Text Box 6"/>
          <p:cNvSpPr txBox="1">
            <a:spLocks noChangeArrowheads="1"/>
          </p:cNvSpPr>
          <p:nvPr/>
        </p:nvSpPr>
        <p:spPr bwMode="auto">
          <a:xfrm>
            <a:off x="9244837" y="5550818"/>
            <a:ext cx="2005677" cy="369332"/>
          </a:xfrm>
          <a:prstGeom prst="rect">
            <a:avLst/>
          </a:prstGeom>
          <a:noFill/>
          <a:ln w="12700">
            <a:noFill/>
            <a:miter lim="800000"/>
            <a:headEnd/>
            <a:tailEnd/>
          </a:ln>
          <a:effectLst/>
        </p:spPr>
        <p:txBody>
          <a:bodyPr wrap="none">
            <a:spAutoFit/>
          </a:bodyPr>
          <a:lstStyle/>
          <a:p>
            <a:r>
              <a:rPr lang="en-GB" b="1" dirty="0">
                <a:solidFill>
                  <a:srgbClr val="3333FF"/>
                </a:solidFill>
                <a:latin typeface="Arial" pitchFamily="34" charset="0"/>
                <a:cs typeface="Arial" pitchFamily="34" charset="0"/>
              </a:rPr>
              <a:t>Corrected image</a:t>
            </a:r>
            <a:endParaRPr lang="en-GB" dirty="0">
              <a:solidFill>
                <a:srgbClr val="3333FF"/>
              </a:solidFill>
              <a:latin typeface="Arial" pitchFamily="34" charset="0"/>
              <a:cs typeface="Arial" pitchFamily="34" charset="0"/>
            </a:endParaRPr>
          </a:p>
        </p:txBody>
      </p:sp>
      <p:sp>
        <p:nvSpPr>
          <p:cNvPr id="397319" name="Text Box 7"/>
          <p:cNvSpPr txBox="1">
            <a:spLocks noChangeArrowheads="1"/>
          </p:cNvSpPr>
          <p:nvPr/>
        </p:nvSpPr>
        <p:spPr bwMode="auto">
          <a:xfrm>
            <a:off x="5996773" y="5550818"/>
            <a:ext cx="2303463" cy="369332"/>
          </a:xfrm>
          <a:prstGeom prst="rect">
            <a:avLst/>
          </a:prstGeom>
          <a:noFill/>
          <a:ln w="12700">
            <a:noFill/>
            <a:miter lim="800000"/>
            <a:headEnd/>
            <a:tailEnd/>
          </a:ln>
          <a:effectLst/>
        </p:spPr>
        <p:txBody>
          <a:bodyPr>
            <a:spAutoFit/>
          </a:bodyPr>
          <a:lstStyle/>
          <a:p>
            <a:r>
              <a:rPr lang="en-GB" b="1" dirty="0">
                <a:solidFill>
                  <a:srgbClr val="0000FF"/>
                </a:solidFill>
                <a:latin typeface="Arial" pitchFamily="34" charset="0"/>
                <a:cs typeface="Arial" pitchFamily="34" charset="0"/>
              </a:rPr>
              <a:t>Bias Field</a:t>
            </a:r>
            <a:endParaRPr lang="en-GB" dirty="0">
              <a:latin typeface="Arial" pitchFamily="34" charset="0"/>
              <a:cs typeface="Arial" pitchFamily="34" charset="0"/>
            </a:endParaRPr>
          </a:p>
        </p:txBody>
      </p:sp>
      <p:pic>
        <p:nvPicPr>
          <p:cNvPr id="2" name="Picture 1"/>
          <p:cNvPicPr>
            <a:picLocks noChangeAspect="1"/>
          </p:cNvPicPr>
          <p:nvPr/>
        </p:nvPicPr>
        <p:blipFill>
          <a:blip r:embed="rId3"/>
          <a:stretch>
            <a:fillRect/>
          </a:stretch>
        </p:blipFill>
        <p:spPr>
          <a:xfrm>
            <a:off x="1199959" y="182564"/>
            <a:ext cx="10992041" cy="463336"/>
          </a:xfrm>
          <a:prstGeom prst="rect">
            <a:avLst/>
          </a:prstGeom>
        </p:spPr>
      </p:pic>
      <p:sp>
        <p:nvSpPr>
          <p:cNvPr id="3" name="Title 2"/>
          <p:cNvSpPr>
            <a:spLocks noGrp="1"/>
          </p:cNvSpPr>
          <p:nvPr>
            <p:ph type="title"/>
          </p:nvPr>
        </p:nvSpPr>
        <p:spPr/>
        <p:txBody>
          <a:bodyPr/>
          <a:lstStyle/>
          <a:p>
            <a:r>
              <a:rPr lang="en-GB" dirty="0"/>
              <a:t>Segmentation: </a:t>
            </a:r>
            <a:r>
              <a:rPr lang="en-GB" dirty="0" smtClean="0"/>
              <a:t>Bias Field Model</a:t>
            </a:r>
            <a:endParaRPr lang="en-GB" dirty="0"/>
          </a:p>
        </p:txBody>
      </p:sp>
      <p:sp>
        <p:nvSpPr>
          <p:cNvPr id="12" name="Marcador de texto 9"/>
          <p:cNvSpPr txBox="1">
            <a:spLocks/>
          </p:cNvSpPr>
          <p:nvPr/>
        </p:nvSpPr>
        <p:spPr>
          <a:xfrm>
            <a:off x="4521153" y="6554362"/>
            <a:ext cx="5959279" cy="28432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1100" b="1" dirty="0" smtClean="0">
                <a:solidFill>
                  <a:schemeClr val="bg1">
                    <a:lumMod val="50000"/>
                  </a:schemeClr>
                </a:solidFill>
              </a:rPr>
              <a:t>John Ashburner </a:t>
            </a:r>
            <a:r>
              <a:rPr lang="ca-ES" sz="1100" b="1" dirty="0" smtClean="0"/>
              <a:t>|  UCL</a:t>
            </a:r>
            <a:endParaRPr lang="ca-ES" sz="1100" b="1" dirty="0">
              <a:solidFill>
                <a:schemeClr val="bg1">
                  <a:lumMod val="50000"/>
                </a:schemeClr>
              </a:solidFill>
            </a:endParaRPr>
          </a:p>
        </p:txBody>
      </p:sp>
    </p:spTree>
    <p:extLst>
      <p:ext uri="{BB962C8B-B14F-4D97-AF65-F5344CB8AC3E}">
        <p14:creationId xmlns:p14="http://schemas.microsoft.com/office/powerpoint/2010/main" val="2445559241"/>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9" name="Content Placeholder 3" descr="TPM.png"/>
          <p:cNvPicPr>
            <a:picLocks noGrp="1" noChangeAspect="1"/>
          </p:cNvPicPr>
          <p:nvPr>
            <p:ph idx="4294967295"/>
          </p:nvPr>
        </p:nvPicPr>
        <p:blipFill>
          <a:blip r:embed="rId2" cstate="print"/>
          <a:srcRect/>
          <a:stretch>
            <a:fillRect/>
          </a:stretch>
        </p:blipFill>
        <p:spPr>
          <a:xfrm>
            <a:off x="1200876" y="770657"/>
            <a:ext cx="3743199" cy="5393802"/>
          </a:xfrm>
        </p:spPr>
      </p:pic>
      <p:pic>
        <p:nvPicPr>
          <p:cNvPr id="6" name="Picture 3" descr="defs"/>
          <p:cNvPicPr>
            <a:picLocks noChangeAspect="1" noChangeArrowheads="1"/>
          </p:cNvPicPr>
          <p:nvPr/>
        </p:nvPicPr>
        <p:blipFill>
          <a:blip r:embed="rId3" cstate="print"/>
          <a:srcRect/>
          <a:stretch>
            <a:fillRect/>
          </a:stretch>
        </p:blipFill>
        <p:spPr bwMode="auto">
          <a:xfrm>
            <a:off x="5032465" y="1001210"/>
            <a:ext cx="6874771" cy="5163249"/>
          </a:xfrm>
          <a:prstGeom prst="rect">
            <a:avLst/>
          </a:prstGeom>
          <a:noFill/>
        </p:spPr>
      </p:pic>
      <p:sp>
        <p:nvSpPr>
          <p:cNvPr id="11" name="Title 2"/>
          <p:cNvSpPr txBox="1">
            <a:spLocks/>
          </p:cNvSpPr>
          <p:nvPr/>
        </p:nvSpPr>
        <p:spPr>
          <a:xfrm>
            <a:off x="1201003" y="188857"/>
            <a:ext cx="10990996" cy="461138"/>
          </a:xfrm>
          <a:prstGeom prst="rect">
            <a:avLst/>
          </a:prstGeom>
        </p:spPr>
        <p:txBody>
          <a:bodyPr/>
          <a:lstStyle>
            <a:lvl1pPr algn="r" defTabSz="914400" rtl="0" eaLnBrk="1" latinLnBrk="0" hangingPunct="1">
              <a:lnSpc>
                <a:spcPct val="90000"/>
              </a:lnSpc>
              <a:spcBef>
                <a:spcPct val="0"/>
              </a:spcBef>
              <a:buNone/>
              <a:defRPr sz="2400" b="1" kern="1200">
                <a:solidFill>
                  <a:schemeClr val="bg1"/>
                </a:solidFill>
                <a:latin typeface="Century Gothic" panose="020B0502020202020204" pitchFamily="34" charset="0"/>
                <a:ea typeface="+mj-ea"/>
                <a:cs typeface="+mj-cs"/>
              </a:defRPr>
            </a:lvl1pPr>
          </a:lstStyle>
          <a:p>
            <a:r>
              <a:rPr lang="en-GB" dirty="0" smtClean="0">
                <a:solidFill>
                  <a:schemeClr val="bg2"/>
                </a:solidFill>
              </a:rPr>
              <a:t>Deformable Tissue Priors</a:t>
            </a:r>
            <a:endParaRPr lang="en-GB" dirty="0">
              <a:solidFill>
                <a:schemeClr val="bg2"/>
              </a:solidFill>
            </a:endParaRPr>
          </a:p>
        </p:txBody>
      </p:sp>
      <p:sp>
        <p:nvSpPr>
          <p:cNvPr id="12" name="Title 1"/>
          <p:cNvSpPr txBox="1">
            <a:spLocks/>
          </p:cNvSpPr>
          <p:nvPr/>
        </p:nvSpPr>
        <p:spPr>
          <a:xfrm>
            <a:off x="1200876" y="191313"/>
            <a:ext cx="10990996" cy="461138"/>
          </a:xfrm>
          <a:prstGeom prst="rect">
            <a:avLst/>
          </a:prstGeom>
          <a:gradFill flip="none" rotWithShape="1">
            <a:gsLst>
              <a:gs pos="0">
                <a:srgbClr val="00559D"/>
              </a:gs>
              <a:gs pos="60000">
                <a:srgbClr val="00559D"/>
              </a:gs>
              <a:gs pos="100000">
                <a:srgbClr val="00559D">
                  <a:tint val="23500"/>
                  <a:satMod val="160000"/>
                </a:srgbClr>
              </a:gs>
            </a:gsLst>
            <a:lin ang="10800000" scaled="1"/>
            <a:tileRect/>
          </a:gradFill>
        </p:spPr>
        <p:txBody>
          <a:bodyPr vert="horz" lIns="91440" tIns="45720" rIns="91440" bIns="45720" rtlCol="0" anchor="ctr">
            <a:noAutofit/>
          </a:bodyPr>
          <a:lstStyle>
            <a:lvl1pPr algn="r" defTabSz="914400" rtl="0" eaLnBrk="1" latinLnBrk="0" hangingPunct="1">
              <a:lnSpc>
                <a:spcPct val="90000"/>
              </a:lnSpc>
              <a:spcBef>
                <a:spcPct val="0"/>
              </a:spcBef>
              <a:buNone/>
              <a:defRPr sz="2400" b="1" kern="1200">
                <a:solidFill>
                  <a:schemeClr val="bg1"/>
                </a:solidFill>
                <a:latin typeface="Century Gothic" panose="020B0502020202020204" pitchFamily="34" charset="0"/>
                <a:ea typeface="+mj-ea"/>
                <a:cs typeface="+mj-cs"/>
              </a:defRPr>
            </a:lvl1pPr>
          </a:lstStyle>
          <a:p>
            <a:r>
              <a:rPr lang="en-GB" dirty="0"/>
              <a:t>Segmentation: </a:t>
            </a:r>
            <a:r>
              <a:rPr lang="en-GB" dirty="0" smtClean="0"/>
              <a:t>Deformable Tissue Priors</a:t>
            </a:r>
            <a:endParaRPr lang="en-GB" dirty="0"/>
          </a:p>
        </p:txBody>
      </p:sp>
      <p:sp>
        <p:nvSpPr>
          <p:cNvPr id="13" name="Marcador de texto 9"/>
          <p:cNvSpPr txBox="1">
            <a:spLocks/>
          </p:cNvSpPr>
          <p:nvPr/>
        </p:nvSpPr>
        <p:spPr>
          <a:xfrm>
            <a:off x="4521153" y="6554362"/>
            <a:ext cx="5959279" cy="28432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1100" b="1" dirty="0" smtClean="0">
                <a:solidFill>
                  <a:schemeClr val="bg1">
                    <a:lumMod val="50000"/>
                  </a:schemeClr>
                </a:solidFill>
              </a:rPr>
              <a:t>John Ashburner </a:t>
            </a:r>
            <a:r>
              <a:rPr lang="ca-ES" sz="1100" b="1" dirty="0" smtClean="0"/>
              <a:t>|  UCL</a:t>
            </a:r>
            <a:endParaRPr lang="ca-ES" sz="1100" b="1" dirty="0">
              <a:solidFill>
                <a:schemeClr val="bg1">
                  <a:lumMod val="50000"/>
                </a:schemeClr>
              </a:solidFill>
            </a:endParaRPr>
          </a:p>
        </p:txBody>
      </p:sp>
    </p:spTree>
    <p:extLst>
      <p:ext uri="{BB962C8B-B14F-4D97-AF65-F5344CB8AC3E}">
        <p14:creationId xmlns:p14="http://schemas.microsoft.com/office/powerpoint/2010/main" val="21247926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Title 1"/>
          <p:cNvSpPr>
            <a:spLocks noGrp="1"/>
          </p:cNvSpPr>
          <p:nvPr>
            <p:ph type="title" idx="4294967295"/>
          </p:nvPr>
        </p:nvSpPr>
        <p:spPr/>
        <p:txBody>
          <a:bodyPr/>
          <a:lstStyle/>
          <a:p>
            <a:r>
              <a:rPr lang="en-GB" dirty="0"/>
              <a:t>Segmentation: </a:t>
            </a:r>
            <a:r>
              <a:rPr lang="en-GB" dirty="0" smtClean="0"/>
              <a:t>T1-weighted Example</a:t>
            </a:r>
            <a:endParaRPr lang="en-GB" dirty="0"/>
          </a:p>
        </p:txBody>
      </p:sp>
      <p:pic>
        <p:nvPicPr>
          <p:cNvPr id="409603" name="Picture 3" descr="segmented_individul.png"/>
          <p:cNvPicPr>
            <a:picLocks noChangeAspect="1"/>
          </p:cNvPicPr>
          <p:nvPr/>
        </p:nvPicPr>
        <p:blipFill>
          <a:blip r:embed="rId2" cstate="print"/>
          <a:srcRect/>
          <a:stretch>
            <a:fillRect/>
          </a:stretch>
        </p:blipFill>
        <p:spPr bwMode="auto">
          <a:xfrm>
            <a:off x="7748735" y="649994"/>
            <a:ext cx="4087344" cy="5889702"/>
          </a:xfrm>
          <a:prstGeom prst="rect">
            <a:avLst/>
          </a:prstGeom>
          <a:noFill/>
          <a:ln w="9525">
            <a:noFill/>
            <a:miter lim="800000"/>
            <a:headEnd/>
            <a:tailEnd/>
          </a:ln>
        </p:spPr>
      </p:pic>
      <p:pic>
        <p:nvPicPr>
          <p:cNvPr id="409604" name="Picture 4" descr="segmented_individul2.png"/>
          <p:cNvPicPr>
            <a:picLocks noChangeAspect="1"/>
          </p:cNvPicPr>
          <p:nvPr/>
        </p:nvPicPr>
        <p:blipFill>
          <a:blip r:embed="rId3" cstate="print"/>
          <a:srcRect/>
          <a:stretch>
            <a:fillRect/>
          </a:stretch>
        </p:blipFill>
        <p:spPr bwMode="auto">
          <a:xfrm>
            <a:off x="3458090" y="649994"/>
            <a:ext cx="3934725" cy="5669783"/>
          </a:xfrm>
          <a:prstGeom prst="rect">
            <a:avLst/>
          </a:prstGeom>
          <a:noFill/>
          <a:ln w="9525">
            <a:noFill/>
            <a:miter lim="800000"/>
            <a:headEnd/>
            <a:tailEnd/>
          </a:ln>
        </p:spPr>
      </p:pic>
      <p:sp>
        <p:nvSpPr>
          <p:cNvPr id="5" name="Marcador de texto 9"/>
          <p:cNvSpPr txBox="1">
            <a:spLocks/>
          </p:cNvSpPr>
          <p:nvPr/>
        </p:nvSpPr>
        <p:spPr>
          <a:xfrm>
            <a:off x="4521153" y="6554362"/>
            <a:ext cx="5959279" cy="28432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1100" b="1" dirty="0" smtClean="0">
                <a:solidFill>
                  <a:schemeClr val="bg1">
                    <a:lumMod val="50000"/>
                  </a:schemeClr>
                </a:solidFill>
              </a:rPr>
              <a:t>John Ashburner </a:t>
            </a:r>
            <a:r>
              <a:rPr lang="ca-ES" sz="1100" b="1" dirty="0" smtClean="0"/>
              <a:t>|  UCL</a:t>
            </a:r>
            <a:endParaRPr lang="ca-ES" sz="1100" b="1" dirty="0">
              <a:solidFill>
                <a:schemeClr val="bg1">
                  <a:lumMod val="50000"/>
                </a:schemeClr>
              </a:solidFill>
            </a:endParaRPr>
          </a:p>
        </p:txBody>
      </p:sp>
    </p:spTree>
    <p:extLst>
      <p:ext uri="{BB962C8B-B14F-4D97-AF65-F5344CB8AC3E}">
        <p14:creationId xmlns:p14="http://schemas.microsoft.com/office/powerpoint/2010/main" val="3229286154"/>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Title 1"/>
          <p:cNvSpPr>
            <a:spLocks noGrp="1"/>
          </p:cNvSpPr>
          <p:nvPr>
            <p:ph type="title" idx="4294967295"/>
          </p:nvPr>
        </p:nvSpPr>
        <p:spPr/>
        <p:txBody>
          <a:bodyPr/>
          <a:lstStyle/>
          <a:p>
            <a:r>
              <a:rPr lang="en-GB" dirty="0"/>
              <a:t>Segmentation: Other </a:t>
            </a:r>
            <a:r>
              <a:rPr lang="en-GB" dirty="0" smtClean="0"/>
              <a:t>Examples</a:t>
            </a:r>
            <a:endParaRPr lang="en-GB" dirty="0"/>
          </a:p>
        </p:txBody>
      </p:sp>
      <p:sp>
        <p:nvSpPr>
          <p:cNvPr id="5" name="Marcador de texto 9"/>
          <p:cNvSpPr txBox="1">
            <a:spLocks/>
          </p:cNvSpPr>
          <p:nvPr/>
        </p:nvSpPr>
        <p:spPr>
          <a:xfrm>
            <a:off x="4521153" y="6554362"/>
            <a:ext cx="5959279" cy="28432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1100" b="1" dirty="0" smtClean="0">
                <a:solidFill>
                  <a:schemeClr val="bg1">
                    <a:lumMod val="50000"/>
                  </a:schemeClr>
                </a:solidFill>
              </a:rPr>
              <a:t>John Ashburner </a:t>
            </a:r>
            <a:r>
              <a:rPr lang="ca-ES" sz="1100" b="1" dirty="0" smtClean="0"/>
              <a:t>|  UCL</a:t>
            </a:r>
            <a:endParaRPr lang="ca-ES" sz="1100" b="1" dirty="0">
              <a:solidFill>
                <a:schemeClr val="bg1">
                  <a:lumMod val="50000"/>
                </a:schemeClr>
              </a:solidFill>
            </a:endParaRPr>
          </a:p>
        </p:txBody>
      </p:sp>
      <p:pic>
        <p:nvPicPr>
          <p:cNvPr id="6" name="Content Placeholder 3" descr="Screenshot-SPM8 (john)%003A Graphics.png"/>
          <p:cNvPicPr>
            <a:picLocks noChangeAspect="1"/>
          </p:cNvPicPr>
          <p:nvPr/>
        </p:nvPicPr>
        <p:blipFill rotWithShape="1">
          <a:blip r:embed="rId2" cstate="print"/>
          <a:srcRect t="5836" b="1091"/>
          <a:stretch/>
        </p:blipFill>
        <p:spPr>
          <a:xfrm>
            <a:off x="1386347" y="729848"/>
            <a:ext cx="4416560" cy="5589929"/>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1415" y="3009418"/>
            <a:ext cx="4965539" cy="3310359"/>
          </a:xfrm>
          <a:prstGeom prst="rect">
            <a:avLst/>
          </a:prstGeom>
        </p:spPr>
      </p:pic>
      <p:sp>
        <p:nvSpPr>
          <p:cNvPr id="3" name="TextBox 2"/>
          <p:cNvSpPr txBox="1"/>
          <p:nvPr/>
        </p:nvSpPr>
        <p:spPr>
          <a:xfrm>
            <a:off x="6696501" y="1041722"/>
            <a:ext cx="4415195" cy="369332"/>
          </a:xfrm>
          <a:prstGeom prst="rect">
            <a:avLst/>
          </a:prstGeom>
          <a:noFill/>
        </p:spPr>
        <p:txBody>
          <a:bodyPr wrap="square" rtlCol="0">
            <a:spAutoFit/>
          </a:bodyPr>
          <a:lstStyle/>
          <a:p>
            <a:r>
              <a:rPr lang="en-GB" dirty="0" smtClean="0"/>
              <a:t>Multi-spectral segmentation</a:t>
            </a:r>
            <a:endParaRPr lang="en-GB" dirty="0"/>
          </a:p>
        </p:txBody>
      </p:sp>
      <p:sp>
        <p:nvSpPr>
          <p:cNvPr id="4" name="TextBox 3"/>
          <p:cNvSpPr txBox="1"/>
          <p:nvPr/>
        </p:nvSpPr>
        <p:spPr>
          <a:xfrm>
            <a:off x="9733340" y="2405501"/>
            <a:ext cx="2458659" cy="369332"/>
          </a:xfrm>
          <a:prstGeom prst="rect">
            <a:avLst/>
          </a:prstGeom>
          <a:noFill/>
        </p:spPr>
        <p:txBody>
          <a:bodyPr wrap="square" rtlCol="0">
            <a:spAutoFit/>
          </a:bodyPr>
          <a:lstStyle/>
          <a:p>
            <a:r>
              <a:rPr lang="en-GB" dirty="0" smtClean="0"/>
              <a:t>CT attempt</a:t>
            </a:r>
            <a:endParaRPr lang="en-GB" dirty="0"/>
          </a:p>
        </p:txBody>
      </p:sp>
      <p:cxnSp>
        <p:nvCxnSpPr>
          <p:cNvPr id="8" name="Elbow Connector 7"/>
          <p:cNvCxnSpPr>
            <a:stCxn id="3" idx="1"/>
          </p:cNvCxnSpPr>
          <p:nvPr/>
        </p:nvCxnSpPr>
        <p:spPr>
          <a:xfrm rot="10800000" flipV="1">
            <a:off x="5802907" y="1226388"/>
            <a:ext cx="893594" cy="88020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Elbow Connector 9"/>
          <p:cNvCxnSpPr>
            <a:stCxn id="4" idx="1"/>
            <a:endCxn id="2" idx="0"/>
          </p:cNvCxnSpPr>
          <p:nvPr/>
        </p:nvCxnSpPr>
        <p:spPr>
          <a:xfrm rot="10800000" flipV="1">
            <a:off x="9234186" y="2590166"/>
            <a:ext cx="499155" cy="41925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00541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ipse 3"/>
          <p:cNvSpPr/>
          <p:nvPr/>
        </p:nvSpPr>
        <p:spPr>
          <a:xfrm>
            <a:off x="3285703" y="457917"/>
            <a:ext cx="5760000" cy="5760000"/>
          </a:xfrm>
          <a:prstGeom prst="ellipse">
            <a:avLst/>
          </a:prstGeom>
          <a:solidFill>
            <a:srgbClr val="005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7" name="CuadroTexto 6"/>
          <p:cNvSpPr txBox="1"/>
          <p:nvPr/>
        </p:nvSpPr>
        <p:spPr>
          <a:xfrm>
            <a:off x="4641086" y="1842912"/>
            <a:ext cx="3685624" cy="1323439"/>
          </a:xfrm>
          <a:prstGeom prst="rect">
            <a:avLst/>
          </a:prstGeom>
          <a:noFill/>
        </p:spPr>
        <p:txBody>
          <a:bodyPr wrap="none" rtlCol="0">
            <a:spAutoFit/>
          </a:bodyPr>
          <a:lstStyle/>
          <a:p>
            <a:r>
              <a:rPr lang="ca-ES" sz="4000" b="1" dirty="0" smtClean="0">
                <a:solidFill>
                  <a:schemeClr val="bg1"/>
                </a:solidFill>
                <a:latin typeface="Century Gothic" panose="020B0502020202020204" pitchFamily="34" charset="0"/>
              </a:rPr>
              <a:t>Diffeomorphic</a:t>
            </a:r>
            <a:br>
              <a:rPr lang="ca-ES" sz="4000" b="1" dirty="0" smtClean="0">
                <a:solidFill>
                  <a:schemeClr val="bg1"/>
                </a:solidFill>
                <a:latin typeface="Century Gothic" panose="020B0502020202020204" pitchFamily="34" charset="0"/>
              </a:rPr>
            </a:br>
            <a:r>
              <a:rPr lang="ca-ES" sz="4000" b="1" dirty="0" smtClean="0">
                <a:solidFill>
                  <a:schemeClr val="bg1"/>
                </a:solidFill>
                <a:latin typeface="Century Gothic" panose="020B0502020202020204" pitchFamily="34" charset="0"/>
              </a:rPr>
              <a:t>Registration</a:t>
            </a:r>
            <a:endParaRPr lang="ca-ES" sz="4000" b="1" dirty="0">
              <a:solidFill>
                <a:schemeClr val="bg1"/>
              </a:solidFill>
              <a:latin typeface="Century Gothic" panose="020B0502020202020204" pitchFamily="34" charset="0"/>
            </a:endParaRPr>
          </a:p>
        </p:txBody>
      </p:sp>
      <p:sp>
        <p:nvSpPr>
          <p:cNvPr id="17" name="CuadroTexto 16"/>
          <p:cNvSpPr txBox="1"/>
          <p:nvPr/>
        </p:nvSpPr>
        <p:spPr>
          <a:xfrm>
            <a:off x="4166382" y="3337917"/>
            <a:ext cx="4769273" cy="954107"/>
          </a:xfrm>
          <a:prstGeom prst="rect">
            <a:avLst/>
          </a:prstGeom>
          <a:noFill/>
        </p:spPr>
        <p:txBody>
          <a:bodyPr wrap="square" rtlCol="0">
            <a:spAutoFit/>
          </a:bodyPr>
          <a:lstStyle/>
          <a:p>
            <a:pPr marL="571500" indent="-571500">
              <a:buFont typeface="Arial" panose="020B0604020202020204" pitchFamily="34" charset="0"/>
              <a:buChar char="•"/>
            </a:pPr>
            <a:r>
              <a:rPr lang="ca-ES" sz="2800" b="1" dirty="0" smtClean="0">
                <a:solidFill>
                  <a:schemeClr val="bg2">
                    <a:lumMod val="90000"/>
                  </a:schemeClr>
                </a:solidFill>
                <a:latin typeface="Century Gothic" panose="020B0502020202020204" pitchFamily="34" charset="0"/>
              </a:rPr>
              <a:t>Dartel</a:t>
            </a:r>
          </a:p>
          <a:p>
            <a:pPr marL="571500" indent="-571500">
              <a:buFont typeface="Arial" panose="020B0604020202020204" pitchFamily="34" charset="0"/>
              <a:buChar char="•"/>
            </a:pPr>
            <a:r>
              <a:rPr lang="ca-ES" sz="2800" b="1" dirty="0" smtClean="0">
                <a:solidFill>
                  <a:schemeClr val="bg2">
                    <a:lumMod val="90000"/>
                  </a:schemeClr>
                </a:solidFill>
                <a:latin typeface="Century Gothic" panose="020B0502020202020204" pitchFamily="34" charset="0"/>
              </a:rPr>
              <a:t>Shoot</a:t>
            </a:r>
          </a:p>
        </p:txBody>
      </p:sp>
      <p:sp>
        <p:nvSpPr>
          <p:cNvPr id="8" name="Marcador de texto 9"/>
          <p:cNvSpPr txBox="1">
            <a:spLocks/>
          </p:cNvSpPr>
          <p:nvPr/>
        </p:nvSpPr>
        <p:spPr>
          <a:xfrm>
            <a:off x="4521153" y="6554362"/>
            <a:ext cx="5959279" cy="28432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1100" b="1" dirty="0" smtClean="0">
                <a:solidFill>
                  <a:schemeClr val="bg1">
                    <a:lumMod val="50000"/>
                  </a:schemeClr>
                </a:solidFill>
              </a:rPr>
              <a:t>John Ashburner </a:t>
            </a:r>
            <a:r>
              <a:rPr lang="ca-ES" sz="1100" b="1" dirty="0" smtClean="0"/>
              <a:t>|  UCL</a:t>
            </a:r>
            <a:endParaRPr lang="ca-ES" sz="1100" b="1" dirty="0">
              <a:solidFill>
                <a:schemeClr val="bg1">
                  <a:lumMod val="50000"/>
                </a:schemeClr>
              </a:solidFill>
            </a:endParaRPr>
          </a:p>
        </p:txBody>
      </p:sp>
    </p:spTree>
    <p:extLst>
      <p:ext uri="{BB962C8B-B14F-4D97-AF65-F5344CB8AC3E}">
        <p14:creationId xmlns:p14="http://schemas.microsoft.com/office/powerpoint/2010/main" val="20202364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p:txBody>
          <a:bodyPr/>
          <a:lstStyle/>
          <a:p>
            <a:r>
              <a:rPr lang="en-US" dirty="0" smtClean="0"/>
              <a:t>Diffeomorphic Registration: Template</a:t>
            </a:r>
            <a:endParaRPr lang="en-US" dirty="0"/>
          </a:p>
        </p:txBody>
      </p:sp>
      <p:pic>
        <p:nvPicPr>
          <p:cNvPr id="369667" name="Picture 3" descr="averages"/>
          <p:cNvPicPr>
            <a:picLocks noChangeAspect="1" noChangeArrowheads="1"/>
          </p:cNvPicPr>
          <p:nvPr/>
        </p:nvPicPr>
        <p:blipFill>
          <a:blip r:embed="rId2" cstate="print"/>
          <a:srcRect/>
          <a:stretch>
            <a:fillRect/>
          </a:stretch>
        </p:blipFill>
        <p:spPr bwMode="auto">
          <a:xfrm>
            <a:off x="7859210" y="745280"/>
            <a:ext cx="4332789" cy="5777053"/>
          </a:xfrm>
          <a:prstGeom prst="rect">
            <a:avLst/>
          </a:prstGeom>
          <a:noFill/>
        </p:spPr>
      </p:pic>
      <p:sp>
        <p:nvSpPr>
          <p:cNvPr id="369668" name="Text Box 4"/>
          <p:cNvSpPr txBox="1">
            <a:spLocks noChangeArrowheads="1"/>
          </p:cNvSpPr>
          <p:nvPr/>
        </p:nvSpPr>
        <p:spPr bwMode="auto">
          <a:xfrm>
            <a:off x="6225672" y="1139357"/>
            <a:ext cx="1633538" cy="830997"/>
          </a:xfrm>
          <a:prstGeom prst="rect">
            <a:avLst/>
          </a:prstGeom>
          <a:noFill/>
          <a:ln w="9525">
            <a:noFill/>
            <a:miter lim="800000"/>
            <a:headEnd/>
            <a:tailEnd/>
          </a:ln>
          <a:effectLst/>
        </p:spPr>
        <p:txBody>
          <a:bodyPr>
            <a:spAutoFit/>
          </a:bodyPr>
          <a:lstStyle/>
          <a:p>
            <a:pPr algn="r" eaLnBrk="1" hangingPunct="1"/>
            <a:r>
              <a:rPr lang="en-US" sz="2400" dirty="0">
                <a:latin typeface="Arial" charset="0"/>
              </a:rPr>
              <a:t>Initial Average</a:t>
            </a:r>
          </a:p>
        </p:txBody>
      </p:sp>
      <p:sp>
        <p:nvSpPr>
          <p:cNvPr id="369669" name="Text Box 5"/>
          <p:cNvSpPr txBox="1">
            <a:spLocks noChangeArrowheads="1"/>
          </p:cNvSpPr>
          <p:nvPr/>
        </p:nvSpPr>
        <p:spPr bwMode="auto">
          <a:xfrm>
            <a:off x="5745453" y="3195429"/>
            <a:ext cx="2163763" cy="830997"/>
          </a:xfrm>
          <a:prstGeom prst="rect">
            <a:avLst/>
          </a:prstGeom>
          <a:noFill/>
          <a:ln w="9525">
            <a:noFill/>
            <a:miter lim="800000"/>
            <a:headEnd/>
            <a:tailEnd/>
          </a:ln>
          <a:effectLst/>
        </p:spPr>
        <p:txBody>
          <a:bodyPr>
            <a:spAutoFit/>
          </a:bodyPr>
          <a:lstStyle/>
          <a:p>
            <a:pPr algn="r" eaLnBrk="1" hangingPunct="1"/>
            <a:r>
              <a:rPr lang="en-US" sz="2400" dirty="0">
                <a:latin typeface="Arial" charset="0"/>
              </a:rPr>
              <a:t>After a few iterations</a:t>
            </a:r>
          </a:p>
        </p:txBody>
      </p:sp>
      <p:sp>
        <p:nvSpPr>
          <p:cNvPr id="369670" name="Text Box 6"/>
          <p:cNvSpPr txBox="1">
            <a:spLocks noChangeArrowheads="1"/>
          </p:cNvSpPr>
          <p:nvPr/>
        </p:nvSpPr>
        <p:spPr bwMode="auto">
          <a:xfrm>
            <a:off x="5795460" y="5088255"/>
            <a:ext cx="2063750" cy="830997"/>
          </a:xfrm>
          <a:prstGeom prst="rect">
            <a:avLst/>
          </a:prstGeom>
          <a:noFill/>
          <a:ln w="9525">
            <a:noFill/>
            <a:miter lim="800000"/>
            <a:headEnd/>
            <a:tailEnd/>
          </a:ln>
          <a:effectLst/>
        </p:spPr>
        <p:txBody>
          <a:bodyPr>
            <a:spAutoFit/>
          </a:bodyPr>
          <a:lstStyle/>
          <a:p>
            <a:pPr algn="r" eaLnBrk="1" hangingPunct="1"/>
            <a:r>
              <a:rPr lang="en-US" sz="2400" dirty="0">
                <a:latin typeface="Arial" charset="0"/>
              </a:rPr>
              <a:t>Final template</a:t>
            </a:r>
          </a:p>
        </p:txBody>
      </p:sp>
      <p:sp>
        <p:nvSpPr>
          <p:cNvPr id="8" name="Marcador de texto 9"/>
          <p:cNvSpPr txBox="1">
            <a:spLocks/>
          </p:cNvSpPr>
          <p:nvPr/>
        </p:nvSpPr>
        <p:spPr>
          <a:xfrm>
            <a:off x="4521153" y="6554362"/>
            <a:ext cx="5959279" cy="28432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1100" b="1" dirty="0" smtClean="0">
                <a:solidFill>
                  <a:schemeClr val="bg1">
                    <a:lumMod val="50000"/>
                  </a:schemeClr>
                </a:solidFill>
              </a:rPr>
              <a:t>John Ashburner </a:t>
            </a:r>
            <a:r>
              <a:rPr lang="ca-ES" sz="1100" b="1" dirty="0" smtClean="0"/>
              <a:t>|  UCL</a:t>
            </a:r>
            <a:endParaRPr lang="ca-ES" sz="1100" b="1" dirty="0">
              <a:solidFill>
                <a:schemeClr val="bg1">
                  <a:lumMod val="50000"/>
                </a:schemeClr>
              </a:solidFill>
            </a:endParaRPr>
          </a:p>
        </p:txBody>
      </p:sp>
      <p:grpSp>
        <p:nvGrpSpPr>
          <p:cNvPr id="25" name="Group 24"/>
          <p:cNvGrpSpPr/>
          <p:nvPr/>
        </p:nvGrpSpPr>
        <p:grpSpPr>
          <a:xfrm>
            <a:off x="2523446" y="1781997"/>
            <a:ext cx="2411587" cy="2717032"/>
            <a:chOff x="2523446" y="1781997"/>
            <a:chExt cx="2411587" cy="2717032"/>
          </a:xfrm>
        </p:grpSpPr>
        <p:sp>
          <p:nvSpPr>
            <p:cNvPr id="3" name="TextBox 2"/>
            <p:cNvSpPr txBox="1"/>
            <p:nvPr/>
          </p:nvSpPr>
          <p:spPr>
            <a:xfrm>
              <a:off x="2542497" y="1781997"/>
              <a:ext cx="2379836" cy="923330"/>
            </a:xfrm>
            <a:prstGeom prst="rect">
              <a:avLst/>
            </a:prstGeom>
            <a:solidFill>
              <a:schemeClr val="accent5">
                <a:alpha val="90000"/>
              </a:schemeClr>
            </a:solidFill>
            <a:ln>
              <a:noFill/>
            </a:ln>
            <a:effectLst>
              <a:outerShdw blurRad="184150" dist="241300" dir="11520000" sx="110000" sy="110000" algn="ctr">
                <a:srgbClr val="000000">
                  <a:alpha val="18000"/>
                </a:srgbClr>
              </a:outerShdw>
            </a:effectLst>
            <a:scene3d>
              <a:camera prst="orthographicFront"/>
              <a:lightRig rig="threePt" dir="t"/>
            </a:scene3d>
            <a:sp3d>
              <a:bevelT prst="angle"/>
            </a:sp3d>
          </p:spPr>
          <p:txBody>
            <a:bodyPr wrap="square" rtlCol="0">
              <a:spAutoFit/>
            </a:bodyPr>
            <a:lstStyle/>
            <a:p>
              <a:pPr algn="ctr"/>
              <a:r>
                <a:rPr lang="en-GB" b="1" dirty="0" smtClean="0">
                  <a:solidFill>
                    <a:schemeClr val="bg1"/>
                  </a:solidFill>
                </a:rPr>
                <a:t>Construct</a:t>
              </a:r>
              <a:r>
                <a:rPr lang="en-GB" dirty="0" smtClean="0">
                  <a:solidFill>
                    <a:schemeClr val="bg1"/>
                  </a:solidFill>
                </a:rPr>
                <a:t> template from average GM &amp; WM</a:t>
              </a:r>
              <a:endParaRPr lang="en-GB" dirty="0">
                <a:solidFill>
                  <a:schemeClr val="bg1"/>
                </a:solidFill>
              </a:endParaRPr>
            </a:p>
          </p:txBody>
        </p:sp>
        <p:sp>
          <p:nvSpPr>
            <p:cNvPr id="12" name="TextBox 11"/>
            <p:cNvSpPr txBox="1"/>
            <p:nvPr/>
          </p:nvSpPr>
          <p:spPr>
            <a:xfrm>
              <a:off x="2542496" y="3575699"/>
              <a:ext cx="2379837" cy="923330"/>
            </a:xfrm>
            <a:prstGeom prst="rect">
              <a:avLst/>
            </a:prstGeom>
            <a:solidFill>
              <a:schemeClr val="accent5">
                <a:alpha val="90000"/>
              </a:schemeClr>
            </a:solidFill>
            <a:ln>
              <a:noFill/>
            </a:ln>
            <a:effectLst>
              <a:outerShdw blurRad="184150" dist="241300" dir="11520000" sx="110000" sy="110000" algn="ctr">
                <a:srgbClr val="000000">
                  <a:alpha val="18000"/>
                </a:srgbClr>
              </a:outerShdw>
            </a:effectLst>
            <a:scene3d>
              <a:camera prst="orthographicFront"/>
              <a:lightRig rig="threePt" dir="t"/>
            </a:scene3d>
            <a:sp3d>
              <a:bevelT prst="angle"/>
            </a:sp3d>
          </p:spPr>
          <p:txBody>
            <a:bodyPr wrap="square" rtlCol="0">
              <a:spAutoFit/>
            </a:bodyPr>
            <a:lstStyle/>
            <a:p>
              <a:pPr algn="ctr"/>
              <a:r>
                <a:rPr lang="en-GB" dirty="0" smtClean="0">
                  <a:solidFill>
                    <a:schemeClr val="bg1"/>
                  </a:solidFill>
                </a:rPr>
                <a:t>Align all GM &amp; WM images with template</a:t>
              </a:r>
              <a:endParaRPr lang="en-GB" dirty="0">
                <a:solidFill>
                  <a:schemeClr val="bg1"/>
                </a:solidFill>
              </a:endParaRPr>
            </a:p>
          </p:txBody>
        </p:sp>
        <p:cxnSp>
          <p:nvCxnSpPr>
            <p:cNvPr id="11" name="Elbow Connector 10"/>
            <p:cNvCxnSpPr>
              <a:stCxn id="3" idx="3"/>
              <a:endCxn id="12" idx="3"/>
            </p:cNvCxnSpPr>
            <p:nvPr/>
          </p:nvCxnSpPr>
          <p:spPr>
            <a:xfrm>
              <a:off x="4922333" y="2243662"/>
              <a:ext cx="12700" cy="1793702"/>
            </a:xfrm>
            <a:prstGeom prst="bentConnector3">
              <a:avLst>
                <a:gd name="adj1" fmla="val 5400000"/>
              </a:avLst>
            </a:prstGeom>
            <a:ln w="63500">
              <a:round/>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30" name="Elbow Connector 29"/>
            <p:cNvCxnSpPr/>
            <p:nvPr/>
          </p:nvCxnSpPr>
          <p:spPr>
            <a:xfrm>
              <a:off x="2523446" y="2232724"/>
              <a:ext cx="12700" cy="1793702"/>
            </a:xfrm>
            <a:prstGeom prst="bentConnector3">
              <a:avLst>
                <a:gd name="adj1" fmla="val -5400000"/>
              </a:avLst>
            </a:prstGeom>
            <a:ln w="63500">
              <a:round/>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158076"/>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t>Diffeomorphic Registration:</a:t>
            </a:r>
            <a:r>
              <a:rPr lang="ca-ES" dirty="0" smtClean="0"/>
              <a:t>“Dartel” and “Shoot” compared</a:t>
            </a:r>
            <a:endParaRPr lang="ca-ES" dirty="0"/>
          </a:p>
        </p:txBody>
      </p:sp>
      <p:sp>
        <p:nvSpPr>
          <p:cNvPr id="8" name="Text Box 6"/>
          <p:cNvSpPr txBox="1">
            <a:spLocks noChangeArrowheads="1"/>
          </p:cNvSpPr>
          <p:nvPr/>
        </p:nvSpPr>
        <p:spPr bwMode="auto">
          <a:xfrm>
            <a:off x="1754927" y="1035240"/>
            <a:ext cx="1043707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b="1" dirty="0" err="1" smtClean="0">
                <a:solidFill>
                  <a:schemeClr val="tx1">
                    <a:lumMod val="75000"/>
                    <a:lumOff val="25000"/>
                  </a:schemeClr>
                </a:solidFill>
                <a:latin typeface="Century Gothic" pitchFamily="34" charset="0"/>
              </a:rPr>
              <a:t>Dartel</a:t>
            </a:r>
            <a:endParaRPr lang="es-ES" sz="2800" b="1" dirty="0">
              <a:solidFill>
                <a:srgbClr val="00559D"/>
              </a:solidFill>
              <a:latin typeface="Century Gothic" pitchFamily="34" charset="0"/>
            </a:endParaRPr>
          </a:p>
        </p:txBody>
      </p:sp>
      <p:sp>
        <p:nvSpPr>
          <p:cNvPr id="12" name="Marcador de texto 9"/>
          <p:cNvSpPr txBox="1">
            <a:spLocks/>
          </p:cNvSpPr>
          <p:nvPr/>
        </p:nvSpPr>
        <p:spPr>
          <a:xfrm>
            <a:off x="4521153" y="6554362"/>
            <a:ext cx="5959279" cy="28432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1100" b="1" dirty="0" smtClean="0">
                <a:solidFill>
                  <a:schemeClr val="bg1">
                    <a:lumMod val="50000"/>
                  </a:schemeClr>
                </a:solidFill>
              </a:rPr>
              <a:t>John Ashburner</a:t>
            </a:r>
            <a:r>
              <a:rPr lang="ca-ES" sz="1100" b="1" dirty="0" smtClean="0"/>
              <a:t>|  UCL</a:t>
            </a:r>
            <a:endParaRPr lang="ca-ES" sz="1100" b="1" dirty="0">
              <a:solidFill>
                <a:schemeClr val="bg1">
                  <a:lumMod val="50000"/>
                </a:schemeClr>
              </a:solidFill>
            </a:endParaRPr>
          </a:p>
        </p:txBody>
      </p:sp>
      <p:sp>
        <p:nvSpPr>
          <p:cNvPr id="6" name="Text Box 6"/>
          <p:cNvSpPr txBox="1">
            <a:spLocks noChangeArrowheads="1"/>
          </p:cNvSpPr>
          <p:nvPr/>
        </p:nvSpPr>
        <p:spPr bwMode="auto">
          <a:xfrm>
            <a:off x="7500792" y="1025590"/>
            <a:ext cx="4248614"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b="1" dirty="0" smtClean="0">
                <a:solidFill>
                  <a:schemeClr val="tx1">
                    <a:lumMod val="75000"/>
                    <a:lumOff val="25000"/>
                  </a:schemeClr>
                </a:solidFill>
                <a:latin typeface="Century Gothic" pitchFamily="34" charset="0"/>
              </a:rPr>
              <a:t>Shoot</a:t>
            </a:r>
            <a:endParaRPr lang="es-ES" sz="2800" b="1" dirty="0">
              <a:solidFill>
                <a:srgbClr val="00559D"/>
              </a:solidFill>
              <a:latin typeface="Century Gothic" pitchFamily="34" charset="0"/>
            </a:endParaRPr>
          </a:p>
        </p:txBody>
      </p:sp>
      <p:pic>
        <p:nvPicPr>
          <p:cNvPr id="7" name="Content Placeholder 6" descr="dartel2d.eps"/>
          <p:cNvPicPr>
            <a:picLocks noGrp="1" noChangeAspect="1"/>
          </p:cNvPicPr>
          <p:nvPr>
            <p:ph sz="half" idx="4294967295"/>
          </p:nvPr>
        </p:nvPicPr>
        <p:blipFill>
          <a:blip r:embed="rId2" cstate="print"/>
          <a:stretch>
            <a:fillRect/>
          </a:stretch>
        </p:blipFill>
        <p:spPr>
          <a:xfrm>
            <a:off x="1912428" y="1547878"/>
            <a:ext cx="3253338" cy="4810382"/>
          </a:xfrm>
          <a:prstGeom prst="rect">
            <a:avLst/>
          </a:prstGeom>
        </p:spPr>
      </p:pic>
      <p:pic>
        <p:nvPicPr>
          <p:cNvPr id="10" name="Content Placeholder 7" descr="shoot2d.eps"/>
          <p:cNvPicPr>
            <a:picLocks noGrp="1" noChangeAspect="1"/>
          </p:cNvPicPr>
          <p:nvPr>
            <p:ph sz="quarter" idx="4294967295"/>
          </p:nvPr>
        </p:nvPicPr>
        <p:blipFill>
          <a:blip r:embed="rId3" cstate="print"/>
          <a:stretch>
            <a:fillRect/>
          </a:stretch>
        </p:blipFill>
        <p:spPr>
          <a:xfrm>
            <a:off x="7500792" y="1547878"/>
            <a:ext cx="3287947" cy="4810382"/>
          </a:xfrm>
          <a:prstGeom prst="rect">
            <a:avLst/>
          </a:prstGeom>
        </p:spPr>
      </p:pic>
    </p:spTree>
    <p:extLst>
      <p:ext uri="{BB962C8B-B14F-4D97-AF65-F5344CB8AC3E}">
        <p14:creationId xmlns:p14="http://schemas.microsoft.com/office/powerpoint/2010/main" val="27816159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ca-ES" dirty="0" smtClean="0"/>
              <a:t>SPM: Software</a:t>
            </a:r>
            <a:endParaRPr lang="ca-E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33590" y="2885679"/>
            <a:ext cx="3222973" cy="3234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81043" y="2618302"/>
            <a:ext cx="2778918" cy="3698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00441" y="3310077"/>
            <a:ext cx="3414919" cy="2744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14255" y="3302327"/>
            <a:ext cx="3460756" cy="2778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rcRect l="26208" t="6633" r="22902" b="9702"/>
          <a:stretch>
            <a:fillRect/>
          </a:stretch>
        </p:blipFill>
        <p:spPr bwMode="auto">
          <a:xfrm>
            <a:off x="4490905" y="2962875"/>
            <a:ext cx="2612756" cy="3222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9"/>
          <p:cNvSpPr txBox="1">
            <a:spLocks noChangeArrowheads="1"/>
          </p:cNvSpPr>
          <p:nvPr/>
        </p:nvSpPr>
        <p:spPr bwMode="auto">
          <a:xfrm>
            <a:off x="8391646" y="3067133"/>
            <a:ext cx="3125163"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GB" dirty="0" err="1">
                <a:solidFill>
                  <a:srgbClr val="000000"/>
                </a:solidFill>
              </a:rPr>
              <a:t>SPMclassic</a:t>
            </a:r>
            <a:r>
              <a:rPr lang="en-GB" dirty="0">
                <a:solidFill>
                  <a:srgbClr val="000000"/>
                </a:solidFill>
              </a:rPr>
              <a:t>, SPM’94, SPM’96, SPM’99, SPM2, </a:t>
            </a:r>
            <a:r>
              <a:rPr lang="en-GB" dirty="0" smtClean="0">
                <a:solidFill>
                  <a:srgbClr val="000000"/>
                </a:solidFill>
              </a:rPr>
              <a:t>SPM5, SPM8 and SPM12 </a:t>
            </a:r>
            <a:r>
              <a:rPr lang="en-US" dirty="0">
                <a:solidFill>
                  <a:srgbClr val="000000"/>
                </a:solidFill>
              </a:rPr>
              <a:t>represent the ongoing theoretical advances and technical improvements of the original version.</a:t>
            </a:r>
            <a:endParaRPr lang="en-GB" dirty="0">
              <a:solidFill>
                <a:srgbClr val="000000"/>
              </a:solidFill>
            </a:endParaRPr>
          </a:p>
        </p:txBody>
      </p:sp>
      <p:sp>
        <p:nvSpPr>
          <p:cNvPr id="16" name="TextBox 11"/>
          <p:cNvSpPr txBox="1">
            <a:spLocks noChangeArrowheads="1"/>
          </p:cNvSpPr>
          <p:nvPr/>
        </p:nvSpPr>
        <p:spPr bwMode="auto">
          <a:xfrm>
            <a:off x="1365813" y="821804"/>
            <a:ext cx="1061907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just" eaLnBrk="0" fontAlgn="base" hangingPunct="0">
              <a:spcBef>
                <a:spcPct val="0"/>
              </a:spcBef>
              <a:spcAft>
                <a:spcPct val="0"/>
              </a:spcAft>
              <a:buClr>
                <a:srgbClr val="993366"/>
              </a:buClr>
              <a:buFont typeface="Wingdings" pitchFamily="2" charset="2"/>
              <a:buNone/>
            </a:pPr>
            <a:r>
              <a:rPr lang="en-GB" sz="2000" i="1" dirty="0">
                <a:solidFill>
                  <a:srgbClr val="000000"/>
                </a:solidFill>
                <a:latin typeface="Times New Roman" pitchFamily="18" charset="0"/>
              </a:rPr>
              <a:t>    “The SPM software was originally developed by Karl </a:t>
            </a:r>
            <a:r>
              <a:rPr lang="en-GB" sz="2000" i="1" dirty="0" err="1">
                <a:solidFill>
                  <a:srgbClr val="000000"/>
                </a:solidFill>
                <a:latin typeface="Times New Roman" pitchFamily="18" charset="0"/>
              </a:rPr>
              <a:t>Friston</a:t>
            </a:r>
            <a:r>
              <a:rPr lang="en-GB" sz="2000" i="1" dirty="0">
                <a:solidFill>
                  <a:srgbClr val="000000"/>
                </a:solidFill>
                <a:latin typeface="Times New Roman" pitchFamily="18" charset="0"/>
              </a:rPr>
              <a:t> for the routine statistical analysis of functional neuroimaging data from PET while at the Hammersmith Hospital in the UK, and made available to the emerging functional imaging community in 1991 to promote collaboration and a common analysis scheme across laboratories.”</a:t>
            </a:r>
          </a:p>
        </p:txBody>
      </p:sp>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l="7916" r="10616"/>
          <a:stretch/>
        </p:blipFill>
        <p:spPr>
          <a:xfrm>
            <a:off x="5462938" y="2844845"/>
            <a:ext cx="2845265" cy="3492508"/>
          </a:xfrm>
          <a:prstGeom prst="rect">
            <a:avLst/>
          </a:prstGeom>
        </p:spPr>
      </p:pic>
      <p:sp>
        <p:nvSpPr>
          <p:cNvPr id="18" name="Marcador de texto 9"/>
          <p:cNvSpPr txBox="1">
            <a:spLocks/>
          </p:cNvSpPr>
          <p:nvPr/>
        </p:nvSpPr>
        <p:spPr>
          <a:xfrm>
            <a:off x="4521153" y="6554362"/>
            <a:ext cx="5959279" cy="28432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1100" b="1" dirty="0" smtClean="0">
                <a:solidFill>
                  <a:schemeClr val="bg1">
                    <a:lumMod val="50000"/>
                  </a:schemeClr>
                </a:solidFill>
              </a:rPr>
              <a:t>John Ashburner </a:t>
            </a:r>
            <a:r>
              <a:rPr lang="ca-ES" sz="1100" b="1" dirty="0" smtClean="0"/>
              <a:t>|  UCL</a:t>
            </a:r>
            <a:endParaRPr lang="ca-ES" sz="1100" b="1" dirty="0">
              <a:solidFill>
                <a:schemeClr val="bg1">
                  <a:lumMod val="50000"/>
                </a:schemeClr>
              </a:solidFill>
            </a:endParaRPr>
          </a:p>
        </p:txBody>
      </p:sp>
    </p:spTree>
    <p:extLst>
      <p:ext uri="{BB962C8B-B14F-4D97-AF65-F5344CB8AC3E}">
        <p14:creationId xmlns:p14="http://schemas.microsoft.com/office/powerpoint/2010/main" val="3053164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childTnLst>
                                </p:cTn>
                              </p:par>
                            </p:childTnLst>
                          </p:cTn>
                        </p:par>
                        <p:par>
                          <p:cTn id="10" fill="hold">
                            <p:stCondLst>
                              <p:cond delay="1000"/>
                            </p:stCondLst>
                            <p:childTnLst>
                              <p:par>
                                <p:cTn id="11" presetID="9" presetClass="emph" presetSubtype="0" nodeType="afterEffect">
                                  <p:stCondLst>
                                    <p:cond delay="0"/>
                                  </p:stCondLst>
                                  <p:childTnLst>
                                    <p:set>
                                      <p:cBhvr rctx="PPT">
                                        <p:cTn id="12" dur="indefinite"/>
                                        <p:tgtEl>
                                          <p:spTgt spid="7"/>
                                        </p:tgtEl>
                                        <p:attrNameLst>
                                          <p:attrName>style.opacity</p:attrName>
                                        </p:attrNameLst>
                                      </p:cBhvr>
                                      <p:to>
                                        <p:strVal val="0.25"/>
                                      </p:to>
                                    </p:set>
                                    <p:animEffect filter="image" prLst="opacity: 0.25">
                                      <p:cBhvr rctx="IE">
                                        <p:cTn id="13" dur="indefinite"/>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childTnLst>
                          </p:cTn>
                        </p:par>
                        <p:par>
                          <p:cTn id="17" fill="hold">
                            <p:stCondLst>
                              <p:cond delay="2000"/>
                            </p:stCondLst>
                            <p:childTnLst>
                              <p:par>
                                <p:cTn id="18" presetID="9" presetClass="emph" presetSubtype="0" nodeType="afterEffect">
                                  <p:stCondLst>
                                    <p:cond delay="0"/>
                                  </p:stCondLst>
                                  <p:childTnLst>
                                    <p:set>
                                      <p:cBhvr rctx="PPT">
                                        <p:cTn id="19" dur="indefinite"/>
                                        <p:tgtEl>
                                          <p:spTgt spid="10"/>
                                        </p:tgtEl>
                                        <p:attrNameLst>
                                          <p:attrName>style.opacity</p:attrName>
                                        </p:attrNameLst>
                                      </p:cBhvr>
                                      <p:to>
                                        <p:strVal val="0.25"/>
                                      </p:to>
                                    </p:set>
                                    <p:animEffect filter="image" prLst="opacity: 0.25">
                                      <p:cBhvr rctx="IE">
                                        <p:cTn id="20" dur="indefinite"/>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childTnLst>
                                </p:cTn>
                              </p:par>
                            </p:childTnLst>
                          </p:cTn>
                        </p:par>
                        <p:par>
                          <p:cTn id="24" fill="hold">
                            <p:stCondLst>
                              <p:cond delay="3000"/>
                            </p:stCondLst>
                            <p:childTnLst>
                              <p:par>
                                <p:cTn id="25" presetID="9" presetClass="emph" presetSubtype="0" nodeType="afterEffect">
                                  <p:stCondLst>
                                    <p:cond delay="0"/>
                                  </p:stCondLst>
                                  <p:childTnLst>
                                    <p:set>
                                      <p:cBhvr rctx="PPT">
                                        <p:cTn id="26" dur="indefinite"/>
                                        <p:tgtEl>
                                          <p:spTgt spid="11"/>
                                        </p:tgtEl>
                                        <p:attrNameLst>
                                          <p:attrName>style.opacity</p:attrName>
                                        </p:attrNameLst>
                                      </p:cBhvr>
                                      <p:to>
                                        <p:strVal val="0.25"/>
                                      </p:to>
                                    </p:set>
                                    <p:animEffect filter="image" prLst="opacity: 0.25">
                                      <p:cBhvr rctx="IE">
                                        <p:cTn id="27" dur="indefinite"/>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childTnLst>
                                </p:cTn>
                              </p:par>
                            </p:childTnLst>
                          </p:cTn>
                        </p:par>
                        <p:par>
                          <p:cTn id="31" fill="hold">
                            <p:stCondLst>
                              <p:cond delay="4000"/>
                            </p:stCondLst>
                            <p:childTnLst>
                              <p:par>
                                <p:cTn id="32" presetID="9" presetClass="emph" presetSubtype="0" nodeType="afterEffect">
                                  <p:stCondLst>
                                    <p:cond delay="0"/>
                                  </p:stCondLst>
                                  <p:childTnLst>
                                    <p:set>
                                      <p:cBhvr rctx="PPT">
                                        <p:cTn id="33" dur="indefinite"/>
                                        <p:tgtEl>
                                          <p:spTgt spid="13"/>
                                        </p:tgtEl>
                                        <p:attrNameLst>
                                          <p:attrName>style.opacity</p:attrName>
                                        </p:attrNameLst>
                                      </p:cBhvr>
                                      <p:to>
                                        <p:strVal val="0.25"/>
                                      </p:to>
                                    </p:set>
                                    <p:animEffect filter="image" prLst="opacity: 0.25">
                                      <p:cBhvr rctx="IE">
                                        <p:cTn id="34" dur="indefinite"/>
                                        <p:tgtEl>
                                          <p:spTgt spid="13"/>
                                        </p:tgtEl>
                                      </p:cBhvr>
                                    </p:animEffect>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childTnLst>
                                </p:cTn>
                              </p:par>
                            </p:childTnLst>
                          </p:cTn>
                        </p:par>
                        <p:par>
                          <p:cTn id="38" fill="hold">
                            <p:stCondLst>
                              <p:cond delay="5000"/>
                            </p:stCondLst>
                            <p:childTnLst>
                              <p:par>
                                <p:cTn id="39" presetID="1"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9" presetClass="emph" presetSubtype="0" nodeType="withEffect">
                                  <p:stCondLst>
                                    <p:cond delay="0"/>
                                  </p:stCondLst>
                                  <p:childTnLst>
                                    <p:set>
                                      <p:cBhvr rctx="PPT">
                                        <p:cTn id="42" dur="indefinite"/>
                                        <p:tgtEl>
                                          <p:spTgt spid="14"/>
                                        </p:tgtEl>
                                        <p:attrNameLst>
                                          <p:attrName>style.opacity</p:attrName>
                                        </p:attrNameLst>
                                      </p:cBhvr>
                                      <p:to>
                                        <p:strVal val="0.25"/>
                                      </p:to>
                                    </p:set>
                                    <p:animEffect filter="image" prLst="opacity: 0.25">
                                      <p:cBhvr rctx="IE">
                                        <p:cTn id="43" dur="indefinite"/>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arcador de texto 9"/>
          <p:cNvSpPr txBox="1">
            <a:spLocks/>
          </p:cNvSpPr>
          <p:nvPr/>
        </p:nvSpPr>
        <p:spPr>
          <a:xfrm>
            <a:off x="4521153" y="6554362"/>
            <a:ext cx="5959279" cy="28432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1100" b="1" dirty="0" smtClean="0">
                <a:solidFill>
                  <a:schemeClr val="bg1">
                    <a:lumMod val="50000"/>
                  </a:schemeClr>
                </a:solidFill>
              </a:rPr>
              <a:t>John Ashburner</a:t>
            </a:r>
            <a:r>
              <a:rPr lang="ca-ES" sz="1100" b="1" dirty="0" smtClean="0"/>
              <a:t>|  UCL</a:t>
            </a:r>
            <a:endParaRPr lang="ca-ES" sz="1100" b="1" dirty="0">
              <a:solidFill>
                <a:schemeClr val="bg1">
                  <a:lumMod val="50000"/>
                </a:schemeClr>
              </a:solidFill>
            </a:endParaRPr>
          </a:p>
        </p:txBody>
      </p:sp>
      <p:pic>
        <p:nvPicPr>
          <p:cNvPr id="3" name="Picture 4" descr="average_gm"/>
          <p:cNvPicPr>
            <a:picLocks noChangeAspect="1" noChangeArrowheads="1"/>
          </p:cNvPicPr>
          <p:nvPr/>
        </p:nvPicPr>
        <p:blipFill rotWithShape="1">
          <a:blip r:embed="rId2" cstate="print"/>
          <a:srcRect l="12765" t="6414" r="9416" b="10042"/>
          <a:stretch/>
        </p:blipFill>
        <p:spPr bwMode="auto">
          <a:xfrm>
            <a:off x="2407534" y="439838"/>
            <a:ext cx="7708739" cy="5729468"/>
          </a:xfrm>
          <a:prstGeom prst="rect">
            <a:avLst/>
          </a:prstGeom>
          <a:noFill/>
        </p:spPr>
      </p:pic>
      <p:sp>
        <p:nvSpPr>
          <p:cNvPr id="4" name="Text Box 5"/>
          <p:cNvSpPr txBox="1">
            <a:spLocks noChangeArrowheads="1"/>
          </p:cNvSpPr>
          <p:nvPr/>
        </p:nvSpPr>
        <p:spPr bwMode="auto">
          <a:xfrm>
            <a:off x="4521153" y="6185030"/>
            <a:ext cx="2309350" cy="369332"/>
          </a:xfrm>
          <a:prstGeom prst="rect">
            <a:avLst/>
          </a:prstGeom>
          <a:noFill/>
          <a:ln w="9525">
            <a:noFill/>
            <a:miter lim="800000"/>
            <a:headEnd/>
            <a:tailEnd/>
          </a:ln>
          <a:effectLst/>
        </p:spPr>
        <p:txBody>
          <a:bodyPr wrap="none">
            <a:spAutoFit/>
          </a:bodyPr>
          <a:lstStyle/>
          <a:p>
            <a:r>
              <a:rPr lang="en-GB" dirty="0">
                <a:latin typeface="Arial" pitchFamily="34" charset="0"/>
                <a:cs typeface="Arial" pitchFamily="34" charset="0"/>
              </a:rPr>
              <a:t>471 Subject Average</a:t>
            </a:r>
          </a:p>
        </p:txBody>
      </p:sp>
    </p:spTree>
    <p:extLst>
      <p:ext uri="{BB962C8B-B14F-4D97-AF65-F5344CB8AC3E}">
        <p14:creationId xmlns:p14="http://schemas.microsoft.com/office/powerpoint/2010/main" val="19184673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arcador de texto 9"/>
          <p:cNvSpPr txBox="1">
            <a:spLocks/>
          </p:cNvSpPr>
          <p:nvPr/>
        </p:nvSpPr>
        <p:spPr>
          <a:xfrm>
            <a:off x="4521153" y="6554362"/>
            <a:ext cx="5959279" cy="28432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1100" b="1" dirty="0" smtClean="0">
                <a:solidFill>
                  <a:schemeClr val="bg1">
                    <a:lumMod val="50000"/>
                  </a:schemeClr>
                </a:solidFill>
              </a:rPr>
              <a:t>John Ashburner</a:t>
            </a:r>
            <a:r>
              <a:rPr lang="ca-ES" sz="1100" b="1" dirty="0" smtClean="0"/>
              <a:t>|  UCL</a:t>
            </a:r>
            <a:endParaRPr lang="ca-ES" sz="1100" b="1" dirty="0">
              <a:solidFill>
                <a:schemeClr val="bg1">
                  <a:lumMod val="50000"/>
                </a:schemeClr>
              </a:solidFill>
            </a:endParaRPr>
          </a:p>
        </p:txBody>
      </p:sp>
      <p:pic>
        <p:nvPicPr>
          <p:cNvPr id="3" name="Picture 4" descr="average_wm"/>
          <p:cNvPicPr>
            <a:picLocks noChangeAspect="1" noChangeArrowheads="1"/>
          </p:cNvPicPr>
          <p:nvPr/>
        </p:nvPicPr>
        <p:blipFill rotWithShape="1">
          <a:blip r:embed="rId2" cstate="print"/>
          <a:srcRect l="12765" t="6582" r="9299" b="9705"/>
          <a:stretch/>
        </p:blipFill>
        <p:spPr bwMode="auto">
          <a:xfrm>
            <a:off x="2407534" y="451413"/>
            <a:ext cx="7720314" cy="5741044"/>
          </a:xfrm>
          <a:prstGeom prst="rect">
            <a:avLst/>
          </a:prstGeom>
          <a:noFill/>
        </p:spPr>
      </p:pic>
      <p:sp>
        <p:nvSpPr>
          <p:cNvPr id="4" name="Text Box 5"/>
          <p:cNvSpPr txBox="1">
            <a:spLocks noChangeArrowheads="1"/>
          </p:cNvSpPr>
          <p:nvPr/>
        </p:nvSpPr>
        <p:spPr bwMode="auto">
          <a:xfrm>
            <a:off x="4521153" y="6185030"/>
            <a:ext cx="2309350" cy="369332"/>
          </a:xfrm>
          <a:prstGeom prst="rect">
            <a:avLst/>
          </a:prstGeom>
          <a:noFill/>
          <a:ln w="9525">
            <a:noFill/>
            <a:miter lim="800000"/>
            <a:headEnd/>
            <a:tailEnd/>
          </a:ln>
          <a:effectLst/>
        </p:spPr>
        <p:txBody>
          <a:bodyPr wrap="none">
            <a:spAutoFit/>
          </a:bodyPr>
          <a:lstStyle/>
          <a:p>
            <a:r>
              <a:rPr lang="en-GB" dirty="0">
                <a:latin typeface="Arial" pitchFamily="34" charset="0"/>
                <a:cs typeface="Arial" pitchFamily="34" charset="0"/>
              </a:rPr>
              <a:t>471 Subject Average</a:t>
            </a:r>
          </a:p>
        </p:txBody>
      </p:sp>
    </p:spTree>
    <p:extLst>
      <p:ext uri="{BB962C8B-B14F-4D97-AF65-F5344CB8AC3E}">
        <p14:creationId xmlns:p14="http://schemas.microsoft.com/office/powerpoint/2010/main" val="17844570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arcador de texto 9"/>
          <p:cNvSpPr txBox="1">
            <a:spLocks/>
          </p:cNvSpPr>
          <p:nvPr/>
        </p:nvSpPr>
        <p:spPr>
          <a:xfrm>
            <a:off x="4521153" y="6554362"/>
            <a:ext cx="5959279" cy="28432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1100" b="1" dirty="0" smtClean="0">
                <a:solidFill>
                  <a:schemeClr val="bg1">
                    <a:lumMod val="50000"/>
                  </a:schemeClr>
                </a:solidFill>
              </a:rPr>
              <a:t>John Ashburner</a:t>
            </a:r>
            <a:r>
              <a:rPr lang="ca-ES" sz="1100" b="1" dirty="0" smtClean="0"/>
              <a:t>|  UCL</a:t>
            </a:r>
            <a:endParaRPr lang="ca-ES" sz="1100" b="1" dirty="0">
              <a:solidFill>
                <a:schemeClr val="bg1">
                  <a:lumMod val="50000"/>
                </a:schemeClr>
              </a:solidFill>
            </a:endParaRPr>
          </a:p>
        </p:txBody>
      </p:sp>
      <p:sp>
        <p:nvSpPr>
          <p:cNvPr id="3" name="Text Box 5"/>
          <p:cNvSpPr txBox="1">
            <a:spLocks noChangeArrowheads="1"/>
          </p:cNvSpPr>
          <p:nvPr/>
        </p:nvSpPr>
        <p:spPr bwMode="auto">
          <a:xfrm>
            <a:off x="4521153" y="6185030"/>
            <a:ext cx="2309350" cy="369332"/>
          </a:xfrm>
          <a:prstGeom prst="rect">
            <a:avLst/>
          </a:prstGeom>
          <a:noFill/>
          <a:ln w="9525">
            <a:noFill/>
            <a:miter lim="800000"/>
            <a:headEnd/>
            <a:tailEnd/>
          </a:ln>
          <a:effectLst/>
        </p:spPr>
        <p:txBody>
          <a:bodyPr wrap="none">
            <a:spAutoFit/>
          </a:bodyPr>
          <a:lstStyle/>
          <a:p>
            <a:r>
              <a:rPr lang="en-GB" dirty="0">
                <a:latin typeface="Arial" pitchFamily="34" charset="0"/>
                <a:cs typeface="Arial" pitchFamily="34" charset="0"/>
              </a:rPr>
              <a:t>471 Subject Average</a:t>
            </a:r>
          </a:p>
        </p:txBody>
      </p:sp>
      <p:pic>
        <p:nvPicPr>
          <p:cNvPr id="4" name="Picture 4" descr="average1"/>
          <p:cNvPicPr>
            <a:picLocks noChangeAspect="1" noChangeArrowheads="1"/>
          </p:cNvPicPr>
          <p:nvPr/>
        </p:nvPicPr>
        <p:blipFill rotWithShape="1">
          <a:blip r:embed="rId2" cstate="print"/>
          <a:srcRect l="11596" t="6582" r="9066" b="9874"/>
          <a:stretch/>
        </p:blipFill>
        <p:spPr bwMode="auto">
          <a:xfrm>
            <a:off x="2291786" y="451413"/>
            <a:ext cx="7859211" cy="5729468"/>
          </a:xfrm>
          <a:prstGeom prst="rect">
            <a:avLst/>
          </a:prstGeom>
          <a:noFill/>
        </p:spPr>
      </p:pic>
    </p:spTree>
    <p:extLst>
      <p:ext uri="{BB962C8B-B14F-4D97-AF65-F5344CB8AC3E}">
        <p14:creationId xmlns:p14="http://schemas.microsoft.com/office/powerpoint/2010/main" val="20635965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arcador de texto 9"/>
          <p:cNvSpPr txBox="1">
            <a:spLocks/>
          </p:cNvSpPr>
          <p:nvPr/>
        </p:nvSpPr>
        <p:spPr>
          <a:xfrm>
            <a:off x="4521153" y="6554362"/>
            <a:ext cx="5959279" cy="28432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1100" b="1" dirty="0" smtClean="0">
                <a:solidFill>
                  <a:schemeClr val="bg1">
                    <a:lumMod val="50000"/>
                  </a:schemeClr>
                </a:solidFill>
              </a:rPr>
              <a:t>John Ashburner</a:t>
            </a:r>
            <a:r>
              <a:rPr lang="ca-ES" sz="1100" b="1" dirty="0" smtClean="0"/>
              <a:t>|  UCL</a:t>
            </a:r>
            <a:endParaRPr lang="ca-ES" sz="1100" b="1" dirty="0">
              <a:solidFill>
                <a:schemeClr val="bg1">
                  <a:lumMod val="50000"/>
                </a:schemeClr>
              </a:solidFill>
            </a:endParaRPr>
          </a:p>
        </p:txBody>
      </p:sp>
      <p:sp>
        <p:nvSpPr>
          <p:cNvPr id="3" name="Text Box 5"/>
          <p:cNvSpPr txBox="1">
            <a:spLocks noChangeArrowheads="1"/>
          </p:cNvSpPr>
          <p:nvPr/>
        </p:nvSpPr>
        <p:spPr bwMode="auto">
          <a:xfrm>
            <a:off x="4521153" y="6185030"/>
            <a:ext cx="1146468" cy="369332"/>
          </a:xfrm>
          <a:prstGeom prst="rect">
            <a:avLst/>
          </a:prstGeom>
          <a:noFill/>
          <a:ln w="9525">
            <a:noFill/>
            <a:miter lim="800000"/>
            <a:headEnd/>
            <a:tailEnd/>
          </a:ln>
          <a:effectLst/>
        </p:spPr>
        <p:txBody>
          <a:bodyPr wrap="none">
            <a:spAutoFit/>
          </a:bodyPr>
          <a:lstStyle/>
          <a:p>
            <a:r>
              <a:rPr lang="en-GB" dirty="0" smtClean="0">
                <a:latin typeface="Arial" pitchFamily="34" charset="0"/>
                <a:cs typeface="Arial" pitchFamily="34" charset="0"/>
              </a:rPr>
              <a:t>Subject 1</a:t>
            </a:r>
            <a:endParaRPr lang="en-GB" dirty="0">
              <a:latin typeface="Arial" pitchFamily="34" charset="0"/>
              <a:cs typeface="Arial" pitchFamily="34" charset="0"/>
            </a:endParaRPr>
          </a:p>
        </p:txBody>
      </p:sp>
      <p:pic>
        <p:nvPicPr>
          <p:cNvPr id="4" name="Picture 4" descr="subj1"/>
          <p:cNvPicPr>
            <a:picLocks noChangeAspect="1" noChangeArrowheads="1"/>
          </p:cNvPicPr>
          <p:nvPr/>
        </p:nvPicPr>
        <p:blipFill rotWithShape="1">
          <a:blip r:embed="rId2" cstate="print"/>
          <a:srcRect l="12532" t="6414" r="9182" b="9705"/>
          <a:stretch/>
        </p:blipFill>
        <p:spPr bwMode="auto">
          <a:xfrm>
            <a:off x="2384384" y="439838"/>
            <a:ext cx="7755039" cy="5752618"/>
          </a:xfrm>
          <a:prstGeom prst="rect">
            <a:avLst/>
          </a:prstGeom>
          <a:noFill/>
        </p:spPr>
      </p:pic>
    </p:spTree>
    <p:extLst>
      <p:ext uri="{BB962C8B-B14F-4D97-AF65-F5344CB8AC3E}">
        <p14:creationId xmlns:p14="http://schemas.microsoft.com/office/powerpoint/2010/main" val="39602233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arcador de texto 9"/>
          <p:cNvSpPr txBox="1">
            <a:spLocks/>
          </p:cNvSpPr>
          <p:nvPr/>
        </p:nvSpPr>
        <p:spPr>
          <a:xfrm>
            <a:off x="4521153" y="6554362"/>
            <a:ext cx="5959279" cy="28432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1100" b="1" dirty="0" smtClean="0">
                <a:solidFill>
                  <a:schemeClr val="bg1">
                    <a:lumMod val="50000"/>
                  </a:schemeClr>
                </a:solidFill>
              </a:rPr>
              <a:t>John Ashburner</a:t>
            </a:r>
            <a:r>
              <a:rPr lang="ca-ES" sz="1100" b="1" dirty="0" smtClean="0"/>
              <a:t>|  UCL</a:t>
            </a:r>
            <a:endParaRPr lang="ca-ES" sz="1100" b="1" dirty="0">
              <a:solidFill>
                <a:schemeClr val="bg1">
                  <a:lumMod val="50000"/>
                </a:schemeClr>
              </a:solidFill>
            </a:endParaRPr>
          </a:p>
        </p:txBody>
      </p:sp>
      <p:sp>
        <p:nvSpPr>
          <p:cNvPr id="3" name="Text Box 5"/>
          <p:cNvSpPr txBox="1">
            <a:spLocks noChangeArrowheads="1"/>
          </p:cNvSpPr>
          <p:nvPr/>
        </p:nvSpPr>
        <p:spPr bwMode="auto">
          <a:xfrm>
            <a:off x="4521153" y="6185030"/>
            <a:ext cx="2309350" cy="369332"/>
          </a:xfrm>
          <a:prstGeom prst="rect">
            <a:avLst/>
          </a:prstGeom>
          <a:noFill/>
          <a:ln w="9525">
            <a:noFill/>
            <a:miter lim="800000"/>
            <a:headEnd/>
            <a:tailEnd/>
          </a:ln>
          <a:effectLst/>
        </p:spPr>
        <p:txBody>
          <a:bodyPr wrap="none">
            <a:spAutoFit/>
          </a:bodyPr>
          <a:lstStyle/>
          <a:p>
            <a:r>
              <a:rPr lang="en-GB" dirty="0">
                <a:latin typeface="Arial" pitchFamily="34" charset="0"/>
                <a:cs typeface="Arial" pitchFamily="34" charset="0"/>
              </a:rPr>
              <a:t>471 Subject Average</a:t>
            </a:r>
          </a:p>
        </p:txBody>
      </p:sp>
      <p:pic>
        <p:nvPicPr>
          <p:cNvPr id="4" name="Picture 4" descr="average1"/>
          <p:cNvPicPr>
            <a:picLocks noChangeAspect="1" noChangeArrowheads="1"/>
          </p:cNvPicPr>
          <p:nvPr/>
        </p:nvPicPr>
        <p:blipFill rotWithShape="1">
          <a:blip r:embed="rId2" cstate="print"/>
          <a:srcRect l="11596" t="6582" r="9066" b="9874"/>
          <a:stretch/>
        </p:blipFill>
        <p:spPr bwMode="auto">
          <a:xfrm>
            <a:off x="2291786" y="451413"/>
            <a:ext cx="7859211" cy="5729468"/>
          </a:xfrm>
          <a:prstGeom prst="rect">
            <a:avLst/>
          </a:prstGeom>
          <a:noFill/>
        </p:spPr>
      </p:pic>
    </p:spTree>
    <p:extLst>
      <p:ext uri="{BB962C8B-B14F-4D97-AF65-F5344CB8AC3E}">
        <p14:creationId xmlns:p14="http://schemas.microsoft.com/office/powerpoint/2010/main" val="29283192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arcador de texto 9"/>
          <p:cNvSpPr txBox="1">
            <a:spLocks/>
          </p:cNvSpPr>
          <p:nvPr/>
        </p:nvSpPr>
        <p:spPr>
          <a:xfrm>
            <a:off x="4521153" y="6554362"/>
            <a:ext cx="5959279" cy="28432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1100" b="1" dirty="0" smtClean="0">
                <a:solidFill>
                  <a:schemeClr val="bg1">
                    <a:lumMod val="50000"/>
                  </a:schemeClr>
                </a:solidFill>
              </a:rPr>
              <a:t>John Ashburner</a:t>
            </a:r>
            <a:r>
              <a:rPr lang="ca-ES" sz="1100" b="1" dirty="0" smtClean="0"/>
              <a:t>|  UCL</a:t>
            </a:r>
            <a:endParaRPr lang="ca-ES" sz="1100" b="1" dirty="0">
              <a:solidFill>
                <a:schemeClr val="bg1">
                  <a:lumMod val="50000"/>
                </a:schemeClr>
              </a:solidFill>
            </a:endParaRPr>
          </a:p>
        </p:txBody>
      </p:sp>
      <p:sp>
        <p:nvSpPr>
          <p:cNvPr id="3" name="Text Box 5"/>
          <p:cNvSpPr txBox="1">
            <a:spLocks noChangeArrowheads="1"/>
          </p:cNvSpPr>
          <p:nvPr/>
        </p:nvSpPr>
        <p:spPr bwMode="auto">
          <a:xfrm>
            <a:off x="4521153" y="6185030"/>
            <a:ext cx="1146468" cy="369332"/>
          </a:xfrm>
          <a:prstGeom prst="rect">
            <a:avLst/>
          </a:prstGeom>
          <a:noFill/>
          <a:ln w="9525">
            <a:noFill/>
            <a:miter lim="800000"/>
            <a:headEnd/>
            <a:tailEnd/>
          </a:ln>
          <a:effectLst/>
        </p:spPr>
        <p:txBody>
          <a:bodyPr wrap="none">
            <a:spAutoFit/>
          </a:bodyPr>
          <a:lstStyle/>
          <a:p>
            <a:r>
              <a:rPr lang="en-GB" dirty="0" smtClean="0">
                <a:latin typeface="Arial" pitchFamily="34" charset="0"/>
                <a:cs typeface="Arial" pitchFamily="34" charset="0"/>
              </a:rPr>
              <a:t>Subject 2</a:t>
            </a:r>
            <a:endParaRPr lang="en-GB" dirty="0">
              <a:latin typeface="Arial" pitchFamily="34" charset="0"/>
              <a:cs typeface="Arial" pitchFamily="34" charset="0"/>
            </a:endParaRPr>
          </a:p>
        </p:txBody>
      </p:sp>
      <p:pic>
        <p:nvPicPr>
          <p:cNvPr id="4" name="Picture 4" descr="subj2"/>
          <p:cNvPicPr>
            <a:picLocks noChangeAspect="1" noChangeArrowheads="1"/>
          </p:cNvPicPr>
          <p:nvPr/>
        </p:nvPicPr>
        <p:blipFill rotWithShape="1">
          <a:blip r:embed="rId2" cstate="print"/>
          <a:srcRect l="12649" t="5739" r="9065" b="9705"/>
          <a:stretch/>
        </p:blipFill>
        <p:spPr bwMode="auto">
          <a:xfrm>
            <a:off x="2395959" y="393539"/>
            <a:ext cx="7755038" cy="5798918"/>
          </a:xfrm>
          <a:prstGeom prst="rect">
            <a:avLst/>
          </a:prstGeom>
          <a:noFill/>
        </p:spPr>
      </p:pic>
    </p:spTree>
    <p:extLst>
      <p:ext uri="{BB962C8B-B14F-4D97-AF65-F5344CB8AC3E}">
        <p14:creationId xmlns:p14="http://schemas.microsoft.com/office/powerpoint/2010/main" val="39385806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arcador de texto 9"/>
          <p:cNvSpPr txBox="1">
            <a:spLocks/>
          </p:cNvSpPr>
          <p:nvPr/>
        </p:nvSpPr>
        <p:spPr>
          <a:xfrm>
            <a:off x="4521153" y="6554362"/>
            <a:ext cx="5959279" cy="28432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1100" b="1" dirty="0" smtClean="0">
                <a:solidFill>
                  <a:schemeClr val="bg1">
                    <a:lumMod val="50000"/>
                  </a:schemeClr>
                </a:solidFill>
              </a:rPr>
              <a:t>John Ashburner</a:t>
            </a:r>
            <a:r>
              <a:rPr lang="ca-ES" sz="1100" b="1" dirty="0" smtClean="0"/>
              <a:t>|  UCL</a:t>
            </a:r>
            <a:endParaRPr lang="ca-ES" sz="1100" b="1" dirty="0">
              <a:solidFill>
                <a:schemeClr val="bg1">
                  <a:lumMod val="50000"/>
                </a:schemeClr>
              </a:solidFill>
            </a:endParaRPr>
          </a:p>
        </p:txBody>
      </p:sp>
      <p:sp>
        <p:nvSpPr>
          <p:cNvPr id="3" name="Text Box 5"/>
          <p:cNvSpPr txBox="1">
            <a:spLocks noChangeArrowheads="1"/>
          </p:cNvSpPr>
          <p:nvPr/>
        </p:nvSpPr>
        <p:spPr bwMode="auto">
          <a:xfrm>
            <a:off x="4521153" y="6185030"/>
            <a:ext cx="2309350" cy="369332"/>
          </a:xfrm>
          <a:prstGeom prst="rect">
            <a:avLst/>
          </a:prstGeom>
          <a:noFill/>
          <a:ln w="9525">
            <a:noFill/>
            <a:miter lim="800000"/>
            <a:headEnd/>
            <a:tailEnd/>
          </a:ln>
          <a:effectLst/>
        </p:spPr>
        <p:txBody>
          <a:bodyPr wrap="none">
            <a:spAutoFit/>
          </a:bodyPr>
          <a:lstStyle/>
          <a:p>
            <a:r>
              <a:rPr lang="en-GB" dirty="0">
                <a:latin typeface="Arial" pitchFamily="34" charset="0"/>
                <a:cs typeface="Arial" pitchFamily="34" charset="0"/>
              </a:rPr>
              <a:t>471 Subject Average</a:t>
            </a:r>
          </a:p>
        </p:txBody>
      </p:sp>
      <p:pic>
        <p:nvPicPr>
          <p:cNvPr id="4" name="Picture 4" descr="average1"/>
          <p:cNvPicPr>
            <a:picLocks noChangeAspect="1" noChangeArrowheads="1"/>
          </p:cNvPicPr>
          <p:nvPr/>
        </p:nvPicPr>
        <p:blipFill rotWithShape="1">
          <a:blip r:embed="rId2" cstate="print"/>
          <a:srcRect l="11596" t="6582" r="9066" b="9874"/>
          <a:stretch/>
        </p:blipFill>
        <p:spPr bwMode="auto">
          <a:xfrm>
            <a:off x="2291786" y="451413"/>
            <a:ext cx="7859211" cy="5729468"/>
          </a:xfrm>
          <a:prstGeom prst="rect">
            <a:avLst/>
          </a:prstGeom>
          <a:noFill/>
        </p:spPr>
      </p:pic>
    </p:spTree>
    <p:extLst>
      <p:ext uri="{BB962C8B-B14F-4D97-AF65-F5344CB8AC3E}">
        <p14:creationId xmlns:p14="http://schemas.microsoft.com/office/powerpoint/2010/main" val="7887628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arcador de texto 9"/>
          <p:cNvSpPr txBox="1">
            <a:spLocks/>
          </p:cNvSpPr>
          <p:nvPr/>
        </p:nvSpPr>
        <p:spPr>
          <a:xfrm>
            <a:off x="4521153" y="6554362"/>
            <a:ext cx="5959279" cy="28432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1100" b="1" dirty="0" smtClean="0">
                <a:solidFill>
                  <a:schemeClr val="bg1">
                    <a:lumMod val="50000"/>
                  </a:schemeClr>
                </a:solidFill>
              </a:rPr>
              <a:t>John Ashburner</a:t>
            </a:r>
            <a:r>
              <a:rPr lang="ca-ES" sz="1100" b="1" dirty="0" smtClean="0"/>
              <a:t>|  UCL</a:t>
            </a:r>
            <a:endParaRPr lang="ca-ES" sz="1100" b="1" dirty="0">
              <a:solidFill>
                <a:schemeClr val="bg1">
                  <a:lumMod val="50000"/>
                </a:schemeClr>
              </a:solidFill>
            </a:endParaRPr>
          </a:p>
        </p:txBody>
      </p:sp>
      <p:sp>
        <p:nvSpPr>
          <p:cNvPr id="3" name="Text Box 5"/>
          <p:cNvSpPr txBox="1">
            <a:spLocks noChangeArrowheads="1"/>
          </p:cNvSpPr>
          <p:nvPr/>
        </p:nvSpPr>
        <p:spPr bwMode="auto">
          <a:xfrm>
            <a:off x="4521153" y="6185030"/>
            <a:ext cx="1146468" cy="369332"/>
          </a:xfrm>
          <a:prstGeom prst="rect">
            <a:avLst/>
          </a:prstGeom>
          <a:noFill/>
          <a:ln w="9525">
            <a:noFill/>
            <a:miter lim="800000"/>
            <a:headEnd/>
            <a:tailEnd/>
          </a:ln>
          <a:effectLst/>
        </p:spPr>
        <p:txBody>
          <a:bodyPr wrap="none">
            <a:spAutoFit/>
          </a:bodyPr>
          <a:lstStyle/>
          <a:p>
            <a:r>
              <a:rPr lang="en-GB" dirty="0" smtClean="0">
                <a:latin typeface="Arial" pitchFamily="34" charset="0"/>
                <a:cs typeface="Arial" pitchFamily="34" charset="0"/>
              </a:rPr>
              <a:t>Subject 3</a:t>
            </a:r>
            <a:endParaRPr lang="en-GB" dirty="0">
              <a:latin typeface="Arial" pitchFamily="34" charset="0"/>
              <a:cs typeface="Arial" pitchFamily="34" charset="0"/>
            </a:endParaRPr>
          </a:p>
        </p:txBody>
      </p:sp>
      <p:pic>
        <p:nvPicPr>
          <p:cNvPr id="4" name="Picture 4" descr="subj3"/>
          <p:cNvPicPr>
            <a:picLocks noChangeAspect="1" noChangeArrowheads="1"/>
          </p:cNvPicPr>
          <p:nvPr/>
        </p:nvPicPr>
        <p:blipFill rotWithShape="1">
          <a:blip r:embed="rId2" cstate="print"/>
          <a:srcRect l="12648" t="6414" r="9298" b="9874"/>
          <a:stretch/>
        </p:blipFill>
        <p:spPr bwMode="auto">
          <a:xfrm>
            <a:off x="2395959" y="439838"/>
            <a:ext cx="7731890" cy="5741043"/>
          </a:xfrm>
          <a:prstGeom prst="rect">
            <a:avLst/>
          </a:prstGeom>
          <a:noFill/>
        </p:spPr>
      </p:pic>
    </p:spTree>
    <p:extLst>
      <p:ext uri="{BB962C8B-B14F-4D97-AF65-F5344CB8AC3E}">
        <p14:creationId xmlns:p14="http://schemas.microsoft.com/office/powerpoint/2010/main" val="26950497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arcador de texto 9"/>
          <p:cNvSpPr txBox="1">
            <a:spLocks/>
          </p:cNvSpPr>
          <p:nvPr/>
        </p:nvSpPr>
        <p:spPr>
          <a:xfrm>
            <a:off x="4521153" y="6554362"/>
            <a:ext cx="5959279" cy="28432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1100" b="1" dirty="0" smtClean="0">
                <a:solidFill>
                  <a:schemeClr val="bg1">
                    <a:lumMod val="50000"/>
                  </a:schemeClr>
                </a:solidFill>
              </a:rPr>
              <a:t>John Ashburner</a:t>
            </a:r>
            <a:r>
              <a:rPr lang="ca-ES" sz="1100" b="1" dirty="0" smtClean="0"/>
              <a:t>|  UCL</a:t>
            </a:r>
            <a:endParaRPr lang="ca-ES" sz="1100" b="1" dirty="0">
              <a:solidFill>
                <a:schemeClr val="bg1">
                  <a:lumMod val="50000"/>
                </a:schemeClr>
              </a:solidFill>
            </a:endParaRPr>
          </a:p>
        </p:txBody>
      </p:sp>
      <p:sp>
        <p:nvSpPr>
          <p:cNvPr id="3" name="Text Box 5"/>
          <p:cNvSpPr txBox="1">
            <a:spLocks noChangeArrowheads="1"/>
          </p:cNvSpPr>
          <p:nvPr/>
        </p:nvSpPr>
        <p:spPr bwMode="auto">
          <a:xfrm>
            <a:off x="4521153" y="6185030"/>
            <a:ext cx="2309350" cy="369332"/>
          </a:xfrm>
          <a:prstGeom prst="rect">
            <a:avLst/>
          </a:prstGeom>
          <a:noFill/>
          <a:ln w="9525">
            <a:noFill/>
            <a:miter lim="800000"/>
            <a:headEnd/>
            <a:tailEnd/>
          </a:ln>
          <a:effectLst/>
        </p:spPr>
        <p:txBody>
          <a:bodyPr wrap="none">
            <a:spAutoFit/>
          </a:bodyPr>
          <a:lstStyle/>
          <a:p>
            <a:r>
              <a:rPr lang="en-GB" dirty="0">
                <a:latin typeface="Arial" pitchFamily="34" charset="0"/>
                <a:cs typeface="Arial" pitchFamily="34" charset="0"/>
              </a:rPr>
              <a:t>471 Subject Average</a:t>
            </a:r>
          </a:p>
        </p:txBody>
      </p:sp>
      <p:pic>
        <p:nvPicPr>
          <p:cNvPr id="4" name="Picture 4" descr="average1"/>
          <p:cNvPicPr>
            <a:picLocks noChangeAspect="1" noChangeArrowheads="1"/>
          </p:cNvPicPr>
          <p:nvPr/>
        </p:nvPicPr>
        <p:blipFill rotWithShape="1">
          <a:blip r:embed="rId2" cstate="print"/>
          <a:srcRect l="11596" t="6582" r="9066" b="9874"/>
          <a:stretch/>
        </p:blipFill>
        <p:spPr bwMode="auto">
          <a:xfrm>
            <a:off x="2291786" y="451413"/>
            <a:ext cx="7859211" cy="5729468"/>
          </a:xfrm>
          <a:prstGeom prst="rect">
            <a:avLst/>
          </a:prstGeom>
          <a:noFill/>
        </p:spPr>
      </p:pic>
    </p:spTree>
    <p:extLst>
      <p:ext uri="{BB962C8B-B14F-4D97-AF65-F5344CB8AC3E}">
        <p14:creationId xmlns:p14="http://schemas.microsoft.com/office/powerpoint/2010/main" val="34576906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p:cNvPicPr>
            <a:picLocks noChangeAspect="1" noChangeArrowheads="1"/>
          </p:cNvPicPr>
          <p:nvPr/>
        </p:nvPicPr>
        <p:blipFill>
          <a:blip r:embed="rId3" cstate="print"/>
          <a:srcRect b="50594"/>
          <a:stretch>
            <a:fillRect/>
          </a:stretch>
        </p:blipFill>
        <p:spPr bwMode="auto">
          <a:xfrm>
            <a:off x="6261232" y="97035"/>
            <a:ext cx="5571145" cy="2621793"/>
          </a:xfrm>
          <a:prstGeom prst="rect">
            <a:avLst/>
          </a:prstGeom>
          <a:noFill/>
          <a:ln w="9525">
            <a:noFill/>
            <a:miter lim="800000"/>
            <a:headEnd/>
            <a:tailEnd/>
          </a:ln>
        </p:spPr>
      </p:pic>
      <p:sp>
        <p:nvSpPr>
          <p:cNvPr id="405507" name="TextBox 5"/>
          <p:cNvSpPr txBox="1">
            <a:spLocks noChangeArrowheads="1"/>
          </p:cNvSpPr>
          <p:nvPr/>
        </p:nvSpPr>
        <p:spPr bwMode="auto">
          <a:xfrm>
            <a:off x="1350520" y="256117"/>
            <a:ext cx="4807211" cy="1077218"/>
          </a:xfrm>
          <a:prstGeom prst="rect">
            <a:avLst/>
          </a:prstGeom>
          <a:noFill/>
          <a:ln w="9525">
            <a:noFill/>
            <a:miter lim="800000"/>
            <a:headEnd/>
            <a:tailEnd/>
          </a:ln>
        </p:spPr>
        <p:txBody>
          <a:bodyPr wrap="square">
            <a:spAutoFit/>
          </a:bodyPr>
          <a:lstStyle/>
          <a:p>
            <a:pPr eaLnBrk="1" hangingPunct="1"/>
            <a:r>
              <a:rPr lang="en-GB" sz="3200" dirty="0">
                <a:latin typeface="Arial" charset="0"/>
                <a:cs typeface="Arial" charset="0"/>
              </a:rPr>
              <a:t>Evaluations of nonlinear registration algorithms</a:t>
            </a:r>
          </a:p>
        </p:txBody>
      </p:sp>
      <p:pic>
        <p:nvPicPr>
          <p:cNvPr id="108548" name="Picture 4"/>
          <p:cNvPicPr>
            <a:picLocks noChangeAspect="1" noChangeArrowheads="1"/>
          </p:cNvPicPr>
          <p:nvPr/>
        </p:nvPicPr>
        <p:blipFill>
          <a:blip r:embed="rId4" cstate="print"/>
          <a:srcRect b="50520"/>
          <a:stretch>
            <a:fillRect/>
          </a:stretch>
        </p:blipFill>
        <p:spPr bwMode="auto">
          <a:xfrm>
            <a:off x="2169713" y="2790464"/>
            <a:ext cx="9685337" cy="3581400"/>
          </a:xfrm>
          <a:prstGeom prst="rect">
            <a:avLst/>
          </a:prstGeom>
          <a:noFill/>
          <a:ln w="9525">
            <a:noFill/>
            <a:miter lim="800000"/>
            <a:headEnd/>
            <a:tailEnd/>
          </a:ln>
        </p:spPr>
      </p:pic>
      <p:sp>
        <p:nvSpPr>
          <p:cNvPr id="405510" name="Line 6"/>
          <p:cNvSpPr>
            <a:spLocks noChangeShapeType="1"/>
          </p:cNvSpPr>
          <p:nvPr/>
        </p:nvSpPr>
        <p:spPr bwMode="auto">
          <a:xfrm flipH="1">
            <a:off x="2542327" y="3734952"/>
            <a:ext cx="4681538" cy="0"/>
          </a:xfrm>
          <a:prstGeom prst="line">
            <a:avLst/>
          </a:prstGeom>
          <a:noFill/>
          <a:ln w="6350">
            <a:solidFill>
              <a:srgbClr val="FF0000"/>
            </a:solidFill>
            <a:round/>
            <a:headEnd/>
            <a:tailEnd/>
          </a:ln>
          <a:effectLst/>
        </p:spPr>
        <p:txBody>
          <a:bodyPr/>
          <a:lstStyle/>
          <a:p>
            <a:endParaRPr lang="en-US"/>
          </a:p>
        </p:txBody>
      </p:sp>
      <p:sp>
        <p:nvSpPr>
          <p:cNvPr id="405511" name="Line 7"/>
          <p:cNvSpPr>
            <a:spLocks noChangeShapeType="1"/>
          </p:cNvSpPr>
          <p:nvPr/>
        </p:nvSpPr>
        <p:spPr bwMode="auto">
          <a:xfrm flipH="1">
            <a:off x="7224312" y="4238264"/>
            <a:ext cx="4608512" cy="0"/>
          </a:xfrm>
          <a:prstGeom prst="line">
            <a:avLst/>
          </a:prstGeom>
          <a:noFill/>
          <a:ln w="6350">
            <a:solidFill>
              <a:srgbClr val="FF0000"/>
            </a:solidFill>
            <a:round/>
            <a:headEnd/>
            <a:tailEnd/>
          </a:ln>
          <a:effectLst/>
        </p:spPr>
        <p:txBody>
          <a:bodyPr/>
          <a:lstStyle/>
          <a:p>
            <a:endParaRPr lang="en-US"/>
          </a:p>
        </p:txBody>
      </p:sp>
      <p:cxnSp>
        <p:nvCxnSpPr>
          <p:cNvPr id="8" name="Straight Connector 7"/>
          <p:cNvCxnSpPr/>
          <p:nvPr/>
        </p:nvCxnSpPr>
        <p:spPr bwMode="auto">
          <a:xfrm>
            <a:off x="2543345" y="3662944"/>
            <a:ext cx="4680520" cy="0"/>
          </a:xfrm>
          <a:prstGeom prst="line">
            <a:avLst/>
          </a:prstGeom>
          <a:solidFill>
            <a:schemeClr val="accent1"/>
          </a:solidFill>
          <a:ln w="12700" cap="flat" cmpd="sng" algn="ctr">
            <a:solidFill>
              <a:srgbClr val="0070C0"/>
            </a:solidFill>
            <a:prstDash val="solid"/>
            <a:round/>
            <a:headEnd type="none" w="med" len="med"/>
            <a:tailEnd type="none" w="med" len="med"/>
          </a:ln>
          <a:effectLst/>
        </p:spPr>
      </p:cxnSp>
      <p:cxnSp>
        <p:nvCxnSpPr>
          <p:cNvPr id="9" name="Straight Connector 8"/>
          <p:cNvCxnSpPr/>
          <p:nvPr/>
        </p:nvCxnSpPr>
        <p:spPr bwMode="auto">
          <a:xfrm>
            <a:off x="7151857" y="4094992"/>
            <a:ext cx="4680520" cy="0"/>
          </a:xfrm>
          <a:prstGeom prst="line">
            <a:avLst/>
          </a:prstGeom>
          <a:solidFill>
            <a:schemeClr val="accent1"/>
          </a:solidFill>
          <a:ln w="12700" cap="flat" cmpd="sng" algn="ctr">
            <a:solidFill>
              <a:srgbClr val="0070C0"/>
            </a:solidFill>
            <a:prstDash val="solid"/>
            <a:round/>
            <a:headEnd type="none" w="med" len="med"/>
            <a:tailEnd type="none" w="med" len="med"/>
          </a:ln>
          <a:effectLst/>
        </p:spPr>
      </p:cxnSp>
      <p:sp>
        <p:nvSpPr>
          <p:cNvPr id="10" name="Down Arrow 9"/>
          <p:cNvSpPr/>
          <p:nvPr/>
        </p:nvSpPr>
        <p:spPr bwMode="auto">
          <a:xfrm>
            <a:off x="6791817" y="3158888"/>
            <a:ext cx="216024" cy="288032"/>
          </a:xfrm>
          <a:prstGeom prst="downArrow">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baseline="-25000">
              <a:latin typeface="Comic Sans MS" pitchFamily="66" charset="0"/>
            </a:endParaRPr>
          </a:p>
        </p:txBody>
      </p:sp>
      <p:sp>
        <p:nvSpPr>
          <p:cNvPr id="11" name="Down Arrow 10"/>
          <p:cNvSpPr/>
          <p:nvPr/>
        </p:nvSpPr>
        <p:spPr bwMode="auto">
          <a:xfrm>
            <a:off x="11400329" y="3302904"/>
            <a:ext cx="216024" cy="288032"/>
          </a:xfrm>
          <a:prstGeom prst="downArrow">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baseline="-25000">
              <a:latin typeface="Comic Sans MS" pitchFamily="66" charset="0"/>
            </a:endParaRPr>
          </a:p>
        </p:txBody>
      </p:sp>
      <p:sp>
        <p:nvSpPr>
          <p:cNvPr id="12" name="Marcador de texto 9"/>
          <p:cNvSpPr txBox="1">
            <a:spLocks/>
          </p:cNvSpPr>
          <p:nvPr/>
        </p:nvSpPr>
        <p:spPr>
          <a:xfrm>
            <a:off x="4521153" y="6554362"/>
            <a:ext cx="5959279" cy="28432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1100" b="1" dirty="0" smtClean="0">
                <a:solidFill>
                  <a:schemeClr val="bg1">
                    <a:lumMod val="50000"/>
                  </a:schemeClr>
                </a:solidFill>
              </a:rPr>
              <a:t>John Ashburner</a:t>
            </a:r>
            <a:r>
              <a:rPr lang="ca-ES" sz="1100" b="1" dirty="0" smtClean="0"/>
              <a:t>|  UCL</a:t>
            </a:r>
            <a:endParaRPr lang="ca-ES" sz="1100" b="1" dirty="0">
              <a:solidFill>
                <a:schemeClr val="bg1">
                  <a:lumMod val="50000"/>
                </a:schemeClr>
              </a:solidFill>
            </a:endParaRPr>
          </a:p>
        </p:txBody>
      </p:sp>
    </p:spTree>
    <p:extLst>
      <p:ext uri="{BB962C8B-B14F-4D97-AF65-F5344CB8AC3E}">
        <p14:creationId xmlns:p14="http://schemas.microsoft.com/office/powerpoint/2010/main" val="3230394147"/>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ca-ES" dirty="0" smtClean="0"/>
              <a:t>SPM: SPM12 Version</a:t>
            </a:r>
            <a:endParaRPr lang="ca-ES" dirty="0"/>
          </a:p>
        </p:txBody>
      </p:sp>
      <p:sp>
        <p:nvSpPr>
          <p:cNvPr id="18" name="Rectangle 3"/>
          <p:cNvSpPr txBox="1">
            <a:spLocks noChangeArrowheads="1"/>
          </p:cNvSpPr>
          <p:nvPr/>
        </p:nvSpPr>
        <p:spPr>
          <a:xfrm>
            <a:off x="2161327" y="1275105"/>
            <a:ext cx="6686752" cy="432048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smtClean="0"/>
              <a:t>Free and Open Source Software</a:t>
            </a:r>
            <a:br>
              <a:rPr lang="en-GB" dirty="0" smtClean="0"/>
            </a:br>
            <a:r>
              <a:rPr lang="en-GB" dirty="0" smtClean="0"/>
              <a:t>(GPL)</a:t>
            </a:r>
            <a:br>
              <a:rPr lang="en-GB" dirty="0" smtClean="0"/>
            </a:br>
            <a:endParaRPr lang="en-GB" dirty="0" smtClean="0"/>
          </a:p>
          <a:p>
            <a:r>
              <a:rPr lang="en-GB" dirty="0" smtClean="0"/>
              <a:t>Requirements:</a:t>
            </a:r>
          </a:p>
          <a:p>
            <a:pPr lvl="1">
              <a:buFont typeface="Wingdings" panose="05000000000000000000" pitchFamily="2" charset="2"/>
              <a:buChar char="Ø"/>
            </a:pPr>
            <a:r>
              <a:rPr lang="en-GB" dirty="0" smtClean="0"/>
              <a:t>MATLAB: </a:t>
            </a:r>
            <a:r>
              <a:rPr lang="en-GB" b="1" dirty="0" smtClean="0"/>
              <a:t>7.4</a:t>
            </a:r>
            <a:r>
              <a:rPr lang="en-GB" dirty="0" smtClean="0"/>
              <a:t> (R2007a) to </a:t>
            </a:r>
            <a:r>
              <a:rPr lang="en-GB" b="1" dirty="0" smtClean="0"/>
              <a:t>9.4</a:t>
            </a:r>
            <a:r>
              <a:rPr lang="en-GB" dirty="0" smtClean="0"/>
              <a:t> (R2018a)</a:t>
            </a:r>
            <a:br>
              <a:rPr lang="en-GB" dirty="0" smtClean="0"/>
            </a:br>
            <a:r>
              <a:rPr lang="en-GB" dirty="0" smtClean="0"/>
              <a:t>no </a:t>
            </a:r>
            <a:r>
              <a:rPr lang="en-GB" dirty="0" err="1" smtClean="0"/>
              <a:t>MathWorks</a:t>
            </a:r>
            <a:r>
              <a:rPr lang="en-GB" dirty="0" smtClean="0"/>
              <a:t> toolboxes required</a:t>
            </a:r>
            <a:br>
              <a:rPr lang="en-GB" dirty="0" smtClean="0"/>
            </a:br>
            <a:endParaRPr lang="en-GB" sz="1050" dirty="0" smtClean="0"/>
          </a:p>
          <a:p>
            <a:pPr lvl="1">
              <a:buFont typeface="Wingdings" panose="05000000000000000000" pitchFamily="2" charset="2"/>
              <a:buChar char="Ø"/>
            </a:pPr>
            <a:r>
              <a:rPr lang="en-GB" dirty="0" smtClean="0"/>
              <a:t>Supported platforms:</a:t>
            </a:r>
            <a:br>
              <a:rPr lang="en-GB" dirty="0" smtClean="0"/>
            </a:br>
            <a:r>
              <a:rPr lang="en-GB" dirty="0" smtClean="0"/>
              <a:t>Linux, Windows and Mac</a:t>
            </a:r>
          </a:p>
          <a:p>
            <a:pPr marL="0" indent="0">
              <a:buFont typeface="Arial" panose="020B0604020202020204" pitchFamily="34" charset="0"/>
              <a:buNone/>
            </a:pPr>
            <a:endParaRPr lang="en-GB" dirty="0" smtClean="0"/>
          </a:p>
          <a:p>
            <a:r>
              <a:rPr lang="en-GB" dirty="0" smtClean="0"/>
              <a:t>Standalone version available.</a:t>
            </a:r>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48079" y="1033038"/>
            <a:ext cx="2546323" cy="2546323"/>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4538" y="3821428"/>
            <a:ext cx="2093403" cy="2093403"/>
          </a:xfrm>
          <a:prstGeom prst="rect">
            <a:avLst/>
          </a:prstGeom>
        </p:spPr>
      </p:pic>
      <p:sp>
        <p:nvSpPr>
          <p:cNvPr id="7" name="Marcador de texto 9"/>
          <p:cNvSpPr txBox="1">
            <a:spLocks/>
          </p:cNvSpPr>
          <p:nvPr/>
        </p:nvSpPr>
        <p:spPr>
          <a:xfrm>
            <a:off x="4521153" y="6554362"/>
            <a:ext cx="5959279" cy="28432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1100" b="1" dirty="0" smtClean="0">
                <a:solidFill>
                  <a:schemeClr val="bg1">
                    <a:lumMod val="50000"/>
                  </a:schemeClr>
                </a:solidFill>
              </a:rPr>
              <a:t>John Ashburner </a:t>
            </a:r>
            <a:r>
              <a:rPr lang="ca-ES" sz="1100" b="1" dirty="0" smtClean="0"/>
              <a:t>|  UCL</a:t>
            </a:r>
            <a:endParaRPr lang="ca-ES" sz="1100" b="1" dirty="0">
              <a:solidFill>
                <a:schemeClr val="bg1">
                  <a:lumMod val="50000"/>
                </a:schemeClr>
              </a:solidFill>
            </a:endParaRPr>
          </a:p>
        </p:txBody>
      </p:sp>
    </p:spTree>
    <p:extLst>
      <p:ext uri="{BB962C8B-B14F-4D97-AF65-F5344CB8AC3E}">
        <p14:creationId xmlns:p14="http://schemas.microsoft.com/office/powerpoint/2010/main" val="23663345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ipse 3"/>
          <p:cNvSpPr/>
          <p:nvPr/>
        </p:nvSpPr>
        <p:spPr>
          <a:xfrm>
            <a:off x="3285703" y="457917"/>
            <a:ext cx="5760000" cy="5760000"/>
          </a:xfrm>
          <a:prstGeom prst="ellipse">
            <a:avLst/>
          </a:prstGeom>
          <a:solidFill>
            <a:srgbClr val="005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7" name="CuadroTexto 6"/>
          <p:cNvSpPr txBox="1"/>
          <p:nvPr/>
        </p:nvSpPr>
        <p:spPr>
          <a:xfrm>
            <a:off x="4641086" y="1842912"/>
            <a:ext cx="3201517" cy="1323439"/>
          </a:xfrm>
          <a:prstGeom prst="rect">
            <a:avLst/>
          </a:prstGeom>
          <a:noFill/>
        </p:spPr>
        <p:txBody>
          <a:bodyPr wrap="none" rtlCol="0">
            <a:spAutoFit/>
          </a:bodyPr>
          <a:lstStyle/>
          <a:p>
            <a:r>
              <a:rPr lang="ca-ES" sz="4000" b="1" dirty="0" smtClean="0">
                <a:solidFill>
                  <a:schemeClr val="bg1"/>
                </a:solidFill>
                <a:latin typeface="Century Gothic" panose="020B0502020202020204" pitchFamily="34" charset="0"/>
              </a:rPr>
              <a:t>Longitudinal</a:t>
            </a:r>
            <a:br>
              <a:rPr lang="ca-ES" sz="4000" b="1" dirty="0" smtClean="0">
                <a:solidFill>
                  <a:schemeClr val="bg1"/>
                </a:solidFill>
                <a:latin typeface="Century Gothic" panose="020B0502020202020204" pitchFamily="34" charset="0"/>
              </a:rPr>
            </a:br>
            <a:r>
              <a:rPr lang="ca-ES" sz="4000" b="1" dirty="0" smtClean="0">
                <a:solidFill>
                  <a:schemeClr val="bg1"/>
                </a:solidFill>
                <a:latin typeface="Century Gothic" panose="020B0502020202020204" pitchFamily="34" charset="0"/>
              </a:rPr>
              <a:t>registration</a:t>
            </a:r>
            <a:endParaRPr lang="ca-ES" sz="4000" b="1" dirty="0">
              <a:solidFill>
                <a:schemeClr val="bg1"/>
              </a:solidFill>
              <a:latin typeface="Century Gothic" panose="020B0502020202020204" pitchFamily="34" charset="0"/>
            </a:endParaRPr>
          </a:p>
        </p:txBody>
      </p:sp>
      <p:sp>
        <p:nvSpPr>
          <p:cNvPr id="17" name="CuadroTexto 16"/>
          <p:cNvSpPr txBox="1"/>
          <p:nvPr/>
        </p:nvSpPr>
        <p:spPr>
          <a:xfrm>
            <a:off x="4166382" y="3337917"/>
            <a:ext cx="4769273" cy="2246769"/>
          </a:xfrm>
          <a:prstGeom prst="rect">
            <a:avLst/>
          </a:prstGeom>
          <a:noFill/>
        </p:spPr>
        <p:txBody>
          <a:bodyPr wrap="square" rtlCol="0">
            <a:spAutoFit/>
          </a:bodyPr>
          <a:lstStyle/>
          <a:p>
            <a:pPr marL="571500" indent="-571500">
              <a:buFont typeface="Arial" panose="020B0604020202020204" pitchFamily="34" charset="0"/>
              <a:buChar char="•"/>
            </a:pPr>
            <a:r>
              <a:rPr lang="ca-ES" sz="2800" b="1" dirty="0" smtClean="0">
                <a:solidFill>
                  <a:schemeClr val="bg2">
                    <a:lumMod val="90000"/>
                  </a:schemeClr>
                </a:solidFill>
                <a:latin typeface="Century Gothic" panose="020B0502020202020204" pitchFamily="34" charset="0"/>
              </a:rPr>
              <a:t>Rigid and nonlinear registration</a:t>
            </a:r>
          </a:p>
          <a:p>
            <a:pPr marL="571500" indent="-571500">
              <a:buFont typeface="Arial" panose="020B0604020202020204" pitchFamily="34" charset="0"/>
              <a:buChar char="•"/>
            </a:pPr>
            <a:r>
              <a:rPr lang="ca-ES" sz="2800" b="1" dirty="0" smtClean="0">
                <a:solidFill>
                  <a:schemeClr val="bg2">
                    <a:lumMod val="90000"/>
                  </a:schemeClr>
                </a:solidFill>
                <a:latin typeface="Century Gothic" panose="020B0502020202020204" pitchFamily="34" charset="0"/>
              </a:rPr>
              <a:t>Bias correction</a:t>
            </a:r>
          </a:p>
          <a:p>
            <a:pPr marL="571500" indent="-571500">
              <a:buFont typeface="Arial" panose="020B0604020202020204" pitchFamily="34" charset="0"/>
              <a:buChar char="•"/>
            </a:pPr>
            <a:r>
              <a:rPr lang="ca-ES" sz="2800" b="1" dirty="0" smtClean="0">
                <a:solidFill>
                  <a:schemeClr val="bg2">
                    <a:lumMod val="90000"/>
                  </a:schemeClr>
                </a:solidFill>
                <a:latin typeface="Century Gothic" panose="020B0502020202020204" pitchFamily="34" charset="0"/>
              </a:rPr>
              <a:t>Inverse-consistent</a:t>
            </a:r>
          </a:p>
          <a:p>
            <a:pPr marL="571500" indent="-571500">
              <a:buFont typeface="Arial" panose="020B0604020202020204" pitchFamily="34" charset="0"/>
              <a:buChar char="•"/>
            </a:pPr>
            <a:endParaRPr lang="ca-ES" sz="2800" b="1" dirty="0" smtClean="0">
              <a:solidFill>
                <a:schemeClr val="bg2">
                  <a:lumMod val="90000"/>
                </a:schemeClr>
              </a:solidFill>
              <a:latin typeface="Century Gothic" panose="020B0502020202020204" pitchFamily="34" charset="0"/>
            </a:endParaRPr>
          </a:p>
        </p:txBody>
      </p:sp>
      <p:sp>
        <p:nvSpPr>
          <p:cNvPr id="8" name="Marcador de texto 9"/>
          <p:cNvSpPr txBox="1">
            <a:spLocks/>
          </p:cNvSpPr>
          <p:nvPr/>
        </p:nvSpPr>
        <p:spPr>
          <a:xfrm>
            <a:off x="4521153" y="6554362"/>
            <a:ext cx="5959279" cy="28432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1100" b="1" dirty="0" smtClean="0">
                <a:solidFill>
                  <a:schemeClr val="bg1">
                    <a:lumMod val="50000"/>
                  </a:schemeClr>
                </a:solidFill>
              </a:rPr>
              <a:t>John Ashburner</a:t>
            </a:r>
            <a:r>
              <a:rPr lang="ca-ES" sz="1100" b="1" dirty="0" smtClean="0"/>
              <a:t>|  UCL</a:t>
            </a:r>
            <a:endParaRPr lang="ca-ES" sz="1100" b="1" dirty="0">
              <a:solidFill>
                <a:schemeClr val="bg1">
                  <a:lumMod val="50000"/>
                </a:schemeClr>
              </a:solidFill>
            </a:endParaRPr>
          </a:p>
        </p:txBody>
      </p:sp>
    </p:spTree>
    <p:extLst>
      <p:ext uri="{BB962C8B-B14F-4D97-AF65-F5344CB8AC3E}">
        <p14:creationId xmlns:p14="http://schemas.microsoft.com/office/powerpoint/2010/main" val="4697834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3296" y="228600"/>
            <a:ext cx="5806920" cy="536104"/>
          </a:xfrm>
        </p:spPr>
        <p:txBody>
          <a:bodyPr/>
          <a:lstStyle/>
          <a:p>
            <a:r>
              <a:rPr lang="en-US" sz="2800" dirty="0" smtClean="0"/>
              <a:t>Longitudinal Registration: Intro</a:t>
            </a:r>
            <a:endParaRPr lang="en-US" sz="2800" dirty="0"/>
          </a:p>
        </p:txBody>
      </p:sp>
      <p:pic>
        <p:nvPicPr>
          <p:cNvPr id="5" name="Picture 4" descr="atrophy3.eps"/>
          <p:cNvPicPr>
            <a:picLocks noChangeAspect="1"/>
          </p:cNvPicPr>
          <p:nvPr/>
        </p:nvPicPr>
        <p:blipFill>
          <a:blip r:embed="rId2" cstate="print"/>
          <a:stretch>
            <a:fillRect/>
          </a:stretch>
        </p:blipFill>
        <p:spPr>
          <a:xfrm>
            <a:off x="7513371" y="0"/>
            <a:ext cx="4484757" cy="6378643"/>
          </a:xfrm>
          <a:prstGeom prst="rect">
            <a:avLst/>
          </a:prstGeom>
        </p:spPr>
      </p:pic>
      <p:sp>
        <p:nvSpPr>
          <p:cNvPr id="7" name="TextBox 6"/>
          <p:cNvSpPr txBox="1"/>
          <p:nvPr/>
        </p:nvSpPr>
        <p:spPr>
          <a:xfrm>
            <a:off x="3149263" y="1095127"/>
            <a:ext cx="3672408" cy="646331"/>
          </a:xfrm>
          <a:prstGeom prst="rect">
            <a:avLst/>
          </a:prstGeom>
          <a:noFill/>
        </p:spPr>
        <p:txBody>
          <a:bodyPr wrap="square" rtlCol="0">
            <a:spAutoFit/>
          </a:bodyPr>
          <a:lstStyle/>
          <a:p>
            <a:pPr algn="r"/>
            <a:r>
              <a:rPr lang="en-US" dirty="0">
                <a:latin typeface="Arial" pitchFamily="34" charset="0"/>
                <a:cs typeface="Arial" pitchFamily="34" charset="0"/>
              </a:rPr>
              <a:t>Two scans taken 6 years apart (after rigid registration).</a:t>
            </a:r>
          </a:p>
        </p:txBody>
      </p:sp>
      <p:sp>
        <p:nvSpPr>
          <p:cNvPr id="8" name="TextBox 7"/>
          <p:cNvSpPr txBox="1"/>
          <p:nvPr/>
        </p:nvSpPr>
        <p:spPr>
          <a:xfrm>
            <a:off x="2467728" y="3012631"/>
            <a:ext cx="4392488" cy="369332"/>
          </a:xfrm>
          <a:prstGeom prst="rect">
            <a:avLst/>
          </a:prstGeom>
          <a:noFill/>
        </p:spPr>
        <p:txBody>
          <a:bodyPr wrap="square" rtlCol="0">
            <a:spAutoFit/>
          </a:bodyPr>
          <a:lstStyle/>
          <a:p>
            <a:pPr algn="r"/>
            <a:r>
              <a:rPr lang="en-US" dirty="0">
                <a:latin typeface="Arial" pitchFamily="34" charset="0"/>
                <a:cs typeface="Arial" pitchFamily="34" charset="0"/>
              </a:rPr>
              <a:t>Average and difference images.</a:t>
            </a:r>
          </a:p>
        </p:txBody>
      </p:sp>
      <p:sp>
        <p:nvSpPr>
          <p:cNvPr id="9" name="TextBox 8"/>
          <p:cNvSpPr txBox="1"/>
          <p:nvPr/>
        </p:nvSpPr>
        <p:spPr>
          <a:xfrm>
            <a:off x="2710040" y="5053154"/>
            <a:ext cx="4032448" cy="923330"/>
          </a:xfrm>
          <a:prstGeom prst="rect">
            <a:avLst/>
          </a:prstGeom>
          <a:noFill/>
        </p:spPr>
        <p:txBody>
          <a:bodyPr wrap="square" rtlCol="0">
            <a:spAutoFit/>
          </a:bodyPr>
          <a:lstStyle/>
          <a:p>
            <a:pPr algn="r"/>
            <a:r>
              <a:rPr lang="en-US" dirty="0">
                <a:latin typeface="Arial" pitchFamily="34" charset="0"/>
                <a:cs typeface="Arial" pitchFamily="34" charset="0"/>
              </a:rPr>
              <a:t>Shape average and map of expansion/contraction</a:t>
            </a:r>
            <a:br>
              <a:rPr lang="en-US" dirty="0">
                <a:latin typeface="Arial" pitchFamily="34" charset="0"/>
                <a:cs typeface="Arial" pitchFamily="34" charset="0"/>
              </a:rPr>
            </a:br>
            <a:r>
              <a:rPr lang="en-US" dirty="0">
                <a:latin typeface="Arial" pitchFamily="34" charset="0"/>
                <a:cs typeface="Arial" pitchFamily="34" charset="0"/>
              </a:rPr>
              <a:t>(after nonlinear registration)</a:t>
            </a:r>
          </a:p>
        </p:txBody>
      </p:sp>
      <p:sp>
        <p:nvSpPr>
          <p:cNvPr id="10" name="Left Brace 9"/>
          <p:cNvSpPr/>
          <p:nvPr/>
        </p:nvSpPr>
        <p:spPr bwMode="auto">
          <a:xfrm>
            <a:off x="6860216" y="-13692"/>
            <a:ext cx="576064" cy="2073986"/>
          </a:xfrm>
          <a:prstGeom prst="leftBrace">
            <a:avLst>
              <a:gd name="adj1" fmla="val 8333"/>
              <a:gd name="adj2" fmla="val 69028"/>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baseline="-25000">
              <a:latin typeface="Comic Sans MS" pitchFamily="66" charset="0"/>
            </a:endParaRPr>
          </a:p>
        </p:txBody>
      </p:sp>
      <p:sp>
        <p:nvSpPr>
          <p:cNvPr id="11" name="Left Brace 10"/>
          <p:cNvSpPr/>
          <p:nvPr/>
        </p:nvSpPr>
        <p:spPr bwMode="auto">
          <a:xfrm>
            <a:off x="6742489" y="2202179"/>
            <a:ext cx="693791" cy="2046293"/>
          </a:xfrm>
          <a:prstGeom prst="leftBrace">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baseline="-25000">
              <a:latin typeface="Comic Sans MS" pitchFamily="66" charset="0"/>
            </a:endParaRPr>
          </a:p>
        </p:txBody>
      </p:sp>
      <p:sp>
        <p:nvSpPr>
          <p:cNvPr id="12" name="Left Brace 11"/>
          <p:cNvSpPr/>
          <p:nvPr/>
        </p:nvSpPr>
        <p:spPr bwMode="auto">
          <a:xfrm>
            <a:off x="6742488" y="4349962"/>
            <a:ext cx="693791" cy="2016609"/>
          </a:xfrm>
          <a:prstGeom prst="leftBrace">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baseline="-25000">
              <a:latin typeface="Comic Sans MS" pitchFamily="66" charset="0"/>
            </a:endParaRPr>
          </a:p>
        </p:txBody>
      </p:sp>
      <p:sp>
        <p:nvSpPr>
          <p:cNvPr id="13" name="Rectangle 12"/>
          <p:cNvSpPr/>
          <p:nvPr/>
        </p:nvSpPr>
        <p:spPr bwMode="auto">
          <a:xfrm>
            <a:off x="3599727" y="4248270"/>
            <a:ext cx="8398401" cy="2130373"/>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baseline="-25000">
              <a:latin typeface="Comic Sans MS" pitchFamily="66" charset="0"/>
            </a:endParaRPr>
          </a:p>
        </p:txBody>
      </p:sp>
      <p:sp>
        <p:nvSpPr>
          <p:cNvPr id="14" name="Rectangle 13"/>
          <p:cNvSpPr/>
          <p:nvPr/>
        </p:nvSpPr>
        <p:spPr bwMode="auto">
          <a:xfrm>
            <a:off x="3356658" y="2172697"/>
            <a:ext cx="8641469" cy="2075573"/>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baseline="-25000">
              <a:latin typeface="Comic Sans MS" pitchFamily="66" charset="0"/>
            </a:endParaRPr>
          </a:p>
        </p:txBody>
      </p:sp>
      <p:sp>
        <p:nvSpPr>
          <p:cNvPr id="15" name="TextBox 14"/>
          <p:cNvSpPr txBox="1"/>
          <p:nvPr/>
        </p:nvSpPr>
        <p:spPr>
          <a:xfrm>
            <a:off x="1577248" y="6019688"/>
            <a:ext cx="3018840" cy="369332"/>
          </a:xfrm>
          <a:prstGeom prst="rect">
            <a:avLst/>
          </a:prstGeom>
          <a:noFill/>
        </p:spPr>
        <p:txBody>
          <a:bodyPr wrap="none" rtlCol="0">
            <a:spAutoFit/>
          </a:bodyPr>
          <a:lstStyle/>
          <a:p>
            <a:r>
              <a:rPr lang="en-US" dirty="0">
                <a:solidFill>
                  <a:srgbClr val="0070C0"/>
                </a:solidFill>
                <a:latin typeface="Arial" pitchFamily="34" charset="0"/>
                <a:cs typeface="Arial" pitchFamily="34" charset="0"/>
              </a:rPr>
              <a:t>http://www.oasis-brains.org/</a:t>
            </a:r>
          </a:p>
        </p:txBody>
      </p:sp>
      <p:sp>
        <p:nvSpPr>
          <p:cNvPr id="16" name="Marcador de texto 9"/>
          <p:cNvSpPr txBox="1">
            <a:spLocks/>
          </p:cNvSpPr>
          <p:nvPr/>
        </p:nvSpPr>
        <p:spPr>
          <a:xfrm>
            <a:off x="4521153" y="6554362"/>
            <a:ext cx="5959279" cy="28432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1100" b="1" dirty="0" smtClean="0">
                <a:solidFill>
                  <a:schemeClr val="bg1">
                    <a:lumMod val="50000"/>
                  </a:schemeClr>
                </a:solidFill>
              </a:rPr>
              <a:t>John Ashburner</a:t>
            </a:r>
            <a:r>
              <a:rPr lang="ca-ES" sz="1100" b="1" dirty="0" smtClean="0"/>
              <a:t>|  UCL</a:t>
            </a:r>
            <a:endParaRPr lang="ca-ES" sz="1100" b="1" dirty="0">
              <a:solidFill>
                <a:schemeClr val="bg1">
                  <a:lumMod val="50000"/>
                </a:schemeClr>
              </a:solidFill>
            </a:endParaRPr>
          </a:p>
        </p:txBody>
      </p:sp>
    </p:spTree>
    <p:extLst>
      <p:ext uri="{BB962C8B-B14F-4D97-AF65-F5344CB8AC3E}">
        <p14:creationId xmlns:p14="http://schemas.microsoft.com/office/powerpoint/2010/main" val="31903151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2000"/>
                                        <p:tgtEl>
                                          <p:spTgt spid="13"/>
                                        </p:tgtEl>
                                      </p:cBhvr>
                                    </p:animEffect>
                                    <p:set>
                                      <p:cBhvr>
                                        <p:cTn id="12"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t>Longitudinal Registration: </a:t>
            </a:r>
            <a:r>
              <a:rPr lang="ca-ES" dirty="0" smtClean="0"/>
              <a:t>OASIS Data</a:t>
            </a:r>
            <a:endParaRPr lang="ca-ES" dirty="0"/>
          </a:p>
        </p:txBody>
      </p:sp>
      <p:sp>
        <p:nvSpPr>
          <p:cNvPr id="12" name="Marcador de texto 9"/>
          <p:cNvSpPr txBox="1">
            <a:spLocks/>
          </p:cNvSpPr>
          <p:nvPr/>
        </p:nvSpPr>
        <p:spPr>
          <a:xfrm>
            <a:off x="4521153" y="6554362"/>
            <a:ext cx="5959279" cy="28432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1100" b="1" dirty="0" smtClean="0">
                <a:solidFill>
                  <a:schemeClr val="bg1">
                    <a:lumMod val="50000"/>
                  </a:schemeClr>
                </a:solidFill>
              </a:rPr>
              <a:t>John Ashburner</a:t>
            </a:r>
            <a:r>
              <a:rPr lang="ca-ES" sz="1100" b="1" dirty="0" smtClean="0"/>
              <a:t>|  UCL</a:t>
            </a:r>
            <a:endParaRPr lang="ca-ES" sz="1100" b="1" dirty="0">
              <a:solidFill>
                <a:schemeClr val="bg1">
                  <a:lumMod val="50000"/>
                </a:schemeClr>
              </a:solidFill>
            </a:endParaRPr>
          </a:p>
        </p:txBody>
      </p:sp>
      <p:pic>
        <p:nvPicPr>
          <p:cNvPr id="6" name="Content Placeholder 4" descr="OAS2_0002_full.eps"/>
          <p:cNvPicPr>
            <a:picLocks noGrp="1" noChangeAspect="1"/>
          </p:cNvPicPr>
          <p:nvPr>
            <p:ph idx="1"/>
          </p:nvPr>
        </p:nvPicPr>
        <p:blipFill>
          <a:blip r:embed="rId2" cstate="print"/>
          <a:stretch>
            <a:fillRect/>
          </a:stretch>
        </p:blipFill>
        <p:spPr>
          <a:xfrm>
            <a:off x="4529612" y="856527"/>
            <a:ext cx="7406841" cy="5497973"/>
          </a:xfrm>
        </p:spPr>
      </p:pic>
      <p:sp>
        <p:nvSpPr>
          <p:cNvPr id="7" name="Text Box 6"/>
          <p:cNvSpPr txBox="1">
            <a:spLocks noChangeArrowheads="1"/>
          </p:cNvSpPr>
          <p:nvPr/>
        </p:nvSpPr>
        <p:spPr bwMode="auto">
          <a:xfrm>
            <a:off x="1754927" y="1035239"/>
            <a:ext cx="1891097"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b="1" dirty="0" smtClean="0">
                <a:solidFill>
                  <a:schemeClr val="tx1">
                    <a:lumMod val="75000"/>
                    <a:lumOff val="25000"/>
                  </a:schemeClr>
                </a:solidFill>
                <a:latin typeface="Century Gothic" pitchFamily="34" charset="0"/>
              </a:rPr>
              <a:t>75 </a:t>
            </a:r>
            <a:r>
              <a:rPr lang="en-US" sz="2800" b="1" dirty="0" err="1" smtClean="0">
                <a:solidFill>
                  <a:schemeClr val="tx1">
                    <a:lumMod val="75000"/>
                    <a:lumOff val="25000"/>
                  </a:schemeClr>
                </a:solidFill>
                <a:latin typeface="Century Gothic" pitchFamily="34" charset="0"/>
              </a:rPr>
              <a:t>y.o</a:t>
            </a:r>
            <a:r>
              <a:rPr lang="en-US" sz="2800" b="1" dirty="0" smtClean="0">
                <a:solidFill>
                  <a:schemeClr val="tx1">
                    <a:lumMod val="75000"/>
                    <a:lumOff val="25000"/>
                  </a:schemeClr>
                </a:solidFill>
                <a:latin typeface="Century Gothic" pitchFamily="34" charset="0"/>
              </a:rPr>
              <a:t>. male with MCI.</a:t>
            </a:r>
          </a:p>
          <a:p>
            <a:pPr eaLnBrk="1" hangingPunct="1">
              <a:spcBef>
                <a:spcPct val="50000"/>
              </a:spcBef>
            </a:pPr>
            <a:r>
              <a:rPr lang="en-US" sz="2800" b="1" dirty="0" smtClean="0">
                <a:solidFill>
                  <a:schemeClr val="tx1">
                    <a:lumMod val="75000"/>
                    <a:lumOff val="25000"/>
                  </a:schemeClr>
                </a:solidFill>
                <a:latin typeface="Century Gothic" pitchFamily="34" charset="0"/>
              </a:rPr>
              <a:t>MMSE=22 CDR=0.5</a:t>
            </a:r>
            <a:endParaRPr lang="es-ES" sz="2800" b="1" dirty="0">
              <a:solidFill>
                <a:srgbClr val="00559D"/>
              </a:solidFill>
              <a:latin typeface="Century Gothic" pitchFamily="34" charset="0"/>
            </a:endParaRPr>
          </a:p>
        </p:txBody>
      </p:sp>
    </p:spTree>
    <p:extLst>
      <p:ext uri="{BB962C8B-B14F-4D97-AF65-F5344CB8AC3E}">
        <p14:creationId xmlns:p14="http://schemas.microsoft.com/office/powerpoint/2010/main" val="1002693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t>Longitudinal Registration: </a:t>
            </a:r>
            <a:r>
              <a:rPr lang="ca-ES" dirty="0" smtClean="0"/>
              <a:t>OASIS Data</a:t>
            </a:r>
            <a:endParaRPr lang="ca-ES" dirty="0"/>
          </a:p>
        </p:txBody>
      </p:sp>
      <p:sp>
        <p:nvSpPr>
          <p:cNvPr id="12" name="Marcador de texto 9"/>
          <p:cNvSpPr txBox="1">
            <a:spLocks/>
          </p:cNvSpPr>
          <p:nvPr/>
        </p:nvSpPr>
        <p:spPr>
          <a:xfrm>
            <a:off x="4521153" y="6554362"/>
            <a:ext cx="5959279" cy="28432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1100" b="1" dirty="0" smtClean="0">
                <a:solidFill>
                  <a:schemeClr val="bg1">
                    <a:lumMod val="50000"/>
                  </a:schemeClr>
                </a:solidFill>
              </a:rPr>
              <a:t>John Ashburner</a:t>
            </a:r>
            <a:r>
              <a:rPr lang="ca-ES" sz="1100" b="1" dirty="0" smtClean="0"/>
              <a:t>|  UCL</a:t>
            </a:r>
            <a:endParaRPr lang="ca-ES" sz="1100" b="1" dirty="0">
              <a:solidFill>
                <a:schemeClr val="bg1">
                  <a:lumMod val="50000"/>
                </a:schemeClr>
              </a:solidFill>
            </a:endParaRPr>
          </a:p>
        </p:txBody>
      </p:sp>
      <p:sp>
        <p:nvSpPr>
          <p:cNvPr id="7" name="Text Box 6"/>
          <p:cNvSpPr txBox="1">
            <a:spLocks noChangeArrowheads="1"/>
          </p:cNvSpPr>
          <p:nvPr/>
        </p:nvSpPr>
        <p:spPr bwMode="auto">
          <a:xfrm>
            <a:off x="1754927" y="1035239"/>
            <a:ext cx="1948972"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b="1" dirty="0" smtClean="0">
                <a:solidFill>
                  <a:schemeClr val="tx1">
                    <a:lumMod val="75000"/>
                    <a:lumOff val="25000"/>
                  </a:schemeClr>
                </a:solidFill>
                <a:latin typeface="Century Gothic" pitchFamily="34" charset="0"/>
              </a:rPr>
              <a:t>75 </a:t>
            </a:r>
            <a:r>
              <a:rPr lang="en-US" sz="2800" b="1" dirty="0" err="1" smtClean="0">
                <a:solidFill>
                  <a:schemeClr val="tx1">
                    <a:lumMod val="75000"/>
                    <a:lumOff val="25000"/>
                  </a:schemeClr>
                </a:solidFill>
                <a:latin typeface="Century Gothic" pitchFamily="34" charset="0"/>
              </a:rPr>
              <a:t>y.o</a:t>
            </a:r>
            <a:r>
              <a:rPr lang="en-US" sz="2800" b="1" dirty="0" smtClean="0">
                <a:solidFill>
                  <a:schemeClr val="tx1">
                    <a:lumMod val="75000"/>
                    <a:lumOff val="25000"/>
                  </a:schemeClr>
                </a:solidFill>
                <a:latin typeface="Century Gothic" pitchFamily="34" charset="0"/>
              </a:rPr>
              <a:t>. male </a:t>
            </a:r>
            <a:r>
              <a:rPr lang="en-US" sz="2800" b="1" dirty="0">
                <a:solidFill>
                  <a:schemeClr val="tx1">
                    <a:lumMod val="75000"/>
                    <a:lumOff val="25000"/>
                  </a:schemeClr>
                </a:solidFill>
                <a:latin typeface="Century Gothic" pitchFamily="34" charset="0"/>
              </a:rPr>
              <a:t>with </a:t>
            </a:r>
            <a:r>
              <a:rPr lang="en-US" sz="2800" b="1" dirty="0" smtClean="0">
                <a:solidFill>
                  <a:schemeClr val="tx1">
                    <a:lumMod val="75000"/>
                    <a:lumOff val="25000"/>
                  </a:schemeClr>
                </a:solidFill>
                <a:latin typeface="Century Gothic" pitchFamily="34" charset="0"/>
              </a:rPr>
              <a:t>MCI.</a:t>
            </a:r>
          </a:p>
          <a:p>
            <a:pPr eaLnBrk="1" hangingPunct="1">
              <a:spcBef>
                <a:spcPct val="50000"/>
              </a:spcBef>
            </a:pPr>
            <a:r>
              <a:rPr lang="en-US" sz="2800" b="1" dirty="0" smtClean="0">
                <a:solidFill>
                  <a:schemeClr val="tx1">
                    <a:lumMod val="75000"/>
                    <a:lumOff val="25000"/>
                  </a:schemeClr>
                </a:solidFill>
                <a:latin typeface="Century Gothic" pitchFamily="34" charset="0"/>
              </a:rPr>
              <a:t>MMSE=22 </a:t>
            </a:r>
            <a:r>
              <a:rPr lang="en-US" sz="2800" b="1" dirty="0">
                <a:solidFill>
                  <a:schemeClr val="tx1">
                    <a:lumMod val="75000"/>
                    <a:lumOff val="25000"/>
                  </a:schemeClr>
                </a:solidFill>
                <a:latin typeface="Century Gothic" pitchFamily="34" charset="0"/>
              </a:rPr>
              <a:t>CDR=0.5</a:t>
            </a:r>
            <a:endParaRPr lang="es-ES" sz="2800" b="1" dirty="0">
              <a:solidFill>
                <a:srgbClr val="00559D"/>
              </a:solidFill>
              <a:latin typeface="Century Gothic" pitchFamily="34" charset="0"/>
            </a:endParaRPr>
          </a:p>
          <a:p>
            <a:pPr eaLnBrk="1" hangingPunct="1">
              <a:spcBef>
                <a:spcPct val="50000"/>
              </a:spcBef>
            </a:pPr>
            <a:endParaRPr lang="es-ES" sz="2800" b="1" dirty="0">
              <a:solidFill>
                <a:srgbClr val="00559D"/>
              </a:solidFill>
              <a:latin typeface="Century Gothic" pitchFamily="34" charset="0"/>
            </a:endParaRPr>
          </a:p>
        </p:txBody>
      </p:sp>
      <p:pic>
        <p:nvPicPr>
          <p:cNvPr id="8" name="Content Placeholder 6" descr="OAS2_0002_zoom.eps"/>
          <p:cNvPicPr>
            <a:picLocks noChangeAspect="1"/>
          </p:cNvPicPr>
          <p:nvPr/>
        </p:nvPicPr>
        <p:blipFill>
          <a:blip r:embed="rId2" cstate="print"/>
          <a:stretch>
            <a:fillRect/>
          </a:stretch>
        </p:blipFill>
        <p:spPr>
          <a:xfrm>
            <a:off x="3512123" y="1035239"/>
            <a:ext cx="8696760" cy="5317763"/>
          </a:xfrm>
          <a:prstGeom prst="rect">
            <a:avLst/>
          </a:prstGeom>
        </p:spPr>
      </p:pic>
    </p:spTree>
    <p:extLst>
      <p:ext uri="{BB962C8B-B14F-4D97-AF65-F5344CB8AC3E}">
        <p14:creationId xmlns:p14="http://schemas.microsoft.com/office/powerpoint/2010/main" val="33743802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t>Longitudinal Registration: </a:t>
            </a:r>
            <a:r>
              <a:rPr lang="ca-ES" dirty="0" smtClean="0"/>
              <a:t>OASIS Data</a:t>
            </a:r>
            <a:endParaRPr lang="ca-ES" dirty="0"/>
          </a:p>
        </p:txBody>
      </p:sp>
      <p:sp>
        <p:nvSpPr>
          <p:cNvPr id="12" name="Marcador de texto 9"/>
          <p:cNvSpPr txBox="1">
            <a:spLocks/>
          </p:cNvSpPr>
          <p:nvPr/>
        </p:nvSpPr>
        <p:spPr>
          <a:xfrm>
            <a:off x="4521153" y="6554362"/>
            <a:ext cx="5959279" cy="28432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1100" b="1" dirty="0" smtClean="0">
                <a:solidFill>
                  <a:schemeClr val="bg1">
                    <a:lumMod val="50000"/>
                  </a:schemeClr>
                </a:solidFill>
              </a:rPr>
              <a:t>John Ashburner</a:t>
            </a:r>
            <a:r>
              <a:rPr lang="ca-ES" sz="1100" b="1" dirty="0" smtClean="0"/>
              <a:t>|  UCL</a:t>
            </a:r>
            <a:endParaRPr lang="ca-ES" sz="1100" b="1" dirty="0">
              <a:solidFill>
                <a:schemeClr val="bg1">
                  <a:lumMod val="50000"/>
                </a:schemeClr>
              </a:solidFill>
            </a:endParaRPr>
          </a:p>
        </p:txBody>
      </p:sp>
      <p:sp>
        <p:nvSpPr>
          <p:cNvPr id="7" name="Text Box 6"/>
          <p:cNvSpPr txBox="1">
            <a:spLocks noChangeArrowheads="1"/>
          </p:cNvSpPr>
          <p:nvPr/>
        </p:nvSpPr>
        <p:spPr bwMode="auto">
          <a:xfrm>
            <a:off x="1754927" y="1035239"/>
            <a:ext cx="100505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b="1" dirty="0" smtClean="0">
                <a:solidFill>
                  <a:schemeClr val="tx1">
                    <a:lumMod val="75000"/>
                    <a:lumOff val="25000"/>
                  </a:schemeClr>
                </a:solidFill>
                <a:latin typeface="Century Gothic" pitchFamily="34" charset="0"/>
              </a:rPr>
              <a:t>66 </a:t>
            </a:r>
            <a:r>
              <a:rPr lang="en-US" sz="2800" b="1" dirty="0" err="1" smtClean="0">
                <a:solidFill>
                  <a:schemeClr val="tx1">
                    <a:lumMod val="75000"/>
                    <a:lumOff val="25000"/>
                  </a:schemeClr>
                </a:solidFill>
                <a:latin typeface="Century Gothic" pitchFamily="34" charset="0"/>
              </a:rPr>
              <a:t>y.o</a:t>
            </a:r>
            <a:r>
              <a:rPr lang="en-US" sz="2800" b="1" dirty="0" smtClean="0">
                <a:solidFill>
                  <a:schemeClr val="tx1">
                    <a:lumMod val="75000"/>
                    <a:lumOff val="25000"/>
                  </a:schemeClr>
                </a:solidFill>
                <a:latin typeface="Century Gothic" pitchFamily="34" charset="0"/>
              </a:rPr>
              <a:t>. male with MCI. MMSE=19 CDR=1.0.</a:t>
            </a:r>
            <a:endParaRPr lang="es-ES" sz="2800" b="1" dirty="0">
              <a:solidFill>
                <a:srgbClr val="00559D"/>
              </a:solidFill>
              <a:latin typeface="Century Gothic" pitchFamily="34" charset="0"/>
            </a:endParaRPr>
          </a:p>
        </p:txBody>
      </p:sp>
      <p:pic>
        <p:nvPicPr>
          <p:cNvPr id="8" name="Content Placeholder 6" descr="OAS2_0048.eps"/>
          <p:cNvPicPr>
            <a:picLocks noChangeAspect="1"/>
          </p:cNvPicPr>
          <p:nvPr/>
        </p:nvPicPr>
        <p:blipFill>
          <a:blip r:embed="rId2" cstate="print"/>
          <a:stretch>
            <a:fillRect/>
          </a:stretch>
        </p:blipFill>
        <p:spPr>
          <a:xfrm>
            <a:off x="1120706" y="1784318"/>
            <a:ext cx="11071293" cy="4565481"/>
          </a:xfrm>
          <a:prstGeom prst="rect">
            <a:avLst/>
          </a:prstGeom>
        </p:spPr>
      </p:pic>
    </p:spTree>
    <p:extLst>
      <p:ext uri="{BB962C8B-B14F-4D97-AF65-F5344CB8AC3E}">
        <p14:creationId xmlns:p14="http://schemas.microsoft.com/office/powerpoint/2010/main" val="28478982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ca-ES" dirty="0" smtClean="0"/>
              <a:t>OASIS Data</a:t>
            </a:r>
            <a:endParaRPr lang="ca-ES" dirty="0"/>
          </a:p>
        </p:txBody>
      </p:sp>
      <p:sp>
        <p:nvSpPr>
          <p:cNvPr id="8" name="Text Box 6"/>
          <p:cNvSpPr txBox="1">
            <a:spLocks noChangeArrowheads="1"/>
          </p:cNvSpPr>
          <p:nvPr/>
        </p:nvSpPr>
        <p:spPr bwMode="auto">
          <a:xfrm>
            <a:off x="1754927" y="1035240"/>
            <a:ext cx="104370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800" dirty="0" smtClean="0"/>
              <a:t>Average expansion/contraction from </a:t>
            </a:r>
            <a:r>
              <a:rPr lang="en-US" sz="2800" dirty="0"/>
              <a:t>first 82 </a:t>
            </a:r>
            <a:r>
              <a:rPr lang="en-US" sz="2800" dirty="0" smtClean="0"/>
              <a:t>subjects.</a:t>
            </a:r>
            <a:endParaRPr lang="en-US" sz="2800" dirty="0"/>
          </a:p>
        </p:txBody>
      </p:sp>
      <p:sp>
        <p:nvSpPr>
          <p:cNvPr id="12" name="Marcador de texto 9"/>
          <p:cNvSpPr txBox="1">
            <a:spLocks/>
          </p:cNvSpPr>
          <p:nvPr/>
        </p:nvSpPr>
        <p:spPr>
          <a:xfrm>
            <a:off x="4521153" y="6554362"/>
            <a:ext cx="5959279" cy="28432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1100" b="1" dirty="0" smtClean="0">
                <a:solidFill>
                  <a:schemeClr val="bg1">
                    <a:lumMod val="50000"/>
                  </a:schemeClr>
                </a:solidFill>
              </a:rPr>
              <a:t>John Ashburner</a:t>
            </a:r>
            <a:r>
              <a:rPr lang="ca-ES" sz="1100" b="1" dirty="0" smtClean="0"/>
              <a:t>|  UCL</a:t>
            </a:r>
            <a:endParaRPr lang="ca-ES" sz="1100" b="1" dirty="0">
              <a:solidFill>
                <a:schemeClr val="bg1">
                  <a:lumMod val="50000"/>
                </a:schemeClr>
              </a:solidFill>
            </a:endParaRPr>
          </a:p>
        </p:txBody>
      </p:sp>
      <p:pic>
        <p:nvPicPr>
          <p:cNvPr id="7" name="Content Placeholder 5" descr="mean_oasis.eps"/>
          <p:cNvPicPr>
            <a:picLocks noChangeAspect="1"/>
          </p:cNvPicPr>
          <p:nvPr/>
        </p:nvPicPr>
        <p:blipFill>
          <a:blip r:embed="rId2" cstate="print"/>
          <a:stretch>
            <a:fillRect/>
          </a:stretch>
        </p:blipFill>
        <p:spPr>
          <a:xfrm>
            <a:off x="1525661" y="2451907"/>
            <a:ext cx="3401999" cy="3121304"/>
          </a:xfrm>
          <a:prstGeom prst="rect">
            <a:avLst/>
          </a:prstGeom>
        </p:spPr>
      </p:pic>
      <p:pic>
        <p:nvPicPr>
          <p:cNvPr id="10" name="Content Placeholder 4" descr="mean_divergences.eps"/>
          <p:cNvPicPr>
            <a:picLocks noChangeAspect="1"/>
          </p:cNvPicPr>
          <p:nvPr/>
        </p:nvPicPr>
        <p:blipFill>
          <a:blip r:embed="rId3" cstate="print"/>
          <a:stretch>
            <a:fillRect/>
          </a:stretch>
        </p:blipFill>
        <p:spPr>
          <a:xfrm>
            <a:off x="5057937" y="2407535"/>
            <a:ext cx="6972591" cy="3165676"/>
          </a:xfrm>
          <a:prstGeom prst="rect">
            <a:avLst/>
          </a:prstGeom>
        </p:spPr>
      </p:pic>
      <p:sp>
        <p:nvSpPr>
          <p:cNvPr id="11" name="TextBox 10"/>
          <p:cNvSpPr txBox="1"/>
          <p:nvPr/>
        </p:nvSpPr>
        <p:spPr>
          <a:xfrm>
            <a:off x="3346803" y="4088682"/>
            <a:ext cx="1485900" cy="646331"/>
          </a:xfrm>
          <a:prstGeom prst="rect">
            <a:avLst/>
          </a:prstGeom>
          <a:noFill/>
        </p:spPr>
        <p:txBody>
          <a:bodyPr wrap="square" rtlCol="0">
            <a:spAutoFit/>
          </a:bodyPr>
          <a:lstStyle/>
          <a:p>
            <a:r>
              <a:rPr lang="en-US" dirty="0">
                <a:latin typeface="Arial" pitchFamily="34" charset="0"/>
                <a:cs typeface="Arial" pitchFamily="34" charset="0"/>
              </a:rPr>
              <a:t>Mean image intensity</a:t>
            </a:r>
          </a:p>
        </p:txBody>
      </p:sp>
      <p:sp>
        <p:nvSpPr>
          <p:cNvPr id="13" name="TextBox 12"/>
          <p:cNvSpPr txBox="1"/>
          <p:nvPr/>
        </p:nvSpPr>
        <p:spPr>
          <a:xfrm>
            <a:off x="6922942" y="4088682"/>
            <a:ext cx="1155700" cy="646331"/>
          </a:xfrm>
          <a:prstGeom prst="rect">
            <a:avLst/>
          </a:prstGeom>
          <a:noFill/>
        </p:spPr>
        <p:txBody>
          <a:bodyPr wrap="square" rtlCol="0">
            <a:spAutoFit/>
          </a:bodyPr>
          <a:lstStyle/>
          <a:p>
            <a:r>
              <a:rPr lang="en-US" dirty="0">
                <a:latin typeface="Arial" pitchFamily="34" charset="0"/>
              </a:rPr>
              <a:t>Control subjects</a:t>
            </a:r>
          </a:p>
        </p:txBody>
      </p:sp>
      <p:sp>
        <p:nvSpPr>
          <p:cNvPr id="14" name="TextBox 13"/>
          <p:cNvSpPr txBox="1"/>
          <p:nvPr/>
        </p:nvSpPr>
        <p:spPr>
          <a:xfrm>
            <a:off x="10295310" y="4088682"/>
            <a:ext cx="1320800" cy="646331"/>
          </a:xfrm>
          <a:prstGeom prst="rect">
            <a:avLst/>
          </a:prstGeom>
          <a:noFill/>
        </p:spPr>
        <p:txBody>
          <a:bodyPr wrap="square" rtlCol="0">
            <a:spAutoFit/>
          </a:bodyPr>
          <a:lstStyle/>
          <a:p>
            <a:r>
              <a:rPr lang="en-US" dirty="0">
                <a:latin typeface="Arial" pitchFamily="34" charset="0"/>
              </a:rPr>
              <a:t>Dementia subjects</a:t>
            </a:r>
          </a:p>
        </p:txBody>
      </p:sp>
    </p:spTree>
    <p:extLst>
      <p:ext uri="{BB962C8B-B14F-4D97-AF65-F5344CB8AC3E}">
        <p14:creationId xmlns:p14="http://schemas.microsoft.com/office/powerpoint/2010/main" val="21385303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ca-ES" dirty="0" smtClean="0"/>
              <a:t>References</a:t>
            </a:r>
            <a:endParaRPr lang="ca-ES" dirty="0"/>
          </a:p>
        </p:txBody>
      </p:sp>
      <p:sp>
        <p:nvSpPr>
          <p:cNvPr id="9" name="Text Box 7"/>
          <p:cNvSpPr txBox="1">
            <a:spLocks noChangeArrowheads="1"/>
          </p:cNvSpPr>
          <p:nvPr/>
        </p:nvSpPr>
        <p:spPr bwMode="auto">
          <a:xfrm>
            <a:off x="1754926" y="1035240"/>
            <a:ext cx="10437073"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82550" algn="l"/>
              </a:tabLst>
              <a:defRPr>
                <a:solidFill>
                  <a:schemeClr val="tx1"/>
                </a:solidFill>
                <a:latin typeface="Arial" charset="0"/>
              </a:defRPr>
            </a:lvl1pPr>
            <a:lvl2pPr marL="742950" indent="-285750" eaLnBrk="0" hangingPunct="0">
              <a:tabLst>
                <a:tab pos="82550" algn="l"/>
              </a:tabLst>
              <a:defRPr>
                <a:solidFill>
                  <a:schemeClr val="tx1"/>
                </a:solidFill>
                <a:latin typeface="Arial" charset="0"/>
              </a:defRPr>
            </a:lvl2pPr>
            <a:lvl3pPr marL="1143000" indent="-228600" eaLnBrk="0" hangingPunct="0">
              <a:tabLst>
                <a:tab pos="82550" algn="l"/>
              </a:tabLst>
              <a:defRPr>
                <a:solidFill>
                  <a:schemeClr val="tx1"/>
                </a:solidFill>
                <a:latin typeface="Arial" charset="0"/>
              </a:defRPr>
            </a:lvl3pPr>
            <a:lvl4pPr marL="1600200" indent="-228600" eaLnBrk="0" hangingPunct="0">
              <a:tabLst>
                <a:tab pos="82550" algn="l"/>
              </a:tabLst>
              <a:defRPr>
                <a:solidFill>
                  <a:schemeClr val="tx1"/>
                </a:solidFill>
                <a:latin typeface="Arial" charset="0"/>
              </a:defRPr>
            </a:lvl4pPr>
            <a:lvl5pPr marL="2057400" indent="-228600" eaLnBrk="0" hangingPunct="0">
              <a:tabLst>
                <a:tab pos="82550" algn="l"/>
              </a:tabLst>
              <a:defRPr>
                <a:solidFill>
                  <a:schemeClr val="tx1"/>
                </a:solidFill>
                <a:latin typeface="Arial" charset="0"/>
              </a:defRPr>
            </a:lvl5pPr>
            <a:lvl6pPr marL="2514600" indent="-228600" eaLnBrk="0" fontAlgn="base" hangingPunct="0">
              <a:spcBef>
                <a:spcPct val="0"/>
              </a:spcBef>
              <a:spcAft>
                <a:spcPct val="0"/>
              </a:spcAft>
              <a:tabLst>
                <a:tab pos="82550" algn="l"/>
              </a:tabLst>
              <a:defRPr>
                <a:solidFill>
                  <a:schemeClr val="tx1"/>
                </a:solidFill>
                <a:latin typeface="Arial" charset="0"/>
              </a:defRPr>
            </a:lvl6pPr>
            <a:lvl7pPr marL="2971800" indent="-228600" eaLnBrk="0" fontAlgn="base" hangingPunct="0">
              <a:spcBef>
                <a:spcPct val="0"/>
              </a:spcBef>
              <a:spcAft>
                <a:spcPct val="0"/>
              </a:spcAft>
              <a:tabLst>
                <a:tab pos="82550" algn="l"/>
              </a:tabLst>
              <a:defRPr>
                <a:solidFill>
                  <a:schemeClr val="tx1"/>
                </a:solidFill>
                <a:latin typeface="Arial" charset="0"/>
              </a:defRPr>
            </a:lvl7pPr>
            <a:lvl8pPr marL="3429000" indent="-228600" eaLnBrk="0" fontAlgn="base" hangingPunct="0">
              <a:spcBef>
                <a:spcPct val="0"/>
              </a:spcBef>
              <a:spcAft>
                <a:spcPct val="0"/>
              </a:spcAft>
              <a:tabLst>
                <a:tab pos="82550" algn="l"/>
              </a:tabLst>
              <a:defRPr>
                <a:solidFill>
                  <a:schemeClr val="tx1"/>
                </a:solidFill>
                <a:latin typeface="Arial" charset="0"/>
              </a:defRPr>
            </a:lvl8pPr>
            <a:lvl9pPr marL="3886200" indent="-228600" eaLnBrk="0" fontAlgn="base" hangingPunct="0">
              <a:spcBef>
                <a:spcPct val="0"/>
              </a:spcBef>
              <a:spcAft>
                <a:spcPct val="0"/>
              </a:spcAft>
              <a:tabLst>
                <a:tab pos="82550" algn="l"/>
              </a:tabLst>
              <a:defRPr>
                <a:solidFill>
                  <a:schemeClr val="tx1"/>
                </a:solidFill>
                <a:latin typeface="Arial" charset="0"/>
              </a:defRPr>
            </a:lvl9pPr>
          </a:lstStyle>
          <a:p>
            <a:pPr marL="285750" indent="-285750">
              <a:buFont typeface="Arial" panose="020B0604020202020204" pitchFamily="34" charset="0"/>
              <a:buChar char="•"/>
            </a:pPr>
            <a:r>
              <a:rPr lang="en-GB" dirty="0" smtClean="0">
                <a:solidFill>
                  <a:srgbClr val="000099"/>
                </a:solidFill>
              </a:rPr>
              <a:t>Wright et al. (1995</a:t>
            </a:r>
            <a:r>
              <a:rPr lang="en-GB" dirty="0">
                <a:solidFill>
                  <a:srgbClr val="000099"/>
                </a:solidFill>
              </a:rPr>
              <a:t>). “</a:t>
            </a:r>
            <a:r>
              <a:rPr lang="en-GB" i="1" dirty="0"/>
              <a:t>A voxel-based method for the statistical analysis of </a:t>
            </a:r>
            <a:r>
              <a:rPr lang="en-GB" i="1" dirty="0" err="1"/>
              <a:t>gray</a:t>
            </a:r>
            <a:r>
              <a:rPr lang="en-GB" i="1" dirty="0"/>
              <a:t> and white matter density applied to schizophrenia</a:t>
            </a:r>
            <a:r>
              <a:rPr lang="en-GB" i="1" dirty="0" smtClean="0"/>
              <a:t>”</a:t>
            </a:r>
            <a:r>
              <a:rPr lang="en-GB" dirty="0" smtClean="0"/>
              <a:t>. </a:t>
            </a:r>
            <a:r>
              <a:rPr lang="en-GB" dirty="0" err="1" smtClean="0"/>
              <a:t>Neuroimage</a:t>
            </a:r>
            <a:r>
              <a:rPr lang="en-GB" dirty="0" smtClean="0"/>
              <a:t> </a:t>
            </a:r>
            <a:r>
              <a:rPr lang="en-GB" dirty="0"/>
              <a:t>2(4):244-252.</a:t>
            </a:r>
          </a:p>
          <a:p>
            <a:pPr marL="285750" indent="-285750">
              <a:buFont typeface="Arial" panose="020B0604020202020204" pitchFamily="34" charset="0"/>
              <a:buChar char="•"/>
            </a:pPr>
            <a:r>
              <a:rPr lang="en-GB" dirty="0">
                <a:solidFill>
                  <a:srgbClr val="000099"/>
                </a:solidFill>
              </a:rPr>
              <a:t>Ashburner &amp; </a:t>
            </a:r>
            <a:r>
              <a:rPr lang="en-GB" dirty="0" err="1">
                <a:solidFill>
                  <a:srgbClr val="000099"/>
                </a:solidFill>
              </a:rPr>
              <a:t>Friston</a:t>
            </a:r>
            <a:r>
              <a:rPr lang="en-GB" dirty="0">
                <a:solidFill>
                  <a:srgbClr val="000099"/>
                </a:solidFill>
              </a:rPr>
              <a:t> (2000)</a:t>
            </a:r>
            <a:r>
              <a:rPr lang="en-GB" dirty="0"/>
              <a:t>. “</a:t>
            </a:r>
            <a:r>
              <a:rPr lang="en-GB" i="1" dirty="0"/>
              <a:t>Voxel-based morphometry-the methods</a:t>
            </a:r>
            <a:r>
              <a:rPr lang="en-GB" dirty="0"/>
              <a:t>”. </a:t>
            </a:r>
            <a:r>
              <a:rPr lang="en-GB" dirty="0" err="1"/>
              <a:t>Neuroimage</a:t>
            </a:r>
            <a:r>
              <a:rPr lang="en-GB" dirty="0"/>
              <a:t> 11(6):805-821.</a:t>
            </a:r>
          </a:p>
          <a:p>
            <a:pPr marL="285750" indent="-285750">
              <a:buFont typeface="Arial" panose="020B0604020202020204" pitchFamily="34" charset="0"/>
              <a:buChar char="•"/>
            </a:pPr>
            <a:r>
              <a:rPr lang="en-GB" dirty="0" err="1">
                <a:solidFill>
                  <a:srgbClr val="000099"/>
                </a:solidFill>
              </a:rPr>
              <a:t>Mechelli</a:t>
            </a:r>
            <a:r>
              <a:rPr lang="en-GB" dirty="0">
                <a:solidFill>
                  <a:srgbClr val="000099"/>
                </a:solidFill>
              </a:rPr>
              <a:t> et al. (2005) “</a:t>
            </a:r>
            <a:r>
              <a:rPr lang="en-GB" i="1" dirty="0"/>
              <a:t>Voxel-based morphometry of the human brain: Methods and applications”.</a:t>
            </a:r>
            <a:r>
              <a:rPr lang="en-GB" dirty="0"/>
              <a:t/>
            </a:r>
            <a:br>
              <a:rPr lang="en-GB" dirty="0"/>
            </a:br>
            <a:r>
              <a:rPr lang="en-GB" dirty="0"/>
              <a:t>Current Medical Imaging Reviews 1(2):105-103.</a:t>
            </a:r>
          </a:p>
          <a:p>
            <a:pPr marL="285750" indent="-285750">
              <a:buFont typeface="Arial" panose="020B0604020202020204" pitchFamily="34" charset="0"/>
              <a:buChar char="•"/>
            </a:pPr>
            <a:r>
              <a:rPr lang="en-GB" dirty="0">
                <a:solidFill>
                  <a:srgbClr val="000099"/>
                </a:solidFill>
              </a:rPr>
              <a:t>Ashburner &amp; </a:t>
            </a:r>
            <a:r>
              <a:rPr lang="en-GB" dirty="0" err="1">
                <a:solidFill>
                  <a:srgbClr val="000099"/>
                </a:solidFill>
              </a:rPr>
              <a:t>Friston</a:t>
            </a:r>
            <a:r>
              <a:rPr lang="en-GB" dirty="0">
                <a:solidFill>
                  <a:srgbClr val="000099"/>
                </a:solidFill>
              </a:rPr>
              <a:t> (2005)</a:t>
            </a:r>
            <a:r>
              <a:rPr lang="en-GB" dirty="0"/>
              <a:t>. “</a:t>
            </a:r>
            <a:r>
              <a:rPr lang="en-GB" i="1" dirty="0"/>
              <a:t>Unified Segmentation</a:t>
            </a:r>
            <a:r>
              <a:rPr lang="en-GB" dirty="0"/>
              <a:t>”. </a:t>
            </a:r>
            <a:r>
              <a:rPr lang="en-GB" dirty="0" err="1"/>
              <a:t>NeuroImage</a:t>
            </a:r>
            <a:r>
              <a:rPr lang="en-GB" dirty="0"/>
              <a:t> </a:t>
            </a:r>
            <a:r>
              <a:rPr lang="en-GB" b="1" dirty="0"/>
              <a:t>26</a:t>
            </a:r>
            <a:r>
              <a:rPr lang="en-GB" dirty="0"/>
              <a:t>:839-851.</a:t>
            </a:r>
          </a:p>
          <a:p>
            <a:pPr marL="285750" indent="-285750">
              <a:buFont typeface="Arial" panose="020B0604020202020204" pitchFamily="34" charset="0"/>
              <a:buChar char="•"/>
            </a:pPr>
            <a:r>
              <a:rPr lang="en-GB" dirty="0">
                <a:solidFill>
                  <a:srgbClr val="000099"/>
                </a:solidFill>
              </a:rPr>
              <a:t>Ashburner (2007).</a:t>
            </a:r>
            <a:r>
              <a:rPr lang="en-GB" dirty="0"/>
              <a:t> “</a:t>
            </a:r>
            <a:r>
              <a:rPr lang="en-GB" i="1" dirty="0"/>
              <a:t>A Fast Diffeomorphic Image Registration Algorithm”</a:t>
            </a:r>
            <a:r>
              <a:rPr lang="en-GB" dirty="0"/>
              <a:t>. </a:t>
            </a:r>
            <a:r>
              <a:rPr lang="en-GB" dirty="0" err="1"/>
              <a:t>NeuroImage</a:t>
            </a:r>
            <a:r>
              <a:rPr lang="en-GB" dirty="0"/>
              <a:t> 38:95-113.</a:t>
            </a:r>
          </a:p>
          <a:p>
            <a:pPr marL="285750" indent="-285750">
              <a:buFont typeface="Arial" panose="020B0604020202020204" pitchFamily="34" charset="0"/>
              <a:buChar char="•"/>
            </a:pPr>
            <a:r>
              <a:rPr lang="en-GB" dirty="0">
                <a:solidFill>
                  <a:srgbClr val="000099"/>
                </a:solidFill>
              </a:rPr>
              <a:t>Ashburner &amp; </a:t>
            </a:r>
            <a:r>
              <a:rPr lang="en-GB" dirty="0" err="1">
                <a:solidFill>
                  <a:srgbClr val="000099"/>
                </a:solidFill>
              </a:rPr>
              <a:t>Friston</a:t>
            </a:r>
            <a:r>
              <a:rPr lang="en-GB" dirty="0">
                <a:solidFill>
                  <a:srgbClr val="000099"/>
                </a:solidFill>
              </a:rPr>
              <a:t> (2009)</a:t>
            </a:r>
            <a:r>
              <a:rPr lang="en-GB" dirty="0"/>
              <a:t>. “</a:t>
            </a:r>
            <a:r>
              <a:rPr lang="en-GB" i="1" dirty="0"/>
              <a:t>Computing Average Shaped Tissue Probability Templates”</a:t>
            </a:r>
            <a:r>
              <a:rPr lang="en-GB" dirty="0"/>
              <a:t>.</a:t>
            </a:r>
            <a:br>
              <a:rPr lang="en-GB" dirty="0"/>
            </a:br>
            <a:r>
              <a:rPr lang="en-GB" dirty="0" err="1"/>
              <a:t>NeuroImage</a:t>
            </a:r>
            <a:r>
              <a:rPr lang="en-GB" dirty="0"/>
              <a:t> 45:333-341.</a:t>
            </a:r>
          </a:p>
          <a:p>
            <a:pPr marL="285750" indent="-285750">
              <a:buFont typeface="Arial" panose="020B0604020202020204" pitchFamily="34" charset="0"/>
              <a:buChar char="•"/>
            </a:pPr>
            <a:r>
              <a:rPr lang="en-GB" dirty="0">
                <a:solidFill>
                  <a:srgbClr val="000099"/>
                </a:solidFill>
              </a:rPr>
              <a:t>Klein et al (2009).</a:t>
            </a:r>
            <a:r>
              <a:rPr lang="en-GB" dirty="0"/>
              <a:t> “</a:t>
            </a:r>
            <a:r>
              <a:rPr lang="en-GB" i="1" dirty="0"/>
              <a:t>Evaluation of 14 nonlinear deformation algorithms applied to human brain MRI registration”</a:t>
            </a:r>
            <a:r>
              <a:rPr lang="en-GB" dirty="0"/>
              <a:t>. </a:t>
            </a:r>
            <a:r>
              <a:rPr lang="en-GB" dirty="0" err="1"/>
              <a:t>NeuroImage</a:t>
            </a:r>
            <a:r>
              <a:rPr lang="en-GB" dirty="0"/>
              <a:t> 46(3):786-802.</a:t>
            </a:r>
          </a:p>
          <a:p>
            <a:pPr marL="285750" indent="-285750">
              <a:buFont typeface="Arial" panose="020B0604020202020204" pitchFamily="34" charset="0"/>
              <a:buChar char="•"/>
            </a:pPr>
            <a:r>
              <a:rPr lang="en-US" dirty="0">
                <a:solidFill>
                  <a:srgbClr val="000099"/>
                </a:solidFill>
              </a:rPr>
              <a:t>Ashburner (2009)</a:t>
            </a:r>
            <a:r>
              <a:rPr lang="en-US" dirty="0"/>
              <a:t>. “</a:t>
            </a:r>
            <a:r>
              <a:rPr lang="en-US" i="1" dirty="0"/>
              <a:t>Computational Anatomy with the SPM software</a:t>
            </a:r>
            <a:r>
              <a:rPr lang="en-US" dirty="0"/>
              <a:t>”.</a:t>
            </a:r>
            <a:br>
              <a:rPr lang="en-US" dirty="0"/>
            </a:br>
            <a:r>
              <a:rPr lang="en-US" dirty="0"/>
              <a:t>Magnetic Resonance Imaging 27(8):</a:t>
            </a:r>
            <a:r>
              <a:rPr lang="en-GB" dirty="0"/>
              <a:t>1163-1174.</a:t>
            </a:r>
          </a:p>
          <a:p>
            <a:pPr marL="285750" indent="-285750">
              <a:buFont typeface="Arial" panose="020B0604020202020204" pitchFamily="34" charset="0"/>
              <a:buChar char="•"/>
            </a:pPr>
            <a:r>
              <a:rPr lang="en-US" dirty="0" smtClean="0">
                <a:solidFill>
                  <a:srgbClr val="000099"/>
                </a:solidFill>
              </a:rPr>
              <a:t>Ashburner </a:t>
            </a:r>
            <a:r>
              <a:rPr lang="en-US" dirty="0">
                <a:solidFill>
                  <a:srgbClr val="000099"/>
                </a:solidFill>
              </a:rPr>
              <a:t>&amp; </a:t>
            </a:r>
            <a:r>
              <a:rPr lang="en-US" dirty="0" err="1">
                <a:solidFill>
                  <a:srgbClr val="000099"/>
                </a:solidFill>
              </a:rPr>
              <a:t>Friston</a:t>
            </a:r>
            <a:r>
              <a:rPr lang="en-US" dirty="0">
                <a:solidFill>
                  <a:srgbClr val="000099"/>
                </a:solidFill>
              </a:rPr>
              <a:t> (2011). </a:t>
            </a:r>
            <a:r>
              <a:rPr lang="en-US" dirty="0"/>
              <a:t>“</a:t>
            </a:r>
            <a:r>
              <a:rPr lang="en-US" i="1" dirty="0"/>
              <a:t>Diffeomorphic registration using geodesic shooting and Gauss-Newton </a:t>
            </a:r>
            <a:r>
              <a:rPr lang="en-US" i="1" dirty="0" err="1"/>
              <a:t>optimisation</a:t>
            </a:r>
            <a:r>
              <a:rPr lang="en-US" dirty="0"/>
              <a:t>”. </a:t>
            </a:r>
            <a:r>
              <a:rPr lang="en-US" dirty="0" err="1"/>
              <a:t>NeuroImage</a:t>
            </a:r>
            <a:r>
              <a:rPr lang="en-US" dirty="0"/>
              <a:t> 55(3):954-967</a:t>
            </a:r>
            <a:endParaRPr lang="en-GB" dirty="0"/>
          </a:p>
          <a:p>
            <a:pPr marL="285750" indent="-285750">
              <a:buFont typeface="Arial" panose="020B0604020202020204" pitchFamily="34" charset="0"/>
              <a:buChar char="•"/>
            </a:pPr>
            <a:r>
              <a:rPr lang="en-GB" dirty="0">
                <a:solidFill>
                  <a:srgbClr val="000099"/>
                </a:solidFill>
              </a:rPr>
              <a:t>Ashburner &amp; Ridgway (2013</a:t>
            </a:r>
            <a:r>
              <a:rPr lang="en-GB" dirty="0"/>
              <a:t>). </a:t>
            </a:r>
            <a:r>
              <a:rPr lang="en-US" i="1" dirty="0"/>
              <a:t>“Symmetric diffeomorphic modelling of longitudinal structural MRI”</a:t>
            </a:r>
            <a:r>
              <a:rPr lang="en-GB" dirty="0"/>
              <a:t>. Frontiers in Neuroscience 6(197</a:t>
            </a:r>
            <a:r>
              <a:rPr lang="en-GB" dirty="0" smtClean="0"/>
              <a:t>).</a:t>
            </a:r>
            <a:endParaRPr lang="en-GB" dirty="0"/>
          </a:p>
        </p:txBody>
      </p:sp>
      <p:sp>
        <p:nvSpPr>
          <p:cNvPr id="12" name="Marcador de texto 9"/>
          <p:cNvSpPr txBox="1">
            <a:spLocks/>
          </p:cNvSpPr>
          <p:nvPr/>
        </p:nvSpPr>
        <p:spPr>
          <a:xfrm>
            <a:off x="4521153" y="6554362"/>
            <a:ext cx="5959279" cy="28432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1100" b="1" dirty="0" smtClean="0">
                <a:solidFill>
                  <a:schemeClr val="bg1">
                    <a:lumMod val="50000"/>
                  </a:schemeClr>
                </a:solidFill>
              </a:rPr>
              <a:t>John Ashburner</a:t>
            </a:r>
            <a:r>
              <a:rPr lang="ca-ES" sz="1100" b="1" dirty="0" smtClean="0"/>
              <a:t>|  UCL</a:t>
            </a:r>
            <a:endParaRPr lang="ca-ES" sz="1100" b="1" dirty="0">
              <a:solidFill>
                <a:schemeClr val="bg1">
                  <a:lumMod val="50000"/>
                </a:schemeClr>
              </a:solidFill>
            </a:endParaRPr>
          </a:p>
        </p:txBody>
      </p:sp>
    </p:spTree>
    <p:extLst>
      <p:ext uri="{BB962C8B-B14F-4D97-AF65-F5344CB8AC3E}">
        <p14:creationId xmlns:p14="http://schemas.microsoft.com/office/powerpoint/2010/main" val="38668013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953972" y="2668245"/>
            <a:ext cx="9130481" cy="1275678"/>
          </a:xfrm>
          <a:prstGeom prst="rect">
            <a:avLst/>
          </a:prstGeom>
          <a:solidFill>
            <a:srgbClr val="00559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400" b="1" dirty="0" smtClean="0">
                <a:solidFill>
                  <a:schemeClr val="bg1"/>
                </a:solidFill>
                <a:latin typeface="Century Gothic" panose="020B0502020202020204" pitchFamily="34" charset="0"/>
              </a:rPr>
              <a:t>John Ashburner, PhD</a:t>
            </a:r>
            <a:endParaRPr lang="ca-ES" sz="2400" b="1" dirty="0">
              <a:solidFill>
                <a:schemeClr val="bg1"/>
              </a:solidFill>
              <a:latin typeface="Century Gothic" panose="020B0502020202020204" pitchFamily="34" charset="0"/>
            </a:endParaRPr>
          </a:p>
          <a:p>
            <a:pPr algn="ctr"/>
            <a:endParaRPr lang="ca-ES" sz="1200" b="1" i="1" dirty="0">
              <a:solidFill>
                <a:srgbClr val="00559D"/>
              </a:solidFill>
              <a:latin typeface="Century Gothic" panose="020B0502020202020204" pitchFamily="34" charset="0"/>
            </a:endParaRPr>
          </a:p>
          <a:p>
            <a:pPr algn="ctr"/>
            <a:r>
              <a:rPr lang="ca-ES" sz="1600" b="1" i="1" dirty="0" smtClean="0">
                <a:solidFill>
                  <a:schemeClr val="bg1">
                    <a:lumMod val="75000"/>
                  </a:schemeClr>
                </a:solidFill>
                <a:latin typeface="Century Gothic" panose="020B0502020202020204" pitchFamily="34" charset="0"/>
              </a:rPr>
              <a:t>Wellcome Centre for Human Neuroimaging, UCL Institute of Neurology</a:t>
            </a:r>
            <a:endParaRPr lang="ca-ES" sz="1600" b="1" i="1" dirty="0">
              <a:solidFill>
                <a:schemeClr val="bg1">
                  <a:lumMod val="75000"/>
                </a:schemeClr>
              </a:solidFill>
              <a:latin typeface="Century Gothic" panose="020B0502020202020204" pitchFamily="34" charset="0"/>
            </a:endParaRPr>
          </a:p>
        </p:txBody>
      </p:sp>
      <p:sp>
        <p:nvSpPr>
          <p:cNvPr id="8" name="Marcador de texto 9"/>
          <p:cNvSpPr txBox="1">
            <a:spLocks/>
          </p:cNvSpPr>
          <p:nvPr/>
        </p:nvSpPr>
        <p:spPr>
          <a:xfrm>
            <a:off x="4521153" y="6554362"/>
            <a:ext cx="5959279" cy="28432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1100" b="1" dirty="0" smtClean="0">
                <a:solidFill>
                  <a:schemeClr val="bg1">
                    <a:lumMod val="50000"/>
                  </a:schemeClr>
                </a:solidFill>
              </a:rPr>
              <a:t>John Ashburner</a:t>
            </a:r>
            <a:r>
              <a:rPr lang="ca-ES" sz="1100" b="1" dirty="0" smtClean="0"/>
              <a:t>|  UCL</a:t>
            </a:r>
            <a:endParaRPr lang="ca-ES" sz="1100" b="1" dirty="0">
              <a:solidFill>
                <a:schemeClr val="bg1">
                  <a:lumMod val="50000"/>
                </a:schemeClr>
              </a:solidFill>
            </a:endParaRPr>
          </a:p>
        </p:txBody>
      </p:sp>
      <p:pic>
        <p:nvPicPr>
          <p:cNvPr id="5" name="Picture 4"/>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633888" y="4147602"/>
            <a:ext cx="1770647" cy="1066815"/>
          </a:xfrm>
          <a:prstGeom prst="rect">
            <a:avLst/>
          </a:prstGeom>
        </p:spPr>
      </p:pic>
    </p:spTree>
    <p:extLst>
      <p:ext uri="{BB962C8B-B14F-4D97-AF65-F5344CB8AC3E}">
        <p14:creationId xmlns:p14="http://schemas.microsoft.com/office/powerpoint/2010/main" val="29896656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ipse 3"/>
          <p:cNvSpPr/>
          <p:nvPr/>
        </p:nvSpPr>
        <p:spPr>
          <a:xfrm>
            <a:off x="3285703" y="457917"/>
            <a:ext cx="5760000" cy="5760000"/>
          </a:xfrm>
          <a:prstGeom prst="ellipse">
            <a:avLst/>
          </a:prstGeom>
          <a:solidFill>
            <a:srgbClr val="005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7" name="CuadroTexto 6"/>
          <p:cNvSpPr txBox="1"/>
          <p:nvPr/>
        </p:nvSpPr>
        <p:spPr>
          <a:xfrm>
            <a:off x="4641086" y="1842911"/>
            <a:ext cx="4190398" cy="1323439"/>
          </a:xfrm>
          <a:prstGeom prst="rect">
            <a:avLst/>
          </a:prstGeom>
          <a:noFill/>
        </p:spPr>
        <p:txBody>
          <a:bodyPr wrap="square" rtlCol="0">
            <a:spAutoFit/>
          </a:bodyPr>
          <a:lstStyle/>
          <a:p>
            <a:r>
              <a:rPr lang="ca-ES" sz="4000" b="1" dirty="0" smtClean="0">
                <a:solidFill>
                  <a:schemeClr val="bg1"/>
                </a:solidFill>
                <a:latin typeface="Century Gothic" panose="020B0502020202020204" pitchFamily="34" charset="0"/>
              </a:rPr>
              <a:t>Voxel-based Morphometry</a:t>
            </a:r>
            <a:endParaRPr lang="ca-ES" sz="4000" b="1" dirty="0">
              <a:solidFill>
                <a:schemeClr val="bg1"/>
              </a:solidFill>
              <a:latin typeface="Century Gothic" panose="020B0502020202020204" pitchFamily="34" charset="0"/>
            </a:endParaRPr>
          </a:p>
        </p:txBody>
      </p:sp>
      <p:sp>
        <p:nvSpPr>
          <p:cNvPr id="17" name="CuadroTexto 16"/>
          <p:cNvSpPr txBox="1"/>
          <p:nvPr/>
        </p:nvSpPr>
        <p:spPr>
          <a:xfrm>
            <a:off x="4166383" y="3337917"/>
            <a:ext cx="4529708" cy="1384995"/>
          </a:xfrm>
          <a:prstGeom prst="rect">
            <a:avLst/>
          </a:prstGeom>
          <a:noFill/>
        </p:spPr>
        <p:txBody>
          <a:bodyPr wrap="square" rtlCol="0">
            <a:spAutoFit/>
          </a:bodyPr>
          <a:lstStyle/>
          <a:p>
            <a:pPr marL="571500" indent="-571500">
              <a:buFont typeface="Arial" panose="020B0604020202020204" pitchFamily="34" charset="0"/>
              <a:buChar char="•"/>
            </a:pPr>
            <a:r>
              <a:rPr lang="ca-ES" sz="2800" b="1" dirty="0" smtClean="0">
                <a:solidFill>
                  <a:schemeClr val="bg2">
                    <a:lumMod val="90000"/>
                  </a:schemeClr>
                </a:solidFill>
                <a:latin typeface="Century Gothic" panose="020B0502020202020204" pitchFamily="34" charset="0"/>
              </a:rPr>
              <a:t>Morphometrics</a:t>
            </a:r>
          </a:p>
          <a:p>
            <a:pPr marL="571500" indent="-571500">
              <a:buFont typeface="Arial" panose="020B0604020202020204" pitchFamily="34" charset="0"/>
              <a:buChar char="•"/>
            </a:pPr>
            <a:r>
              <a:rPr lang="ca-ES" sz="2800" b="1" dirty="0" smtClean="0">
                <a:solidFill>
                  <a:schemeClr val="bg2">
                    <a:lumMod val="90000"/>
                  </a:schemeClr>
                </a:solidFill>
                <a:latin typeface="Century Gothic" panose="020B0502020202020204" pitchFamily="34" charset="0"/>
              </a:rPr>
              <a:t>Volumetrics</a:t>
            </a:r>
          </a:p>
          <a:p>
            <a:pPr marL="571500" indent="-571500">
              <a:buFont typeface="Arial" panose="020B0604020202020204" pitchFamily="34" charset="0"/>
              <a:buChar char="•"/>
            </a:pPr>
            <a:r>
              <a:rPr lang="ca-ES" sz="2800" b="1" dirty="0" smtClean="0">
                <a:solidFill>
                  <a:schemeClr val="bg2">
                    <a:lumMod val="90000"/>
                  </a:schemeClr>
                </a:solidFill>
                <a:latin typeface="Century Gothic" panose="020B0502020202020204" pitchFamily="34" charset="0"/>
              </a:rPr>
              <a:t>VBM preprocessing</a:t>
            </a:r>
          </a:p>
        </p:txBody>
      </p:sp>
      <p:sp>
        <p:nvSpPr>
          <p:cNvPr id="8" name="Marcador de texto 9"/>
          <p:cNvSpPr txBox="1">
            <a:spLocks/>
          </p:cNvSpPr>
          <p:nvPr/>
        </p:nvSpPr>
        <p:spPr>
          <a:xfrm>
            <a:off x="4521153" y="6554362"/>
            <a:ext cx="5959279" cy="28432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1100" b="1" dirty="0" smtClean="0">
                <a:solidFill>
                  <a:schemeClr val="bg1">
                    <a:lumMod val="50000"/>
                  </a:schemeClr>
                </a:solidFill>
              </a:rPr>
              <a:t>John Ashburner </a:t>
            </a:r>
            <a:r>
              <a:rPr lang="ca-ES" sz="1100" b="1" dirty="0" smtClean="0"/>
              <a:t>|  UCL</a:t>
            </a:r>
            <a:endParaRPr lang="ca-ES" sz="1100" b="1" dirty="0">
              <a:solidFill>
                <a:schemeClr val="bg1">
                  <a:lumMod val="50000"/>
                </a:schemeClr>
              </a:solidFill>
            </a:endParaRPr>
          </a:p>
        </p:txBody>
      </p:sp>
    </p:spTree>
    <p:extLst>
      <p:ext uri="{BB962C8B-B14F-4D97-AF65-F5344CB8AC3E}">
        <p14:creationId xmlns:p14="http://schemas.microsoft.com/office/powerpoint/2010/main" val="36826331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GB" dirty="0" smtClean="0"/>
              <a:t>Voxel-based Morphometry: Overview</a:t>
            </a:r>
          </a:p>
        </p:txBody>
      </p:sp>
      <p:sp>
        <p:nvSpPr>
          <p:cNvPr id="18435" name="Rectangle 4"/>
          <p:cNvSpPr>
            <a:spLocks noChangeArrowheads="1"/>
          </p:cNvSpPr>
          <p:nvPr/>
        </p:nvSpPr>
        <p:spPr bwMode="auto">
          <a:xfrm>
            <a:off x="1523075" y="973140"/>
            <a:ext cx="1144545" cy="366767"/>
          </a:xfrm>
          <a:prstGeom prst="rect">
            <a:avLst/>
          </a:prstGeom>
          <a:noFill/>
          <a:ln w="12700">
            <a:noFill/>
            <a:miter lim="800000"/>
            <a:headEnd/>
            <a:tailEnd/>
          </a:ln>
        </p:spPr>
        <p:txBody>
          <a:bodyPr wrap="none" lIns="90488" tIns="44450" rIns="90488" bIns="44450">
            <a:spAutoFit/>
          </a:bodyPr>
          <a:lstStyle/>
          <a:p>
            <a:pPr eaLnBrk="0" hangingPunct="0"/>
            <a:r>
              <a:rPr lang="en-GB" dirty="0" smtClean="0">
                <a:solidFill>
                  <a:schemeClr val="tx2"/>
                </a:solidFill>
                <a:latin typeface="Arial" pitchFamily="34" charset="0"/>
              </a:rPr>
              <a:t>Subject 1</a:t>
            </a:r>
            <a:endParaRPr lang="en-GB" dirty="0">
              <a:solidFill>
                <a:schemeClr val="tx2"/>
              </a:solidFill>
              <a:latin typeface="Arial" pitchFamily="34" charset="0"/>
            </a:endParaRPr>
          </a:p>
        </p:txBody>
      </p:sp>
      <p:sp>
        <p:nvSpPr>
          <p:cNvPr id="18440" name="AutoShape 9"/>
          <p:cNvSpPr>
            <a:spLocks noChangeArrowheads="1"/>
          </p:cNvSpPr>
          <p:nvPr/>
        </p:nvSpPr>
        <p:spPr bwMode="auto">
          <a:xfrm>
            <a:off x="3359696" y="1555750"/>
            <a:ext cx="3744416" cy="990600"/>
          </a:xfrm>
          <a:prstGeom prst="rightArrow">
            <a:avLst>
              <a:gd name="adj1" fmla="val 50000"/>
              <a:gd name="adj2" fmla="val 44992"/>
            </a:avLst>
          </a:prstGeom>
          <a:solidFill>
            <a:schemeClr val="accent5">
              <a:lumMod val="75000"/>
            </a:schemeClr>
          </a:solidFill>
          <a:ln w="9525">
            <a:solidFill>
              <a:schemeClr val="tx1"/>
            </a:solidFill>
            <a:miter lim="800000"/>
            <a:headEnd/>
            <a:tailEnd/>
          </a:ln>
        </p:spPr>
        <p:txBody>
          <a:bodyPr wrap="none" anchor="ctr"/>
          <a:lstStyle/>
          <a:p>
            <a:pPr algn="ctr"/>
            <a:r>
              <a:rPr lang="en-GB" dirty="0" err="1">
                <a:solidFill>
                  <a:schemeClr val="bg1"/>
                </a:solidFill>
                <a:latin typeface="Arial" pitchFamily="34" charset="0"/>
                <a:cs typeface="Arial" pitchFamily="34" charset="0"/>
              </a:rPr>
              <a:t>Preprocessing</a:t>
            </a:r>
            <a:endParaRPr lang="en-GB" dirty="0">
              <a:solidFill>
                <a:schemeClr val="bg1"/>
              </a:solidFill>
              <a:latin typeface="Arial" pitchFamily="34" charset="0"/>
              <a:cs typeface="Arial" pitchFamily="34" charset="0"/>
            </a:endParaRPr>
          </a:p>
        </p:txBody>
      </p:sp>
      <p:cxnSp>
        <p:nvCxnSpPr>
          <p:cNvPr id="19470" name="AutoShape 34"/>
          <p:cNvCxnSpPr>
            <a:cxnSpLocks noChangeShapeType="1"/>
          </p:cNvCxnSpPr>
          <p:nvPr/>
        </p:nvCxnSpPr>
        <p:spPr bwMode="auto">
          <a:xfrm rot="-5400000">
            <a:off x="8202531" y="5031383"/>
            <a:ext cx="1219200" cy="0"/>
          </a:xfrm>
          <a:prstGeom prst="straightConnector1">
            <a:avLst/>
          </a:prstGeom>
          <a:noFill/>
          <a:ln w="9525">
            <a:solidFill>
              <a:schemeClr val="tx1"/>
            </a:solidFill>
            <a:round/>
            <a:headEnd/>
            <a:tailEnd type="triangle" w="med" len="med"/>
          </a:ln>
        </p:spPr>
      </p:cxnSp>
      <p:cxnSp>
        <p:nvCxnSpPr>
          <p:cNvPr id="19471" name="AutoShape 35"/>
          <p:cNvCxnSpPr>
            <a:cxnSpLocks noChangeShapeType="1"/>
          </p:cNvCxnSpPr>
          <p:nvPr/>
        </p:nvCxnSpPr>
        <p:spPr bwMode="auto">
          <a:xfrm flipV="1">
            <a:off x="8832304" y="2420888"/>
            <a:ext cx="0" cy="1270000"/>
          </a:xfrm>
          <a:prstGeom prst="straightConnector1">
            <a:avLst/>
          </a:prstGeom>
          <a:noFill/>
          <a:ln w="9525">
            <a:solidFill>
              <a:schemeClr val="tx1"/>
            </a:solidFill>
            <a:round/>
            <a:headEnd/>
            <a:tailEnd type="triangle" w="med" len="med"/>
          </a:ln>
        </p:spPr>
      </p:cxnSp>
      <p:cxnSp>
        <p:nvCxnSpPr>
          <p:cNvPr id="19472" name="AutoShape 36"/>
          <p:cNvCxnSpPr>
            <a:cxnSpLocks noChangeShapeType="1"/>
            <a:endCxn id="19473" idx="3"/>
          </p:cNvCxnSpPr>
          <p:nvPr/>
        </p:nvCxnSpPr>
        <p:spPr bwMode="auto">
          <a:xfrm rot="16200000" flipV="1">
            <a:off x="8299471" y="1186430"/>
            <a:ext cx="642666" cy="386093"/>
          </a:xfrm>
          <a:prstGeom prst="bentConnector2">
            <a:avLst/>
          </a:prstGeom>
          <a:noFill/>
          <a:ln w="9525">
            <a:solidFill>
              <a:schemeClr val="tx1"/>
            </a:solidFill>
            <a:miter lim="800000"/>
            <a:headEnd/>
            <a:tailEnd type="triangle" w="med" len="med"/>
          </a:ln>
        </p:spPr>
      </p:cxnSp>
      <p:sp>
        <p:nvSpPr>
          <p:cNvPr id="19473" name="Rectangle 38"/>
          <p:cNvSpPr>
            <a:spLocks noChangeArrowheads="1"/>
          </p:cNvSpPr>
          <p:nvPr/>
        </p:nvSpPr>
        <p:spPr bwMode="auto">
          <a:xfrm>
            <a:off x="6756119" y="714450"/>
            <a:ext cx="1671638" cy="687388"/>
          </a:xfrm>
          <a:prstGeom prst="rect">
            <a:avLst/>
          </a:prstGeom>
          <a:solidFill>
            <a:schemeClr val="accent5">
              <a:lumMod val="75000"/>
            </a:schemeClr>
          </a:solidFill>
          <a:ln w="9525">
            <a:solidFill>
              <a:schemeClr val="accent5"/>
            </a:solidFill>
            <a:miter lim="800000"/>
            <a:headEnd/>
            <a:tailEnd/>
          </a:ln>
        </p:spPr>
        <p:txBody>
          <a:bodyPr wrap="none" anchor="ctr"/>
          <a:lstStyle/>
          <a:p>
            <a:pPr algn="ctr"/>
            <a:r>
              <a:rPr lang="en-GB" b="1" dirty="0" smtClean="0">
                <a:solidFill>
                  <a:schemeClr val="bg1"/>
                </a:solidFill>
                <a:latin typeface="Arial" pitchFamily="34" charset="0"/>
                <a:cs typeface="Arial" pitchFamily="34" charset="0"/>
              </a:rPr>
              <a:t>Statistical</a:t>
            </a:r>
            <a:br>
              <a:rPr lang="en-GB" b="1" dirty="0" smtClean="0">
                <a:solidFill>
                  <a:schemeClr val="bg1"/>
                </a:solidFill>
                <a:latin typeface="Arial" pitchFamily="34" charset="0"/>
                <a:cs typeface="Arial" pitchFamily="34" charset="0"/>
              </a:rPr>
            </a:br>
            <a:r>
              <a:rPr lang="en-GB" b="1" dirty="0" smtClean="0">
                <a:solidFill>
                  <a:schemeClr val="bg1"/>
                </a:solidFill>
                <a:latin typeface="Arial" pitchFamily="34" charset="0"/>
                <a:cs typeface="Arial" pitchFamily="34" charset="0"/>
              </a:rPr>
              <a:t>analysis</a:t>
            </a:r>
            <a:endParaRPr lang="en-GB" b="1" dirty="0">
              <a:solidFill>
                <a:schemeClr val="bg1"/>
              </a:solidFill>
              <a:latin typeface="Arial" pitchFamily="34" charset="0"/>
              <a:cs typeface="Arial" pitchFamily="34" charset="0"/>
            </a:endParaRPr>
          </a:p>
        </p:txBody>
      </p:sp>
      <p:sp>
        <p:nvSpPr>
          <p:cNvPr id="36" name="Rectangle 11"/>
          <p:cNvSpPr>
            <a:spLocks noChangeArrowheads="1"/>
          </p:cNvSpPr>
          <p:nvPr/>
        </p:nvSpPr>
        <p:spPr bwMode="auto">
          <a:xfrm>
            <a:off x="7176120" y="1700808"/>
            <a:ext cx="2311888" cy="725488"/>
          </a:xfrm>
          <a:prstGeom prst="rect">
            <a:avLst/>
          </a:prstGeom>
          <a:solidFill>
            <a:schemeClr val="accent1"/>
          </a:solidFill>
          <a:ln w="9525">
            <a:solidFill>
              <a:schemeClr val="tx1"/>
            </a:solidFill>
            <a:miter lim="800000"/>
            <a:headEnd/>
            <a:tailEnd/>
          </a:ln>
        </p:spPr>
        <p:txBody>
          <a:bodyPr wrap="none" anchor="ctr"/>
          <a:lstStyle/>
          <a:p>
            <a:pPr algn="ctr"/>
            <a:r>
              <a:rPr lang="en-GB" dirty="0">
                <a:solidFill>
                  <a:schemeClr val="bg1"/>
                </a:solidFill>
                <a:latin typeface="Arial" pitchFamily="34" charset="0"/>
                <a:cs typeface="Arial" pitchFamily="34" charset="0"/>
              </a:rPr>
              <a:t>Spatially Normalised </a:t>
            </a:r>
          </a:p>
          <a:p>
            <a:pPr algn="r"/>
            <a:r>
              <a:rPr lang="en-GB" dirty="0">
                <a:solidFill>
                  <a:schemeClr val="bg1"/>
                </a:solidFill>
                <a:latin typeface="Arial" pitchFamily="34" charset="0"/>
                <a:cs typeface="Arial" pitchFamily="34" charset="0"/>
              </a:rPr>
              <a:t>Grey Matter Image</a:t>
            </a:r>
          </a:p>
        </p:txBody>
      </p:sp>
      <p:sp>
        <p:nvSpPr>
          <p:cNvPr id="39" name="Rectangle 11"/>
          <p:cNvSpPr>
            <a:spLocks noChangeArrowheads="1"/>
          </p:cNvSpPr>
          <p:nvPr/>
        </p:nvSpPr>
        <p:spPr bwMode="auto">
          <a:xfrm>
            <a:off x="7176120" y="3656732"/>
            <a:ext cx="2311888" cy="725488"/>
          </a:xfrm>
          <a:prstGeom prst="rect">
            <a:avLst/>
          </a:prstGeom>
          <a:solidFill>
            <a:schemeClr val="accent1"/>
          </a:solidFill>
          <a:ln w="9525">
            <a:solidFill>
              <a:schemeClr val="tx1"/>
            </a:solidFill>
            <a:miter lim="800000"/>
            <a:headEnd/>
            <a:tailEnd/>
          </a:ln>
        </p:spPr>
        <p:txBody>
          <a:bodyPr wrap="none" anchor="ctr"/>
          <a:lstStyle/>
          <a:p>
            <a:pPr algn="r"/>
            <a:r>
              <a:rPr lang="en-GB" dirty="0">
                <a:solidFill>
                  <a:schemeClr val="bg1"/>
                </a:solidFill>
                <a:latin typeface="Arial" pitchFamily="34" charset="0"/>
                <a:cs typeface="Arial" pitchFamily="34" charset="0"/>
              </a:rPr>
              <a:t>Spatially Normalised </a:t>
            </a:r>
          </a:p>
          <a:p>
            <a:pPr algn="r"/>
            <a:r>
              <a:rPr lang="en-GB" dirty="0">
                <a:solidFill>
                  <a:schemeClr val="bg1"/>
                </a:solidFill>
                <a:latin typeface="Arial" pitchFamily="34" charset="0"/>
                <a:cs typeface="Arial" pitchFamily="34" charset="0"/>
              </a:rPr>
              <a:t>Grey Matter Image</a:t>
            </a:r>
          </a:p>
        </p:txBody>
      </p:sp>
      <p:sp>
        <p:nvSpPr>
          <p:cNvPr id="40" name="Rectangle 11"/>
          <p:cNvSpPr>
            <a:spLocks noChangeArrowheads="1"/>
          </p:cNvSpPr>
          <p:nvPr/>
        </p:nvSpPr>
        <p:spPr bwMode="auto">
          <a:xfrm>
            <a:off x="7176120" y="5667548"/>
            <a:ext cx="2311888" cy="725488"/>
          </a:xfrm>
          <a:prstGeom prst="rect">
            <a:avLst/>
          </a:prstGeom>
          <a:solidFill>
            <a:schemeClr val="accent1"/>
          </a:solidFill>
          <a:ln w="9525">
            <a:solidFill>
              <a:schemeClr val="tx1"/>
            </a:solidFill>
            <a:miter lim="800000"/>
            <a:headEnd/>
            <a:tailEnd/>
          </a:ln>
        </p:spPr>
        <p:txBody>
          <a:bodyPr wrap="none" anchor="ctr"/>
          <a:lstStyle/>
          <a:p>
            <a:pPr algn="r"/>
            <a:r>
              <a:rPr lang="en-GB" dirty="0">
                <a:solidFill>
                  <a:schemeClr val="bg1"/>
                </a:solidFill>
                <a:latin typeface="Arial" pitchFamily="34" charset="0"/>
                <a:cs typeface="Arial" pitchFamily="34" charset="0"/>
              </a:rPr>
              <a:t>Spatially Normalised </a:t>
            </a:r>
          </a:p>
          <a:p>
            <a:pPr algn="r"/>
            <a:r>
              <a:rPr lang="en-GB" dirty="0">
                <a:solidFill>
                  <a:schemeClr val="bg1"/>
                </a:solidFill>
                <a:latin typeface="Arial" pitchFamily="34" charset="0"/>
                <a:cs typeface="Arial" pitchFamily="34" charset="0"/>
              </a:rPr>
              <a:t>Grey Matter Image</a:t>
            </a:r>
          </a:p>
        </p:txBody>
      </p:sp>
      <p:sp>
        <p:nvSpPr>
          <p:cNvPr id="41" name="AutoShape 9"/>
          <p:cNvSpPr>
            <a:spLocks noChangeArrowheads="1"/>
          </p:cNvSpPr>
          <p:nvPr/>
        </p:nvSpPr>
        <p:spPr bwMode="auto">
          <a:xfrm>
            <a:off x="3359696" y="3446512"/>
            <a:ext cx="3744416" cy="990600"/>
          </a:xfrm>
          <a:prstGeom prst="rightArrow">
            <a:avLst>
              <a:gd name="adj1" fmla="val 50000"/>
              <a:gd name="adj2" fmla="val 44992"/>
            </a:avLst>
          </a:prstGeom>
          <a:solidFill>
            <a:schemeClr val="accent5">
              <a:lumMod val="75000"/>
            </a:schemeClr>
          </a:solidFill>
          <a:ln w="9525">
            <a:solidFill>
              <a:schemeClr val="tx1"/>
            </a:solidFill>
            <a:miter lim="800000"/>
            <a:headEnd/>
            <a:tailEnd/>
          </a:ln>
        </p:spPr>
        <p:txBody>
          <a:bodyPr wrap="none" anchor="ctr"/>
          <a:lstStyle/>
          <a:p>
            <a:pPr algn="ctr"/>
            <a:r>
              <a:rPr lang="en-GB" dirty="0" err="1">
                <a:solidFill>
                  <a:schemeClr val="bg1"/>
                </a:solidFill>
                <a:latin typeface="Arial" pitchFamily="34" charset="0"/>
                <a:cs typeface="Arial" pitchFamily="34" charset="0"/>
              </a:rPr>
              <a:t>Preprocessing</a:t>
            </a:r>
            <a:endParaRPr lang="en-GB" dirty="0">
              <a:solidFill>
                <a:schemeClr val="bg1"/>
              </a:solidFill>
              <a:latin typeface="Arial" pitchFamily="34" charset="0"/>
              <a:cs typeface="Arial" pitchFamily="34" charset="0"/>
            </a:endParaRPr>
          </a:p>
        </p:txBody>
      </p:sp>
      <p:sp>
        <p:nvSpPr>
          <p:cNvPr id="42" name="AutoShape 9"/>
          <p:cNvSpPr>
            <a:spLocks noChangeArrowheads="1"/>
          </p:cNvSpPr>
          <p:nvPr/>
        </p:nvSpPr>
        <p:spPr bwMode="auto">
          <a:xfrm>
            <a:off x="3359696" y="5462736"/>
            <a:ext cx="3744416" cy="990600"/>
          </a:xfrm>
          <a:prstGeom prst="rightArrow">
            <a:avLst>
              <a:gd name="adj1" fmla="val 50000"/>
              <a:gd name="adj2" fmla="val 44992"/>
            </a:avLst>
          </a:prstGeom>
          <a:solidFill>
            <a:schemeClr val="accent5">
              <a:lumMod val="75000"/>
            </a:schemeClr>
          </a:solidFill>
          <a:ln w="9525">
            <a:solidFill>
              <a:schemeClr val="tx1"/>
            </a:solidFill>
            <a:miter lim="800000"/>
            <a:headEnd/>
            <a:tailEnd/>
          </a:ln>
        </p:spPr>
        <p:txBody>
          <a:bodyPr wrap="none" anchor="ctr"/>
          <a:lstStyle/>
          <a:p>
            <a:pPr algn="ctr"/>
            <a:r>
              <a:rPr lang="en-GB" dirty="0" err="1">
                <a:solidFill>
                  <a:schemeClr val="bg1"/>
                </a:solidFill>
                <a:latin typeface="Arial" pitchFamily="34" charset="0"/>
                <a:cs typeface="Arial" pitchFamily="34" charset="0"/>
              </a:rPr>
              <a:t>Preprocessing</a:t>
            </a:r>
            <a:endParaRPr lang="en-GB" dirty="0">
              <a:solidFill>
                <a:schemeClr val="bg1"/>
              </a:solidFill>
              <a:latin typeface="Arial" pitchFamily="34" charset="0"/>
              <a:cs typeface="Arial" pitchFamily="34" charset="0"/>
            </a:endParaRPr>
          </a:p>
        </p:txBody>
      </p:sp>
      <p:sp>
        <p:nvSpPr>
          <p:cNvPr id="43" name="Rectangle 4"/>
          <p:cNvSpPr>
            <a:spLocks noChangeArrowheads="1"/>
          </p:cNvSpPr>
          <p:nvPr/>
        </p:nvSpPr>
        <p:spPr bwMode="auto">
          <a:xfrm>
            <a:off x="1487488" y="2924945"/>
            <a:ext cx="1144545" cy="366767"/>
          </a:xfrm>
          <a:prstGeom prst="rect">
            <a:avLst/>
          </a:prstGeom>
          <a:noFill/>
          <a:ln w="12700">
            <a:noFill/>
            <a:miter lim="800000"/>
            <a:headEnd/>
            <a:tailEnd/>
          </a:ln>
        </p:spPr>
        <p:txBody>
          <a:bodyPr wrap="none" lIns="90488" tIns="44450" rIns="90488" bIns="44450">
            <a:spAutoFit/>
          </a:bodyPr>
          <a:lstStyle/>
          <a:p>
            <a:pPr eaLnBrk="0" hangingPunct="0"/>
            <a:r>
              <a:rPr lang="en-GB" dirty="0" smtClean="0">
                <a:solidFill>
                  <a:schemeClr val="tx2"/>
                </a:solidFill>
                <a:latin typeface="Arial" pitchFamily="34" charset="0"/>
              </a:rPr>
              <a:t>Subject 2</a:t>
            </a:r>
            <a:endParaRPr lang="en-GB" dirty="0">
              <a:solidFill>
                <a:schemeClr val="tx2"/>
              </a:solidFill>
              <a:latin typeface="Arial" pitchFamily="34" charset="0"/>
            </a:endParaRPr>
          </a:p>
        </p:txBody>
      </p:sp>
      <p:sp>
        <p:nvSpPr>
          <p:cNvPr id="44" name="Rectangle 4"/>
          <p:cNvSpPr>
            <a:spLocks noChangeArrowheads="1"/>
          </p:cNvSpPr>
          <p:nvPr/>
        </p:nvSpPr>
        <p:spPr bwMode="auto">
          <a:xfrm>
            <a:off x="1487488" y="4869161"/>
            <a:ext cx="1144545" cy="366767"/>
          </a:xfrm>
          <a:prstGeom prst="rect">
            <a:avLst/>
          </a:prstGeom>
          <a:noFill/>
          <a:ln w="12700">
            <a:noFill/>
            <a:miter lim="800000"/>
            <a:headEnd/>
            <a:tailEnd/>
          </a:ln>
        </p:spPr>
        <p:txBody>
          <a:bodyPr wrap="none" lIns="90488" tIns="44450" rIns="90488" bIns="44450">
            <a:spAutoFit/>
          </a:bodyPr>
          <a:lstStyle/>
          <a:p>
            <a:pPr eaLnBrk="0" hangingPunct="0"/>
            <a:r>
              <a:rPr lang="en-GB" dirty="0" smtClean="0">
                <a:solidFill>
                  <a:schemeClr val="tx2"/>
                </a:solidFill>
                <a:latin typeface="Arial" pitchFamily="34" charset="0"/>
              </a:rPr>
              <a:t>Subject 3</a:t>
            </a:r>
            <a:endParaRPr lang="en-GB" dirty="0">
              <a:solidFill>
                <a:schemeClr val="tx2"/>
              </a:solidFill>
              <a:latin typeface="Arial" pitchFamily="34" charset="0"/>
            </a:endParaRPr>
          </a:p>
        </p:txBody>
      </p:sp>
      <p:pic>
        <p:nvPicPr>
          <p:cNvPr id="31" name="Picture 44" descr="s301"/>
          <p:cNvPicPr>
            <a:picLocks noChangeAspect="1" noChangeArrowheads="1"/>
          </p:cNvPicPr>
          <p:nvPr/>
        </p:nvPicPr>
        <p:blipFill>
          <a:blip r:embed="rId2" cstate="print"/>
          <a:srcRect/>
          <a:stretch>
            <a:fillRect/>
          </a:stretch>
        </p:blipFill>
        <p:spPr bwMode="auto">
          <a:xfrm>
            <a:off x="1343473" y="1352550"/>
            <a:ext cx="1890051" cy="1473200"/>
          </a:xfrm>
          <a:prstGeom prst="rect">
            <a:avLst/>
          </a:prstGeom>
          <a:solidFill>
            <a:schemeClr val="bg1"/>
          </a:solidFill>
          <a:ln w="9525">
            <a:noFill/>
            <a:miter lim="800000"/>
            <a:headEnd/>
            <a:tailEnd/>
          </a:ln>
        </p:spPr>
      </p:pic>
      <p:pic>
        <p:nvPicPr>
          <p:cNvPr id="32" name="Picture 39" descr="s174"/>
          <p:cNvPicPr>
            <a:picLocks noChangeAspect="1" noChangeArrowheads="1"/>
          </p:cNvPicPr>
          <p:nvPr/>
        </p:nvPicPr>
        <p:blipFill>
          <a:blip r:embed="rId3" cstate="print"/>
          <a:srcRect/>
          <a:stretch>
            <a:fillRect/>
          </a:stretch>
        </p:blipFill>
        <p:spPr bwMode="auto">
          <a:xfrm>
            <a:off x="1343473" y="3255963"/>
            <a:ext cx="1890051" cy="1498600"/>
          </a:xfrm>
          <a:prstGeom prst="rect">
            <a:avLst/>
          </a:prstGeom>
          <a:solidFill>
            <a:schemeClr val="bg1"/>
          </a:solidFill>
          <a:ln w="9525">
            <a:noFill/>
            <a:miter lim="800000"/>
            <a:headEnd/>
            <a:tailEnd/>
          </a:ln>
        </p:spPr>
      </p:pic>
      <p:pic>
        <p:nvPicPr>
          <p:cNvPr id="33" name="Picture 38" descr="s302"/>
          <p:cNvPicPr>
            <a:picLocks noChangeAspect="1" noChangeArrowheads="1"/>
          </p:cNvPicPr>
          <p:nvPr/>
        </p:nvPicPr>
        <p:blipFill>
          <a:blip r:embed="rId4" cstate="print"/>
          <a:srcRect/>
          <a:stretch>
            <a:fillRect/>
          </a:stretch>
        </p:blipFill>
        <p:spPr bwMode="auto">
          <a:xfrm>
            <a:off x="1306382" y="5186363"/>
            <a:ext cx="1890051" cy="1592262"/>
          </a:xfrm>
          <a:prstGeom prst="rect">
            <a:avLst/>
          </a:prstGeom>
          <a:solidFill>
            <a:schemeClr val="bg1"/>
          </a:solidFill>
          <a:ln w="9525">
            <a:noFill/>
            <a:miter lim="800000"/>
            <a:headEnd/>
            <a:tailEnd/>
          </a:ln>
        </p:spPr>
      </p:pic>
      <p:sp>
        <p:nvSpPr>
          <p:cNvPr id="20" name="Marcador de texto 9"/>
          <p:cNvSpPr txBox="1">
            <a:spLocks/>
          </p:cNvSpPr>
          <p:nvPr/>
        </p:nvSpPr>
        <p:spPr>
          <a:xfrm>
            <a:off x="4521153" y="6554362"/>
            <a:ext cx="5959279" cy="28432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1100" b="1" dirty="0" smtClean="0">
                <a:solidFill>
                  <a:schemeClr val="bg1">
                    <a:lumMod val="50000"/>
                  </a:schemeClr>
                </a:solidFill>
              </a:rPr>
              <a:t>John Ashburner </a:t>
            </a:r>
            <a:r>
              <a:rPr lang="ca-ES" sz="1100" b="1" dirty="0" smtClean="0"/>
              <a:t>|  UCL</a:t>
            </a:r>
            <a:endParaRPr lang="ca-ES" sz="1100" b="1" dirty="0">
              <a:solidFill>
                <a:schemeClr val="bg1">
                  <a:lumMod val="50000"/>
                </a:schemeClr>
              </a:solidFill>
            </a:endParaRPr>
          </a:p>
        </p:txBody>
      </p:sp>
    </p:spTree>
    <p:extLst>
      <p:ext uri="{BB962C8B-B14F-4D97-AF65-F5344CB8AC3E}">
        <p14:creationId xmlns:p14="http://schemas.microsoft.com/office/powerpoint/2010/main" val="2406925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440"/>
                                        </p:tgtEl>
                                        <p:attrNameLst>
                                          <p:attrName>style.visibility</p:attrName>
                                        </p:attrNameLst>
                                      </p:cBhvr>
                                      <p:to>
                                        <p:strVal val="visible"/>
                                      </p:to>
                                    </p:set>
                                    <p:animEffect transition="in" filter="wipe(left)">
                                      <p:cBhvr>
                                        <p:cTn id="7" dur="500"/>
                                        <p:tgtEl>
                                          <p:spTgt spid="1844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left)">
                                      <p:cBhvr>
                                        <p:cTn id="11" dur="500"/>
                                        <p:tgtEl>
                                          <p:spTgt spid="3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wipe(left)">
                                      <p:cBhvr>
                                        <p:cTn id="15" dur="500"/>
                                        <p:tgtEl>
                                          <p:spTgt spid="41"/>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left)">
                                      <p:cBhvr>
                                        <p:cTn id="19" dur="500"/>
                                        <p:tgtEl>
                                          <p:spTgt spid="39"/>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wipe(left)">
                                      <p:cBhvr>
                                        <p:cTn id="23" dur="500"/>
                                        <p:tgtEl>
                                          <p:spTgt spid="42"/>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left)">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9470"/>
                                        </p:tgtEl>
                                        <p:attrNameLst>
                                          <p:attrName>style.visibility</p:attrName>
                                        </p:attrNameLst>
                                      </p:cBhvr>
                                      <p:to>
                                        <p:strVal val="visible"/>
                                      </p:to>
                                    </p:set>
                                    <p:animEffect transition="in" filter="wipe(down)">
                                      <p:cBhvr>
                                        <p:cTn id="32" dur="500"/>
                                        <p:tgtEl>
                                          <p:spTgt spid="19470"/>
                                        </p:tgtEl>
                                      </p:cBhvr>
                                    </p:animEffect>
                                  </p:childTnLst>
                                </p:cTn>
                              </p:par>
                            </p:childTnLst>
                          </p:cTn>
                        </p:par>
                        <p:par>
                          <p:cTn id="33" fill="hold">
                            <p:stCondLst>
                              <p:cond delay="500"/>
                            </p:stCondLst>
                            <p:childTnLst>
                              <p:par>
                                <p:cTn id="34" presetID="22" presetClass="entr" presetSubtype="4" fill="hold" nodeType="afterEffect">
                                  <p:stCondLst>
                                    <p:cond delay="0"/>
                                  </p:stCondLst>
                                  <p:childTnLst>
                                    <p:set>
                                      <p:cBhvr>
                                        <p:cTn id="35" dur="1" fill="hold">
                                          <p:stCondLst>
                                            <p:cond delay="0"/>
                                          </p:stCondLst>
                                        </p:cTn>
                                        <p:tgtEl>
                                          <p:spTgt spid="19471"/>
                                        </p:tgtEl>
                                        <p:attrNameLst>
                                          <p:attrName>style.visibility</p:attrName>
                                        </p:attrNameLst>
                                      </p:cBhvr>
                                      <p:to>
                                        <p:strVal val="visible"/>
                                      </p:to>
                                    </p:set>
                                    <p:animEffect transition="in" filter="wipe(down)">
                                      <p:cBhvr>
                                        <p:cTn id="36" dur="500"/>
                                        <p:tgtEl>
                                          <p:spTgt spid="19471"/>
                                        </p:tgtEl>
                                      </p:cBhvr>
                                    </p:animEffect>
                                  </p:childTnLst>
                                </p:cTn>
                              </p:par>
                            </p:childTnLst>
                          </p:cTn>
                        </p:par>
                        <p:par>
                          <p:cTn id="37" fill="hold">
                            <p:stCondLst>
                              <p:cond delay="1000"/>
                            </p:stCondLst>
                            <p:childTnLst>
                              <p:par>
                                <p:cTn id="38" presetID="22" presetClass="entr" presetSubtype="4" fill="hold" nodeType="afterEffect">
                                  <p:stCondLst>
                                    <p:cond delay="0"/>
                                  </p:stCondLst>
                                  <p:childTnLst>
                                    <p:set>
                                      <p:cBhvr>
                                        <p:cTn id="39" dur="1" fill="hold">
                                          <p:stCondLst>
                                            <p:cond delay="0"/>
                                          </p:stCondLst>
                                        </p:cTn>
                                        <p:tgtEl>
                                          <p:spTgt spid="19472"/>
                                        </p:tgtEl>
                                        <p:attrNameLst>
                                          <p:attrName>style.visibility</p:attrName>
                                        </p:attrNameLst>
                                      </p:cBhvr>
                                      <p:to>
                                        <p:strVal val="visible"/>
                                      </p:to>
                                    </p:set>
                                    <p:animEffect transition="in" filter="wipe(down)">
                                      <p:cBhvr>
                                        <p:cTn id="40" dur="500"/>
                                        <p:tgtEl>
                                          <p:spTgt spid="19472"/>
                                        </p:tgtEl>
                                      </p:cBhvr>
                                    </p:animEffect>
                                  </p:childTnLst>
                                </p:cTn>
                              </p:par>
                            </p:childTnLst>
                          </p:cTn>
                        </p:par>
                        <p:par>
                          <p:cTn id="41" fill="hold">
                            <p:stCondLst>
                              <p:cond delay="1500"/>
                            </p:stCondLst>
                            <p:childTnLst>
                              <p:par>
                                <p:cTn id="42" presetID="22" presetClass="entr" presetSubtype="2" fill="hold" grpId="0" nodeType="afterEffect">
                                  <p:stCondLst>
                                    <p:cond delay="0"/>
                                  </p:stCondLst>
                                  <p:childTnLst>
                                    <p:set>
                                      <p:cBhvr>
                                        <p:cTn id="43" dur="1" fill="hold">
                                          <p:stCondLst>
                                            <p:cond delay="0"/>
                                          </p:stCondLst>
                                        </p:cTn>
                                        <p:tgtEl>
                                          <p:spTgt spid="19473"/>
                                        </p:tgtEl>
                                        <p:attrNameLst>
                                          <p:attrName>style.visibility</p:attrName>
                                        </p:attrNameLst>
                                      </p:cBhvr>
                                      <p:to>
                                        <p:strVal val="visible"/>
                                      </p:to>
                                    </p:set>
                                    <p:animEffect transition="in" filter="wipe(right)">
                                      <p:cBhvr>
                                        <p:cTn id="44" dur="500"/>
                                        <p:tgtEl>
                                          <p:spTgt spid="194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0" grpId="0" animBg="1"/>
      <p:bldP spid="19473" grpId="0" animBg="1"/>
      <p:bldP spid="36" grpId="0" animBg="1"/>
      <p:bldP spid="39" grpId="0" animBg="1"/>
      <p:bldP spid="40" grpId="0" animBg="1"/>
      <p:bldP spid="41" grpId="0" animBg="1"/>
      <p:bldP spid="4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5" descr="T1GM.png"/>
          <p:cNvPicPr>
            <a:picLocks noChangeAspect="1"/>
          </p:cNvPicPr>
          <p:nvPr/>
        </p:nvPicPr>
        <p:blipFill>
          <a:blip r:embed="rId2" cstate="print"/>
          <a:srcRect l="11200" t="16893" r="8000" b="18114"/>
          <a:stretch>
            <a:fillRect/>
          </a:stretch>
        </p:blipFill>
        <p:spPr bwMode="auto">
          <a:xfrm>
            <a:off x="2738439" y="1285875"/>
            <a:ext cx="7215187" cy="4357688"/>
          </a:xfrm>
          <a:prstGeom prst="rect">
            <a:avLst/>
          </a:prstGeom>
          <a:noFill/>
          <a:ln w="9525">
            <a:noFill/>
            <a:miter lim="800000"/>
            <a:headEnd/>
            <a:tailEnd/>
          </a:ln>
        </p:spPr>
      </p:pic>
      <p:sp>
        <p:nvSpPr>
          <p:cNvPr id="21506" name="Title 1"/>
          <p:cNvSpPr>
            <a:spLocks noGrp="1"/>
          </p:cNvSpPr>
          <p:nvPr>
            <p:ph type="title"/>
          </p:nvPr>
        </p:nvSpPr>
        <p:spPr/>
        <p:txBody>
          <a:bodyPr/>
          <a:lstStyle/>
          <a:p>
            <a:r>
              <a:rPr lang="en-US" dirty="0" smtClean="0"/>
              <a:t>Voxel-based Morphometry: </a:t>
            </a:r>
            <a:r>
              <a:rPr lang="en-US" dirty="0" err="1" smtClean="0"/>
              <a:t>Volumetry</a:t>
            </a:r>
            <a:endParaRPr lang="en-US" dirty="0" smtClean="0"/>
          </a:p>
        </p:txBody>
      </p:sp>
      <p:sp>
        <p:nvSpPr>
          <p:cNvPr id="7" name="Freeform 6"/>
          <p:cNvSpPr/>
          <p:nvPr/>
        </p:nvSpPr>
        <p:spPr bwMode="auto">
          <a:xfrm>
            <a:off x="4910139" y="2351089"/>
            <a:ext cx="338137" cy="377825"/>
          </a:xfrm>
          <a:custGeom>
            <a:avLst/>
            <a:gdLst>
              <a:gd name="connsiteX0" fmla="*/ 114300 w 338554"/>
              <a:gd name="connsiteY0" fmla="*/ 985 h 377658"/>
              <a:gd name="connsiteX1" fmla="*/ 90487 w 338554"/>
              <a:gd name="connsiteY1" fmla="*/ 5748 h 377658"/>
              <a:gd name="connsiteX2" fmla="*/ 71437 w 338554"/>
              <a:gd name="connsiteY2" fmla="*/ 34323 h 377658"/>
              <a:gd name="connsiteX3" fmla="*/ 61912 w 338554"/>
              <a:gd name="connsiteY3" fmla="*/ 48610 h 377658"/>
              <a:gd name="connsiteX4" fmla="*/ 47625 w 338554"/>
              <a:gd name="connsiteY4" fmla="*/ 58135 h 377658"/>
              <a:gd name="connsiteX5" fmla="*/ 19050 w 338554"/>
              <a:gd name="connsiteY5" fmla="*/ 67660 h 377658"/>
              <a:gd name="connsiteX6" fmla="*/ 4762 w 338554"/>
              <a:gd name="connsiteY6" fmla="*/ 96235 h 377658"/>
              <a:gd name="connsiteX7" fmla="*/ 0 w 338554"/>
              <a:gd name="connsiteY7" fmla="*/ 110523 h 377658"/>
              <a:gd name="connsiteX8" fmla="*/ 52387 w 338554"/>
              <a:gd name="connsiteY8" fmla="*/ 124810 h 377658"/>
              <a:gd name="connsiteX9" fmla="*/ 57150 w 338554"/>
              <a:gd name="connsiteY9" fmla="*/ 110523 h 377658"/>
              <a:gd name="connsiteX10" fmla="*/ 76200 w 338554"/>
              <a:gd name="connsiteY10" fmla="*/ 105760 h 377658"/>
              <a:gd name="connsiteX11" fmla="*/ 100012 w 338554"/>
              <a:gd name="connsiteY11" fmla="*/ 100998 h 377658"/>
              <a:gd name="connsiteX12" fmla="*/ 114300 w 338554"/>
              <a:gd name="connsiteY12" fmla="*/ 110523 h 377658"/>
              <a:gd name="connsiteX13" fmla="*/ 142875 w 338554"/>
              <a:gd name="connsiteY13" fmla="*/ 148623 h 377658"/>
              <a:gd name="connsiteX14" fmla="*/ 166687 w 338554"/>
              <a:gd name="connsiteY14" fmla="*/ 181960 h 377658"/>
              <a:gd name="connsiteX15" fmla="*/ 152400 w 338554"/>
              <a:gd name="connsiteY15" fmla="*/ 191485 h 377658"/>
              <a:gd name="connsiteX16" fmla="*/ 76200 w 338554"/>
              <a:gd name="connsiteY16" fmla="*/ 201010 h 377658"/>
              <a:gd name="connsiteX17" fmla="*/ 61912 w 338554"/>
              <a:gd name="connsiteY17" fmla="*/ 210535 h 377658"/>
              <a:gd name="connsiteX18" fmla="*/ 47625 w 338554"/>
              <a:gd name="connsiteY18" fmla="*/ 215298 h 377658"/>
              <a:gd name="connsiteX19" fmla="*/ 38100 w 338554"/>
              <a:gd name="connsiteY19" fmla="*/ 253398 h 377658"/>
              <a:gd name="connsiteX20" fmla="*/ 42862 w 338554"/>
              <a:gd name="connsiteY20" fmla="*/ 320073 h 377658"/>
              <a:gd name="connsiteX21" fmla="*/ 57150 w 338554"/>
              <a:gd name="connsiteY21" fmla="*/ 329598 h 377658"/>
              <a:gd name="connsiteX22" fmla="*/ 161925 w 338554"/>
              <a:gd name="connsiteY22" fmla="*/ 334360 h 377658"/>
              <a:gd name="connsiteX23" fmla="*/ 266700 w 338554"/>
              <a:gd name="connsiteY23" fmla="*/ 343885 h 377658"/>
              <a:gd name="connsiteX24" fmla="*/ 276225 w 338554"/>
              <a:gd name="connsiteY24" fmla="*/ 358173 h 377658"/>
              <a:gd name="connsiteX25" fmla="*/ 280987 w 338554"/>
              <a:gd name="connsiteY25" fmla="*/ 372460 h 377658"/>
              <a:gd name="connsiteX26" fmla="*/ 295275 w 338554"/>
              <a:gd name="connsiteY26" fmla="*/ 377223 h 377658"/>
              <a:gd name="connsiteX27" fmla="*/ 333375 w 338554"/>
              <a:gd name="connsiteY27" fmla="*/ 372460 h 377658"/>
              <a:gd name="connsiteX28" fmla="*/ 338137 w 338554"/>
              <a:gd name="connsiteY28" fmla="*/ 358173 h 377658"/>
              <a:gd name="connsiteX29" fmla="*/ 328612 w 338554"/>
              <a:gd name="connsiteY29" fmla="*/ 315310 h 377658"/>
              <a:gd name="connsiteX30" fmla="*/ 319087 w 338554"/>
              <a:gd name="connsiteY30" fmla="*/ 277210 h 377658"/>
              <a:gd name="connsiteX31" fmla="*/ 304800 w 338554"/>
              <a:gd name="connsiteY31" fmla="*/ 262923 h 377658"/>
              <a:gd name="connsiteX32" fmla="*/ 295275 w 338554"/>
              <a:gd name="connsiteY32" fmla="*/ 243873 h 377658"/>
              <a:gd name="connsiteX33" fmla="*/ 276225 w 338554"/>
              <a:gd name="connsiteY33" fmla="*/ 239110 h 377658"/>
              <a:gd name="connsiteX34" fmla="*/ 247650 w 338554"/>
              <a:gd name="connsiteY34" fmla="*/ 243873 h 377658"/>
              <a:gd name="connsiteX35" fmla="*/ 238125 w 338554"/>
              <a:gd name="connsiteY35" fmla="*/ 258160 h 377658"/>
              <a:gd name="connsiteX36" fmla="*/ 242887 w 338554"/>
              <a:gd name="connsiteY36" fmla="*/ 220060 h 377658"/>
              <a:gd name="connsiteX37" fmla="*/ 233362 w 338554"/>
              <a:gd name="connsiteY37" fmla="*/ 110523 h 377658"/>
              <a:gd name="connsiteX38" fmla="*/ 228600 w 338554"/>
              <a:gd name="connsiteY38" fmla="*/ 96235 h 377658"/>
              <a:gd name="connsiteX39" fmla="*/ 214312 w 338554"/>
              <a:gd name="connsiteY39" fmla="*/ 81948 h 377658"/>
              <a:gd name="connsiteX40" fmla="*/ 209550 w 338554"/>
              <a:gd name="connsiteY40" fmla="*/ 67660 h 377658"/>
              <a:gd name="connsiteX41" fmla="*/ 171450 w 338554"/>
              <a:gd name="connsiteY41" fmla="*/ 24798 h 377658"/>
              <a:gd name="connsiteX42" fmla="*/ 128587 w 338554"/>
              <a:gd name="connsiteY42" fmla="*/ 985 h 377658"/>
              <a:gd name="connsiteX43" fmla="*/ 114300 w 338554"/>
              <a:gd name="connsiteY43" fmla="*/ 985 h 37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38554" h="377658">
                <a:moveTo>
                  <a:pt x="114300" y="985"/>
                </a:moveTo>
                <a:cubicBezTo>
                  <a:pt x="107950" y="1779"/>
                  <a:pt x="96877" y="778"/>
                  <a:pt x="90487" y="5748"/>
                </a:cubicBezTo>
                <a:cubicBezTo>
                  <a:pt x="81451" y="12776"/>
                  <a:pt x="77787" y="24798"/>
                  <a:pt x="71437" y="34323"/>
                </a:cubicBezTo>
                <a:cubicBezTo>
                  <a:pt x="68262" y="39085"/>
                  <a:pt x="66674" y="45435"/>
                  <a:pt x="61912" y="48610"/>
                </a:cubicBezTo>
                <a:cubicBezTo>
                  <a:pt x="57150" y="51785"/>
                  <a:pt x="52855" y="55810"/>
                  <a:pt x="47625" y="58135"/>
                </a:cubicBezTo>
                <a:cubicBezTo>
                  <a:pt x="38450" y="62213"/>
                  <a:pt x="19050" y="67660"/>
                  <a:pt x="19050" y="67660"/>
                </a:cubicBezTo>
                <a:cubicBezTo>
                  <a:pt x="7075" y="103581"/>
                  <a:pt x="23230" y="59298"/>
                  <a:pt x="4762" y="96235"/>
                </a:cubicBezTo>
                <a:cubicBezTo>
                  <a:pt x="2517" y="100725"/>
                  <a:pt x="1587" y="105760"/>
                  <a:pt x="0" y="110523"/>
                </a:cubicBezTo>
                <a:cubicBezTo>
                  <a:pt x="16843" y="132981"/>
                  <a:pt x="14672" y="141572"/>
                  <a:pt x="52387" y="124810"/>
                </a:cubicBezTo>
                <a:cubicBezTo>
                  <a:pt x="56974" y="122771"/>
                  <a:pt x="53230" y="113659"/>
                  <a:pt x="57150" y="110523"/>
                </a:cubicBezTo>
                <a:cubicBezTo>
                  <a:pt x="62261" y="106434"/>
                  <a:pt x="69810" y="107180"/>
                  <a:pt x="76200" y="105760"/>
                </a:cubicBezTo>
                <a:cubicBezTo>
                  <a:pt x="84102" y="104004"/>
                  <a:pt x="92075" y="102585"/>
                  <a:pt x="100012" y="100998"/>
                </a:cubicBezTo>
                <a:cubicBezTo>
                  <a:pt x="104775" y="104173"/>
                  <a:pt x="111125" y="105760"/>
                  <a:pt x="114300" y="110523"/>
                </a:cubicBezTo>
                <a:cubicBezTo>
                  <a:pt x="142183" y="152348"/>
                  <a:pt x="112293" y="138428"/>
                  <a:pt x="142875" y="148623"/>
                </a:cubicBezTo>
                <a:cubicBezTo>
                  <a:pt x="148590" y="154338"/>
                  <a:pt x="168478" y="171214"/>
                  <a:pt x="166687" y="181960"/>
                </a:cubicBezTo>
                <a:cubicBezTo>
                  <a:pt x="165746" y="187606"/>
                  <a:pt x="157882" y="189840"/>
                  <a:pt x="152400" y="191485"/>
                </a:cubicBezTo>
                <a:cubicBezTo>
                  <a:pt x="144400" y="193885"/>
                  <a:pt x="79547" y="200638"/>
                  <a:pt x="76200" y="201010"/>
                </a:cubicBezTo>
                <a:cubicBezTo>
                  <a:pt x="71437" y="204185"/>
                  <a:pt x="67032" y="207975"/>
                  <a:pt x="61912" y="210535"/>
                </a:cubicBezTo>
                <a:cubicBezTo>
                  <a:pt x="57422" y="212780"/>
                  <a:pt x="50063" y="210910"/>
                  <a:pt x="47625" y="215298"/>
                </a:cubicBezTo>
                <a:cubicBezTo>
                  <a:pt x="41268" y="226742"/>
                  <a:pt x="38100" y="253398"/>
                  <a:pt x="38100" y="253398"/>
                </a:cubicBezTo>
                <a:cubicBezTo>
                  <a:pt x="39687" y="275623"/>
                  <a:pt x="37458" y="298457"/>
                  <a:pt x="42862" y="320073"/>
                </a:cubicBezTo>
                <a:cubicBezTo>
                  <a:pt x="44250" y="325626"/>
                  <a:pt x="51467" y="328916"/>
                  <a:pt x="57150" y="329598"/>
                </a:cubicBezTo>
                <a:cubicBezTo>
                  <a:pt x="91862" y="333763"/>
                  <a:pt x="127024" y="332307"/>
                  <a:pt x="161925" y="334360"/>
                </a:cubicBezTo>
                <a:cubicBezTo>
                  <a:pt x="191466" y="336098"/>
                  <a:pt x="236366" y="340852"/>
                  <a:pt x="266700" y="343885"/>
                </a:cubicBezTo>
                <a:cubicBezTo>
                  <a:pt x="269875" y="348648"/>
                  <a:pt x="273665" y="353053"/>
                  <a:pt x="276225" y="358173"/>
                </a:cubicBezTo>
                <a:cubicBezTo>
                  <a:pt x="278470" y="362663"/>
                  <a:pt x="277437" y="368910"/>
                  <a:pt x="280987" y="372460"/>
                </a:cubicBezTo>
                <a:cubicBezTo>
                  <a:pt x="284537" y="376010"/>
                  <a:pt x="290512" y="375635"/>
                  <a:pt x="295275" y="377223"/>
                </a:cubicBezTo>
                <a:cubicBezTo>
                  <a:pt x="307975" y="375635"/>
                  <a:pt x="321679" y="377658"/>
                  <a:pt x="333375" y="372460"/>
                </a:cubicBezTo>
                <a:cubicBezTo>
                  <a:pt x="337962" y="370421"/>
                  <a:pt x="338554" y="363176"/>
                  <a:pt x="338137" y="358173"/>
                </a:cubicBezTo>
                <a:cubicBezTo>
                  <a:pt x="336921" y="343587"/>
                  <a:pt x="331679" y="329621"/>
                  <a:pt x="328612" y="315310"/>
                </a:cubicBezTo>
                <a:cubicBezTo>
                  <a:pt x="327852" y="311763"/>
                  <a:pt x="323317" y="283555"/>
                  <a:pt x="319087" y="277210"/>
                </a:cubicBezTo>
                <a:cubicBezTo>
                  <a:pt x="315351" y="271606"/>
                  <a:pt x="308715" y="268403"/>
                  <a:pt x="304800" y="262923"/>
                </a:cubicBezTo>
                <a:cubicBezTo>
                  <a:pt x="300674" y="257146"/>
                  <a:pt x="300729" y="248418"/>
                  <a:pt x="295275" y="243873"/>
                </a:cubicBezTo>
                <a:cubicBezTo>
                  <a:pt x="290247" y="239683"/>
                  <a:pt x="282575" y="240698"/>
                  <a:pt x="276225" y="239110"/>
                </a:cubicBezTo>
                <a:cubicBezTo>
                  <a:pt x="266700" y="240698"/>
                  <a:pt x="256287" y="239555"/>
                  <a:pt x="247650" y="243873"/>
                </a:cubicBezTo>
                <a:cubicBezTo>
                  <a:pt x="242531" y="246433"/>
                  <a:pt x="239248" y="263773"/>
                  <a:pt x="238125" y="258160"/>
                </a:cubicBezTo>
                <a:cubicBezTo>
                  <a:pt x="235615" y="245610"/>
                  <a:pt x="241300" y="232760"/>
                  <a:pt x="242887" y="220060"/>
                </a:cubicBezTo>
                <a:cubicBezTo>
                  <a:pt x="239579" y="157195"/>
                  <a:pt x="245062" y="151473"/>
                  <a:pt x="233362" y="110523"/>
                </a:cubicBezTo>
                <a:cubicBezTo>
                  <a:pt x="231983" y="105696"/>
                  <a:pt x="231385" y="100412"/>
                  <a:pt x="228600" y="96235"/>
                </a:cubicBezTo>
                <a:cubicBezTo>
                  <a:pt x="224864" y="90631"/>
                  <a:pt x="219075" y="86710"/>
                  <a:pt x="214312" y="81948"/>
                </a:cubicBezTo>
                <a:cubicBezTo>
                  <a:pt x="212725" y="77185"/>
                  <a:pt x="211795" y="72150"/>
                  <a:pt x="209550" y="67660"/>
                </a:cubicBezTo>
                <a:cubicBezTo>
                  <a:pt x="202393" y="53346"/>
                  <a:pt x="180913" y="31107"/>
                  <a:pt x="171450" y="24798"/>
                </a:cubicBezTo>
                <a:cubicBezTo>
                  <a:pt x="160755" y="17668"/>
                  <a:pt x="144062" y="2920"/>
                  <a:pt x="128587" y="985"/>
                </a:cubicBezTo>
                <a:cubicBezTo>
                  <a:pt x="120711" y="0"/>
                  <a:pt x="120650" y="191"/>
                  <a:pt x="114300" y="985"/>
                </a:cubicBezTo>
                <a:close/>
              </a:path>
            </a:pathLst>
          </a:custGeom>
          <a:solidFill>
            <a:srgbClr val="FF0000"/>
          </a:solidFill>
          <a:ln w="12700" cap="flat" cmpd="sng" algn="ctr">
            <a:solidFill>
              <a:srgbClr val="FF0000"/>
            </a:solidFill>
            <a:prstDash val="solid"/>
            <a:round/>
            <a:headEnd type="none" w="med" len="med"/>
            <a:tailEnd type="none" w="med" len="med"/>
          </a:ln>
          <a:effectLst/>
        </p:spPr>
        <p:txBody>
          <a:bodyPr/>
          <a:lstStyle/>
          <a:p>
            <a:pPr eaLnBrk="0" hangingPunct="0">
              <a:defRPr/>
            </a:pPr>
            <a:endParaRPr lang="en-US">
              <a:ln>
                <a:solidFill>
                  <a:srgbClr val="FF0000"/>
                </a:solidFill>
              </a:ln>
            </a:endParaRPr>
          </a:p>
        </p:txBody>
      </p:sp>
      <p:sp>
        <p:nvSpPr>
          <p:cNvPr id="21508" name="Oval 8"/>
          <p:cNvSpPr>
            <a:spLocks noChangeArrowheads="1"/>
          </p:cNvSpPr>
          <p:nvPr/>
        </p:nvSpPr>
        <p:spPr bwMode="auto">
          <a:xfrm>
            <a:off x="8810626" y="2357439"/>
            <a:ext cx="428625" cy="428625"/>
          </a:xfrm>
          <a:prstGeom prst="ellipse">
            <a:avLst/>
          </a:prstGeom>
          <a:solidFill>
            <a:schemeClr val="accent1">
              <a:alpha val="61960"/>
            </a:schemeClr>
          </a:solidFill>
          <a:ln w="19050" algn="ctr">
            <a:solidFill>
              <a:srgbClr val="FF0000"/>
            </a:solidFill>
            <a:round/>
            <a:headEnd/>
            <a:tailEnd/>
          </a:ln>
        </p:spPr>
        <p:txBody>
          <a:bodyPr/>
          <a:lstStyle/>
          <a:p>
            <a:pPr eaLnBrk="0" hangingPunct="0"/>
            <a:endParaRPr lang="en-GB"/>
          </a:p>
        </p:txBody>
      </p:sp>
      <p:sp>
        <p:nvSpPr>
          <p:cNvPr id="21509" name="TextBox 9"/>
          <p:cNvSpPr txBox="1">
            <a:spLocks noChangeArrowheads="1"/>
          </p:cNvSpPr>
          <p:nvPr/>
        </p:nvSpPr>
        <p:spPr bwMode="auto">
          <a:xfrm>
            <a:off x="3387234" y="5632450"/>
            <a:ext cx="1988686" cy="369332"/>
          </a:xfrm>
          <a:prstGeom prst="rect">
            <a:avLst/>
          </a:prstGeom>
          <a:noFill/>
          <a:ln w="9525">
            <a:noFill/>
            <a:miter lim="800000"/>
            <a:headEnd/>
            <a:tailEnd/>
          </a:ln>
        </p:spPr>
        <p:txBody>
          <a:bodyPr wrap="none">
            <a:spAutoFit/>
          </a:bodyPr>
          <a:lstStyle/>
          <a:p>
            <a:pPr eaLnBrk="0" hangingPunct="0"/>
            <a:r>
              <a:rPr lang="en-US" dirty="0">
                <a:latin typeface="Arial" pitchFamily="34" charset="0"/>
                <a:cs typeface="Arial" pitchFamily="34" charset="0"/>
              </a:rPr>
              <a:t>T1-Weighted MRI</a:t>
            </a:r>
          </a:p>
        </p:txBody>
      </p:sp>
      <p:sp>
        <p:nvSpPr>
          <p:cNvPr id="21510" name="TextBox 10"/>
          <p:cNvSpPr txBox="1">
            <a:spLocks noChangeArrowheads="1"/>
          </p:cNvSpPr>
          <p:nvPr/>
        </p:nvSpPr>
        <p:spPr bwMode="auto">
          <a:xfrm>
            <a:off x="7536160" y="5643563"/>
            <a:ext cx="1402948" cy="369332"/>
          </a:xfrm>
          <a:prstGeom prst="rect">
            <a:avLst/>
          </a:prstGeom>
          <a:noFill/>
          <a:ln w="9525">
            <a:noFill/>
            <a:miter lim="800000"/>
            <a:headEnd/>
            <a:tailEnd/>
          </a:ln>
        </p:spPr>
        <p:txBody>
          <a:bodyPr wrap="none">
            <a:spAutoFit/>
          </a:bodyPr>
          <a:lstStyle/>
          <a:p>
            <a:pPr eaLnBrk="0" hangingPunct="0"/>
            <a:r>
              <a:rPr lang="en-US" dirty="0">
                <a:latin typeface="Arial" pitchFamily="34" charset="0"/>
                <a:cs typeface="Arial" pitchFamily="34" charset="0"/>
              </a:rPr>
              <a:t>Grey Matter</a:t>
            </a:r>
          </a:p>
        </p:txBody>
      </p:sp>
      <p:sp>
        <p:nvSpPr>
          <p:cNvPr id="8" name="Marcador de texto 9"/>
          <p:cNvSpPr txBox="1">
            <a:spLocks/>
          </p:cNvSpPr>
          <p:nvPr/>
        </p:nvSpPr>
        <p:spPr>
          <a:xfrm>
            <a:off x="4521153" y="6554362"/>
            <a:ext cx="5959279" cy="28432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1100" b="1" dirty="0" smtClean="0">
                <a:solidFill>
                  <a:schemeClr val="bg1">
                    <a:lumMod val="50000"/>
                  </a:schemeClr>
                </a:solidFill>
              </a:rPr>
              <a:t>John Ashburner </a:t>
            </a:r>
            <a:r>
              <a:rPr lang="ca-ES" sz="1100" b="1" dirty="0" smtClean="0"/>
              <a:t>|  UCL</a:t>
            </a:r>
            <a:endParaRPr lang="ca-ES" sz="1100" b="1" dirty="0">
              <a:solidFill>
                <a:schemeClr val="bg1">
                  <a:lumMod val="50000"/>
                </a:schemeClr>
              </a:solidFill>
            </a:endParaRPr>
          </a:p>
        </p:txBody>
      </p:sp>
    </p:spTree>
    <p:extLst>
      <p:ext uri="{BB962C8B-B14F-4D97-AF65-F5344CB8AC3E}">
        <p14:creationId xmlns:p14="http://schemas.microsoft.com/office/powerpoint/2010/main" val="3153682667"/>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images"/>
          <p:cNvPicPr>
            <a:picLocks noChangeAspect="1" noChangeArrowheads="1"/>
          </p:cNvPicPr>
          <p:nvPr/>
        </p:nvPicPr>
        <p:blipFill>
          <a:blip r:embed="rId2" cstate="print"/>
          <a:srcRect/>
          <a:stretch>
            <a:fillRect/>
          </a:stretch>
        </p:blipFill>
        <p:spPr bwMode="auto">
          <a:xfrm>
            <a:off x="3332152" y="1458409"/>
            <a:ext cx="6664336" cy="4899743"/>
          </a:xfrm>
          <a:prstGeom prst="rect">
            <a:avLst/>
          </a:prstGeom>
          <a:noFill/>
        </p:spPr>
      </p:pic>
      <p:sp>
        <p:nvSpPr>
          <p:cNvPr id="119811" name="Text Box 3"/>
          <p:cNvSpPr txBox="1">
            <a:spLocks noChangeArrowheads="1"/>
          </p:cNvSpPr>
          <p:nvPr/>
        </p:nvSpPr>
        <p:spPr bwMode="auto">
          <a:xfrm>
            <a:off x="3703899" y="1089077"/>
            <a:ext cx="1180618" cy="369332"/>
          </a:xfrm>
          <a:prstGeom prst="rect">
            <a:avLst/>
          </a:prstGeom>
          <a:noFill/>
          <a:ln w="9525">
            <a:noFill/>
            <a:miter lim="800000"/>
            <a:headEnd/>
            <a:tailEnd/>
          </a:ln>
          <a:effectLst/>
        </p:spPr>
        <p:txBody>
          <a:bodyPr wrap="square">
            <a:spAutoFit/>
          </a:bodyPr>
          <a:lstStyle/>
          <a:p>
            <a:r>
              <a:rPr lang="en-GB" dirty="0">
                <a:latin typeface="Arial" charset="0"/>
              </a:rPr>
              <a:t>Original</a:t>
            </a:r>
          </a:p>
        </p:txBody>
      </p:sp>
      <p:sp>
        <p:nvSpPr>
          <p:cNvPr id="119812" name="Text Box 4"/>
          <p:cNvSpPr txBox="1">
            <a:spLocks noChangeArrowheads="1"/>
          </p:cNvSpPr>
          <p:nvPr/>
        </p:nvSpPr>
        <p:spPr bwMode="auto">
          <a:xfrm>
            <a:off x="6119774" y="1089077"/>
            <a:ext cx="1089092" cy="369332"/>
          </a:xfrm>
          <a:prstGeom prst="rect">
            <a:avLst/>
          </a:prstGeom>
          <a:noFill/>
          <a:ln w="9525">
            <a:noFill/>
            <a:miter lim="800000"/>
            <a:headEnd/>
            <a:tailEnd/>
          </a:ln>
          <a:effectLst/>
        </p:spPr>
        <p:txBody>
          <a:bodyPr wrap="square">
            <a:spAutoFit/>
          </a:bodyPr>
          <a:lstStyle/>
          <a:p>
            <a:r>
              <a:rPr lang="en-GB" dirty="0">
                <a:latin typeface="Arial" charset="0"/>
              </a:rPr>
              <a:t>Warped</a:t>
            </a:r>
          </a:p>
        </p:txBody>
      </p:sp>
      <p:sp>
        <p:nvSpPr>
          <p:cNvPr id="119813" name="Text Box 5"/>
          <p:cNvSpPr txBox="1">
            <a:spLocks noChangeArrowheads="1"/>
          </p:cNvSpPr>
          <p:nvPr/>
        </p:nvSpPr>
        <p:spPr bwMode="auto">
          <a:xfrm>
            <a:off x="8444123" y="1089077"/>
            <a:ext cx="1224094" cy="369332"/>
          </a:xfrm>
          <a:prstGeom prst="rect">
            <a:avLst/>
          </a:prstGeom>
          <a:noFill/>
          <a:ln w="9525">
            <a:noFill/>
            <a:miter lim="800000"/>
            <a:headEnd/>
            <a:tailEnd/>
          </a:ln>
          <a:effectLst/>
        </p:spPr>
        <p:txBody>
          <a:bodyPr wrap="square">
            <a:spAutoFit/>
          </a:bodyPr>
          <a:lstStyle/>
          <a:p>
            <a:r>
              <a:rPr lang="en-GB" dirty="0">
                <a:latin typeface="Arial" charset="0"/>
              </a:rPr>
              <a:t>Template</a:t>
            </a:r>
          </a:p>
        </p:txBody>
      </p:sp>
      <p:sp>
        <p:nvSpPr>
          <p:cNvPr id="6" name="Rectangle 2"/>
          <p:cNvSpPr>
            <a:spLocks noGrp="1" noChangeArrowheads="1"/>
          </p:cNvSpPr>
          <p:nvPr>
            <p:ph type="title"/>
          </p:nvPr>
        </p:nvSpPr>
        <p:spPr>
          <a:xfrm>
            <a:off x="1201003" y="188857"/>
            <a:ext cx="10990996" cy="461138"/>
          </a:xfrm>
        </p:spPr>
        <p:txBody>
          <a:bodyPr/>
          <a:lstStyle/>
          <a:p>
            <a:r>
              <a:rPr lang="en-US" dirty="0"/>
              <a:t>Voxel-based Morphometry: </a:t>
            </a:r>
            <a:r>
              <a:rPr lang="en-GB" dirty="0" smtClean="0"/>
              <a:t>Spatial Normalisation</a:t>
            </a:r>
          </a:p>
        </p:txBody>
      </p:sp>
      <p:sp>
        <p:nvSpPr>
          <p:cNvPr id="7" name="Marcador de texto 9"/>
          <p:cNvSpPr txBox="1">
            <a:spLocks/>
          </p:cNvSpPr>
          <p:nvPr/>
        </p:nvSpPr>
        <p:spPr>
          <a:xfrm>
            <a:off x="4521153" y="6554362"/>
            <a:ext cx="5959279" cy="28432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1100" b="1" dirty="0" smtClean="0">
                <a:solidFill>
                  <a:schemeClr val="bg1">
                    <a:lumMod val="50000"/>
                  </a:schemeClr>
                </a:solidFill>
              </a:rPr>
              <a:t>John Ashburner </a:t>
            </a:r>
            <a:r>
              <a:rPr lang="ca-ES" sz="1100" b="1" dirty="0" smtClean="0"/>
              <a:t>|  UCL</a:t>
            </a:r>
            <a:endParaRPr lang="ca-ES" sz="1100" b="1" dirty="0">
              <a:solidFill>
                <a:schemeClr val="bg1">
                  <a:lumMod val="50000"/>
                </a:schemeClr>
              </a:solidFill>
            </a:endParaRPr>
          </a:p>
        </p:txBody>
      </p:sp>
    </p:spTree>
    <p:extLst>
      <p:ext uri="{BB962C8B-B14F-4D97-AF65-F5344CB8AC3E}">
        <p14:creationId xmlns:p14="http://schemas.microsoft.com/office/powerpoint/2010/main" val="3803474473"/>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r>
              <a:rPr lang="en-US" dirty="0"/>
              <a:t>Voxel-based Morphometry:</a:t>
            </a:r>
            <a:r>
              <a:rPr lang="en-GB" dirty="0" smtClean="0"/>
              <a:t>“Modulation”</a:t>
            </a:r>
          </a:p>
        </p:txBody>
      </p:sp>
      <p:pic>
        <p:nvPicPr>
          <p:cNvPr id="120835" name="Picture 3" descr="det"/>
          <p:cNvPicPr>
            <a:picLocks noChangeAspect="1" noChangeArrowheads="1"/>
          </p:cNvPicPr>
          <p:nvPr/>
        </p:nvPicPr>
        <p:blipFill>
          <a:blip r:embed="rId2" cstate="print"/>
          <a:srcRect/>
          <a:stretch>
            <a:fillRect/>
          </a:stretch>
        </p:blipFill>
        <p:spPr bwMode="auto">
          <a:xfrm>
            <a:off x="6486526" y="1385701"/>
            <a:ext cx="4067175" cy="4475163"/>
          </a:xfrm>
          <a:prstGeom prst="rect">
            <a:avLst/>
          </a:prstGeom>
          <a:noFill/>
        </p:spPr>
      </p:pic>
      <p:pic>
        <p:nvPicPr>
          <p:cNvPr id="120836" name="Picture 4" descr="def_forward"/>
          <p:cNvPicPr>
            <a:picLocks noChangeAspect="1" noChangeArrowheads="1"/>
          </p:cNvPicPr>
          <p:nvPr/>
        </p:nvPicPr>
        <p:blipFill>
          <a:blip r:embed="rId3" cstate="print"/>
          <a:srcRect/>
          <a:stretch>
            <a:fillRect/>
          </a:stretch>
        </p:blipFill>
        <p:spPr bwMode="auto">
          <a:xfrm>
            <a:off x="1962151" y="1397276"/>
            <a:ext cx="4067175" cy="4468813"/>
          </a:xfrm>
          <a:prstGeom prst="rect">
            <a:avLst/>
          </a:prstGeom>
          <a:noFill/>
        </p:spPr>
      </p:pic>
      <p:sp>
        <p:nvSpPr>
          <p:cNvPr id="120837" name="Text Box 5"/>
          <p:cNvSpPr txBox="1">
            <a:spLocks noChangeArrowheads="1"/>
          </p:cNvSpPr>
          <p:nvPr/>
        </p:nvSpPr>
        <p:spPr bwMode="auto">
          <a:xfrm>
            <a:off x="2928939" y="5918679"/>
            <a:ext cx="2005677" cy="369332"/>
          </a:xfrm>
          <a:prstGeom prst="rect">
            <a:avLst/>
          </a:prstGeom>
          <a:noFill/>
          <a:ln w="9525">
            <a:noFill/>
            <a:miter lim="800000"/>
            <a:headEnd/>
            <a:tailEnd/>
          </a:ln>
          <a:effectLst/>
        </p:spPr>
        <p:txBody>
          <a:bodyPr wrap="none">
            <a:spAutoFit/>
          </a:bodyPr>
          <a:lstStyle/>
          <a:p>
            <a:r>
              <a:rPr lang="en-GB" dirty="0">
                <a:latin typeface="Arial" charset="0"/>
              </a:rPr>
              <a:t>Deformation Field</a:t>
            </a:r>
          </a:p>
        </p:txBody>
      </p:sp>
      <p:sp>
        <p:nvSpPr>
          <p:cNvPr id="120838" name="Text Box 6"/>
          <p:cNvSpPr txBox="1">
            <a:spLocks noChangeArrowheads="1"/>
          </p:cNvSpPr>
          <p:nvPr/>
        </p:nvSpPr>
        <p:spPr bwMode="auto">
          <a:xfrm>
            <a:off x="6464300" y="5779788"/>
            <a:ext cx="4584700" cy="641350"/>
          </a:xfrm>
          <a:prstGeom prst="rect">
            <a:avLst/>
          </a:prstGeom>
          <a:noFill/>
          <a:ln w="9525">
            <a:noFill/>
            <a:miter lim="800000"/>
            <a:headEnd/>
            <a:tailEnd/>
          </a:ln>
          <a:effectLst/>
        </p:spPr>
        <p:txBody>
          <a:bodyPr>
            <a:spAutoFit/>
          </a:bodyPr>
          <a:lstStyle/>
          <a:p>
            <a:pPr algn="ctr"/>
            <a:r>
              <a:rPr lang="en-GB" dirty="0">
                <a:latin typeface="Arial" charset="0"/>
              </a:rPr>
              <a:t>Jacobians determinants</a:t>
            </a:r>
            <a:br>
              <a:rPr lang="en-GB" dirty="0">
                <a:latin typeface="Arial" charset="0"/>
              </a:rPr>
            </a:br>
            <a:r>
              <a:rPr lang="en-GB" dirty="0">
                <a:latin typeface="Arial" charset="0"/>
              </a:rPr>
              <a:t>Encode relative volumes.</a:t>
            </a:r>
          </a:p>
        </p:txBody>
      </p:sp>
      <p:sp>
        <p:nvSpPr>
          <p:cNvPr id="7" name="Marcador de texto 9"/>
          <p:cNvSpPr txBox="1">
            <a:spLocks/>
          </p:cNvSpPr>
          <p:nvPr/>
        </p:nvSpPr>
        <p:spPr>
          <a:xfrm>
            <a:off x="4521153" y="6554362"/>
            <a:ext cx="5959279" cy="28432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1100" b="1" dirty="0" smtClean="0">
                <a:solidFill>
                  <a:schemeClr val="bg1">
                    <a:lumMod val="50000"/>
                  </a:schemeClr>
                </a:solidFill>
              </a:rPr>
              <a:t>John Ashburner </a:t>
            </a:r>
            <a:r>
              <a:rPr lang="ca-ES" sz="1100" b="1" dirty="0" smtClean="0"/>
              <a:t>|  UCL</a:t>
            </a:r>
            <a:endParaRPr lang="ca-ES" sz="1100" b="1" dirty="0">
              <a:solidFill>
                <a:schemeClr val="bg1">
                  <a:lumMod val="50000"/>
                </a:schemeClr>
              </a:solidFill>
            </a:endParaRPr>
          </a:p>
        </p:txBody>
      </p:sp>
    </p:spTree>
    <p:extLst>
      <p:ext uri="{BB962C8B-B14F-4D97-AF65-F5344CB8AC3E}">
        <p14:creationId xmlns:p14="http://schemas.microsoft.com/office/powerpoint/2010/main" val="289468116"/>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2" name="Picture 1026" descr="gauss_conved"/>
          <p:cNvPicPr>
            <a:picLocks noChangeAspect="1" noChangeArrowheads="1"/>
          </p:cNvPicPr>
          <p:nvPr/>
        </p:nvPicPr>
        <p:blipFill>
          <a:blip r:embed="rId2" cstate="print"/>
          <a:srcRect/>
          <a:stretch>
            <a:fillRect/>
          </a:stretch>
        </p:blipFill>
        <p:spPr bwMode="auto">
          <a:xfrm>
            <a:off x="7772400" y="3155187"/>
            <a:ext cx="3048000" cy="3040063"/>
          </a:xfrm>
          <a:prstGeom prst="rect">
            <a:avLst/>
          </a:prstGeom>
          <a:noFill/>
          <a:ln w="9525">
            <a:noFill/>
            <a:miter lim="800000"/>
            <a:headEnd/>
            <a:tailEnd/>
          </a:ln>
        </p:spPr>
      </p:pic>
      <p:pic>
        <p:nvPicPr>
          <p:cNvPr id="317443" name="Picture 1027" descr="circle_conved"/>
          <p:cNvPicPr>
            <a:picLocks noChangeAspect="1" noChangeArrowheads="1"/>
          </p:cNvPicPr>
          <p:nvPr/>
        </p:nvPicPr>
        <p:blipFill>
          <a:blip r:embed="rId3" cstate="print"/>
          <a:srcRect/>
          <a:stretch>
            <a:fillRect/>
          </a:stretch>
        </p:blipFill>
        <p:spPr bwMode="auto">
          <a:xfrm>
            <a:off x="4572000" y="3166300"/>
            <a:ext cx="3048000" cy="3038475"/>
          </a:xfrm>
          <a:prstGeom prst="rect">
            <a:avLst/>
          </a:prstGeom>
          <a:noFill/>
          <a:ln w="9525">
            <a:noFill/>
            <a:miter lim="800000"/>
            <a:headEnd/>
            <a:tailEnd/>
          </a:ln>
        </p:spPr>
      </p:pic>
      <p:sp>
        <p:nvSpPr>
          <p:cNvPr id="24579" name="Rectangle 1028"/>
          <p:cNvSpPr>
            <a:spLocks noGrp="1" noChangeArrowheads="1"/>
          </p:cNvSpPr>
          <p:nvPr>
            <p:ph type="title"/>
          </p:nvPr>
        </p:nvSpPr>
        <p:spPr>
          <a:xfrm>
            <a:off x="1600200" y="187127"/>
            <a:ext cx="10591800" cy="465404"/>
          </a:xfrm>
        </p:spPr>
        <p:txBody>
          <a:bodyPr/>
          <a:lstStyle/>
          <a:p>
            <a:r>
              <a:rPr lang="en-US" dirty="0"/>
              <a:t>Voxel-based Morphometry: </a:t>
            </a:r>
            <a:r>
              <a:rPr lang="en-US" dirty="0" smtClean="0"/>
              <a:t>Smoothing</a:t>
            </a:r>
          </a:p>
        </p:txBody>
      </p:sp>
      <p:pic>
        <p:nvPicPr>
          <p:cNvPr id="317445" name="Picture 1029" descr="circle_kern"/>
          <p:cNvPicPr>
            <a:picLocks noChangeAspect="1" noChangeArrowheads="1"/>
          </p:cNvPicPr>
          <p:nvPr/>
        </p:nvPicPr>
        <p:blipFill>
          <a:blip r:embed="rId4" cstate="print"/>
          <a:srcRect/>
          <a:stretch>
            <a:fillRect/>
          </a:stretch>
        </p:blipFill>
        <p:spPr bwMode="auto">
          <a:xfrm>
            <a:off x="6934200" y="5755511"/>
            <a:ext cx="609600" cy="552450"/>
          </a:xfrm>
          <a:prstGeom prst="rect">
            <a:avLst/>
          </a:prstGeom>
          <a:noFill/>
          <a:ln w="9525">
            <a:noFill/>
            <a:miter lim="800000"/>
            <a:headEnd/>
            <a:tailEnd/>
          </a:ln>
        </p:spPr>
      </p:pic>
      <p:pic>
        <p:nvPicPr>
          <p:cNvPr id="317446" name="Picture 1030" descr="gauss_kern"/>
          <p:cNvPicPr>
            <a:picLocks noChangeAspect="1" noChangeArrowheads="1"/>
          </p:cNvPicPr>
          <p:nvPr/>
        </p:nvPicPr>
        <p:blipFill>
          <a:blip r:embed="rId5" cstate="print"/>
          <a:srcRect/>
          <a:stretch>
            <a:fillRect/>
          </a:stretch>
        </p:blipFill>
        <p:spPr bwMode="auto">
          <a:xfrm>
            <a:off x="9525000" y="5166549"/>
            <a:ext cx="1371600" cy="1274762"/>
          </a:xfrm>
          <a:prstGeom prst="rect">
            <a:avLst/>
          </a:prstGeom>
          <a:noFill/>
          <a:ln w="9525">
            <a:noFill/>
            <a:miter lim="800000"/>
            <a:headEnd/>
            <a:tailEnd/>
          </a:ln>
        </p:spPr>
      </p:pic>
      <p:pic>
        <p:nvPicPr>
          <p:cNvPr id="317447" name="Picture 1031" descr="not_conved"/>
          <p:cNvPicPr>
            <a:picLocks noChangeAspect="1" noChangeArrowheads="1"/>
          </p:cNvPicPr>
          <p:nvPr/>
        </p:nvPicPr>
        <p:blipFill>
          <a:blip r:embed="rId6" cstate="print"/>
          <a:srcRect/>
          <a:stretch>
            <a:fillRect/>
          </a:stretch>
        </p:blipFill>
        <p:spPr bwMode="auto">
          <a:xfrm>
            <a:off x="1447800" y="3240911"/>
            <a:ext cx="2947988" cy="2971800"/>
          </a:xfrm>
          <a:prstGeom prst="rect">
            <a:avLst/>
          </a:prstGeom>
          <a:noFill/>
          <a:ln w="9525">
            <a:noFill/>
            <a:miter lim="800000"/>
            <a:headEnd/>
            <a:tailEnd/>
          </a:ln>
        </p:spPr>
      </p:pic>
      <p:pic>
        <p:nvPicPr>
          <p:cNvPr id="317448" name="Picture 1032"/>
          <p:cNvPicPr>
            <a:picLocks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7772402" y="533400"/>
            <a:ext cx="2675414" cy="2174111"/>
          </a:xfrm>
          <a:prstGeom prst="rect">
            <a:avLst/>
          </a:prstGeom>
          <a:noFill/>
          <a:ln w="12700">
            <a:noFill/>
            <a:miter lim="800000"/>
            <a:headEnd/>
            <a:tailEnd/>
          </a:ln>
        </p:spPr>
      </p:pic>
      <p:sp>
        <p:nvSpPr>
          <p:cNvPr id="317449" name="Text Box 1033"/>
          <p:cNvSpPr txBox="1">
            <a:spLocks noChangeArrowheads="1"/>
          </p:cNvSpPr>
          <p:nvPr/>
        </p:nvSpPr>
        <p:spPr bwMode="auto">
          <a:xfrm>
            <a:off x="1752601" y="2707511"/>
            <a:ext cx="2095445" cy="369332"/>
          </a:xfrm>
          <a:prstGeom prst="rect">
            <a:avLst/>
          </a:prstGeom>
          <a:noFill/>
          <a:ln w="12700">
            <a:noFill/>
            <a:miter lim="800000"/>
            <a:headEnd/>
            <a:tailEnd/>
          </a:ln>
        </p:spPr>
        <p:txBody>
          <a:bodyPr wrap="none">
            <a:spAutoFit/>
          </a:bodyPr>
          <a:lstStyle/>
          <a:p>
            <a:pPr eaLnBrk="0" hangingPunct="0"/>
            <a:r>
              <a:rPr lang="en-US" dirty="0">
                <a:latin typeface="Arial" charset="0"/>
              </a:rPr>
              <a:t>Before convolution</a:t>
            </a:r>
          </a:p>
        </p:txBody>
      </p:sp>
      <p:sp>
        <p:nvSpPr>
          <p:cNvPr id="317450" name="Text Box 1034"/>
          <p:cNvSpPr txBox="1">
            <a:spLocks noChangeArrowheads="1"/>
          </p:cNvSpPr>
          <p:nvPr/>
        </p:nvSpPr>
        <p:spPr bwMode="auto">
          <a:xfrm>
            <a:off x="4876800" y="2707511"/>
            <a:ext cx="2544286" cy="369332"/>
          </a:xfrm>
          <a:prstGeom prst="rect">
            <a:avLst/>
          </a:prstGeom>
          <a:noFill/>
          <a:ln w="12700">
            <a:noFill/>
            <a:miter lim="800000"/>
            <a:headEnd/>
            <a:tailEnd/>
          </a:ln>
        </p:spPr>
        <p:txBody>
          <a:bodyPr wrap="none">
            <a:spAutoFit/>
          </a:bodyPr>
          <a:lstStyle/>
          <a:p>
            <a:pPr eaLnBrk="0" hangingPunct="0"/>
            <a:r>
              <a:rPr lang="en-US" dirty="0">
                <a:latin typeface="Arial" charset="0"/>
              </a:rPr>
              <a:t>Convolved with a circle</a:t>
            </a:r>
          </a:p>
        </p:txBody>
      </p:sp>
      <p:sp>
        <p:nvSpPr>
          <p:cNvPr id="317451" name="Text Box 1035"/>
          <p:cNvSpPr txBox="1">
            <a:spLocks noChangeArrowheads="1"/>
          </p:cNvSpPr>
          <p:nvPr/>
        </p:nvSpPr>
        <p:spPr bwMode="auto">
          <a:xfrm>
            <a:off x="7848601" y="2707511"/>
            <a:ext cx="2980303" cy="369332"/>
          </a:xfrm>
          <a:prstGeom prst="rect">
            <a:avLst/>
          </a:prstGeom>
          <a:noFill/>
          <a:ln w="12700">
            <a:noFill/>
            <a:miter lim="800000"/>
            <a:headEnd/>
            <a:tailEnd/>
          </a:ln>
        </p:spPr>
        <p:txBody>
          <a:bodyPr wrap="none">
            <a:spAutoFit/>
          </a:bodyPr>
          <a:lstStyle/>
          <a:p>
            <a:pPr eaLnBrk="0" hangingPunct="0"/>
            <a:r>
              <a:rPr lang="en-US" dirty="0">
                <a:latin typeface="Arial" charset="0"/>
              </a:rPr>
              <a:t>Convolved with a Gaussian</a:t>
            </a:r>
          </a:p>
        </p:txBody>
      </p:sp>
      <p:sp>
        <p:nvSpPr>
          <p:cNvPr id="24587" name="Text Box 1036"/>
          <p:cNvSpPr txBox="1">
            <a:spLocks noChangeArrowheads="1"/>
          </p:cNvSpPr>
          <p:nvPr/>
        </p:nvSpPr>
        <p:spPr bwMode="auto">
          <a:xfrm>
            <a:off x="1447800" y="1219201"/>
            <a:ext cx="6400800" cy="1200329"/>
          </a:xfrm>
          <a:prstGeom prst="rect">
            <a:avLst/>
          </a:prstGeom>
          <a:noFill/>
          <a:ln w="12700">
            <a:noFill/>
            <a:miter lim="800000"/>
            <a:headEnd/>
            <a:tailEnd/>
          </a:ln>
        </p:spPr>
        <p:txBody>
          <a:bodyPr>
            <a:spAutoFit/>
          </a:bodyPr>
          <a:lstStyle/>
          <a:p>
            <a:pPr eaLnBrk="0" hangingPunct="0"/>
            <a:r>
              <a:rPr lang="en-US" sz="2400" dirty="0">
                <a:latin typeface="Arial" charset="0"/>
              </a:rPr>
              <a:t>Each </a:t>
            </a:r>
            <a:r>
              <a:rPr lang="en-US" sz="2400" dirty="0" err="1">
                <a:latin typeface="Arial" charset="0"/>
              </a:rPr>
              <a:t>voxel</a:t>
            </a:r>
            <a:r>
              <a:rPr lang="en-US" sz="2400" dirty="0">
                <a:latin typeface="Arial" charset="0"/>
              </a:rPr>
              <a:t> after smoothing effectively becomes the result of applying a weighted region of interest (ROI).</a:t>
            </a:r>
          </a:p>
        </p:txBody>
      </p:sp>
      <p:sp>
        <p:nvSpPr>
          <p:cNvPr id="13" name="Marcador de texto 9"/>
          <p:cNvSpPr txBox="1">
            <a:spLocks/>
          </p:cNvSpPr>
          <p:nvPr/>
        </p:nvSpPr>
        <p:spPr>
          <a:xfrm>
            <a:off x="4521153" y="6554362"/>
            <a:ext cx="5959279" cy="28432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1100" b="1" dirty="0" smtClean="0">
                <a:solidFill>
                  <a:schemeClr val="bg1">
                    <a:lumMod val="50000"/>
                  </a:schemeClr>
                </a:solidFill>
              </a:rPr>
              <a:t>John Ashburner </a:t>
            </a:r>
            <a:r>
              <a:rPr lang="ca-ES" sz="1100" b="1" dirty="0" smtClean="0"/>
              <a:t>|  UCL</a:t>
            </a:r>
            <a:endParaRPr lang="ca-ES" sz="1100" b="1" dirty="0">
              <a:solidFill>
                <a:schemeClr val="bg1">
                  <a:lumMod val="50000"/>
                </a:schemeClr>
              </a:solidFill>
            </a:endParaRPr>
          </a:p>
        </p:txBody>
      </p:sp>
    </p:spTree>
    <p:extLst>
      <p:ext uri="{BB962C8B-B14F-4D97-AF65-F5344CB8AC3E}">
        <p14:creationId xmlns:p14="http://schemas.microsoft.com/office/powerpoint/2010/main" val="537530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17447"/>
                                        </p:tgtEl>
                                        <p:attrNameLst>
                                          <p:attrName>style.visibility</p:attrName>
                                        </p:attrNameLst>
                                      </p:cBhvr>
                                      <p:to>
                                        <p:strVal val="visible"/>
                                      </p:to>
                                    </p:set>
                                    <p:animEffect transition="in" filter="dissolve">
                                      <p:cBhvr>
                                        <p:cTn id="7" dur="500"/>
                                        <p:tgtEl>
                                          <p:spTgt spid="317447"/>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3174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17443"/>
                                        </p:tgtEl>
                                        <p:attrNameLst>
                                          <p:attrName>style.visibility</p:attrName>
                                        </p:attrNameLst>
                                      </p:cBhvr>
                                      <p:to>
                                        <p:strVal val="visible"/>
                                      </p:to>
                                    </p:set>
                                    <p:animEffect transition="in" filter="dissolve">
                                      <p:cBhvr>
                                        <p:cTn id="15" dur="500"/>
                                        <p:tgtEl>
                                          <p:spTgt spid="317443"/>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499"/>
                                          </p:stCondLst>
                                        </p:cTn>
                                        <p:tgtEl>
                                          <p:spTgt spid="317445"/>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499"/>
                                          </p:stCondLst>
                                        </p:cTn>
                                        <p:tgtEl>
                                          <p:spTgt spid="31745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7" presetClass="entr" presetSubtype="4" fill="hold" nodeType="clickEffect">
                                  <p:stCondLst>
                                    <p:cond delay="0"/>
                                  </p:stCondLst>
                                  <p:childTnLst>
                                    <p:set>
                                      <p:cBhvr>
                                        <p:cTn id="25" dur="1" fill="hold">
                                          <p:stCondLst>
                                            <p:cond delay="0"/>
                                          </p:stCondLst>
                                        </p:cTn>
                                        <p:tgtEl>
                                          <p:spTgt spid="317448"/>
                                        </p:tgtEl>
                                        <p:attrNameLst>
                                          <p:attrName>style.visibility</p:attrName>
                                        </p:attrNameLst>
                                      </p:cBhvr>
                                      <p:to>
                                        <p:strVal val="visible"/>
                                      </p:to>
                                    </p:set>
                                    <p:anim calcmode="lin" valueType="num">
                                      <p:cBhvr>
                                        <p:cTn id="26" dur="500" fill="hold"/>
                                        <p:tgtEl>
                                          <p:spTgt spid="317448"/>
                                        </p:tgtEl>
                                        <p:attrNameLst>
                                          <p:attrName>ppt_x</p:attrName>
                                        </p:attrNameLst>
                                      </p:cBhvr>
                                      <p:tavLst>
                                        <p:tav tm="0">
                                          <p:val>
                                            <p:strVal val="#ppt_x"/>
                                          </p:val>
                                        </p:tav>
                                        <p:tav tm="100000">
                                          <p:val>
                                            <p:strVal val="#ppt_x"/>
                                          </p:val>
                                        </p:tav>
                                      </p:tavLst>
                                    </p:anim>
                                    <p:anim calcmode="lin" valueType="num">
                                      <p:cBhvr>
                                        <p:cTn id="27" dur="500" fill="hold"/>
                                        <p:tgtEl>
                                          <p:spTgt spid="317448"/>
                                        </p:tgtEl>
                                        <p:attrNameLst>
                                          <p:attrName>ppt_y</p:attrName>
                                        </p:attrNameLst>
                                      </p:cBhvr>
                                      <p:tavLst>
                                        <p:tav tm="0">
                                          <p:val>
                                            <p:strVal val="#ppt_y+#ppt_h/2"/>
                                          </p:val>
                                        </p:tav>
                                        <p:tav tm="100000">
                                          <p:val>
                                            <p:strVal val="#ppt_y"/>
                                          </p:val>
                                        </p:tav>
                                      </p:tavLst>
                                    </p:anim>
                                    <p:anim calcmode="lin" valueType="num">
                                      <p:cBhvr>
                                        <p:cTn id="28" dur="500" fill="hold"/>
                                        <p:tgtEl>
                                          <p:spTgt spid="317448"/>
                                        </p:tgtEl>
                                        <p:attrNameLst>
                                          <p:attrName>ppt_w</p:attrName>
                                        </p:attrNameLst>
                                      </p:cBhvr>
                                      <p:tavLst>
                                        <p:tav tm="0">
                                          <p:val>
                                            <p:strVal val="#ppt_w"/>
                                          </p:val>
                                        </p:tav>
                                        <p:tav tm="100000">
                                          <p:val>
                                            <p:strVal val="#ppt_w"/>
                                          </p:val>
                                        </p:tav>
                                      </p:tavLst>
                                    </p:anim>
                                    <p:anim calcmode="lin" valueType="num">
                                      <p:cBhvr>
                                        <p:cTn id="29" dur="500" fill="hold"/>
                                        <p:tgtEl>
                                          <p:spTgt spid="317448"/>
                                        </p:tgtEl>
                                        <p:attrNameLst>
                                          <p:attrName>ppt_h</p:attrName>
                                        </p:attrNameLst>
                                      </p:cBhvr>
                                      <p:tavLst>
                                        <p:tav tm="0">
                                          <p:val>
                                            <p:fltVal val="0"/>
                                          </p:val>
                                        </p:tav>
                                        <p:tav tm="100000">
                                          <p:val>
                                            <p:strVal val="#ppt_h"/>
                                          </p:val>
                                        </p:tav>
                                      </p:tavLst>
                                    </p:anim>
                                  </p:childTnLst>
                                </p:cTn>
                              </p:par>
                            </p:childTnLst>
                          </p:cTn>
                        </p:par>
                        <p:par>
                          <p:cTn id="30" fill="hold">
                            <p:stCondLst>
                              <p:cond delay="500"/>
                            </p:stCondLst>
                            <p:childTnLst>
                              <p:par>
                                <p:cTn id="31" presetID="9" presetClass="entr" presetSubtype="0" fill="hold" nodeType="afterEffect">
                                  <p:stCondLst>
                                    <p:cond delay="0"/>
                                  </p:stCondLst>
                                  <p:childTnLst>
                                    <p:set>
                                      <p:cBhvr>
                                        <p:cTn id="32" dur="1" fill="hold">
                                          <p:stCondLst>
                                            <p:cond delay="0"/>
                                          </p:stCondLst>
                                        </p:cTn>
                                        <p:tgtEl>
                                          <p:spTgt spid="317442"/>
                                        </p:tgtEl>
                                        <p:attrNameLst>
                                          <p:attrName>style.visibility</p:attrName>
                                        </p:attrNameLst>
                                      </p:cBhvr>
                                      <p:to>
                                        <p:strVal val="visible"/>
                                      </p:to>
                                    </p:set>
                                    <p:animEffect transition="in" filter="dissolve">
                                      <p:cBhvr>
                                        <p:cTn id="33" dur="500"/>
                                        <p:tgtEl>
                                          <p:spTgt spid="317442"/>
                                        </p:tgtEl>
                                      </p:cBhvr>
                                    </p:animEffect>
                                  </p:childTnLst>
                                </p:cTn>
                              </p:par>
                            </p:childTnLst>
                          </p:cTn>
                        </p:par>
                        <p:par>
                          <p:cTn id="34" fill="hold">
                            <p:stCondLst>
                              <p:cond delay="1000"/>
                            </p:stCondLst>
                            <p:childTnLst>
                              <p:par>
                                <p:cTn id="35" presetID="1" presetClass="entr" presetSubtype="0" fill="hold" nodeType="afterEffect">
                                  <p:stCondLst>
                                    <p:cond delay="0"/>
                                  </p:stCondLst>
                                  <p:childTnLst>
                                    <p:set>
                                      <p:cBhvr>
                                        <p:cTn id="36" dur="1" fill="hold">
                                          <p:stCondLst>
                                            <p:cond delay="499"/>
                                          </p:stCondLst>
                                        </p:cTn>
                                        <p:tgtEl>
                                          <p:spTgt spid="317446"/>
                                        </p:tgtEl>
                                        <p:attrNameLst>
                                          <p:attrName>style.visibility</p:attrName>
                                        </p:attrNameLst>
                                      </p:cBhvr>
                                      <p:to>
                                        <p:strVal val="visible"/>
                                      </p:to>
                                    </p:set>
                                  </p:childTnLst>
                                </p:cTn>
                              </p:par>
                            </p:childTnLst>
                          </p:cTn>
                        </p:par>
                        <p:par>
                          <p:cTn id="37" fill="hold">
                            <p:stCondLst>
                              <p:cond delay="1500"/>
                            </p:stCondLst>
                            <p:childTnLst>
                              <p:par>
                                <p:cTn id="38" presetID="1" presetClass="entr" presetSubtype="0" fill="hold" grpId="0" nodeType="afterEffect">
                                  <p:stCondLst>
                                    <p:cond delay="0"/>
                                  </p:stCondLst>
                                  <p:childTnLst>
                                    <p:set>
                                      <p:cBhvr>
                                        <p:cTn id="39" dur="1" fill="hold">
                                          <p:stCondLst>
                                            <p:cond delay="499"/>
                                          </p:stCondLst>
                                        </p:cTn>
                                        <p:tgtEl>
                                          <p:spTgt spid="3174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49" grpId="0" autoUpdateAnimBg="0"/>
      <p:bldP spid="317450" grpId="0" autoUpdateAnimBg="0"/>
      <p:bldP spid="317451" grpId="0" autoUpdateAnimBg="0"/>
    </p:bldLst>
  </p:timing>
</p:sld>
</file>

<file path=ppt/theme/theme1.xml><?xml version="1.0" encoding="utf-8"?>
<a:theme xmlns:a="http://schemas.openxmlformats.org/drawingml/2006/main" name="Tema de Office">
  <a:themeElements>
    <a:clrScheme name="XI BCN-PIT">
      <a:dk1>
        <a:srgbClr val="7F7F7F"/>
      </a:dk1>
      <a:lt1>
        <a:srgbClr val="FFFFFF"/>
      </a:lt1>
      <a:dk2>
        <a:srgbClr val="222A35"/>
      </a:dk2>
      <a:lt2>
        <a:srgbClr val="D6DCE4"/>
      </a:lt2>
      <a:accent1>
        <a:srgbClr val="00B0F0"/>
      </a:accent1>
      <a:accent2>
        <a:srgbClr val="00B0F0"/>
      </a:accent2>
      <a:accent3>
        <a:srgbClr val="C2DFFD"/>
      </a:accent3>
      <a:accent4>
        <a:srgbClr val="8EAADB"/>
      </a:accent4>
      <a:accent5>
        <a:srgbClr val="0563C1"/>
      </a:accent5>
      <a:accent6>
        <a:srgbClr val="8EAADB"/>
      </a:accent6>
      <a:hlink>
        <a:srgbClr val="C5E0B3"/>
      </a:hlink>
      <a:folHlink>
        <a:srgbClr val="70AD47"/>
      </a:folHlink>
    </a:clrScheme>
    <a:fontScheme name="FACE">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LANTILLA" id="{B5C465E5-59D5-487E-80FF-496DF7248496}" vid="{0998150C-86E2-481A-BA5C-D970AC351A5F}"/>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PLANTILLA 2 - copia</Template>
  <TotalTime>6051</TotalTime>
  <Words>669</Words>
  <Application>Microsoft Office PowerPoint</Application>
  <PresentationFormat>Widescreen</PresentationFormat>
  <Paragraphs>170</Paragraphs>
  <Slides>37</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Calibri</vt:lpstr>
      <vt:lpstr>Century Gothic</vt:lpstr>
      <vt:lpstr>Comic Sans MS</vt:lpstr>
      <vt:lpstr>Times New Roman</vt:lpstr>
      <vt:lpstr>Wingdings</vt:lpstr>
      <vt:lpstr>Tema de Office</vt:lpstr>
      <vt:lpstr>PowerPoint Presentation</vt:lpstr>
      <vt:lpstr>SPM: Software</vt:lpstr>
      <vt:lpstr>SPM: SPM12 Version</vt:lpstr>
      <vt:lpstr>PowerPoint Presentation</vt:lpstr>
      <vt:lpstr>Voxel-based Morphometry: Overview</vt:lpstr>
      <vt:lpstr>Voxel-based Morphometry: Volumetry</vt:lpstr>
      <vt:lpstr>Voxel-based Morphometry: Spatial Normalisation</vt:lpstr>
      <vt:lpstr>Voxel-based Morphometry:“Modulation”</vt:lpstr>
      <vt:lpstr>Voxel-based Morphometry: Smoothing</vt:lpstr>
      <vt:lpstr>Voxel-based Morphometry: Explanations of Findings</vt:lpstr>
      <vt:lpstr>PowerPoint Presentation</vt:lpstr>
      <vt:lpstr>Segmentation: Intensity Distribution Model</vt:lpstr>
      <vt:lpstr>Segmentation: Bias Field Model</vt:lpstr>
      <vt:lpstr>PowerPoint Presentation</vt:lpstr>
      <vt:lpstr>Segmentation: T1-weighted Example</vt:lpstr>
      <vt:lpstr>Segmentation: Other Examples</vt:lpstr>
      <vt:lpstr>PowerPoint Presentation</vt:lpstr>
      <vt:lpstr>Diffeomorphic Registration: Template</vt:lpstr>
      <vt:lpstr>Diffeomorphic Registration:“Dartel” and “Shoot” compared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Longitudinal Registration: Intro</vt:lpstr>
      <vt:lpstr>Longitudinal Registration: OASIS Data</vt:lpstr>
      <vt:lpstr>Longitudinal Registration: OASIS Data</vt:lpstr>
      <vt:lpstr>Longitudinal Registration: OASIS Data</vt:lpstr>
      <vt:lpstr>OASIS Data</vt:lpstr>
      <vt:lpstr>References</vt:lpstr>
      <vt:lpstr>PowerPoint Presentation</vt:lpstr>
    </vt:vector>
  </TitlesOfParts>
  <Company>Fundacio ACE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Rodríguez</dc:creator>
  <cp:lastModifiedBy>John Ashburner</cp:lastModifiedBy>
  <cp:revision>43</cp:revision>
  <dcterms:created xsi:type="dcterms:W3CDTF">2018-03-13T15:51:00Z</dcterms:created>
  <dcterms:modified xsi:type="dcterms:W3CDTF">2018-05-18T16:57:20Z</dcterms:modified>
</cp:coreProperties>
</file>