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5" r:id="rId8"/>
    <p:sldId id="264" r:id="rId9"/>
    <p:sldId id="266" r:id="rId10"/>
    <p:sldId id="267" r:id="rId11"/>
    <p:sldId id="268" r:id="rId12"/>
    <p:sldId id="269" r:id="rId13"/>
    <p:sldId id="270" r:id="rId14"/>
    <p:sldId id="273" r:id="rId15"/>
    <p:sldId id="281" r:id="rId16"/>
    <p:sldId id="276" r:id="rId17"/>
    <p:sldId id="280" r:id="rId18"/>
    <p:sldId id="277" r:id="rId19"/>
    <p:sldId id="278" r:id="rId20"/>
    <p:sldId id="279" r:id="rId21"/>
    <p:sldId id="284" r:id="rId22"/>
    <p:sldId id="28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6C49-8D4D-4FA9-B196-286A02403DCB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29DA0-52D2-4B6B-9539-2D40203599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6C49-8D4D-4FA9-B196-286A02403DCB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29DA0-52D2-4B6B-9539-2D40203599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6C49-8D4D-4FA9-B196-286A02403DCB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29DA0-52D2-4B6B-9539-2D40203599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6C49-8D4D-4FA9-B196-286A02403DCB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29DA0-52D2-4B6B-9539-2D40203599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6C49-8D4D-4FA9-B196-286A02403DCB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29DA0-52D2-4B6B-9539-2D40203599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6C49-8D4D-4FA9-B196-286A02403DCB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29DA0-52D2-4B6B-9539-2D40203599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6C49-8D4D-4FA9-B196-286A02403DCB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29DA0-52D2-4B6B-9539-2D40203599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6C49-8D4D-4FA9-B196-286A02403DCB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29DA0-52D2-4B6B-9539-2D40203599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6C49-8D4D-4FA9-B196-286A02403DCB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29DA0-52D2-4B6B-9539-2D40203599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6C49-8D4D-4FA9-B196-286A02403DCB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29DA0-52D2-4B6B-9539-2D40203599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6C49-8D4D-4FA9-B196-286A02403DCB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29DA0-52D2-4B6B-9539-2D40203599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D6C49-8D4D-4FA9-B196-286A02403DCB}" type="datetimeFigureOut">
              <a:rPr lang="en-US" smtClean="0"/>
              <a:t>5/29/2012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29DA0-52D2-4B6B-9539-2D40203599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57200"/>
            <a:ext cx="8686800" cy="36576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Voxel</a:t>
            </a:r>
            <a:r>
              <a:rPr lang="en-US" b="1" dirty="0" smtClean="0"/>
              <a:t>-Based Analysis of Quantitative Multi-Parameter Mapping (MPM) Brain Data for Studying Tissue</a:t>
            </a:r>
            <a:br>
              <a:rPr lang="en-US" b="1" dirty="0" smtClean="0"/>
            </a:br>
            <a:r>
              <a:rPr lang="en-US" b="1" dirty="0" smtClean="0"/>
              <a:t>Microstructure, Macroscopic Morphology and </a:t>
            </a:r>
            <a:r>
              <a:rPr lang="en-US" b="1" dirty="0" err="1" smtClean="0"/>
              <a:t>Morphometry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676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John </a:t>
            </a:r>
            <a:r>
              <a:rPr lang="en-US" dirty="0" err="1" smtClean="0"/>
              <a:t>Ashburner</a:t>
            </a:r>
            <a:endParaRPr lang="en-US" dirty="0" smtClean="0"/>
          </a:p>
          <a:p>
            <a:r>
              <a:rPr lang="en-US" sz="2600" dirty="0" err="1" smtClean="0"/>
              <a:t>Wellcome</a:t>
            </a:r>
            <a:r>
              <a:rPr lang="en-US" sz="2600" dirty="0" smtClean="0"/>
              <a:t> Trust Centre for </a:t>
            </a:r>
            <a:r>
              <a:rPr lang="en-US" sz="2600" dirty="0" err="1" smtClean="0"/>
              <a:t>Neuroimaging</a:t>
            </a:r>
            <a:r>
              <a:rPr lang="en-US" sz="2600" dirty="0" smtClean="0"/>
              <a:t>,</a:t>
            </a:r>
          </a:p>
          <a:p>
            <a:r>
              <a:rPr lang="en-US" sz="2600" dirty="0" smtClean="0"/>
              <a:t>UCL Institute of Neurology,</a:t>
            </a:r>
          </a:p>
          <a:p>
            <a:r>
              <a:rPr lang="en-US" sz="2600" dirty="0" smtClean="0"/>
              <a:t>London, UK.</a:t>
            </a:r>
            <a:endParaRPr lang="en-US" sz="2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</a:t>
            </a:r>
            <a:endParaRPr lang="en-US" dirty="0"/>
          </a:p>
        </p:txBody>
      </p:sp>
      <p:pic>
        <p:nvPicPr>
          <p:cNvPr id="9" name="Content Placeholder 8" descr="mean_conv_circle.eps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1550" y="1600994"/>
            <a:ext cx="3771900" cy="4524375"/>
          </a:xfrm>
        </p:spPr>
      </p:pic>
      <p:pic>
        <p:nvPicPr>
          <p:cNvPr id="8" name="Content Placeholder 7" descr="mean.eps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90550" y="1600994"/>
            <a:ext cx="3771900" cy="4524375"/>
          </a:xfrm>
        </p:spPr>
      </p:pic>
      <p:pic>
        <p:nvPicPr>
          <p:cNvPr id="11" name="Picture 10" descr="circ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48100" y="5676900"/>
            <a:ext cx="647700" cy="647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066800" y="6324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 image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0" y="633626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After convolving with circle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Weighted Averaging</a:t>
            </a:r>
            <a:endParaRPr lang="en-US" dirty="0"/>
          </a:p>
        </p:txBody>
      </p:sp>
      <p:pic>
        <p:nvPicPr>
          <p:cNvPr id="5" name="Content Placeholder 4" descr="warped_times_jacobian.eps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48270"/>
            <a:ext cx="4038600" cy="4229822"/>
          </a:xfrm>
        </p:spPr>
      </p:pic>
      <p:pic>
        <p:nvPicPr>
          <p:cNvPr id="6" name="Content Placeholder 5" descr="jac.eps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48270"/>
            <a:ext cx="4038600" cy="4229822"/>
          </a:xfrm>
        </p:spPr>
      </p:pic>
      <p:sp>
        <p:nvSpPr>
          <p:cNvPr id="9" name="TextBox 8"/>
          <p:cNvSpPr txBox="1"/>
          <p:nvPr/>
        </p:nvSpPr>
        <p:spPr>
          <a:xfrm>
            <a:off x="457200" y="61722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Jacobian</a:t>
            </a:r>
            <a:r>
              <a:rPr lang="en-US" dirty="0" smtClean="0"/>
              <a:t> scaled warped images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05400" y="6172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Jacobian</a:t>
            </a:r>
            <a:r>
              <a:rPr lang="en-US" dirty="0" smtClean="0"/>
              <a:t> determinants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Weighted Averaging</a:t>
            </a:r>
            <a:endParaRPr lang="en-US" dirty="0"/>
          </a:p>
        </p:txBody>
      </p:sp>
      <p:pic>
        <p:nvPicPr>
          <p:cNvPr id="5" name="Content Placeholder 4" descr="warped_times_jacobian_conv_circle.eps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48270"/>
            <a:ext cx="4038600" cy="4229822"/>
          </a:xfrm>
        </p:spPr>
      </p:pic>
      <p:pic>
        <p:nvPicPr>
          <p:cNvPr id="6" name="Content Placeholder 5" descr="jac_conv_circle.eps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48270"/>
            <a:ext cx="4038600" cy="4229822"/>
          </a:xfrm>
        </p:spPr>
      </p:pic>
      <p:sp>
        <p:nvSpPr>
          <p:cNvPr id="8" name="TextBox 7"/>
          <p:cNvSpPr txBox="1"/>
          <p:nvPr/>
        </p:nvSpPr>
        <p:spPr>
          <a:xfrm>
            <a:off x="457200" y="61722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Smoothed </a:t>
            </a:r>
            <a:r>
              <a:rPr lang="en-US" dirty="0" err="1" smtClean="0"/>
              <a:t>Jacobian</a:t>
            </a:r>
            <a:r>
              <a:rPr lang="en-US" dirty="0" smtClean="0"/>
              <a:t> scaled warped images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6172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Smoothed </a:t>
            </a:r>
            <a:r>
              <a:rPr lang="en-US" dirty="0" err="1" smtClean="0"/>
              <a:t>Jacobians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 the Ratio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Divide the smoothed </a:t>
            </a:r>
            <a:r>
              <a:rPr lang="en-US" dirty="0" err="1" smtClean="0"/>
              <a:t>Jacobian</a:t>
            </a:r>
            <a:r>
              <a:rPr lang="en-US" dirty="0" smtClean="0"/>
              <a:t> scaled data by the smoothed </a:t>
            </a:r>
            <a:r>
              <a:rPr lang="en-US" dirty="0" err="1" smtClean="0"/>
              <a:t>Jacobians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Gives the mean values within circular ROIs projected onto the original images.</a:t>
            </a:r>
            <a:endParaRPr lang="en-US" dirty="0"/>
          </a:p>
        </p:txBody>
      </p:sp>
      <p:pic>
        <p:nvPicPr>
          <p:cNvPr id="5" name="Content Placeholder 4" descr="conv_circle_ratio.eps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748270"/>
            <a:ext cx="4038600" cy="4229822"/>
          </a:xfrm>
        </p:spPr>
      </p:pic>
      <p:sp>
        <p:nvSpPr>
          <p:cNvPr id="9" name="TextBox 8"/>
          <p:cNvSpPr txBox="1"/>
          <p:nvPr/>
        </p:nvSpPr>
        <p:spPr>
          <a:xfrm>
            <a:off x="5105400" y="6172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Ratio image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Weighted Averaging</a:t>
            </a:r>
            <a:endParaRPr lang="en-US" dirty="0"/>
          </a:p>
        </p:txBody>
      </p:sp>
      <p:pic>
        <p:nvPicPr>
          <p:cNvPr id="6" name="Content Placeholder 5" descr="Gaussian.eps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3429000"/>
            <a:ext cx="3276600" cy="2925330"/>
          </a:xfrm>
        </p:spPr>
      </p:pic>
      <p:pic>
        <p:nvPicPr>
          <p:cNvPr id="5" name="Content Placeholder 4" descr="conv_gaussian_ratio.eps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48270"/>
            <a:ext cx="4038600" cy="4229822"/>
          </a:xfrm>
        </p:spPr>
      </p:pic>
      <p:pic>
        <p:nvPicPr>
          <p:cNvPr id="7" name="Picture 6" descr="circular_func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4089" y="3429000"/>
            <a:ext cx="1666648" cy="14023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16764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would usually convolve with a Gaussian instead of a circular function.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6172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Ratio image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6096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Gaussian kernel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00200" y="3505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Circular kernel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Tissue-specific Averaging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Smoothed data contains signal from a mixture of tissue types.</a:t>
            </a:r>
          </a:p>
          <a:p>
            <a:r>
              <a:rPr lang="en-US" dirty="0" smtClean="0"/>
              <a:t>Attempt to average only signal from a specific tissue type. </a:t>
            </a:r>
            <a:r>
              <a:rPr lang="en-US" dirty="0" err="1" smtClean="0"/>
              <a:t>Eg</a:t>
            </a:r>
            <a:r>
              <a:rPr lang="en-US" dirty="0" smtClean="0"/>
              <a:t>. White matter</a:t>
            </a:r>
          </a:p>
          <a:p>
            <a:endParaRPr lang="en-US" dirty="0"/>
          </a:p>
          <a:p>
            <a:r>
              <a:rPr lang="en-US" dirty="0" smtClean="0"/>
              <a:t>JE Lee, MK Chung, M Lazar, MB </a:t>
            </a:r>
            <a:r>
              <a:rPr lang="en-US" dirty="0" err="1" smtClean="0"/>
              <a:t>DuBray</a:t>
            </a:r>
            <a:r>
              <a:rPr lang="en-US" dirty="0" smtClean="0"/>
              <a:t>, J Kim, ED </a:t>
            </a:r>
            <a:r>
              <a:rPr lang="en-US" dirty="0" err="1" smtClean="0"/>
              <a:t>Bigler</a:t>
            </a:r>
            <a:r>
              <a:rPr lang="en-US" dirty="0" smtClean="0"/>
              <a:t>, JE </a:t>
            </a:r>
            <a:r>
              <a:rPr lang="en-US" dirty="0" err="1" smtClean="0"/>
              <a:t>Lainhart</a:t>
            </a:r>
            <a:r>
              <a:rPr lang="en-US" dirty="0" smtClean="0"/>
              <a:t>, AL Alexander. </a:t>
            </a:r>
            <a:r>
              <a:rPr lang="en-US" i="1" dirty="0" smtClean="0">
                <a:solidFill>
                  <a:schemeClr val="accent1"/>
                </a:solidFill>
              </a:rPr>
              <a:t>A study of diffusion tensor imaging by tissue-specific, smoothing-compensated </a:t>
            </a:r>
            <a:r>
              <a:rPr lang="en-US" i="1" dirty="0" err="1" smtClean="0">
                <a:solidFill>
                  <a:schemeClr val="accent1"/>
                </a:solidFill>
              </a:rPr>
              <a:t>voxel</a:t>
            </a:r>
            <a:r>
              <a:rPr lang="en-US" i="1" dirty="0" smtClean="0">
                <a:solidFill>
                  <a:schemeClr val="accent1"/>
                </a:solidFill>
              </a:rPr>
              <a:t>-based analysis</a:t>
            </a:r>
            <a:r>
              <a:rPr lang="en-US" dirty="0" smtClean="0">
                <a:solidFill>
                  <a:schemeClr val="accent1"/>
                </a:solidFill>
              </a:rPr>
              <a:t>. </a:t>
            </a:r>
            <a:r>
              <a:rPr lang="en-US" dirty="0" err="1" smtClean="0"/>
              <a:t>NeuroImage</a:t>
            </a:r>
            <a:r>
              <a:rPr lang="en-US" dirty="0" smtClean="0"/>
              <a:t> 44(3):870-883, 2009.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Tissue-specific Averaging</a:t>
            </a:r>
            <a:endParaRPr lang="en-US" dirty="0"/>
          </a:p>
        </p:txBody>
      </p:sp>
      <p:pic>
        <p:nvPicPr>
          <p:cNvPr id="5" name="Content Placeholder 4" descr="orig.eps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48270"/>
            <a:ext cx="4038600" cy="4229822"/>
          </a:xfrm>
        </p:spPr>
      </p:pic>
      <p:pic>
        <p:nvPicPr>
          <p:cNvPr id="6" name="Content Placeholder 5" descr="wm.eps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48270"/>
            <a:ext cx="4038600" cy="4229822"/>
          </a:xfrm>
        </p:spPr>
      </p:pic>
      <p:sp>
        <p:nvSpPr>
          <p:cNvPr id="7" name="TextBox 6"/>
          <p:cNvSpPr txBox="1"/>
          <p:nvPr/>
        </p:nvSpPr>
        <p:spPr>
          <a:xfrm>
            <a:off x="838200" y="6172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 data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6172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Tissue mask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Masking the Data</a:t>
            </a:r>
            <a:endParaRPr lang="en-US" dirty="0"/>
          </a:p>
        </p:txBody>
      </p:sp>
      <p:pic>
        <p:nvPicPr>
          <p:cNvPr id="5" name="Content Placeholder 4" descr="orig_times_wm.eps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48270"/>
            <a:ext cx="4038600" cy="4229822"/>
          </a:xfrm>
        </p:spPr>
      </p:pic>
      <p:pic>
        <p:nvPicPr>
          <p:cNvPr id="6" name="Content Placeholder 5" descr="wm.eps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48270"/>
            <a:ext cx="4038600" cy="4229822"/>
          </a:xfrm>
        </p:spPr>
      </p:pic>
      <p:sp>
        <p:nvSpPr>
          <p:cNvPr id="7" name="TextBox 6"/>
          <p:cNvSpPr txBox="1"/>
          <p:nvPr/>
        </p:nvSpPr>
        <p:spPr>
          <a:xfrm>
            <a:off x="838200" y="6172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Masked data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6172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Tissue mask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Jacobian</a:t>
            </a:r>
            <a:r>
              <a:rPr lang="en-US" dirty="0" smtClean="0"/>
              <a:t> Scaling and Warping</a:t>
            </a:r>
            <a:endParaRPr lang="en-US" dirty="0"/>
          </a:p>
        </p:txBody>
      </p:sp>
      <p:pic>
        <p:nvPicPr>
          <p:cNvPr id="5" name="Content Placeholder 4" descr="warped_times_wm_times_jacobian.eps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48270"/>
            <a:ext cx="4038600" cy="4229822"/>
          </a:xfrm>
        </p:spPr>
      </p:pic>
      <p:pic>
        <p:nvPicPr>
          <p:cNvPr id="6" name="Content Placeholder 5" descr="warped_wm_times_jacobian.eps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48270"/>
            <a:ext cx="4038600" cy="4229822"/>
          </a:xfrm>
        </p:spPr>
      </p:pic>
      <p:sp>
        <p:nvSpPr>
          <p:cNvPr id="7" name="TextBox 6"/>
          <p:cNvSpPr txBox="1"/>
          <p:nvPr/>
        </p:nvSpPr>
        <p:spPr>
          <a:xfrm>
            <a:off x="533400" y="61722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Jacobian</a:t>
            </a:r>
            <a:r>
              <a:rPr lang="en-US" dirty="0" smtClean="0"/>
              <a:t> scaled warped masked data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6172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Jacobian</a:t>
            </a:r>
            <a:r>
              <a:rPr lang="en-US" dirty="0" smtClean="0"/>
              <a:t> scaled warped mask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Smoothing</a:t>
            </a:r>
            <a:endParaRPr lang="en-US" dirty="0"/>
          </a:p>
        </p:txBody>
      </p:sp>
      <p:pic>
        <p:nvPicPr>
          <p:cNvPr id="5" name="Content Placeholder 4" descr="smoothed_warped_times_wm_times_jacobian.eps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48270"/>
            <a:ext cx="4038600" cy="4229822"/>
          </a:xfrm>
        </p:spPr>
      </p:pic>
      <p:pic>
        <p:nvPicPr>
          <p:cNvPr id="6" name="Content Placeholder 5" descr="smoothed_warped_wm_times_jacobian.eps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48270"/>
            <a:ext cx="4038600" cy="4229822"/>
          </a:xfrm>
        </p:spPr>
      </p:pic>
      <p:sp>
        <p:nvSpPr>
          <p:cNvPr id="7" name="TextBox 6"/>
          <p:cNvSpPr txBox="1"/>
          <p:nvPr/>
        </p:nvSpPr>
        <p:spPr>
          <a:xfrm>
            <a:off x="457200" y="61722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Smoothed scaled warped masked data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6172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Smoothed scaled warped mask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ROI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most widely accepted way of comparing image intensities is via region of interest (ROI) analyses.</a:t>
            </a:r>
          </a:p>
          <a:p>
            <a:r>
              <a:rPr lang="en-US" dirty="0" smtClean="0"/>
              <a:t>Involves manual placement of regions on images.</a:t>
            </a:r>
          </a:p>
          <a:p>
            <a:r>
              <a:rPr lang="en-US" dirty="0" smtClean="0"/>
              <a:t>Compute mean intensity within each region.</a:t>
            </a:r>
            <a:endParaRPr lang="en-US" dirty="0"/>
          </a:p>
        </p:txBody>
      </p:sp>
      <p:pic>
        <p:nvPicPr>
          <p:cNvPr id="5" name="Content Placeholder 4" descr="orig_roi.eps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748270"/>
            <a:ext cx="4038600" cy="4229822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 the Ratio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Gives the local average white matter intensity.</a:t>
            </a:r>
          </a:p>
          <a:p>
            <a:endParaRPr lang="en-US" dirty="0"/>
          </a:p>
          <a:p>
            <a:r>
              <a:rPr lang="en-US" dirty="0" smtClean="0"/>
              <a:t>Note that we need to exclude regions where there is very little WM under the smoothing kernel.</a:t>
            </a:r>
            <a:endParaRPr lang="en-US" dirty="0"/>
          </a:p>
        </p:txBody>
      </p:sp>
      <p:pic>
        <p:nvPicPr>
          <p:cNvPr id="5" name="Content Placeholder 4" descr="ratio_smoothed_warped_wm_times_jacobian.eps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748270"/>
            <a:ext cx="4038600" cy="4229822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Problems/Challenges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Needs very accurate image registration and  segmentation.</a:t>
            </a:r>
          </a:p>
          <a:p>
            <a:pPr lvl="1"/>
            <a:r>
              <a:rPr lang="en-US" dirty="0" smtClean="0"/>
              <a:t>Signal intensity differences of interest will bias segmentation/registration.</a:t>
            </a:r>
            <a:endParaRPr lang="en-US" dirty="0"/>
          </a:p>
          <a:p>
            <a:r>
              <a:rPr lang="en-US" dirty="0" smtClean="0"/>
              <a:t>Issues with partial volume</a:t>
            </a:r>
          </a:p>
          <a:p>
            <a:pPr lvl="1"/>
            <a:r>
              <a:rPr lang="en-US" dirty="0" smtClean="0"/>
              <a:t>White matter signal may be corrupted by grey matter at edges.</a:t>
            </a:r>
          </a:p>
          <a:p>
            <a:pPr lvl="1"/>
            <a:r>
              <a:rPr lang="en-US" dirty="0" smtClean="0"/>
              <a:t>Intensities dependent on surface area of interfaces.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Other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JAD Aston, VJ Cunningham, MC </a:t>
            </a:r>
            <a:r>
              <a:rPr lang="en-US" dirty="0" err="1" smtClean="0"/>
              <a:t>Asselin</a:t>
            </a:r>
            <a:r>
              <a:rPr lang="en-US" dirty="0" smtClean="0"/>
              <a:t>, A Hammers, AC Evans &amp; RN Gunn.</a:t>
            </a:r>
            <a:br>
              <a:rPr lang="en-US" dirty="0" smtClean="0"/>
            </a:br>
            <a:r>
              <a:rPr lang="en-US" dirty="0" smtClean="0">
                <a:solidFill>
                  <a:schemeClr val="accent1"/>
                </a:solidFill>
              </a:rPr>
              <a:t>Positron Emission Tomography Partial Volume Correction: Estimation and Algorithms. </a:t>
            </a:r>
            <a:r>
              <a:rPr lang="en-US" dirty="0" smtClean="0"/>
              <a:t>Journal of Cerebral Blood Flow &amp; Metabolism 22(8):1019-1034, 2002.</a:t>
            </a:r>
            <a:br>
              <a:rPr lang="en-US" dirty="0" smtClean="0"/>
            </a:br>
            <a:r>
              <a:rPr lang="en-US" i="1" dirty="0" smtClean="0">
                <a:solidFill>
                  <a:schemeClr val="accent1"/>
                </a:solidFill>
              </a:rPr>
              <a:t>A framework to analyze partial volume effect on gray matter mean diffusivity measurements</a:t>
            </a:r>
            <a:r>
              <a:rPr lang="en-US" dirty="0" smtClean="0">
                <a:solidFill>
                  <a:schemeClr val="accent1"/>
                </a:solidFill>
              </a:rPr>
              <a:t>. </a:t>
            </a:r>
            <a:r>
              <a:rPr lang="en-US" dirty="0" err="1" smtClean="0"/>
              <a:t>NeuroImage</a:t>
            </a:r>
            <a:r>
              <a:rPr lang="en-US" dirty="0" smtClean="0"/>
              <a:t> 44(1):136-144, 2009.</a:t>
            </a:r>
          </a:p>
          <a:p>
            <a:r>
              <a:rPr lang="en-US" dirty="0" smtClean="0"/>
              <a:t>TR Oakes, AS Fox, T </a:t>
            </a:r>
            <a:r>
              <a:rPr lang="en-US" dirty="0" err="1" smtClean="0"/>
              <a:t>Johnstone</a:t>
            </a:r>
            <a:r>
              <a:rPr lang="en-US" dirty="0" smtClean="0"/>
              <a:t>, MK Chung, N </a:t>
            </a:r>
            <a:r>
              <a:rPr lang="en-US" dirty="0" err="1" smtClean="0"/>
              <a:t>Kalin</a:t>
            </a:r>
            <a:r>
              <a:rPr lang="en-US" dirty="0" smtClean="0"/>
              <a:t> &amp; RJ Davidson.</a:t>
            </a:r>
            <a:br>
              <a:rPr lang="en-US" dirty="0" smtClean="0"/>
            </a:br>
            <a:r>
              <a:rPr lang="en-US" i="1" dirty="0" smtClean="0">
                <a:solidFill>
                  <a:schemeClr val="accent1"/>
                </a:solidFill>
              </a:rPr>
              <a:t>Integrating VBM into the general linear model with </a:t>
            </a:r>
            <a:r>
              <a:rPr lang="en-US" i="1" dirty="0" err="1" smtClean="0">
                <a:solidFill>
                  <a:schemeClr val="accent1"/>
                </a:solidFill>
              </a:rPr>
              <a:t>voxelwise</a:t>
            </a:r>
            <a:r>
              <a:rPr lang="en-US" i="1" dirty="0" smtClean="0">
                <a:solidFill>
                  <a:schemeClr val="accent1"/>
                </a:solidFill>
              </a:rPr>
              <a:t> anatomical covariates</a:t>
            </a:r>
            <a:r>
              <a:rPr lang="en-US" dirty="0" smtClean="0">
                <a:solidFill>
                  <a:schemeClr val="accent1"/>
                </a:solidFill>
              </a:rPr>
              <a:t>. </a:t>
            </a:r>
            <a:r>
              <a:rPr lang="en-US" dirty="0" err="1" smtClean="0"/>
              <a:t>Neuroimage</a:t>
            </a:r>
            <a:r>
              <a:rPr lang="en-US" dirty="0" smtClean="0"/>
              <a:t> 34(2):500–508, 2007.</a:t>
            </a:r>
          </a:p>
          <a:p>
            <a:r>
              <a:rPr lang="en-US" dirty="0" smtClean="0"/>
              <a:t>DH </a:t>
            </a:r>
            <a:r>
              <a:rPr lang="en-US" dirty="0" err="1" smtClean="0"/>
              <a:t>Salat</a:t>
            </a:r>
            <a:r>
              <a:rPr lang="en-US" dirty="0" smtClean="0"/>
              <a:t>, SY Lee, AJ van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Kouwe</a:t>
            </a:r>
            <a:r>
              <a:rPr lang="en-US" dirty="0" smtClean="0"/>
              <a:t>, DN </a:t>
            </a:r>
            <a:r>
              <a:rPr lang="en-US" dirty="0" err="1" smtClean="0"/>
              <a:t>Greve</a:t>
            </a:r>
            <a:r>
              <a:rPr lang="en-US" dirty="0" smtClean="0"/>
              <a:t>, B </a:t>
            </a:r>
            <a:r>
              <a:rPr lang="en-US" dirty="0" err="1" smtClean="0"/>
              <a:t>Fischl</a:t>
            </a:r>
            <a:r>
              <a:rPr lang="en-US" dirty="0"/>
              <a:t> </a:t>
            </a:r>
            <a:r>
              <a:rPr lang="en-US" dirty="0" smtClean="0"/>
              <a:t>&amp; HD Rosas.</a:t>
            </a:r>
            <a:br>
              <a:rPr lang="en-US" dirty="0" smtClean="0"/>
            </a:br>
            <a:r>
              <a:rPr lang="en-US" i="1" dirty="0" smtClean="0">
                <a:solidFill>
                  <a:schemeClr val="accent1"/>
                </a:solidFill>
              </a:rPr>
              <a:t>Age-associated alterations in cortical gray and white matter signal intensity and gray to white matter contrast.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dirty="0" err="1" smtClean="0"/>
              <a:t>NeuroImage</a:t>
            </a:r>
            <a:r>
              <a:rPr lang="fr-FR" dirty="0" smtClean="0"/>
              <a:t> 48:21–28, 2009.</a:t>
            </a:r>
          </a:p>
          <a:p>
            <a:r>
              <a:rPr lang="en-US" dirty="0" smtClean="0"/>
              <a:t>SM Smith, M </a:t>
            </a:r>
            <a:r>
              <a:rPr lang="en-US" dirty="0" err="1" smtClean="0"/>
              <a:t>Jenkinson</a:t>
            </a:r>
            <a:r>
              <a:rPr lang="en-US" dirty="0" smtClean="0"/>
              <a:t>, H Johansen-Berg, D </a:t>
            </a:r>
            <a:r>
              <a:rPr lang="en-US" dirty="0" err="1" smtClean="0"/>
              <a:t>Rueckert</a:t>
            </a:r>
            <a:r>
              <a:rPr lang="en-US" dirty="0" smtClean="0"/>
              <a:t>, TE Nichols, CE Mackay, KE Watkins, O </a:t>
            </a:r>
            <a:r>
              <a:rPr lang="en-US" dirty="0" err="1" smtClean="0"/>
              <a:t>Ciccarelli</a:t>
            </a:r>
            <a:r>
              <a:rPr lang="en-US" dirty="0" smtClean="0"/>
              <a:t>, MZ </a:t>
            </a:r>
            <a:r>
              <a:rPr lang="en-US" dirty="0" err="1" smtClean="0"/>
              <a:t>Cader</a:t>
            </a:r>
            <a:r>
              <a:rPr lang="en-US" dirty="0" smtClean="0"/>
              <a:t>, PM Matthews</a:t>
            </a:r>
            <a:r>
              <a:rPr lang="en-US" dirty="0"/>
              <a:t> </a:t>
            </a:r>
            <a:r>
              <a:rPr lang="en-US" dirty="0" smtClean="0"/>
              <a:t>&amp; TEJ Behrens.</a:t>
            </a:r>
            <a:br>
              <a:rPr lang="en-US" dirty="0" smtClean="0"/>
            </a:br>
            <a:r>
              <a:rPr lang="en-US" i="1" dirty="0" smtClean="0">
                <a:solidFill>
                  <a:schemeClr val="accent1"/>
                </a:solidFill>
              </a:rPr>
              <a:t>Tract-based spatial statistics: </a:t>
            </a:r>
            <a:r>
              <a:rPr lang="en-US" i="1" dirty="0" err="1" smtClean="0">
                <a:solidFill>
                  <a:schemeClr val="accent1"/>
                </a:solidFill>
              </a:rPr>
              <a:t>Voxelwise</a:t>
            </a:r>
            <a:r>
              <a:rPr lang="en-US" i="1" dirty="0" smtClean="0">
                <a:solidFill>
                  <a:schemeClr val="accent1"/>
                </a:solidFill>
              </a:rPr>
              <a:t> analysis of multi-subject diffusion data</a:t>
            </a:r>
            <a:r>
              <a:rPr lang="en-US" dirty="0" smtClean="0">
                <a:solidFill>
                  <a:schemeClr val="accent1"/>
                </a:solidFill>
              </a:rPr>
              <a:t>. </a:t>
            </a:r>
            <a:r>
              <a:rPr lang="en-US" dirty="0" err="1" smtClean="0"/>
              <a:t>NeuroImage</a:t>
            </a:r>
            <a:r>
              <a:rPr lang="en-US" dirty="0" smtClean="0"/>
              <a:t> 31(4):1487-1505, 2006.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Automating ROI Analysis via Image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If all images can be aligned with some form of template data, ROIs could be defined in template space.</a:t>
            </a:r>
            <a:endParaRPr lang="en-US" dirty="0"/>
          </a:p>
        </p:txBody>
      </p:sp>
      <p:pic>
        <p:nvPicPr>
          <p:cNvPr id="5" name="Content Placeholder 4" descr="mean_roi.eps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1550" y="1600994"/>
            <a:ext cx="3771900" cy="4524375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Automating ROI Analysis via Image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These ROIs could then be projected on to the original scans.</a:t>
            </a:r>
          </a:p>
          <a:p>
            <a:endParaRPr lang="en-US" dirty="0"/>
          </a:p>
          <a:p>
            <a:r>
              <a:rPr lang="en-US" dirty="0" smtClean="0"/>
              <a:t>Automatic.</a:t>
            </a:r>
          </a:p>
          <a:p>
            <a:pPr lvl="1"/>
            <a:r>
              <a:rPr lang="en-US" dirty="0" smtClean="0"/>
              <a:t>Less work.</a:t>
            </a:r>
          </a:p>
          <a:p>
            <a:pPr lvl="1"/>
            <a:r>
              <a:rPr lang="en-US" dirty="0" smtClean="0"/>
              <a:t>Repeatable.</a:t>
            </a:r>
          </a:p>
          <a:p>
            <a:pPr lvl="1"/>
            <a:endParaRPr lang="en-US" dirty="0"/>
          </a:p>
          <a:p>
            <a:r>
              <a:rPr lang="en-US" dirty="0" smtClean="0"/>
              <a:t>Needs accurate registration.</a:t>
            </a:r>
            <a:endParaRPr lang="en-US" dirty="0"/>
          </a:p>
        </p:txBody>
      </p:sp>
      <p:pic>
        <p:nvPicPr>
          <p:cNvPr id="5" name="Content Placeholder 4" descr="orig_roi.eps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748270"/>
            <a:ext cx="4038600" cy="4229822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ROI Analysis via Spatial </a:t>
            </a:r>
            <a:r>
              <a:rPr lang="en-US" dirty="0" err="1" smtClean="0"/>
              <a:t>Normalisation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Alternatively, we could warp the images to the template space.</a:t>
            </a:r>
          </a:p>
          <a:p>
            <a:r>
              <a:rPr lang="en-US" dirty="0" smtClean="0"/>
              <a:t>Use same ROI for each spatially </a:t>
            </a:r>
            <a:r>
              <a:rPr lang="en-US" dirty="0" err="1" smtClean="0"/>
              <a:t>normalised</a:t>
            </a:r>
            <a:r>
              <a:rPr lang="en-US" dirty="0" smtClean="0"/>
              <a:t> image.</a:t>
            </a:r>
            <a:endParaRPr lang="en-US" dirty="0"/>
          </a:p>
          <a:p>
            <a:r>
              <a:rPr lang="en-US" dirty="0" smtClean="0"/>
              <a:t>This naïve approach does </a:t>
            </a:r>
            <a:r>
              <a:rPr lang="en-US" b="1" dirty="0" smtClean="0"/>
              <a:t>not</a:t>
            </a:r>
            <a:r>
              <a:rPr lang="en-US" dirty="0" smtClean="0"/>
              <a:t> give the same mean ROI intensity as projecting ROIs on to the original images.</a:t>
            </a:r>
          </a:p>
        </p:txBody>
      </p:sp>
      <p:pic>
        <p:nvPicPr>
          <p:cNvPr id="5" name="Content Placeholder 4" descr="warped_roi.eps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748270"/>
            <a:ext cx="4038600" cy="4229822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 &amp; Contraction</a:t>
            </a:r>
            <a:endParaRPr lang="en-US" dirty="0"/>
          </a:p>
        </p:txBody>
      </p:sp>
      <p:pic>
        <p:nvPicPr>
          <p:cNvPr id="5" name="Content Placeholder 4" descr="def.eps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64172"/>
            <a:ext cx="4038600" cy="4198018"/>
          </a:xfrm>
        </p:spPr>
      </p:pic>
      <p:pic>
        <p:nvPicPr>
          <p:cNvPr id="8" name="Content Placeholder 7" descr="jac.eps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48270"/>
            <a:ext cx="4038600" cy="4229822"/>
          </a:xfrm>
        </p:spPr>
      </p:pic>
      <p:sp>
        <p:nvSpPr>
          <p:cNvPr id="9" name="TextBox 8"/>
          <p:cNvSpPr txBox="1"/>
          <p:nvPr/>
        </p:nvSpPr>
        <p:spPr>
          <a:xfrm>
            <a:off x="838200" y="6248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Deformations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00600" y="62484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Jacobian</a:t>
            </a:r>
            <a:r>
              <a:rPr lang="en-US" dirty="0" smtClean="0"/>
              <a:t> determinants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Weighted Average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We can obtain the same results by using a weighted average.</a:t>
            </a:r>
          </a:p>
          <a:p>
            <a:endParaRPr lang="en-US" dirty="0"/>
          </a:p>
          <a:p>
            <a:r>
              <a:rPr lang="en-US" dirty="0" smtClean="0"/>
              <a:t>Weight by </a:t>
            </a:r>
            <a:r>
              <a:rPr lang="en-US" dirty="0" err="1" smtClean="0"/>
              <a:t>Jacobian</a:t>
            </a:r>
            <a:r>
              <a:rPr lang="en-US" dirty="0" smtClean="0"/>
              <a:t> determinants.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 descr="jac.eps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48270"/>
            <a:ext cx="4038600" cy="4229822"/>
          </a:xfrm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165225" y="4648200"/>
          <a:ext cx="2546350" cy="1289050"/>
        </p:xfrm>
        <a:graphic>
          <a:graphicData uri="http://schemas.openxmlformats.org/presentationml/2006/ole">
            <p:oleObj spid="_x0000_s2050" name="Equation" r:id="rId4" imgW="1002960" imgH="507960" progId="Equation.3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Weighted Average</a:t>
            </a:r>
            <a:endParaRPr lang="en-US" dirty="0"/>
          </a:p>
        </p:txBody>
      </p:sp>
      <p:pic>
        <p:nvPicPr>
          <p:cNvPr id="5" name="Content Placeholder 4" descr="jac_roi.eps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748270"/>
            <a:ext cx="4038600" cy="4229822"/>
          </a:xfrm>
        </p:spPr>
      </p:pic>
      <p:pic>
        <p:nvPicPr>
          <p:cNvPr id="8" name="Content Placeholder 7" descr="warped_times_jacobian_roi.eps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748270"/>
            <a:ext cx="4038600" cy="4229822"/>
          </a:xfrm>
        </p:spPr>
      </p:pic>
      <p:sp>
        <p:nvSpPr>
          <p:cNvPr id="9" name="TextBox 8"/>
          <p:cNvSpPr txBox="1"/>
          <p:nvPr/>
        </p:nvSpPr>
        <p:spPr>
          <a:xfrm>
            <a:off x="685800" y="6096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Jacobian</a:t>
            </a:r>
            <a:r>
              <a:rPr lang="en-US" dirty="0" smtClean="0"/>
              <a:t> scaled warped images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38800" y="6096000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Jacobian</a:t>
            </a:r>
            <a:r>
              <a:rPr lang="en-US" dirty="0" smtClean="0"/>
              <a:t> determinants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Circular ROIs</a:t>
            </a:r>
            <a:endParaRPr lang="en-US" dirty="0"/>
          </a:p>
        </p:txBody>
      </p:sp>
      <p:pic>
        <p:nvPicPr>
          <p:cNvPr id="5" name="Content Placeholder 4" descr="mean_circles.eps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90550" y="1600994"/>
            <a:ext cx="3771900" cy="4524375"/>
          </a:xfrm>
        </p:spPr>
      </p:pic>
      <p:pic>
        <p:nvPicPr>
          <p:cNvPr id="6" name="Content Placeholder 5" descr="orig_circles.eps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48270"/>
            <a:ext cx="4038600" cy="4229822"/>
          </a:xfrm>
        </p:spPr>
      </p:pic>
      <p:sp>
        <p:nvSpPr>
          <p:cNvPr id="7" name="TextBox 6"/>
          <p:cNvSpPr txBox="1"/>
          <p:nvPr/>
        </p:nvSpPr>
        <p:spPr>
          <a:xfrm>
            <a:off x="838200" y="6248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Circlular</a:t>
            </a:r>
            <a:r>
              <a:rPr lang="en-US" dirty="0" smtClean="0"/>
              <a:t> ROIs in template space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62484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Circlular</a:t>
            </a:r>
            <a:r>
              <a:rPr lang="en-US" dirty="0" smtClean="0"/>
              <a:t> ROIs projected onto original images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1440</TotalTime>
  <Words>492</Words>
  <Application>Microsoft Office PowerPoint</Application>
  <PresentationFormat>On-screen Show (4:3)</PresentationFormat>
  <Paragraphs>87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Microsoft Equation 3.0</vt:lpstr>
      <vt:lpstr>Voxel-Based Analysis of Quantitative Multi-Parameter Mapping (MPM) Brain Data for Studying Tissue Microstructure, Macroscopic Morphology and Morphometry</vt:lpstr>
      <vt:lpstr>ROI Analyses</vt:lpstr>
      <vt:lpstr>Automating ROI Analysis via Image Registration</vt:lpstr>
      <vt:lpstr>Automating ROI Analysis via Image Registration</vt:lpstr>
      <vt:lpstr>ROI Analysis via Spatial Normalisation</vt:lpstr>
      <vt:lpstr>Expansion &amp; Contraction</vt:lpstr>
      <vt:lpstr>Weighted Average</vt:lpstr>
      <vt:lpstr>Weighted Average</vt:lpstr>
      <vt:lpstr>Circular ROIs</vt:lpstr>
      <vt:lpstr>Convolution</vt:lpstr>
      <vt:lpstr>Local Weighted Averaging</vt:lpstr>
      <vt:lpstr>Local Weighted Averaging</vt:lpstr>
      <vt:lpstr>Compute the Ratio</vt:lpstr>
      <vt:lpstr>Gaussian Weighted Averaging</vt:lpstr>
      <vt:lpstr>Tissue-specific Averaging</vt:lpstr>
      <vt:lpstr>Tissue-specific Averaging</vt:lpstr>
      <vt:lpstr>Masking the Data</vt:lpstr>
      <vt:lpstr>Jacobian Scaling and Warping</vt:lpstr>
      <vt:lpstr>Smoothing</vt:lpstr>
      <vt:lpstr>Compute the Ratio</vt:lpstr>
      <vt:lpstr>Problems/Challenges</vt:lpstr>
      <vt:lpstr>Some Other Approaches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Voxel-Based Analysis of Quantitative Multi-Parameter Mapping (MPM) Brain Data for Studying Tissue Microstructure, Macroscopic Morphology and Morphometry</dc:title>
  <dc:creator>john</dc:creator>
  <cp:lastModifiedBy>john</cp:lastModifiedBy>
  <cp:revision>21</cp:revision>
  <dcterms:created xsi:type="dcterms:W3CDTF">2012-05-29T15:42:42Z</dcterms:created>
  <dcterms:modified xsi:type="dcterms:W3CDTF">2012-05-30T15:42:45Z</dcterms:modified>
</cp:coreProperties>
</file>